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0" r:id="rId3"/>
    <p:sldId id="310" r:id="rId4"/>
    <p:sldId id="311" r:id="rId5"/>
    <p:sldId id="265" r:id="rId6"/>
    <p:sldId id="261" r:id="rId7"/>
    <p:sldId id="302" r:id="rId8"/>
    <p:sldId id="313" r:id="rId9"/>
    <p:sldId id="278" r:id="rId10"/>
    <p:sldId id="277" r:id="rId11"/>
    <p:sldId id="276" r:id="rId12"/>
    <p:sldId id="318" r:id="rId13"/>
    <p:sldId id="329" r:id="rId14"/>
    <p:sldId id="330" r:id="rId15"/>
    <p:sldId id="331" r:id="rId16"/>
    <p:sldId id="332" r:id="rId17"/>
    <p:sldId id="320" r:id="rId18"/>
    <p:sldId id="31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144" autoAdjust="0"/>
    <p:restoredTop sz="85090" autoAdjust="0"/>
  </p:normalViewPr>
  <p:slideViewPr>
    <p:cSldViewPr>
      <p:cViewPr>
        <p:scale>
          <a:sx n="100" d="100"/>
          <a:sy n="100" d="100"/>
        </p:scale>
        <p:origin x="-6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4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CC94-5FD3-4D8F-BA0D-47FB2873C37F}" type="datetimeFigureOut">
              <a:rPr lang="en-US" smtClean="0"/>
              <a:t>6/28/2011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A661-9FEF-47E2-84E6-70777428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4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twitter.com/search?q=msrtf11%20OR%20techfes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lickr.com/photos/marc_smith/5535814443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lanl.gov/lww/mylibweb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informatics.indiana.edu/rocha/wi05.html" TargetMode="External"/><Relationship Id="rId4" Type="http://schemas.openxmlformats.org/officeDocument/2006/relationships/hyperlink" Target="http://public.lanl.gov/mewall/kluwer2002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103.1977v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QR Codes from: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http://chart.apis.google.com/chart?chs=400x400&amp;cht=qr&amp;chl=</a:t>
            </a:r>
            <a:r>
              <a:rPr lang="en-US" sz="1200" dirty="0" smtClean="0"/>
              <a:t>http://bit.ly/stmase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A661-9FEF-47E2-84E6-7077742846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2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QR Codes from: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http://chart.apis.google.com/chart?chs=400x400&amp;cht=qr&amp;chl=</a:t>
            </a:r>
            <a:r>
              <a:rPr lang="en-US" sz="1200" dirty="0" smtClean="0"/>
              <a:t>http://bit.ly/stmase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A661-9FEF-47E2-84E6-7077742846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2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</a:t>
            </a:r>
          </a:p>
          <a:p>
            <a:r>
              <a:rPr lang="en-US" dirty="0" smtClean="0"/>
              <a:t>“Mind</a:t>
            </a:r>
            <a:r>
              <a:rPr lang="en-US" baseline="0" dirty="0" smtClean="0"/>
              <a:t> Shaft” by </a:t>
            </a:r>
            <a:r>
              <a:rPr lang="en-US" dirty="0" smtClean="0"/>
              <a:t>Olivier Charles, </a:t>
            </a:r>
            <a:r>
              <a:rPr lang="en-US" dirty="0" err="1" smtClean="0"/>
              <a:t>Armel</a:t>
            </a:r>
            <a:r>
              <a:rPr lang="en-US" dirty="0" smtClean="0"/>
              <a:t> </a:t>
            </a:r>
            <a:r>
              <a:rPr lang="en-US" dirty="0" err="1" smtClean="0"/>
              <a:t>Neouze</a:t>
            </a:r>
            <a:r>
              <a:rPr lang="en-US" dirty="0" smtClean="0"/>
              <a:t>, &amp; Jacques </a:t>
            </a:r>
            <a:r>
              <a:rPr lang="en-US" dirty="0" err="1" smtClean="0"/>
              <a:t>Gelez</a:t>
            </a:r>
            <a:r>
              <a:rPr lang="en-US" dirty="0" smtClean="0"/>
              <a:t> </a:t>
            </a:r>
          </a:p>
          <a:p>
            <a:r>
              <a:rPr lang="en-US" dirty="0" smtClean="0"/>
              <a:t>http://nochamo.com/stockholminter.jpg</a:t>
            </a:r>
          </a:p>
          <a:p>
            <a:r>
              <a:rPr lang="en-US" dirty="0" smtClean="0"/>
              <a:t>http://features.cgsociety.org/story_custom.php?story_id=5097</a:t>
            </a:r>
          </a:p>
          <a:p>
            <a:endParaRPr lang="en-US" dirty="0" smtClean="0"/>
          </a:p>
          <a:p>
            <a:r>
              <a:rPr lang="en-US" dirty="0" smtClean="0"/>
              <a:t>This concept was made for an International Competition of Architecture, for the Stockholm Public Library</a:t>
            </a:r>
          </a:p>
          <a:p>
            <a:endParaRPr lang="en-US" dirty="0" smtClean="0"/>
          </a:p>
          <a:p>
            <a:r>
              <a:rPr lang="en-US" dirty="0" smtClean="0"/>
              <a:t>Alternatives:</a:t>
            </a:r>
          </a:p>
          <a:p>
            <a:r>
              <a:rPr lang="en-US" dirty="0" smtClean="0"/>
              <a:t>http://www.amis.org/meetings/2007/images/beinecke1.jpg</a:t>
            </a:r>
          </a:p>
          <a:p>
            <a:r>
              <a:rPr lang="en-US" dirty="0" smtClean="0"/>
              <a:t>http://www.wired.com/techbiz/people/magazine/16-10/ff_walker?currentPage=all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A661-9FEF-47E2-84E6-7077742846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3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CSCW 2004 - Analyzing Social CMC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8B78EE-75D4-4D0D-9C84-6A495CA42A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F485E-0A73-43C6-AEE7-67FE692834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4C8F4-39B5-40F1-9011-46F5E1521A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http://www.flickr.com/photos/marc_smith/5535507384/</a:t>
            </a:r>
          </a:p>
          <a:p>
            <a:endParaRPr lang="en-US" dirty="0" smtClean="0"/>
          </a:p>
          <a:p>
            <a:r>
              <a:rPr lang="en-US" dirty="0" smtClean="0"/>
              <a:t>Connections among the Twitter users who recently mentioned </a:t>
            </a:r>
            <a:r>
              <a:rPr lang="en-US" dirty="0" smtClean="0">
                <a:hlinkClick r:id="rId3"/>
              </a:rPr>
              <a:t>msrtf11 OR </a:t>
            </a:r>
            <a:r>
              <a:rPr lang="en-US" dirty="0" err="1" smtClean="0">
                <a:hlinkClick r:id="rId3"/>
              </a:rPr>
              <a:t>techfest</a:t>
            </a:r>
            <a:r>
              <a:rPr lang="en-US" dirty="0" smtClean="0"/>
              <a:t> when queried on March 13, 2011, scaled by numbers of followers. Layout using the *new* Group Layout that places each cluster in its own </a:t>
            </a:r>
            <a:r>
              <a:rPr lang="en-US" dirty="0" err="1" smtClean="0"/>
              <a:t>treemaped</a:t>
            </a:r>
            <a:r>
              <a:rPr lang="en-US" dirty="0" smtClean="0"/>
              <a:t> region. Contrast this with a standard layout that places all nodes in the same full canvas frame: </a:t>
            </a:r>
            <a:r>
              <a:rPr lang="en-US" dirty="0" smtClean="0">
                <a:hlinkClick r:id="rId4"/>
              </a:rPr>
              <a:t>www.flickr.com/photos/marc_smith/5535814443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A661-9FEF-47E2-84E6-7077742846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7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Network of 1300 journal titles accessed by the users of the </a:t>
            </a:r>
            <a:r>
              <a:rPr lang="en-US" dirty="0" err="1" smtClean="0">
                <a:hlinkClick r:id="rId3"/>
              </a:rPr>
              <a:t>MyLibrary</a:t>
            </a:r>
            <a:r>
              <a:rPr lang="en-US" dirty="0" smtClean="0">
                <a:hlinkClick r:id="rId3"/>
              </a:rPr>
              <a:t> Web Service</a:t>
            </a:r>
            <a:r>
              <a:rPr lang="en-US" dirty="0" smtClean="0"/>
              <a:t> at the Los Alamos National Laboratory. The links shown denote a strong measure of co-occurrence (proximity) of two journals (the nodes) in user personalities. From this network, two main clusters were identified via </a:t>
            </a:r>
            <a:r>
              <a:rPr lang="en-US" dirty="0" smtClean="0">
                <a:hlinkClick r:id="rId4"/>
              </a:rPr>
              <a:t>Singular Value Decomposition</a:t>
            </a:r>
            <a:r>
              <a:rPr lang="en-US" dirty="0" smtClean="0"/>
              <a:t>: one pertaining to journals in chemistry, materials science, physics and the other to computer science and applied mathematics. A smaller cluster pertaining to journals in bioinformatics and computational biology is also highlighted. Figure better described in </a:t>
            </a:r>
            <a:r>
              <a:rPr lang="en-US" dirty="0" smtClean="0">
                <a:hlinkClick r:id="rId5"/>
              </a:rPr>
              <a:t>a recent paper describing our network approach to recommendation systems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Rocha, L.M.; </a:t>
            </a:r>
            <a:r>
              <a:rPr lang="en-US" dirty="0" err="1" smtClean="0"/>
              <a:t>Simas</a:t>
            </a:r>
            <a:r>
              <a:rPr lang="en-US" dirty="0" smtClean="0"/>
              <a:t>, T.; </a:t>
            </a:r>
            <a:r>
              <a:rPr lang="en-US" dirty="0" err="1" smtClean="0"/>
              <a:t>Rechtsteiner</a:t>
            </a:r>
            <a:r>
              <a:rPr lang="en-US" dirty="0" smtClean="0"/>
              <a:t>, A.; Di </a:t>
            </a:r>
            <a:r>
              <a:rPr lang="en-US" dirty="0" err="1" smtClean="0"/>
              <a:t>Giacomo</a:t>
            </a:r>
            <a:r>
              <a:rPr lang="en-US" dirty="0" smtClean="0"/>
              <a:t>, M.; Luce, R.; , "</a:t>
            </a:r>
            <a:r>
              <a:rPr lang="en-US" dirty="0" err="1" smtClean="0"/>
              <a:t>MyLibrary</a:t>
            </a:r>
            <a:r>
              <a:rPr lang="en-US" dirty="0" smtClean="0"/>
              <a:t> at LANL: proximity and semi-metric networks for a collaborative and recommender Web service," </a:t>
            </a:r>
            <a:r>
              <a:rPr lang="en-US" i="1" dirty="0" smtClean="0"/>
              <a:t>Web Intelligence, 2005. Proceedings. The 2005 IEEE/WIC/ACM International Conference on</a:t>
            </a:r>
            <a:r>
              <a:rPr lang="en-US" dirty="0" smtClean="0"/>
              <a:t> , vol., no., pp. 565- 571, 19-22 Sept. 2005</a:t>
            </a:r>
            <a:br>
              <a:rPr lang="en-US" dirty="0" smtClean="0"/>
            </a:br>
            <a:r>
              <a:rPr lang="en-US" dirty="0" err="1" smtClean="0"/>
              <a:t>doi</a:t>
            </a:r>
            <a:r>
              <a:rPr lang="en-US" dirty="0" smtClean="0"/>
              <a:t>: 10.1109/WI.2005.106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A661-9FEF-47E2-84E6-7077742846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1: Network representation of co-citation patterns among 155 human information </a:t>
            </a:r>
            <a:r>
              <a:rPr lang="en-US" dirty="0" err="1" smtClean="0"/>
              <a:t>behaviour</a:t>
            </a:r>
            <a:r>
              <a:rPr lang="en-US" dirty="0" smtClean="0"/>
              <a:t> 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A661-9FEF-47E2-84E6-7077742846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arXiv:1103.1977v1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A661-9FEF-47E2-84E6-7077742846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4800" y="51117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Interactive </a:t>
            </a:r>
            <a:r>
              <a:rPr lang="en-US" dirty="0"/>
              <a:t>Data Visualization for Rapid Understanding of Scientific Literature</a:t>
            </a:r>
            <a:endParaRPr lang="en-US" dirty="0" smtClean="0"/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4876800" cy="441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Cody Dunne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Dept. of Computer Science and Human-Computer Interaction Lab, University of Maryland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cdunne@cs.umd.edu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STM </a:t>
            </a:r>
            <a:r>
              <a:rPr lang="en-US" sz="2000" dirty="0">
                <a:solidFill>
                  <a:schemeClr val="tx1"/>
                </a:solidFill>
              </a:rPr>
              <a:t>Annual Spring Conference 2011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April 26-28, 2010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Washington, DC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73257"/>
            <a:ext cx="4132725" cy="71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fs\iopener\hcil symposium\logo_big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35" y="4773257"/>
            <a:ext cx="715015" cy="71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2323981"/>
            <a:ext cx="381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Links from this talk: </a:t>
            </a:r>
          </a:p>
          <a:p>
            <a:pPr algn="ctr"/>
            <a:r>
              <a:rPr lang="en-US" sz="2800" dirty="0" smtClean="0"/>
              <a:t>http</a:t>
            </a:r>
            <a:r>
              <a:rPr lang="en-US" sz="2800"/>
              <a:t>://</a:t>
            </a:r>
            <a:r>
              <a:rPr lang="en-US" sz="2800" smtClean="0"/>
              <a:t>bit.ly/stmase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95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SMN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3459" y="0"/>
            <a:ext cx="5560541" cy="6858000"/>
          </a:xfrm>
          <a:prstGeom prst="rect">
            <a:avLst/>
          </a:prstGeom>
        </p:spPr>
      </p:pic>
      <p:pic>
        <p:nvPicPr>
          <p:cNvPr id="31746" name="Picture 2" descr="C:\Users\Marc A. Smith\Documents\My Dropbox\_2010 - Book - Analyzing Social Media Networks\Figures\Author Thumbnails\Shneiderman-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1400780" cy="1869094"/>
          </a:xfrm>
          <a:prstGeom prst="rect">
            <a:avLst/>
          </a:prstGeom>
          <a:noFill/>
        </p:spPr>
      </p:pic>
      <p:pic>
        <p:nvPicPr>
          <p:cNvPr id="31747" name="Picture 3" descr="C:\Users\Marc A. Smith\Documents\My Dropbox\_2010 - Book - Analyzing Social Media Networks\Figures\Author Thumbnails\Hansen-portr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81486" cy="1828800"/>
          </a:xfrm>
          <a:prstGeom prst="rect">
            <a:avLst/>
          </a:prstGeom>
          <a:noFill/>
        </p:spPr>
      </p:pic>
      <p:pic>
        <p:nvPicPr>
          <p:cNvPr id="31748" name="Picture 4" descr="C:\Users\Marc A. Smith\Documents\My Dropbox\_2010 - Book - Analyzing Social Media Networks\Figures\Author Thumbnails\Marc_Sm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2"/>
            <a:ext cx="1844675" cy="1849438"/>
          </a:xfrm>
          <a:prstGeom prst="rect">
            <a:avLst/>
          </a:prstGeom>
          <a:noFill/>
        </p:spPr>
      </p:pic>
      <p:pic>
        <p:nvPicPr>
          <p:cNvPr id="31749" name="Picture 5" descr="C:\Users\Marc A. Smith\Documents\My Dropbox\_Blog - Connected Action\2010 -  University of Maryland - Logo.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28800"/>
            <a:ext cx="2590800" cy="610646"/>
          </a:xfrm>
          <a:prstGeom prst="rect">
            <a:avLst/>
          </a:prstGeom>
          <a:noFill/>
        </p:spPr>
      </p:pic>
      <p:pic>
        <p:nvPicPr>
          <p:cNvPr id="31750" name="Picture 6" descr="C:\Users\Marc A. Smith\Documents\My Dropbox\_Blog - Connected Action\2009 - Connected Action 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5776912"/>
            <a:ext cx="1458181" cy="1081088"/>
          </a:xfrm>
          <a:prstGeom prst="rect">
            <a:avLst/>
          </a:prstGeom>
          <a:noFill/>
        </p:spPr>
      </p:pic>
      <p:pic>
        <p:nvPicPr>
          <p:cNvPr id="31751" name="Picture 7" descr="C:\Users\Marc A. Smith\Documents\My Dropbox\_Blog - Connected Action\2010 -  University of Maryland - HCIL - 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438400"/>
            <a:ext cx="1806575" cy="655638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209800" y="25908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7200"/>
            <a:ext cx="8890000" cy="6630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64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Open Tools, Open Data, Open Scholarship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9467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73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Treemaps can find papers &amp; patents missed by searches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224469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2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4572"/>
            <a:ext cx="8077200" cy="63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Rocha, L.M.; </a:t>
            </a:r>
            <a:r>
              <a:rPr lang="en-US" sz="1200" dirty="0" err="1"/>
              <a:t>Simas</a:t>
            </a:r>
            <a:r>
              <a:rPr lang="en-US" sz="1200" dirty="0"/>
              <a:t>, T.; </a:t>
            </a:r>
            <a:r>
              <a:rPr lang="en-US" sz="1200" dirty="0" err="1"/>
              <a:t>Rechtsteiner</a:t>
            </a:r>
            <a:r>
              <a:rPr lang="en-US" sz="1200" dirty="0"/>
              <a:t>, A.; Di </a:t>
            </a:r>
            <a:r>
              <a:rPr lang="en-US" sz="1200" dirty="0" err="1"/>
              <a:t>Giacomo</a:t>
            </a:r>
            <a:r>
              <a:rPr lang="en-US" sz="1200" dirty="0"/>
              <a:t>, M.; Luce, R.; , "</a:t>
            </a:r>
            <a:r>
              <a:rPr lang="en-US" sz="1200" dirty="0" err="1"/>
              <a:t>MyLibrary</a:t>
            </a:r>
            <a:r>
              <a:rPr lang="en-US" sz="1200" dirty="0"/>
              <a:t> at LANL: proximity and semi-metric networks for a collaborative and recommender Web service," </a:t>
            </a:r>
            <a:r>
              <a:rPr lang="en-US" sz="1200" i="1" dirty="0"/>
              <a:t>Web Intelligence, 2005. Proceedings. The 2005 IEEE/WIC/ACM International Conference on</a:t>
            </a:r>
            <a:r>
              <a:rPr lang="en-US" sz="1200" dirty="0"/>
              <a:t> , vol., no., pp. 565- 571, 19-22 Sept. </a:t>
            </a:r>
            <a:r>
              <a:rPr lang="en-US" sz="1200" dirty="0" smtClean="0"/>
              <a:t>2005. </a:t>
            </a:r>
            <a:r>
              <a:rPr lang="en-US" sz="1200" dirty="0" err="1" smtClean="0"/>
              <a:t>doi</a:t>
            </a:r>
            <a:r>
              <a:rPr lang="en-US" sz="1200" dirty="0"/>
              <a:t>: 10.1109/WI.2005.106</a:t>
            </a:r>
          </a:p>
        </p:txBody>
      </p:sp>
    </p:spTree>
    <p:extLst>
      <p:ext uri="{BB962C8B-B14F-4D97-AF65-F5344CB8AC3E}">
        <p14:creationId xmlns:p14="http://schemas.microsoft.com/office/powerpoint/2010/main" val="21744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McKechnie</a:t>
            </a:r>
            <a:r>
              <a:rPr lang="en-US" sz="1200" dirty="0"/>
              <a:t>, E.F., </a:t>
            </a:r>
            <a:r>
              <a:rPr lang="en-US" sz="1200" dirty="0" err="1"/>
              <a:t>Goodall</a:t>
            </a:r>
            <a:r>
              <a:rPr lang="en-US" sz="1200" dirty="0"/>
              <a:t>, G.R., </a:t>
            </a:r>
            <a:r>
              <a:rPr lang="en-US" sz="1200" dirty="0" err="1"/>
              <a:t>Lajoie</a:t>
            </a:r>
            <a:r>
              <a:rPr lang="en-US" sz="1200" dirty="0"/>
              <a:t>-Paquette, D. and </a:t>
            </a:r>
            <a:r>
              <a:rPr lang="en-US" sz="1200" dirty="0" err="1"/>
              <a:t>Julien</a:t>
            </a:r>
            <a:r>
              <a:rPr lang="en-US" sz="1200" dirty="0"/>
              <a:t>, H. (2005). "How human information </a:t>
            </a:r>
            <a:r>
              <a:rPr lang="en-US" sz="1200" dirty="0" err="1"/>
              <a:t>behaviour</a:t>
            </a:r>
            <a:r>
              <a:rPr lang="en-US" sz="1200" dirty="0"/>
              <a:t> researchers use each other's work: a basic citation analysis study."   </a:t>
            </a:r>
            <a:r>
              <a:rPr lang="en-US" sz="1200" i="1" dirty="0"/>
              <a:t>Information Research</a:t>
            </a:r>
            <a:r>
              <a:rPr lang="en-US" sz="1200" dirty="0"/>
              <a:t>, </a:t>
            </a:r>
            <a:r>
              <a:rPr lang="en-US" sz="1200" b="1" dirty="0"/>
              <a:t>10</a:t>
            </a:r>
            <a:r>
              <a:rPr lang="en-US" sz="1200" dirty="0"/>
              <a:t>(2) paper 220 [Available at http://InformationR.net/ir/10-2/paper220.html]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71538"/>
            <a:ext cx="82867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3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9986"/>
            <a:ext cx="7239000" cy="69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5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Overview</a:t>
            </a:r>
            <a:endParaRPr lang="en-US" dirty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Analysis 101</a:t>
            </a:r>
          </a:p>
          <a:p>
            <a:r>
              <a:rPr lang="en-US" dirty="0" smtClean="0"/>
              <a:t>Action Science Explorer (ASE)</a:t>
            </a:r>
          </a:p>
          <a:p>
            <a:r>
              <a:rPr lang="en-US" dirty="0" smtClean="0"/>
              <a:t>Getting Started with Visualization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8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4800" y="51117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Interactive </a:t>
            </a:r>
            <a:r>
              <a:rPr lang="en-US" dirty="0"/>
              <a:t>Data Visualization for Rapid Understanding of Scientific Literature</a:t>
            </a:r>
            <a:endParaRPr lang="en-US" dirty="0" smtClean="0"/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4876800" cy="441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Cody Dunne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Dept. of Computer Science and Human-Computer Interaction Lab, University of Maryland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cdunne@cs.umd.edu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This work has been partially supported by NSF grant "</a:t>
            </a:r>
            <a:r>
              <a:rPr lang="en-US" sz="1600" dirty="0" err="1">
                <a:solidFill>
                  <a:schemeClr val="tx1"/>
                </a:solidFill>
              </a:rPr>
              <a:t>iOPENER</a:t>
            </a:r>
            <a:r>
              <a:rPr lang="en-US" sz="1600" dirty="0">
                <a:solidFill>
                  <a:schemeClr val="tx1"/>
                </a:solidFill>
              </a:rPr>
              <a:t>: A Flexible Framework to Support Rapid Learning in Unfamiliar Research Domains", jointly awarded to UMD and </a:t>
            </a:r>
            <a:r>
              <a:rPr lang="en-US" sz="1600" dirty="0" err="1">
                <a:solidFill>
                  <a:schemeClr val="tx1"/>
                </a:solidFill>
              </a:rPr>
              <a:t>UMich</a:t>
            </a:r>
            <a:r>
              <a:rPr lang="en-US" sz="1600" dirty="0">
                <a:solidFill>
                  <a:schemeClr val="tx1"/>
                </a:solidFill>
              </a:rPr>
              <a:t> as IIS 0705832.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73257"/>
            <a:ext cx="4132725" cy="71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fs\iopener\hcil symposium\logo_big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35" y="4773257"/>
            <a:ext cx="715015" cy="71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2323981"/>
            <a:ext cx="381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Links from this talk: </a:t>
            </a:r>
          </a:p>
          <a:p>
            <a:pPr algn="ctr"/>
            <a:r>
              <a:rPr lang="en-US" sz="2800" dirty="0" smtClean="0"/>
              <a:t>http</a:t>
            </a:r>
            <a:r>
              <a:rPr lang="en-US" sz="2800"/>
              <a:t>://</a:t>
            </a:r>
            <a:r>
              <a:rPr lang="en-US" sz="2800" smtClean="0"/>
              <a:t>bit.ly/stmase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281363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4202" cy="688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603652"/>
            <a:ext cx="952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nochamo.com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66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Analysis 101</a:t>
            </a:r>
          </a:p>
          <a:p>
            <a:r>
              <a:rPr lang="en-US" dirty="0" smtClean="0"/>
              <a:t>Action Science Explorer (ASE)</a:t>
            </a:r>
          </a:p>
          <a:p>
            <a:r>
              <a:rPr lang="en-US" dirty="0" smtClean="0"/>
              <a:t>Getting Started with Visualization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0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334000" y="970429"/>
            <a:ext cx="40132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Central tenet  </a:t>
            </a:r>
          </a:p>
          <a:p>
            <a:pPr lvl="1"/>
            <a:r>
              <a:rPr lang="en-US" sz="2400" dirty="0" smtClean="0"/>
              <a:t>Social structure emerges from the 			aggregate of relationships (ties) </a:t>
            </a:r>
          </a:p>
          <a:p>
            <a:r>
              <a:rPr lang="en-US" sz="2800" dirty="0" smtClean="0"/>
              <a:t>Phenomena of interest</a:t>
            </a:r>
          </a:p>
          <a:p>
            <a:pPr lvl="1"/>
            <a:r>
              <a:rPr lang="en-US" sz="2400" dirty="0" smtClean="0"/>
              <a:t>Emergence of cliques and clusters </a:t>
            </a:r>
          </a:p>
          <a:p>
            <a:pPr lvl="1"/>
            <a:r>
              <a:rPr lang="en-US" sz="2400" dirty="0" smtClean="0"/>
              <a:t>Centrality (core), periphery (isolates)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248400" y="4745504"/>
            <a:ext cx="27432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1">
              <a:lnSpc>
                <a:spcPct val="95000"/>
              </a:lnSpc>
            </a:pPr>
            <a:r>
              <a:rPr lang="en-US" sz="1200" dirty="0">
                <a:latin typeface="Calibri" pitchFamily="34" charset="0"/>
              </a:rPr>
              <a:t>Source: Richards, W. (1986). The NEGOPY network analysis program. Burnaby, BC: Department of  Communication, Simon Fraser University. pp.7-16</a:t>
            </a:r>
            <a:r>
              <a:rPr lang="en-US" sz="1200" dirty="0">
                <a:latin typeface="Times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Network Theory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6828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4"/>
          <p:cNvSpPr>
            <a:spLocks noChangeShapeType="1"/>
          </p:cNvSpPr>
          <p:nvPr/>
        </p:nvSpPr>
        <p:spPr bwMode="auto">
          <a:xfrm flipV="1">
            <a:off x="1576387" y="4916488"/>
            <a:ext cx="1292225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5" name="Line 5"/>
          <p:cNvSpPr>
            <a:spLocks noChangeShapeType="1"/>
          </p:cNvSpPr>
          <p:nvPr/>
        </p:nvSpPr>
        <p:spPr bwMode="auto">
          <a:xfrm>
            <a:off x="1579562" y="5724525"/>
            <a:ext cx="766763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Calibri" pitchFamily="34" charset="0"/>
              </a:rPr>
              <a:t>Terminology</a:t>
            </a:r>
            <a:endParaRPr lang="en-US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3159125" y="1552575"/>
            <a:ext cx="5673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Node</a:t>
            </a:r>
          </a:p>
          <a:p>
            <a:pPr lvl="1" indent="-16827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200" dirty="0">
                <a:latin typeface="Calibri" pitchFamily="34" charset="0"/>
              </a:rPr>
              <a:t>“actor” on which relationships act; 1-mode versus 2-mode networks</a:t>
            </a:r>
          </a:p>
          <a:p>
            <a:pPr marL="174625" indent="-1746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Edge</a:t>
            </a:r>
          </a:p>
          <a:p>
            <a:pPr lvl="1" indent="-16827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200" dirty="0">
                <a:latin typeface="Calibri" pitchFamily="34" charset="0"/>
              </a:rPr>
              <a:t>Relationship connecting nodes; can be directional</a:t>
            </a:r>
          </a:p>
          <a:p>
            <a:pPr marL="174625" indent="-1746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Cohesive Sub-Group</a:t>
            </a:r>
          </a:p>
          <a:p>
            <a:pPr lvl="1" indent="-16827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200" dirty="0">
                <a:latin typeface="Calibri" pitchFamily="34" charset="0"/>
              </a:rPr>
              <a:t>Well-connected group; clique; </a:t>
            </a:r>
            <a:r>
              <a:rPr lang="en-US" sz="1200" dirty="0" smtClean="0">
                <a:latin typeface="Calibri" pitchFamily="34" charset="0"/>
              </a:rPr>
              <a:t>cluster; community</a:t>
            </a:r>
            <a:endParaRPr lang="en-US" sz="1200" dirty="0">
              <a:latin typeface="Calibri" pitchFamily="34" charset="0"/>
            </a:endParaRPr>
          </a:p>
          <a:p>
            <a:pPr marL="174625" indent="-1746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Key Metrics</a:t>
            </a:r>
          </a:p>
          <a:p>
            <a:pPr lvl="1" indent="-16827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200" b="1" dirty="0" smtClean="0">
                <a:latin typeface="Calibri" pitchFamily="34" charset="0"/>
              </a:rPr>
              <a:t>Centrality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(group or individual measure)</a:t>
            </a:r>
          </a:p>
          <a:p>
            <a:pPr marL="690563" lvl="2" indent="-1190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 dirty="0">
                <a:latin typeface="Calibri" pitchFamily="34" charset="0"/>
              </a:rPr>
              <a:t>Number of direct connections that individuals have with others in the group (usually look at incoming connections only)</a:t>
            </a:r>
          </a:p>
          <a:p>
            <a:pPr marL="690563" lvl="2" indent="-1190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 dirty="0">
                <a:latin typeface="Calibri" pitchFamily="34" charset="0"/>
              </a:rPr>
              <a:t>Measure at the individual node or group level</a:t>
            </a:r>
          </a:p>
          <a:p>
            <a:pPr lvl="1" indent="-16827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200" b="1" dirty="0" smtClean="0">
                <a:latin typeface="Calibri" pitchFamily="34" charset="0"/>
              </a:rPr>
              <a:t>Cohesion</a:t>
            </a:r>
            <a:r>
              <a:rPr lang="en-US" sz="1200" dirty="0" smtClean="0">
                <a:latin typeface="Calibri" pitchFamily="34" charset="0"/>
              </a:rPr>
              <a:t> (group measure)</a:t>
            </a:r>
          </a:p>
          <a:p>
            <a:pPr marL="690563" lvl="2" indent="-1190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 dirty="0" smtClean="0">
                <a:latin typeface="Calibri" pitchFamily="34" charset="0"/>
              </a:rPr>
              <a:t>Ease with which a network can connect</a:t>
            </a:r>
          </a:p>
          <a:p>
            <a:pPr marL="690563" lvl="2" indent="-1190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 dirty="0" smtClean="0">
                <a:latin typeface="Calibri" pitchFamily="34" charset="0"/>
              </a:rPr>
              <a:t>Aggregate measure of shortest path between each node pair at network level reflects average distance</a:t>
            </a:r>
          </a:p>
          <a:p>
            <a:pPr lvl="1" indent="-16827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200" b="1" dirty="0" smtClean="0">
                <a:latin typeface="Calibri" pitchFamily="34" charset="0"/>
              </a:rPr>
              <a:t>Density</a:t>
            </a:r>
            <a:r>
              <a:rPr lang="en-US" sz="1200" dirty="0" smtClean="0">
                <a:latin typeface="Calibri" pitchFamily="34" charset="0"/>
              </a:rPr>
              <a:t> (group measure)</a:t>
            </a:r>
          </a:p>
          <a:p>
            <a:pPr marL="690563" lvl="2" indent="-1190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 dirty="0" smtClean="0">
                <a:latin typeface="Calibri" pitchFamily="34" charset="0"/>
              </a:rPr>
              <a:t>Robustness of the network</a:t>
            </a:r>
          </a:p>
          <a:p>
            <a:pPr marL="690563" lvl="2" indent="-1190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 dirty="0" smtClean="0">
                <a:latin typeface="Calibri" pitchFamily="34" charset="0"/>
              </a:rPr>
              <a:t>Number of connections that exist in the group out of 100% possible </a:t>
            </a:r>
          </a:p>
          <a:p>
            <a:pPr lvl="1" indent="-16827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200" b="1" dirty="0" err="1" smtClean="0">
                <a:latin typeface="Calibri" pitchFamily="34" charset="0"/>
              </a:rPr>
              <a:t>Betweenness</a:t>
            </a:r>
            <a:r>
              <a:rPr lang="en-US" sz="1200" dirty="0" smtClean="0">
                <a:latin typeface="Calibri" pitchFamily="34" charset="0"/>
              </a:rPr>
              <a:t> (individual measure)</a:t>
            </a:r>
          </a:p>
          <a:p>
            <a:pPr marL="690563" lvl="2" indent="-1190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 dirty="0" smtClean="0">
                <a:latin typeface="Calibri" pitchFamily="34" charset="0"/>
              </a:rPr>
              <a:t># shortest paths between each node pair that a node is on</a:t>
            </a:r>
          </a:p>
          <a:p>
            <a:pPr marL="690563" lvl="2" indent="-1190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 dirty="0" smtClean="0">
                <a:latin typeface="Calibri" pitchFamily="34" charset="0"/>
              </a:rPr>
              <a:t>Measure at the individual node level</a:t>
            </a:r>
          </a:p>
          <a:p>
            <a:pPr marL="174625" indent="-1746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latin typeface="Calibri" pitchFamily="34" charset="0"/>
              </a:rPr>
              <a:t>Node </a:t>
            </a:r>
            <a:r>
              <a:rPr lang="en-US" sz="1400" b="1" dirty="0">
                <a:latin typeface="Calibri" pitchFamily="34" charset="0"/>
              </a:rPr>
              <a:t>roles</a:t>
            </a:r>
          </a:p>
          <a:p>
            <a:pPr lvl="1" indent="-16827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200" dirty="0">
                <a:latin typeface="Calibri" pitchFamily="34" charset="0"/>
              </a:rPr>
              <a:t>Peripheral – below average centrality</a:t>
            </a:r>
          </a:p>
          <a:p>
            <a:pPr lvl="1" indent="-16827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200" dirty="0">
                <a:latin typeface="Calibri" pitchFamily="34" charset="0"/>
              </a:rPr>
              <a:t>Central connector – above average centrality</a:t>
            </a:r>
          </a:p>
          <a:p>
            <a:pPr lvl="1" indent="-16827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200" dirty="0">
                <a:latin typeface="Calibri" pitchFamily="34" charset="0"/>
              </a:rPr>
              <a:t>Broker – above average </a:t>
            </a:r>
            <a:r>
              <a:rPr lang="en-US" sz="1200" dirty="0" err="1">
                <a:latin typeface="Calibri" pitchFamily="34" charset="0"/>
              </a:rPr>
              <a:t>betweenness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9638" name="Line 8"/>
          <p:cNvSpPr>
            <a:spLocks noChangeShapeType="1"/>
          </p:cNvSpPr>
          <p:nvPr/>
        </p:nvSpPr>
        <p:spPr bwMode="auto">
          <a:xfrm flipV="1">
            <a:off x="798512" y="1776413"/>
            <a:ext cx="1011238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Line 9"/>
          <p:cNvSpPr>
            <a:spLocks noChangeShapeType="1"/>
          </p:cNvSpPr>
          <p:nvPr/>
        </p:nvSpPr>
        <p:spPr bwMode="auto">
          <a:xfrm>
            <a:off x="798512" y="2330450"/>
            <a:ext cx="261938" cy="846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Line 10"/>
          <p:cNvSpPr>
            <a:spLocks noChangeShapeType="1"/>
          </p:cNvSpPr>
          <p:nvPr/>
        </p:nvSpPr>
        <p:spPr bwMode="auto">
          <a:xfrm flipH="1">
            <a:off x="1057275" y="1773238"/>
            <a:ext cx="74930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Line 11"/>
          <p:cNvSpPr>
            <a:spLocks noChangeShapeType="1"/>
          </p:cNvSpPr>
          <p:nvPr/>
        </p:nvSpPr>
        <p:spPr bwMode="auto">
          <a:xfrm flipV="1">
            <a:off x="396874" y="3160712"/>
            <a:ext cx="657226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Line 12"/>
          <p:cNvSpPr>
            <a:spLocks noChangeShapeType="1"/>
          </p:cNvSpPr>
          <p:nvPr/>
        </p:nvSpPr>
        <p:spPr bwMode="auto">
          <a:xfrm flipH="1" flipV="1">
            <a:off x="1809750" y="1793875"/>
            <a:ext cx="77787" cy="171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Line 13"/>
          <p:cNvSpPr>
            <a:spLocks noChangeShapeType="1"/>
          </p:cNvSpPr>
          <p:nvPr/>
        </p:nvSpPr>
        <p:spPr bwMode="auto">
          <a:xfrm>
            <a:off x="785812" y="2289175"/>
            <a:ext cx="1098550" cy="1176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Line 14"/>
          <p:cNvSpPr>
            <a:spLocks noChangeShapeType="1"/>
          </p:cNvSpPr>
          <p:nvPr/>
        </p:nvSpPr>
        <p:spPr bwMode="auto">
          <a:xfrm>
            <a:off x="1044575" y="3173413"/>
            <a:ext cx="271462" cy="178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5" name="Line 15"/>
          <p:cNvSpPr>
            <a:spLocks noChangeShapeType="1"/>
          </p:cNvSpPr>
          <p:nvPr/>
        </p:nvSpPr>
        <p:spPr bwMode="auto">
          <a:xfrm flipH="1">
            <a:off x="1312862" y="3492500"/>
            <a:ext cx="582613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16"/>
          <p:cNvSpPr>
            <a:spLocks noChangeShapeType="1"/>
          </p:cNvSpPr>
          <p:nvPr/>
        </p:nvSpPr>
        <p:spPr bwMode="auto">
          <a:xfrm flipH="1">
            <a:off x="1628775" y="3489325"/>
            <a:ext cx="263525" cy="223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Line 17"/>
          <p:cNvSpPr>
            <a:spLocks noChangeShapeType="1"/>
          </p:cNvSpPr>
          <p:nvPr/>
        </p:nvSpPr>
        <p:spPr bwMode="auto">
          <a:xfrm>
            <a:off x="1868487" y="3475038"/>
            <a:ext cx="990600" cy="147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Line 18"/>
          <p:cNvSpPr>
            <a:spLocks noChangeShapeType="1"/>
          </p:cNvSpPr>
          <p:nvPr/>
        </p:nvSpPr>
        <p:spPr bwMode="auto">
          <a:xfrm flipV="1">
            <a:off x="2332037" y="4949825"/>
            <a:ext cx="533400" cy="846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Line 19"/>
          <p:cNvSpPr>
            <a:spLocks noChangeShapeType="1"/>
          </p:cNvSpPr>
          <p:nvPr/>
        </p:nvSpPr>
        <p:spPr bwMode="auto">
          <a:xfrm>
            <a:off x="1317625" y="4935538"/>
            <a:ext cx="1525587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0" name="Line 20"/>
          <p:cNvSpPr>
            <a:spLocks noChangeShapeType="1"/>
          </p:cNvSpPr>
          <p:nvPr/>
        </p:nvSpPr>
        <p:spPr bwMode="auto">
          <a:xfrm>
            <a:off x="1295400" y="4949825"/>
            <a:ext cx="288925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1" name="Line 21"/>
          <p:cNvSpPr>
            <a:spLocks noChangeShapeType="1"/>
          </p:cNvSpPr>
          <p:nvPr/>
        </p:nvSpPr>
        <p:spPr bwMode="auto">
          <a:xfrm>
            <a:off x="1069975" y="3168650"/>
            <a:ext cx="815975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2" name="Oval 22"/>
          <p:cNvSpPr>
            <a:spLocks noChangeArrowheads="1"/>
          </p:cNvSpPr>
          <p:nvPr/>
        </p:nvSpPr>
        <p:spPr bwMode="auto">
          <a:xfrm>
            <a:off x="1787525" y="3371850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69653" name="Oval 23"/>
          <p:cNvSpPr>
            <a:spLocks noChangeArrowheads="1"/>
          </p:cNvSpPr>
          <p:nvPr/>
        </p:nvSpPr>
        <p:spPr bwMode="auto">
          <a:xfrm>
            <a:off x="957262" y="3059113"/>
            <a:ext cx="212725" cy="223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69654" name="Oval 24"/>
          <p:cNvSpPr>
            <a:spLocks noChangeArrowheads="1"/>
          </p:cNvSpPr>
          <p:nvPr/>
        </p:nvSpPr>
        <p:spPr bwMode="auto">
          <a:xfrm>
            <a:off x="1201737" y="4829175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69655" name="Oval 25"/>
          <p:cNvSpPr>
            <a:spLocks noChangeArrowheads="1"/>
          </p:cNvSpPr>
          <p:nvPr/>
        </p:nvSpPr>
        <p:spPr bwMode="auto">
          <a:xfrm>
            <a:off x="1712912" y="1652588"/>
            <a:ext cx="212725" cy="223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69656" name="Oval 26"/>
          <p:cNvSpPr>
            <a:spLocks noChangeArrowheads="1"/>
          </p:cNvSpPr>
          <p:nvPr/>
        </p:nvSpPr>
        <p:spPr bwMode="auto">
          <a:xfrm>
            <a:off x="290512" y="3056731"/>
            <a:ext cx="212725" cy="223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69657" name="Oval 27"/>
          <p:cNvSpPr>
            <a:spLocks noChangeArrowheads="1"/>
          </p:cNvSpPr>
          <p:nvPr/>
        </p:nvSpPr>
        <p:spPr bwMode="auto">
          <a:xfrm>
            <a:off x="687387" y="2209800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69658" name="Oval 28"/>
          <p:cNvSpPr>
            <a:spLocks noChangeArrowheads="1"/>
          </p:cNvSpPr>
          <p:nvPr/>
        </p:nvSpPr>
        <p:spPr bwMode="auto">
          <a:xfrm>
            <a:off x="1479550" y="5594350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69659" name="Oval 29"/>
          <p:cNvSpPr>
            <a:spLocks noChangeArrowheads="1"/>
          </p:cNvSpPr>
          <p:nvPr/>
        </p:nvSpPr>
        <p:spPr bwMode="auto">
          <a:xfrm>
            <a:off x="2759075" y="4821238"/>
            <a:ext cx="212725" cy="223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69660" name="Oval 30"/>
          <p:cNvSpPr>
            <a:spLocks noChangeArrowheads="1"/>
          </p:cNvSpPr>
          <p:nvPr/>
        </p:nvSpPr>
        <p:spPr bwMode="auto">
          <a:xfrm>
            <a:off x="2244725" y="5676900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I</a:t>
            </a:r>
          </a:p>
        </p:txBody>
      </p:sp>
      <p:sp>
        <p:nvSpPr>
          <p:cNvPr id="69661" name="Oval 31"/>
          <p:cNvSpPr>
            <a:spLocks noChangeArrowheads="1"/>
          </p:cNvSpPr>
          <p:nvPr/>
        </p:nvSpPr>
        <p:spPr bwMode="auto">
          <a:xfrm>
            <a:off x="6337300" y="5307013"/>
            <a:ext cx="212725" cy="223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69662" name="Oval 32"/>
          <p:cNvSpPr>
            <a:spLocks noChangeArrowheads="1"/>
          </p:cNvSpPr>
          <p:nvPr/>
        </p:nvSpPr>
        <p:spPr bwMode="auto">
          <a:xfrm>
            <a:off x="6862763" y="5521325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69663" name="Oval 33"/>
          <p:cNvSpPr>
            <a:spLocks noChangeArrowheads="1"/>
          </p:cNvSpPr>
          <p:nvPr/>
        </p:nvSpPr>
        <p:spPr bwMode="auto">
          <a:xfrm>
            <a:off x="6350000" y="5746750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69664" name="Oval 34"/>
          <p:cNvSpPr>
            <a:spLocks noChangeArrowheads="1"/>
          </p:cNvSpPr>
          <p:nvPr/>
        </p:nvSpPr>
        <p:spPr bwMode="auto">
          <a:xfrm>
            <a:off x="6934200" y="2527300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69665" name="Oval 35"/>
          <p:cNvSpPr>
            <a:spLocks noChangeArrowheads="1"/>
          </p:cNvSpPr>
          <p:nvPr/>
        </p:nvSpPr>
        <p:spPr bwMode="auto">
          <a:xfrm>
            <a:off x="7164388" y="2527300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69666" name="Oval 36"/>
          <p:cNvSpPr>
            <a:spLocks noChangeArrowheads="1"/>
          </p:cNvSpPr>
          <p:nvPr/>
        </p:nvSpPr>
        <p:spPr bwMode="auto">
          <a:xfrm>
            <a:off x="7394575" y="2527300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990000"/>
                </a:solidFill>
                <a:latin typeface="Calibri" pitchFamily="34" charset="0"/>
              </a:rPr>
              <a:t>C	</a:t>
            </a:r>
            <a:endParaRPr lang="en-US" sz="1400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69667" name="Oval 37"/>
          <p:cNvSpPr>
            <a:spLocks noChangeArrowheads="1"/>
          </p:cNvSpPr>
          <p:nvPr/>
        </p:nvSpPr>
        <p:spPr bwMode="auto">
          <a:xfrm>
            <a:off x="7631113" y="2527300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7843838" y="2527300"/>
            <a:ext cx="212725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990000"/>
                </a:solidFill>
                <a:latin typeface="Calibri" pitchFamily="34" charset="0"/>
              </a:rPr>
              <a:t>E?</a:t>
            </a:r>
            <a:endParaRPr lang="en-US" sz="1400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Action Science Explorer</a:t>
            </a:r>
            <a:endParaRPr lang="en-US" dirty="0"/>
          </a:p>
        </p:txBody>
      </p:sp>
      <p:pic>
        <p:nvPicPr>
          <p:cNvPr id="9218" name="Picture 2" descr="C:\fs\website\iopener\ase\img\scenario-6-shado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010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Autofit/>
          </a:bodyPr>
          <a:lstStyle/>
          <a:p>
            <a:pPr fontAlgn="base"/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NodeXL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FOSS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Social Network Analysis add-in for Excel 2007/2010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b="4226"/>
          <a:stretch/>
        </p:blipFill>
        <p:spPr>
          <a:xfrm>
            <a:off x="685800" y="1275008"/>
            <a:ext cx="7772400" cy="55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8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 - April - NodeXL - v 120 - Data Import.png"/>
          <p:cNvPicPr>
            <a:picLocks noChangeAspect="1"/>
          </p:cNvPicPr>
          <p:nvPr/>
        </p:nvPicPr>
        <p:blipFill rotWithShape="1">
          <a:blip r:embed="rId2" cstate="print"/>
          <a:srcRect r="5947"/>
          <a:stretch/>
        </p:blipFill>
        <p:spPr>
          <a:xfrm>
            <a:off x="0" y="0"/>
            <a:ext cx="7381875" cy="6844166"/>
          </a:xfrm>
          <a:prstGeom prst="rect">
            <a:avLst/>
          </a:prstGeom>
        </p:spPr>
      </p:pic>
      <p:pic>
        <p:nvPicPr>
          <p:cNvPr id="5" name="Picture 2" descr="C:\Users\Marc A. Smith\Documents\My Dropbox\_Blog - Connected Action\twitter-logo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91784"/>
            <a:ext cx="3352799" cy="785513"/>
          </a:xfrm>
          <a:prstGeom prst="rect">
            <a:avLst/>
          </a:prstGeom>
          <a:noFill/>
        </p:spPr>
      </p:pic>
      <p:pic>
        <p:nvPicPr>
          <p:cNvPr id="6" name="Picture 2" descr="C:\Users\Marc A. Smith\Documents\My Dropbox\_Blog - Connected Action\youtube-logo-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4225" y="941381"/>
            <a:ext cx="1981199" cy="963619"/>
          </a:xfrm>
          <a:prstGeom prst="rect">
            <a:avLst/>
          </a:prstGeom>
          <a:noFill/>
        </p:spPr>
      </p:pic>
      <p:pic>
        <p:nvPicPr>
          <p:cNvPr id="7" name="Picture 2" descr="C:\Users\Marc A. Smith\Documents\My Dropbox\_Blog - Connected Action\2009 - November - VOSON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7522" y="2677297"/>
            <a:ext cx="2514600" cy="1132703"/>
          </a:xfrm>
          <a:prstGeom prst="rect">
            <a:avLst/>
          </a:prstGeom>
          <a:noFill/>
        </p:spPr>
      </p:pic>
      <p:pic>
        <p:nvPicPr>
          <p:cNvPr id="8" name="Picture 2" descr="C:\Users\Marc A. Smith\Documents\My Dropbox\_Blog - Connected Action\flickr-yahoo-logo.png.v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810000"/>
            <a:ext cx="3581400" cy="596900"/>
          </a:xfrm>
          <a:prstGeom prst="rect">
            <a:avLst/>
          </a:prstGeom>
          <a:noFill/>
        </p:spPr>
      </p:pic>
      <p:pic>
        <p:nvPicPr>
          <p:cNvPr id="9" name="Picture 2" descr="C:\Users\Marc A. Smith\AppData\Local\Microsoft\Windows\Temporary Internet Files\Content.IE5\C10C66KR\MC90043524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695389"/>
            <a:ext cx="2909137" cy="12482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73547" y="2971800"/>
            <a:ext cx="184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Wide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825</Words>
  <Application>Microsoft Office PowerPoint</Application>
  <PresentationFormat>On-screen Show (4:3)</PresentationFormat>
  <Paragraphs>125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Interactive Data Visualization for Rapid Understanding of Scientific Literature</vt:lpstr>
      <vt:lpstr>PowerPoint Presentation</vt:lpstr>
      <vt:lpstr>Roadmap</vt:lpstr>
      <vt:lpstr>Network Theory</vt:lpstr>
      <vt:lpstr>PowerPoint Presentation</vt:lpstr>
      <vt:lpstr>Action Science Explorer</vt:lpstr>
      <vt:lpstr>NodeXL FOSS Social Network Analysis add-in for Excel 2007/2010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Treemaps can find papers &amp; patents missed by searches </vt:lpstr>
      <vt:lpstr>PowerPoint Presentation</vt:lpstr>
      <vt:lpstr>PowerPoint Presentation</vt:lpstr>
      <vt:lpstr>PowerPoint Presentation</vt:lpstr>
      <vt:lpstr>Overview</vt:lpstr>
      <vt:lpstr>Interactive Data Visualization for Rapid Understanding of Scientific Literature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hidedrive</dc:creator>
  <cp:lastModifiedBy>charley lewittes</cp:lastModifiedBy>
  <cp:revision>49</cp:revision>
  <dcterms:created xsi:type="dcterms:W3CDTF">2006-08-16T00:00:00Z</dcterms:created>
  <dcterms:modified xsi:type="dcterms:W3CDTF">2011-06-28T18:15:38Z</dcterms:modified>
</cp:coreProperties>
</file>