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9" r:id="rId1"/>
    <p:sldMasterId id="2147483970" r:id="rId2"/>
  </p:sldMasterIdLst>
  <p:notesMasterIdLst>
    <p:notesMasterId r:id="rId85"/>
  </p:notesMasterIdLst>
  <p:handoutMasterIdLst>
    <p:handoutMasterId r:id="rId86"/>
  </p:handoutMasterIdLst>
  <p:sldIdLst>
    <p:sldId id="925" r:id="rId3"/>
    <p:sldId id="849" r:id="rId4"/>
    <p:sldId id="850" r:id="rId5"/>
    <p:sldId id="1017" r:id="rId6"/>
    <p:sldId id="1018" r:id="rId7"/>
    <p:sldId id="1019" r:id="rId8"/>
    <p:sldId id="1040" r:id="rId9"/>
    <p:sldId id="920" r:id="rId10"/>
    <p:sldId id="921" r:id="rId11"/>
    <p:sldId id="1027" r:id="rId12"/>
    <p:sldId id="1028" r:id="rId13"/>
    <p:sldId id="1029" r:id="rId14"/>
    <p:sldId id="1030" r:id="rId15"/>
    <p:sldId id="1031" r:id="rId16"/>
    <p:sldId id="1032" r:id="rId17"/>
    <p:sldId id="1035" r:id="rId18"/>
    <p:sldId id="1036" r:id="rId19"/>
    <p:sldId id="1039" r:id="rId20"/>
    <p:sldId id="984" r:id="rId21"/>
    <p:sldId id="985" r:id="rId22"/>
    <p:sldId id="986" r:id="rId23"/>
    <p:sldId id="922" r:id="rId24"/>
    <p:sldId id="1024" r:id="rId25"/>
    <p:sldId id="927" r:id="rId26"/>
    <p:sldId id="929" r:id="rId27"/>
    <p:sldId id="875" r:id="rId28"/>
    <p:sldId id="928" r:id="rId29"/>
    <p:sldId id="930" r:id="rId30"/>
    <p:sldId id="924" r:id="rId31"/>
    <p:sldId id="830" r:id="rId32"/>
    <p:sldId id="977" r:id="rId33"/>
    <p:sldId id="964" r:id="rId34"/>
    <p:sldId id="981" r:id="rId35"/>
    <p:sldId id="978" r:id="rId36"/>
    <p:sldId id="1041" r:id="rId37"/>
    <p:sldId id="1042" r:id="rId38"/>
    <p:sldId id="916" r:id="rId39"/>
    <p:sldId id="864" r:id="rId40"/>
    <p:sldId id="895" r:id="rId41"/>
    <p:sldId id="896" r:id="rId42"/>
    <p:sldId id="1014" r:id="rId43"/>
    <p:sldId id="995" r:id="rId44"/>
    <p:sldId id="1043" r:id="rId45"/>
    <p:sldId id="1044" r:id="rId46"/>
    <p:sldId id="996" r:id="rId47"/>
    <p:sldId id="988" r:id="rId48"/>
    <p:sldId id="992" r:id="rId49"/>
    <p:sldId id="990" r:id="rId50"/>
    <p:sldId id="991" r:id="rId51"/>
    <p:sldId id="1013" r:id="rId52"/>
    <p:sldId id="1025" r:id="rId53"/>
    <p:sldId id="979" r:id="rId54"/>
    <p:sldId id="966" r:id="rId55"/>
    <p:sldId id="997" r:id="rId56"/>
    <p:sldId id="980" r:id="rId57"/>
    <p:sldId id="969" r:id="rId58"/>
    <p:sldId id="967" r:id="rId59"/>
    <p:sldId id="968" r:id="rId60"/>
    <p:sldId id="1009" r:id="rId61"/>
    <p:sldId id="971" r:id="rId62"/>
    <p:sldId id="972" r:id="rId63"/>
    <p:sldId id="973" r:id="rId64"/>
    <p:sldId id="975" r:id="rId65"/>
    <p:sldId id="976" r:id="rId66"/>
    <p:sldId id="1011" r:id="rId67"/>
    <p:sldId id="1001" r:id="rId68"/>
    <p:sldId id="1002" r:id="rId69"/>
    <p:sldId id="1003" r:id="rId70"/>
    <p:sldId id="1004" r:id="rId71"/>
    <p:sldId id="1005" r:id="rId72"/>
    <p:sldId id="1008" r:id="rId73"/>
    <p:sldId id="1047" r:id="rId74"/>
    <p:sldId id="1048" r:id="rId75"/>
    <p:sldId id="949" r:id="rId76"/>
    <p:sldId id="998" r:id="rId77"/>
    <p:sldId id="847" r:id="rId78"/>
    <p:sldId id="848" r:id="rId79"/>
    <p:sldId id="1022" r:id="rId80"/>
    <p:sldId id="1023" r:id="rId81"/>
    <p:sldId id="1000" r:id="rId82"/>
    <p:sldId id="1046" r:id="rId83"/>
    <p:sldId id="1045" r:id="rId84"/>
  </p:sldIdLst>
  <p:sldSz cx="9144000" cy="6858000" type="screen4x3"/>
  <p:notesSz cx="6858000" cy="9144000"/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sz="2800" kern="1200">
        <a:solidFill>
          <a:srgbClr val="000000"/>
        </a:solidFill>
        <a:latin typeface="Antique Olv (W1)" pitchFamily="34" charset="0"/>
        <a:ea typeface="+mn-ea"/>
        <a:cs typeface="Arial" charset="0"/>
      </a:defRPr>
    </a:lvl1pPr>
    <a:lvl2pPr marL="457200" algn="ctr" rtl="0" eaLnBrk="0" fontAlgn="base" hangingPunct="0">
      <a:spcBef>
        <a:spcPct val="0"/>
      </a:spcBef>
      <a:spcAft>
        <a:spcPct val="0"/>
      </a:spcAft>
      <a:defRPr sz="2800" kern="1200">
        <a:solidFill>
          <a:srgbClr val="000000"/>
        </a:solidFill>
        <a:latin typeface="Antique Olv (W1)" pitchFamily="34" charset="0"/>
        <a:ea typeface="+mn-ea"/>
        <a:cs typeface="Arial" charset="0"/>
      </a:defRPr>
    </a:lvl2pPr>
    <a:lvl3pPr marL="914400" algn="ctr" rtl="0" eaLnBrk="0" fontAlgn="base" hangingPunct="0">
      <a:spcBef>
        <a:spcPct val="0"/>
      </a:spcBef>
      <a:spcAft>
        <a:spcPct val="0"/>
      </a:spcAft>
      <a:defRPr sz="2800" kern="1200">
        <a:solidFill>
          <a:srgbClr val="000000"/>
        </a:solidFill>
        <a:latin typeface="Antique Olv (W1)" pitchFamily="34" charset="0"/>
        <a:ea typeface="+mn-ea"/>
        <a:cs typeface="Arial" charset="0"/>
      </a:defRPr>
    </a:lvl3pPr>
    <a:lvl4pPr marL="1371600" algn="ctr" rtl="0" eaLnBrk="0" fontAlgn="base" hangingPunct="0">
      <a:spcBef>
        <a:spcPct val="0"/>
      </a:spcBef>
      <a:spcAft>
        <a:spcPct val="0"/>
      </a:spcAft>
      <a:defRPr sz="2800" kern="1200">
        <a:solidFill>
          <a:srgbClr val="000000"/>
        </a:solidFill>
        <a:latin typeface="Antique Olv (W1)" pitchFamily="34" charset="0"/>
        <a:ea typeface="+mn-ea"/>
        <a:cs typeface="Arial" charset="0"/>
      </a:defRPr>
    </a:lvl4pPr>
    <a:lvl5pPr marL="1828800" algn="ctr" rtl="0" eaLnBrk="0" fontAlgn="base" hangingPunct="0">
      <a:spcBef>
        <a:spcPct val="0"/>
      </a:spcBef>
      <a:spcAft>
        <a:spcPct val="0"/>
      </a:spcAft>
      <a:defRPr sz="2800" kern="1200">
        <a:solidFill>
          <a:srgbClr val="000000"/>
        </a:solidFill>
        <a:latin typeface="Antique Olv (W1)" pitchFamily="34" charset="0"/>
        <a:ea typeface="+mn-ea"/>
        <a:cs typeface="Arial" charset="0"/>
      </a:defRPr>
    </a:lvl5pPr>
    <a:lvl6pPr marL="2286000" algn="l" defTabSz="914400" rtl="0" eaLnBrk="1" latinLnBrk="0" hangingPunct="1">
      <a:defRPr sz="2800" kern="1200">
        <a:solidFill>
          <a:srgbClr val="000000"/>
        </a:solidFill>
        <a:latin typeface="Antique Olv (W1)" pitchFamily="34" charset="0"/>
        <a:ea typeface="+mn-ea"/>
        <a:cs typeface="Arial" charset="0"/>
      </a:defRPr>
    </a:lvl6pPr>
    <a:lvl7pPr marL="2743200" algn="l" defTabSz="914400" rtl="0" eaLnBrk="1" latinLnBrk="0" hangingPunct="1">
      <a:defRPr sz="2800" kern="1200">
        <a:solidFill>
          <a:srgbClr val="000000"/>
        </a:solidFill>
        <a:latin typeface="Antique Olv (W1)" pitchFamily="34" charset="0"/>
        <a:ea typeface="+mn-ea"/>
        <a:cs typeface="Arial" charset="0"/>
      </a:defRPr>
    </a:lvl7pPr>
    <a:lvl8pPr marL="3200400" algn="l" defTabSz="914400" rtl="0" eaLnBrk="1" latinLnBrk="0" hangingPunct="1">
      <a:defRPr sz="2800" kern="1200">
        <a:solidFill>
          <a:srgbClr val="000000"/>
        </a:solidFill>
        <a:latin typeface="Antique Olv (W1)" pitchFamily="34" charset="0"/>
        <a:ea typeface="+mn-ea"/>
        <a:cs typeface="Arial" charset="0"/>
      </a:defRPr>
    </a:lvl8pPr>
    <a:lvl9pPr marL="3657600" algn="l" defTabSz="914400" rtl="0" eaLnBrk="1" latinLnBrk="0" hangingPunct="1">
      <a:defRPr sz="2800" kern="1200">
        <a:solidFill>
          <a:srgbClr val="000000"/>
        </a:solidFill>
        <a:latin typeface="Antique Olv (W1)" pitchFamily="34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FF66"/>
    <a:srgbClr val="FAB5A2"/>
    <a:srgbClr val="DC0000"/>
    <a:srgbClr val="FAF400"/>
    <a:srgbClr val="EC0000"/>
    <a:srgbClr val="F6F000"/>
    <a:srgbClr val="FFFF00"/>
    <a:srgbClr val="F5032B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667" autoAdjust="0"/>
    <p:restoredTop sz="94557" autoAdjust="0"/>
  </p:normalViewPr>
  <p:slideViewPr>
    <p:cSldViewPr>
      <p:cViewPr varScale="1">
        <p:scale>
          <a:sx n="83" d="100"/>
          <a:sy n="83" d="100"/>
        </p:scale>
        <p:origin x="-84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3118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76" Type="http://schemas.openxmlformats.org/officeDocument/2006/relationships/slide" Target="slides/slide74.xml"/><Relationship Id="rId84" Type="http://schemas.openxmlformats.org/officeDocument/2006/relationships/slide" Target="slides/slide82.xml"/><Relationship Id="rId89" Type="http://schemas.openxmlformats.org/officeDocument/2006/relationships/theme" Target="theme/theme1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87" Type="http://schemas.openxmlformats.org/officeDocument/2006/relationships/presProps" Target="presProps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90" Type="http://schemas.openxmlformats.org/officeDocument/2006/relationships/tableStyles" Target="tableStyles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slide" Target="slides/slide78.xml"/><Relationship Id="rId85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166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166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166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7C48C596-398B-475A-914A-50F0BC1F26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415836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782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9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782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7783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783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6D671035-CB1C-4C26-A2F4-11EBC49730A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05939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A4AC266-1045-47C2-B40F-08809200AD75}" type="slidenum">
              <a:rPr lang="en-US" smtClean="0"/>
              <a:pPr/>
              <a:t>1</a:t>
            </a:fld>
            <a:endParaRPr lang="en-US" smtClean="0"/>
          </a:p>
        </p:txBody>
      </p:sp>
      <p:sp>
        <p:nvSpPr>
          <p:cNvPr id="41987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 lIns="90488" tIns="44450" rIns="90488" bIns="44450"/>
          <a:lstStyle/>
          <a:p>
            <a:pPr eaLnBrk="1" hangingPunct="1"/>
            <a:endParaRPr lang="en-US" smtClean="0"/>
          </a:p>
        </p:txBody>
      </p:sp>
      <p:sp>
        <p:nvSpPr>
          <p:cNvPr id="41988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w="12700" cap="flat">
            <a:solidFill>
              <a:schemeClr val="tx1"/>
            </a:solidFill>
          </a:ln>
        </p:spPr>
      </p:sp>
    </p:spTree>
    <p:extLst>
      <p:ext uri="{BB962C8B-B14F-4D97-AF65-F5344CB8AC3E}">
        <p14:creationId xmlns:p14="http://schemas.microsoft.com/office/powerpoint/2010/main" val="251362448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830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b="1" smtClean="0"/>
          </a:p>
        </p:txBody>
      </p:sp>
      <p:sp>
        <p:nvSpPr>
          <p:cNvPr id="983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rgbClr val="000000"/>
                </a:solidFill>
                <a:latin typeface="Antique Olv (W1)" pitchFamily="34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Antique Olv (W1)" pitchFamily="34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Antique Olv (W1)" pitchFamily="34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Antique Olv (W1)" pitchFamily="34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Antique Olv (W1)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ntique Olv (W1)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ntique Olv (W1)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ntique Olv (W1)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ntique Olv (W1)" pitchFamily="34" charset="0"/>
                <a:cs typeface="Arial" charset="0"/>
              </a:defRPr>
            </a:lvl9pPr>
          </a:lstStyle>
          <a:p>
            <a:pPr eaLnBrk="1" hangingPunct="1"/>
            <a:fld id="{9CAB3BFA-2F3F-4B78-8016-028D77746A3E}" type="slidenum">
              <a:rPr lang="en-US" sz="1200" smtClean="0">
                <a:solidFill>
                  <a:schemeClr val="tx1"/>
                </a:solidFill>
                <a:latin typeface="Arial" charset="0"/>
              </a:rPr>
              <a:pPr eaLnBrk="1" hangingPunct="1"/>
              <a:t>41</a:t>
            </a:fld>
            <a:endParaRPr lang="en-US" sz="1200" smtClean="0">
              <a:solidFill>
                <a:schemeClr val="tx1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103533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Published in</a:t>
            </a:r>
            <a:r>
              <a:rPr lang="en-US" baseline="0" dirty="0" smtClean="0"/>
              <a:t> NodeXL book</a:t>
            </a:r>
          </a:p>
          <a:p>
            <a:endParaRPr lang="en-US" baseline="0" dirty="0" smtClean="0"/>
          </a:p>
          <a:p>
            <a:r>
              <a:rPr lang="en-US" baseline="0" dirty="0" smtClean="0"/>
              <a:t>Think straightforward</a:t>
            </a:r>
          </a:p>
          <a:p>
            <a:r>
              <a:rPr lang="en-US" baseline="0" dirty="0" smtClean="0"/>
              <a:t>Size unclear</a:t>
            </a:r>
          </a:p>
          <a:p>
            <a:r>
              <a:rPr lang="en-US" baseline="0" dirty="0" smtClean="0"/>
              <a:t>Hidden relationships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D78B39-F9B0-4989-A774-FE43D736E447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990111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D78B39-F9B0-4989-A774-FE43D736E447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96713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Four participants</a:t>
            </a:r>
          </a:p>
          <a:p>
            <a:r>
              <a:rPr lang="en-US" dirty="0" smtClean="0"/>
              <a:t>Varying backgrounds</a:t>
            </a:r>
          </a:p>
          <a:p>
            <a:r>
              <a:rPr lang="en-US" dirty="0" smtClean="0"/>
              <a:t>Little or no NodeXL experience, none with MS</a:t>
            </a:r>
          </a:p>
          <a:p>
            <a:r>
              <a:rPr lang="en-US" dirty="0" smtClean="0"/>
              <a:t>45-60 min</a:t>
            </a:r>
          </a:p>
          <a:p>
            <a:r>
              <a:rPr lang="en-US" dirty="0" smtClean="0"/>
              <a:t>Eager to change</a:t>
            </a:r>
          </a:p>
          <a:p>
            <a:r>
              <a:rPr lang="en-US" baseline="0" dirty="0" smtClean="0"/>
              <a:t>  o Makes more sense</a:t>
            </a:r>
          </a:p>
          <a:p>
            <a:r>
              <a:rPr lang="en-US" baseline="0" dirty="0" smtClean="0"/>
              <a:t>  o Reduce complexity</a:t>
            </a:r>
          </a:p>
          <a:p>
            <a:r>
              <a:rPr lang="en-US" baseline="0" dirty="0" smtClean="0"/>
              <a:t>  o Detect hidden patterns</a:t>
            </a:r>
          </a:p>
          <a:p>
            <a:r>
              <a:rPr lang="en-US" baseline="0" dirty="0" smtClean="0"/>
              <a:t>  o Could only look at two at a time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D78B39-F9B0-4989-A774-FE43D736E447}" type="slidenum">
              <a:rPr lang="en-US" smtClean="0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753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rgbClr val="000000"/>
                </a:solidFill>
                <a:latin typeface="Antique Olv (W1)" pitchFamily="34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Antique Olv (W1)" pitchFamily="34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Antique Olv (W1)" pitchFamily="34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Antique Olv (W1)" pitchFamily="34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Antique Olv (W1)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ntique Olv (W1)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ntique Olv (W1)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ntique Olv (W1)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ntique Olv (W1)" pitchFamily="34" charset="0"/>
                <a:cs typeface="Arial" charset="0"/>
              </a:defRPr>
            </a:lvl9pPr>
          </a:lstStyle>
          <a:p>
            <a:pPr algn="r" eaLnBrk="1" hangingPunct="1"/>
            <a:fld id="{09ED7F39-3A7C-4D06-A500-68A34141CBE8}" type="slidenum">
              <a:rPr lang="en-US" sz="1200">
                <a:solidFill>
                  <a:schemeClr val="tx1"/>
                </a:solidFill>
                <a:latin typeface="Arial" charset="0"/>
              </a:rPr>
              <a:pPr algn="r" eaLnBrk="1" hangingPunct="1"/>
              <a:t>78</a:t>
            </a:fld>
            <a:endParaRPr lang="en-US" sz="12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105475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0" tIns="44446" rIns="90480" bIns="44446"/>
          <a:lstStyle/>
          <a:p>
            <a:pPr eaLnBrk="1" hangingPunct="1"/>
            <a:endParaRPr lang="en-US" smtClean="0"/>
          </a:p>
        </p:txBody>
      </p:sp>
      <p:sp>
        <p:nvSpPr>
          <p:cNvPr id="105476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w="12700" cap="flat">
            <a:solidFill>
              <a:schemeClr val="tx1"/>
            </a:solidFill>
          </a:ln>
        </p:spPr>
      </p:sp>
    </p:spTree>
    <p:extLst>
      <p:ext uri="{BB962C8B-B14F-4D97-AF65-F5344CB8AC3E}">
        <p14:creationId xmlns:p14="http://schemas.microsoft.com/office/powerpoint/2010/main" val="216632891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Lossless transformations</a:t>
            </a:r>
          </a:p>
          <a:p>
            <a:r>
              <a:rPr lang="en-US" dirty="0" smtClean="0"/>
              <a:t>Direct manipulation</a:t>
            </a:r>
          </a:p>
          <a:p>
            <a:r>
              <a:rPr lang="en-US" dirty="0" smtClean="0"/>
              <a:t>Visual &amp; textual cues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D78B39-F9B0-4989-A774-FE43D736E447}" type="slidenum">
              <a:rPr lang="en-US" smtClean="0"/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452971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397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839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rgbClr val="000000"/>
                </a:solidFill>
                <a:latin typeface="Antique Olv (W1)" pitchFamily="34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Antique Olv (W1)" pitchFamily="34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Antique Olv (W1)" pitchFamily="34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Antique Olv (W1)" pitchFamily="34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Antique Olv (W1)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ntique Olv (W1)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ntique Olv (W1)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ntique Olv (W1)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ntique Olv (W1)" pitchFamily="34" charset="0"/>
                <a:cs typeface="Arial" charset="0"/>
              </a:defRPr>
            </a:lvl9pPr>
          </a:lstStyle>
          <a:p>
            <a:pPr eaLnBrk="1" hangingPunct="1"/>
            <a:fld id="{C2C77861-0B5F-428B-979E-346C1A506DA3}" type="slidenum">
              <a:rPr lang="en-US" sz="1200" smtClean="0">
                <a:solidFill>
                  <a:schemeClr val="tx1"/>
                </a:solidFill>
                <a:latin typeface="Arial" charset="0"/>
              </a:rPr>
              <a:pPr eaLnBrk="1" hangingPunct="1"/>
              <a:t>81</a:t>
            </a:fld>
            <a:endParaRPr lang="en-US" sz="1200" smtClean="0">
              <a:solidFill>
                <a:schemeClr val="tx1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52533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rgbClr val="000000"/>
                </a:solidFill>
                <a:latin typeface="Antique Olv (W1)" pitchFamily="34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rgbClr val="000000"/>
                </a:solidFill>
                <a:latin typeface="Antique Olv (W1)" pitchFamily="34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rgbClr val="000000"/>
                </a:solidFill>
                <a:latin typeface="Antique Olv (W1)" pitchFamily="34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rgbClr val="000000"/>
                </a:solidFill>
                <a:latin typeface="Antique Olv (W1)" pitchFamily="34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rgbClr val="000000"/>
                </a:solidFill>
                <a:latin typeface="Antique Olv (W1)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ntique Olv (W1)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ntique Olv (W1)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ntique Olv (W1)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ntique Olv (W1)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fld id="{4B8D633C-2BCE-4CA5-BDD9-E0134A4C854F}" type="slidenum">
              <a:rPr lang="en-US" sz="1200">
                <a:solidFill>
                  <a:schemeClr val="tx1"/>
                </a:solidFill>
                <a:latin typeface="Arial" panose="020B0604020202020204" pitchFamily="34" charset="0"/>
              </a:rPr>
              <a:pPr algn="r" eaLnBrk="1" hangingPunct="1"/>
              <a:t>12</a:t>
            </a:fld>
            <a:endParaRPr lang="en-US" sz="12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1300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00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31968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rgbClr val="000000"/>
                </a:solidFill>
                <a:latin typeface="Antique Olv (W1)" pitchFamily="34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rgbClr val="000000"/>
                </a:solidFill>
                <a:latin typeface="Antique Olv (W1)" pitchFamily="34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rgbClr val="000000"/>
                </a:solidFill>
                <a:latin typeface="Antique Olv (W1)" pitchFamily="34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rgbClr val="000000"/>
                </a:solidFill>
                <a:latin typeface="Antique Olv (W1)" pitchFamily="34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rgbClr val="000000"/>
                </a:solidFill>
                <a:latin typeface="Antique Olv (W1)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ntique Olv (W1)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ntique Olv (W1)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ntique Olv (W1)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ntique Olv (W1)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fld id="{FC08E5E1-F289-41D7-8685-42DDDA9955D0}" type="slidenum">
              <a:rPr lang="en-US" sz="1200">
                <a:solidFill>
                  <a:schemeClr val="tx1"/>
                </a:solidFill>
                <a:latin typeface="Arial" panose="020B0604020202020204" pitchFamily="34" charset="0"/>
              </a:rPr>
              <a:pPr algn="r" eaLnBrk="1" hangingPunct="1"/>
              <a:t>13</a:t>
            </a:fld>
            <a:endParaRPr lang="en-US" sz="12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1310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10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77938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rgbClr val="000000"/>
                </a:solidFill>
                <a:latin typeface="Antique Olv (W1)" pitchFamily="34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rgbClr val="000000"/>
                </a:solidFill>
                <a:latin typeface="Antique Olv (W1)" pitchFamily="34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rgbClr val="000000"/>
                </a:solidFill>
                <a:latin typeface="Antique Olv (W1)" pitchFamily="34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rgbClr val="000000"/>
                </a:solidFill>
                <a:latin typeface="Antique Olv (W1)" pitchFamily="34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rgbClr val="000000"/>
                </a:solidFill>
                <a:latin typeface="Antique Olv (W1)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ntique Olv (W1)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ntique Olv (W1)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ntique Olv (W1)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ntique Olv (W1)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fld id="{364F822B-FECA-4CF0-90B0-E140DB657E51}" type="slidenum">
              <a:rPr lang="en-US" sz="1200">
                <a:solidFill>
                  <a:schemeClr val="tx1"/>
                </a:solidFill>
                <a:latin typeface="Arial" panose="020B0604020202020204" pitchFamily="34" charset="0"/>
              </a:rPr>
              <a:pPr algn="r" eaLnBrk="1" hangingPunct="1"/>
              <a:t>14</a:t>
            </a:fld>
            <a:endParaRPr lang="en-US" sz="12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132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21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84946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rgbClr val="000000"/>
                </a:solidFill>
                <a:latin typeface="Antique Olv (W1)" pitchFamily="34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rgbClr val="000000"/>
                </a:solidFill>
                <a:latin typeface="Antique Olv (W1)" pitchFamily="34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rgbClr val="000000"/>
                </a:solidFill>
                <a:latin typeface="Antique Olv (W1)" pitchFamily="34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rgbClr val="000000"/>
                </a:solidFill>
                <a:latin typeface="Antique Olv (W1)" pitchFamily="34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rgbClr val="000000"/>
                </a:solidFill>
                <a:latin typeface="Antique Olv (W1)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ntique Olv (W1)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ntique Olv (W1)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ntique Olv (W1)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ntique Olv (W1)" pitchFamily="34" charset="0"/>
                <a:cs typeface="Arial" panose="020B0604020202020204" pitchFamily="34" charset="0"/>
              </a:defRPr>
            </a:lvl9pPr>
          </a:lstStyle>
          <a:p>
            <a:fld id="{8B6A2C8E-5C11-4E76-9F64-70CF6CFE16CA}" type="slidenum">
              <a:rPr lang="en-US" sz="1200">
                <a:solidFill>
                  <a:schemeClr val="tx1"/>
                </a:solidFill>
                <a:latin typeface="Arial" panose="020B0604020202020204" pitchFamily="34" charset="0"/>
              </a:rPr>
              <a:pPr/>
              <a:t>18</a:t>
            </a:fld>
            <a:endParaRPr lang="en-US" sz="12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133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25538" y="687388"/>
            <a:ext cx="4567237" cy="3425825"/>
          </a:xfrm>
          <a:ln/>
        </p:spPr>
      </p:sp>
      <p:sp>
        <p:nvSpPr>
          <p:cNvPr id="1331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8525" y="4343400"/>
            <a:ext cx="5014913" cy="41132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3" tIns="45717" rIns="91433" bIns="45717"/>
          <a:lstStyle/>
          <a:p>
            <a:pPr eaLnBrk="1" hangingPunct="1"/>
            <a:r>
              <a:rPr lang="en-US" sz="900" b="1" smtClean="0">
                <a:latin typeface="Arial" panose="020B0604020202020204" pitchFamily="34" charset="0"/>
                <a:cs typeface="Arial" panose="020B0604020202020204" pitchFamily="34" charset="0"/>
              </a:rPr>
              <a:t>Live Demonstration</a:t>
            </a:r>
          </a:p>
        </p:txBody>
      </p:sp>
    </p:spTree>
    <p:extLst>
      <p:ext uri="{BB962C8B-B14F-4D97-AF65-F5344CB8AC3E}">
        <p14:creationId xmlns:p14="http://schemas.microsoft.com/office/powerpoint/2010/main" val="24946878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18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b="1" smtClean="0"/>
              <a:t>Chapter 3, Figure 1 (page 6). A NodeXL social media network diagram of relationships among Twitter users mentioning the hashtag “#WIN09” used by attendees of a conference on Network Science at NYU in September 2009.  Each user’s node is sized proportional to the number of tweets they have ever made to that date.</a:t>
            </a:r>
          </a:p>
        </p:txBody>
      </p:sp>
      <p:sp>
        <p:nvSpPr>
          <p:cNvPr id="1218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rgbClr val="000000"/>
                </a:solidFill>
                <a:latin typeface="Antique Olv (W1)" pitchFamily="34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Antique Olv (W1)" pitchFamily="34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Antique Olv (W1)" pitchFamily="34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Antique Olv (W1)" pitchFamily="34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Antique Olv (W1)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ntique Olv (W1)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ntique Olv (W1)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ntique Olv (W1)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ntique Olv (W1)" pitchFamily="34" charset="0"/>
                <a:cs typeface="Arial" charset="0"/>
              </a:defRPr>
            </a:lvl9pPr>
          </a:lstStyle>
          <a:p>
            <a:pPr eaLnBrk="1" hangingPunct="1"/>
            <a:fld id="{B70A68D3-42AF-4924-A7AF-5F2D04AFC37C}" type="slidenum">
              <a:rPr lang="en-US" sz="1200" smtClean="0">
                <a:solidFill>
                  <a:schemeClr val="tx1"/>
                </a:solidFill>
                <a:latin typeface="Arial" charset="0"/>
              </a:rPr>
              <a:pPr eaLnBrk="1" hangingPunct="1"/>
              <a:t>35</a:t>
            </a:fld>
            <a:endParaRPr lang="en-US" sz="1200" smtClean="0">
              <a:solidFill>
                <a:schemeClr val="tx1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288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b="1" smtClean="0"/>
              <a:t>Chapter 3, Figure 1 (page 6). A NodeXL social media network diagram of relationships among Twitter users mentioning the hashtag “#WIN09” used by attendees of a conference on Network Science at NYU in September 2009.  Each user’s node is sized proportional to the number of tweets they have ever made to that date.</a:t>
            </a:r>
          </a:p>
        </p:txBody>
      </p:sp>
      <p:sp>
        <p:nvSpPr>
          <p:cNvPr id="1228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rgbClr val="000000"/>
                </a:solidFill>
                <a:latin typeface="Antique Olv (W1)" pitchFamily="34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Antique Olv (W1)" pitchFamily="34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Antique Olv (W1)" pitchFamily="34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Antique Olv (W1)" pitchFamily="34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Antique Olv (W1)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ntique Olv (W1)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ntique Olv (W1)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ntique Olv (W1)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ntique Olv (W1)" pitchFamily="34" charset="0"/>
                <a:cs typeface="Arial" charset="0"/>
              </a:defRPr>
            </a:lvl9pPr>
          </a:lstStyle>
          <a:p>
            <a:pPr eaLnBrk="1" hangingPunct="1"/>
            <a:fld id="{2CCFFE30-F7AE-458B-AD60-3BA8AC2A50EB}" type="slidenum">
              <a:rPr lang="en-US" sz="1200" smtClean="0">
                <a:solidFill>
                  <a:schemeClr val="tx1"/>
                </a:solidFill>
                <a:latin typeface="Arial" charset="0"/>
              </a:rPr>
              <a:pPr eaLnBrk="1" hangingPunct="1"/>
              <a:t>36</a:t>
            </a:fld>
            <a:endParaRPr lang="en-US" sz="1200" smtClean="0">
              <a:solidFill>
                <a:schemeClr val="tx1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686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b="1" smtClean="0"/>
              <a:t>Figure 13.20. NodeXL cluster visualization showing three Flickr tag clusters, each representing a different context for “mouse”.</a:t>
            </a:r>
          </a:p>
          <a:p>
            <a:endParaRPr lang="en-US" smtClean="0"/>
          </a:p>
          <a:p>
            <a:r>
              <a:rPr lang="en-US" b="1" smtClean="0"/>
              <a:t>Figure 13.21. NodeXL display of Isolated clusters for three different contexts for the “mouse” tag in Flickr: mouse animal, computer mouse, and Mickey Mouse Disney character.</a:t>
            </a:r>
          </a:p>
        </p:txBody>
      </p:sp>
      <p:sp>
        <p:nvSpPr>
          <p:cNvPr id="368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6BCBA5A-23FE-4578-BEF3-F36D39C9CA85}" type="slidenum">
              <a:rPr lang="en-US" smtClean="0"/>
              <a:pPr/>
              <a:t>37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7682923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789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b="1" smtClean="0"/>
              <a:t>Figure 13.24. NodeXL network of Flickr users who comment on Marc_Smith’s photos (network depth 1.5; edge weight≥4).</a:t>
            </a:r>
          </a:p>
        </p:txBody>
      </p:sp>
      <p:sp>
        <p:nvSpPr>
          <p:cNvPr id="3789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A481F9E-24D7-412E-89B2-D3A51FB23875}" type="slidenum">
              <a:rPr lang="en-US" smtClean="0"/>
              <a:pPr/>
              <a:t>38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7482995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hidden">
            <a:xfrm>
              <a:off x="0" y="0"/>
              <a:ext cx="2208" cy="4320"/>
            </a:xfrm>
            <a:prstGeom prst="rect">
              <a:avLst/>
            </a:pr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 sz="2400">
                <a:solidFill>
                  <a:schemeClr val="tx1"/>
                </a:solidFill>
                <a:latin typeface="Times New Roman" pitchFamily="18" charset="0"/>
              </a:endParaRPr>
            </a:p>
          </p:txBody>
        </p:sp>
        <p:sp>
          <p:nvSpPr>
            <p:cNvPr id="6" name="Rectangle 4"/>
            <p:cNvSpPr>
              <a:spLocks noChangeArrowheads="1"/>
            </p:cNvSpPr>
            <p:nvPr/>
          </p:nvSpPr>
          <p:spPr bwMode="hidden">
            <a:xfrm>
              <a:off x="1081" y="1065"/>
              <a:ext cx="4679" cy="1596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eaLnBrk="1" hangingPunct="1">
                <a:defRPr/>
              </a:pPr>
              <a:endParaRPr lang="en-US" sz="2400">
                <a:solidFill>
                  <a:schemeClr val="tx1"/>
                </a:solidFill>
                <a:latin typeface="Times New Roman" pitchFamily="18" charset="0"/>
              </a:endParaRPr>
            </a:p>
          </p:txBody>
        </p:sp>
        <p:grpSp>
          <p:nvGrpSpPr>
            <p:cNvPr id="7" name="Group 5"/>
            <p:cNvGrpSpPr>
              <a:grpSpLocks/>
            </p:cNvGrpSpPr>
            <p:nvPr/>
          </p:nvGrpSpPr>
          <p:grpSpPr bwMode="auto">
            <a:xfrm>
              <a:off x="0" y="672"/>
              <a:ext cx="1806" cy="1989"/>
              <a:chOff x="0" y="672"/>
              <a:chExt cx="1806" cy="1989"/>
            </a:xfrm>
          </p:grpSpPr>
          <p:sp>
            <p:nvSpPr>
              <p:cNvPr id="8" name="Rectangle 6"/>
              <p:cNvSpPr>
                <a:spLocks noChangeArrowheads="1"/>
              </p:cNvSpPr>
              <p:nvPr userDrawn="1"/>
            </p:nvSpPr>
            <p:spPr bwMode="auto">
              <a:xfrm>
                <a:off x="361" y="2257"/>
                <a:ext cx="363" cy="404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algn="l" eaLnBrk="1" hangingPunct="1">
                  <a:defRPr/>
                </a:pPr>
                <a:endParaRPr lang="en-US" sz="2400">
                  <a:solidFill>
                    <a:schemeClr val="tx1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9" name="Rectangle 7"/>
              <p:cNvSpPr>
                <a:spLocks noChangeArrowheads="1"/>
              </p:cNvSpPr>
              <p:nvPr userDrawn="1"/>
            </p:nvSpPr>
            <p:spPr bwMode="auto">
              <a:xfrm>
                <a:off x="1081" y="1065"/>
                <a:ext cx="362" cy="405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algn="l" eaLnBrk="1" hangingPunct="1">
                  <a:defRPr/>
                </a:pPr>
                <a:endParaRPr lang="en-US" sz="2400">
                  <a:solidFill>
                    <a:schemeClr val="tx1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0" name="Rectangle 8"/>
              <p:cNvSpPr>
                <a:spLocks noChangeArrowheads="1"/>
              </p:cNvSpPr>
              <p:nvPr userDrawn="1"/>
            </p:nvSpPr>
            <p:spPr bwMode="auto">
              <a:xfrm>
                <a:off x="1437" y="672"/>
                <a:ext cx="369" cy="400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algn="l" eaLnBrk="1" hangingPunct="1">
                  <a:defRPr/>
                </a:pPr>
                <a:endParaRPr lang="en-US" sz="2400">
                  <a:solidFill>
                    <a:schemeClr val="tx1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1" name="Rectangle 9"/>
              <p:cNvSpPr>
                <a:spLocks noChangeArrowheads="1"/>
              </p:cNvSpPr>
              <p:nvPr userDrawn="1"/>
            </p:nvSpPr>
            <p:spPr bwMode="auto">
              <a:xfrm>
                <a:off x="719" y="2257"/>
                <a:ext cx="368" cy="404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algn="l" eaLnBrk="1" hangingPunct="1">
                  <a:defRPr/>
                </a:pPr>
                <a:endParaRPr lang="en-US" sz="2400">
                  <a:solidFill>
                    <a:schemeClr val="tx1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" name="Rectangle 10"/>
              <p:cNvSpPr>
                <a:spLocks noChangeArrowheads="1"/>
              </p:cNvSpPr>
              <p:nvPr userDrawn="1"/>
            </p:nvSpPr>
            <p:spPr bwMode="auto">
              <a:xfrm>
                <a:off x="1437" y="1065"/>
                <a:ext cx="369" cy="405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algn="l" eaLnBrk="1" hangingPunct="1">
                  <a:defRPr/>
                </a:pPr>
                <a:endParaRPr lang="en-US" sz="2400">
                  <a:solidFill>
                    <a:schemeClr val="tx1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3" name="Rectangle 11"/>
              <p:cNvSpPr>
                <a:spLocks noChangeArrowheads="1"/>
              </p:cNvSpPr>
              <p:nvPr userDrawn="1"/>
            </p:nvSpPr>
            <p:spPr bwMode="auto">
              <a:xfrm>
                <a:off x="719" y="1464"/>
                <a:ext cx="368" cy="399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algn="l" eaLnBrk="1" hangingPunct="1">
                  <a:defRPr/>
                </a:pPr>
                <a:endParaRPr lang="en-US" sz="2400">
                  <a:solidFill>
                    <a:schemeClr val="tx1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4" name="Rectangle 12"/>
              <p:cNvSpPr>
                <a:spLocks noChangeArrowheads="1"/>
              </p:cNvSpPr>
              <p:nvPr userDrawn="1"/>
            </p:nvSpPr>
            <p:spPr bwMode="auto">
              <a:xfrm>
                <a:off x="0" y="1464"/>
                <a:ext cx="367" cy="399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algn="l" eaLnBrk="1" hangingPunct="1">
                  <a:defRPr/>
                </a:pPr>
                <a:endParaRPr lang="en-US" sz="2400">
                  <a:solidFill>
                    <a:schemeClr val="tx1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5" name="Rectangle 13"/>
              <p:cNvSpPr>
                <a:spLocks noChangeArrowheads="1"/>
              </p:cNvSpPr>
              <p:nvPr userDrawn="1"/>
            </p:nvSpPr>
            <p:spPr bwMode="auto">
              <a:xfrm>
                <a:off x="1081" y="1464"/>
                <a:ext cx="362" cy="399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algn="l" eaLnBrk="1" hangingPunct="1">
                  <a:defRPr/>
                </a:pPr>
                <a:endParaRPr lang="en-US" sz="2400">
                  <a:solidFill>
                    <a:schemeClr val="tx1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6" name="Rectangle 14"/>
              <p:cNvSpPr>
                <a:spLocks noChangeArrowheads="1"/>
              </p:cNvSpPr>
              <p:nvPr userDrawn="1"/>
            </p:nvSpPr>
            <p:spPr bwMode="auto">
              <a:xfrm>
                <a:off x="361" y="1857"/>
                <a:ext cx="363" cy="406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algn="l" eaLnBrk="1" hangingPunct="1">
                  <a:defRPr/>
                </a:pPr>
                <a:endParaRPr lang="en-US" sz="2400">
                  <a:solidFill>
                    <a:schemeClr val="tx1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7" name="Rectangle 15"/>
              <p:cNvSpPr>
                <a:spLocks noChangeArrowheads="1"/>
              </p:cNvSpPr>
              <p:nvPr userDrawn="1"/>
            </p:nvSpPr>
            <p:spPr bwMode="auto">
              <a:xfrm>
                <a:off x="719" y="1857"/>
                <a:ext cx="368" cy="406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algn="l" eaLnBrk="1" hangingPunct="1">
                  <a:defRPr/>
                </a:pPr>
                <a:endParaRPr lang="en-US" sz="2400">
                  <a:solidFill>
                    <a:schemeClr val="tx1"/>
                  </a:solidFill>
                  <a:latin typeface="Times New Roman" pitchFamily="18" charset="0"/>
                </a:endParaRPr>
              </a:p>
            </p:txBody>
          </p:sp>
        </p:grpSp>
      </p:grpSp>
      <p:sp>
        <p:nvSpPr>
          <p:cNvPr id="55315" name="Rectangle 19"/>
          <p:cNvSpPr>
            <a:spLocks noGrp="1" noChangeArrowheads="1"/>
          </p:cNvSpPr>
          <p:nvPr>
            <p:ph type="ctrTitle"/>
          </p:nvPr>
        </p:nvSpPr>
        <p:spPr>
          <a:xfrm>
            <a:off x="2971800" y="1828800"/>
            <a:ext cx="6019800" cy="2209800"/>
          </a:xfrm>
        </p:spPr>
        <p:txBody>
          <a:bodyPr/>
          <a:lstStyle>
            <a:lvl1pPr>
              <a:defRPr sz="420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5316" name="Rectangle 20"/>
          <p:cNvSpPr>
            <a:spLocks noGrp="1" noChangeArrowheads="1"/>
          </p:cNvSpPr>
          <p:nvPr>
            <p:ph type="subTitle" idx="1"/>
          </p:nvPr>
        </p:nvSpPr>
        <p:spPr>
          <a:xfrm>
            <a:off x="2971800" y="4267200"/>
            <a:ext cx="6019800" cy="1752600"/>
          </a:xfrm>
        </p:spPr>
        <p:txBody>
          <a:bodyPr/>
          <a:lstStyle>
            <a:lvl1pPr marL="0" indent="0">
              <a:buFontTx/>
              <a:buNone/>
              <a:defRPr sz="3400"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8" name="Rectangle 16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" name="Rectangle 1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" name="Rectangle 1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4403BA-2D5E-47F9-921A-9BE1C3155A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Unscaled 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  <a:ln>
            <a:solidFill>
              <a:schemeClr val="tx2"/>
            </a:solidFill>
          </a:ln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E0AE8C-7A3C-4517-AFAE-D94D9BC45AC4}" type="datetime1">
              <a:rPr lang="en-US" smtClean="0"/>
              <a:t>8/27/2013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01752" y="5495279"/>
            <a:ext cx="8537448" cy="594627"/>
          </a:xfrm>
        </p:spPr>
        <p:txBody>
          <a:bodyPr anchor="b"/>
          <a:lstStyle>
            <a:lvl1pPr algn="ctr">
              <a:defRPr sz="2200" b="1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301752" y="6096000"/>
            <a:ext cx="8537448" cy="612648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523399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hidden">
            <a:xfrm>
              <a:off x="0" y="0"/>
              <a:ext cx="2208" cy="4320"/>
            </a:xfrm>
            <a:prstGeom prst="rect">
              <a:avLst/>
            </a:pr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 sz="2400">
                <a:latin typeface="Times New Roman" pitchFamily="18" charset="0"/>
              </a:endParaRPr>
            </a:p>
          </p:txBody>
        </p:sp>
        <p:sp>
          <p:nvSpPr>
            <p:cNvPr id="6" name="Rectangle 4"/>
            <p:cNvSpPr>
              <a:spLocks noChangeArrowheads="1"/>
            </p:cNvSpPr>
            <p:nvPr/>
          </p:nvSpPr>
          <p:spPr bwMode="hidden">
            <a:xfrm>
              <a:off x="1081" y="1065"/>
              <a:ext cx="4679" cy="1596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eaLnBrk="1" hangingPunct="1">
                <a:defRPr/>
              </a:pPr>
              <a:endParaRPr lang="en-US" sz="2400">
                <a:latin typeface="Times New Roman" pitchFamily="18" charset="0"/>
              </a:endParaRPr>
            </a:p>
          </p:txBody>
        </p:sp>
        <p:grpSp>
          <p:nvGrpSpPr>
            <p:cNvPr id="7" name="Group 5"/>
            <p:cNvGrpSpPr>
              <a:grpSpLocks/>
            </p:cNvGrpSpPr>
            <p:nvPr/>
          </p:nvGrpSpPr>
          <p:grpSpPr bwMode="auto">
            <a:xfrm>
              <a:off x="0" y="672"/>
              <a:ext cx="1806" cy="1989"/>
              <a:chOff x="0" y="672"/>
              <a:chExt cx="1806" cy="1989"/>
            </a:xfrm>
          </p:grpSpPr>
          <p:sp>
            <p:nvSpPr>
              <p:cNvPr id="8" name="Rectangle 6"/>
              <p:cNvSpPr>
                <a:spLocks noChangeArrowheads="1"/>
              </p:cNvSpPr>
              <p:nvPr userDrawn="1"/>
            </p:nvSpPr>
            <p:spPr bwMode="auto">
              <a:xfrm>
                <a:off x="361" y="2257"/>
                <a:ext cx="363" cy="404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algn="l" eaLnBrk="1" hangingPunct="1">
                  <a:defRPr/>
                </a:pPr>
                <a:endParaRPr lang="en-US" sz="2400">
                  <a:latin typeface="Times New Roman" pitchFamily="18" charset="0"/>
                </a:endParaRPr>
              </a:p>
            </p:txBody>
          </p:sp>
          <p:sp>
            <p:nvSpPr>
              <p:cNvPr id="9" name="Rectangle 7"/>
              <p:cNvSpPr>
                <a:spLocks noChangeArrowheads="1"/>
              </p:cNvSpPr>
              <p:nvPr userDrawn="1"/>
            </p:nvSpPr>
            <p:spPr bwMode="auto">
              <a:xfrm>
                <a:off x="1081" y="1065"/>
                <a:ext cx="362" cy="405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algn="l" eaLnBrk="1" hangingPunct="1">
                  <a:defRPr/>
                </a:pPr>
                <a:endParaRPr lang="en-US" sz="2400">
                  <a:latin typeface="Times New Roman" pitchFamily="18" charset="0"/>
                </a:endParaRPr>
              </a:p>
            </p:txBody>
          </p:sp>
          <p:sp>
            <p:nvSpPr>
              <p:cNvPr id="10" name="Rectangle 8"/>
              <p:cNvSpPr>
                <a:spLocks noChangeArrowheads="1"/>
              </p:cNvSpPr>
              <p:nvPr userDrawn="1"/>
            </p:nvSpPr>
            <p:spPr bwMode="auto">
              <a:xfrm>
                <a:off x="1437" y="672"/>
                <a:ext cx="369" cy="400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algn="l" eaLnBrk="1" hangingPunct="1">
                  <a:defRPr/>
                </a:pPr>
                <a:endParaRPr lang="en-US" sz="2400">
                  <a:latin typeface="Times New Roman" pitchFamily="18" charset="0"/>
                </a:endParaRPr>
              </a:p>
            </p:txBody>
          </p:sp>
          <p:sp>
            <p:nvSpPr>
              <p:cNvPr id="11" name="Rectangle 9"/>
              <p:cNvSpPr>
                <a:spLocks noChangeArrowheads="1"/>
              </p:cNvSpPr>
              <p:nvPr userDrawn="1"/>
            </p:nvSpPr>
            <p:spPr bwMode="auto">
              <a:xfrm>
                <a:off x="719" y="2257"/>
                <a:ext cx="368" cy="404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algn="l" eaLnBrk="1" hangingPunct="1">
                  <a:defRPr/>
                </a:pPr>
                <a:endParaRPr lang="en-US" sz="2400">
                  <a:latin typeface="Times New Roman" pitchFamily="18" charset="0"/>
                </a:endParaRPr>
              </a:p>
            </p:txBody>
          </p:sp>
          <p:sp>
            <p:nvSpPr>
              <p:cNvPr id="12" name="Rectangle 10"/>
              <p:cNvSpPr>
                <a:spLocks noChangeArrowheads="1"/>
              </p:cNvSpPr>
              <p:nvPr userDrawn="1"/>
            </p:nvSpPr>
            <p:spPr bwMode="auto">
              <a:xfrm>
                <a:off x="1437" y="1065"/>
                <a:ext cx="369" cy="405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algn="l" eaLnBrk="1" hangingPunct="1">
                  <a:defRPr/>
                </a:pPr>
                <a:endParaRPr lang="en-US" sz="2400">
                  <a:latin typeface="Times New Roman" pitchFamily="18" charset="0"/>
                </a:endParaRPr>
              </a:p>
            </p:txBody>
          </p:sp>
          <p:sp>
            <p:nvSpPr>
              <p:cNvPr id="13" name="Rectangle 11"/>
              <p:cNvSpPr>
                <a:spLocks noChangeArrowheads="1"/>
              </p:cNvSpPr>
              <p:nvPr userDrawn="1"/>
            </p:nvSpPr>
            <p:spPr bwMode="auto">
              <a:xfrm>
                <a:off x="719" y="1464"/>
                <a:ext cx="368" cy="399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algn="l" eaLnBrk="1" hangingPunct="1">
                  <a:defRPr/>
                </a:pPr>
                <a:endParaRPr lang="en-US" sz="2400">
                  <a:latin typeface="Times New Roman" pitchFamily="18" charset="0"/>
                </a:endParaRPr>
              </a:p>
            </p:txBody>
          </p:sp>
          <p:sp>
            <p:nvSpPr>
              <p:cNvPr id="14" name="Rectangle 12"/>
              <p:cNvSpPr>
                <a:spLocks noChangeArrowheads="1"/>
              </p:cNvSpPr>
              <p:nvPr userDrawn="1"/>
            </p:nvSpPr>
            <p:spPr bwMode="auto">
              <a:xfrm>
                <a:off x="0" y="1464"/>
                <a:ext cx="367" cy="399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algn="l" eaLnBrk="1" hangingPunct="1">
                  <a:defRPr/>
                </a:pPr>
                <a:endParaRPr lang="en-US" sz="2400">
                  <a:latin typeface="Times New Roman" pitchFamily="18" charset="0"/>
                </a:endParaRPr>
              </a:p>
            </p:txBody>
          </p:sp>
          <p:sp>
            <p:nvSpPr>
              <p:cNvPr id="15" name="Rectangle 13"/>
              <p:cNvSpPr>
                <a:spLocks noChangeArrowheads="1"/>
              </p:cNvSpPr>
              <p:nvPr userDrawn="1"/>
            </p:nvSpPr>
            <p:spPr bwMode="auto">
              <a:xfrm>
                <a:off x="1081" y="1464"/>
                <a:ext cx="362" cy="399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algn="l" eaLnBrk="1" hangingPunct="1">
                  <a:defRPr/>
                </a:pPr>
                <a:endParaRPr lang="en-US" sz="2400">
                  <a:latin typeface="Times New Roman" pitchFamily="18" charset="0"/>
                </a:endParaRPr>
              </a:p>
            </p:txBody>
          </p:sp>
          <p:sp>
            <p:nvSpPr>
              <p:cNvPr id="16" name="Rectangle 14"/>
              <p:cNvSpPr>
                <a:spLocks noChangeArrowheads="1"/>
              </p:cNvSpPr>
              <p:nvPr userDrawn="1"/>
            </p:nvSpPr>
            <p:spPr bwMode="auto">
              <a:xfrm>
                <a:off x="361" y="1857"/>
                <a:ext cx="363" cy="406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algn="l" eaLnBrk="1" hangingPunct="1">
                  <a:defRPr/>
                </a:pPr>
                <a:endParaRPr lang="en-US" sz="2400">
                  <a:latin typeface="Times New Roman" pitchFamily="18" charset="0"/>
                </a:endParaRPr>
              </a:p>
            </p:txBody>
          </p:sp>
          <p:sp>
            <p:nvSpPr>
              <p:cNvPr id="17" name="Rectangle 15"/>
              <p:cNvSpPr>
                <a:spLocks noChangeArrowheads="1"/>
              </p:cNvSpPr>
              <p:nvPr userDrawn="1"/>
            </p:nvSpPr>
            <p:spPr bwMode="auto">
              <a:xfrm>
                <a:off x="719" y="1857"/>
                <a:ext cx="368" cy="406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algn="l" eaLnBrk="1" hangingPunct="1">
                  <a:defRPr/>
                </a:pPr>
                <a:endParaRPr lang="en-US" sz="2400">
                  <a:latin typeface="Times New Roman" pitchFamily="18" charset="0"/>
                </a:endParaRPr>
              </a:p>
            </p:txBody>
          </p:sp>
        </p:grpSp>
      </p:grpSp>
      <p:sp>
        <p:nvSpPr>
          <p:cNvPr id="55315" name="Rectangle 19"/>
          <p:cNvSpPr>
            <a:spLocks noGrp="1" noChangeArrowheads="1"/>
          </p:cNvSpPr>
          <p:nvPr>
            <p:ph type="ctrTitle"/>
          </p:nvPr>
        </p:nvSpPr>
        <p:spPr>
          <a:xfrm>
            <a:off x="2971800" y="1828800"/>
            <a:ext cx="6019800" cy="2209800"/>
          </a:xfrm>
        </p:spPr>
        <p:txBody>
          <a:bodyPr/>
          <a:lstStyle>
            <a:lvl1pPr>
              <a:defRPr sz="420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5316" name="Rectangle 20"/>
          <p:cNvSpPr>
            <a:spLocks noGrp="1" noChangeArrowheads="1"/>
          </p:cNvSpPr>
          <p:nvPr>
            <p:ph type="subTitle" idx="1"/>
          </p:nvPr>
        </p:nvSpPr>
        <p:spPr>
          <a:xfrm>
            <a:off x="2971800" y="4267200"/>
            <a:ext cx="6019800" cy="1752600"/>
          </a:xfrm>
        </p:spPr>
        <p:txBody>
          <a:bodyPr/>
          <a:lstStyle>
            <a:lvl1pPr marL="0" indent="0">
              <a:buFontTx/>
              <a:buNone/>
              <a:defRPr sz="3400"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8" name="Rectangle 16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" name="Rectangle 1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0" name="Rectangle 1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4403BA-2D5E-47F9-921A-9BE1C3155AA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1745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2AD15A-575F-4ECE-951B-C63E4AF730B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107211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E8799A-B64C-4F48-AD31-29C754DF54C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80872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0B9190-9FC8-4B70-8779-92A6CEB3BE1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61038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3CE49B-A8F3-442C-B5EA-D3B28C21680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44123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7DA4B9-5D58-4B99-8282-D4CC9614D91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98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AA48C8-5363-4132-9691-0B3E65333CF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36959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4324D4-CD8F-4D16-AE02-0FA7AD68345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210556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34F04E-F662-4487-B3D6-387BF0D9CD5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74791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2AD15A-575F-4ECE-951B-C63E4AF730B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Unscaled 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  <a:ln>
            <a:solidFill>
              <a:schemeClr val="tx2"/>
            </a:solidFill>
          </a:ln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E0AE8C-7A3C-4517-AFAE-D94D9BC45AC4}" type="datetime1">
              <a:rPr lang="en-US" smtClean="0">
                <a:solidFill>
                  <a:srgbClr val="000000"/>
                </a:solidFill>
              </a:rPr>
              <a:pPr/>
              <a:t>8/27/2013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01752" y="5495279"/>
            <a:ext cx="8537448" cy="594627"/>
          </a:xfrm>
        </p:spPr>
        <p:txBody>
          <a:bodyPr anchor="b"/>
          <a:lstStyle>
            <a:lvl1pPr algn="ctr">
              <a:defRPr sz="2200" b="1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301752" y="6096000"/>
            <a:ext cx="8537448" cy="612648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245672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E8799A-B64C-4F48-AD31-29C754DF54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0B9190-9FC8-4B70-8779-92A6CEB3BE1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3CE49B-A8F3-442C-B5EA-D3B28C21680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9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7DA4B9-5D58-4B99-8282-D4CC9614D91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AA48C8-5363-4132-9691-0B3E65333C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4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4324D4-CD8F-4D16-AE02-0FA7AD68345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34F04E-F662-4487-B3D6-387BF0D9CD5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chemeClr val="tx1"/>
                </a:solidFill>
                <a:latin typeface="+mn-lt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4275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1pPr>
          </a:lstStyle>
          <a:p>
            <a:pPr>
              <a:defRPr/>
            </a:pPr>
            <a:fld id="{09568D22-1CCE-42C8-AFEB-19C43847FE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4277" name="Rectangle 5"/>
          <p:cNvSpPr>
            <a:spLocks noChangeArrowheads="1"/>
          </p:cNvSpPr>
          <p:nvPr userDrawn="1"/>
        </p:nvSpPr>
        <p:spPr bwMode="auto">
          <a:xfrm>
            <a:off x="0" y="914400"/>
            <a:ext cx="285750" cy="223838"/>
          </a:xfrm>
          <a:prstGeom prst="rect">
            <a:avLst/>
          </a:prstGeom>
          <a:gradFill rotWithShape="1">
            <a:gsLst>
              <a:gs pos="0">
                <a:srgbClr val="F6F000"/>
              </a:gs>
              <a:gs pos="100000">
                <a:srgbClr val="FFFFFF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 sz="240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54278" name="Rectangle 6"/>
          <p:cNvSpPr>
            <a:spLocks noChangeArrowheads="1"/>
          </p:cNvSpPr>
          <p:nvPr userDrawn="1"/>
        </p:nvSpPr>
        <p:spPr bwMode="auto">
          <a:xfrm>
            <a:off x="412750" y="971550"/>
            <a:ext cx="8731250" cy="114300"/>
          </a:xfrm>
          <a:prstGeom prst="rect">
            <a:avLst/>
          </a:prstGeom>
          <a:gradFill rotWithShape="1">
            <a:gsLst>
              <a:gs pos="0">
                <a:schemeClr val="tx2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 eaLnBrk="1" hangingPunct="1">
              <a:defRPr/>
            </a:pPr>
            <a:endParaRPr lang="en-US" sz="240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54279" name="Rectangle 7"/>
          <p:cNvSpPr>
            <a:spLocks noChangeArrowheads="1"/>
          </p:cNvSpPr>
          <p:nvPr userDrawn="1"/>
        </p:nvSpPr>
        <p:spPr bwMode="auto">
          <a:xfrm>
            <a:off x="409575" y="971550"/>
            <a:ext cx="138113" cy="58738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 eaLnBrk="1" hangingPunct="1">
              <a:defRPr/>
            </a:pPr>
            <a:endParaRPr lang="en-US" sz="1800">
              <a:solidFill>
                <a:schemeClr val="hlink"/>
              </a:solidFill>
              <a:latin typeface="Arial" charset="0"/>
            </a:endParaRPr>
          </a:p>
        </p:txBody>
      </p:sp>
      <p:sp>
        <p:nvSpPr>
          <p:cNvPr id="54280" name="Rectangle 8"/>
          <p:cNvSpPr>
            <a:spLocks noChangeArrowheads="1"/>
          </p:cNvSpPr>
          <p:nvPr userDrawn="1"/>
        </p:nvSpPr>
        <p:spPr bwMode="auto">
          <a:xfrm>
            <a:off x="547688" y="914400"/>
            <a:ext cx="139700" cy="5715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 eaLnBrk="1" hangingPunct="1">
              <a:defRPr/>
            </a:pPr>
            <a:endParaRPr lang="en-US" sz="1800">
              <a:solidFill>
                <a:schemeClr val="hlink"/>
              </a:solidFill>
              <a:latin typeface="Arial" charset="0"/>
            </a:endParaRPr>
          </a:p>
        </p:txBody>
      </p:sp>
      <p:sp>
        <p:nvSpPr>
          <p:cNvPr id="54281" name="Rectangle 9"/>
          <p:cNvSpPr>
            <a:spLocks noChangeArrowheads="1"/>
          </p:cNvSpPr>
          <p:nvPr userDrawn="1"/>
        </p:nvSpPr>
        <p:spPr bwMode="auto">
          <a:xfrm>
            <a:off x="547688" y="971550"/>
            <a:ext cx="139700" cy="58738"/>
          </a:xfrm>
          <a:prstGeom prst="rect">
            <a:avLst/>
          </a:prstGeom>
          <a:solidFill>
            <a:srgbClr val="C0C0C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 eaLnBrk="1" hangingPunct="1">
              <a:defRPr/>
            </a:pPr>
            <a:endParaRPr lang="en-US" sz="1800">
              <a:solidFill>
                <a:schemeClr val="accent2"/>
              </a:solidFill>
              <a:latin typeface="Arial" charset="0"/>
            </a:endParaRPr>
          </a:p>
        </p:txBody>
      </p:sp>
      <p:sp>
        <p:nvSpPr>
          <p:cNvPr id="54282" name="Rectangle 10"/>
          <p:cNvSpPr>
            <a:spLocks noChangeArrowheads="1"/>
          </p:cNvSpPr>
          <p:nvPr userDrawn="1"/>
        </p:nvSpPr>
        <p:spPr bwMode="auto">
          <a:xfrm>
            <a:off x="274638" y="1028700"/>
            <a:ext cx="136525" cy="58738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 eaLnBrk="1" hangingPunct="1">
              <a:defRPr/>
            </a:pPr>
            <a:endParaRPr lang="en-US" sz="1800">
              <a:solidFill>
                <a:schemeClr val="hlink"/>
              </a:solidFill>
              <a:latin typeface="Arial" charset="0"/>
            </a:endParaRPr>
          </a:p>
        </p:txBody>
      </p:sp>
      <p:sp>
        <p:nvSpPr>
          <p:cNvPr id="54284" name="Rectangle 12"/>
          <p:cNvSpPr>
            <a:spLocks noChangeArrowheads="1"/>
          </p:cNvSpPr>
          <p:nvPr userDrawn="1"/>
        </p:nvSpPr>
        <p:spPr bwMode="auto">
          <a:xfrm>
            <a:off x="409575" y="1028700"/>
            <a:ext cx="138113" cy="57150"/>
          </a:xfrm>
          <a:prstGeom prst="rect">
            <a:avLst/>
          </a:prstGeom>
          <a:solidFill>
            <a:srgbClr val="C0C0C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 eaLnBrk="1" hangingPunct="1">
              <a:defRPr/>
            </a:pPr>
            <a:endParaRPr lang="en-US" sz="1800">
              <a:solidFill>
                <a:schemeClr val="accent2"/>
              </a:solidFill>
              <a:latin typeface="Arial" charset="0"/>
            </a:endParaRPr>
          </a:p>
        </p:txBody>
      </p:sp>
      <p:sp>
        <p:nvSpPr>
          <p:cNvPr id="54285" name="Rectangle 13"/>
          <p:cNvSpPr>
            <a:spLocks noChangeArrowheads="1"/>
          </p:cNvSpPr>
          <p:nvPr userDrawn="1"/>
        </p:nvSpPr>
        <p:spPr bwMode="auto">
          <a:xfrm>
            <a:off x="274638" y="1085850"/>
            <a:ext cx="136525" cy="57150"/>
          </a:xfrm>
          <a:prstGeom prst="rect">
            <a:avLst/>
          </a:prstGeom>
          <a:solidFill>
            <a:srgbClr val="C0C0C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 eaLnBrk="1" hangingPunct="1">
              <a:defRPr/>
            </a:pPr>
            <a:endParaRPr lang="en-US" sz="1800">
              <a:solidFill>
                <a:schemeClr val="accent2"/>
              </a:solidFill>
              <a:latin typeface="Arial" charset="0"/>
            </a:endParaRPr>
          </a:p>
        </p:txBody>
      </p:sp>
      <p:sp>
        <p:nvSpPr>
          <p:cNvPr id="1036" name="Rectangle 14"/>
          <p:cNvSpPr>
            <a:spLocks noGrp="1" noChangeArrowheads="1"/>
          </p:cNvSpPr>
          <p:nvPr>
            <p:ph type="title"/>
          </p:nvPr>
        </p:nvSpPr>
        <p:spPr bwMode="auto">
          <a:xfrm>
            <a:off x="533400" y="152400"/>
            <a:ext cx="8229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37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81200"/>
            <a:ext cx="822960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54288" name="Rectangle 1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solidFill>
                  <a:schemeClr val="tx1"/>
                </a:solidFill>
                <a:latin typeface="+mn-lt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4290" name="Oval 18"/>
          <p:cNvSpPr>
            <a:spLocks noChangeArrowheads="1"/>
          </p:cNvSpPr>
          <p:nvPr userDrawn="1"/>
        </p:nvSpPr>
        <p:spPr bwMode="auto">
          <a:xfrm>
            <a:off x="133350" y="952500"/>
            <a:ext cx="152400" cy="152400"/>
          </a:xfrm>
          <a:prstGeom prst="ellipse">
            <a:avLst/>
          </a:prstGeom>
          <a:solidFill>
            <a:srgbClr val="EC0000"/>
          </a:solidFill>
          <a:ln w="38100" cap="sq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pic>
        <p:nvPicPr>
          <p:cNvPr id="17" name="Picture 17"/>
          <p:cNvPicPr>
            <a:picLocks noChangeAspect="1" noChangeArrowheads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6096000"/>
            <a:ext cx="685800" cy="68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968" r:id="rId1"/>
    <p:sldLayoutId id="2147483958" r:id="rId2"/>
    <p:sldLayoutId id="2147483959" r:id="rId3"/>
    <p:sldLayoutId id="2147483960" r:id="rId4"/>
    <p:sldLayoutId id="2147483961" r:id="rId5"/>
    <p:sldLayoutId id="2147483962" r:id="rId6"/>
    <p:sldLayoutId id="2147483963" r:id="rId7"/>
    <p:sldLayoutId id="2147483964" r:id="rId8"/>
    <p:sldLayoutId id="2147483965" r:id="rId9"/>
    <p:sldLayoutId id="2147483969" r:id="rId10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F5032B"/>
        </a:buClr>
        <a:buSzPct val="14000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DC0000"/>
        </a:buClr>
        <a:buSzPct val="120000"/>
        <a:buChar char="•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F5032B"/>
        </a:buClr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F5032B"/>
        </a:buClr>
        <a:buChar char="•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F5032B"/>
        </a:buClr>
        <a:buChar char="•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F5032B"/>
        </a:buClr>
        <a:buChar char="•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F5032B"/>
        </a:buClr>
        <a:buChar char="•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F5032B"/>
        </a:buClr>
        <a:buChar char="•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F5032B"/>
        </a:buClr>
        <a:buChar char="•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chemeClr val="tx1"/>
                </a:solidFill>
                <a:latin typeface="+mn-lt"/>
                <a:cs typeface="Arial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4275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1pPr>
          </a:lstStyle>
          <a:p>
            <a:pPr>
              <a:defRPr/>
            </a:pPr>
            <a:fld id="{09568D22-1CCE-42C8-AFEB-19C43847FE9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4277" name="Rectangle 5"/>
          <p:cNvSpPr>
            <a:spLocks noChangeArrowheads="1"/>
          </p:cNvSpPr>
          <p:nvPr userDrawn="1"/>
        </p:nvSpPr>
        <p:spPr bwMode="auto">
          <a:xfrm>
            <a:off x="0" y="914400"/>
            <a:ext cx="285750" cy="223838"/>
          </a:xfrm>
          <a:prstGeom prst="rect">
            <a:avLst/>
          </a:prstGeom>
          <a:gradFill rotWithShape="1">
            <a:gsLst>
              <a:gs pos="0">
                <a:srgbClr val="F6F000"/>
              </a:gs>
              <a:gs pos="100000">
                <a:srgbClr val="FFFFFF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 sz="2400">
              <a:latin typeface="Times New Roman" pitchFamily="18" charset="0"/>
            </a:endParaRPr>
          </a:p>
        </p:txBody>
      </p:sp>
      <p:sp>
        <p:nvSpPr>
          <p:cNvPr id="54278" name="Rectangle 6"/>
          <p:cNvSpPr>
            <a:spLocks noChangeArrowheads="1"/>
          </p:cNvSpPr>
          <p:nvPr userDrawn="1"/>
        </p:nvSpPr>
        <p:spPr bwMode="auto">
          <a:xfrm>
            <a:off x="412750" y="971550"/>
            <a:ext cx="8731250" cy="114300"/>
          </a:xfrm>
          <a:prstGeom prst="rect">
            <a:avLst/>
          </a:prstGeom>
          <a:gradFill rotWithShape="1">
            <a:gsLst>
              <a:gs pos="0">
                <a:schemeClr val="tx2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 eaLnBrk="1" hangingPunct="1">
              <a:defRPr/>
            </a:pPr>
            <a:endParaRPr lang="en-US" sz="2400">
              <a:latin typeface="Times New Roman" pitchFamily="18" charset="0"/>
            </a:endParaRPr>
          </a:p>
        </p:txBody>
      </p:sp>
      <p:sp>
        <p:nvSpPr>
          <p:cNvPr id="54279" name="Rectangle 7"/>
          <p:cNvSpPr>
            <a:spLocks noChangeArrowheads="1"/>
          </p:cNvSpPr>
          <p:nvPr userDrawn="1"/>
        </p:nvSpPr>
        <p:spPr bwMode="auto">
          <a:xfrm>
            <a:off x="409575" y="971550"/>
            <a:ext cx="138113" cy="58738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 eaLnBrk="1" hangingPunct="1">
              <a:defRPr/>
            </a:pPr>
            <a:endParaRPr lang="en-US" sz="1800">
              <a:solidFill>
                <a:srgbClr val="666699"/>
              </a:solidFill>
              <a:latin typeface="Arial" charset="0"/>
            </a:endParaRPr>
          </a:p>
        </p:txBody>
      </p:sp>
      <p:sp>
        <p:nvSpPr>
          <p:cNvPr id="54280" name="Rectangle 8"/>
          <p:cNvSpPr>
            <a:spLocks noChangeArrowheads="1"/>
          </p:cNvSpPr>
          <p:nvPr userDrawn="1"/>
        </p:nvSpPr>
        <p:spPr bwMode="auto">
          <a:xfrm>
            <a:off x="547688" y="914400"/>
            <a:ext cx="139700" cy="5715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 eaLnBrk="1" hangingPunct="1">
              <a:defRPr/>
            </a:pPr>
            <a:endParaRPr lang="en-US" sz="1800">
              <a:solidFill>
                <a:srgbClr val="666699"/>
              </a:solidFill>
              <a:latin typeface="Arial" charset="0"/>
            </a:endParaRPr>
          </a:p>
        </p:txBody>
      </p:sp>
      <p:sp>
        <p:nvSpPr>
          <p:cNvPr id="54281" name="Rectangle 9"/>
          <p:cNvSpPr>
            <a:spLocks noChangeArrowheads="1"/>
          </p:cNvSpPr>
          <p:nvPr userDrawn="1"/>
        </p:nvSpPr>
        <p:spPr bwMode="auto">
          <a:xfrm>
            <a:off x="547688" y="971550"/>
            <a:ext cx="139700" cy="58738"/>
          </a:xfrm>
          <a:prstGeom prst="rect">
            <a:avLst/>
          </a:prstGeom>
          <a:solidFill>
            <a:srgbClr val="C0C0C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 eaLnBrk="1" hangingPunct="1">
              <a:defRPr/>
            </a:pPr>
            <a:endParaRPr lang="en-US" sz="1800">
              <a:solidFill>
                <a:srgbClr val="9999CC"/>
              </a:solidFill>
              <a:latin typeface="Arial" charset="0"/>
            </a:endParaRPr>
          </a:p>
        </p:txBody>
      </p:sp>
      <p:sp>
        <p:nvSpPr>
          <p:cNvPr id="54282" name="Rectangle 10"/>
          <p:cNvSpPr>
            <a:spLocks noChangeArrowheads="1"/>
          </p:cNvSpPr>
          <p:nvPr userDrawn="1"/>
        </p:nvSpPr>
        <p:spPr bwMode="auto">
          <a:xfrm>
            <a:off x="274638" y="1028700"/>
            <a:ext cx="136525" cy="58738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 eaLnBrk="1" hangingPunct="1">
              <a:defRPr/>
            </a:pPr>
            <a:endParaRPr lang="en-US" sz="1800">
              <a:solidFill>
                <a:srgbClr val="666699"/>
              </a:solidFill>
              <a:latin typeface="Arial" charset="0"/>
            </a:endParaRPr>
          </a:p>
        </p:txBody>
      </p:sp>
      <p:sp>
        <p:nvSpPr>
          <p:cNvPr id="54284" name="Rectangle 12"/>
          <p:cNvSpPr>
            <a:spLocks noChangeArrowheads="1"/>
          </p:cNvSpPr>
          <p:nvPr userDrawn="1"/>
        </p:nvSpPr>
        <p:spPr bwMode="auto">
          <a:xfrm>
            <a:off x="409575" y="1028700"/>
            <a:ext cx="138113" cy="57150"/>
          </a:xfrm>
          <a:prstGeom prst="rect">
            <a:avLst/>
          </a:prstGeom>
          <a:solidFill>
            <a:srgbClr val="C0C0C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 eaLnBrk="1" hangingPunct="1">
              <a:defRPr/>
            </a:pPr>
            <a:endParaRPr lang="en-US" sz="1800">
              <a:solidFill>
                <a:srgbClr val="9999CC"/>
              </a:solidFill>
              <a:latin typeface="Arial" charset="0"/>
            </a:endParaRPr>
          </a:p>
        </p:txBody>
      </p:sp>
      <p:sp>
        <p:nvSpPr>
          <p:cNvPr id="54285" name="Rectangle 13"/>
          <p:cNvSpPr>
            <a:spLocks noChangeArrowheads="1"/>
          </p:cNvSpPr>
          <p:nvPr userDrawn="1"/>
        </p:nvSpPr>
        <p:spPr bwMode="auto">
          <a:xfrm>
            <a:off x="274638" y="1085850"/>
            <a:ext cx="136525" cy="57150"/>
          </a:xfrm>
          <a:prstGeom prst="rect">
            <a:avLst/>
          </a:prstGeom>
          <a:solidFill>
            <a:srgbClr val="C0C0C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 eaLnBrk="1" hangingPunct="1">
              <a:defRPr/>
            </a:pPr>
            <a:endParaRPr lang="en-US" sz="1800">
              <a:solidFill>
                <a:srgbClr val="9999CC"/>
              </a:solidFill>
              <a:latin typeface="Arial" charset="0"/>
            </a:endParaRPr>
          </a:p>
        </p:txBody>
      </p:sp>
      <p:sp>
        <p:nvSpPr>
          <p:cNvPr id="1036" name="Rectangle 14"/>
          <p:cNvSpPr>
            <a:spLocks noGrp="1" noChangeArrowheads="1"/>
          </p:cNvSpPr>
          <p:nvPr>
            <p:ph type="title"/>
          </p:nvPr>
        </p:nvSpPr>
        <p:spPr bwMode="auto">
          <a:xfrm>
            <a:off x="533400" y="152400"/>
            <a:ext cx="8229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37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81200"/>
            <a:ext cx="822960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54288" name="Rectangle 1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solidFill>
                  <a:schemeClr val="tx1"/>
                </a:solidFill>
                <a:latin typeface="+mn-lt"/>
                <a:cs typeface="Arial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4290" name="Oval 18"/>
          <p:cNvSpPr>
            <a:spLocks noChangeArrowheads="1"/>
          </p:cNvSpPr>
          <p:nvPr userDrawn="1"/>
        </p:nvSpPr>
        <p:spPr bwMode="auto">
          <a:xfrm>
            <a:off x="133350" y="952500"/>
            <a:ext cx="152400" cy="152400"/>
          </a:xfrm>
          <a:prstGeom prst="ellipse">
            <a:avLst/>
          </a:prstGeom>
          <a:solidFill>
            <a:srgbClr val="EC0000"/>
          </a:solidFill>
          <a:ln w="38100" cap="sq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pic>
        <p:nvPicPr>
          <p:cNvPr id="17" name="Picture 17"/>
          <p:cNvPicPr>
            <a:picLocks noChangeAspect="1" noChangeArrowheads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6096000"/>
            <a:ext cx="685800" cy="68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433322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1" r:id="rId1"/>
    <p:sldLayoutId id="2147483972" r:id="rId2"/>
    <p:sldLayoutId id="2147483973" r:id="rId3"/>
    <p:sldLayoutId id="2147483974" r:id="rId4"/>
    <p:sldLayoutId id="2147483975" r:id="rId5"/>
    <p:sldLayoutId id="2147483976" r:id="rId6"/>
    <p:sldLayoutId id="2147483977" r:id="rId7"/>
    <p:sldLayoutId id="2147483978" r:id="rId8"/>
    <p:sldLayoutId id="2147483979" r:id="rId9"/>
    <p:sldLayoutId id="2147483980" r:id="rId10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F5032B"/>
        </a:buClr>
        <a:buSzPct val="14000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DC0000"/>
        </a:buClr>
        <a:buSzPct val="120000"/>
        <a:buChar char="•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F5032B"/>
        </a:buClr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F5032B"/>
        </a:buClr>
        <a:buChar char="•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F5032B"/>
        </a:buClr>
        <a:buChar char="•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F5032B"/>
        </a:buClr>
        <a:buChar char="•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F5032B"/>
        </a:buClr>
        <a:buChar char="•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F5032B"/>
        </a:buClr>
        <a:buChar char="•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F5032B"/>
        </a:buClr>
        <a:buChar char="•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hyperlink" Target="http://apod.nasa.gov/apod/image/0912/M51HST-GendlerMr.jpg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hyperlink" Target="http://i1-win.softpedia-static.com/screenshots/Hubble-Heritage-Screen-Saver_1.png" TargetMode="Externa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tiff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0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whitehouse.gov/sites/default/files/microsites/ostp/big_data_press_release_final_2.pdf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0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10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10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7" Type="http://schemas.openxmlformats.org/officeDocument/2006/relationships/image" Target="../media/image10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2.png"/><Relationship Id="rId5" Type="http://schemas.openxmlformats.org/officeDocument/2006/relationships/image" Target="../media/image101.png"/><Relationship Id="rId4" Type="http://schemas.openxmlformats.org/officeDocument/2006/relationships/image" Target="../media/image100.png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0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-304800" y="1228725"/>
            <a:ext cx="9677400" cy="4191000"/>
          </a:xfrm>
          <a:noFill/>
        </p:spPr>
        <p:txBody>
          <a:bodyPr lIns="90488" tIns="44450" rIns="90488" bIns="44450"/>
          <a:lstStyle/>
          <a:p>
            <a:pPr algn="ctr"/>
            <a:r>
              <a:rPr lang="en-US" sz="1400" b="1" dirty="0" smtClean="0"/>
              <a:t/>
            </a:r>
            <a:br>
              <a:rPr lang="en-US" sz="1400" b="1" dirty="0" smtClean="0"/>
            </a:br>
            <a:r>
              <a:rPr lang="en-US" sz="2800" b="1" dirty="0"/>
              <a:t>Visual Analytic Strategies for Organizing </a:t>
            </a:r>
            <a:r>
              <a:rPr lang="en-US" sz="2800" b="1" dirty="0" smtClean="0"/>
              <a:t/>
            </a:r>
            <a:br>
              <a:rPr lang="en-US" sz="2800" b="1" dirty="0" smtClean="0"/>
            </a:br>
            <a:r>
              <a:rPr lang="en-US" sz="2800" b="1" dirty="0" smtClean="0"/>
              <a:t>and Simplifying Complex </a:t>
            </a:r>
            <a:r>
              <a:rPr lang="en-US" sz="2800" b="1" dirty="0"/>
              <a:t>Networks:  </a:t>
            </a:r>
            <a:r>
              <a:rPr lang="en-US" sz="2800" b="1" dirty="0" smtClean="0"/>
              <a:t/>
            </a:r>
            <a:br>
              <a:rPr lang="en-US" sz="2800" b="1" dirty="0" smtClean="0"/>
            </a:br>
            <a:r>
              <a:rPr lang="en-US" sz="2800" b="1" dirty="0" smtClean="0"/>
              <a:t>Meta-layouts </a:t>
            </a:r>
            <a:r>
              <a:rPr lang="en-US" sz="2800" b="1" dirty="0"/>
              <a:t>and Motif Simplification</a:t>
            </a:r>
            <a:r>
              <a:rPr lang="en-US" sz="2800" dirty="0"/>
              <a:t/>
            </a:r>
            <a:br>
              <a:rPr lang="en-US" sz="2800" dirty="0"/>
            </a:b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/>
              <a:t>Ben </a:t>
            </a:r>
            <a:r>
              <a:rPr lang="en-US" sz="2400" dirty="0" smtClean="0"/>
              <a:t>Shneiderman    </a:t>
            </a:r>
            <a:r>
              <a:rPr lang="en-US" sz="2000" b="1" dirty="0" smtClean="0">
                <a:latin typeface="Courier New" pitchFamily="49" charset="0"/>
              </a:rPr>
              <a:t>ben@cs.umd.edu</a:t>
            </a:r>
            <a:br>
              <a:rPr lang="en-US" sz="2000" b="1" dirty="0" smtClean="0">
                <a:latin typeface="Courier New" pitchFamily="49" charset="0"/>
              </a:rPr>
            </a:b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3200" b="1" dirty="0" smtClean="0">
                <a:solidFill>
                  <a:srgbClr val="000000"/>
                </a:solidFill>
              </a:rPr>
              <a:t>@</a:t>
            </a:r>
            <a:r>
              <a:rPr lang="en-US" sz="3200" b="1" dirty="0" err="1" smtClean="0">
                <a:solidFill>
                  <a:srgbClr val="000000"/>
                </a:solidFill>
              </a:rPr>
              <a:t>benbendc</a:t>
            </a:r>
            <a:r>
              <a:rPr lang="en-US" sz="1800" dirty="0"/>
              <a:t/>
            </a:r>
            <a:br>
              <a:rPr lang="en-US" sz="1800" dirty="0"/>
            </a:br>
            <a:r>
              <a:rPr lang="en-US" sz="1200" dirty="0"/>
              <a:t/>
            </a:r>
            <a:br>
              <a:rPr lang="en-US" sz="1200" dirty="0"/>
            </a:b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1800" dirty="0" smtClean="0"/>
              <a:t>Department of Computer </a:t>
            </a:r>
            <a:r>
              <a:rPr lang="en-US" sz="1800" dirty="0"/>
              <a:t>Science &amp;</a:t>
            </a:r>
            <a:br>
              <a:rPr lang="en-US" sz="1800" dirty="0"/>
            </a:br>
            <a:r>
              <a:rPr lang="en-US" sz="1800" dirty="0"/>
              <a:t>Human-Computer Interaction </a:t>
            </a:r>
            <a:r>
              <a:rPr lang="en-US" sz="1800" dirty="0" smtClean="0"/>
              <a:t>Lab, Institute for Advanced Computer Studies </a:t>
            </a:r>
            <a:r>
              <a:rPr lang="en-US" sz="1400" b="1" i="1" dirty="0" smtClean="0">
                <a:latin typeface="Courier New" pitchFamily="49" charset="0"/>
              </a:rPr>
              <a:t/>
            </a:r>
            <a:br>
              <a:rPr lang="en-US" sz="1400" b="1" i="1" dirty="0" smtClean="0">
                <a:latin typeface="Courier New" pitchFamily="49" charset="0"/>
              </a:rPr>
            </a:br>
            <a:endParaRPr lang="en-US" sz="1400" dirty="0" smtClean="0"/>
          </a:p>
        </p:txBody>
      </p:sp>
      <p:pic>
        <p:nvPicPr>
          <p:cNvPr id="3075" name="Picture 3" descr="Welcome &#10;to the University of Maryland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2362200" y="5638800"/>
            <a:ext cx="4314825" cy="742950"/>
          </a:xfr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53717308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AutoShape 2"/>
          <p:cNvSpPr>
            <a:spLocks noChangeArrowheads="1"/>
          </p:cNvSpPr>
          <p:nvPr/>
        </p:nvSpPr>
        <p:spPr bwMode="auto">
          <a:xfrm>
            <a:off x="6330950" y="2286000"/>
            <a:ext cx="1254125" cy="850900"/>
          </a:xfrm>
          <a:prstGeom prst="cube">
            <a:avLst>
              <a:gd name="adj" fmla="val 24995"/>
            </a:avLst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rgbClr val="000000"/>
                </a:solidFill>
                <a:latin typeface="Antique Olv (W1)" pitchFamily="34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rgbClr val="000000"/>
                </a:solidFill>
                <a:latin typeface="Antique Olv (W1)" pitchFamily="34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rgbClr val="000000"/>
                </a:solidFill>
                <a:latin typeface="Antique Olv (W1)" pitchFamily="34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rgbClr val="000000"/>
                </a:solidFill>
                <a:latin typeface="Antique Olv (W1)" pitchFamily="34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rgbClr val="000000"/>
                </a:solidFill>
                <a:latin typeface="Antique Olv (W1)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ntique Olv (W1)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ntique Olv (W1)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ntique Olv (W1)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ntique Olv (W1)" pitchFamily="34" charset="0"/>
                <a:cs typeface="Arial" panose="020B0604020202020204" pitchFamily="34" charset="0"/>
              </a:defRPr>
            </a:lvl9pPr>
          </a:lstStyle>
          <a:p>
            <a:pPr algn="ctr"/>
            <a:endParaRPr lang="en-US"/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title"/>
          </p:nvPr>
        </p:nvSpPr>
        <p:spPr>
          <a:xfrm>
            <a:off x="533400" y="228600"/>
            <a:ext cx="8991600" cy="685800"/>
          </a:xfrm>
        </p:spPr>
        <p:txBody>
          <a:bodyPr lIns="92075" tIns="46038" rIns="92075" bIns="46038"/>
          <a:lstStyle/>
          <a:p>
            <a:pPr eaLnBrk="1" hangingPunct="1"/>
            <a:r>
              <a:rPr lang="en-US" sz="3200" b="1" smtClean="0"/>
              <a:t>Treemap: Gene Ontology</a:t>
            </a:r>
            <a:endParaRPr lang="en-US" sz="2800" smtClean="0"/>
          </a:p>
        </p:txBody>
      </p:sp>
      <p:pic>
        <p:nvPicPr>
          <p:cNvPr id="40964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680" y="1219200"/>
            <a:ext cx="6943992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40965" name="Rectangle 6"/>
          <p:cNvSpPr>
            <a:spLocks noChangeArrowheads="1"/>
          </p:cNvSpPr>
          <p:nvPr/>
        </p:nvSpPr>
        <p:spPr bwMode="auto">
          <a:xfrm>
            <a:off x="2217738" y="6488113"/>
            <a:ext cx="41830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rgbClr val="000000"/>
                </a:solidFill>
                <a:latin typeface="Antique Olv (W1)" pitchFamily="34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rgbClr val="000000"/>
                </a:solidFill>
                <a:latin typeface="Antique Olv (W1)" pitchFamily="34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rgbClr val="000000"/>
                </a:solidFill>
                <a:latin typeface="Antique Olv (W1)" pitchFamily="34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rgbClr val="000000"/>
                </a:solidFill>
                <a:latin typeface="Antique Olv (W1)" pitchFamily="34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rgbClr val="000000"/>
                </a:solidFill>
                <a:latin typeface="Antique Olv (W1)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ntique Olv (W1)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ntique Olv (W1)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ntique Olv (W1)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ntique Olv (W1)" pitchFamily="34" charset="0"/>
                <a:cs typeface="Arial" panose="020B0604020202020204" pitchFamily="34" charset="0"/>
              </a:defRPr>
            </a:lvl9pPr>
          </a:lstStyle>
          <a:p>
            <a:r>
              <a:rPr lang="en-US" sz="1800" b="1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www.cs.umd.edu/hcil/treemap/</a:t>
            </a:r>
          </a:p>
        </p:txBody>
      </p:sp>
      <p:sp>
        <p:nvSpPr>
          <p:cNvPr id="40967" name="Rectangle 6"/>
          <p:cNvSpPr>
            <a:spLocks noChangeArrowheads="1"/>
          </p:cNvSpPr>
          <p:nvPr/>
        </p:nvSpPr>
        <p:spPr bwMode="auto">
          <a:xfrm>
            <a:off x="1443038" y="6019800"/>
            <a:ext cx="586581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rgbClr val="000000"/>
                </a:solidFill>
                <a:latin typeface="Antique Olv (W1)" pitchFamily="34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rgbClr val="000000"/>
                </a:solidFill>
                <a:latin typeface="Antique Olv (W1)" pitchFamily="34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rgbClr val="000000"/>
                </a:solidFill>
                <a:latin typeface="Antique Olv (W1)" pitchFamily="34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rgbClr val="000000"/>
                </a:solidFill>
                <a:latin typeface="Antique Olv (W1)" pitchFamily="34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rgbClr val="000000"/>
                </a:solidFill>
                <a:latin typeface="Antique Olv (W1)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ntique Olv (W1)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ntique Olv (W1)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ntique Olv (W1)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ntique Olv (W1)" pitchFamily="34" charset="0"/>
                <a:cs typeface="Arial" panose="020B0604020202020204" pitchFamily="34" charset="0"/>
              </a:defRPr>
            </a:lvl9pPr>
          </a:lstStyle>
          <a:p>
            <a:r>
              <a:rPr lang="en-US" sz="2000">
                <a:solidFill>
                  <a:schemeClr val="tx1"/>
                </a:solidFill>
                <a:latin typeface="Times New Roman" panose="02020603050405020304" pitchFamily="18" charset="0"/>
              </a:rPr>
              <a:t>(Shneiderman, </a:t>
            </a:r>
            <a:r>
              <a:rPr lang="en-US" sz="2000" i="1">
                <a:solidFill>
                  <a:schemeClr val="tx1"/>
                </a:solidFill>
                <a:latin typeface="Times New Roman" panose="02020603050405020304" pitchFamily="18" charset="0"/>
              </a:rPr>
              <a:t>ACM Trans. on Graphics</a:t>
            </a:r>
            <a:r>
              <a:rPr lang="en-US" sz="2000">
                <a:solidFill>
                  <a:schemeClr val="tx1"/>
                </a:solidFill>
                <a:latin typeface="Times New Roman" panose="02020603050405020304" pitchFamily="18" charset="0"/>
              </a:rPr>
              <a:t>, 1992 &amp; 2003)</a:t>
            </a:r>
          </a:p>
        </p:txBody>
      </p:sp>
    </p:spTree>
    <p:extLst>
      <p:ext uri="{BB962C8B-B14F-4D97-AF65-F5344CB8AC3E}">
        <p14:creationId xmlns:p14="http://schemas.microsoft.com/office/powerpoint/2010/main" val="319672819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AutoShape 3"/>
          <p:cNvSpPr>
            <a:spLocks noChangeArrowheads="1"/>
          </p:cNvSpPr>
          <p:nvPr/>
        </p:nvSpPr>
        <p:spPr bwMode="auto">
          <a:xfrm>
            <a:off x="6330950" y="2286000"/>
            <a:ext cx="1254125" cy="850900"/>
          </a:xfrm>
          <a:prstGeom prst="cube">
            <a:avLst>
              <a:gd name="adj" fmla="val 24995"/>
            </a:avLst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rgbClr val="000000"/>
                </a:solidFill>
                <a:latin typeface="Antique Olv (W1)" pitchFamily="34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rgbClr val="000000"/>
                </a:solidFill>
                <a:latin typeface="Antique Olv (W1)" pitchFamily="34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rgbClr val="000000"/>
                </a:solidFill>
                <a:latin typeface="Antique Olv (W1)" pitchFamily="34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rgbClr val="000000"/>
                </a:solidFill>
                <a:latin typeface="Antique Olv (W1)" pitchFamily="34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rgbClr val="000000"/>
                </a:solidFill>
                <a:latin typeface="Antique Olv (W1)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ntique Olv (W1)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ntique Olv (W1)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ntique Olv (W1)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ntique Olv (W1)" pitchFamily="34" charset="0"/>
                <a:cs typeface="Arial" panose="020B0604020202020204" pitchFamily="34" charset="0"/>
              </a:defRPr>
            </a:lvl9pPr>
          </a:lstStyle>
          <a:p>
            <a:pPr algn="ctr"/>
            <a:endParaRPr lang="en-US"/>
          </a:p>
        </p:txBody>
      </p:sp>
      <p:grpSp>
        <p:nvGrpSpPr>
          <p:cNvPr id="41987" name="Group 6"/>
          <p:cNvGrpSpPr>
            <a:grpSpLocks/>
          </p:cNvGrpSpPr>
          <p:nvPr/>
        </p:nvGrpSpPr>
        <p:grpSpPr bwMode="auto">
          <a:xfrm>
            <a:off x="1143000" y="1143000"/>
            <a:ext cx="6934200" cy="5257800"/>
            <a:chOff x="1828800" y="2667000"/>
            <a:chExt cx="4876800" cy="3657600"/>
          </a:xfrm>
        </p:grpSpPr>
        <p:pic>
          <p:nvPicPr>
            <p:cNvPr id="41991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8800" y="2667000"/>
              <a:ext cx="4876800" cy="30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 cap="sq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992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8800" y="2918581"/>
              <a:ext cx="4876800" cy="34060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 cap="sq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cxnSp>
        <p:nvCxnSpPr>
          <p:cNvPr id="41988" name="Straight Arrow Connector 8"/>
          <p:cNvCxnSpPr>
            <a:cxnSpLocks noChangeShapeType="1"/>
          </p:cNvCxnSpPr>
          <p:nvPr/>
        </p:nvCxnSpPr>
        <p:spPr bwMode="auto">
          <a:xfrm rot="10800000" flipV="1">
            <a:off x="3238500" y="4098925"/>
            <a:ext cx="304800" cy="152400"/>
          </a:xfrm>
          <a:prstGeom prst="straightConnector1">
            <a:avLst/>
          </a:prstGeom>
          <a:noFill/>
          <a:ln w="38100" cap="sq" algn="ctr">
            <a:solidFill>
              <a:schemeClr val="bg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1989" name="Rectangle 16"/>
          <p:cNvSpPr>
            <a:spLocks noChangeArrowheads="1"/>
          </p:cNvSpPr>
          <p:nvPr/>
        </p:nvSpPr>
        <p:spPr bwMode="auto">
          <a:xfrm>
            <a:off x="2590800" y="6445250"/>
            <a:ext cx="376396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cap="sq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rgbClr val="000000"/>
                </a:solidFill>
                <a:latin typeface="Antique Olv (W1)" pitchFamily="34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rgbClr val="000000"/>
                </a:solidFill>
                <a:latin typeface="Antique Olv (W1)" pitchFamily="34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rgbClr val="000000"/>
                </a:solidFill>
                <a:latin typeface="Antique Olv (W1)" pitchFamily="34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rgbClr val="000000"/>
                </a:solidFill>
                <a:latin typeface="Antique Olv (W1)" pitchFamily="34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rgbClr val="000000"/>
                </a:solidFill>
                <a:latin typeface="Antique Olv (W1)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ntique Olv (W1)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ntique Olv (W1)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ntique Olv (W1)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ntique Olv (W1)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sz="1600" b="1">
                <a:latin typeface="Courier New" panose="02070309020205020404" pitchFamily="49" charset="0"/>
              </a:rPr>
              <a:t>www.smartmoney.com/marketmap </a:t>
            </a:r>
          </a:p>
        </p:txBody>
      </p:sp>
      <p:sp>
        <p:nvSpPr>
          <p:cNvPr id="41990" name="Rectangle 2"/>
          <p:cNvSpPr>
            <a:spLocks noGrp="1" noChangeArrowheads="1"/>
          </p:cNvSpPr>
          <p:nvPr>
            <p:ph type="title"/>
          </p:nvPr>
        </p:nvSpPr>
        <p:spPr/>
        <p:txBody>
          <a:bodyPr lIns="92075" tIns="46038" rIns="92075" bIns="46038"/>
          <a:lstStyle/>
          <a:p>
            <a:pPr eaLnBrk="1" hangingPunct="1"/>
            <a:r>
              <a:rPr lang="en-US" sz="3200" b="1" smtClean="0"/>
              <a:t>Treemap: Smartmoney MarketMap</a:t>
            </a:r>
            <a:endParaRPr lang="en-US" sz="3200" smtClean="0"/>
          </a:p>
        </p:txBody>
      </p:sp>
    </p:spTree>
    <p:extLst>
      <p:ext uri="{BB962C8B-B14F-4D97-AF65-F5344CB8AC3E}">
        <p14:creationId xmlns:p14="http://schemas.microsoft.com/office/powerpoint/2010/main" val="228264277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81000" y="152400"/>
            <a:ext cx="8610600" cy="685800"/>
          </a:xfrm>
        </p:spPr>
        <p:txBody>
          <a:bodyPr/>
          <a:lstStyle/>
          <a:p>
            <a:pPr eaLnBrk="1" hangingPunct="1"/>
            <a:r>
              <a:rPr lang="en-US" sz="2600" b="1" smtClean="0"/>
              <a:t>Market falls steeply Feb 27, 2007, with one exception</a:t>
            </a:r>
          </a:p>
        </p:txBody>
      </p:sp>
      <p:pic>
        <p:nvPicPr>
          <p:cNvPr id="43011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098550"/>
            <a:ext cx="7943850" cy="560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09605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28600" y="152400"/>
            <a:ext cx="8915400" cy="609600"/>
          </a:xfrm>
        </p:spPr>
        <p:txBody>
          <a:bodyPr/>
          <a:lstStyle/>
          <a:p>
            <a:pPr eaLnBrk="1" hangingPunct="1"/>
            <a:r>
              <a:rPr lang="en-US" sz="2600" b="1" smtClean="0"/>
              <a:t>Market mixed, February 8, 2008 </a:t>
            </a:r>
            <a:br>
              <a:rPr lang="en-US" sz="2600" b="1" smtClean="0"/>
            </a:br>
            <a:r>
              <a:rPr lang="en-US" sz="2600" b="1" smtClean="0">
                <a:solidFill>
                  <a:srgbClr val="009900"/>
                </a:solidFill>
              </a:rPr>
              <a:t>Energy &amp; Technology up</a:t>
            </a:r>
            <a:r>
              <a:rPr lang="en-US" sz="2600" b="1" smtClean="0"/>
              <a:t>, </a:t>
            </a:r>
            <a:r>
              <a:rPr lang="en-US" sz="2600" b="1" smtClean="0">
                <a:solidFill>
                  <a:srgbClr val="FF0000"/>
                </a:solidFill>
              </a:rPr>
              <a:t>Financial &amp; Health Care down</a:t>
            </a:r>
          </a:p>
        </p:txBody>
      </p:sp>
      <p:pic>
        <p:nvPicPr>
          <p:cNvPr id="4403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155700"/>
            <a:ext cx="7786688" cy="554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73057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04800" y="152400"/>
            <a:ext cx="8839200" cy="855663"/>
          </a:xfrm>
        </p:spPr>
        <p:txBody>
          <a:bodyPr/>
          <a:lstStyle/>
          <a:p>
            <a:pPr eaLnBrk="1" hangingPunct="1"/>
            <a:r>
              <a:rPr lang="en-US" sz="2800" b="1" smtClean="0"/>
              <a:t>Market rises, September 1, 2010, Gold contrarians </a:t>
            </a:r>
          </a:p>
        </p:txBody>
      </p:sp>
      <p:pic>
        <p:nvPicPr>
          <p:cNvPr id="45059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143000"/>
            <a:ext cx="7848600" cy="5329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02035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ChangeArrowheads="1"/>
          </p:cNvSpPr>
          <p:nvPr/>
        </p:nvSpPr>
        <p:spPr bwMode="auto">
          <a:xfrm>
            <a:off x="3352800" y="6477000"/>
            <a:ext cx="18383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rgbClr val="000000"/>
                </a:solidFill>
                <a:latin typeface="Antique Olv (W1)" pitchFamily="34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rgbClr val="000000"/>
                </a:solidFill>
                <a:latin typeface="Antique Olv (W1)" pitchFamily="34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rgbClr val="000000"/>
                </a:solidFill>
                <a:latin typeface="Antique Olv (W1)" pitchFamily="34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rgbClr val="000000"/>
                </a:solidFill>
                <a:latin typeface="Antique Olv (W1)" pitchFamily="34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rgbClr val="000000"/>
                </a:solidFill>
                <a:latin typeface="Antique Olv (W1)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ntique Olv (W1)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ntique Olv (W1)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ntique Olv (W1)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ntique Olv (W1)" pitchFamily="34" charset="0"/>
                <a:cs typeface="Arial" panose="020B0604020202020204" pitchFamily="34" charset="0"/>
              </a:defRPr>
            </a:lvl9pPr>
          </a:lstStyle>
          <a:p>
            <a:r>
              <a:rPr lang="en-US" sz="1800" b="1" dirty="0">
                <a:solidFill>
                  <a:schemeClr val="tx1"/>
                </a:solidFill>
                <a:latin typeface="Courier New" panose="02070309020205020404" pitchFamily="49" charset="0"/>
              </a:rPr>
              <a:t>  newsmap.jp</a:t>
            </a:r>
          </a:p>
        </p:txBody>
      </p:sp>
      <p:sp>
        <p:nvSpPr>
          <p:cNvPr id="46083" name="Rectangle 3"/>
          <p:cNvSpPr>
            <a:spLocks noChangeArrowheads="1"/>
          </p:cNvSpPr>
          <p:nvPr/>
        </p:nvSpPr>
        <p:spPr bwMode="auto">
          <a:xfrm>
            <a:off x="457200" y="228600"/>
            <a:ext cx="89916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/>
          <a:lstStyle>
            <a:lvl1pPr>
              <a:defRPr sz="2400">
                <a:solidFill>
                  <a:srgbClr val="000000"/>
                </a:solidFill>
                <a:latin typeface="Antique Olv (W1)" pitchFamily="34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rgbClr val="000000"/>
                </a:solidFill>
                <a:latin typeface="Antique Olv (W1)" pitchFamily="34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rgbClr val="000000"/>
                </a:solidFill>
                <a:latin typeface="Antique Olv (W1)" pitchFamily="34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rgbClr val="000000"/>
                </a:solidFill>
                <a:latin typeface="Antique Olv (W1)" pitchFamily="34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rgbClr val="000000"/>
                </a:solidFill>
                <a:latin typeface="Antique Olv (W1)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ntique Olv (W1)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ntique Olv (W1)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ntique Olv (W1)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ntique Olv (W1)" pitchFamily="34" charset="0"/>
                <a:cs typeface="Arial" panose="020B0604020202020204" pitchFamily="34" charset="0"/>
              </a:defRPr>
            </a:lvl9pPr>
          </a:lstStyle>
          <a:p>
            <a:r>
              <a:rPr lang="en-US" sz="3200" b="1">
                <a:solidFill>
                  <a:schemeClr val="tx2"/>
                </a:solidFill>
                <a:latin typeface="Arial" panose="020B0604020202020204" pitchFamily="34" charset="0"/>
              </a:rPr>
              <a:t>Treemap: Newsmap </a:t>
            </a:r>
            <a:r>
              <a:rPr lang="en-US" b="1">
                <a:solidFill>
                  <a:schemeClr val="tx2"/>
                </a:solidFill>
                <a:latin typeface="Arial" panose="020B0604020202020204" pitchFamily="34" charset="0"/>
              </a:rPr>
              <a:t>(Marcos Weskamp)</a:t>
            </a:r>
            <a:endParaRPr lang="en-US" sz="3200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52400" y="1143000"/>
            <a:ext cx="8915400" cy="526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25331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ChangeArrowheads="1"/>
          </p:cNvSpPr>
          <p:nvPr/>
        </p:nvSpPr>
        <p:spPr bwMode="auto">
          <a:xfrm>
            <a:off x="3352800" y="6553200"/>
            <a:ext cx="250507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rgbClr val="000000"/>
                </a:solidFill>
                <a:latin typeface="Antique Olv (W1)" pitchFamily="34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rgbClr val="000000"/>
                </a:solidFill>
                <a:latin typeface="Antique Olv (W1)" pitchFamily="34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rgbClr val="000000"/>
                </a:solidFill>
                <a:latin typeface="Antique Olv (W1)" pitchFamily="34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rgbClr val="000000"/>
                </a:solidFill>
                <a:latin typeface="Antique Olv (W1)" pitchFamily="34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rgbClr val="000000"/>
                </a:solidFill>
                <a:latin typeface="Antique Olv (W1)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ntique Olv (W1)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ntique Olv (W1)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ntique Olv (W1)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ntique Olv (W1)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sz="1800" b="1">
                <a:solidFill>
                  <a:schemeClr val="tx1"/>
                </a:solidFill>
                <a:latin typeface="Courier New" panose="02070309020205020404" pitchFamily="49" charset="0"/>
              </a:rPr>
              <a:t>www.hivegroup.com</a:t>
            </a:r>
          </a:p>
        </p:txBody>
      </p:sp>
      <p:sp>
        <p:nvSpPr>
          <p:cNvPr id="49155" name="Rectangle 3"/>
          <p:cNvSpPr>
            <a:spLocks noChangeArrowheads="1"/>
          </p:cNvSpPr>
          <p:nvPr/>
        </p:nvSpPr>
        <p:spPr bwMode="auto">
          <a:xfrm>
            <a:off x="457200" y="76200"/>
            <a:ext cx="89916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/>
          <a:lstStyle>
            <a:lvl1pPr>
              <a:defRPr sz="2400">
                <a:solidFill>
                  <a:srgbClr val="000000"/>
                </a:solidFill>
                <a:latin typeface="Antique Olv (W1)" pitchFamily="34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rgbClr val="000000"/>
                </a:solidFill>
                <a:latin typeface="Antique Olv (W1)" pitchFamily="34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rgbClr val="000000"/>
                </a:solidFill>
                <a:latin typeface="Antique Olv (W1)" pitchFamily="34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rgbClr val="000000"/>
                </a:solidFill>
                <a:latin typeface="Antique Olv (W1)" pitchFamily="34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rgbClr val="000000"/>
                </a:solidFill>
                <a:latin typeface="Antique Olv (W1)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ntique Olv (W1)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ntique Olv (W1)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ntique Olv (W1)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ntique Olv (W1)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sz="3200" b="1">
                <a:solidFill>
                  <a:schemeClr val="tx2"/>
                </a:solidFill>
                <a:latin typeface="Arial" panose="020B0604020202020204" pitchFamily="34" charset="0"/>
              </a:rPr>
              <a:t>Treemap: Nutritional Analysis</a:t>
            </a:r>
            <a:endParaRPr lang="en-US" sz="2800" b="1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pic>
        <p:nvPicPr>
          <p:cNvPr id="4915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066800"/>
            <a:ext cx="7315200" cy="5472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40864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ChangeArrowheads="1"/>
          </p:cNvSpPr>
          <p:nvPr/>
        </p:nvSpPr>
        <p:spPr bwMode="auto">
          <a:xfrm>
            <a:off x="4048125" y="6415088"/>
            <a:ext cx="23907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rgbClr val="000000"/>
                </a:solidFill>
                <a:latin typeface="Antique Olv (W1)" pitchFamily="34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rgbClr val="000000"/>
                </a:solidFill>
                <a:latin typeface="Antique Olv (W1)" pitchFamily="34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rgbClr val="000000"/>
                </a:solidFill>
                <a:latin typeface="Antique Olv (W1)" pitchFamily="34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rgbClr val="000000"/>
                </a:solidFill>
                <a:latin typeface="Antique Olv (W1)" pitchFamily="34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rgbClr val="000000"/>
                </a:solidFill>
                <a:latin typeface="Antique Olv (W1)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ntique Olv (W1)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ntique Olv (W1)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ntique Olv (W1)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ntique Olv (W1)" pitchFamily="34" charset="0"/>
                <a:cs typeface="Arial" panose="020B0604020202020204" pitchFamily="34" charset="0"/>
              </a:defRPr>
            </a:lvl9pPr>
          </a:lstStyle>
          <a:p>
            <a:r>
              <a:rPr lang="en-US" sz="1800" b="1">
                <a:solidFill>
                  <a:schemeClr val="tx1"/>
                </a:solidFill>
                <a:latin typeface="Courier New" panose="02070309020205020404" pitchFamily="49" charset="0"/>
              </a:rPr>
              <a:t>www.spotfire.com</a:t>
            </a:r>
          </a:p>
        </p:txBody>
      </p:sp>
      <p:sp>
        <p:nvSpPr>
          <p:cNvPr id="50179" name="Rectangle 3"/>
          <p:cNvSpPr>
            <a:spLocks noChangeArrowheads="1"/>
          </p:cNvSpPr>
          <p:nvPr/>
        </p:nvSpPr>
        <p:spPr bwMode="auto">
          <a:xfrm>
            <a:off x="457200" y="76200"/>
            <a:ext cx="89916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/>
          <a:lstStyle>
            <a:lvl1pPr>
              <a:defRPr sz="2400">
                <a:solidFill>
                  <a:srgbClr val="000000"/>
                </a:solidFill>
                <a:latin typeface="Antique Olv (W1)" pitchFamily="34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rgbClr val="000000"/>
                </a:solidFill>
                <a:latin typeface="Antique Olv (W1)" pitchFamily="34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rgbClr val="000000"/>
                </a:solidFill>
                <a:latin typeface="Antique Olv (W1)" pitchFamily="34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rgbClr val="000000"/>
                </a:solidFill>
                <a:latin typeface="Antique Olv (W1)" pitchFamily="34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rgbClr val="000000"/>
                </a:solidFill>
                <a:latin typeface="Antique Olv (W1)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ntique Olv (W1)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ntique Olv (W1)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ntique Olv (W1)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ntique Olv (W1)" pitchFamily="34" charset="0"/>
                <a:cs typeface="Arial" panose="020B0604020202020204" pitchFamily="34" charset="0"/>
              </a:defRPr>
            </a:lvl9pPr>
          </a:lstStyle>
          <a:p>
            <a:r>
              <a:rPr lang="en-US" sz="3200" b="1">
                <a:solidFill>
                  <a:schemeClr val="tx2"/>
                </a:solidFill>
                <a:latin typeface="Arial" panose="020B0604020202020204" pitchFamily="34" charset="0"/>
              </a:rPr>
              <a:t>Treemap: Spotfire Bond Portfolio Analysis</a:t>
            </a:r>
            <a:endParaRPr lang="en-US" sz="2800" b="1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pic>
        <p:nvPicPr>
          <p:cNvPr id="50180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13" y="1216025"/>
            <a:ext cx="8129587" cy="503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cap="sq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22403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million-treema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23026629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28600"/>
            <a:ext cx="8229600" cy="762000"/>
          </a:xfrm>
        </p:spPr>
        <p:txBody>
          <a:bodyPr/>
          <a:lstStyle/>
          <a:p>
            <a:pPr eaLnBrk="1" hangingPunct="1"/>
            <a:r>
              <a:rPr lang="en-US" b="1" smtClean="0"/>
              <a:t>10M - 100M pixels: </a:t>
            </a:r>
            <a:r>
              <a:rPr lang="en-US" smtClean="0"/>
              <a:t>Large displays </a:t>
            </a:r>
            <a:endParaRPr lang="en-US" b="1" smtClean="0"/>
          </a:p>
        </p:txBody>
      </p:sp>
      <p:pic>
        <p:nvPicPr>
          <p:cNvPr id="16387" name="Picture 8" descr="PGY2 at PAC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763" y="3886200"/>
            <a:ext cx="4668837" cy="282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10" descr="http://www.imagingeconomics.com/issues/images/2007-07/2007-07_02-0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9275" y="3967163"/>
            <a:ext cx="3416300" cy="2795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8" descr="http://www.gsu.edu/images/IST/BoersVizWall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2338" y="1219200"/>
            <a:ext cx="4351337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6c4ee2d9-74c0-41a4-9577-65534dc9c8c1" descr="6A116263-B3CF-4FA2-8333-7126468E520C@hsd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413" y="1254125"/>
            <a:ext cx="4522787" cy="2446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1" name="Picture 8" descr="https://lh4.googleusercontent.com/-jrNZcGkMoGM/UBmg9sm3pBI/AAAAAAABAT0/KhGMqNSrZ1E/s1145/IMG_8957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413" y="3838575"/>
            <a:ext cx="5354637" cy="292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39099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i="1" smtClean="0">
              <a:latin typeface="Times" pitchFamily="18" charset="0"/>
            </a:endParaRPr>
          </a:p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4099" name="Text Box 3"/>
          <p:cNvSpPr txBox="1">
            <a:spLocks noChangeArrowheads="1"/>
          </p:cNvSpPr>
          <p:nvPr/>
        </p:nvSpPr>
        <p:spPr bwMode="auto">
          <a:xfrm>
            <a:off x="1033288" y="4228743"/>
            <a:ext cx="7061549" cy="240065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tx1"/>
                </a:solidFill>
                <a:latin typeface="Arial" charset="0"/>
              </a:rPr>
              <a:t>  Interdisciplinary research community</a:t>
            </a:r>
          </a:p>
          <a:p>
            <a:r>
              <a:rPr lang="en-US" sz="3200" dirty="0">
                <a:solidFill>
                  <a:schemeClr val="tx1"/>
                </a:solidFill>
                <a:latin typeface="Arial" charset="0"/>
              </a:rPr>
              <a:t>    - Computer Science &amp; Info Studies</a:t>
            </a:r>
          </a:p>
          <a:p>
            <a:r>
              <a:rPr lang="en-US" sz="3200" dirty="0">
                <a:solidFill>
                  <a:schemeClr val="tx1"/>
                </a:solidFill>
                <a:latin typeface="Arial" charset="0"/>
              </a:rPr>
              <a:t>    - Psych, Socio, </a:t>
            </a:r>
            <a:r>
              <a:rPr lang="en-US" sz="3200" dirty="0" err="1">
                <a:solidFill>
                  <a:schemeClr val="tx1"/>
                </a:solidFill>
                <a:latin typeface="Arial" charset="0"/>
              </a:rPr>
              <a:t>Poli</a:t>
            </a:r>
            <a:r>
              <a:rPr lang="en-US" sz="3200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charset="0"/>
              </a:rPr>
              <a:t>Sci</a:t>
            </a:r>
            <a:r>
              <a:rPr lang="en-US" sz="3200" dirty="0">
                <a:solidFill>
                  <a:schemeClr val="tx1"/>
                </a:solidFill>
                <a:latin typeface="Arial" charset="0"/>
              </a:rPr>
              <a:t> &amp; MITH</a:t>
            </a:r>
          </a:p>
          <a:p>
            <a:r>
              <a:rPr lang="en-US" sz="1800" b="1" dirty="0">
                <a:solidFill>
                  <a:schemeClr val="tx1"/>
                </a:solidFill>
                <a:latin typeface="Courier New" pitchFamily="49" charset="0"/>
              </a:rPr>
              <a:t>    </a:t>
            </a:r>
            <a:endParaRPr lang="en-US" sz="1800" b="1" dirty="0" smtClean="0">
              <a:solidFill>
                <a:schemeClr val="tx1"/>
              </a:solidFill>
              <a:latin typeface="Courier New" pitchFamily="49" charset="0"/>
            </a:endParaRPr>
          </a:p>
          <a:p>
            <a:r>
              <a:rPr lang="en-US" sz="1800" b="1" dirty="0" smtClean="0">
                <a:solidFill>
                  <a:schemeClr val="tx1"/>
                </a:solidFill>
                <a:latin typeface="Courier New" pitchFamily="49" charset="0"/>
              </a:rPr>
              <a:t> </a:t>
            </a:r>
            <a:r>
              <a:rPr lang="en-US" sz="1800" b="1" dirty="0">
                <a:solidFill>
                  <a:schemeClr val="tx1"/>
                </a:solidFill>
                <a:latin typeface="Courier New" pitchFamily="49" charset="0"/>
              </a:rPr>
              <a:t>(www.cs.umd.edu/hcil)</a:t>
            </a:r>
            <a:br>
              <a:rPr lang="en-US" sz="1800" b="1" dirty="0">
                <a:solidFill>
                  <a:schemeClr val="tx1"/>
                </a:solidFill>
                <a:latin typeface="Courier New" pitchFamily="49" charset="0"/>
              </a:rPr>
            </a:br>
            <a:endParaRPr lang="en-US" sz="1800" b="1" dirty="0">
              <a:solidFill>
                <a:schemeClr val="tx1"/>
              </a:solidFill>
              <a:latin typeface="Courier New" pitchFamily="49" charset="0"/>
            </a:endParaRPr>
          </a:p>
        </p:txBody>
      </p:sp>
      <p:pic>
        <p:nvPicPr>
          <p:cNvPr id="4100" name="Picture 4" descr="hcil-logo-larg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85900" y="1200150"/>
            <a:ext cx="3200400" cy="2400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4101" name="Picture 5" descr="umd-globe-extra-larg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48300" y="1200150"/>
            <a:ext cx="2438400" cy="23987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5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28600"/>
            <a:ext cx="8229600" cy="762000"/>
          </a:xfrm>
        </p:spPr>
        <p:txBody>
          <a:bodyPr/>
          <a:lstStyle/>
          <a:p>
            <a:pPr eaLnBrk="1" hangingPunct="1"/>
            <a:r>
              <a:rPr lang="en-US" b="1" smtClean="0"/>
              <a:t>100M-pixels &amp; more</a:t>
            </a:r>
          </a:p>
        </p:txBody>
      </p:sp>
      <p:pic>
        <p:nvPicPr>
          <p:cNvPr id="17411" name="Picture 5" descr="http://gigaom2.files.wordpress.com/2011/07/controlcenterfolsom1_resized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3" y="1295400"/>
            <a:ext cx="910590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02448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28600"/>
            <a:ext cx="8229600" cy="762000"/>
          </a:xfrm>
        </p:spPr>
        <p:txBody>
          <a:bodyPr/>
          <a:lstStyle/>
          <a:p>
            <a:pPr eaLnBrk="1" hangingPunct="1"/>
            <a:r>
              <a:rPr lang="en-US" b="1" smtClean="0"/>
              <a:t>1M-pixels &amp; less</a:t>
            </a:r>
          </a:p>
        </p:txBody>
      </p:sp>
      <p:sp>
        <p:nvSpPr>
          <p:cNvPr id="18435" name="Text Box 6"/>
          <p:cNvSpPr txBox="1">
            <a:spLocks noChangeArrowheads="1"/>
          </p:cNvSpPr>
          <p:nvPr/>
        </p:nvSpPr>
        <p:spPr bwMode="auto">
          <a:xfrm>
            <a:off x="4495800" y="304800"/>
            <a:ext cx="356393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cap="sq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Antique Olv (W1)" pitchFamily="34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Antique Olv (W1)" pitchFamily="34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Antique Olv (W1)" pitchFamily="34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Antique Olv (W1)" pitchFamily="34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Antique Olv (W1)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ntique Olv (W1)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ntique Olv (W1)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ntique Olv (W1)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ntique Olv (W1)" pitchFamily="34" charset="0"/>
                <a:cs typeface="Arial" pitchFamily="34" charset="0"/>
              </a:defRPr>
            </a:lvl9pPr>
          </a:lstStyle>
          <a:p>
            <a:pPr algn="ctr"/>
            <a:r>
              <a:rPr lang="en-US" sz="2800"/>
              <a:t>Small mobile devices</a:t>
            </a:r>
          </a:p>
        </p:txBody>
      </p:sp>
      <p:pic>
        <p:nvPicPr>
          <p:cNvPr id="18436" name="Picture 10" descr="http://www.imagingeconomics.com/issues/images/MI_2007-05/2007-05_07-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5475" y="1312863"/>
            <a:ext cx="1662113" cy="242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9" descr="Openviz data visualization-publish to ipad, iphone, blackberry, or windows mobil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4038600"/>
            <a:ext cx="3754438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8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013" y="1201738"/>
            <a:ext cx="1724025" cy="259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9" name="Picture 12" descr="Data Visualization Drilldow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7975" y="1228725"/>
            <a:ext cx="1560513" cy="260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0" name="Picture 14" descr="http://a4.mzstatic.com/us/r1000/087/Purple/00/09/45/mzl.bwninoki.320x480-75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7588" y="1277938"/>
            <a:ext cx="1695450" cy="2455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1" name="Picture 1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4102100"/>
            <a:ext cx="3733800" cy="2425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35839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200" b="1" smtClean="0"/>
              <a:t>Information Visualization: Mantra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371600"/>
            <a:ext cx="7772400" cy="50292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400" b="1" smtClean="0"/>
              <a:t>Overview, zoom &amp; filter, details-on-demand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b="1" smtClean="0"/>
              <a:t>Overview, zoom &amp; filter, details-on-demand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b="1" smtClean="0"/>
              <a:t>Overview, zoom &amp; filter, details-on-demand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b="1" smtClean="0"/>
              <a:t>Overview, zoom &amp; filter, details-on-demand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b="1" smtClean="0"/>
              <a:t>Overview, zoom &amp; filter, details-on-demand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b="1" smtClean="0"/>
              <a:t>Overview, zoom &amp; filter, details-on-demand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b="1" smtClean="0"/>
              <a:t>Overview, zoom &amp; filter, details-on-demand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b="1" smtClean="0"/>
              <a:t>Overview, zoom &amp; filter, details-on-demand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b="1" smtClean="0"/>
              <a:t>Overview, zoom &amp; filter, details-on-demand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b="1" smtClean="0"/>
              <a:t>Overview, zoom &amp; filter, details-on-demand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sz="2400" smtClean="0"/>
          </a:p>
        </p:txBody>
      </p:sp>
    </p:spTree>
    <p:extLst>
      <p:ext uri="{BB962C8B-B14F-4D97-AF65-F5344CB8AC3E}">
        <p14:creationId xmlns:p14="http://schemas.microsoft.com/office/powerpoint/2010/main" val="696873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sz="3200" b="1" smtClean="0"/>
              <a:t>Information Visualization: Data Types</a:t>
            </a:r>
            <a:endParaRPr lang="en-US" sz="3200" smtClean="0"/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990600" y="1371600"/>
            <a:ext cx="8305800" cy="5029200"/>
          </a:xfrm>
        </p:spPr>
        <p:txBody>
          <a:bodyPr/>
          <a:lstStyle/>
          <a:p>
            <a:pPr eaLnBrk="1" hangingPunct="1">
              <a:tabLst>
                <a:tab pos="2286000" algn="l"/>
              </a:tabLst>
            </a:pPr>
            <a:r>
              <a:rPr lang="en-US" sz="2400" b="1" dirty="0" smtClean="0"/>
              <a:t>1-D Linear	</a:t>
            </a:r>
            <a:r>
              <a:rPr lang="en-US" sz="1800" dirty="0" smtClean="0"/>
              <a:t>Document Lens, </a:t>
            </a:r>
            <a:r>
              <a:rPr lang="en-US" sz="1800" dirty="0" err="1" smtClean="0"/>
              <a:t>SeeSoft</a:t>
            </a:r>
            <a:r>
              <a:rPr lang="en-US" sz="1800" dirty="0" smtClean="0"/>
              <a:t>, Info Mural</a:t>
            </a:r>
          </a:p>
          <a:p>
            <a:pPr eaLnBrk="1" hangingPunct="1">
              <a:tabLst>
                <a:tab pos="2286000" algn="l"/>
              </a:tabLst>
            </a:pPr>
            <a:r>
              <a:rPr lang="en-US" sz="2400" b="1" dirty="0" smtClean="0"/>
              <a:t>2-D Map 	</a:t>
            </a:r>
            <a:r>
              <a:rPr lang="en-US" sz="1800" dirty="0" smtClean="0"/>
              <a:t>GIS, ArcView, PageMaker, Medical imagery</a:t>
            </a:r>
            <a:endParaRPr lang="en-US" sz="2400" dirty="0" smtClean="0"/>
          </a:p>
          <a:p>
            <a:pPr eaLnBrk="1" hangingPunct="1">
              <a:tabLst>
                <a:tab pos="2286000" algn="l"/>
              </a:tabLst>
            </a:pPr>
            <a:r>
              <a:rPr lang="en-US" sz="2400" b="1" dirty="0" smtClean="0"/>
              <a:t>3-D World 	</a:t>
            </a:r>
            <a:r>
              <a:rPr lang="en-US" sz="1800" dirty="0" smtClean="0"/>
              <a:t>CAD, Medical, Molecules, Architecture</a:t>
            </a:r>
            <a:br>
              <a:rPr lang="en-US" sz="1800" dirty="0" smtClean="0"/>
            </a:br>
            <a:endParaRPr lang="en-US" sz="1800" dirty="0" smtClean="0"/>
          </a:p>
          <a:p>
            <a:pPr eaLnBrk="1" hangingPunct="1">
              <a:buFontTx/>
              <a:buNone/>
              <a:tabLst>
                <a:tab pos="2286000" algn="l"/>
              </a:tabLst>
            </a:pPr>
            <a:endParaRPr lang="en-US" sz="2400" b="1" dirty="0" smtClean="0"/>
          </a:p>
          <a:p>
            <a:pPr eaLnBrk="1" hangingPunct="1">
              <a:tabLst>
                <a:tab pos="2286000" algn="l"/>
              </a:tabLst>
            </a:pPr>
            <a:r>
              <a:rPr lang="en-US" sz="2400" b="1" dirty="0" smtClean="0"/>
              <a:t>Multi-</a:t>
            </a:r>
            <a:r>
              <a:rPr lang="en-US" sz="2400" b="1" dirty="0" err="1" smtClean="0"/>
              <a:t>Var</a:t>
            </a:r>
            <a:r>
              <a:rPr lang="en-US" sz="2400" b="1" dirty="0" smtClean="0"/>
              <a:t> 	</a:t>
            </a:r>
            <a:r>
              <a:rPr lang="en-US" sz="1800" dirty="0" err="1" smtClean="0"/>
              <a:t>Spotfire</a:t>
            </a:r>
            <a:r>
              <a:rPr lang="en-US" sz="1800" dirty="0" smtClean="0"/>
              <a:t>, Tableau, </a:t>
            </a:r>
            <a:r>
              <a:rPr lang="en-US" sz="1800" dirty="0" err="1" smtClean="0"/>
              <a:t>Qliktech</a:t>
            </a:r>
            <a:r>
              <a:rPr lang="en-US" sz="1800" dirty="0" smtClean="0"/>
              <a:t>, Visual Insight</a:t>
            </a:r>
            <a:endParaRPr lang="en-US" sz="2400" dirty="0" smtClean="0"/>
          </a:p>
          <a:p>
            <a:pPr eaLnBrk="1" hangingPunct="1">
              <a:tabLst>
                <a:tab pos="2286000" algn="l"/>
              </a:tabLst>
            </a:pPr>
            <a:r>
              <a:rPr lang="en-US" sz="2400" b="1" dirty="0" smtClean="0"/>
              <a:t>Temporal 	</a:t>
            </a:r>
            <a:r>
              <a:rPr lang="en-US" sz="1800" dirty="0" err="1" smtClean="0"/>
              <a:t>LifeLines</a:t>
            </a:r>
            <a:r>
              <a:rPr lang="en-US" sz="1800" dirty="0" smtClean="0"/>
              <a:t>, </a:t>
            </a:r>
            <a:r>
              <a:rPr lang="en-US" sz="1800" dirty="0" err="1" smtClean="0"/>
              <a:t>TimeSearcher</a:t>
            </a:r>
            <a:r>
              <a:rPr lang="en-US" sz="1800" dirty="0" smtClean="0"/>
              <a:t>, </a:t>
            </a:r>
            <a:r>
              <a:rPr lang="en-US" sz="1800" dirty="0" err="1" smtClean="0"/>
              <a:t>Palantir</a:t>
            </a:r>
            <a:r>
              <a:rPr lang="en-US" sz="1800" dirty="0" smtClean="0"/>
              <a:t>, </a:t>
            </a:r>
            <a:r>
              <a:rPr lang="en-US" sz="1800" dirty="0" err="1" smtClean="0"/>
              <a:t>DataMontage</a:t>
            </a:r>
            <a:endParaRPr lang="en-US" sz="2400" dirty="0" smtClean="0"/>
          </a:p>
          <a:p>
            <a:pPr eaLnBrk="1" hangingPunct="1">
              <a:tabLst>
                <a:tab pos="2286000" algn="l"/>
              </a:tabLst>
            </a:pPr>
            <a:r>
              <a:rPr lang="en-US" sz="2400" b="1" dirty="0" smtClean="0"/>
              <a:t>Tree 	</a:t>
            </a:r>
            <a:r>
              <a:rPr lang="en-US" sz="1800" dirty="0" smtClean="0"/>
              <a:t>Cone/Cam/Hyperbolic, </a:t>
            </a:r>
            <a:r>
              <a:rPr lang="en-US" sz="1800" dirty="0" err="1" smtClean="0"/>
              <a:t>SpaceTree</a:t>
            </a:r>
            <a:r>
              <a:rPr lang="en-US" sz="1800" dirty="0" smtClean="0"/>
              <a:t>, </a:t>
            </a:r>
            <a:r>
              <a:rPr lang="en-US" sz="1800" dirty="0" err="1" smtClean="0"/>
              <a:t>Treemap</a:t>
            </a:r>
            <a:endParaRPr lang="en-US" sz="2400" dirty="0" smtClean="0"/>
          </a:p>
          <a:p>
            <a:pPr eaLnBrk="1" hangingPunct="1">
              <a:tabLst>
                <a:tab pos="2286000" algn="l"/>
              </a:tabLst>
            </a:pPr>
            <a:r>
              <a:rPr lang="en-US" sz="2400" b="1" dirty="0" smtClean="0"/>
              <a:t>Network	</a:t>
            </a:r>
            <a:r>
              <a:rPr lang="en-US" sz="1800" dirty="0" err="1" smtClean="0"/>
              <a:t>Pajek</a:t>
            </a:r>
            <a:r>
              <a:rPr lang="en-US" sz="1800" dirty="0" smtClean="0"/>
              <a:t>, </a:t>
            </a:r>
            <a:r>
              <a:rPr lang="en-US" sz="1800" dirty="0" err="1" smtClean="0"/>
              <a:t>UCINet</a:t>
            </a:r>
            <a:r>
              <a:rPr lang="en-US" sz="1800" dirty="0" smtClean="0"/>
              <a:t>, </a:t>
            </a:r>
            <a:r>
              <a:rPr lang="en-US" sz="1800" dirty="0" err="1" smtClean="0"/>
              <a:t>NodeXL</a:t>
            </a:r>
            <a:r>
              <a:rPr lang="en-US" sz="1800" dirty="0" smtClean="0"/>
              <a:t>, </a:t>
            </a:r>
            <a:r>
              <a:rPr lang="en-US" sz="1800" dirty="0" err="1" smtClean="0"/>
              <a:t>Gephi</a:t>
            </a:r>
            <a:r>
              <a:rPr lang="en-US" sz="1800" dirty="0" smtClean="0"/>
              <a:t>, Tom Sawyer</a:t>
            </a:r>
            <a:endParaRPr lang="en-US" sz="2400" b="1" dirty="0" smtClean="0"/>
          </a:p>
          <a:p>
            <a:pPr eaLnBrk="1" hangingPunct="1">
              <a:buFontTx/>
              <a:buNone/>
              <a:tabLst>
                <a:tab pos="2286000" algn="l"/>
              </a:tabLst>
            </a:pPr>
            <a:endParaRPr lang="en-US" sz="2400" dirty="0" smtClean="0"/>
          </a:p>
        </p:txBody>
      </p:sp>
      <p:sp>
        <p:nvSpPr>
          <p:cNvPr id="22532" name="Text Box 6"/>
          <p:cNvSpPr txBox="1">
            <a:spLocks noChangeArrowheads="1"/>
          </p:cNvSpPr>
          <p:nvPr/>
        </p:nvSpPr>
        <p:spPr bwMode="auto">
          <a:xfrm rot="10800000">
            <a:off x="377824" y="533400"/>
            <a:ext cx="614363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Antique Olv (W1)" pitchFamily="34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Antique Olv (W1)" pitchFamily="34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Antique Olv (W1)" pitchFamily="34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Antique Olv (W1)" pitchFamily="34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Antique Olv (W1)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ntique Olv (W1)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ntique Olv (W1)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ntique Olv (W1)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ntique Olv (W1)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 u="sng" dirty="0">
                <a:solidFill>
                  <a:schemeClr val="tx1"/>
                </a:solidFill>
                <a:latin typeface="Times New Roman" pitchFamily="18" charset="0"/>
              </a:rPr>
              <a:t>   </a:t>
            </a:r>
            <a:r>
              <a:rPr lang="en-US" sz="2800" u="sng" dirty="0" err="1">
                <a:solidFill>
                  <a:schemeClr val="tx1"/>
                </a:solidFill>
                <a:latin typeface="Times New Roman" pitchFamily="18" charset="0"/>
              </a:rPr>
              <a:t>InfoViz</a:t>
            </a:r>
            <a:r>
              <a:rPr lang="en-US" sz="2800" u="sng" dirty="0">
                <a:solidFill>
                  <a:schemeClr val="tx1"/>
                </a:solidFill>
                <a:latin typeface="Times New Roman" pitchFamily="18" charset="0"/>
              </a:rPr>
              <a:t>   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</a:rPr>
              <a:t>          </a:t>
            </a:r>
            <a:r>
              <a:rPr lang="en-US" sz="2800" u="sng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800" u="sng" dirty="0" err="1">
                <a:solidFill>
                  <a:schemeClr val="tx1"/>
                </a:solidFill>
                <a:latin typeface="Times New Roman" pitchFamily="18" charset="0"/>
              </a:rPr>
              <a:t>SciViz</a:t>
            </a:r>
            <a:r>
              <a:rPr lang="en-US" sz="2800" u="sng" dirty="0">
                <a:solidFill>
                  <a:schemeClr val="tx1"/>
                </a:solidFill>
                <a:latin typeface="Times New Roman" pitchFamily="18" charset="0"/>
              </a:rPr>
              <a:t>  </a:t>
            </a:r>
            <a:r>
              <a:rPr lang="en-US" sz="2800" u="sng" dirty="0">
                <a:solidFill>
                  <a:schemeClr val="bg1"/>
                </a:solidFill>
                <a:latin typeface="Times New Roman" pitchFamily="18" charset="0"/>
              </a:rPr>
              <a:t>.</a:t>
            </a:r>
            <a:r>
              <a:rPr lang="en-US" sz="2800" u="sng" dirty="0">
                <a:solidFill>
                  <a:schemeClr val="tx1"/>
                </a:solidFill>
                <a:latin typeface="Times New Roman" pitchFamily="18" charset="0"/>
              </a:rPr>
              <a:t>   </a:t>
            </a:r>
          </a:p>
        </p:txBody>
      </p:sp>
      <p:sp>
        <p:nvSpPr>
          <p:cNvPr id="22533" name="Text Box 5"/>
          <p:cNvSpPr txBox="1">
            <a:spLocks noChangeArrowheads="1"/>
          </p:cNvSpPr>
          <p:nvPr/>
        </p:nvSpPr>
        <p:spPr bwMode="auto">
          <a:xfrm>
            <a:off x="1066800" y="5867400"/>
            <a:ext cx="6726238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Antique Olv (W1)" pitchFamily="34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Antique Olv (W1)" pitchFamily="34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Antique Olv (W1)" pitchFamily="34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Antique Olv (W1)" pitchFamily="34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Antique Olv (W1)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ntique Olv (W1)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ntique Olv (W1)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ntique Olv (W1)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ntique Olv (W1)" pitchFamily="34" charset="0"/>
                <a:cs typeface="Arial" charset="0"/>
              </a:defRPr>
            </a:lvl9pPr>
          </a:lstStyle>
          <a:p>
            <a:pPr algn="l"/>
            <a:r>
              <a:rPr lang="en-US" sz="1600" b="1" dirty="0">
                <a:solidFill>
                  <a:schemeClr val="tx1"/>
                </a:solidFill>
                <a:latin typeface="Courier New" pitchFamily="49" charset="0"/>
              </a:rPr>
              <a:t>infosthetics.com  visualcomplexity.com  </a:t>
            </a:r>
            <a:r>
              <a:rPr lang="en-US" sz="1600" b="1" dirty="0" smtClean="0">
                <a:solidFill>
                  <a:schemeClr val="tx1"/>
                </a:solidFill>
                <a:latin typeface="Courier New" pitchFamily="49" charset="0"/>
              </a:rPr>
              <a:t>eagereyes.org</a:t>
            </a:r>
          </a:p>
          <a:p>
            <a:pPr algn="l"/>
            <a:r>
              <a:rPr lang="en-US" sz="1600" b="1" dirty="0" smtClean="0">
                <a:solidFill>
                  <a:schemeClr val="tx1"/>
                </a:solidFill>
                <a:latin typeface="Courier New" pitchFamily="49" charset="0"/>
              </a:rPr>
              <a:t>flowingdata.com   perceptualedge.com    datakind.org</a:t>
            </a:r>
            <a:endParaRPr lang="en-US" sz="1600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/>
                </a:solidFill>
                <a:latin typeface="Courier New" pitchFamily="49" charset="0"/>
              </a:rPr>
              <a:t>visual.ly         </a:t>
            </a:r>
            <a:r>
              <a:rPr lang="en-US" sz="1600" b="1" dirty="0">
                <a:solidFill>
                  <a:schemeClr val="tx1"/>
                </a:solidFill>
                <a:latin typeface="Courier New" pitchFamily="49" charset="0"/>
              </a:rPr>
              <a:t>Visualizing.org       infovis.org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2578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762000"/>
          </a:xfrm>
        </p:spPr>
        <p:txBody>
          <a:bodyPr/>
          <a:lstStyle/>
          <a:p>
            <a:pPr eaLnBrk="1" hangingPunct="1"/>
            <a:r>
              <a:rPr lang="en-US" b="1" dirty="0" smtClean="0"/>
              <a:t>State-of-the-art Hubble images</a:t>
            </a:r>
          </a:p>
        </p:txBody>
      </p:sp>
      <p:pic>
        <p:nvPicPr>
          <p:cNvPr id="1026" name="Picture 2" descr="http://www.google.com/earth/images/hubble_crab_neb-l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754" y="1743075"/>
            <a:ext cx="4618046" cy="3776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flowerblossoms.files.wordpress.com/2011/05/catseyenebula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105400" y="1752600"/>
            <a:ext cx="3797991" cy="373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3591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762000"/>
          </a:xfrm>
        </p:spPr>
        <p:txBody>
          <a:bodyPr/>
          <a:lstStyle/>
          <a:p>
            <a:pPr eaLnBrk="1" hangingPunct="1"/>
            <a:r>
              <a:rPr lang="en-US" b="1" dirty="0" smtClean="0"/>
              <a:t>State-of-the-art Hubble images</a:t>
            </a:r>
          </a:p>
        </p:txBody>
      </p:sp>
      <p:pic>
        <p:nvPicPr>
          <p:cNvPr id="1030" name="Picture 6" descr="See Explanation.  Clicking on the picture will download&#10; the highest resolution version available.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275433"/>
            <a:ext cx="4191000" cy="5487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Hubble Heritage Screen Saver screenshot 1 - This is the preview of the screen saver.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061460" y="1775460"/>
            <a:ext cx="5562600" cy="445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3246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762000"/>
          </a:xfrm>
        </p:spPr>
        <p:txBody>
          <a:bodyPr/>
          <a:lstStyle/>
          <a:p>
            <a:pPr eaLnBrk="1" hangingPunct="1"/>
            <a:r>
              <a:rPr lang="en-US" b="1" smtClean="0"/>
              <a:t>State-of-the-art network visualization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85800" y="1114425"/>
            <a:ext cx="7486650" cy="68173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08120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762000"/>
          </a:xfrm>
        </p:spPr>
        <p:txBody>
          <a:bodyPr/>
          <a:lstStyle/>
          <a:p>
            <a:pPr eaLnBrk="1" hangingPunct="1"/>
            <a:r>
              <a:rPr lang="en-US" b="1" dirty="0" smtClean="0"/>
              <a:t>State-of-the-art network visualization</a:t>
            </a:r>
          </a:p>
        </p:txBody>
      </p:sp>
      <p:pic>
        <p:nvPicPr>
          <p:cNvPr id="4" name="Picture 2" descr="C:\fs\network data\CHI\acmchi-nodexl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0550" y="1371600"/>
            <a:ext cx="4648200" cy="464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://www.visualcomplexity.com/vc/images/759_big0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752600"/>
            <a:ext cx="4419600" cy="419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5087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762000"/>
          </a:xfrm>
        </p:spPr>
        <p:txBody>
          <a:bodyPr/>
          <a:lstStyle/>
          <a:p>
            <a:pPr eaLnBrk="1" hangingPunct="1"/>
            <a:r>
              <a:rPr lang="en-US" b="1" dirty="0" smtClean="0"/>
              <a:t>State-of-the-art network visualization</a:t>
            </a:r>
          </a:p>
        </p:txBody>
      </p:sp>
      <p:pic>
        <p:nvPicPr>
          <p:cNvPr id="5122" name="Picture 2" descr="http://www.visualcomplexity.com/vc/images/542_big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4" y="1570800"/>
            <a:ext cx="4264026" cy="383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://www.visualcomplexity.com/vc/images/213_big0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600200"/>
            <a:ext cx="4114800" cy="3785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83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b="1" smtClean="0"/>
              <a:t>NetViz Nirvana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447800"/>
            <a:ext cx="8001000" cy="49530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mtClean="0"/>
              <a:t>1) Every node is visible </a:t>
            </a:r>
            <a:br>
              <a:rPr lang="en-US" smtClean="0"/>
            </a:br>
            <a:endParaRPr lang="en-US" sz="1400" smtClean="0"/>
          </a:p>
          <a:p>
            <a:pPr eaLnBrk="1" hangingPunct="1">
              <a:buFontTx/>
              <a:buNone/>
            </a:pPr>
            <a:r>
              <a:rPr lang="en-US" smtClean="0"/>
              <a:t>2) For every node </a:t>
            </a:r>
            <a:br>
              <a:rPr lang="en-US" smtClean="0"/>
            </a:br>
            <a:r>
              <a:rPr lang="en-US" smtClean="0"/>
              <a:t>you can count its degree</a:t>
            </a:r>
            <a:br>
              <a:rPr lang="en-US" smtClean="0"/>
            </a:br>
            <a:endParaRPr lang="en-US" sz="1400" smtClean="0"/>
          </a:p>
          <a:p>
            <a:pPr eaLnBrk="1" hangingPunct="1">
              <a:buFontTx/>
              <a:buNone/>
            </a:pPr>
            <a:r>
              <a:rPr lang="en-US" smtClean="0"/>
              <a:t>3) For every link </a:t>
            </a:r>
            <a:br>
              <a:rPr lang="en-US" smtClean="0"/>
            </a:br>
            <a:r>
              <a:rPr lang="en-US" smtClean="0"/>
              <a:t>you can follow it </a:t>
            </a:r>
            <a:br>
              <a:rPr lang="en-US" smtClean="0"/>
            </a:br>
            <a:r>
              <a:rPr lang="en-US" smtClean="0"/>
              <a:t>from source to destination</a:t>
            </a:r>
            <a:br>
              <a:rPr lang="en-US" smtClean="0"/>
            </a:br>
            <a:endParaRPr lang="en-US" sz="1400" smtClean="0"/>
          </a:p>
          <a:p>
            <a:pPr eaLnBrk="1" hangingPunct="1">
              <a:buFontTx/>
              <a:buNone/>
            </a:pPr>
            <a:r>
              <a:rPr lang="en-US" smtClean="0"/>
              <a:t>4) Clusters and outliers are identifiable</a:t>
            </a:r>
          </a:p>
        </p:txBody>
      </p:sp>
      <p:pic>
        <p:nvPicPr>
          <p:cNvPr id="26628" name="Picture 4" descr="mandal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1600200"/>
            <a:ext cx="3352800" cy="3341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57047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b="1" dirty="0" smtClean="0"/>
              <a:t>Design Issues</a:t>
            </a:r>
            <a:endParaRPr lang="en-US" dirty="0" smtClean="0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228600" y="1371600"/>
            <a:ext cx="6059488" cy="3886200"/>
          </a:xfrm>
        </p:spPr>
        <p:txBody>
          <a:bodyPr/>
          <a:lstStyle/>
          <a:p>
            <a:pPr eaLnBrk="1" hangingPunct="1"/>
            <a:r>
              <a:rPr lang="en-US" sz="2800" smtClean="0"/>
              <a:t>Input devices &amp; strategies</a:t>
            </a:r>
          </a:p>
          <a:p>
            <a:pPr lvl="1" eaLnBrk="1" hangingPunct="1"/>
            <a:r>
              <a:rPr lang="en-US" sz="2400" smtClean="0"/>
              <a:t>Keyboards, pointing</a:t>
            </a:r>
            <a:r>
              <a:rPr lang="en-US" sz="1400" smtClean="0"/>
              <a:t> </a:t>
            </a:r>
            <a:r>
              <a:rPr lang="en-US" sz="2400" smtClean="0"/>
              <a:t>devices,</a:t>
            </a:r>
            <a:r>
              <a:rPr lang="en-US" sz="1400" smtClean="0"/>
              <a:t> </a:t>
            </a:r>
            <a:r>
              <a:rPr lang="en-US" sz="2400" smtClean="0"/>
              <a:t>voice</a:t>
            </a:r>
          </a:p>
          <a:p>
            <a:pPr lvl="1" eaLnBrk="1" hangingPunct="1"/>
            <a:r>
              <a:rPr lang="en-US" sz="2400" smtClean="0"/>
              <a:t>Direct manipulation</a:t>
            </a:r>
          </a:p>
          <a:p>
            <a:pPr lvl="1" eaLnBrk="1" hangingPunct="1"/>
            <a:r>
              <a:rPr lang="en-US" sz="2400" smtClean="0"/>
              <a:t>Menus, forms, commands</a:t>
            </a:r>
            <a:r>
              <a:rPr lang="en-US" sz="2400" i="1" smtClean="0"/>
              <a:t> </a:t>
            </a:r>
          </a:p>
          <a:p>
            <a:pPr eaLnBrk="1" hangingPunct="1"/>
            <a:r>
              <a:rPr lang="en-US" sz="2800" smtClean="0"/>
              <a:t>Output devices &amp; formats</a:t>
            </a:r>
          </a:p>
          <a:p>
            <a:pPr lvl="1" eaLnBrk="1" hangingPunct="1"/>
            <a:r>
              <a:rPr lang="en-US" sz="2400" smtClean="0"/>
              <a:t>Screens, windows, color, sound</a:t>
            </a:r>
          </a:p>
          <a:p>
            <a:pPr lvl="1" eaLnBrk="1" hangingPunct="1"/>
            <a:r>
              <a:rPr lang="en-US" sz="2400" smtClean="0"/>
              <a:t>Text, tables, graphics</a:t>
            </a:r>
          </a:p>
          <a:p>
            <a:pPr lvl="1" eaLnBrk="1" hangingPunct="1"/>
            <a:r>
              <a:rPr lang="en-US" sz="2400" smtClean="0"/>
              <a:t>Instructions, messages, help</a:t>
            </a:r>
          </a:p>
          <a:p>
            <a:pPr eaLnBrk="1" hangingPunct="1"/>
            <a:r>
              <a:rPr lang="en-US" sz="2800" smtClean="0"/>
              <a:t>Collaboration </a:t>
            </a:r>
            <a:r>
              <a:rPr lang="en-US" sz="2800" smtClean="0">
                <a:solidFill>
                  <a:srgbClr val="C00000"/>
                </a:solidFill>
              </a:rPr>
              <a:t>&amp;</a:t>
            </a:r>
            <a:r>
              <a:rPr lang="en-US" sz="2800" smtClean="0"/>
              <a:t> </a:t>
            </a:r>
            <a:r>
              <a:rPr lang="en-US" sz="2800" smtClean="0">
                <a:solidFill>
                  <a:srgbClr val="C00000"/>
                </a:solidFill>
              </a:rPr>
              <a:t>Social Media</a:t>
            </a:r>
          </a:p>
          <a:p>
            <a:pPr eaLnBrk="1" hangingPunct="1"/>
            <a:r>
              <a:rPr lang="en-US" sz="2800" smtClean="0"/>
              <a:t>Help, tutorials, training</a:t>
            </a:r>
          </a:p>
          <a:p>
            <a:pPr eaLnBrk="1" hangingPunct="1"/>
            <a:r>
              <a:rPr lang="en-US" sz="2800" smtClean="0">
                <a:solidFill>
                  <a:srgbClr val="C00000"/>
                </a:solidFill>
              </a:rPr>
              <a:t>Search</a:t>
            </a:r>
          </a:p>
        </p:txBody>
      </p:sp>
      <p:sp>
        <p:nvSpPr>
          <p:cNvPr id="5124" name="Text Box 4"/>
          <p:cNvSpPr txBox="1">
            <a:spLocks noChangeArrowheads="1"/>
          </p:cNvSpPr>
          <p:nvPr/>
        </p:nvSpPr>
        <p:spPr bwMode="auto">
          <a:xfrm>
            <a:off x="6172200" y="5043488"/>
            <a:ext cx="2368550" cy="3667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1">
                <a:solidFill>
                  <a:schemeClr val="tx1"/>
                </a:solidFill>
                <a:latin typeface="Courier New" pitchFamily="49" charset="0"/>
              </a:rPr>
              <a:t>www.awl.com/DTUI</a:t>
            </a:r>
          </a:p>
        </p:txBody>
      </p:sp>
      <p:sp>
        <p:nvSpPr>
          <p:cNvPr id="5125" name="Text Box 6"/>
          <p:cNvSpPr txBox="1">
            <a:spLocks noChangeArrowheads="1"/>
          </p:cNvSpPr>
          <p:nvPr/>
        </p:nvSpPr>
        <p:spPr bwMode="auto">
          <a:xfrm>
            <a:off x="6113463" y="5459413"/>
            <a:ext cx="2403475" cy="400050"/>
          </a:xfrm>
          <a:prstGeom prst="rect">
            <a:avLst/>
          </a:prstGeom>
          <a:noFill/>
          <a:ln w="38100" cap="sq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>
                <a:solidFill>
                  <a:srgbClr val="DC0000"/>
                </a:solidFill>
              </a:rPr>
              <a:t>Fifth Edition: 2010</a:t>
            </a:r>
          </a:p>
        </p:txBody>
      </p:sp>
      <p:pic>
        <p:nvPicPr>
          <p:cNvPr id="5126" name="Picture 7"/>
          <p:cNvPicPr>
            <a:picLocks noChangeAspect="1" noChangeArrowheads="1"/>
          </p:cNvPicPr>
          <p:nvPr/>
        </p:nvPicPr>
        <p:blipFill>
          <a:blip r:embed="rId2" cstate="print"/>
          <a:srcRect l="3137" t="6818" r="4314" b="5682"/>
          <a:stretch>
            <a:fillRect/>
          </a:stretch>
        </p:blipFill>
        <p:spPr bwMode="auto">
          <a:xfrm>
            <a:off x="5715000" y="709613"/>
            <a:ext cx="3309938" cy="4319587"/>
          </a:xfrm>
          <a:prstGeom prst="rect">
            <a:avLst/>
          </a:prstGeom>
          <a:noFill/>
          <a:ln w="38100" cap="sq" algn="ctr">
            <a:noFill/>
            <a:miter lim="800000"/>
            <a:headEnd/>
            <a:tailEnd/>
          </a:ln>
        </p:spPr>
      </p:pic>
      <p:sp>
        <p:nvSpPr>
          <p:cNvPr id="5127" name="Rectangle 6"/>
          <p:cNvSpPr>
            <a:spLocks noChangeArrowheads="1"/>
          </p:cNvSpPr>
          <p:nvPr/>
        </p:nvSpPr>
        <p:spPr bwMode="auto">
          <a:xfrm>
            <a:off x="2298700" y="6051550"/>
            <a:ext cx="248602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Clr>
                <a:srgbClr val="FF0000"/>
              </a:buClr>
              <a:buSzPct val="150000"/>
              <a:buFont typeface="Arial" charset="0"/>
              <a:buChar char="•"/>
            </a:pPr>
            <a:r>
              <a:rPr lang="en-US">
                <a:solidFill>
                  <a:srgbClr val="C00000"/>
                </a:solidFill>
              </a:rPr>
              <a:t> Visualization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sz="3200" b="1" dirty="0" smtClean="0"/>
              <a:t>Interactive Methods to Reveal Patterns</a:t>
            </a:r>
            <a:endParaRPr lang="en-US" b="1" dirty="0" smtClean="0"/>
          </a:p>
        </p:txBody>
      </p:sp>
      <p:sp>
        <p:nvSpPr>
          <p:cNvPr id="2" name="Rectangle 1"/>
          <p:cNvSpPr/>
          <p:nvPr/>
        </p:nvSpPr>
        <p:spPr>
          <a:xfrm>
            <a:off x="228600" y="1447800"/>
            <a:ext cx="10515600" cy="37240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endParaRPr lang="en-US" sz="2400" dirty="0"/>
          </a:p>
          <a:p>
            <a:pPr algn="l"/>
            <a:r>
              <a:rPr lang="en-US" b="1" dirty="0"/>
              <a:t>Filtering</a:t>
            </a:r>
            <a:r>
              <a:rPr lang="en-US" sz="2400" b="1" dirty="0"/>
              <a:t> </a:t>
            </a:r>
            <a:r>
              <a:rPr lang="en-US" sz="2400" b="1" dirty="0" smtClean="0"/>
              <a:t>	          </a:t>
            </a:r>
            <a:r>
              <a:rPr lang="en-US" sz="2400" dirty="0" smtClean="0"/>
              <a:t>Node &amp; link attribute values </a:t>
            </a:r>
            <a:r>
              <a:rPr lang="en-US" sz="2400" dirty="0"/>
              <a:t>or </a:t>
            </a:r>
            <a:r>
              <a:rPr lang="en-US" sz="2400" dirty="0" smtClean="0"/>
              <a:t>statistics</a:t>
            </a:r>
          </a:p>
          <a:p>
            <a:pPr algn="l"/>
            <a:endParaRPr lang="en-US" sz="2400" dirty="0"/>
          </a:p>
          <a:p>
            <a:pPr algn="l"/>
            <a:r>
              <a:rPr lang="en-US" b="1" dirty="0" smtClean="0"/>
              <a:t>Clustering</a:t>
            </a:r>
            <a:r>
              <a:rPr lang="en-US" sz="2400" b="1" dirty="0"/>
              <a:t>	 </a:t>
            </a:r>
            <a:r>
              <a:rPr lang="en-US" sz="2400" b="1" dirty="0" smtClean="0"/>
              <a:t>         </a:t>
            </a:r>
            <a:r>
              <a:rPr lang="en-US" sz="2400" dirty="0" smtClean="0"/>
              <a:t>Cluster algorithmically by link connectivity</a:t>
            </a:r>
          </a:p>
          <a:p>
            <a:pPr algn="l"/>
            <a:endParaRPr lang="en-US" sz="2400" dirty="0"/>
          </a:p>
          <a:p>
            <a:pPr algn="l"/>
            <a:r>
              <a:rPr lang="en-US" b="1" dirty="0" smtClean="0"/>
              <a:t>Grouping </a:t>
            </a:r>
            <a:r>
              <a:rPr lang="en-US" sz="2400" b="1" dirty="0" smtClean="0"/>
              <a:t>	          </a:t>
            </a:r>
            <a:r>
              <a:rPr lang="en-US" sz="2400" dirty="0" smtClean="0"/>
              <a:t>Group </a:t>
            </a:r>
            <a:r>
              <a:rPr lang="en-US" sz="2400" dirty="0"/>
              <a:t>based on </a:t>
            </a:r>
            <a:r>
              <a:rPr lang="en-US" sz="2400" dirty="0" smtClean="0"/>
              <a:t>node attributes</a:t>
            </a:r>
          </a:p>
          <a:p>
            <a:pPr algn="l"/>
            <a:endParaRPr lang="en-US" sz="2400" dirty="0"/>
          </a:p>
          <a:p>
            <a:pPr algn="l"/>
            <a:r>
              <a:rPr lang="en-US" b="1" dirty="0" smtClean="0"/>
              <a:t>Motif</a:t>
            </a:r>
            <a:r>
              <a:rPr lang="en-US" sz="2400" b="1" dirty="0" smtClean="0"/>
              <a:t>		</a:t>
            </a:r>
            <a:r>
              <a:rPr lang="en-US" sz="2400" dirty="0"/>
              <a:t> </a:t>
            </a:r>
            <a:r>
              <a:rPr lang="en-US" sz="2400" dirty="0" smtClean="0"/>
              <a:t>         Common</a:t>
            </a:r>
            <a:r>
              <a:rPr lang="en-US" sz="2400" dirty="0"/>
              <a:t>, meaningful </a:t>
            </a:r>
            <a:r>
              <a:rPr lang="en-US" sz="2400" dirty="0" smtClean="0"/>
              <a:t>structures</a:t>
            </a:r>
            <a:r>
              <a:rPr lang="en-US" sz="2400" b="1" dirty="0" smtClean="0"/>
              <a:t/>
            </a:r>
            <a:br>
              <a:rPr lang="en-US" sz="2400" b="1" dirty="0" smtClean="0"/>
            </a:br>
            <a:r>
              <a:rPr lang="en-US" sz="2400" b="1" dirty="0" smtClean="0"/>
              <a:t>  </a:t>
            </a:r>
            <a:r>
              <a:rPr lang="en-US" b="1" dirty="0" smtClean="0"/>
              <a:t>Simplification  </a:t>
            </a:r>
            <a:r>
              <a:rPr lang="en-US" dirty="0" smtClean="0"/>
              <a:t> </a:t>
            </a:r>
            <a:r>
              <a:rPr lang="en-US" dirty="0"/>
              <a:t> </a:t>
            </a:r>
            <a:r>
              <a:rPr lang="en-US" dirty="0" smtClean="0"/>
              <a:t>  </a:t>
            </a:r>
            <a:r>
              <a:rPr lang="en-US" sz="2400" dirty="0" smtClean="0"/>
              <a:t>replaced </a:t>
            </a:r>
            <a:r>
              <a:rPr lang="en-US" sz="2400" dirty="0"/>
              <a:t>with simplified glyphs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sz="3200" b="1" dirty="0" smtClean="0"/>
              <a:t>Interactive Methods to Reveal Patterns</a:t>
            </a:r>
            <a:endParaRPr lang="en-US" b="1" dirty="0" smtClean="0"/>
          </a:p>
        </p:txBody>
      </p:sp>
      <p:sp>
        <p:nvSpPr>
          <p:cNvPr id="2" name="Rectangle 1"/>
          <p:cNvSpPr/>
          <p:nvPr/>
        </p:nvSpPr>
        <p:spPr>
          <a:xfrm>
            <a:off x="228600" y="1447800"/>
            <a:ext cx="10515600" cy="37240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endParaRPr lang="en-US" sz="2400" dirty="0"/>
          </a:p>
          <a:p>
            <a:pPr algn="l"/>
            <a:r>
              <a:rPr lang="en-US" b="1" dirty="0"/>
              <a:t>Filtering</a:t>
            </a:r>
            <a:r>
              <a:rPr lang="en-US" sz="2400" b="1" dirty="0"/>
              <a:t> </a:t>
            </a:r>
            <a:r>
              <a:rPr lang="en-US" sz="2400" b="1" dirty="0" smtClean="0"/>
              <a:t>	          </a:t>
            </a:r>
            <a:r>
              <a:rPr lang="en-US" sz="2400" dirty="0" smtClean="0"/>
              <a:t>Node &amp; link attribute values </a:t>
            </a:r>
            <a:r>
              <a:rPr lang="en-US" sz="2400" dirty="0"/>
              <a:t>or </a:t>
            </a:r>
            <a:r>
              <a:rPr lang="en-US" sz="2400" dirty="0" smtClean="0"/>
              <a:t>statistics</a:t>
            </a:r>
          </a:p>
          <a:p>
            <a:pPr algn="l"/>
            <a:endParaRPr lang="en-US" sz="2400" dirty="0"/>
          </a:p>
          <a:p>
            <a:pPr algn="l"/>
            <a:r>
              <a:rPr lang="en-US" b="1" dirty="0" smtClean="0"/>
              <a:t>Clustering</a:t>
            </a:r>
            <a:r>
              <a:rPr lang="en-US" sz="2400" b="1" dirty="0"/>
              <a:t>	 </a:t>
            </a:r>
            <a:r>
              <a:rPr lang="en-US" sz="2400" b="1" dirty="0" smtClean="0"/>
              <a:t>         </a:t>
            </a:r>
            <a:r>
              <a:rPr lang="en-US" sz="2400" dirty="0" smtClean="0"/>
              <a:t>Cluster algorithmically by link connectivity</a:t>
            </a:r>
          </a:p>
          <a:p>
            <a:pPr algn="l"/>
            <a:endParaRPr lang="en-US" sz="2400" dirty="0"/>
          </a:p>
          <a:p>
            <a:pPr algn="l"/>
            <a:r>
              <a:rPr lang="en-US" b="1" dirty="0" smtClean="0"/>
              <a:t>Grouping </a:t>
            </a:r>
            <a:r>
              <a:rPr lang="en-US" sz="2400" b="1" dirty="0" smtClean="0"/>
              <a:t>	          </a:t>
            </a:r>
            <a:r>
              <a:rPr lang="en-US" sz="2400" dirty="0" smtClean="0"/>
              <a:t>Group </a:t>
            </a:r>
            <a:r>
              <a:rPr lang="en-US" sz="2400" dirty="0"/>
              <a:t>based on </a:t>
            </a:r>
            <a:r>
              <a:rPr lang="en-US" sz="2400" dirty="0" smtClean="0"/>
              <a:t>node attributes</a:t>
            </a:r>
          </a:p>
          <a:p>
            <a:pPr algn="l"/>
            <a:endParaRPr lang="en-US" sz="2400" dirty="0"/>
          </a:p>
          <a:p>
            <a:pPr algn="l"/>
            <a:r>
              <a:rPr lang="en-US" b="1" dirty="0" smtClean="0"/>
              <a:t>Motif</a:t>
            </a:r>
            <a:r>
              <a:rPr lang="en-US" sz="2400" b="1" dirty="0" smtClean="0"/>
              <a:t>		</a:t>
            </a:r>
            <a:r>
              <a:rPr lang="en-US" sz="2400" dirty="0"/>
              <a:t> </a:t>
            </a:r>
            <a:r>
              <a:rPr lang="en-US" sz="2400" dirty="0" smtClean="0"/>
              <a:t>         Common</a:t>
            </a:r>
            <a:r>
              <a:rPr lang="en-US" sz="2400" dirty="0"/>
              <a:t>, meaningful </a:t>
            </a:r>
            <a:r>
              <a:rPr lang="en-US" sz="2400" dirty="0" smtClean="0"/>
              <a:t>structures</a:t>
            </a:r>
            <a:r>
              <a:rPr lang="en-US" sz="2400" b="1" dirty="0" smtClean="0"/>
              <a:t/>
            </a:r>
            <a:br>
              <a:rPr lang="en-US" sz="2400" b="1" dirty="0" smtClean="0"/>
            </a:br>
            <a:r>
              <a:rPr lang="en-US" sz="2400" b="1" dirty="0" smtClean="0"/>
              <a:t>  </a:t>
            </a:r>
            <a:r>
              <a:rPr lang="en-US" b="1" dirty="0" smtClean="0"/>
              <a:t>Simplification  </a:t>
            </a:r>
            <a:r>
              <a:rPr lang="en-US" dirty="0" smtClean="0"/>
              <a:t> </a:t>
            </a:r>
            <a:r>
              <a:rPr lang="en-US" dirty="0"/>
              <a:t> </a:t>
            </a:r>
            <a:r>
              <a:rPr lang="en-US" dirty="0" smtClean="0"/>
              <a:t>  </a:t>
            </a:r>
            <a:r>
              <a:rPr lang="en-US" sz="2400" dirty="0" smtClean="0"/>
              <a:t>replaced </a:t>
            </a:r>
            <a:r>
              <a:rPr lang="en-US" sz="2400" dirty="0"/>
              <a:t>with simplified glyphs</a:t>
            </a:r>
          </a:p>
        </p:txBody>
      </p:sp>
      <p:sp>
        <p:nvSpPr>
          <p:cNvPr id="4" name="Rectangle 3"/>
          <p:cNvSpPr/>
          <p:nvPr/>
        </p:nvSpPr>
        <p:spPr bwMode="auto">
          <a:xfrm>
            <a:off x="152400" y="1600200"/>
            <a:ext cx="8458200" cy="990600"/>
          </a:xfrm>
          <a:prstGeom prst="rect">
            <a:avLst/>
          </a:prstGeom>
          <a:noFill/>
          <a:ln w="38100" cap="sq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Antique Olv (W1)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2758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sz="3200" b="1" dirty="0" smtClean="0"/>
              <a:t>Fully Connected Graph: 100 Senators</a:t>
            </a:r>
            <a:endParaRPr lang="en-US" b="1" dirty="0" smtClean="0"/>
          </a:p>
        </p:txBody>
      </p:sp>
      <p:pic>
        <p:nvPicPr>
          <p:cNvPr id="1026" name="Picture 2" descr="C:\Users\Ben\Dropbox\Dunne-phd\ine-gd-2012\figs\senat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203" y="1263829"/>
            <a:ext cx="8802397" cy="4527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2359309" y="6336268"/>
            <a:ext cx="3355406" cy="369332"/>
          </a:xfrm>
          <a:prstGeom prst="rect">
            <a:avLst/>
          </a:prstGeom>
          <a:noFill/>
          <a:ln w="38100" cap="sq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1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www.codeplex.com/nodexl</a:t>
            </a:r>
            <a:endParaRPr lang="en-US" sz="1800" b="1" dirty="0">
              <a:solidFill>
                <a:schemeClr val="tx1"/>
              </a:solidFill>
              <a:latin typeface="Courier New" pitchFamily="49" charset="0"/>
              <a:cs typeface="Courier New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81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sz="3200" b="1" dirty="0" smtClean="0"/>
              <a:t>Filtering: 65% Co-Voting </a:t>
            </a:r>
            <a:endParaRPr lang="en-US" b="1" dirty="0" smtClean="0"/>
          </a:p>
        </p:txBody>
      </p:sp>
      <p:pic>
        <p:nvPicPr>
          <p:cNvPr id="1027" name="Picture 3" descr="C:\Users\Ben\Dropbox\Dunne-phd\ine-gd-2012\figs\senate_filtere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803" y="1295400"/>
            <a:ext cx="6704812" cy="4652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6142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sz="3200" b="1" dirty="0" smtClean="0"/>
              <a:t>Interactive Methods to Reveal Patterns</a:t>
            </a:r>
            <a:endParaRPr lang="en-US" b="1" dirty="0" smtClean="0"/>
          </a:p>
        </p:txBody>
      </p:sp>
      <p:sp>
        <p:nvSpPr>
          <p:cNvPr id="2" name="Rectangle 1"/>
          <p:cNvSpPr/>
          <p:nvPr/>
        </p:nvSpPr>
        <p:spPr>
          <a:xfrm>
            <a:off x="228600" y="1447800"/>
            <a:ext cx="10515600" cy="37240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endParaRPr lang="en-US" sz="2400" dirty="0"/>
          </a:p>
          <a:p>
            <a:pPr algn="l"/>
            <a:r>
              <a:rPr lang="en-US" b="1" dirty="0"/>
              <a:t>Filtering</a:t>
            </a:r>
            <a:r>
              <a:rPr lang="en-US" sz="2400" b="1" dirty="0"/>
              <a:t> </a:t>
            </a:r>
            <a:r>
              <a:rPr lang="en-US" sz="2400" b="1" dirty="0" smtClean="0"/>
              <a:t>	          </a:t>
            </a:r>
            <a:r>
              <a:rPr lang="en-US" sz="2400" dirty="0" smtClean="0"/>
              <a:t>Node &amp; link attribute values </a:t>
            </a:r>
            <a:r>
              <a:rPr lang="en-US" sz="2400" dirty="0"/>
              <a:t>or </a:t>
            </a:r>
            <a:r>
              <a:rPr lang="en-US" sz="2400" dirty="0" smtClean="0"/>
              <a:t>statistics</a:t>
            </a:r>
          </a:p>
          <a:p>
            <a:pPr algn="l"/>
            <a:endParaRPr lang="en-US" sz="2400" dirty="0"/>
          </a:p>
          <a:p>
            <a:pPr algn="l"/>
            <a:r>
              <a:rPr lang="en-US" b="1" dirty="0" smtClean="0"/>
              <a:t>Clustering</a:t>
            </a:r>
            <a:r>
              <a:rPr lang="en-US" sz="2400" b="1" dirty="0"/>
              <a:t>	 </a:t>
            </a:r>
            <a:r>
              <a:rPr lang="en-US" sz="2400" b="1" dirty="0" smtClean="0"/>
              <a:t>         </a:t>
            </a:r>
            <a:r>
              <a:rPr lang="en-US" sz="2400" dirty="0" smtClean="0"/>
              <a:t>Cluster algorithmically by link connectivity</a:t>
            </a:r>
          </a:p>
          <a:p>
            <a:pPr algn="l"/>
            <a:endParaRPr lang="en-US" sz="2400" dirty="0"/>
          </a:p>
          <a:p>
            <a:pPr algn="l"/>
            <a:r>
              <a:rPr lang="en-US" b="1" dirty="0" smtClean="0"/>
              <a:t>Grouping </a:t>
            </a:r>
            <a:r>
              <a:rPr lang="en-US" sz="2400" b="1" dirty="0" smtClean="0"/>
              <a:t>	          </a:t>
            </a:r>
            <a:r>
              <a:rPr lang="en-US" sz="2400" dirty="0" smtClean="0"/>
              <a:t>Group </a:t>
            </a:r>
            <a:r>
              <a:rPr lang="en-US" sz="2400" dirty="0"/>
              <a:t>based on </a:t>
            </a:r>
            <a:r>
              <a:rPr lang="en-US" sz="2400" dirty="0" smtClean="0"/>
              <a:t>node attributes</a:t>
            </a:r>
          </a:p>
          <a:p>
            <a:pPr algn="l"/>
            <a:endParaRPr lang="en-US" sz="2400" dirty="0"/>
          </a:p>
          <a:p>
            <a:pPr algn="l"/>
            <a:r>
              <a:rPr lang="en-US" b="1" dirty="0" smtClean="0"/>
              <a:t>Motif</a:t>
            </a:r>
            <a:r>
              <a:rPr lang="en-US" sz="2400" b="1" dirty="0" smtClean="0"/>
              <a:t>		</a:t>
            </a:r>
            <a:r>
              <a:rPr lang="en-US" sz="2400" dirty="0"/>
              <a:t> </a:t>
            </a:r>
            <a:r>
              <a:rPr lang="en-US" sz="2400" dirty="0" smtClean="0"/>
              <a:t>         Common</a:t>
            </a:r>
            <a:r>
              <a:rPr lang="en-US" sz="2400" dirty="0"/>
              <a:t>, meaningful </a:t>
            </a:r>
            <a:r>
              <a:rPr lang="en-US" sz="2400" dirty="0" smtClean="0"/>
              <a:t>structures</a:t>
            </a:r>
            <a:r>
              <a:rPr lang="en-US" sz="2400" b="1" dirty="0" smtClean="0"/>
              <a:t/>
            </a:r>
            <a:br>
              <a:rPr lang="en-US" sz="2400" b="1" dirty="0" smtClean="0"/>
            </a:br>
            <a:r>
              <a:rPr lang="en-US" sz="2400" b="1" dirty="0" smtClean="0"/>
              <a:t>  </a:t>
            </a:r>
            <a:r>
              <a:rPr lang="en-US" b="1" dirty="0" smtClean="0"/>
              <a:t>Simplification  </a:t>
            </a:r>
            <a:r>
              <a:rPr lang="en-US" dirty="0" smtClean="0"/>
              <a:t> </a:t>
            </a:r>
            <a:r>
              <a:rPr lang="en-US" dirty="0"/>
              <a:t> </a:t>
            </a:r>
            <a:r>
              <a:rPr lang="en-US" dirty="0" smtClean="0"/>
              <a:t>  </a:t>
            </a:r>
            <a:r>
              <a:rPr lang="en-US" sz="2400" dirty="0" smtClean="0"/>
              <a:t>replaced </a:t>
            </a:r>
            <a:r>
              <a:rPr lang="en-US" sz="2400" dirty="0"/>
              <a:t>with simplified glyphs</a:t>
            </a:r>
          </a:p>
        </p:txBody>
      </p:sp>
      <p:sp>
        <p:nvSpPr>
          <p:cNvPr id="4" name="Rectangle 3"/>
          <p:cNvSpPr/>
          <p:nvPr/>
        </p:nvSpPr>
        <p:spPr bwMode="auto">
          <a:xfrm>
            <a:off x="228600" y="2438400"/>
            <a:ext cx="8458200" cy="990600"/>
          </a:xfrm>
          <a:prstGeom prst="rect">
            <a:avLst/>
          </a:prstGeom>
          <a:noFill/>
          <a:ln w="38100" cap="sq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Antique Olv (W1)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3874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 descr="2009 - September - NodeXL - Twitter Search WIN09 Follows Network profile pictur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738" y="1600200"/>
            <a:ext cx="6088062" cy="4078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39" name="Title 3"/>
          <p:cNvSpPr>
            <a:spLocks noGrp="1"/>
          </p:cNvSpPr>
          <p:nvPr>
            <p:ph type="title"/>
          </p:nvPr>
        </p:nvSpPr>
        <p:spPr>
          <a:xfrm>
            <a:off x="533400" y="152400"/>
            <a:ext cx="8610600" cy="762000"/>
          </a:xfrm>
        </p:spPr>
        <p:txBody>
          <a:bodyPr/>
          <a:lstStyle/>
          <a:p>
            <a:r>
              <a:rPr lang="en-US" sz="3200" b="1" smtClean="0"/>
              <a:t>Tweets at #WIN09 Conference: 2 groups</a:t>
            </a:r>
          </a:p>
        </p:txBody>
      </p:sp>
    </p:spTree>
    <p:extLst>
      <p:ext uri="{BB962C8B-B14F-4D97-AF65-F5344CB8AC3E}">
        <p14:creationId xmlns:p14="http://schemas.microsoft.com/office/powerpoint/2010/main" val="3803250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3"/>
          <p:cNvSpPr>
            <a:spLocks noGrp="1"/>
          </p:cNvSpPr>
          <p:nvPr>
            <p:ph type="title"/>
          </p:nvPr>
        </p:nvSpPr>
        <p:spPr>
          <a:xfrm>
            <a:off x="533400" y="263525"/>
            <a:ext cx="8610600" cy="498475"/>
          </a:xfrm>
        </p:spPr>
        <p:txBody>
          <a:bodyPr/>
          <a:lstStyle/>
          <a:p>
            <a:pPr>
              <a:defRPr/>
            </a:pPr>
            <a:r>
              <a:rPr lang="en-US" sz="3200" b="1" dirty="0" err="1" smtClean="0">
                <a:latin typeface="+mn-lt"/>
              </a:rPr>
              <a:t>Flickr</a:t>
            </a:r>
            <a:r>
              <a:rPr lang="en-US" sz="3200" b="1" dirty="0" smtClean="0">
                <a:latin typeface="+mn-lt"/>
              </a:rPr>
              <a:t> networks</a:t>
            </a:r>
          </a:p>
        </p:txBody>
      </p:sp>
      <p:pic>
        <p:nvPicPr>
          <p:cNvPr id="66563" name="Picture 4" descr="C:\Users\ben\AppData\Local\Microsoft\Windows\Temporary Internet Files\Content.Outlook\SV27F54T\MyLifePix_Network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263" y="1295400"/>
            <a:ext cx="8872537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2283731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5" descr="mouse_tagClusters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1143000"/>
            <a:ext cx="4953000" cy="2620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7" name="Picture 6" descr="mouse_tagsClustersFiltered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60750" y="3657600"/>
            <a:ext cx="560705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8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1" smtClean="0"/>
              <a:t>Flickr clusters for “mouse”</a:t>
            </a:r>
          </a:p>
        </p:txBody>
      </p:sp>
      <p:sp>
        <p:nvSpPr>
          <p:cNvPr id="21509" name="Rectangle 6"/>
          <p:cNvSpPr>
            <a:spLocks noChangeArrowheads="1"/>
          </p:cNvSpPr>
          <p:nvPr/>
        </p:nvSpPr>
        <p:spPr bwMode="auto">
          <a:xfrm>
            <a:off x="5502965" y="1600200"/>
            <a:ext cx="2943434" cy="1261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1" dirty="0"/>
              <a:t>Computer          </a:t>
            </a:r>
            <a:r>
              <a:rPr lang="en-US" sz="2400" b="1" dirty="0"/>
              <a:t>Mickey</a:t>
            </a:r>
            <a:r>
              <a:rPr lang="en-US" b="1" dirty="0"/>
              <a:t/>
            </a:r>
            <a:br>
              <a:rPr lang="en-US" b="1" dirty="0"/>
            </a:br>
            <a:endParaRPr lang="en-US" b="1" dirty="0"/>
          </a:p>
          <a:p>
            <a:r>
              <a:rPr lang="en-US" sz="2400" b="1" dirty="0"/>
              <a:t>Animal</a:t>
            </a:r>
            <a:endParaRPr lang="en-US" b="1" dirty="0"/>
          </a:p>
        </p:txBody>
      </p:sp>
      <p:sp>
        <p:nvSpPr>
          <p:cNvPr id="21510" name="Oval 7"/>
          <p:cNvSpPr>
            <a:spLocks noChangeArrowheads="1"/>
          </p:cNvSpPr>
          <p:nvPr/>
        </p:nvSpPr>
        <p:spPr bwMode="auto">
          <a:xfrm rot="-1203962">
            <a:off x="5464164" y="1429720"/>
            <a:ext cx="1371600" cy="816463"/>
          </a:xfrm>
          <a:prstGeom prst="ellipse">
            <a:avLst/>
          </a:prstGeom>
          <a:noFill/>
          <a:ln w="25400" cap="sq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1511" name="Oval 8"/>
          <p:cNvSpPr>
            <a:spLocks noChangeArrowheads="1"/>
          </p:cNvSpPr>
          <p:nvPr/>
        </p:nvSpPr>
        <p:spPr bwMode="auto">
          <a:xfrm rot="1013381">
            <a:off x="7163117" y="1442746"/>
            <a:ext cx="1371600" cy="797993"/>
          </a:xfrm>
          <a:prstGeom prst="ellipse">
            <a:avLst/>
          </a:prstGeom>
          <a:noFill/>
          <a:ln w="25400" cap="sq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1512" name="Oval 9"/>
          <p:cNvSpPr>
            <a:spLocks noChangeArrowheads="1"/>
          </p:cNvSpPr>
          <p:nvPr/>
        </p:nvSpPr>
        <p:spPr bwMode="auto">
          <a:xfrm>
            <a:off x="6203950" y="2209800"/>
            <a:ext cx="1524000" cy="762000"/>
          </a:xfrm>
          <a:prstGeom prst="ellipse">
            <a:avLst/>
          </a:prstGeom>
          <a:noFill/>
          <a:ln w="25400" cap="sq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9986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Title 3"/>
          <p:cNvSpPr>
            <a:spLocks noGrp="1"/>
          </p:cNvSpPr>
          <p:nvPr>
            <p:ph type="title"/>
          </p:nvPr>
        </p:nvSpPr>
        <p:spPr>
          <a:xfrm>
            <a:off x="533400" y="228600"/>
            <a:ext cx="8229600" cy="762000"/>
          </a:xfrm>
        </p:spPr>
        <p:txBody>
          <a:bodyPr/>
          <a:lstStyle/>
          <a:p>
            <a:r>
              <a:rPr lang="en-US" sz="3200" b="1" dirty="0" smtClean="0"/>
              <a:t>Twitter discussion of #GOP</a:t>
            </a:r>
          </a:p>
        </p:txBody>
      </p:sp>
      <p:pic>
        <p:nvPicPr>
          <p:cNvPr id="1026" name="Picture 5" descr="Description: http://farm5.static.flickr.com/4111/4971926421_50ce14e965_o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143000"/>
            <a:ext cx="4724718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5410200" y="1327150"/>
            <a:ext cx="5791200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en-US" sz="1800" b="1" dirty="0" smtClean="0"/>
              <a:t>Red: Republicans, anti-Obama,</a:t>
            </a:r>
          </a:p>
          <a:p>
            <a:pPr algn="l"/>
            <a:r>
              <a:rPr lang="en-US" sz="1800" b="1" dirty="0"/>
              <a:t> </a:t>
            </a:r>
            <a:r>
              <a:rPr lang="en-US" sz="1800" b="1" dirty="0" smtClean="0"/>
              <a:t>   mention Fox</a:t>
            </a:r>
          </a:p>
          <a:p>
            <a:pPr algn="l"/>
            <a:r>
              <a:rPr lang="en-US" sz="1800" b="1" dirty="0" smtClean="0"/>
              <a:t>Blue: Democrats, pro-Obama,</a:t>
            </a:r>
          </a:p>
          <a:p>
            <a:pPr algn="l"/>
            <a:r>
              <a:rPr lang="en-US" sz="1800" b="1" dirty="0"/>
              <a:t> </a:t>
            </a:r>
            <a:r>
              <a:rPr lang="en-US" sz="1800" b="1" dirty="0" smtClean="0"/>
              <a:t>   mention CNN</a:t>
            </a:r>
          </a:p>
          <a:p>
            <a:pPr algn="l"/>
            <a:r>
              <a:rPr lang="en-US" sz="1800" b="1" dirty="0" smtClean="0"/>
              <a:t>Green: non-affiliated</a:t>
            </a:r>
          </a:p>
          <a:p>
            <a:pPr algn="l"/>
            <a:endParaRPr lang="en-US" sz="1800" b="1" dirty="0" smtClean="0"/>
          </a:p>
          <a:p>
            <a:pPr algn="l"/>
            <a:r>
              <a:rPr lang="en-US" sz="1800" dirty="0" smtClean="0"/>
              <a:t>Node size is number of followers</a:t>
            </a:r>
          </a:p>
          <a:p>
            <a:pPr algn="l"/>
            <a:r>
              <a:rPr lang="en-US" sz="1800" dirty="0" smtClean="0"/>
              <a:t>Politico is major bridging group</a:t>
            </a:r>
            <a:endParaRPr lang="en-US" sz="1800" dirty="0"/>
          </a:p>
        </p:txBody>
      </p:sp>
      <p:pic>
        <p:nvPicPr>
          <p:cNvPr id="6" name="Picture 4" descr="2010 - September - 5 - NodeXL - Twitter - GOP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486400" y="3657600"/>
            <a:ext cx="5029200" cy="4843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51626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09600" y="-76200"/>
            <a:ext cx="8229600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2800" b="1" dirty="0" smtClean="0"/>
              <a:t>Analogy: Clusters Are Occluded</a:t>
            </a:r>
            <a:r>
              <a:rPr lang="en-US" sz="2400" b="1" dirty="0" smtClean="0"/>
              <a:t/>
            </a:r>
            <a:br>
              <a:rPr lang="en-US" sz="2400" b="1" dirty="0" smtClean="0"/>
            </a:br>
            <a:r>
              <a:rPr lang="en-US" sz="2400" b="1" dirty="0" smtClean="0"/>
              <a:t>Hard to count nodes, clusters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1600" y="1124744"/>
            <a:ext cx="7344816" cy="5336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500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228600"/>
            <a:ext cx="8839200" cy="685800"/>
          </a:xfrm>
        </p:spPr>
        <p:txBody>
          <a:bodyPr/>
          <a:lstStyle/>
          <a:p>
            <a:pPr eaLnBrk="1" hangingPunct="1"/>
            <a:r>
              <a:rPr lang="en-US" sz="3200" b="1" smtClean="0"/>
              <a:t>Information Visualization &amp; Visual Analytics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295400"/>
            <a:ext cx="8229600" cy="50292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 b="1" dirty="0" smtClean="0"/>
              <a:t>Visual bands</a:t>
            </a:r>
            <a:endParaRPr lang="en-US" sz="2400" dirty="0" smtClean="0"/>
          </a:p>
          <a:p>
            <a:pPr marL="692150" lvl="1" indent="-347663" eaLnBrk="1" hangingPunct="1">
              <a:defRPr/>
            </a:pPr>
            <a:r>
              <a:rPr lang="en-US" sz="2000" dirty="0" smtClean="0"/>
              <a:t>Human </a:t>
            </a:r>
            <a:r>
              <a:rPr lang="en-US" sz="2000" dirty="0" err="1" smtClean="0"/>
              <a:t>percle</a:t>
            </a:r>
            <a:endParaRPr lang="en-US" sz="2000" dirty="0" smtClean="0"/>
          </a:p>
          <a:p>
            <a:pPr marL="987425" lvl="2" indent="-293688" eaLnBrk="1" hangingPunct="1">
              <a:defRPr/>
            </a:pPr>
            <a:r>
              <a:rPr lang="en-US" sz="1800" dirty="0" smtClean="0"/>
              <a:t>Trend, </a:t>
            </a:r>
            <a:r>
              <a:rPr lang="en-US" sz="1800" dirty="0" err="1" smtClean="0"/>
              <a:t>clus</a:t>
            </a:r>
            <a:r>
              <a:rPr lang="en-US" sz="1800" dirty="0" smtClean="0"/>
              <a:t>..</a:t>
            </a:r>
          </a:p>
          <a:p>
            <a:pPr marL="987425" lvl="2" indent="-293688" eaLnBrk="1" hangingPunct="1">
              <a:defRPr/>
            </a:pPr>
            <a:r>
              <a:rPr lang="en-US" sz="1800" dirty="0" smtClean="0"/>
              <a:t>Color, size,..</a:t>
            </a:r>
            <a:r>
              <a:rPr lang="en-US" sz="2000" dirty="0" smtClean="0"/>
              <a:t/>
            </a:r>
            <a:br>
              <a:rPr lang="en-US" sz="2000" dirty="0" smtClean="0"/>
            </a:br>
            <a:endParaRPr lang="en-US" sz="2000" dirty="0" smtClean="0"/>
          </a:p>
          <a:p>
            <a:pPr eaLnBrk="1" hangingPunct="1">
              <a:defRPr/>
            </a:pPr>
            <a:r>
              <a:rPr lang="en-US" sz="2400" b="1" dirty="0" smtClean="0"/>
              <a:t>Three </a:t>
            </a:r>
            <a:r>
              <a:rPr lang="en-US" sz="2400" b="1" dirty="0" err="1" smtClean="0"/>
              <a:t>challe</a:t>
            </a:r>
            <a:endParaRPr lang="en-US" sz="2400" dirty="0" smtClean="0"/>
          </a:p>
          <a:p>
            <a:pPr marL="692150" lvl="1" indent="-347663" eaLnBrk="1" hangingPunct="1">
              <a:defRPr/>
            </a:pPr>
            <a:r>
              <a:rPr lang="en-US" sz="2000" dirty="0" smtClean="0"/>
              <a:t>Meaningful vi </a:t>
            </a:r>
          </a:p>
          <a:p>
            <a:pPr marL="692150" lvl="1" indent="-347663" eaLnBrk="1" hangingPunct="1">
              <a:defRPr/>
            </a:pPr>
            <a:r>
              <a:rPr lang="en-US" sz="2000" dirty="0" smtClean="0"/>
              <a:t>Interaction: w</a:t>
            </a:r>
          </a:p>
          <a:p>
            <a:pPr marL="692150" lvl="1" indent="-347663" eaLnBrk="1" hangingPunct="1">
              <a:defRPr/>
            </a:pPr>
            <a:r>
              <a:rPr lang="en-US" sz="2000" dirty="0" smtClean="0"/>
              <a:t>Process </a:t>
            </a:r>
            <a:r>
              <a:rPr lang="en-US" sz="2000" dirty="0" err="1" smtClean="0"/>
              <a:t>mo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    </a:t>
            </a:r>
          </a:p>
          <a:p>
            <a:pPr marL="692150" lvl="1" indent="-347663" eaLnBrk="1" hangingPunct="1">
              <a:defRPr/>
            </a:pPr>
            <a:endParaRPr lang="en-US" sz="2000" dirty="0" smtClean="0"/>
          </a:p>
          <a:p>
            <a:pPr marL="692150" lvl="1" indent="-347663" eaLnBrk="1" hangingPunct="1">
              <a:defRPr/>
            </a:pPr>
            <a:endParaRPr lang="en-US" sz="2000" dirty="0"/>
          </a:p>
          <a:p>
            <a:pPr marL="692150" lvl="1" indent="-347663" eaLnBrk="1" hangingPunct="1">
              <a:defRPr/>
            </a:pPr>
            <a:endParaRPr lang="en-US" sz="2000" dirty="0" smtClean="0"/>
          </a:p>
          <a:p>
            <a:pPr marL="344487" lvl="1" indent="0" eaLnBrk="1" hangingPunct="1">
              <a:buFontTx/>
              <a:buNone/>
              <a:defRPr/>
            </a:pPr>
            <a:r>
              <a:rPr lang="en-US" sz="2000" dirty="0" smtClean="0"/>
              <a:t>  1999	</a:t>
            </a:r>
          </a:p>
        </p:txBody>
      </p:sp>
      <p:pic>
        <p:nvPicPr>
          <p:cNvPr id="8196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19200"/>
            <a:ext cx="2990850" cy="452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52792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28936" y="-76200"/>
            <a:ext cx="9577064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2800" b="1" dirty="0" smtClean="0"/>
              <a:t>Separate Clusters Are More Comprehensible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87624" y="1119047"/>
            <a:ext cx="7024723" cy="5445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283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1" smtClean="0"/>
              <a:t>Twitter networks: #SOTU </a:t>
            </a:r>
          </a:p>
        </p:txBody>
      </p:sp>
      <p:pic>
        <p:nvPicPr>
          <p:cNvPr id="57347" name="Picture 8" descr="C:\Users\Itai Himelboim\AppData\Local\Microsoft\Windows\Temporary Internet Files\Content.Word\New Picture (6).bm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143000"/>
            <a:ext cx="784860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96430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28600" y="152400"/>
            <a:ext cx="8915400" cy="762000"/>
          </a:xfrm>
        </p:spPr>
        <p:txBody>
          <a:bodyPr/>
          <a:lstStyle/>
          <a:p>
            <a:pPr eaLnBrk="1" hangingPunct="1"/>
            <a:r>
              <a:rPr lang="en-US" sz="3200" b="1" dirty="0" smtClean="0"/>
              <a:t>Twitter </a:t>
            </a:r>
            <a:r>
              <a:rPr lang="en-US" sz="3200" b="1" dirty="0"/>
              <a:t>Network </a:t>
            </a:r>
            <a:r>
              <a:rPr lang="en-US" sz="3200" b="1" dirty="0" smtClean="0"/>
              <a:t>#</a:t>
            </a:r>
            <a:r>
              <a:rPr lang="en-US" sz="3200" b="1" dirty="0" smtClean="0"/>
              <a:t>CI2012</a:t>
            </a:r>
            <a:endParaRPr lang="en-US" b="1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1143000"/>
            <a:ext cx="5562600" cy="55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8199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28600" y="152400"/>
            <a:ext cx="8915400" cy="762000"/>
          </a:xfrm>
        </p:spPr>
        <p:txBody>
          <a:bodyPr/>
          <a:lstStyle/>
          <a:p>
            <a:pPr eaLnBrk="1" hangingPunct="1"/>
            <a:r>
              <a:rPr lang="en-US" sz="3200" b="1" dirty="0" smtClean="0"/>
              <a:t>Twitter </a:t>
            </a:r>
            <a:r>
              <a:rPr lang="en-US" sz="3200" b="1" dirty="0"/>
              <a:t>Network </a:t>
            </a:r>
            <a:r>
              <a:rPr lang="en-US" sz="3200" b="1" dirty="0" smtClean="0"/>
              <a:t>#CI2012:</a:t>
            </a:r>
            <a:r>
              <a:rPr lang="en-US" sz="3200" b="1" dirty="0"/>
              <a:t> </a:t>
            </a:r>
            <a:r>
              <a:rPr lang="en-US" sz="3200" b="1" dirty="0" smtClean="0"/>
              <a:t>Group-In-A-Box</a:t>
            </a:r>
            <a:endParaRPr lang="en-US" sz="3200" b="1" dirty="0" smtClean="0"/>
          </a:p>
        </p:txBody>
      </p:sp>
      <p:pic>
        <p:nvPicPr>
          <p:cNvPr id="3075" name="Picture 3" descr="C:\Users\Ben\Dropbox\Dunne-phd\ine-gd-2012\figs\twitter_collective_intelligence_201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219200"/>
            <a:ext cx="6705600" cy="5300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1665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28600" y="152400"/>
            <a:ext cx="8915400" cy="762000"/>
          </a:xfrm>
        </p:spPr>
        <p:txBody>
          <a:bodyPr/>
          <a:lstStyle/>
          <a:p>
            <a:pPr eaLnBrk="1" hangingPunct="1"/>
            <a:r>
              <a:rPr lang="en-US" sz="3200" b="1" dirty="0" smtClean="0"/>
              <a:t>Twitter </a:t>
            </a:r>
            <a:r>
              <a:rPr lang="en-US" sz="3200" b="1" dirty="0"/>
              <a:t>Network </a:t>
            </a:r>
            <a:r>
              <a:rPr lang="en-US" sz="3200" b="1" dirty="0" smtClean="0"/>
              <a:t>#CI2012: FD Group-in-a-Box</a:t>
            </a:r>
            <a:endParaRPr lang="en-US" b="1" dirty="0" smtClean="0"/>
          </a:p>
        </p:txBody>
      </p:sp>
      <p:pic>
        <p:nvPicPr>
          <p:cNvPr id="4" name="Content Placeholder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1201272"/>
            <a:ext cx="6026599" cy="5504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665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04800" y="152400"/>
            <a:ext cx="8610600" cy="762000"/>
          </a:xfrm>
        </p:spPr>
        <p:txBody>
          <a:bodyPr/>
          <a:lstStyle/>
          <a:p>
            <a:pPr eaLnBrk="1" hangingPunct="1"/>
            <a:r>
              <a:rPr lang="en-US" sz="3200" b="1" dirty="0" smtClean="0"/>
              <a:t>Group-In-A-Box: </a:t>
            </a:r>
            <a:r>
              <a:rPr lang="en-US" sz="3200" b="1" dirty="0"/>
              <a:t>Twitter Network for “TTW”</a:t>
            </a:r>
            <a:endParaRPr lang="en-US" sz="3200" b="1" dirty="0" smtClean="0"/>
          </a:p>
        </p:txBody>
      </p:sp>
      <p:pic>
        <p:nvPicPr>
          <p:cNvPr id="3077" name="Picture 5" descr="C:\Users\Ben\Dropbox\Dunne-phd\ine-gd-2012\figs\twitter_theorizing_web_2012_v3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143000"/>
            <a:ext cx="7602365" cy="541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2076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95400" y="1143000"/>
            <a:ext cx="5973145" cy="5594846"/>
          </a:xfrm>
          <a:prstGeom prst="rect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533400" y="152400"/>
            <a:ext cx="8229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3200" b="1" dirty="0" smtClean="0"/>
              <a:t>Pennsylvania Innovation Network</a:t>
            </a:r>
            <a:endParaRPr lang="en-US" b="1" dirty="0" smtClean="0"/>
          </a:p>
        </p:txBody>
      </p:sp>
    </p:spTree>
    <p:extLst>
      <p:ext uri="{BB962C8B-B14F-4D97-AF65-F5344CB8AC3E}">
        <p14:creationId xmlns:p14="http://schemas.microsoft.com/office/powerpoint/2010/main" val="1990931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2559" y="-38797"/>
            <a:ext cx="7101979" cy="7101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Connector 5"/>
          <p:cNvCxnSpPr/>
          <p:nvPr/>
        </p:nvCxnSpPr>
        <p:spPr>
          <a:xfrm>
            <a:off x="7101700" y="1401494"/>
            <a:ext cx="735467" cy="0"/>
          </a:xfrm>
          <a:prstGeom prst="line">
            <a:avLst/>
          </a:prstGeom>
          <a:ln w="25400">
            <a:solidFill>
              <a:srgbClr val="8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7101700" y="1611627"/>
            <a:ext cx="735467" cy="0"/>
          </a:xfrm>
          <a:prstGeom prst="line">
            <a:avLst/>
          </a:prstGeom>
          <a:ln w="25400">
            <a:solidFill>
              <a:srgbClr val="80FF8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7837167" y="1295401"/>
            <a:ext cx="6304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solidFill>
                  <a:srgbClr val="FFFFFF"/>
                </a:solidFill>
              </a:rPr>
              <a:t>Patent</a:t>
            </a:r>
            <a:endParaRPr lang="en-US" sz="1100" dirty="0">
              <a:solidFill>
                <a:srgbClr val="FFFFFF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837167" y="1505534"/>
            <a:ext cx="6304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solidFill>
                  <a:srgbClr val="FFFFFF"/>
                </a:solidFill>
              </a:rPr>
              <a:t>Tech</a:t>
            </a:r>
            <a:endParaRPr lang="en-US" sz="1100" dirty="0">
              <a:solidFill>
                <a:srgbClr val="FFFFFF"/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7093836" y="1838845"/>
            <a:ext cx="735467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7459102" y="1732752"/>
            <a:ext cx="195159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solidFill>
                  <a:srgbClr val="FFFFFF"/>
                </a:solidFill>
              </a:rPr>
              <a:t>SBIR (federal)</a:t>
            </a:r>
            <a:endParaRPr lang="en-US" sz="1100" dirty="0">
              <a:solidFill>
                <a:srgbClr val="FFFFFF"/>
              </a:solidFill>
            </a:endParaRPr>
          </a:p>
        </p:txBody>
      </p:sp>
      <p:cxnSp>
        <p:nvCxnSpPr>
          <p:cNvPr id="21" name="Straight Connector 20"/>
          <p:cNvCxnSpPr/>
          <p:nvPr/>
        </p:nvCxnSpPr>
        <p:spPr>
          <a:xfrm>
            <a:off x="7093836" y="2044770"/>
            <a:ext cx="735467" cy="0"/>
          </a:xfrm>
          <a:prstGeom prst="line">
            <a:avLst/>
          </a:prstGeom>
          <a:ln w="25400">
            <a:solidFill>
              <a:srgbClr val="00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7696200" y="1981200"/>
            <a:ext cx="168893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solidFill>
                  <a:srgbClr val="FFFFFF"/>
                </a:solidFill>
              </a:rPr>
              <a:t>PA DCED (state)</a:t>
            </a:r>
            <a:endParaRPr lang="en-US" sz="1100" dirty="0">
              <a:solidFill>
                <a:srgbClr val="FFFFFF"/>
              </a:solidFill>
            </a:endParaRPr>
          </a:p>
        </p:txBody>
      </p:sp>
      <p:cxnSp>
        <p:nvCxnSpPr>
          <p:cNvPr id="23" name="Straight Connector 22"/>
          <p:cNvCxnSpPr/>
          <p:nvPr/>
        </p:nvCxnSpPr>
        <p:spPr>
          <a:xfrm>
            <a:off x="7101700" y="2271987"/>
            <a:ext cx="735467" cy="0"/>
          </a:xfrm>
          <a:prstGeom prst="line">
            <a:avLst/>
          </a:prstGeom>
          <a:ln w="25400">
            <a:solidFill>
              <a:srgbClr val="008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7772400" y="2165894"/>
            <a:ext cx="138303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solidFill>
                  <a:srgbClr val="FFFFFF"/>
                </a:solidFill>
              </a:rPr>
              <a:t>Related patent</a:t>
            </a:r>
            <a:endParaRPr lang="en-US" sz="1100" dirty="0">
              <a:solidFill>
                <a:srgbClr val="FFFFFF"/>
              </a:solidFill>
            </a:endParaRPr>
          </a:p>
        </p:txBody>
      </p:sp>
      <p:sp>
        <p:nvSpPr>
          <p:cNvPr id="17" name="Oval 16"/>
          <p:cNvSpPr/>
          <p:nvPr/>
        </p:nvSpPr>
        <p:spPr>
          <a:xfrm>
            <a:off x="7093207" y="2485819"/>
            <a:ext cx="123941" cy="123941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400">
              <a:solidFill>
                <a:srgbClr val="FFFFFF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274751" y="2441697"/>
            <a:ext cx="143711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solidFill>
                  <a:srgbClr val="FFFFFF"/>
                </a:solidFill>
              </a:rPr>
              <a:t>2: Federal agency</a:t>
            </a:r>
            <a:endParaRPr lang="en-US" sz="1100" dirty="0">
              <a:solidFill>
                <a:srgbClr val="FFFFFF"/>
              </a:solidFill>
            </a:endParaRPr>
          </a:p>
        </p:txBody>
      </p:sp>
      <p:sp>
        <p:nvSpPr>
          <p:cNvPr id="29" name="Oval 28"/>
          <p:cNvSpPr/>
          <p:nvPr/>
        </p:nvSpPr>
        <p:spPr>
          <a:xfrm>
            <a:off x="7093207" y="2741101"/>
            <a:ext cx="123941" cy="123941"/>
          </a:xfrm>
          <a:prstGeom prst="ellipse">
            <a:avLst/>
          </a:prstGeom>
          <a:solidFill>
            <a:srgbClr val="FF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400">
              <a:solidFill>
                <a:srgbClr val="FFFFFF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7229475" y="2696978"/>
            <a:ext cx="121141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rgbClr val="FFFFFF"/>
                </a:solidFill>
              </a:rPr>
              <a:t>3</a:t>
            </a:r>
            <a:r>
              <a:rPr lang="en-US" sz="1100" dirty="0" smtClean="0">
                <a:solidFill>
                  <a:srgbClr val="FFFFFF"/>
                </a:solidFill>
              </a:rPr>
              <a:t>: Enterprise</a:t>
            </a:r>
            <a:endParaRPr lang="en-US" sz="1100" dirty="0">
              <a:solidFill>
                <a:srgbClr val="FFFFFF"/>
              </a:solidFill>
            </a:endParaRPr>
          </a:p>
        </p:txBody>
      </p:sp>
      <p:sp>
        <p:nvSpPr>
          <p:cNvPr id="31" name="Oval 30"/>
          <p:cNvSpPr/>
          <p:nvPr/>
        </p:nvSpPr>
        <p:spPr>
          <a:xfrm>
            <a:off x="7093207" y="3027904"/>
            <a:ext cx="123941" cy="123941"/>
          </a:xfrm>
          <a:prstGeom prst="ellipse">
            <a:avLst/>
          </a:prstGeom>
          <a:solidFill>
            <a:srgbClr val="B2B2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400">
              <a:solidFill>
                <a:srgbClr val="FFFFFF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7199163" y="2995940"/>
            <a:ext cx="121141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solidFill>
                  <a:srgbClr val="FFFFFF"/>
                </a:solidFill>
              </a:rPr>
              <a:t>5: Inventors</a:t>
            </a:r>
            <a:endParaRPr lang="en-US" sz="1100" dirty="0">
              <a:solidFill>
                <a:srgbClr val="FFFFFF"/>
              </a:solidFill>
            </a:endParaRPr>
          </a:p>
        </p:txBody>
      </p:sp>
      <p:sp>
        <p:nvSpPr>
          <p:cNvPr id="33" name="Oval 32"/>
          <p:cNvSpPr/>
          <p:nvPr/>
        </p:nvSpPr>
        <p:spPr>
          <a:xfrm>
            <a:off x="7093207" y="3283185"/>
            <a:ext cx="123941" cy="123941"/>
          </a:xfrm>
          <a:prstGeom prst="ellipse">
            <a:avLst/>
          </a:prstGeom>
          <a:solidFill>
            <a:srgbClr val="8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400">
              <a:solidFill>
                <a:srgbClr val="FFFFFF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7284888" y="3239063"/>
            <a:ext cx="121141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solidFill>
                  <a:srgbClr val="FFFFFF"/>
                </a:solidFill>
              </a:rPr>
              <a:t>9: Universities</a:t>
            </a:r>
            <a:endParaRPr lang="en-US" sz="1100" dirty="0">
              <a:solidFill>
                <a:srgbClr val="FFFFFF"/>
              </a:solidFill>
            </a:endParaRPr>
          </a:p>
        </p:txBody>
      </p:sp>
      <p:sp>
        <p:nvSpPr>
          <p:cNvPr id="35" name="Oval 34"/>
          <p:cNvSpPr/>
          <p:nvPr/>
        </p:nvSpPr>
        <p:spPr>
          <a:xfrm>
            <a:off x="7093207" y="3556316"/>
            <a:ext cx="123941" cy="123941"/>
          </a:xfrm>
          <a:prstGeom prst="ellipse">
            <a:avLst/>
          </a:prstGeom>
          <a:solidFill>
            <a:srgbClr val="008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400">
              <a:solidFill>
                <a:srgbClr val="FFFFFF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7236652" y="3512193"/>
            <a:ext cx="121141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solidFill>
                  <a:srgbClr val="FFFFFF"/>
                </a:solidFill>
              </a:rPr>
              <a:t>10: PA DCED</a:t>
            </a:r>
            <a:endParaRPr lang="en-US" sz="1100" dirty="0">
              <a:solidFill>
                <a:srgbClr val="FFFFFF"/>
              </a:solidFill>
            </a:endParaRPr>
          </a:p>
        </p:txBody>
      </p:sp>
      <p:sp>
        <p:nvSpPr>
          <p:cNvPr id="37" name="Oval 36"/>
          <p:cNvSpPr/>
          <p:nvPr/>
        </p:nvSpPr>
        <p:spPr>
          <a:xfrm>
            <a:off x="7093207" y="3811597"/>
            <a:ext cx="123941" cy="123941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400">
              <a:solidFill>
                <a:srgbClr val="FFFFFF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7038485" y="3767475"/>
            <a:ext cx="233411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solidFill>
                  <a:srgbClr val="FFFFFF"/>
                </a:solidFill>
              </a:rPr>
              <a:t>11/12: Phil/Pitt metro </a:t>
            </a:r>
            <a:r>
              <a:rPr lang="en-US" sz="1100" dirty="0" err="1" smtClean="0">
                <a:solidFill>
                  <a:srgbClr val="FFFFFF"/>
                </a:solidFill>
              </a:rPr>
              <a:t>cnty</a:t>
            </a:r>
            <a:endParaRPr lang="en-US" sz="1100" dirty="0">
              <a:solidFill>
                <a:srgbClr val="FFFFFF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7143552" y="4054278"/>
            <a:ext cx="222904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solidFill>
                  <a:srgbClr val="FFFFFF"/>
                </a:solidFill>
              </a:rPr>
              <a:t>13-15: Semi-rural/rural </a:t>
            </a:r>
            <a:r>
              <a:rPr lang="en-US" sz="1100" dirty="0" err="1" smtClean="0">
                <a:solidFill>
                  <a:srgbClr val="FFFFFF"/>
                </a:solidFill>
              </a:rPr>
              <a:t>cnty</a:t>
            </a:r>
            <a:endParaRPr lang="en-US" sz="1100" dirty="0">
              <a:solidFill>
                <a:srgbClr val="FFFFFF"/>
              </a:solidFill>
            </a:endParaRPr>
          </a:p>
        </p:txBody>
      </p:sp>
      <p:sp>
        <p:nvSpPr>
          <p:cNvPr id="41" name="Oval 40"/>
          <p:cNvSpPr/>
          <p:nvPr/>
        </p:nvSpPr>
        <p:spPr>
          <a:xfrm>
            <a:off x="7259300" y="4098400"/>
            <a:ext cx="123941" cy="123941"/>
          </a:xfrm>
          <a:prstGeom prst="ellipse">
            <a:avLst/>
          </a:prstGeom>
          <a:solidFill>
            <a:srgbClr val="FF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400">
              <a:solidFill>
                <a:srgbClr val="FFFFFF"/>
              </a:solidFill>
            </a:endParaRPr>
          </a:p>
        </p:txBody>
      </p:sp>
      <p:sp>
        <p:nvSpPr>
          <p:cNvPr id="60" name="Oval 59"/>
          <p:cNvSpPr/>
          <p:nvPr/>
        </p:nvSpPr>
        <p:spPr>
          <a:xfrm>
            <a:off x="7098869" y="4371530"/>
            <a:ext cx="123941" cy="123941"/>
          </a:xfrm>
          <a:prstGeom prst="ellipse">
            <a:avLst/>
          </a:prstGeom>
          <a:solidFill>
            <a:srgbClr val="808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400">
              <a:solidFill>
                <a:srgbClr val="FFFFFF"/>
              </a:solidFill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7308988" y="4327408"/>
            <a:ext cx="156278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solidFill>
                  <a:srgbClr val="FFFFFF"/>
                </a:solidFill>
              </a:rPr>
              <a:t>17: Foreign countries</a:t>
            </a:r>
            <a:endParaRPr lang="en-US" sz="1100" dirty="0">
              <a:solidFill>
                <a:srgbClr val="FFFFFF"/>
              </a:solidFill>
            </a:endParaRPr>
          </a:p>
        </p:txBody>
      </p:sp>
      <p:sp>
        <p:nvSpPr>
          <p:cNvPr id="62" name="Oval 61"/>
          <p:cNvSpPr/>
          <p:nvPr/>
        </p:nvSpPr>
        <p:spPr>
          <a:xfrm>
            <a:off x="7098869" y="4626812"/>
            <a:ext cx="123941" cy="123941"/>
          </a:xfrm>
          <a:prstGeom prst="ellipse">
            <a:avLst/>
          </a:prstGeom>
          <a:solidFill>
            <a:srgbClr val="804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400">
              <a:solidFill>
                <a:srgbClr val="FFFFFF"/>
              </a:solidFill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7242314" y="4582689"/>
            <a:ext cx="233411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100" dirty="0" smtClean="0">
                <a:solidFill>
                  <a:srgbClr val="FFFFFF"/>
                </a:solidFill>
              </a:rPr>
              <a:t>   19: Other states</a:t>
            </a:r>
            <a:endParaRPr lang="en-US" sz="1100" dirty="0">
              <a:solidFill>
                <a:srgbClr val="FFFFFF"/>
              </a:solidFill>
            </a:endParaRPr>
          </a:p>
        </p:txBody>
      </p:sp>
      <p:sp>
        <p:nvSpPr>
          <p:cNvPr id="64" name="Oval 63"/>
          <p:cNvSpPr/>
          <p:nvPr/>
        </p:nvSpPr>
        <p:spPr>
          <a:xfrm>
            <a:off x="7259300" y="3811597"/>
            <a:ext cx="123941" cy="123941"/>
          </a:xfrm>
          <a:prstGeom prst="ellipse">
            <a:avLst/>
          </a:prstGeom>
          <a:solidFill>
            <a:srgbClr val="00FF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400">
              <a:solidFill>
                <a:srgbClr val="FFFFFF"/>
              </a:solidFill>
            </a:endParaRPr>
          </a:p>
        </p:txBody>
      </p:sp>
      <p:sp>
        <p:nvSpPr>
          <p:cNvPr id="65" name="Oval 64"/>
          <p:cNvSpPr/>
          <p:nvPr/>
        </p:nvSpPr>
        <p:spPr>
          <a:xfrm>
            <a:off x="7086600" y="4098400"/>
            <a:ext cx="123941" cy="123941"/>
          </a:xfrm>
          <a:prstGeom prst="ellipse">
            <a:avLst/>
          </a:prstGeom>
          <a:solidFill>
            <a:srgbClr val="0080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400">
              <a:solidFill>
                <a:srgbClr val="FFFFFF"/>
              </a:solidFill>
            </a:endParaRPr>
          </a:p>
        </p:txBody>
      </p:sp>
      <p:sp>
        <p:nvSpPr>
          <p:cNvPr id="68" name="Rectangle 67"/>
          <p:cNvSpPr/>
          <p:nvPr/>
        </p:nvSpPr>
        <p:spPr>
          <a:xfrm>
            <a:off x="33337" y="2958588"/>
            <a:ext cx="2057400" cy="1994412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76200" y="3027904"/>
            <a:ext cx="1480662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FFFF"/>
                </a:solidFill>
              </a:rPr>
              <a:t>Pittsburgh Metro</a:t>
            </a:r>
            <a:endParaRPr lang="en-US" sz="1400" dirty="0">
              <a:solidFill>
                <a:srgbClr val="FFFFFF"/>
              </a:solidFill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47624" y="4626812"/>
            <a:ext cx="1867242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FFFF"/>
                </a:solidFill>
              </a:rPr>
              <a:t>Westinghouse Electric</a:t>
            </a:r>
            <a:endParaRPr lang="en-US" sz="1400" dirty="0">
              <a:solidFill>
                <a:srgbClr val="FFFFFF"/>
              </a:solidFill>
            </a:endParaRPr>
          </a:p>
        </p:txBody>
      </p:sp>
      <p:cxnSp>
        <p:nvCxnSpPr>
          <p:cNvPr id="74" name="Straight Arrow Connector 73"/>
          <p:cNvCxnSpPr/>
          <p:nvPr/>
        </p:nvCxnSpPr>
        <p:spPr>
          <a:xfrm flipV="1">
            <a:off x="838200" y="3898280"/>
            <a:ext cx="381000" cy="790505"/>
          </a:xfrm>
          <a:prstGeom prst="straightConnector1">
            <a:avLst/>
          </a:prstGeom>
          <a:ln w="3175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Rectangle 76"/>
          <p:cNvSpPr/>
          <p:nvPr/>
        </p:nvSpPr>
        <p:spPr>
          <a:xfrm>
            <a:off x="33337" y="50358"/>
            <a:ext cx="2057399" cy="2908230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79" name="TextBox 78"/>
          <p:cNvSpPr txBox="1"/>
          <p:nvPr/>
        </p:nvSpPr>
        <p:spPr>
          <a:xfrm>
            <a:off x="58100" y="2587212"/>
            <a:ext cx="1965859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FFFF"/>
                </a:solidFill>
              </a:rPr>
              <a:t>Pharmaceutical/Medical</a:t>
            </a:r>
          </a:p>
        </p:txBody>
      </p:sp>
      <p:sp>
        <p:nvSpPr>
          <p:cNvPr id="81" name="TextBox 80"/>
          <p:cNvSpPr txBox="1"/>
          <p:nvPr/>
        </p:nvSpPr>
        <p:spPr>
          <a:xfrm>
            <a:off x="72559" y="76200"/>
            <a:ext cx="1055161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FFFF"/>
                </a:solidFill>
              </a:rPr>
              <a:t>No Location</a:t>
            </a:r>
            <a:endParaRPr lang="en-US" sz="1400" dirty="0">
              <a:solidFill>
                <a:srgbClr val="FFFFFF"/>
              </a:solidFill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5791200" y="35756"/>
            <a:ext cx="1295400" cy="1976001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5834063" y="105071"/>
            <a:ext cx="1085554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FFFF"/>
                </a:solidFill>
              </a:rPr>
              <a:t>Philadelphia</a:t>
            </a:r>
            <a:endParaRPr lang="en-US" sz="1400" dirty="0">
              <a:solidFill>
                <a:srgbClr val="FFFFFF"/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5890673" y="1684956"/>
            <a:ext cx="548227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FFFF"/>
                </a:solidFill>
              </a:rPr>
              <a:t>Navy</a:t>
            </a:r>
            <a:endParaRPr lang="en-US" sz="1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2383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00336" y="0"/>
            <a:ext cx="9577064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2800" b="1" dirty="0" smtClean="0"/>
              <a:t>Innovation Patterns: 11,000 vertices, 26,000 edges</a:t>
            </a:r>
          </a:p>
        </p:txBody>
      </p:sp>
      <p:pic>
        <p:nvPicPr>
          <p:cNvPr id="2" name="Picture 2" descr="C:\Users\ben\AppData\Local\Microsoft\Windows\Temporary Internet Files\Content.Outlook\3OOF5DSN\big label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972398"/>
            <a:ext cx="6907429" cy="5806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3905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>
          <a:xfrm>
            <a:off x="7101700" y="1401494"/>
            <a:ext cx="735467" cy="0"/>
          </a:xfrm>
          <a:prstGeom prst="line">
            <a:avLst/>
          </a:prstGeom>
          <a:ln w="25400">
            <a:solidFill>
              <a:srgbClr val="8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7101700" y="1611627"/>
            <a:ext cx="735467" cy="0"/>
          </a:xfrm>
          <a:prstGeom prst="line">
            <a:avLst/>
          </a:prstGeom>
          <a:ln w="25400">
            <a:solidFill>
              <a:srgbClr val="80FF8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7837167" y="1295401"/>
            <a:ext cx="6304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solidFill>
                  <a:schemeClr val="bg1"/>
                </a:solidFill>
              </a:rPr>
              <a:t>Patent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837167" y="1505534"/>
            <a:ext cx="6304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solidFill>
                  <a:schemeClr val="bg1"/>
                </a:solidFill>
              </a:rPr>
              <a:t>Tech</a:t>
            </a:r>
            <a:endParaRPr lang="en-US" sz="1100" dirty="0">
              <a:solidFill>
                <a:schemeClr val="bg1"/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7093836" y="1838845"/>
            <a:ext cx="735467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7459102" y="1732752"/>
            <a:ext cx="195159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solidFill>
                  <a:schemeClr val="bg1"/>
                </a:solidFill>
              </a:rPr>
              <a:t>SBIR (federal)</a:t>
            </a:r>
            <a:endParaRPr lang="en-US" sz="1100" dirty="0">
              <a:solidFill>
                <a:schemeClr val="bg1"/>
              </a:solidFill>
            </a:endParaRPr>
          </a:p>
        </p:txBody>
      </p:sp>
      <p:cxnSp>
        <p:nvCxnSpPr>
          <p:cNvPr id="21" name="Straight Connector 20"/>
          <p:cNvCxnSpPr/>
          <p:nvPr/>
        </p:nvCxnSpPr>
        <p:spPr>
          <a:xfrm>
            <a:off x="7093836" y="2044770"/>
            <a:ext cx="735467" cy="0"/>
          </a:xfrm>
          <a:prstGeom prst="line">
            <a:avLst/>
          </a:prstGeom>
          <a:ln w="25400">
            <a:solidFill>
              <a:srgbClr val="00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7696200" y="1981200"/>
            <a:ext cx="168893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solidFill>
                  <a:schemeClr val="bg1"/>
                </a:solidFill>
              </a:rPr>
              <a:t>PA DCED (state)</a:t>
            </a:r>
            <a:endParaRPr lang="en-US" sz="1100" dirty="0">
              <a:solidFill>
                <a:schemeClr val="bg1"/>
              </a:solidFill>
            </a:endParaRPr>
          </a:p>
        </p:txBody>
      </p:sp>
      <p:cxnSp>
        <p:nvCxnSpPr>
          <p:cNvPr id="23" name="Straight Connector 22"/>
          <p:cNvCxnSpPr/>
          <p:nvPr/>
        </p:nvCxnSpPr>
        <p:spPr>
          <a:xfrm>
            <a:off x="7101700" y="2271987"/>
            <a:ext cx="735467" cy="0"/>
          </a:xfrm>
          <a:prstGeom prst="line">
            <a:avLst/>
          </a:prstGeom>
          <a:ln w="25400">
            <a:solidFill>
              <a:srgbClr val="008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7772400" y="2165894"/>
            <a:ext cx="138303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solidFill>
                  <a:schemeClr val="bg1"/>
                </a:solidFill>
              </a:rPr>
              <a:t>Related patent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17" name="Oval 16"/>
          <p:cNvSpPr/>
          <p:nvPr/>
        </p:nvSpPr>
        <p:spPr>
          <a:xfrm>
            <a:off x="7093207" y="2485819"/>
            <a:ext cx="123941" cy="123941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26" name="TextBox 25"/>
          <p:cNvSpPr txBox="1"/>
          <p:nvPr/>
        </p:nvSpPr>
        <p:spPr>
          <a:xfrm>
            <a:off x="7274751" y="2441697"/>
            <a:ext cx="143711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solidFill>
                  <a:schemeClr val="bg1"/>
                </a:solidFill>
              </a:rPr>
              <a:t>2: Federal agency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29" name="Oval 28"/>
          <p:cNvSpPr/>
          <p:nvPr/>
        </p:nvSpPr>
        <p:spPr>
          <a:xfrm>
            <a:off x="7093207" y="2741101"/>
            <a:ext cx="123941" cy="123941"/>
          </a:xfrm>
          <a:prstGeom prst="ellipse">
            <a:avLst/>
          </a:prstGeom>
          <a:solidFill>
            <a:srgbClr val="FF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30" name="TextBox 29"/>
          <p:cNvSpPr txBox="1"/>
          <p:nvPr/>
        </p:nvSpPr>
        <p:spPr>
          <a:xfrm>
            <a:off x="7229475" y="2696978"/>
            <a:ext cx="121141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</a:rPr>
              <a:t>3</a:t>
            </a:r>
            <a:r>
              <a:rPr lang="en-US" sz="1100" dirty="0" smtClean="0">
                <a:solidFill>
                  <a:schemeClr val="bg1"/>
                </a:solidFill>
              </a:rPr>
              <a:t>: Enterprise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31" name="Oval 30"/>
          <p:cNvSpPr/>
          <p:nvPr/>
        </p:nvSpPr>
        <p:spPr>
          <a:xfrm>
            <a:off x="7093207" y="3027904"/>
            <a:ext cx="123941" cy="123941"/>
          </a:xfrm>
          <a:prstGeom prst="ellipse">
            <a:avLst/>
          </a:prstGeom>
          <a:solidFill>
            <a:srgbClr val="B2B2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32" name="TextBox 31"/>
          <p:cNvSpPr txBox="1"/>
          <p:nvPr/>
        </p:nvSpPr>
        <p:spPr>
          <a:xfrm>
            <a:off x="7199163" y="2995940"/>
            <a:ext cx="121141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solidFill>
                  <a:schemeClr val="bg1"/>
                </a:solidFill>
              </a:rPr>
              <a:t>5: Inventors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33" name="Oval 32"/>
          <p:cNvSpPr/>
          <p:nvPr/>
        </p:nvSpPr>
        <p:spPr>
          <a:xfrm>
            <a:off x="7093207" y="3283185"/>
            <a:ext cx="123941" cy="123941"/>
          </a:xfrm>
          <a:prstGeom prst="ellipse">
            <a:avLst/>
          </a:prstGeom>
          <a:solidFill>
            <a:srgbClr val="8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34" name="TextBox 33"/>
          <p:cNvSpPr txBox="1"/>
          <p:nvPr/>
        </p:nvSpPr>
        <p:spPr>
          <a:xfrm>
            <a:off x="7284888" y="3239063"/>
            <a:ext cx="121141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solidFill>
                  <a:schemeClr val="bg1"/>
                </a:solidFill>
              </a:rPr>
              <a:t>9: Universities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35" name="Oval 34"/>
          <p:cNvSpPr/>
          <p:nvPr/>
        </p:nvSpPr>
        <p:spPr>
          <a:xfrm>
            <a:off x="7093207" y="3556316"/>
            <a:ext cx="123941" cy="123941"/>
          </a:xfrm>
          <a:prstGeom prst="ellipse">
            <a:avLst/>
          </a:prstGeom>
          <a:solidFill>
            <a:srgbClr val="008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36" name="TextBox 35"/>
          <p:cNvSpPr txBox="1"/>
          <p:nvPr/>
        </p:nvSpPr>
        <p:spPr>
          <a:xfrm>
            <a:off x="7236652" y="3512193"/>
            <a:ext cx="121141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solidFill>
                  <a:schemeClr val="bg1"/>
                </a:solidFill>
              </a:rPr>
              <a:t>10: PA DCED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37" name="Oval 36"/>
          <p:cNvSpPr/>
          <p:nvPr/>
        </p:nvSpPr>
        <p:spPr>
          <a:xfrm>
            <a:off x="7093207" y="3811597"/>
            <a:ext cx="123941" cy="123941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38" name="TextBox 37"/>
          <p:cNvSpPr txBox="1"/>
          <p:nvPr/>
        </p:nvSpPr>
        <p:spPr>
          <a:xfrm>
            <a:off x="7038485" y="3767475"/>
            <a:ext cx="233411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solidFill>
                  <a:schemeClr val="bg1"/>
                </a:solidFill>
              </a:rPr>
              <a:t>11/12: Phil/Pitt metro </a:t>
            </a:r>
            <a:r>
              <a:rPr lang="en-US" sz="1100" dirty="0" err="1" smtClean="0">
                <a:solidFill>
                  <a:schemeClr val="bg1"/>
                </a:solidFill>
              </a:rPr>
              <a:t>cnty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7143552" y="4054278"/>
            <a:ext cx="222904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solidFill>
                  <a:schemeClr val="bg1"/>
                </a:solidFill>
              </a:rPr>
              <a:t>13-15: Semi-rural/rural </a:t>
            </a:r>
            <a:r>
              <a:rPr lang="en-US" sz="1100" dirty="0" err="1" smtClean="0">
                <a:solidFill>
                  <a:schemeClr val="bg1"/>
                </a:solidFill>
              </a:rPr>
              <a:t>cnty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41" name="Oval 40"/>
          <p:cNvSpPr/>
          <p:nvPr/>
        </p:nvSpPr>
        <p:spPr>
          <a:xfrm>
            <a:off x="7259300" y="4098400"/>
            <a:ext cx="123941" cy="123941"/>
          </a:xfrm>
          <a:prstGeom prst="ellipse">
            <a:avLst/>
          </a:prstGeom>
          <a:solidFill>
            <a:srgbClr val="FF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60" name="Oval 59"/>
          <p:cNvSpPr/>
          <p:nvPr/>
        </p:nvSpPr>
        <p:spPr>
          <a:xfrm>
            <a:off x="7098869" y="4371530"/>
            <a:ext cx="123941" cy="123941"/>
          </a:xfrm>
          <a:prstGeom prst="ellipse">
            <a:avLst/>
          </a:prstGeom>
          <a:solidFill>
            <a:srgbClr val="808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61" name="TextBox 60"/>
          <p:cNvSpPr txBox="1"/>
          <p:nvPr/>
        </p:nvSpPr>
        <p:spPr>
          <a:xfrm>
            <a:off x="7308988" y="4327408"/>
            <a:ext cx="156278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solidFill>
                  <a:schemeClr val="bg1"/>
                </a:solidFill>
              </a:rPr>
              <a:t>17: Foreign countries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62" name="Oval 61"/>
          <p:cNvSpPr/>
          <p:nvPr/>
        </p:nvSpPr>
        <p:spPr>
          <a:xfrm>
            <a:off x="7098869" y="4626812"/>
            <a:ext cx="123941" cy="123941"/>
          </a:xfrm>
          <a:prstGeom prst="ellipse">
            <a:avLst/>
          </a:prstGeom>
          <a:solidFill>
            <a:srgbClr val="804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63" name="TextBox 62"/>
          <p:cNvSpPr txBox="1"/>
          <p:nvPr/>
        </p:nvSpPr>
        <p:spPr>
          <a:xfrm>
            <a:off x="7242314" y="4582689"/>
            <a:ext cx="233411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100" dirty="0" smtClean="0">
                <a:solidFill>
                  <a:schemeClr val="bg1"/>
                </a:solidFill>
              </a:rPr>
              <a:t>   19: Other states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64" name="Oval 63"/>
          <p:cNvSpPr/>
          <p:nvPr/>
        </p:nvSpPr>
        <p:spPr>
          <a:xfrm>
            <a:off x="7259300" y="3811597"/>
            <a:ext cx="123941" cy="123941"/>
          </a:xfrm>
          <a:prstGeom prst="ellipse">
            <a:avLst/>
          </a:prstGeom>
          <a:solidFill>
            <a:srgbClr val="00FF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65" name="Oval 64"/>
          <p:cNvSpPr/>
          <p:nvPr/>
        </p:nvSpPr>
        <p:spPr>
          <a:xfrm>
            <a:off x="7086600" y="4098400"/>
            <a:ext cx="123941" cy="123941"/>
          </a:xfrm>
          <a:prstGeom prst="ellipse">
            <a:avLst/>
          </a:prstGeom>
          <a:solidFill>
            <a:srgbClr val="0080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69" name="TextBox 68"/>
          <p:cNvSpPr txBox="1"/>
          <p:nvPr/>
        </p:nvSpPr>
        <p:spPr>
          <a:xfrm>
            <a:off x="76200" y="3027904"/>
            <a:ext cx="1480662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Pittsburgh Metro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47624" y="4626812"/>
            <a:ext cx="1867242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Westinghouse Electric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79" name="TextBox 78"/>
          <p:cNvSpPr txBox="1"/>
          <p:nvPr/>
        </p:nvSpPr>
        <p:spPr>
          <a:xfrm>
            <a:off x="58100" y="2587212"/>
            <a:ext cx="1965859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Pharmaceutical/Medical</a:t>
            </a:r>
          </a:p>
        </p:txBody>
      </p:sp>
      <p:sp>
        <p:nvSpPr>
          <p:cNvPr id="81" name="TextBox 80"/>
          <p:cNvSpPr txBox="1"/>
          <p:nvPr/>
        </p:nvSpPr>
        <p:spPr>
          <a:xfrm>
            <a:off x="72559" y="76200"/>
            <a:ext cx="1055161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No Location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5834063" y="105071"/>
            <a:ext cx="1085554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Philadelphia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5890673" y="1684956"/>
            <a:ext cx="548227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Navy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026" name="Picture 2" descr="C:\Users\ben\AppData\Local\Microsoft\Windows\Temporary Internet Files\Content.IE5\X5B14EEW\big_label-noedge-bundle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053" y="1240501"/>
            <a:ext cx="7621064" cy="5715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Rectangle 2"/>
          <p:cNvSpPr>
            <a:spLocks noGrp="1" noChangeArrowheads="1"/>
          </p:cNvSpPr>
          <p:nvPr>
            <p:ph type="title"/>
          </p:nvPr>
        </p:nvSpPr>
        <p:spPr>
          <a:xfrm>
            <a:off x="-152400" y="152400"/>
            <a:ext cx="9296400" cy="762000"/>
          </a:xfrm>
        </p:spPr>
        <p:txBody>
          <a:bodyPr/>
          <a:lstStyle/>
          <a:p>
            <a:pPr eaLnBrk="1" hangingPunct="1"/>
            <a:r>
              <a:rPr lang="en-US" sz="2800" b="1" dirty="0"/>
              <a:t> </a:t>
            </a:r>
            <a:r>
              <a:rPr lang="en-US" sz="2800" b="1" dirty="0" smtClean="0"/>
              <a:t>  Innovation Clusters: People, Locations, Companies</a:t>
            </a:r>
          </a:p>
        </p:txBody>
      </p:sp>
    </p:spTree>
    <p:extLst>
      <p:ext uri="{BB962C8B-B14F-4D97-AF65-F5344CB8AC3E}">
        <p14:creationId xmlns:p14="http://schemas.microsoft.com/office/powerpoint/2010/main" val="3529534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228600"/>
            <a:ext cx="8839200" cy="685800"/>
          </a:xfrm>
        </p:spPr>
        <p:txBody>
          <a:bodyPr/>
          <a:lstStyle/>
          <a:p>
            <a:pPr eaLnBrk="1" hangingPunct="1"/>
            <a:r>
              <a:rPr lang="en-US" sz="3200" b="1" smtClean="0"/>
              <a:t>Information Visualization &amp; Visual Analytics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295400"/>
            <a:ext cx="8229600" cy="50292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 b="1" dirty="0" smtClean="0"/>
              <a:t>Visual bandwidth is enormous</a:t>
            </a:r>
            <a:endParaRPr lang="en-US" sz="2400" dirty="0" smtClean="0"/>
          </a:p>
          <a:p>
            <a:pPr marL="692150" lvl="1" indent="-347663" eaLnBrk="1" hangingPunct="1">
              <a:defRPr/>
            </a:pPr>
            <a:r>
              <a:rPr lang="en-US" sz="2000" dirty="0" smtClean="0"/>
              <a:t>Human perceptual skills are remarkable</a:t>
            </a:r>
          </a:p>
          <a:p>
            <a:pPr marL="987425" lvl="2" indent="-293688" eaLnBrk="1" hangingPunct="1">
              <a:defRPr/>
            </a:pPr>
            <a:r>
              <a:rPr lang="en-US" sz="1800" dirty="0" smtClean="0"/>
              <a:t>Trend, cluster, gap, outlier...</a:t>
            </a:r>
          </a:p>
          <a:p>
            <a:pPr marL="987425" lvl="2" indent="-293688" eaLnBrk="1" hangingPunct="1">
              <a:defRPr/>
            </a:pPr>
            <a:r>
              <a:rPr lang="en-US" sz="1800" dirty="0" smtClean="0"/>
              <a:t>Color, size, shape, proximity...</a:t>
            </a:r>
            <a:r>
              <a:rPr lang="en-US" sz="2000" dirty="0" smtClean="0"/>
              <a:t/>
            </a:r>
            <a:br>
              <a:rPr lang="en-US" sz="2000" dirty="0" smtClean="0"/>
            </a:br>
            <a:endParaRPr lang="en-US" sz="2000" dirty="0" smtClean="0"/>
          </a:p>
          <a:p>
            <a:pPr eaLnBrk="1" hangingPunct="1">
              <a:defRPr/>
            </a:pPr>
            <a:r>
              <a:rPr lang="en-US" sz="2400" b="1" dirty="0" smtClean="0"/>
              <a:t>Three challenges</a:t>
            </a:r>
            <a:endParaRPr lang="en-US" sz="2400" dirty="0" smtClean="0"/>
          </a:p>
          <a:p>
            <a:pPr marL="692150" lvl="1" indent="-347663" eaLnBrk="1" hangingPunct="1">
              <a:defRPr/>
            </a:pPr>
            <a:r>
              <a:rPr lang="en-US" sz="2000" dirty="0" smtClean="0"/>
              <a:t>Meaningful visual displays of massive da </a:t>
            </a:r>
          </a:p>
          <a:p>
            <a:pPr marL="692150" lvl="1" indent="-347663" eaLnBrk="1" hangingPunct="1">
              <a:defRPr/>
            </a:pPr>
            <a:r>
              <a:rPr lang="en-US" sz="2000" dirty="0" smtClean="0"/>
              <a:t>Interaction: widgets &amp; window </a:t>
            </a:r>
            <a:r>
              <a:rPr lang="en-US" sz="2000" dirty="0" err="1" smtClean="0"/>
              <a:t>coordinati</a:t>
            </a:r>
            <a:endParaRPr lang="en-US" sz="2000" dirty="0" smtClean="0"/>
          </a:p>
          <a:p>
            <a:pPr marL="692150" lvl="1" indent="-347663" eaLnBrk="1" hangingPunct="1">
              <a:defRPr/>
            </a:pPr>
            <a:r>
              <a:rPr lang="en-US" sz="2000" dirty="0" smtClean="0"/>
              <a:t>Process models for discovery</a:t>
            </a:r>
            <a:br>
              <a:rPr lang="en-US" sz="2000" dirty="0" smtClean="0"/>
            </a:br>
            <a:r>
              <a:rPr lang="en-US" sz="2000" dirty="0" smtClean="0"/>
              <a:t>    </a:t>
            </a:r>
            <a:endParaRPr lang="en-US" sz="2000" dirty="0"/>
          </a:p>
          <a:p>
            <a:pPr marL="692150" lvl="1" indent="-347663" eaLnBrk="1" hangingPunct="1">
              <a:defRPr/>
            </a:pPr>
            <a:endParaRPr lang="en-US" sz="2000" dirty="0" smtClean="0"/>
          </a:p>
          <a:p>
            <a:pPr marL="692150" lvl="1" indent="-347663" eaLnBrk="1" hangingPunct="1">
              <a:defRPr/>
            </a:pPr>
            <a:endParaRPr lang="en-US" sz="2000" dirty="0"/>
          </a:p>
          <a:p>
            <a:pPr marL="692150" lvl="1" indent="-347663" eaLnBrk="1" hangingPunct="1">
              <a:defRPr/>
            </a:pPr>
            <a:endParaRPr lang="en-US" sz="2000" dirty="0" smtClean="0"/>
          </a:p>
          <a:p>
            <a:pPr marL="344487" lvl="1" indent="0" eaLnBrk="1" hangingPunct="1">
              <a:buFontTx/>
              <a:buNone/>
              <a:defRPr/>
            </a:pPr>
            <a:r>
              <a:rPr lang="en-US" sz="2000" dirty="0" smtClean="0"/>
              <a:t>  1999	                       2004                                  </a:t>
            </a:r>
          </a:p>
        </p:txBody>
      </p:sp>
      <p:pic>
        <p:nvPicPr>
          <p:cNvPr id="9220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19200"/>
            <a:ext cx="2990850" cy="452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42" descr="cov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1219200"/>
            <a:ext cx="3113088" cy="452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96689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C:\Users\Ben\AppData\Local\Microsoft\Windows\Temporary Internet Files\Content.Outlook\9XZ2HV1D\influence of hcil in nsf network (2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150"/>
            <a:ext cx="9144000" cy="678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6175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1" dirty="0" smtClean="0"/>
              <a:t>Six Structural Patterns in Twitter</a:t>
            </a:r>
            <a:endParaRPr lang="en-US" sz="3200" b="1" dirty="0"/>
          </a:p>
        </p:txBody>
      </p:sp>
      <p:pic>
        <p:nvPicPr>
          <p:cNvPr id="1040" name="Picture 16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2544" y="1438275"/>
            <a:ext cx="9023440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09407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sz="3200" b="1" dirty="0" smtClean="0"/>
              <a:t>Interactive Methods to Reveal Patterns</a:t>
            </a:r>
            <a:endParaRPr lang="en-US" b="1" dirty="0" smtClean="0"/>
          </a:p>
        </p:txBody>
      </p:sp>
      <p:sp>
        <p:nvSpPr>
          <p:cNvPr id="2" name="Rectangle 1"/>
          <p:cNvSpPr/>
          <p:nvPr/>
        </p:nvSpPr>
        <p:spPr>
          <a:xfrm>
            <a:off x="228600" y="1447800"/>
            <a:ext cx="10515600" cy="37240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endParaRPr lang="en-US" sz="2400" dirty="0"/>
          </a:p>
          <a:p>
            <a:pPr algn="l"/>
            <a:r>
              <a:rPr lang="en-US" b="1" dirty="0"/>
              <a:t>Filtering</a:t>
            </a:r>
            <a:r>
              <a:rPr lang="en-US" sz="2400" b="1" dirty="0"/>
              <a:t> </a:t>
            </a:r>
            <a:r>
              <a:rPr lang="en-US" sz="2400" b="1" dirty="0" smtClean="0"/>
              <a:t>	          </a:t>
            </a:r>
            <a:r>
              <a:rPr lang="en-US" sz="2400" dirty="0" smtClean="0"/>
              <a:t>Node &amp; link attribute values </a:t>
            </a:r>
            <a:r>
              <a:rPr lang="en-US" sz="2400" dirty="0"/>
              <a:t>or </a:t>
            </a:r>
            <a:r>
              <a:rPr lang="en-US" sz="2400" dirty="0" smtClean="0"/>
              <a:t>statistics</a:t>
            </a:r>
          </a:p>
          <a:p>
            <a:pPr algn="l"/>
            <a:endParaRPr lang="en-US" sz="2400" dirty="0"/>
          </a:p>
          <a:p>
            <a:pPr algn="l"/>
            <a:r>
              <a:rPr lang="en-US" b="1" dirty="0" smtClean="0"/>
              <a:t>Clustering</a:t>
            </a:r>
            <a:r>
              <a:rPr lang="en-US" sz="2400" b="1" dirty="0"/>
              <a:t>	 </a:t>
            </a:r>
            <a:r>
              <a:rPr lang="en-US" sz="2400" b="1" dirty="0" smtClean="0"/>
              <a:t>         </a:t>
            </a:r>
            <a:r>
              <a:rPr lang="en-US" sz="2400" dirty="0" smtClean="0"/>
              <a:t>Cluster algorithmically by link connectivity</a:t>
            </a:r>
          </a:p>
          <a:p>
            <a:pPr algn="l"/>
            <a:endParaRPr lang="en-US" sz="2400" dirty="0"/>
          </a:p>
          <a:p>
            <a:pPr algn="l"/>
            <a:r>
              <a:rPr lang="en-US" b="1" dirty="0" smtClean="0"/>
              <a:t>Grouping </a:t>
            </a:r>
            <a:r>
              <a:rPr lang="en-US" sz="2400" b="1" dirty="0" smtClean="0"/>
              <a:t>	          </a:t>
            </a:r>
            <a:r>
              <a:rPr lang="en-US" sz="2400" dirty="0" smtClean="0"/>
              <a:t>Group </a:t>
            </a:r>
            <a:r>
              <a:rPr lang="en-US" sz="2400" dirty="0"/>
              <a:t>based on </a:t>
            </a:r>
            <a:r>
              <a:rPr lang="en-US" sz="2400" dirty="0" smtClean="0"/>
              <a:t>node attributes</a:t>
            </a:r>
          </a:p>
          <a:p>
            <a:pPr algn="l"/>
            <a:endParaRPr lang="en-US" sz="2400" dirty="0"/>
          </a:p>
          <a:p>
            <a:pPr algn="l"/>
            <a:r>
              <a:rPr lang="en-US" b="1" dirty="0" smtClean="0"/>
              <a:t>Motif</a:t>
            </a:r>
            <a:r>
              <a:rPr lang="en-US" sz="2400" b="1" dirty="0" smtClean="0"/>
              <a:t>		</a:t>
            </a:r>
            <a:r>
              <a:rPr lang="en-US" sz="2400" dirty="0"/>
              <a:t> </a:t>
            </a:r>
            <a:r>
              <a:rPr lang="en-US" sz="2400" dirty="0" smtClean="0"/>
              <a:t>         Common</a:t>
            </a:r>
            <a:r>
              <a:rPr lang="en-US" sz="2400" dirty="0"/>
              <a:t>, meaningful </a:t>
            </a:r>
            <a:r>
              <a:rPr lang="en-US" sz="2400" dirty="0" smtClean="0"/>
              <a:t>structures</a:t>
            </a:r>
            <a:r>
              <a:rPr lang="en-US" sz="2400" b="1" dirty="0" smtClean="0"/>
              <a:t/>
            </a:r>
            <a:br>
              <a:rPr lang="en-US" sz="2400" b="1" dirty="0" smtClean="0"/>
            </a:br>
            <a:r>
              <a:rPr lang="en-US" sz="2400" b="1" dirty="0" smtClean="0"/>
              <a:t>  </a:t>
            </a:r>
            <a:r>
              <a:rPr lang="en-US" b="1" dirty="0" smtClean="0"/>
              <a:t>Simplification  </a:t>
            </a:r>
            <a:r>
              <a:rPr lang="en-US" dirty="0" smtClean="0"/>
              <a:t> </a:t>
            </a:r>
            <a:r>
              <a:rPr lang="en-US" dirty="0"/>
              <a:t> </a:t>
            </a:r>
            <a:r>
              <a:rPr lang="en-US" dirty="0" smtClean="0"/>
              <a:t>  </a:t>
            </a:r>
            <a:r>
              <a:rPr lang="en-US" sz="2400" dirty="0" smtClean="0"/>
              <a:t>replaced </a:t>
            </a:r>
            <a:r>
              <a:rPr lang="en-US" sz="2400" dirty="0"/>
              <a:t>with simplified glyphs</a:t>
            </a:r>
          </a:p>
        </p:txBody>
      </p:sp>
      <p:sp>
        <p:nvSpPr>
          <p:cNvPr id="4" name="Rectangle 3"/>
          <p:cNvSpPr/>
          <p:nvPr/>
        </p:nvSpPr>
        <p:spPr bwMode="auto">
          <a:xfrm>
            <a:off x="152400" y="3200400"/>
            <a:ext cx="8458200" cy="990600"/>
          </a:xfrm>
          <a:prstGeom prst="rect">
            <a:avLst/>
          </a:prstGeom>
          <a:noFill/>
          <a:ln w="38100" cap="sq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Antique Olv (W1)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6146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sz="3200" b="1" dirty="0" smtClean="0"/>
              <a:t>Senate Co-Voting</a:t>
            </a:r>
            <a:endParaRPr lang="en-US" b="1" dirty="0" smtClean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236430"/>
            <a:ext cx="6250291" cy="55453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03594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sz="3200" b="1" dirty="0" smtClean="0"/>
              <a:t>Group-In-A-Box by Region</a:t>
            </a:r>
            <a:endParaRPr lang="en-US" b="1" dirty="0" smtClean="0"/>
          </a:p>
        </p:txBody>
      </p:sp>
      <p:pic>
        <p:nvPicPr>
          <p:cNvPr id="3074" name="Picture 2" descr="C:\Users\Ben\Dropbox\Dunne-phd\ine-gd-2012\figs\senate_grouped_new_label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238250"/>
            <a:ext cx="6934200" cy="5200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1652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sz="3200" b="1" dirty="0" smtClean="0"/>
              <a:t>Interactive Methods to Reveal Patterns</a:t>
            </a:r>
            <a:endParaRPr lang="en-US" b="1" dirty="0" smtClean="0"/>
          </a:p>
        </p:txBody>
      </p:sp>
      <p:sp>
        <p:nvSpPr>
          <p:cNvPr id="2" name="Rectangle 1"/>
          <p:cNvSpPr/>
          <p:nvPr/>
        </p:nvSpPr>
        <p:spPr>
          <a:xfrm>
            <a:off x="228600" y="1447800"/>
            <a:ext cx="10515600" cy="37240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endParaRPr lang="en-US" sz="2400" dirty="0"/>
          </a:p>
          <a:p>
            <a:pPr algn="l"/>
            <a:r>
              <a:rPr lang="en-US" b="1" dirty="0"/>
              <a:t>Filtering</a:t>
            </a:r>
            <a:r>
              <a:rPr lang="en-US" sz="2400" b="1" dirty="0"/>
              <a:t> </a:t>
            </a:r>
            <a:r>
              <a:rPr lang="en-US" sz="2400" b="1" dirty="0" smtClean="0"/>
              <a:t>	          </a:t>
            </a:r>
            <a:r>
              <a:rPr lang="en-US" sz="2400" dirty="0" smtClean="0"/>
              <a:t>Node &amp; link attribute values </a:t>
            </a:r>
            <a:r>
              <a:rPr lang="en-US" sz="2400" dirty="0"/>
              <a:t>or </a:t>
            </a:r>
            <a:r>
              <a:rPr lang="en-US" sz="2400" dirty="0" smtClean="0"/>
              <a:t>statistics</a:t>
            </a:r>
          </a:p>
          <a:p>
            <a:pPr algn="l"/>
            <a:endParaRPr lang="en-US" sz="2400" dirty="0"/>
          </a:p>
          <a:p>
            <a:pPr algn="l"/>
            <a:r>
              <a:rPr lang="en-US" b="1" dirty="0" smtClean="0"/>
              <a:t>Clustering</a:t>
            </a:r>
            <a:r>
              <a:rPr lang="en-US" sz="2400" b="1" dirty="0"/>
              <a:t>	 </a:t>
            </a:r>
            <a:r>
              <a:rPr lang="en-US" sz="2400" b="1" dirty="0" smtClean="0"/>
              <a:t>         </a:t>
            </a:r>
            <a:r>
              <a:rPr lang="en-US" sz="2400" dirty="0" smtClean="0"/>
              <a:t>Cluster algorithmically by link connectivity</a:t>
            </a:r>
          </a:p>
          <a:p>
            <a:pPr algn="l"/>
            <a:endParaRPr lang="en-US" sz="2400" dirty="0"/>
          </a:p>
          <a:p>
            <a:pPr algn="l"/>
            <a:r>
              <a:rPr lang="en-US" b="1" dirty="0" smtClean="0"/>
              <a:t>Grouping </a:t>
            </a:r>
            <a:r>
              <a:rPr lang="en-US" sz="2400" b="1" dirty="0" smtClean="0"/>
              <a:t>	          </a:t>
            </a:r>
            <a:r>
              <a:rPr lang="en-US" sz="2400" dirty="0" smtClean="0"/>
              <a:t>Group </a:t>
            </a:r>
            <a:r>
              <a:rPr lang="en-US" sz="2400" dirty="0"/>
              <a:t>based on </a:t>
            </a:r>
            <a:r>
              <a:rPr lang="en-US" sz="2400" dirty="0" smtClean="0"/>
              <a:t>node attributes</a:t>
            </a:r>
          </a:p>
          <a:p>
            <a:pPr algn="l"/>
            <a:endParaRPr lang="en-US" sz="2400" dirty="0"/>
          </a:p>
          <a:p>
            <a:pPr algn="l"/>
            <a:r>
              <a:rPr lang="en-US" b="1" dirty="0" smtClean="0"/>
              <a:t>Motif</a:t>
            </a:r>
            <a:r>
              <a:rPr lang="en-US" sz="2400" b="1" dirty="0" smtClean="0"/>
              <a:t>		</a:t>
            </a:r>
            <a:r>
              <a:rPr lang="en-US" sz="2400" dirty="0"/>
              <a:t> </a:t>
            </a:r>
            <a:r>
              <a:rPr lang="en-US" sz="2400" dirty="0" smtClean="0"/>
              <a:t>         Common</a:t>
            </a:r>
            <a:r>
              <a:rPr lang="en-US" sz="2400" dirty="0"/>
              <a:t>, meaningful </a:t>
            </a:r>
            <a:r>
              <a:rPr lang="en-US" sz="2400" dirty="0" smtClean="0"/>
              <a:t>structures</a:t>
            </a:r>
            <a:r>
              <a:rPr lang="en-US" sz="2400" b="1" dirty="0" smtClean="0"/>
              <a:t/>
            </a:r>
            <a:br>
              <a:rPr lang="en-US" sz="2400" b="1" dirty="0" smtClean="0"/>
            </a:br>
            <a:r>
              <a:rPr lang="en-US" sz="2400" b="1" dirty="0" smtClean="0"/>
              <a:t>  </a:t>
            </a:r>
            <a:r>
              <a:rPr lang="en-US" b="1" dirty="0" smtClean="0"/>
              <a:t>Simplification  </a:t>
            </a:r>
            <a:r>
              <a:rPr lang="en-US" dirty="0" smtClean="0"/>
              <a:t> </a:t>
            </a:r>
            <a:r>
              <a:rPr lang="en-US" dirty="0"/>
              <a:t> </a:t>
            </a:r>
            <a:r>
              <a:rPr lang="en-US" dirty="0" smtClean="0"/>
              <a:t>  </a:t>
            </a:r>
            <a:r>
              <a:rPr lang="en-US" sz="2400" dirty="0" smtClean="0"/>
              <a:t>replaced </a:t>
            </a:r>
            <a:r>
              <a:rPr lang="en-US" sz="2400" dirty="0"/>
              <a:t>with simplified glyphs</a:t>
            </a:r>
          </a:p>
        </p:txBody>
      </p:sp>
      <p:sp>
        <p:nvSpPr>
          <p:cNvPr id="4" name="Rectangle 3"/>
          <p:cNvSpPr/>
          <p:nvPr/>
        </p:nvSpPr>
        <p:spPr bwMode="auto">
          <a:xfrm>
            <a:off x="152400" y="4191000"/>
            <a:ext cx="8458200" cy="990600"/>
          </a:xfrm>
          <a:prstGeom prst="rect">
            <a:avLst/>
          </a:prstGeom>
          <a:noFill/>
          <a:ln w="38100" cap="sq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Antique Olv (W1)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925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sz="3200" b="1" dirty="0" smtClean="0"/>
              <a:t>Motif Simplification</a:t>
            </a:r>
            <a:endParaRPr lang="en-US" b="1" dirty="0" smtClean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28600" y="1295400"/>
            <a:ext cx="8343901" cy="4524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76200" y="6015335"/>
            <a:ext cx="8001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(a) Fan motifs </a:t>
            </a:r>
            <a:r>
              <a:rPr lang="en-US" sz="2400" dirty="0" smtClean="0"/>
              <a:t>&amp; glyphs       </a:t>
            </a:r>
            <a:r>
              <a:rPr lang="en-US" sz="2400" dirty="0"/>
              <a:t>(b) </a:t>
            </a:r>
            <a:r>
              <a:rPr lang="en-US" sz="2400" dirty="0" smtClean="0"/>
              <a:t>Connector motifs &amp; glyphs</a:t>
            </a:r>
            <a:endParaRPr lang="en-US" sz="2400" dirty="0"/>
          </a:p>
        </p:txBody>
      </p:sp>
      <p:sp>
        <p:nvSpPr>
          <p:cNvPr id="3" name="Rectangle 2"/>
          <p:cNvSpPr/>
          <p:nvPr/>
        </p:nvSpPr>
        <p:spPr bwMode="auto">
          <a:xfrm>
            <a:off x="1981200" y="1295400"/>
            <a:ext cx="1219200" cy="4719935"/>
          </a:xfrm>
          <a:prstGeom prst="rect">
            <a:avLst/>
          </a:prstGeom>
          <a:solidFill>
            <a:schemeClr val="bg1"/>
          </a:solidFill>
          <a:ln w="38100" cap="sq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Antique Olv (W1)" pitchFamily="34" charset="0"/>
              <a:cs typeface="Arial" charset="0"/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3209924" y="1314450"/>
            <a:ext cx="2581275" cy="4700885"/>
          </a:xfrm>
          <a:prstGeom prst="rect">
            <a:avLst/>
          </a:prstGeom>
          <a:solidFill>
            <a:schemeClr val="bg1"/>
          </a:solidFill>
          <a:ln w="38100" cap="sq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Antique Olv (W1)" pitchFamily="34" charset="0"/>
              <a:cs typeface="Arial" charset="0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5810249" y="1295400"/>
            <a:ext cx="2581275" cy="4700885"/>
          </a:xfrm>
          <a:prstGeom prst="rect">
            <a:avLst/>
          </a:prstGeom>
          <a:solidFill>
            <a:schemeClr val="bg1"/>
          </a:solidFill>
          <a:ln w="38100" cap="sq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Antique Olv (W1)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4199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7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sz="3200" b="1" dirty="0" smtClean="0"/>
              <a:t>Motif Simplification</a:t>
            </a:r>
            <a:endParaRPr lang="en-US" b="1" dirty="0" smtClean="0"/>
          </a:p>
        </p:txBody>
      </p:sp>
      <p:pic>
        <p:nvPicPr>
          <p:cNvPr id="4098" name="Picture 2" descr="C:\Users\Ben\Dropbox\Dunne-phd\ine-gd-2012\figs\foss_0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295400"/>
            <a:ext cx="4343400" cy="434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5047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sz="3200" b="1" dirty="0" smtClean="0"/>
              <a:t>Motif Simplification</a:t>
            </a:r>
            <a:endParaRPr lang="en-US" b="1" dirty="0" smtClean="0"/>
          </a:p>
        </p:txBody>
      </p:sp>
      <p:pic>
        <p:nvPicPr>
          <p:cNvPr id="4098" name="Picture 2" descr="C:\Users\Ben\Dropbox\Dunne-phd\ine-gd-2012\figs\foss_0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295400"/>
            <a:ext cx="4343400" cy="434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Ben\Dropbox\Dunne-phd\ine-gd-2012\figs\foss_01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800600" y="1247775"/>
            <a:ext cx="4343400" cy="4579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4693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533400" y="152400"/>
            <a:ext cx="8229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3200" b="1" dirty="0" smtClean="0"/>
              <a:t>Clique Motifs &amp; Glyphs: 4, 5 &amp; 6</a:t>
            </a:r>
            <a:endParaRPr lang="en-US" b="1" dirty="0" smtClean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52399" y="1524000"/>
            <a:ext cx="8699317" cy="434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37392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228600"/>
            <a:ext cx="8839200" cy="685800"/>
          </a:xfrm>
        </p:spPr>
        <p:txBody>
          <a:bodyPr/>
          <a:lstStyle/>
          <a:p>
            <a:pPr eaLnBrk="1" hangingPunct="1"/>
            <a:r>
              <a:rPr lang="en-US" sz="3200" b="1" smtClean="0"/>
              <a:t>Information Visualization &amp; Visual Analytics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295400"/>
            <a:ext cx="8229600" cy="50292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 b="1" dirty="0" smtClean="0"/>
              <a:t>Visual bandwidth is enormous</a:t>
            </a:r>
            <a:endParaRPr lang="en-US" sz="2400" dirty="0" smtClean="0"/>
          </a:p>
          <a:p>
            <a:pPr marL="692150" lvl="1" indent="-347663" eaLnBrk="1" hangingPunct="1">
              <a:defRPr/>
            </a:pPr>
            <a:r>
              <a:rPr lang="en-US" sz="2000" dirty="0" smtClean="0"/>
              <a:t>Human perceptual skills are remarkable</a:t>
            </a:r>
          </a:p>
          <a:p>
            <a:pPr marL="987425" lvl="2" indent="-293688" eaLnBrk="1" hangingPunct="1">
              <a:defRPr/>
            </a:pPr>
            <a:r>
              <a:rPr lang="en-US" sz="1800" dirty="0" smtClean="0"/>
              <a:t>Trend, cluster, gap, outlier...</a:t>
            </a:r>
          </a:p>
          <a:p>
            <a:pPr marL="987425" lvl="2" indent="-293688" eaLnBrk="1" hangingPunct="1">
              <a:defRPr/>
            </a:pPr>
            <a:r>
              <a:rPr lang="en-US" sz="1800" dirty="0" smtClean="0"/>
              <a:t>Color, size, shape, proximity...</a:t>
            </a:r>
            <a:r>
              <a:rPr lang="en-US" sz="2000" dirty="0" smtClean="0"/>
              <a:t/>
            </a:r>
            <a:br>
              <a:rPr lang="en-US" sz="2000" dirty="0" smtClean="0"/>
            </a:br>
            <a:endParaRPr lang="en-US" sz="2000" dirty="0" smtClean="0"/>
          </a:p>
          <a:p>
            <a:pPr eaLnBrk="1" hangingPunct="1">
              <a:defRPr/>
            </a:pPr>
            <a:r>
              <a:rPr lang="en-US" sz="2400" b="1" dirty="0" smtClean="0"/>
              <a:t>Three challenges</a:t>
            </a:r>
            <a:endParaRPr lang="en-US" sz="2400" dirty="0" smtClean="0"/>
          </a:p>
          <a:p>
            <a:pPr marL="692150" lvl="1" indent="-347663" eaLnBrk="1" hangingPunct="1">
              <a:defRPr/>
            </a:pPr>
            <a:r>
              <a:rPr lang="en-US" sz="2000" dirty="0" smtClean="0"/>
              <a:t>Meaningful visual displays of massive data </a:t>
            </a:r>
          </a:p>
          <a:p>
            <a:pPr marL="692150" lvl="1" indent="-347663" eaLnBrk="1" hangingPunct="1">
              <a:defRPr/>
            </a:pPr>
            <a:r>
              <a:rPr lang="en-US" sz="2000" dirty="0" smtClean="0"/>
              <a:t>Interaction: widgets &amp; window coordination</a:t>
            </a:r>
          </a:p>
          <a:p>
            <a:pPr marL="692150" lvl="1" indent="-347663" eaLnBrk="1" hangingPunct="1">
              <a:defRPr/>
            </a:pPr>
            <a:r>
              <a:rPr lang="en-US" sz="2000" dirty="0" smtClean="0"/>
              <a:t>Process models for discovery</a:t>
            </a:r>
            <a:br>
              <a:rPr lang="en-US" sz="2000" dirty="0" smtClean="0"/>
            </a:br>
            <a:r>
              <a:rPr lang="en-US" sz="2000" dirty="0" smtClean="0"/>
              <a:t>    </a:t>
            </a:r>
            <a:endParaRPr lang="en-US" sz="2000" dirty="0"/>
          </a:p>
          <a:p>
            <a:pPr marL="692150" lvl="1" indent="-347663" eaLnBrk="1" hangingPunct="1">
              <a:defRPr/>
            </a:pPr>
            <a:endParaRPr lang="en-US" sz="2000" dirty="0" smtClean="0"/>
          </a:p>
          <a:p>
            <a:pPr marL="692150" lvl="1" indent="-347663" eaLnBrk="1" hangingPunct="1">
              <a:defRPr/>
            </a:pPr>
            <a:endParaRPr lang="en-US" sz="2000" dirty="0"/>
          </a:p>
          <a:p>
            <a:pPr marL="692150" lvl="1" indent="-347663" eaLnBrk="1" hangingPunct="1">
              <a:defRPr/>
            </a:pPr>
            <a:endParaRPr lang="en-US" sz="2000" dirty="0" smtClean="0"/>
          </a:p>
          <a:p>
            <a:pPr marL="344487" lvl="1" indent="0" eaLnBrk="1" hangingPunct="1">
              <a:buFontTx/>
              <a:buNone/>
              <a:defRPr/>
            </a:pPr>
            <a:r>
              <a:rPr lang="en-US" sz="2000" dirty="0" smtClean="0"/>
              <a:t>  1999	                       2004                                  2010</a:t>
            </a:r>
          </a:p>
        </p:txBody>
      </p:sp>
      <p:pic>
        <p:nvPicPr>
          <p:cNvPr id="10244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19200"/>
            <a:ext cx="2990850" cy="452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42" descr="cov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1219200"/>
            <a:ext cx="3113088" cy="452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6313" y="1219200"/>
            <a:ext cx="3163887" cy="4514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09857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1371600"/>
            <a:ext cx="4910803" cy="48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533400" y="152400"/>
            <a:ext cx="8229600" cy="762000"/>
          </a:xfrm>
        </p:spPr>
        <p:txBody>
          <a:bodyPr/>
          <a:lstStyle/>
          <a:p>
            <a:r>
              <a:rPr lang="en-US" b="1" dirty="0" smtClean="0"/>
              <a:t>Senate Co-Voting: 65% Agreement</a:t>
            </a:r>
            <a:endParaRPr lang="en-US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9536" y="2386012"/>
            <a:ext cx="1508614" cy="3176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" name="Straight Connector 2"/>
          <p:cNvCxnSpPr/>
          <p:nvPr/>
        </p:nvCxnSpPr>
        <p:spPr bwMode="auto">
          <a:xfrm flipH="1">
            <a:off x="5791200" y="1600200"/>
            <a:ext cx="76200" cy="4724400"/>
          </a:xfrm>
          <a:prstGeom prst="line">
            <a:avLst/>
          </a:prstGeom>
          <a:solidFill>
            <a:schemeClr val="accent1"/>
          </a:solidFill>
          <a:ln w="19050" cap="sq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4207547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371600"/>
            <a:ext cx="4876800" cy="48671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533400" y="152400"/>
            <a:ext cx="8229600" cy="762000"/>
          </a:xfrm>
        </p:spPr>
        <p:txBody>
          <a:bodyPr/>
          <a:lstStyle/>
          <a:p>
            <a:r>
              <a:rPr lang="en-US" b="1" dirty="0"/>
              <a:t>Senate Co-Voting: </a:t>
            </a:r>
            <a:r>
              <a:rPr lang="en-US" b="1" dirty="0" smtClean="0"/>
              <a:t>70% </a:t>
            </a:r>
            <a:r>
              <a:rPr lang="en-US" b="1" dirty="0"/>
              <a:t>Agreement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2514600"/>
            <a:ext cx="2886075" cy="302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6" name="Straight Connector 5"/>
          <p:cNvCxnSpPr/>
          <p:nvPr/>
        </p:nvCxnSpPr>
        <p:spPr bwMode="auto">
          <a:xfrm flipH="1">
            <a:off x="5486400" y="1600200"/>
            <a:ext cx="76200" cy="4724400"/>
          </a:xfrm>
          <a:prstGeom prst="line">
            <a:avLst/>
          </a:prstGeom>
          <a:solidFill>
            <a:schemeClr val="accent1"/>
          </a:solidFill>
          <a:ln w="19050" cap="sq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95144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52400"/>
            <a:ext cx="8229600" cy="762000"/>
          </a:xfrm>
        </p:spPr>
        <p:txBody>
          <a:bodyPr/>
          <a:lstStyle/>
          <a:p>
            <a:r>
              <a:rPr lang="en-US" b="1" dirty="0"/>
              <a:t>Senate Co-Voting: </a:t>
            </a:r>
            <a:r>
              <a:rPr lang="en-US" b="1" dirty="0" smtClean="0"/>
              <a:t>80% </a:t>
            </a:r>
            <a:r>
              <a:rPr lang="en-US" b="1" dirty="0"/>
              <a:t>Agreement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752600"/>
            <a:ext cx="4178414" cy="419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2209800"/>
            <a:ext cx="4133850" cy="34407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6" name="Straight Connector 5"/>
          <p:cNvCxnSpPr/>
          <p:nvPr/>
        </p:nvCxnSpPr>
        <p:spPr bwMode="auto">
          <a:xfrm flipH="1">
            <a:off x="4572000" y="1524000"/>
            <a:ext cx="76200" cy="4724400"/>
          </a:xfrm>
          <a:prstGeom prst="line">
            <a:avLst/>
          </a:prstGeom>
          <a:solidFill>
            <a:schemeClr val="accent1"/>
          </a:solidFill>
          <a:ln w="19050" cap="sq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95144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52400"/>
            <a:ext cx="8229600" cy="762000"/>
          </a:xfrm>
        </p:spPr>
        <p:txBody>
          <a:bodyPr/>
          <a:lstStyle/>
          <a:p>
            <a:r>
              <a:rPr lang="en-US" b="1" dirty="0"/>
              <a:t>Senate Co-Voting: </a:t>
            </a:r>
            <a:r>
              <a:rPr lang="en-US" b="1" dirty="0" smtClean="0"/>
              <a:t>90% Agreement</a:t>
            </a:r>
            <a:endParaRPr lang="en-US" b="1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457" y="1600200"/>
            <a:ext cx="4090743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C:\Users\Ben\AppData\Local\Microsoft\Windows\Temporary Internet Files\Content.Outlook\9XZ2HV1D\senate_90p-ms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1224" y="1676400"/>
            <a:ext cx="4406576" cy="434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/>
          <p:cNvCxnSpPr/>
          <p:nvPr/>
        </p:nvCxnSpPr>
        <p:spPr bwMode="auto">
          <a:xfrm flipH="1">
            <a:off x="4419600" y="1371600"/>
            <a:ext cx="76200" cy="4724400"/>
          </a:xfrm>
          <a:prstGeom prst="line">
            <a:avLst/>
          </a:prstGeom>
          <a:solidFill>
            <a:schemeClr val="accent1"/>
          </a:solidFill>
          <a:ln w="19050" cap="sq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95144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52400"/>
            <a:ext cx="8229600" cy="762000"/>
          </a:xfrm>
        </p:spPr>
        <p:txBody>
          <a:bodyPr/>
          <a:lstStyle/>
          <a:p>
            <a:r>
              <a:rPr lang="en-US" b="1" dirty="0"/>
              <a:t>Senate Co-Voting: </a:t>
            </a:r>
            <a:r>
              <a:rPr lang="en-US" b="1" dirty="0" smtClean="0"/>
              <a:t>95% Agreement</a:t>
            </a:r>
            <a:endParaRPr lang="en-US" b="1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447800"/>
            <a:ext cx="41148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1919286"/>
            <a:ext cx="3543300" cy="3171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6" name="Straight Connector 5"/>
          <p:cNvCxnSpPr/>
          <p:nvPr/>
        </p:nvCxnSpPr>
        <p:spPr bwMode="auto">
          <a:xfrm flipH="1">
            <a:off x="4800600" y="1600200"/>
            <a:ext cx="76200" cy="4724400"/>
          </a:xfrm>
          <a:prstGeom prst="line">
            <a:avLst/>
          </a:prstGeom>
          <a:solidFill>
            <a:schemeClr val="accent1"/>
          </a:solidFill>
          <a:ln w="19050" cap="sq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855767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600200" y="1447800"/>
            <a:ext cx="5419725" cy="23113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533400" y="152400"/>
            <a:ext cx="8229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3200" b="1" dirty="0" smtClean="0"/>
              <a:t>Combined Motifs &amp; Glyphs</a:t>
            </a:r>
            <a:endParaRPr lang="en-US" b="1" dirty="0" smtClean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914818" y="4267200"/>
            <a:ext cx="4886034" cy="175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51218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5410201" y="-36023"/>
            <a:ext cx="3517974" cy="523220"/>
          </a:xfrm>
          <a:prstGeom prst="rect">
            <a:avLst/>
          </a:prstGeom>
          <a:ln>
            <a:noFill/>
          </a:ln>
          <a:effectLst/>
        </p:spPr>
        <p:txBody>
          <a:bodyPr wrap="square">
            <a:spAutoFit/>
          </a:bodyPr>
          <a:lstStyle/>
          <a:p>
            <a:pPr algn="r"/>
            <a:r>
              <a:rPr lang="en-US" sz="2800" dirty="0" err="1" smtClean="0"/>
              <a:t>Voson</a:t>
            </a:r>
            <a:r>
              <a:rPr lang="en-US" sz="2800" dirty="0" smtClean="0"/>
              <a:t> Web Crawl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939890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5410201" y="-36023"/>
            <a:ext cx="3517974" cy="523220"/>
          </a:xfrm>
          <a:prstGeom prst="rect">
            <a:avLst/>
          </a:prstGeom>
          <a:ln>
            <a:noFill/>
          </a:ln>
          <a:effectLst/>
        </p:spPr>
        <p:txBody>
          <a:bodyPr wrap="square">
            <a:spAutoFit/>
          </a:bodyPr>
          <a:lstStyle/>
          <a:p>
            <a:pPr algn="r"/>
            <a:r>
              <a:rPr lang="en-US" sz="2800" dirty="0" err="1" smtClean="0"/>
              <a:t>Voson</a:t>
            </a:r>
            <a:r>
              <a:rPr lang="en-US" sz="2800" dirty="0" smtClean="0"/>
              <a:t> Web Crawl</a:t>
            </a:r>
            <a:endParaRPr lang="en-US" sz="2800" dirty="0"/>
          </a:p>
        </p:txBody>
      </p:sp>
      <p:sp>
        <p:nvSpPr>
          <p:cNvPr id="4" name="Oval 3"/>
          <p:cNvSpPr/>
          <p:nvPr/>
        </p:nvSpPr>
        <p:spPr>
          <a:xfrm>
            <a:off x="4558844" y="4572000"/>
            <a:ext cx="1736702" cy="146040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 rot="1232989">
            <a:off x="3264134" y="2508781"/>
            <a:ext cx="589838" cy="83242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 rot="8113706">
            <a:off x="5203994" y="1987781"/>
            <a:ext cx="563099" cy="88792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 rot="1232989">
            <a:off x="1690669" y="2866698"/>
            <a:ext cx="759226" cy="88989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 rot="1232989">
            <a:off x="633863" y="2529002"/>
            <a:ext cx="589838" cy="83242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 rot="8063929">
            <a:off x="1081205" y="1664135"/>
            <a:ext cx="589838" cy="90265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 rot="20135114">
            <a:off x="749029" y="1711826"/>
            <a:ext cx="368172" cy="83242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 rot="7503039">
            <a:off x="2903417" y="1100403"/>
            <a:ext cx="589838" cy="83242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 rot="3113922">
            <a:off x="3282382" y="1349311"/>
            <a:ext cx="531848" cy="114070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 rot="6111902">
            <a:off x="1559275" y="1976625"/>
            <a:ext cx="589838" cy="60722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 rot="8906513">
            <a:off x="2122615" y="4356491"/>
            <a:ext cx="728908" cy="152775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 rot="8913543">
            <a:off x="4495395" y="1004046"/>
            <a:ext cx="589838" cy="83242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 rot="6438624">
            <a:off x="4512338" y="2004686"/>
            <a:ext cx="626409" cy="84640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 rot="2526484">
            <a:off x="4245640" y="1180856"/>
            <a:ext cx="626409" cy="84640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 rot="21275330">
            <a:off x="-48117" y="3313198"/>
            <a:ext cx="379613" cy="48141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 rot="21275330">
            <a:off x="76817" y="3500361"/>
            <a:ext cx="606378" cy="74665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2181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5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25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75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25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50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75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250"/>
                            </p:stCondLst>
                            <p:childTnLst>
                              <p:par>
                                <p:cTn id="5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500"/>
                            </p:stCondLst>
                            <p:childTnLst>
                              <p:par>
                                <p:cTn id="6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750"/>
                            </p:stCondLst>
                            <p:childTnLst>
                              <p:par>
                                <p:cTn id="6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4000"/>
                            </p:stCondLst>
                            <p:childTnLst>
                              <p:par>
                                <p:cTn id="7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5410201" y="-36023"/>
            <a:ext cx="3517974" cy="523220"/>
          </a:xfrm>
          <a:prstGeom prst="rect">
            <a:avLst/>
          </a:prstGeom>
          <a:ln>
            <a:noFill/>
          </a:ln>
          <a:effectLst/>
        </p:spPr>
        <p:txBody>
          <a:bodyPr wrap="square">
            <a:spAutoFit/>
          </a:bodyPr>
          <a:lstStyle/>
          <a:p>
            <a:pPr algn="r"/>
            <a:r>
              <a:rPr lang="en-US" sz="2800" dirty="0" err="1" smtClean="0"/>
              <a:t>Voson</a:t>
            </a:r>
            <a:r>
              <a:rPr lang="en-US" sz="2800" dirty="0" smtClean="0"/>
              <a:t> Web Crawl</a:t>
            </a:r>
            <a:endParaRPr lang="en-US" sz="2800" dirty="0"/>
          </a:p>
        </p:txBody>
      </p:sp>
      <p:sp>
        <p:nvSpPr>
          <p:cNvPr id="4" name="Oval 3"/>
          <p:cNvSpPr/>
          <p:nvPr/>
        </p:nvSpPr>
        <p:spPr>
          <a:xfrm rot="2226282">
            <a:off x="4657593" y="4519038"/>
            <a:ext cx="1655727" cy="130252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5121298" y="4216765"/>
            <a:ext cx="516406" cy="54601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4557200" y="4980958"/>
            <a:ext cx="516406" cy="54601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7043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5410201" y="86380"/>
            <a:ext cx="3517974" cy="523220"/>
          </a:xfrm>
          <a:prstGeom prst="rect">
            <a:avLst/>
          </a:prstGeom>
          <a:ln>
            <a:noFill/>
          </a:ln>
          <a:effectLst/>
        </p:spPr>
        <p:txBody>
          <a:bodyPr wrap="square">
            <a:spAutoFit/>
          </a:bodyPr>
          <a:lstStyle/>
          <a:p>
            <a:pPr algn="r"/>
            <a:r>
              <a:rPr lang="en-US" sz="2800" dirty="0" err="1" smtClean="0"/>
              <a:t>Voson</a:t>
            </a:r>
            <a:r>
              <a:rPr lang="en-US" sz="2800" dirty="0" smtClean="0"/>
              <a:t> Web Crawl</a:t>
            </a:r>
            <a:endParaRPr lang="en-US" sz="2800" dirty="0"/>
          </a:p>
        </p:txBody>
      </p:sp>
      <p:sp>
        <p:nvSpPr>
          <p:cNvPr id="4" name="Oval 3"/>
          <p:cNvSpPr/>
          <p:nvPr/>
        </p:nvSpPr>
        <p:spPr>
          <a:xfrm>
            <a:off x="4558844" y="4572000"/>
            <a:ext cx="1736702" cy="146040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3135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458200" cy="762000"/>
          </a:xfrm>
        </p:spPr>
        <p:txBody>
          <a:bodyPr/>
          <a:lstStyle/>
          <a:p>
            <a:r>
              <a:rPr lang="en-US" sz="3200" b="1" smtClean="0"/>
              <a:t>Obama Unveils “Big Data” Initiative </a:t>
            </a:r>
            <a:r>
              <a:rPr lang="en-US" sz="2400" b="1" smtClean="0"/>
              <a:t>(3/2012)</a:t>
            </a:r>
            <a:endParaRPr lang="en-US" sz="2400" smtClean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67200" y="1752600"/>
            <a:ext cx="5257800" cy="4267200"/>
          </a:xfrm>
        </p:spPr>
        <p:txBody>
          <a:bodyPr/>
          <a:lstStyle/>
          <a:p>
            <a:pPr marL="0" indent="0">
              <a:buFontTx/>
              <a:buNone/>
              <a:defRPr/>
            </a:pPr>
            <a:r>
              <a:rPr lang="en-US" sz="2400" b="1" dirty="0"/>
              <a:t> </a:t>
            </a:r>
            <a:r>
              <a:rPr lang="en-US" sz="2400" b="1" dirty="0" smtClean="0"/>
              <a:t>Big </a:t>
            </a:r>
            <a:r>
              <a:rPr lang="en-US" sz="2400" b="1" dirty="0"/>
              <a:t>Data challenges</a:t>
            </a:r>
            <a:r>
              <a:rPr lang="en-US" sz="2400" dirty="0" smtClean="0"/>
              <a:t>:</a:t>
            </a:r>
            <a:endParaRPr lang="en-US" sz="2400" dirty="0"/>
          </a:p>
          <a:p>
            <a:pPr>
              <a:defRPr/>
            </a:pPr>
            <a:r>
              <a:rPr lang="en-US" sz="2400" dirty="0"/>
              <a:t>Developing scalable algorithms 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>for </a:t>
            </a:r>
            <a:r>
              <a:rPr lang="en-US" sz="2400" dirty="0"/>
              <a:t>processing imperfect data 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>in </a:t>
            </a:r>
            <a:r>
              <a:rPr lang="en-US" sz="2400" dirty="0"/>
              <a:t>distributed data </a:t>
            </a:r>
            <a:r>
              <a:rPr lang="en-US" sz="2400" dirty="0" smtClean="0"/>
              <a:t>stores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1200" dirty="0" smtClean="0"/>
              <a:t> </a:t>
            </a:r>
            <a:endParaRPr lang="en-US" sz="2400" dirty="0"/>
          </a:p>
          <a:p>
            <a:pPr>
              <a:defRPr/>
            </a:pPr>
            <a:r>
              <a:rPr lang="en-US" sz="2400" dirty="0"/>
              <a:t>Creating effective </a:t>
            </a:r>
            <a:r>
              <a:rPr lang="en-US" sz="2400" b="1" dirty="0"/>
              <a:t>human-computer interaction tools </a:t>
            </a:r>
            <a:r>
              <a:rPr lang="en-US" sz="2400" b="1" dirty="0" smtClean="0"/>
              <a:t/>
            </a:r>
            <a:br>
              <a:rPr lang="en-US" sz="2400" b="1" dirty="0" smtClean="0"/>
            </a:br>
            <a:r>
              <a:rPr lang="en-US" sz="2400" dirty="0" smtClean="0"/>
              <a:t>for </a:t>
            </a:r>
            <a:r>
              <a:rPr lang="en-US" sz="2400" dirty="0"/>
              <a:t>facilitating rapidly 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>customizable </a:t>
            </a:r>
            <a:r>
              <a:rPr lang="en-US" sz="2400" b="1" dirty="0"/>
              <a:t>visual reasoning </a:t>
            </a:r>
            <a:r>
              <a:rPr lang="en-US" sz="2400" b="1" dirty="0" smtClean="0"/>
              <a:t/>
            </a:r>
            <a:br>
              <a:rPr lang="en-US" sz="2400" b="1" dirty="0" smtClean="0"/>
            </a:br>
            <a:r>
              <a:rPr lang="en-US" sz="2400" dirty="0" smtClean="0"/>
              <a:t>for </a:t>
            </a:r>
            <a:r>
              <a:rPr lang="en-US" sz="2400" dirty="0"/>
              <a:t>diverse missions.</a:t>
            </a:r>
          </a:p>
          <a:p>
            <a:pPr>
              <a:defRPr/>
            </a:pPr>
            <a:endParaRPr lang="en-US" sz="2400" dirty="0"/>
          </a:p>
        </p:txBody>
      </p:sp>
      <p:pic>
        <p:nvPicPr>
          <p:cNvPr id="1024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209675"/>
            <a:ext cx="4191000" cy="52165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245" name="Rectangle 3"/>
          <p:cNvSpPr>
            <a:spLocks noChangeArrowheads="1"/>
          </p:cNvSpPr>
          <p:nvPr/>
        </p:nvSpPr>
        <p:spPr bwMode="auto">
          <a:xfrm>
            <a:off x="304800" y="6473825"/>
            <a:ext cx="85344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400" u="sng">
                <a:hlinkClick r:id="rId3"/>
              </a:rPr>
              <a:t>http://www.whitehouse.gov/sites/default/files/microsites/ostp/big_data_press_release_final_2.pdf</a:t>
            </a:r>
            <a:r>
              <a:rPr lang="en-US" sz="1400"/>
              <a:t> `</a:t>
            </a:r>
          </a:p>
        </p:txBody>
      </p:sp>
    </p:spTree>
    <p:extLst>
      <p:ext uri="{BB962C8B-B14F-4D97-AF65-F5344CB8AC3E}">
        <p14:creationId xmlns:p14="http://schemas.microsoft.com/office/powerpoint/2010/main" val="1694086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5410201" y="-36023"/>
            <a:ext cx="3517974" cy="523220"/>
          </a:xfrm>
          <a:prstGeom prst="rect">
            <a:avLst/>
          </a:prstGeom>
          <a:ln>
            <a:noFill/>
          </a:ln>
          <a:effectLst/>
        </p:spPr>
        <p:txBody>
          <a:bodyPr wrap="square">
            <a:spAutoFit/>
          </a:bodyPr>
          <a:lstStyle/>
          <a:p>
            <a:pPr algn="r"/>
            <a:r>
              <a:rPr lang="en-US" sz="2800" dirty="0" err="1" smtClean="0"/>
              <a:t>Voson</a:t>
            </a:r>
            <a:r>
              <a:rPr lang="en-US" sz="2800" dirty="0" smtClean="0"/>
              <a:t> Web Crawl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889403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Quantifying Effectiveness</a:t>
            </a:r>
            <a:endParaRPr lang="en-US" dirty="0"/>
          </a:p>
        </p:txBody>
      </p:sp>
      <p:pic>
        <p:nvPicPr>
          <p:cNvPr id="10955" name="Picture 715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1715322"/>
            <a:ext cx="9073917" cy="35424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80185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514272"/>
            <a:ext cx="4343400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ontent Placeholder 1"/>
          <p:cNvSpPr txBox="1">
            <a:spLocks/>
          </p:cNvSpPr>
          <p:nvPr/>
        </p:nvSpPr>
        <p:spPr bwMode="auto">
          <a:xfrm>
            <a:off x="381000" y="228600"/>
            <a:ext cx="91440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5032B"/>
              </a:buClr>
              <a:buSzPct val="140000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C0000"/>
              </a:buClr>
              <a:buSzPct val="120000"/>
              <a:buChar char="•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5032B"/>
              </a:buClr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5032B"/>
              </a:buClr>
              <a:buChar char="•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5032B"/>
              </a:buClr>
              <a:buChar char="•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F5032B"/>
              </a:buClr>
              <a:buChar char="•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F5032B"/>
              </a:buClr>
              <a:buChar char="•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F5032B"/>
              </a:buClr>
              <a:buChar char="•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F5032B"/>
              </a:buClr>
              <a:buChar char="•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>
              <a:buFontTx/>
              <a:buNone/>
            </a:pPr>
            <a:r>
              <a:rPr lang="en-US" b="1" kern="0" dirty="0" smtClean="0"/>
              <a:t>Patients &amp; Concepts Network Simplified</a:t>
            </a:r>
            <a:endParaRPr lang="en-US" b="1" kern="0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549940"/>
            <a:ext cx="4166681" cy="41666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1676400" y="6097621"/>
            <a:ext cx="5943600" cy="912779"/>
          </a:xfrm>
        </p:spPr>
        <p:txBody>
          <a:bodyPr>
            <a:normAutofit/>
          </a:bodyPr>
          <a:lstStyle/>
          <a:p>
            <a:pPr marL="114300" indent="0">
              <a:buNone/>
            </a:pPr>
            <a:r>
              <a:rPr lang="en-US" dirty="0" smtClean="0"/>
              <a:t>433 patients, 4071 concepts</a:t>
            </a:r>
            <a:endParaRPr lang="en-US" sz="2300" dirty="0"/>
          </a:p>
        </p:txBody>
      </p:sp>
    </p:spTree>
    <p:extLst>
      <p:ext uri="{BB962C8B-B14F-4D97-AF65-F5344CB8AC3E}">
        <p14:creationId xmlns:p14="http://schemas.microsoft.com/office/powerpoint/2010/main" val="1198520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81000" y="228600"/>
            <a:ext cx="9144000" cy="838200"/>
          </a:xfrm>
          <a:ln>
            <a:noFill/>
          </a:ln>
        </p:spPr>
        <p:txBody>
          <a:bodyPr/>
          <a:lstStyle/>
          <a:p>
            <a:pPr marL="0" indent="0">
              <a:buNone/>
            </a:pPr>
            <a:r>
              <a:rPr lang="en-US" b="1" dirty="0" smtClean="0"/>
              <a:t>Patients &amp; Concepts Network Simplified</a:t>
            </a:r>
            <a:endParaRPr lang="en-US" b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6186" y="1600199"/>
            <a:ext cx="3617496" cy="3124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264920"/>
            <a:ext cx="5181600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38392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Discussion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5334000"/>
          </a:xfrm>
        </p:spPr>
        <p:txBody>
          <a:bodyPr>
            <a:normAutofit lnSpcReduction="10000"/>
          </a:bodyPr>
          <a:lstStyle/>
          <a:p>
            <a:pPr marL="114300" indent="0">
              <a:buNone/>
            </a:pPr>
            <a:r>
              <a:rPr lang="en-US" dirty="0" smtClean="0"/>
              <a:t>Motif simplification effective for</a:t>
            </a:r>
          </a:p>
          <a:p>
            <a:pPr lvl="1"/>
            <a:r>
              <a:rPr lang="en-US" dirty="0" smtClean="0"/>
              <a:t>Reducing complexity</a:t>
            </a:r>
          </a:p>
          <a:p>
            <a:pPr lvl="1"/>
            <a:r>
              <a:rPr lang="en-US" dirty="0" smtClean="0"/>
              <a:t>Understanding </a:t>
            </a:r>
            <a:r>
              <a:rPr lang="en-US" dirty="0" smtClean="0"/>
              <a:t>relationships</a:t>
            </a:r>
            <a:endParaRPr lang="en-US" dirty="0" smtClean="0"/>
          </a:p>
          <a:p>
            <a:pPr lvl="1"/>
            <a:endParaRPr lang="en-US" dirty="0"/>
          </a:p>
          <a:p>
            <a:pPr marL="114300" indent="0">
              <a:buNone/>
            </a:pPr>
            <a:r>
              <a:rPr lang="en-US" dirty="0" smtClean="0"/>
              <a:t>However</a:t>
            </a:r>
          </a:p>
          <a:p>
            <a:pPr lvl="1"/>
            <a:r>
              <a:rPr lang="en-US" dirty="0" smtClean="0"/>
              <a:t>Some motifs </a:t>
            </a:r>
            <a:r>
              <a:rPr lang="en-US" dirty="0" smtClean="0"/>
              <a:t>may not be </a:t>
            </a:r>
            <a:r>
              <a:rPr lang="en-US" dirty="0" smtClean="0"/>
              <a:t>addressed</a:t>
            </a:r>
            <a:endParaRPr lang="en-US" dirty="0" smtClean="0"/>
          </a:p>
          <a:p>
            <a:pPr lvl="1"/>
            <a:r>
              <a:rPr lang="en-US" dirty="0"/>
              <a:t>Glyph design has </a:t>
            </a:r>
            <a:r>
              <a:rPr lang="en-US" dirty="0" smtClean="0"/>
              <a:t>tradeoffs</a:t>
            </a:r>
          </a:p>
          <a:p>
            <a:pPr marL="114300" indent="0">
              <a:buNone/>
            </a:pPr>
            <a:endParaRPr lang="en-US" dirty="0"/>
          </a:p>
          <a:p>
            <a:pPr marL="114300" indent="0">
              <a:buNone/>
            </a:pPr>
            <a:endParaRPr lang="en-US" dirty="0" smtClean="0"/>
          </a:p>
          <a:p>
            <a:pPr marL="114300" lvl="1" indent="0">
              <a:buNone/>
            </a:pPr>
            <a:r>
              <a:rPr lang="en-US" dirty="0"/>
              <a:t> </a:t>
            </a:r>
            <a:r>
              <a:rPr lang="en-US" dirty="0" smtClean="0"/>
              <a:t>         </a:t>
            </a:r>
            <a:r>
              <a:rPr lang="en-US" sz="2300" dirty="0" smtClean="0"/>
              <a:t>(Dunne &amp; Shneiderman, </a:t>
            </a:r>
            <a:r>
              <a:rPr lang="en-US" sz="2300" dirty="0" smtClean="0"/>
              <a:t>CHI 2013)</a:t>
            </a:r>
            <a:endParaRPr lang="en-US" sz="2300" dirty="0"/>
          </a:p>
        </p:txBody>
      </p:sp>
    </p:spTree>
    <p:extLst>
      <p:ext uri="{BB962C8B-B14F-4D97-AF65-F5344CB8AC3E}">
        <p14:creationId xmlns:p14="http://schemas.microsoft.com/office/powerpoint/2010/main" val="1541653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2653678" y="6412468"/>
            <a:ext cx="3217547" cy="369332"/>
          </a:xfrm>
          <a:prstGeom prst="rect">
            <a:avLst/>
          </a:prstGeom>
          <a:noFill/>
          <a:ln w="38100" cap="sq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1" dirty="0" smtClean="0">
                <a:latin typeface="Courier New" pitchFamily="49" charset="0"/>
              </a:rPr>
              <a:t>Nodexlgraphgallery.org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90600" y="93742"/>
            <a:ext cx="6934200" cy="63070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23406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52400"/>
            <a:ext cx="9296400" cy="762000"/>
          </a:xfrm>
        </p:spPr>
        <p:txBody>
          <a:bodyPr/>
          <a:lstStyle/>
          <a:p>
            <a:pPr eaLnBrk="1" hangingPunct="1"/>
            <a:r>
              <a:rPr lang="en-US" sz="2800" b="1" dirty="0" smtClean="0"/>
              <a:t>  Analyzing Social Media Networks with </a:t>
            </a:r>
            <a:r>
              <a:rPr lang="en-US" sz="2800" b="1" dirty="0" err="1" smtClean="0"/>
              <a:t>NodeXL</a:t>
            </a:r>
            <a:endParaRPr lang="en-US" sz="2800" b="1" dirty="0" smtClean="0"/>
          </a:p>
        </p:txBody>
      </p:sp>
      <p:sp>
        <p:nvSpPr>
          <p:cNvPr id="25603" name="Right Triangle 6"/>
          <p:cNvSpPr>
            <a:spLocks noChangeArrowheads="1"/>
          </p:cNvSpPr>
          <p:nvPr/>
        </p:nvSpPr>
        <p:spPr bwMode="auto">
          <a:xfrm rot="5244050">
            <a:off x="2062956" y="1337470"/>
            <a:ext cx="1101725" cy="1065212"/>
          </a:xfrm>
          <a:prstGeom prst="rtTriangle">
            <a:avLst/>
          </a:prstGeom>
          <a:solidFill>
            <a:schemeClr val="bg1"/>
          </a:solidFill>
          <a:ln w="38100" cap="sq" algn="ctr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604" name="Right Triangle 7"/>
          <p:cNvSpPr>
            <a:spLocks noChangeArrowheads="1"/>
          </p:cNvSpPr>
          <p:nvPr/>
        </p:nvSpPr>
        <p:spPr bwMode="auto">
          <a:xfrm>
            <a:off x="1670050" y="4157663"/>
            <a:ext cx="996950" cy="1176337"/>
          </a:xfrm>
          <a:prstGeom prst="rtTriangle">
            <a:avLst/>
          </a:prstGeom>
          <a:solidFill>
            <a:schemeClr val="bg1"/>
          </a:solidFill>
          <a:ln w="38100" cap="sq" algn="ctr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605" name="Rectangle 6"/>
          <p:cNvSpPr>
            <a:spLocks noChangeArrowheads="1"/>
          </p:cNvSpPr>
          <p:nvPr/>
        </p:nvSpPr>
        <p:spPr bwMode="auto">
          <a:xfrm>
            <a:off x="4038600" y="1327150"/>
            <a:ext cx="5791200" cy="4616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en-US" sz="1400" b="1" dirty="0"/>
              <a:t>I. Getting Started with Analyzing Social Media Networks</a:t>
            </a:r>
            <a:r>
              <a:rPr lang="en-US" sz="1400" dirty="0"/>
              <a:t> </a:t>
            </a:r>
            <a:br>
              <a:rPr lang="en-US" sz="1400" dirty="0"/>
            </a:br>
            <a:r>
              <a:rPr lang="en-US" sz="1400" dirty="0"/>
              <a:t>    1. Introduction to Social Media and Social Networks</a:t>
            </a:r>
            <a:br>
              <a:rPr lang="en-US" sz="1400" dirty="0"/>
            </a:br>
            <a:r>
              <a:rPr lang="en-US" sz="1400" dirty="0"/>
              <a:t>    2. Social media: New Technologies of Collaboration</a:t>
            </a:r>
            <a:br>
              <a:rPr lang="en-US" sz="1400" dirty="0"/>
            </a:br>
            <a:r>
              <a:rPr lang="en-US" sz="1400" dirty="0"/>
              <a:t>    3. Social Network Analysis</a:t>
            </a:r>
            <a:br>
              <a:rPr lang="en-US" sz="1400" dirty="0"/>
            </a:br>
            <a:r>
              <a:rPr lang="en-US" sz="1400" dirty="0"/>
              <a:t/>
            </a:r>
            <a:br>
              <a:rPr lang="en-US" sz="1400" dirty="0"/>
            </a:br>
            <a:r>
              <a:rPr lang="en-US" sz="1400" b="1" dirty="0"/>
              <a:t>II. </a:t>
            </a:r>
            <a:r>
              <a:rPr lang="en-US" sz="1400" b="1" dirty="0" err="1"/>
              <a:t>NodeXL</a:t>
            </a:r>
            <a:r>
              <a:rPr lang="en-US" sz="1400" b="1" dirty="0"/>
              <a:t> Tutorial: Learning by Doing</a:t>
            </a:r>
            <a:r>
              <a:rPr lang="en-US" sz="1400" dirty="0"/>
              <a:t> </a:t>
            </a:r>
            <a:br>
              <a:rPr lang="en-US" sz="1400" dirty="0"/>
            </a:br>
            <a:r>
              <a:rPr lang="en-US" sz="1400" dirty="0"/>
              <a:t>    4. Layout, Visual Design &amp; Labeling</a:t>
            </a:r>
            <a:br>
              <a:rPr lang="en-US" sz="1400" dirty="0"/>
            </a:br>
            <a:r>
              <a:rPr lang="en-US" sz="1400" dirty="0"/>
              <a:t>    5. Calculating &amp; Visualizing Network Metrics </a:t>
            </a:r>
            <a:br>
              <a:rPr lang="en-US" sz="1400" dirty="0"/>
            </a:br>
            <a:r>
              <a:rPr lang="en-US" sz="1400" dirty="0"/>
              <a:t>    6. Preparing Data &amp; Filtering</a:t>
            </a:r>
            <a:br>
              <a:rPr lang="en-US" sz="1400" dirty="0"/>
            </a:br>
            <a:r>
              <a:rPr lang="en-US" sz="1400" dirty="0"/>
              <a:t>    7. Clustering &amp;Grouping</a:t>
            </a:r>
            <a:br>
              <a:rPr lang="en-US" sz="1400" dirty="0"/>
            </a:br>
            <a:r>
              <a:rPr lang="en-US" sz="1400" dirty="0"/>
              <a:t/>
            </a:r>
            <a:br>
              <a:rPr lang="en-US" sz="1400" dirty="0"/>
            </a:br>
            <a:r>
              <a:rPr lang="en-US" sz="1400" b="1" dirty="0"/>
              <a:t>III Social Media Network Analysis Case Studies</a:t>
            </a:r>
            <a:r>
              <a:rPr lang="en-US" sz="1400" dirty="0"/>
              <a:t> </a:t>
            </a:r>
            <a:br>
              <a:rPr lang="en-US" sz="1400" dirty="0"/>
            </a:br>
            <a:r>
              <a:rPr lang="en-US" sz="1400" dirty="0"/>
              <a:t>     8. Email</a:t>
            </a:r>
            <a:br>
              <a:rPr lang="en-US" sz="1400" dirty="0"/>
            </a:br>
            <a:r>
              <a:rPr lang="en-US" sz="1400" dirty="0"/>
              <a:t>     9. Threaded Networks</a:t>
            </a:r>
            <a:br>
              <a:rPr lang="en-US" sz="1400" dirty="0"/>
            </a:br>
            <a:r>
              <a:rPr lang="en-US" sz="1400" dirty="0"/>
              <a:t>   10. Twitter</a:t>
            </a:r>
            <a:br>
              <a:rPr lang="en-US" sz="1400" dirty="0"/>
            </a:br>
            <a:r>
              <a:rPr lang="en-US" sz="1400" dirty="0"/>
              <a:t>   11. Facebook  </a:t>
            </a:r>
            <a:br>
              <a:rPr lang="en-US" sz="1400" dirty="0"/>
            </a:br>
            <a:r>
              <a:rPr lang="en-US" sz="1400" dirty="0"/>
              <a:t>   12. WWW</a:t>
            </a:r>
            <a:br>
              <a:rPr lang="en-US" sz="1400" dirty="0"/>
            </a:br>
            <a:r>
              <a:rPr lang="en-US" sz="1400" dirty="0"/>
              <a:t>   13. Flickr</a:t>
            </a:r>
            <a:br>
              <a:rPr lang="en-US" sz="1400" dirty="0"/>
            </a:br>
            <a:r>
              <a:rPr lang="en-US" sz="1400" dirty="0"/>
              <a:t>   14. YouTube </a:t>
            </a:r>
            <a:br>
              <a:rPr lang="en-US" sz="1400" dirty="0"/>
            </a:br>
            <a:r>
              <a:rPr lang="en-US" sz="1400" dirty="0"/>
              <a:t>   15. Wiki Networks </a:t>
            </a:r>
            <a:br>
              <a:rPr lang="en-US" sz="1400" dirty="0"/>
            </a:br>
            <a:endParaRPr lang="en-US" sz="1400" dirty="0"/>
          </a:p>
        </p:txBody>
      </p:sp>
      <p:pic>
        <p:nvPicPr>
          <p:cNvPr id="25606" name="Picture 4" descr="Hansen5_2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9088" y="1427163"/>
            <a:ext cx="3414712" cy="4211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7" name="Rectangle 7"/>
          <p:cNvSpPr>
            <a:spLocks noChangeArrowheads="1"/>
          </p:cNvSpPr>
          <p:nvPr/>
        </p:nvSpPr>
        <p:spPr bwMode="auto">
          <a:xfrm>
            <a:off x="-838200" y="6400800"/>
            <a:ext cx="101346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>
                <a:latin typeface="Courier New" pitchFamily="49" charset="0"/>
                <a:cs typeface="Courier New" pitchFamily="49" charset="0"/>
              </a:rPr>
              <a:t>http://www.elsevier.com/wps/find/bookdescription.cws_home/723354/description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152400"/>
            <a:ext cx="8915400" cy="762000"/>
          </a:xfrm>
        </p:spPr>
        <p:txBody>
          <a:bodyPr/>
          <a:lstStyle/>
          <a:p>
            <a:pPr eaLnBrk="1" hangingPunct="1"/>
            <a:r>
              <a:rPr lang="en-US" sz="3200" b="1" smtClean="0"/>
              <a:t> Social Media Research Foundation</a:t>
            </a:r>
          </a:p>
        </p:txBody>
      </p:sp>
      <p:sp>
        <p:nvSpPr>
          <p:cNvPr id="26627" name="Right Triangle 6"/>
          <p:cNvSpPr>
            <a:spLocks noChangeArrowheads="1"/>
          </p:cNvSpPr>
          <p:nvPr/>
        </p:nvSpPr>
        <p:spPr bwMode="auto">
          <a:xfrm rot="5244050">
            <a:off x="2062956" y="1337470"/>
            <a:ext cx="1101725" cy="1065212"/>
          </a:xfrm>
          <a:prstGeom prst="rtTriangle">
            <a:avLst/>
          </a:prstGeom>
          <a:solidFill>
            <a:schemeClr val="bg1"/>
          </a:solidFill>
          <a:ln w="38100" cap="sq" algn="ctr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6628" name="Right Triangle 7"/>
          <p:cNvSpPr>
            <a:spLocks noChangeArrowheads="1"/>
          </p:cNvSpPr>
          <p:nvPr/>
        </p:nvSpPr>
        <p:spPr bwMode="auto">
          <a:xfrm>
            <a:off x="1670050" y="4157663"/>
            <a:ext cx="996950" cy="1176337"/>
          </a:xfrm>
          <a:prstGeom prst="rtTriangle">
            <a:avLst/>
          </a:prstGeom>
          <a:solidFill>
            <a:schemeClr val="bg1"/>
          </a:solidFill>
          <a:ln w="38100" cap="sq" algn="ctr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6629" name="Rectangle 6"/>
          <p:cNvSpPr>
            <a:spLocks noChangeArrowheads="1"/>
          </p:cNvSpPr>
          <p:nvPr/>
        </p:nvSpPr>
        <p:spPr bwMode="auto">
          <a:xfrm>
            <a:off x="1524000" y="3505200"/>
            <a:ext cx="5905500" cy="2739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b="1" dirty="0"/>
              <a:t>Social Media Research Foundation</a:t>
            </a:r>
          </a:p>
          <a:p>
            <a:r>
              <a:rPr lang="en-US" sz="1600" b="1" dirty="0"/>
              <a:t>     </a:t>
            </a:r>
            <a:r>
              <a:rPr lang="en-US" sz="1600" b="1" dirty="0">
                <a:latin typeface="Courier New" pitchFamily="49" charset="0"/>
                <a:cs typeface="Courier New" pitchFamily="49" charset="0"/>
              </a:rPr>
              <a:t>smrfoundation.org</a:t>
            </a:r>
          </a:p>
          <a:p>
            <a:endParaRPr lang="en-US" sz="1600" dirty="0" smtClean="0"/>
          </a:p>
          <a:p>
            <a:endParaRPr lang="en-US" sz="1600" dirty="0"/>
          </a:p>
          <a:p>
            <a:pPr algn="l"/>
            <a:r>
              <a:rPr lang="en-US" sz="2000" dirty="0"/>
              <a:t>We are a group of researchers who want to create </a:t>
            </a:r>
            <a:r>
              <a:rPr lang="en-US" sz="2000" b="1" dirty="0"/>
              <a:t>open tools</a:t>
            </a:r>
            <a:r>
              <a:rPr lang="en-US" sz="2000" dirty="0"/>
              <a:t>, generate and host </a:t>
            </a:r>
            <a:r>
              <a:rPr lang="en-US" sz="2000" b="1" dirty="0"/>
              <a:t>open data</a:t>
            </a:r>
            <a:r>
              <a:rPr lang="en-US" sz="2000" dirty="0"/>
              <a:t>, and support </a:t>
            </a:r>
            <a:r>
              <a:rPr lang="en-US" sz="2000" b="1" dirty="0"/>
              <a:t>open scholarship </a:t>
            </a:r>
            <a:r>
              <a:rPr lang="en-US" sz="2000" dirty="0"/>
              <a:t>related to social media.</a:t>
            </a:r>
          </a:p>
          <a:p>
            <a:endParaRPr lang="en-US" sz="1600" dirty="0"/>
          </a:p>
          <a:p>
            <a:r>
              <a:rPr lang="en-US" sz="1600" dirty="0"/>
              <a:t> </a:t>
            </a:r>
          </a:p>
          <a:p>
            <a:endParaRPr lang="en-US" sz="1600" dirty="0"/>
          </a:p>
        </p:txBody>
      </p:sp>
      <p:sp>
        <p:nvSpPr>
          <p:cNvPr id="26631" name="Rectangle 8"/>
          <p:cNvSpPr>
            <a:spLocks noChangeArrowheads="1"/>
          </p:cNvSpPr>
          <p:nvPr/>
        </p:nvSpPr>
        <p:spPr bwMode="auto">
          <a:xfrm>
            <a:off x="3122613" y="6257925"/>
            <a:ext cx="28987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/>
              <a:t> </a:t>
            </a:r>
            <a:r>
              <a:rPr lang="en-US" sz="2000" b="1">
                <a:latin typeface="Courier New" pitchFamily="49" charset="0"/>
                <a:cs typeface="Courier New" pitchFamily="49" charset="0"/>
              </a:rPr>
              <a:t>smrfoundation.org</a:t>
            </a:r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63714" y="1476985"/>
            <a:ext cx="6808686" cy="26378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sz="3200" b="1" smtClean="0"/>
              <a:t>UN Millennium Development Goals</a:t>
            </a:r>
          </a:p>
        </p:txBody>
      </p:sp>
      <p:sp>
        <p:nvSpPr>
          <p:cNvPr id="77827" name="Text Box 3"/>
          <p:cNvSpPr txBox="1">
            <a:spLocks noChangeArrowheads="1"/>
          </p:cNvSpPr>
          <p:nvPr/>
        </p:nvSpPr>
        <p:spPr bwMode="auto">
          <a:xfrm>
            <a:off x="766763" y="1524000"/>
            <a:ext cx="6764337" cy="3478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cap="sq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Antique Olv (W1)" pitchFamily="34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Antique Olv (W1)" pitchFamily="34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Antique Olv (W1)" pitchFamily="34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Antique Olv (W1)" pitchFamily="34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Antique Olv (W1)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ntique Olv (W1)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ntique Olv (W1)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ntique Olv (W1)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ntique Olv (W1)" pitchFamily="34" charset="0"/>
                <a:cs typeface="Arial" charset="0"/>
              </a:defRPr>
            </a:lvl9pPr>
          </a:lstStyle>
          <a:p>
            <a:pPr eaLnBrk="1" hangingPunct="1">
              <a:buFontTx/>
              <a:buChar char="•"/>
            </a:pPr>
            <a:r>
              <a:rPr lang="en-US"/>
              <a:t> Eradicate extreme poverty and hunger</a:t>
            </a:r>
          </a:p>
          <a:p>
            <a:pPr eaLnBrk="1" hangingPunct="1">
              <a:buFontTx/>
              <a:buChar char="•"/>
            </a:pPr>
            <a:r>
              <a:rPr lang="en-US"/>
              <a:t> Achieve universal primary education</a:t>
            </a:r>
          </a:p>
          <a:p>
            <a:pPr eaLnBrk="1" hangingPunct="1">
              <a:buFontTx/>
              <a:buChar char="•"/>
            </a:pPr>
            <a:r>
              <a:rPr lang="en-US"/>
              <a:t> Promote gender equality and empower women</a:t>
            </a:r>
          </a:p>
          <a:p>
            <a:pPr eaLnBrk="1" hangingPunct="1">
              <a:buFontTx/>
              <a:buChar char="•"/>
            </a:pPr>
            <a:r>
              <a:rPr lang="en-US"/>
              <a:t> Reduce child mortality</a:t>
            </a:r>
          </a:p>
          <a:p>
            <a:pPr eaLnBrk="1" hangingPunct="1">
              <a:buFontTx/>
              <a:buChar char="•"/>
            </a:pPr>
            <a:r>
              <a:rPr lang="en-US"/>
              <a:t> Improve maternal health</a:t>
            </a:r>
          </a:p>
          <a:p>
            <a:pPr eaLnBrk="1" hangingPunct="1">
              <a:buFontTx/>
              <a:buChar char="•"/>
            </a:pPr>
            <a:r>
              <a:rPr lang="en-US"/>
              <a:t> Combat HIV/AIDS, malaria and other diseases</a:t>
            </a:r>
          </a:p>
          <a:p>
            <a:pPr eaLnBrk="1" hangingPunct="1">
              <a:buFontTx/>
              <a:buChar char="•"/>
            </a:pPr>
            <a:r>
              <a:rPr lang="en-US"/>
              <a:t> Ensure environmental sustainability</a:t>
            </a:r>
          </a:p>
          <a:p>
            <a:pPr eaLnBrk="1" hangingPunct="1">
              <a:buFontTx/>
              <a:buChar char="•"/>
            </a:pPr>
            <a:r>
              <a:rPr lang="en-US"/>
              <a:t> Develop a global partnership for development</a:t>
            </a:r>
          </a:p>
          <a:p>
            <a:pPr eaLnBrk="1" hangingPunct="1">
              <a:buFontTx/>
              <a:buChar char="•"/>
            </a:pPr>
            <a:endParaRPr lang="en-US"/>
          </a:p>
        </p:txBody>
      </p:sp>
      <p:sp>
        <p:nvSpPr>
          <p:cNvPr id="77828" name="Text Box 4"/>
          <p:cNvSpPr txBox="1">
            <a:spLocks noChangeArrowheads="1"/>
          </p:cNvSpPr>
          <p:nvPr/>
        </p:nvSpPr>
        <p:spPr bwMode="auto">
          <a:xfrm>
            <a:off x="981075" y="1335088"/>
            <a:ext cx="34385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cap="sq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Antique Olv (W1)" pitchFamily="34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Antique Olv (W1)" pitchFamily="34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Antique Olv (W1)" pitchFamily="34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Antique Olv (W1)" pitchFamily="34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Antique Olv (W1)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ntique Olv (W1)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ntique Olv (W1)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ntique Olv (W1)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ntique Olv (W1)" pitchFamily="34" charset="0"/>
                <a:cs typeface="Arial" charset="0"/>
              </a:defRPr>
            </a:lvl9pPr>
          </a:lstStyle>
          <a:p>
            <a:pPr eaLnBrk="1" hangingPunct="1"/>
            <a:r>
              <a:rPr lang="en-US"/>
              <a:t>To be achieved by 2015</a:t>
            </a:r>
          </a:p>
        </p:txBody>
      </p:sp>
      <p:pic>
        <p:nvPicPr>
          <p:cNvPr id="7782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066800"/>
            <a:ext cx="7832725" cy="5640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2088604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i="1" smtClean="0">
              <a:latin typeface="Times" charset="0"/>
            </a:endParaRPr>
          </a:p>
          <a:p>
            <a:pPr eaLnBrk="1" hangingPunct="1"/>
            <a:endParaRPr lang="en-US" smtClean="0">
              <a:latin typeface="Times" charset="0"/>
            </a:endParaRPr>
          </a:p>
        </p:txBody>
      </p:sp>
      <p:sp>
        <p:nvSpPr>
          <p:cNvPr id="78851" name="Text Box 3"/>
          <p:cNvSpPr txBox="1">
            <a:spLocks noChangeArrowheads="1"/>
          </p:cNvSpPr>
          <p:nvPr/>
        </p:nvSpPr>
        <p:spPr bwMode="auto">
          <a:xfrm>
            <a:off x="2823636" y="4605338"/>
            <a:ext cx="3687227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Antique Olv (W1)" pitchFamily="34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Antique Olv (W1)" pitchFamily="34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Antique Olv (W1)" pitchFamily="34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Antique Olv (W1)" pitchFamily="34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Antique Olv (W1)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ntique Olv (W1)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ntique Olv (W1)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ntique Olv (W1)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ntique Olv (W1)" pitchFamily="34" charset="0"/>
                <a:cs typeface="Arial" charset="0"/>
              </a:defRPr>
            </a:lvl9pPr>
          </a:lstStyle>
          <a:p>
            <a:pPr algn="ctr"/>
            <a:r>
              <a:rPr lang="en-US" sz="3200" b="1" dirty="0">
                <a:solidFill>
                  <a:schemeClr val="tx1"/>
                </a:solidFill>
                <a:latin typeface="Arial" charset="0"/>
              </a:rPr>
              <a:t>30</a:t>
            </a:r>
            <a:r>
              <a:rPr lang="en-US" sz="3200" b="1" baseline="30000" dirty="0">
                <a:solidFill>
                  <a:schemeClr val="tx1"/>
                </a:solidFill>
                <a:latin typeface="Arial" charset="0"/>
              </a:rPr>
              <a:t>th</a:t>
            </a:r>
            <a:r>
              <a:rPr lang="en-US" sz="3200" b="1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en-US" sz="3200" b="1" dirty="0" smtClean="0">
                <a:solidFill>
                  <a:schemeClr val="tx1"/>
                </a:solidFill>
                <a:latin typeface="Arial" charset="0"/>
              </a:rPr>
              <a:t>Anniversary</a:t>
            </a:r>
            <a:br>
              <a:rPr lang="en-US" sz="3200" b="1" dirty="0" smtClean="0">
                <a:solidFill>
                  <a:schemeClr val="tx1"/>
                </a:solidFill>
                <a:latin typeface="Arial" charset="0"/>
              </a:rPr>
            </a:br>
            <a:endParaRPr lang="en-US" sz="3200" b="1" dirty="0">
              <a:solidFill>
                <a:schemeClr val="tx1"/>
              </a:solidFill>
              <a:latin typeface="Arial" charset="0"/>
            </a:endParaRPr>
          </a:p>
          <a:p>
            <a:pPr algn="ctr"/>
            <a:r>
              <a:rPr lang="en-US" b="1" dirty="0">
                <a:solidFill>
                  <a:schemeClr val="tx1"/>
                </a:solidFill>
                <a:latin typeface="Courier New" pitchFamily="49" charset="0"/>
              </a:rPr>
              <a:t>www.cs.umd.edu/hcil</a:t>
            </a:r>
            <a:br>
              <a:rPr lang="en-US" b="1" dirty="0">
                <a:solidFill>
                  <a:schemeClr val="tx1"/>
                </a:solidFill>
                <a:latin typeface="Courier New" pitchFamily="49" charset="0"/>
              </a:rPr>
            </a:br>
            <a:endParaRPr lang="en-US" b="1" i="1" dirty="0">
              <a:solidFill>
                <a:schemeClr val="tx1"/>
              </a:solidFill>
              <a:latin typeface="Courier New" pitchFamily="49" charset="0"/>
            </a:endParaRPr>
          </a:p>
        </p:txBody>
      </p:sp>
      <p:pic>
        <p:nvPicPr>
          <p:cNvPr id="78852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550" y="1371600"/>
            <a:ext cx="850265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cap="sq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01438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200" b="1" smtClean="0"/>
              <a:t>Spotfire: DC natality data</a:t>
            </a: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119188"/>
            <a:ext cx="7924800" cy="573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cap="sq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80842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4275" y="902541"/>
            <a:ext cx="4064742" cy="5341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4275" y="902541"/>
            <a:ext cx="4064742" cy="5341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2" name="Picture 1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7382" y="402241"/>
            <a:ext cx="4218527" cy="58687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Interactivity</a:t>
            </a:r>
            <a:endParaRPr lang="en-US" dirty="0"/>
          </a:p>
        </p:txBody>
      </p:sp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021" y="4089300"/>
            <a:ext cx="3684273" cy="266446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2531" y="5393497"/>
            <a:ext cx="472966" cy="4590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7897" y="3985714"/>
            <a:ext cx="472966" cy="4590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5327420" y="4378039"/>
            <a:ext cx="2899495" cy="732031"/>
          </a:xfrm>
          <a:prstGeom prst="rect">
            <a:avLst/>
          </a:prstGeom>
          <a:solidFill>
            <a:srgbClr val="FFFFE1"/>
          </a:solidFill>
          <a:ln w="12700">
            <a:solidFill>
              <a:srgbClr val="6464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smtClean="0">
                <a:solidFill>
                  <a:schemeClr val="tx1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Fan motif: 133 leaf vertices with head vertex “Theory”</a:t>
            </a:r>
            <a:endParaRPr lang="en-US" sz="1800" dirty="0">
              <a:solidFill>
                <a:schemeClr val="tx1"/>
              </a:soli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2109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28600" y="152400"/>
            <a:ext cx="9372600" cy="762000"/>
          </a:xfrm>
        </p:spPr>
        <p:txBody>
          <a:bodyPr/>
          <a:lstStyle/>
          <a:p>
            <a:pPr eaLnBrk="1" hangingPunct="1"/>
            <a:r>
              <a:rPr lang="en-US" sz="3200" b="1" smtClean="0"/>
              <a:t>Information Visualization &amp; Visual Analytics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228600" y="1457325"/>
            <a:ext cx="9220200" cy="6086475"/>
          </a:xfrm>
        </p:spPr>
        <p:txBody>
          <a:bodyPr lIns="90488" tIns="44450" rIns="90488" bIns="44450"/>
          <a:lstStyle/>
          <a:p>
            <a:pPr eaLnBrk="1" hangingPunct="1">
              <a:buFontTx/>
              <a:buNone/>
            </a:pPr>
            <a:r>
              <a:rPr lang="en-US" sz="2800" dirty="0" smtClean="0"/>
              <a:t>- Integration of statistics with visualization</a:t>
            </a:r>
          </a:p>
          <a:p>
            <a:pPr eaLnBrk="1" hangingPunct="1">
              <a:buFontTx/>
              <a:buNone/>
            </a:pPr>
            <a:r>
              <a:rPr lang="en-US" sz="2800" dirty="0" smtClean="0"/>
              <a:t>- Turning Big Data into Big Insights</a:t>
            </a:r>
          </a:p>
          <a:p>
            <a:pPr eaLnBrk="1" hangingPunct="1">
              <a:buFontTx/>
              <a:buNone/>
            </a:pPr>
            <a:r>
              <a:rPr lang="en-US" sz="2800" dirty="0" smtClean="0"/>
              <a:t>- Dynamic queries across multiple coordinated views</a:t>
            </a:r>
          </a:p>
          <a:p>
            <a:pPr eaLnBrk="1" hangingPunct="1">
              <a:buFontTx/>
              <a:buNone/>
            </a:pPr>
            <a:r>
              <a:rPr lang="en-US" sz="2800" dirty="0" smtClean="0"/>
              <a:t>- Aggregation, clustering, and simplification strategies </a:t>
            </a:r>
          </a:p>
          <a:p>
            <a:pPr eaLnBrk="1" hangingPunct="1">
              <a:buFontTx/>
              <a:buNone/>
            </a:pPr>
            <a:r>
              <a:rPr lang="en-US" sz="2800" dirty="0" smtClean="0"/>
              <a:t>- Insight extraction processes: systematic yet flexible</a:t>
            </a:r>
            <a:endParaRPr lang="en-US" sz="1800" dirty="0" smtClean="0"/>
          </a:p>
          <a:p>
            <a:pPr eaLnBrk="1" hangingPunct="1"/>
            <a:endParaRPr lang="en-US" sz="1800" b="1" dirty="0" smtClean="0"/>
          </a:p>
          <a:p>
            <a:pPr eaLnBrk="1" hangingPunct="1"/>
            <a:endParaRPr lang="en-US" sz="1800" b="1" dirty="0" smtClean="0"/>
          </a:p>
          <a:p>
            <a:pPr lvl="1" eaLnBrk="1" hangingPunct="1">
              <a:buFontTx/>
              <a:buNone/>
            </a:pPr>
            <a:endParaRPr lang="en-US" sz="1600" b="1" dirty="0" smtClean="0"/>
          </a:p>
        </p:txBody>
      </p:sp>
    </p:spTree>
    <p:extLst>
      <p:ext uri="{BB962C8B-B14F-4D97-AF65-F5344CB8AC3E}">
        <p14:creationId xmlns:p14="http://schemas.microsoft.com/office/powerpoint/2010/main" val="3937992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0" y="1143000"/>
            <a:ext cx="4818528" cy="4818528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904" y="19200"/>
            <a:ext cx="3260448" cy="326044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352" y="3302599"/>
            <a:ext cx="3429000" cy="34290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124200" y="314980"/>
            <a:ext cx="5867400" cy="584775"/>
          </a:xfrm>
          <a:prstGeom prst="rect">
            <a:avLst/>
          </a:prstGeom>
          <a:ln>
            <a:noFill/>
          </a:ln>
          <a:effectLst/>
        </p:spPr>
        <p:txBody>
          <a:bodyPr wrap="square">
            <a:spAutoFit/>
          </a:bodyPr>
          <a:lstStyle/>
          <a:p>
            <a:pPr algn="r"/>
            <a:r>
              <a:rPr lang="en-US" sz="2800" b="1" dirty="0" smtClean="0"/>
              <a:t>Force-Directed </a:t>
            </a:r>
            <a:r>
              <a:rPr lang="en-US" sz="3200" b="1" dirty="0" smtClean="0">
                <a:latin typeface="+mn-lt"/>
              </a:rPr>
              <a:t>Group-in-a-Box</a:t>
            </a:r>
            <a:endParaRPr lang="en-US" sz="32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09471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354" name="AutoShape 2"/>
          <p:cNvSpPr>
            <a:spLocks noChangeArrowheads="1"/>
          </p:cNvSpPr>
          <p:nvPr/>
        </p:nvSpPr>
        <p:spPr bwMode="auto">
          <a:xfrm>
            <a:off x="6330950" y="2286000"/>
            <a:ext cx="1254125" cy="850900"/>
          </a:xfrm>
          <a:prstGeom prst="cube">
            <a:avLst>
              <a:gd name="adj" fmla="val 24995"/>
            </a:avLst>
          </a:prstGeom>
          <a:noFill/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pic>
        <p:nvPicPr>
          <p:cNvPr id="8195" name="Picture 3" descr="sf_lo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1" t="23810" b="23810"/>
          <a:stretch>
            <a:fillRect/>
          </a:stretch>
        </p:blipFill>
        <p:spPr bwMode="auto">
          <a:xfrm>
            <a:off x="5486400" y="0"/>
            <a:ext cx="34290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 descr="Spotfire-Wall-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31900"/>
            <a:ext cx="9144000" cy="446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4748390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ixel">
  <a:themeElements>
    <a:clrScheme name="Pixel 12">
      <a:dk1>
        <a:srgbClr val="000000"/>
      </a:dk1>
      <a:lt1>
        <a:srgbClr val="FFFFFF"/>
      </a:lt1>
      <a:dk2>
        <a:srgbClr val="000000"/>
      </a:dk2>
      <a:lt2>
        <a:srgbClr val="00007D"/>
      </a:lt2>
      <a:accent1>
        <a:srgbClr val="9999FF"/>
      </a:accent1>
      <a:accent2>
        <a:srgbClr val="9999CC"/>
      </a:accent2>
      <a:accent3>
        <a:srgbClr val="FFFFFF"/>
      </a:accent3>
      <a:accent4>
        <a:srgbClr val="000000"/>
      </a:accent4>
      <a:accent5>
        <a:srgbClr val="CACAFF"/>
      </a:accent5>
      <a:accent6>
        <a:srgbClr val="8A8AB9"/>
      </a:accent6>
      <a:hlink>
        <a:srgbClr val="666699"/>
      </a:hlink>
      <a:folHlink>
        <a:srgbClr val="CCCCE6"/>
      </a:folHlink>
    </a:clrScheme>
    <a:fontScheme name="Pixel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38100" cap="sq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Antique Olv (W1)" pitchFamily="34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38100" cap="sq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Antique Olv (W1)" pitchFamily="34" charset="0"/>
            <a:cs typeface="Arial" charset="0"/>
          </a:defRPr>
        </a:defPPr>
      </a:lstStyle>
    </a:lnDef>
  </a:objectDefaults>
  <a:extraClrSchemeLst>
    <a:extraClrScheme>
      <a:clrScheme name="Pixel 1">
        <a:dk1>
          <a:srgbClr val="0066FF"/>
        </a:dk1>
        <a:lt1>
          <a:srgbClr val="FFFFFF"/>
        </a:lt1>
        <a:dk2>
          <a:srgbClr val="000066"/>
        </a:dk2>
        <a:lt2>
          <a:srgbClr val="FFFFFF"/>
        </a:lt2>
        <a:accent1>
          <a:srgbClr val="6699FF"/>
        </a:accent1>
        <a:accent2>
          <a:srgbClr val="3333FF"/>
        </a:accent2>
        <a:accent3>
          <a:srgbClr val="AAAAB8"/>
        </a:accent3>
        <a:accent4>
          <a:srgbClr val="DADADA"/>
        </a:accent4>
        <a:accent5>
          <a:srgbClr val="B8CAFF"/>
        </a:accent5>
        <a:accent6>
          <a:srgbClr val="2D2DE7"/>
        </a:accent6>
        <a:hlink>
          <a:srgbClr val="FFCC00"/>
        </a:hlink>
        <a:folHlink>
          <a:srgbClr val="00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2">
        <a:dk1>
          <a:srgbClr val="009999"/>
        </a:dk1>
        <a:lt1>
          <a:srgbClr val="FFFFFF"/>
        </a:lt1>
        <a:dk2>
          <a:srgbClr val="334B49"/>
        </a:dk2>
        <a:lt2>
          <a:srgbClr val="FFFFFF"/>
        </a:lt2>
        <a:accent1>
          <a:srgbClr val="33CCCC"/>
        </a:accent1>
        <a:accent2>
          <a:srgbClr val="008080"/>
        </a:accent2>
        <a:accent3>
          <a:srgbClr val="ADB1B1"/>
        </a:accent3>
        <a:accent4>
          <a:srgbClr val="DADADA"/>
        </a:accent4>
        <a:accent5>
          <a:srgbClr val="ADE2E2"/>
        </a:accent5>
        <a:accent6>
          <a:srgbClr val="007373"/>
        </a:accent6>
        <a:hlink>
          <a:srgbClr val="FFCC00"/>
        </a:hlink>
        <a:folHlink>
          <a:srgbClr val="0066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3">
        <a:dk1>
          <a:srgbClr val="006699"/>
        </a:dk1>
        <a:lt1>
          <a:srgbClr val="FFFFFF"/>
        </a:lt1>
        <a:dk2>
          <a:srgbClr val="333399"/>
        </a:dk2>
        <a:lt2>
          <a:srgbClr val="FFFFFF"/>
        </a:lt2>
        <a:accent1>
          <a:srgbClr val="0099CC"/>
        </a:accent1>
        <a:accent2>
          <a:srgbClr val="0386AF"/>
        </a:accent2>
        <a:accent3>
          <a:srgbClr val="ADADCA"/>
        </a:accent3>
        <a:accent4>
          <a:srgbClr val="DADADA"/>
        </a:accent4>
        <a:accent5>
          <a:srgbClr val="AACAE2"/>
        </a:accent5>
        <a:accent6>
          <a:srgbClr val="02799E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4">
        <a:dk1>
          <a:srgbClr val="008080"/>
        </a:dk1>
        <a:lt1>
          <a:srgbClr val="FFFFFF"/>
        </a:lt1>
        <a:dk2>
          <a:srgbClr val="2F978D"/>
        </a:dk2>
        <a:lt2>
          <a:srgbClr val="FFFFFF"/>
        </a:lt2>
        <a:accent1>
          <a:srgbClr val="0099FF"/>
        </a:accent1>
        <a:accent2>
          <a:srgbClr val="009999"/>
        </a:accent2>
        <a:accent3>
          <a:srgbClr val="ADC9C5"/>
        </a:accent3>
        <a:accent4>
          <a:srgbClr val="DADADA"/>
        </a:accent4>
        <a:accent5>
          <a:srgbClr val="AACAFF"/>
        </a:accent5>
        <a:accent6>
          <a:srgbClr val="008A8A"/>
        </a:accent6>
        <a:hlink>
          <a:srgbClr val="FFFFCC"/>
        </a:hlink>
        <a:folHlink>
          <a:srgbClr val="70CAC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5">
        <a:dk1>
          <a:srgbClr val="822504"/>
        </a:dk1>
        <a:lt1>
          <a:srgbClr val="FFFFFF"/>
        </a:lt1>
        <a:dk2>
          <a:srgbClr val="330000"/>
        </a:dk2>
        <a:lt2>
          <a:srgbClr val="FFFFFF"/>
        </a:lt2>
        <a:accent1>
          <a:srgbClr val="FF9900"/>
        </a:accent1>
        <a:accent2>
          <a:srgbClr val="9E2A06"/>
        </a:accent2>
        <a:accent3>
          <a:srgbClr val="ADAAAA"/>
        </a:accent3>
        <a:accent4>
          <a:srgbClr val="DADADA"/>
        </a:accent4>
        <a:accent5>
          <a:srgbClr val="FFCAAA"/>
        </a:accent5>
        <a:accent6>
          <a:srgbClr val="8F2505"/>
        </a:accent6>
        <a:hlink>
          <a:srgbClr val="FF3300"/>
        </a:hlink>
        <a:folHlink>
          <a:srgbClr val="7C070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6">
        <a:dk1>
          <a:srgbClr val="336600"/>
        </a:dk1>
        <a:lt1>
          <a:srgbClr val="FFFFFF"/>
        </a:lt1>
        <a:dk2>
          <a:srgbClr val="4A7911"/>
        </a:dk2>
        <a:lt2>
          <a:srgbClr val="FFFFFF"/>
        </a:lt2>
        <a:accent1>
          <a:srgbClr val="666633"/>
        </a:accent1>
        <a:accent2>
          <a:srgbClr val="669900"/>
        </a:accent2>
        <a:accent3>
          <a:srgbClr val="B1BEAA"/>
        </a:accent3>
        <a:accent4>
          <a:srgbClr val="DADADA"/>
        </a:accent4>
        <a:accent5>
          <a:srgbClr val="B8B8AD"/>
        </a:accent5>
        <a:accent6>
          <a:srgbClr val="5C8A00"/>
        </a:accent6>
        <a:hlink>
          <a:srgbClr val="FFCC00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7">
        <a:dk1>
          <a:srgbClr val="000000"/>
        </a:dk1>
        <a:lt1>
          <a:srgbClr val="FFFFFF"/>
        </a:lt1>
        <a:dk2>
          <a:srgbClr val="000000"/>
        </a:dk2>
        <a:lt2>
          <a:srgbClr val="CC3300"/>
        </a:lt2>
        <a:accent1>
          <a:srgbClr val="FFCC00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8">
        <a:dk1>
          <a:srgbClr val="003300"/>
        </a:dk1>
        <a:lt1>
          <a:srgbClr val="FFFFFF"/>
        </a:lt1>
        <a:dk2>
          <a:srgbClr val="000000"/>
        </a:dk2>
        <a:lt2>
          <a:srgbClr val="336600"/>
        </a:lt2>
        <a:accent1>
          <a:srgbClr val="CCCC00"/>
        </a:accent1>
        <a:accent2>
          <a:srgbClr val="669900"/>
        </a:accent2>
        <a:accent3>
          <a:srgbClr val="FFFFFF"/>
        </a:accent3>
        <a:accent4>
          <a:srgbClr val="002A00"/>
        </a:accent4>
        <a:accent5>
          <a:srgbClr val="E2E2AA"/>
        </a:accent5>
        <a:accent6>
          <a:srgbClr val="5C8A00"/>
        </a:accent6>
        <a:hlink>
          <a:srgbClr val="333300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9">
        <a:dk1>
          <a:srgbClr val="000000"/>
        </a:dk1>
        <a:lt1>
          <a:srgbClr val="FFFFFF"/>
        </a:lt1>
        <a:dk2>
          <a:srgbClr val="000000"/>
        </a:dk2>
        <a:lt2>
          <a:srgbClr val="440044"/>
        </a:lt2>
        <a:accent1>
          <a:srgbClr val="FFCCCC"/>
        </a:accent1>
        <a:accent2>
          <a:srgbClr val="790571"/>
        </a:accent2>
        <a:accent3>
          <a:srgbClr val="FFFFFF"/>
        </a:accent3>
        <a:accent4>
          <a:srgbClr val="000000"/>
        </a:accent4>
        <a:accent5>
          <a:srgbClr val="FFE2E2"/>
        </a:accent5>
        <a:accent6>
          <a:srgbClr val="6D0466"/>
        </a:accent6>
        <a:hlink>
          <a:srgbClr val="993366"/>
        </a:hlink>
        <a:folHlink>
          <a:srgbClr val="9F839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0">
        <a:dk1>
          <a:srgbClr val="000000"/>
        </a:dk1>
        <a:lt1>
          <a:srgbClr val="FFFFFF"/>
        </a:lt1>
        <a:dk2>
          <a:srgbClr val="000000"/>
        </a:dk2>
        <a:lt2>
          <a:srgbClr val="FF9900"/>
        </a:lt2>
        <a:accent1>
          <a:srgbClr val="FFCC99"/>
        </a:accent1>
        <a:accent2>
          <a:srgbClr val="FBA313"/>
        </a:accent2>
        <a:accent3>
          <a:srgbClr val="FFFFFF"/>
        </a:accent3>
        <a:accent4>
          <a:srgbClr val="000000"/>
        </a:accent4>
        <a:accent5>
          <a:srgbClr val="FFE2CA"/>
        </a:accent5>
        <a:accent6>
          <a:srgbClr val="E39310"/>
        </a:accent6>
        <a:hlink>
          <a:srgbClr val="CC3300"/>
        </a:hlink>
        <a:folHlink>
          <a:srgbClr val="FCC6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1">
        <a:dk1>
          <a:srgbClr val="000000"/>
        </a:dk1>
        <a:lt1>
          <a:srgbClr val="FFFFFF"/>
        </a:lt1>
        <a:dk2>
          <a:srgbClr val="000000"/>
        </a:dk2>
        <a:lt2>
          <a:srgbClr val="779F92"/>
        </a:lt2>
        <a:accent1>
          <a:srgbClr val="33CCCC"/>
        </a:accent1>
        <a:accent2>
          <a:srgbClr val="9DC2D7"/>
        </a:accent2>
        <a:accent3>
          <a:srgbClr val="FFFFFF"/>
        </a:accent3>
        <a:accent4>
          <a:srgbClr val="000000"/>
        </a:accent4>
        <a:accent5>
          <a:srgbClr val="ADE2E2"/>
        </a:accent5>
        <a:accent6>
          <a:srgbClr val="8EB0C3"/>
        </a:accent6>
        <a:hlink>
          <a:srgbClr val="006666"/>
        </a:hlink>
        <a:folHlink>
          <a:srgbClr val="CC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2">
        <a:dk1>
          <a:srgbClr val="000000"/>
        </a:dk1>
        <a:lt1>
          <a:srgbClr val="FFFFFF"/>
        </a:lt1>
        <a:dk2>
          <a:srgbClr val="000000"/>
        </a:dk2>
        <a:lt2>
          <a:srgbClr val="00007D"/>
        </a:lt2>
        <a:accent1>
          <a:srgbClr val="9999FF"/>
        </a:accent1>
        <a:accent2>
          <a:srgbClr val="9999CC"/>
        </a:accent2>
        <a:accent3>
          <a:srgbClr val="FFFFFF"/>
        </a:accent3>
        <a:accent4>
          <a:srgbClr val="000000"/>
        </a:accent4>
        <a:accent5>
          <a:srgbClr val="CACAFF"/>
        </a:accent5>
        <a:accent6>
          <a:srgbClr val="8A8AB9"/>
        </a:accent6>
        <a:hlink>
          <a:srgbClr val="666699"/>
        </a:hlink>
        <a:folHlink>
          <a:srgbClr val="CCCCE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Pixel">
  <a:themeElements>
    <a:clrScheme name="Pixel 12">
      <a:dk1>
        <a:srgbClr val="000000"/>
      </a:dk1>
      <a:lt1>
        <a:srgbClr val="FFFFFF"/>
      </a:lt1>
      <a:dk2>
        <a:srgbClr val="000000"/>
      </a:dk2>
      <a:lt2>
        <a:srgbClr val="00007D"/>
      </a:lt2>
      <a:accent1>
        <a:srgbClr val="9999FF"/>
      </a:accent1>
      <a:accent2>
        <a:srgbClr val="9999CC"/>
      </a:accent2>
      <a:accent3>
        <a:srgbClr val="FFFFFF"/>
      </a:accent3>
      <a:accent4>
        <a:srgbClr val="000000"/>
      </a:accent4>
      <a:accent5>
        <a:srgbClr val="CACAFF"/>
      </a:accent5>
      <a:accent6>
        <a:srgbClr val="8A8AB9"/>
      </a:accent6>
      <a:hlink>
        <a:srgbClr val="666699"/>
      </a:hlink>
      <a:folHlink>
        <a:srgbClr val="CCCCE6"/>
      </a:folHlink>
    </a:clrScheme>
    <a:fontScheme name="Pixel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38100" cap="sq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Antique Olv (W1)" pitchFamily="34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38100" cap="sq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Antique Olv (W1)" pitchFamily="34" charset="0"/>
            <a:cs typeface="Arial" charset="0"/>
          </a:defRPr>
        </a:defPPr>
      </a:lstStyle>
    </a:lnDef>
  </a:objectDefaults>
  <a:extraClrSchemeLst>
    <a:extraClrScheme>
      <a:clrScheme name="Pixel 1">
        <a:dk1>
          <a:srgbClr val="0066FF"/>
        </a:dk1>
        <a:lt1>
          <a:srgbClr val="FFFFFF"/>
        </a:lt1>
        <a:dk2>
          <a:srgbClr val="000066"/>
        </a:dk2>
        <a:lt2>
          <a:srgbClr val="FFFFFF"/>
        </a:lt2>
        <a:accent1>
          <a:srgbClr val="6699FF"/>
        </a:accent1>
        <a:accent2>
          <a:srgbClr val="3333FF"/>
        </a:accent2>
        <a:accent3>
          <a:srgbClr val="AAAAB8"/>
        </a:accent3>
        <a:accent4>
          <a:srgbClr val="DADADA"/>
        </a:accent4>
        <a:accent5>
          <a:srgbClr val="B8CAFF"/>
        </a:accent5>
        <a:accent6>
          <a:srgbClr val="2D2DE7"/>
        </a:accent6>
        <a:hlink>
          <a:srgbClr val="FFCC00"/>
        </a:hlink>
        <a:folHlink>
          <a:srgbClr val="00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2">
        <a:dk1>
          <a:srgbClr val="009999"/>
        </a:dk1>
        <a:lt1>
          <a:srgbClr val="FFFFFF"/>
        </a:lt1>
        <a:dk2>
          <a:srgbClr val="334B49"/>
        </a:dk2>
        <a:lt2>
          <a:srgbClr val="FFFFFF"/>
        </a:lt2>
        <a:accent1>
          <a:srgbClr val="33CCCC"/>
        </a:accent1>
        <a:accent2>
          <a:srgbClr val="008080"/>
        </a:accent2>
        <a:accent3>
          <a:srgbClr val="ADB1B1"/>
        </a:accent3>
        <a:accent4>
          <a:srgbClr val="DADADA"/>
        </a:accent4>
        <a:accent5>
          <a:srgbClr val="ADE2E2"/>
        </a:accent5>
        <a:accent6>
          <a:srgbClr val="007373"/>
        </a:accent6>
        <a:hlink>
          <a:srgbClr val="FFCC00"/>
        </a:hlink>
        <a:folHlink>
          <a:srgbClr val="0066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3">
        <a:dk1>
          <a:srgbClr val="006699"/>
        </a:dk1>
        <a:lt1>
          <a:srgbClr val="FFFFFF"/>
        </a:lt1>
        <a:dk2>
          <a:srgbClr val="333399"/>
        </a:dk2>
        <a:lt2>
          <a:srgbClr val="FFFFFF"/>
        </a:lt2>
        <a:accent1>
          <a:srgbClr val="0099CC"/>
        </a:accent1>
        <a:accent2>
          <a:srgbClr val="0386AF"/>
        </a:accent2>
        <a:accent3>
          <a:srgbClr val="ADADCA"/>
        </a:accent3>
        <a:accent4>
          <a:srgbClr val="DADADA"/>
        </a:accent4>
        <a:accent5>
          <a:srgbClr val="AACAE2"/>
        </a:accent5>
        <a:accent6>
          <a:srgbClr val="02799E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4">
        <a:dk1>
          <a:srgbClr val="008080"/>
        </a:dk1>
        <a:lt1>
          <a:srgbClr val="FFFFFF"/>
        </a:lt1>
        <a:dk2>
          <a:srgbClr val="2F978D"/>
        </a:dk2>
        <a:lt2>
          <a:srgbClr val="FFFFFF"/>
        </a:lt2>
        <a:accent1>
          <a:srgbClr val="0099FF"/>
        </a:accent1>
        <a:accent2>
          <a:srgbClr val="009999"/>
        </a:accent2>
        <a:accent3>
          <a:srgbClr val="ADC9C5"/>
        </a:accent3>
        <a:accent4>
          <a:srgbClr val="DADADA"/>
        </a:accent4>
        <a:accent5>
          <a:srgbClr val="AACAFF"/>
        </a:accent5>
        <a:accent6>
          <a:srgbClr val="008A8A"/>
        </a:accent6>
        <a:hlink>
          <a:srgbClr val="FFFFCC"/>
        </a:hlink>
        <a:folHlink>
          <a:srgbClr val="70CAC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5">
        <a:dk1>
          <a:srgbClr val="822504"/>
        </a:dk1>
        <a:lt1>
          <a:srgbClr val="FFFFFF"/>
        </a:lt1>
        <a:dk2>
          <a:srgbClr val="330000"/>
        </a:dk2>
        <a:lt2>
          <a:srgbClr val="FFFFFF"/>
        </a:lt2>
        <a:accent1>
          <a:srgbClr val="FF9900"/>
        </a:accent1>
        <a:accent2>
          <a:srgbClr val="9E2A06"/>
        </a:accent2>
        <a:accent3>
          <a:srgbClr val="ADAAAA"/>
        </a:accent3>
        <a:accent4>
          <a:srgbClr val="DADADA"/>
        </a:accent4>
        <a:accent5>
          <a:srgbClr val="FFCAAA"/>
        </a:accent5>
        <a:accent6>
          <a:srgbClr val="8F2505"/>
        </a:accent6>
        <a:hlink>
          <a:srgbClr val="FF3300"/>
        </a:hlink>
        <a:folHlink>
          <a:srgbClr val="7C070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6">
        <a:dk1>
          <a:srgbClr val="336600"/>
        </a:dk1>
        <a:lt1>
          <a:srgbClr val="FFFFFF"/>
        </a:lt1>
        <a:dk2>
          <a:srgbClr val="4A7911"/>
        </a:dk2>
        <a:lt2>
          <a:srgbClr val="FFFFFF"/>
        </a:lt2>
        <a:accent1>
          <a:srgbClr val="666633"/>
        </a:accent1>
        <a:accent2>
          <a:srgbClr val="669900"/>
        </a:accent2>
        <a:accent3>
          <a:srgbClr val="B1BEAA"/>
        </a:accent3>
        <a:accent4>
          <a:srgbClr val="DADADA"/>
        </a:accent4>
        <a:accent5>
          <a:srgbClr val="B8B8AD"/>
        </a:accent5>
        <a:accent6>
          <a:srgbClr val="5C8A00"/>
        </a:accent6>
        <a:hlink>
          <a:srgbClr val="FFCC00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7">
        <a:dk1>
          <a:srgbClr val="000000"/>
        </a:dk1>
        <a:lt1>
          <a:srgbClr val="FFFFFF"/>
        </a:lt1>
        <a:dk2>
          <a:srgbClr val="000000"/>
        </a:dk2>
        <a:lt2>
          <a:srgbClr val="CC3300"/>
        </a:lt2>
        <a:accent1>
          <a:srgbClr val="FFCC00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8">
        <a:dk1>
          <a:srgbClr val="003300"/>
        </a:dk1>
        <a:lt1>
          <a:srgbClr val="FFFFFF"/>
        </a:lt1>
        <a:dk2>
          <a:srgbClr val="000000"/>
        </a:dk2>
        <a:lt2>
          <a:srgbClr val="336600"/>
        </a:lt2>
        <a:accent1>
          <a:srgbClr val="CCCC00"/>
        </a:accent1>
        <a:accent2>
          <a:srgbClr val="669900"/>
        </a:accent2>
        <a:accent3>
          <a:srgbClr val="FFFFFF"/>
        </a:accent3>
        <a:accent4>
          <a:srgbClr val="002A00"/>
        </a:accent4>
        <a:accent5>
          <a:srgbClr val="E2E2AA"/>
        </a:accent5>
        <a:accent6>
          <a:srgbClr val="5C8A00"/>
        </a:accent6>
        <a:hlink>
          <a:srgbClr val="333300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9">
        <a:dk1>
          <a:srgbClr val="000000"/>
        </a:dk1>
        <a:lt1>
          <a:srgbClr val="FFFFFF"/>
        </a:lt1>
        <a:dk2>
          <a:srgbClr val="000000"/>
        </a:dk2>
        <a:lt2>
          <a:srgbClr val="440044"/>
        </a:lt2>
        <a:accent1>
          <a:srgbClr val="FFCCCC"/>
        </a:accent1>
        <a:accent2>
          <a:srgbClr val="790571"/>
        </a:accent2>
        <a:accent3>
          <a:srgbClr val="FFFFFF"/>
        </a:accent3>
        <a:accent4>
          <a:srgbClr val="000000"/>
        </a:accent4>
        <a:accent5>
          <a:srgbClr val="FFE2E2"/>
        </a:accent5>
        <a:accent6>
          <a:srgbClr val="6D0466"/>
        </a:accent6>
        <a:hlink>
          <a:srgbClr val="993366"/>
        </a:hlink>
        <a:folHlink>
          <a:srgbClr val="9F839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0">
        <a:dk1>
          <a:srgbClr val="000000"/>
        </a:dk1>
        <a:lt1>
          <a:srgbClr val="FFFFFF"/>
        </a:lt1>
        <a:dk2>
          <a:srgbClr val="000000"/>
        </a:dk2>
        <a:lt2>
          <a:srgbClr val="FF9900"/>
        </a:lt2>
        <a:accent1>
          <a:srgbClr val="FFCC99"/>
        </a:accent1>
        <a:accent2>
          <a:srgbClr val="FBA313"/>
        </a:accent2>
        <a:accent3>
          <a:srgbClr val="FFFFFF"/>
        </a:accent3>
        <a:accent4>
          <a:srgbClr val="000000"/>
        </a:accent4>
        <a:accent5>
          <a:srgbClr val="FFE2CA"/>
        </a:accent5>
        <a:accent6>
          <a:srgbClr val="E39310"/>
        </a:accent6>
        <a:hlink>
          <a:srgbClr val="CC3300"/>
        </a:hlink>
        <a:folHlink>
          <a:srgbClr val="FCC6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1">
        <a:dk1>
          <a:srgbClr val="000000"/>
        </a:dk1>
        <a:lt1>
          <a:srgbClr val="FFFFFF"/>
        </a:lt1>
        <a:dk2>
          <a:srgbClr val="000000"/>
        </a:dk2>
        <a:lt2>
          <a:srgbClr val="779F92"/>
        </a:lt2>
        <a:accent1>
          <a:srgbClr val="33CCCC"/>
        </a:accent1>
        <a:accent2>
          <a:srgbClr val="9DC2D7"/>
        </a:accent2>
        <a:accent3>
          <a:srgbClr val="FFFFFF"/>
        </a:accent3>
        <a:accent4>
          <a:srgbClr val="000000"/>
        </a:accent4>
        <a:accent5>
          <a:srgbClr val="ADE2E2"/>
        </a:accent5>
        <a:accent6>
          <a:srgbClr val="8EB0C3"/>
        </a:accent6>
        <a:hlink>
          <a:srgbClr val="006666"/>
        </a:hlink>
        <a:folHlink>
          <a:srgbClr val="CC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2">
        <a:dk1>
          <a:srgbClr val="000000"/>
        </a:dk1>
        <a:lt1>
          <a:srgbClr val="FFFFFF"/>
        </a:lt1>
        <a:dk2>
          <a:srgbClr val="000000"/>
        </a:dk2>
        <a:lt2>
          <a:srgbClr val="00007D"/>
        </a:lt2>
        <a:accent1>
          <a:srgbClr val="9999FF"/>
        </a:accent1>
        <a:accent2>
          <a:srgbClr val="9999CC"/>
        </a:accent2>
        <a:accent3>
          <a:srgbClr val="FFFFFF"/>
        </a:accent3>
        <a:accent4>
          <a:srgbClr val="000000"/>
        </a:accent4>
        <a:accent5>
          <a:srgbClr val="CACAFF"/>
        </a:accent5>
        <a:accent6>
          <a:srgbClr val="8A8AB9"/>
        </a:accent6>
        <a:hlink>
          <a:srgbClr val="666699"/>
        </a:hlink>
        <a:folHlink>
          <a:srgbClr val="CCCCE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102881</TotalTime>
  <Words>1239</Words>
  <Application>Microsoft Office PowerPoint</Application>
  <PresentationFormat>On-screen Show (4:3)</PresentationFormat>
  <Paragraphs>339</Paragraphs>
  <Slides>82</Slides>
  <Notes>16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82</vt:i4>
      </vt:variant>
    </vt:vector>
  </HeadingPairs>
  <TitlesOfParts>
    <vt:vector size="84" baseType="lpstr">
      <vt:lpstr>Pixel</vt:lpstr>
      <vt:lpstr>1_Pixel</vt:lpstr>
      <vt:lpstr> Visual Analytic Strategies for Organizing  and Simplifying Complex Networks:   Meta-layouts and Motif Simplification  Ben Shneiderman    ben@cs.umd.edu  @benbendc    Department of Computer Science &amp; Human-Computer Interaction Lab, Institute for Advanced Computer Studies  </vt:lpstr>
      <vt:lpstr>PowerPoint Presentation</vt:lpstr>
      <vt:lpstr>Design Issues</vt:lpstr>
      <vt:lpstr>Information Visualization &amp; Visual Analytics</vt:lpstr>
      <vt:lpstr>Information Visualization &amp; Visual Analytics</vt:lpstr>
      <vt:lpstr>Information Visualization &amp; Visual Analytics</vt:lpstr>
      <vt:lpstr>Obama Unveils “Big Data” Initiative (3/2012)</vt:lpstr>
      <vt:lpstr>Spotfire: DC natality data</vt:lpstr>
      <vt:lpstr>PowerPoint Presentation</vt:lpstr>
      <vt:lpstr>Treemap: Gene Ontology</vt:lpstr>
      <vt:lpstr>Treemap: Smartmoney MarketMap</vt:lpstr>
      <vt:lpstr>Market falls steeply Feb 27, 2007, with one exception</vt:lpstr>
      <vt:lpstr>Market mixed, February 8, 2008  Energy &amp; Technology up, Financial &amp; Health Care down</vt:lpstr>
      <vt:lpstr>Market rises, September 1, 2010, Gold contrarians </vt:lpstr>
      <vt:lpstr>PowerPoint Presentation</vt:lpstr>
      <vt:lpstr>PowerPoint Presentation</vt:lpstr>
      <vt:lpstr>PowerPoint Presentation</vt:lpstr>
      <vt:lpstr>PowerPoint Presentation</vt:lpstr>
      <vt:lpstr>10M - 100M pixels: Large displays </vt:lpstr>
      <vt:lpstr>100M-pixels &amp; more</vt:lpstr>
      <vt:lpstr>1M-pixels &amp; less</vt:lpstr>
      <vt:lpstr>Information Visualization: Mantra</vt:lpstr>
      <vt:lpstr>Information Visualization: Data Types</vt:lpstr>
      <vt:lpstr>State-of-the-art Hubble images</vt:lpstr>
      <vt:lpstr>State-of-the-art Hubble images</vt:lpstr>
      <vt:lpstr>State-of-the-art network visualization</vt:lpstr>
      <vt:lpstr>State-of-the-art network visualization</vt:lpstr>
      <vt:lpstr>State-of-the-art network visualization</vt:lpstr>
      <vt:lpstr>NetViz Nirvana</vt:lpstr>
      <vt:lpstr>Interactive Methods to Reveal Patterns</vt:lpstr>
      <vt:lpstr>Interactive Methods to Reveal Patterns</vt:lpstr>
      <vt:lpstr>Fully Connected Graph: 100 Senators</vt:lpstr>
      <vt:lpstr>Filtering: 65% Co-Voting </vt:lpstr>
      <vt:lpstr>Interactive Methods to Reveal Patterns</vt:lpstr>
      <vt:lpstr>Tweets at #WIN09 Conference: 2 groups</vt:lpstr>
      <vt:lpstr>Flickr networks</vt:lpstr>
      <vt:lpstr>Flickr clusters for “mouse”</vt:lpstr>
      <vt:lpstr>Twitter discussion of #GOP</vt:lpstr>
      <vt:lpstr>Analogy: Clusters Are Occluded Hard to count nodes, clusters</vt:lpstr>
      <vt:lpstr>Separate Clusters Are More Comprehensible</vt:lpstr>
      <vt:lpstr>Twitter networks: #SOTU </vt:lpstr>
      <vt:lpstr>Twitter Network #CI2012</vt:lpstr>
      <vt:lpstr>Twitter Network #CI2012: Group-In-A-Box</vt:lpstr>
      <vt:lpstr>Twitter Network #CI2012: FD Group-in-a-Box</vt:lpstr>
      <vt:lpstr>Group-In-A-Box: Twitter Network for “TTW”</vt:lpstr>
      <vt:lpstr>PowerPoint Presentation</vt:lpstr>
      <vt:lpstr>PowerPoint Presentation</vt:lpstr>
      <vt:lpstr>Innovation Patterns: 11,000 vertices, 26,000 edges</vt:lpstr>
      <vt:lpstr>   Innovation Clusters: People, Locations, Companies</vt:lpstr>
      <vt:lpstr>PowerPoint Presentation</vt:lpstr>
      <vt:lpstr>Six Structural Patterns in Twitter</vt:lpstr>
      <vt:lpstr>Interactive Methods to Reveal Patterns</vt:lpstr>
      <vt:lpstr>Senate Co-Voting</vt:lpstr>
      <vt:lpstr>Group-In-A-Box by Region</vt:lpstr>
      <vt:lpstr>Interactive Methods to Reveal Patterns</vt:lpstr>
      <vt:lpstr>Motif Simplification</vt:lpstr>
      <vt:lpstr>Motif Simplification</vt:lpstr>
      <vt:lpstr>Motif Simplification</vt:lpstr>
      <vt:lpstr>PowerPoint Presentation</vt:lpstr>
      <vt:lpstr>Senate Co-Voting: 65% Agreement</vt:lpstr>
      <vt:lpstr>Senate Co-Voting: 70% Agreement</vt:lpstr>
      <vt:lpstr>Senate Co-Voting: 80% Agreement</vt:lpstr>
      <vt:lpstr>Senate Co-Voting: 90% Agreement</vt:lpstr>
      <vt:lpstr>Senate Co-Voting: 95% Agreement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Quantifying Effectiveness</vt:lpstr>
      <vt:lpstr>PowerPoint Presentation</vt:lpstr>
      <vt:lpstr>PowerPoint Presentation</vt:lpstr>
      <vt:lpstr>Discussion</vt:lpstr>
      <vt:lpstr>PowerPoint Presentation</vt:lpstr>
      <vt:lpstr>  Analyzing Social Media Networks with NodeXL</vt:lpstr>
      <vt:lpstr> Social Media Research Foundation</vt:lpstr>
      <vt:lpstr>UN Millennium Development Goals</vt:lpstr>
      <vt:lpstr>PowerPoint Presentation</vt:lpstr>
      <vt:lpstr>Interactivity</vt:lpstr>
      <vt:lpstr>Information Visualization &amp; Visual Analytics</vt:lpstr>
      <vt:lpstr>PowerPoint Presentation</vt:lpstr>
    </vt:vector>
  </TitlesOfParts>
  <Company>University of Maryland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Voting System Technologies</dc:title>
  <dc:creator>Benjamin B. Bederson</dc:creator>
  <cp:lastModifiedBy>Ben Shneiderman</cp:lastModifiedBy>
  <cp:revision>438</cp:revision>
  <dcterms:created xsi:type="dcterms:W3CDTF">2004-05-06T20:17:30Z</dcterms:created>
  <dcterms:modified xsi:type="dcterms:W3CDTF">2013-08-28T12:20:30Z</dcterms:modified>
</cp:coreProperties>
</file>