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4" r:id="rId2"/>
    <p:sldId id="275" r:id="rId3"/>
    <p:sldId id="276" r:id="rId4"/>
    <p:sldId id="278" r:id="rId5"/>
    <p:sldId id="277" r:id="rId6"/>
    <p:sldId id="268" r:id="rId7"/>
    <p:sldId id="269" r:id="rId8"/>
    <p:sldId id="256" r:id="rId9"/>
    <p:sldId id="262" r:id="rId10"/>
    <p:sldId id="258" r:id="rId11"/>
    <p:sldId id="260" r:id="rId12"/>
    <p:sldId id="259" r:id="rId13"/>
    <p:sldId id="271" r:id="rId14"/>
    <p:sldId id="273" r:id="rId15"/>
    <p:sldId id="264" r:id="rId16"/>
    <p:sldId id="265" r:id="rId17"/>
    <p:sldId id="267" r:id="rId18"/>
    <p:sldId id="266" r:id="rId19"/>
    <p:sldId id="270" r:id="rId20"/>
    <p:sldId id="284" r:id="rId21"/>
    <p:sldId id="286" r:id="rId22"/>
    <p:sldId id="282" r:id="rId23"/>
    <p:sldId id="281" r:id="rId24"/>
    <p:sldId id="280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86" autoAdjust="0"/>
  </p:normalViewPr>
  <p:slideViewPr>
    <p:cSldViewPr>
      <p:cViewPr>
        <p:scale>
          <a:sx n="80" d="100"/>
          <a:sy n="80" d="100"/>
        </p:scale>
        <p:origin x="-1362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A65CB-4442-4960-8047-24C6351E0F94}" type="datetimeFigureOut">
              <a:rPr lang="en-US" smtClean="0"/>
              <a:t>11/3/2011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EC1DF-5C85-444D-9667-B873CF541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1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4AC266-1045-47C2-B40F-08809200AD7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  <p:sp>
        <p:nvSpPr>
          <p:cNvPr id="419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4AC266-1045-47C2-B40F-08809200AD7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  <p:sp>
        <p:nvSpPr>
          <p:cNvPr id="419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latin typeface="Times New Roman"/>
                <a:ea typeface="SimSun"/>
              </a:rPr>
              <a:t>Figure 1. (a) </a:t>
            </a:r>
            <a:r>
              <a:rPr lang="en-US" sz="1200" dirty="0" err="1" smtClean="0">
                <a:solidFill>
                  <a:schemeClr val="bg1"/>
                </a:solidFill>
                <a:latin typeface="Times New Roman"/>
                <a:ea typeface="SimSun"/>
              </a:rPr>
              <a:t>Harel-Koren</a:t>
            </a:r>
            <a:r>
              <a:rPr lang="en-US" sz="1200" dirty="0" smtClean="0">
                <a:solidFill>
                  <a:schemeClr val="bg1"/>
                </a:solidFill>
                <a:latin typeface="Times New Roman"/>
                <a:ea typeface="SimSun"/>
              </a:rPr>
              <a:t> (HK) fast multi-scale layout of a clustered network of Twitter users, using color to differentiate among the vertices in different clusters. The layout produces a visualization with overlapping cluster positions. . (b) Group-in-a-Box (GIB) layout of the same Twitter network: clusters are distributed in a </a:t>
            </a:r>
            <a:r>
              <a:rPr lang="en-US" sz="1200" dirty="0" err="1" smtClean="0">
                <a:solidFill>
                  <a:schemeClr val="bg1"/>
                </a:solidFill>
                <a:latin typeface="Times New Roman"/>
                <a:ea typeface="SimSun"/>
              </a:rPr>
              <a:t>treemap</a:t>
            </a:r>
            <a:r>
              <a:rPr lang="en-US" sz="1200" dirty="0" smtClean="0">
                <a:solidFill>
                  <a:schemeClr val="bg1"/>
                </a:solidFill>
                <a:latin typeface="Times New Roman"/>
                <a:ea typeface="SimSun"/>
              </a:rPr>
              <a:t> structure that partitions the drawing canvas based on the size of the clusters and the properties of the rendered layout. Inside each box, clusters are rendered with the HK layout.</a:t>
            </a:r>
            <a:endParaRPr lang="en-GB" sz="1200" dirty="0" smtClean="0">
              <a:solidFill>
                <a:schemeClr val="bg1"/>
              </a:solidFill>
              <a:latin typeface="Times New Roman"/>
              <a:ea typeface="SimSu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C1DF-5C85-444D-9667-B873CF541A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29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chemeClr val="bg1"/>
                </a:solidFill>
                <a:latin typeface="Times New Roman"/>
                <a:ea typeface="SimSun"/>
              </a:rPr>
              <a:t>Figure 2. The 2007 U.S. Senate co-voting network graph, obtained with the </a:t>
            </a:r>
            <a:r>
              <a:rPr lang="en-GB" sz="1200" dirty="0" err="1" smtClean="0">
                <a:solidFill>
                  <a:schemeClr val="bg1"/>
                </a:solidFill>
                <a:latin typeface="Times New Roman"/>
                <a:ea typeface="SimSun"/>
              </a:rPr>
              <a:t>Fruchterman-Reingold</a:t>
            </a:r>
            <a:r>
              <a:rPr lang="en-GB" sz="1200" dirty="0" smtClean="0">
                <a:solidFill>
                  <a:schemeClr val="bg1"/>
                </a:solidFill>
                <a:latin typeface="Times New Roman"/>
                <a:ea typeface="SimSun"/>
              </a:rPr>
              <a:t> (FR) layout. Vertices </a:t>
            </a:r>
            <a:r>
              <a:rPr lang="en-GB" sz="1200" dirty="0" err="1" smtClean="0">
                <a:solidFill>
                  <a:schemeClr val="bg1"/>
                </a:solidFill>
                <a:latin typeface="Times New Roman"/>
                <a:ea typeface="SimSun"/>
              </a:rPr>
              <a:t>colors</a:t>
            </a:r>
            <a:r>
              <a:rPr lang="en-GB" sz="1200" dirty="0" smtClean="0">
                <a:solidFill>
                  <a:schemeClr val="bg1"/>
                </a:solidFill>
                <a:latin typeface="Times New Roman"/>
                <a:ea typeface="SimSun"/>
              </a:rPr>
              <a:t> represent the senators’ party affiliations (blue: Democrats; red: Republicans; orange: Independent) and their size is proportional to </a:t>
            </a:r>
            <a:r>
              <a:rPr lang="en-GB" sz="1200" dirty="0" err="1" smtClean="0">
                <a:solidFill>
                  <a:schemeClr val="bg1"/>
                </a:solidFill>
                <a:latin typeface="Times New Roman"/>
                <a:ea typeface="SimSun"/>
              </a:rPr>
              <a:t>betweenness</a:t>
            </a:r>
            <a:r>
              <a:rPr lang="en-GB" sz="1200" dirty="0" smtClean="0">
                <a:solidFill>
                  <a:schemeClr val="bg1"/>
                </a:solidFill>
                <a:latin typeface="Times New Roman"/>
                <a:ea typeface="SimSun"/>
              </a:rPr>
              <a:t> centrality. Edges represent percentage of agreement between senators: (a) above 50%; (b) above 90%.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C1DF-5C85-444D-9667-B873CF541A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50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1" smtClean="0"/>
              <a:t>Figure 3. The 2007 U.S. Senate co-voting network graph, visualized with the GIB layout. The group in each box represents senators from a given U.S. region (1: South; 2: Midwest; 3: Northeast; 4: Mountain; 5: Pacific) and individual groups are displayed using the FR layout. Vertices colors represent the senators’ party affiliations (blue: Democrats; red: Republicans; orange: Independent) and their size is proportional to betweenness centrality. Edges represent percentage of agreement between senators: (a) above 50%; (b) above 90%..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C1DF-5C85-444D-9667-B873CF541A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58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chemeClr val="bg1"/>
                </a:solidFill>
                <a:latin typeface="Times New Roman"/>
                <a:ea typeface="SimSun"/>
              </a:rPr>
              <a:t>Figure 4. Small-world network graph visualization obtained with the </a:t>
            </a:r>
            <a:r>
              <a:rPr lang="en-GB" sz="1200" dirty="0" err="1" smtClean="0">
                <a:solidFill>
                  <a:schemeClr val="bg1"/>
                </a:solidFill>
                <a:latin typeface="Times New Roman"/>
                <a:ea typeface="SimSun"/>
              </a:rPr>
              <a:t>Harel-Koren</a:t>
            </a:r>
            <a:r>
              <a:rPr lang="en-GB" sz="1200" dirty="0" smtClean="0">
                <a:solidFill>
                  <a:schemeClr val="bg1"/>
                </a:solidFill>
                <a:latin typeface="Times New Roman"/>
                <a:ea typeface="SimSun"/>
              </a:rPr>
              <a:t> layout, after clustering the graph with the </a:t>
            </a:r>
            <a:r>
              <a:rPr lang="en-GB" sz="1200" dirty="0" err="1" smtClean="0">
                <a:solidFill>
                  <a:schemeClr val="bg1"/>
                </a:solidFill>
                <a:latin typeface="Times New Roman"/>
                <a:ea typeface="SimSun"/>
              </a:rPr>
              <a:t>Clauset</a:t>
            </a:r>
            <a:r>
              <a:rPr lang="en-GB" sz="1200" dirty="0" smtClean="0">
                <a:solidFill>
                  <a:schemeClr val="bg1"/>
                </a:solidFill>
                <a:latin typeface="Times New Roman"/>
                <a:ea typeface="SimSun"/>
              </a:rPr>
              <a:t>-Newman-Moore community detection algorithm (5 clusters). (a) Full graph with 500 vertices </a:t>
            </a:r>
            <a:r>
              <a:rPr lang="en-GB" sz="1200" dirty="0" err="1" smtClean="0">
                <a:solidFill>
                  <a:schemeClr val="bg1"/>
                </a:solidFill>
                <a:latin typeface="Times New Roman"/>
                <a:ea typeface="SimSun"/>
              </a:rPr>
              <a:t>colored</a:t>
            </a:r>
            <a:r>
              <a:rPr lang="en-GB" sz="1200" dirty="0" smtClean="0">
                <a:solidFill>
                  <a:schemeClr val="bg1"/>
                </a:solidFill>
                <a:latin typeface="Times New Roman"/>
                <a:ea typeface="SimSun"/>
              </a:rPr>
              <a:t> according to the cluster membership. (b) GIB layout of the same 5 clusters showing inter-cluster edges. (c) GIB showing the structural properties of the </a:t>
            </a:r>
            <a:r>
              <a:rPr lang="en-GB" sz="1200" dirty="0" err="1" smtClean="0">
                <a:solidFill>
                  <a:schemeClr val="bg1"/>
                </a:solidFill>
                <a:latin typeface="Times New Roman"/>
                <a:ea typeface="SimSun"/>
              </a:rPr>
              <a:t>individiual</a:t>
            </a:r>
            <a:r>
              <a:rPr lang="en-GB" sz="1200" dirty="0" smtClean="0">
                <a:solidFill>
                  <a:schemeClr val="bg1"/>
                </a:solidFill>
                <a:latin typeface="Times New Roman"/>
                <a:ea typeface="SimSun"/>
              </a:rPr>
              <a:t> clusters.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C1DF-5C85-444D-9667-B873CF541A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44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latin typeface="Times New Roman"/>
                <a:ea typeface="SimSun"/>
              </a:rPr>
              <a:t>Figure 5. Pseudo-random graphs with 5 clusters of different sizes (comprising 20, 40, 60, 80 and 100 vertices), with intra-cluster edge probability of 0.15: (a) inter-cluster edge probability of 0.05. The graphs are visualized using the </a:t>
            </a:r>
            <a:r>
              <a:rPr lang="en-US" sz="1200" dirty="0" err="1" smtClean="0">
                <a:solidFill>
                  <a:schemeClr val="bg1"/>
                </a:solidFill>
                <a:latin typeface="Times New Roman"/>
                <a:ea typeface="SimSun"/>
              </a:rPr>
              <a:t>Harel-Koren</a:t>
            </a:r>
            <a:r>
              <a:rPr lang="en-US" sz="1200" dirty="0" smtClean="0">
                <a:solidFill>
                  <a:schemeClr val="bg1"/>
                </a:solidFill>
                <a:latin typeface="Times New Roman"/>
                <a:ea typeface="SimSun"/>
              </a:rPr>
              <a:t> fast multi-scale layout algorithm and vertices are sized by </a:t>
            </a:r>
            <a:r>
              <a:rPr lang="en-US" sz="1200" dirty="0" err="1" smtClean="0">
                <a:solidFill>
                  <a:schemeClr val="bg1"/>
                </a:solidFill>
                <a:latin typeface="Times New Roman"/>
                <a:ea typeface="SimSun"/>
              </a:rPr>
              <a:t>betweenness</a:t>
            </a:r>
            <a:r>
              <a:rPr lang="en-US" sz="1200" dirty="0" smtClean="0">
                <a:solidFill>
                  <a:schemeClr val="bg1"/>
                </a:solidFill>
                <a:latin typeface="Times New Roman"/>
                <a:ea typeface="SimSun"/>
              </a:rPr>
              <a:t> centrality. The visualizations in (b) is the corresponding GIB layout.</a:t>
            </a:r>
            <a:endParaRPr lang="en-GB" sz="1200" dirty="0" smtClean="0">
              <a:solidFill>
                <a:schemeClr val="bg1"/>
              </a:solidFill>
              <a:latin typeface="Times New Roman"/>
              <a:ea typeface="SimSu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C1DF-5C85-444D-9667-B873CF541A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94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latin typeface="Times New Roman"/>
                <a:ea typeface="SimSun"/>
              </a:rPr>
              <a:t>Figure 6. Scale-free network with 10 clusters detected by the </a:t>
            </a:r>
            <a:r>
              <a:rPr lang="en-US" sz="1200" dirty="0" err="1" smtClean="0">
                <a:solidFill>
                  <a:schemeClr val="bg1"/>
                </a:solidFill>
                <a:latin typeface="Times New Roman"/>
                <a:ea typeface="SimSun"/>
              </a:rPr>
              <a:t>Clauset</a:t>
            </a:r>
            <a:r>
              <a:rPr lang="en-US" sz="1200" dirty="0" smtClean="0">
                <a:solidFill>
                  <a:schemeClr val="bg1"/>
                </a:solidFill>
                <a:latin typeface="Times New Roman"/>
                <a:ea typeface="SimSun"/>
              </a:rPr>
              <a:t>-Newman-Moore algorithm. Vertices are colored by cluster membership and sized by </a:t>
            </a:r>
            <a:r>
              <a:rPr lang="en-US" sz="1200" dirty="0" err="1" smtClean="0">
                <a:solidFill>
                  <a:schemeClr val="bg1"/>
                </a:solidFill>
                <a:latin typeface="Times New Roman"/>
                <a:ea typeface="SimSun"/>
              </a:rPr>
              <a:t>betweeness</a:t>
            </a:r>
            <a:r>
              <a:rPr lang="en-US" sz="1200" dirty="0" smtClean="0">
                <a:solidFill>
                  <a:schemeClr val="bg1"/>
                </a:solidFill>
                <a:latin typeface="Times New Roman"/>
                <a:ea typeface="SimSun"/>
              </a:rPr>
              <a:t> centrality. (a) </a:t>
            </a:r>
            <a:r>
              <a:rPr lang="en-US" sz="1200" dirty="0" err="1" smtClean="0">
                <a:solidFill>
                  <a:schemeClr val="bg1"/>
                </a:solidFill>
                <a:latin typeface="Times New Roman"/>
                <a:ea typeface="SimSun"/>
              </a:rPr>
              <a:t>Harel</a:t>
            </a:r>
            <a:r>
              <a:rPr lang="en-US" sz="1200" dirty="0" smtClean="0">
                <a:solidFill>
                  <a:schemeClr val="bg1"/>
                </a:solidFill>
                <a:latin typeface="Times New Roman"/>
                <a:ea typeface="SimSun"/>
              </a:rPr>
              <a:t>–</a:t>
            </a:r>
            <a:r>
              <a:rPr lang="en-US" sz="1200" dirty="0" err="1" smtClean="0">
                <a:solidFill>
                  <a:schemeClr val="bg1"/>
                </a:solidFill>
                <a:latin typeface="Times New Roman"/>
                <a:ea typeface="SimSun"/>
              </a:rPr>
              <a:t>Koren</a:t>
            </a:r>
            <a:r>
              <a:rPr lang="en-US" sz="1200" dirty="0" smtClean="0">
                <a:solidFill>
                  <a:schemeClr val="bg1"/>
                </a:solidFill>
                <a:latin typeface="Times New Roman"/>
                <a:ea typeface="SimSun"/>
              </a:rPr>
              <a:t> layout of the clustered graph. (b) </a:t>
            </a:r>
            <a:r>
              <a:rPr lang="en-US" sz="1200" dirty="0" err="1" smtClean="0">
                <a:solidFill>
                  <a:schemeClr val="bg1"/>
                </a:solidFill>
                <a:latin typeface="Times New Roman"/>
                <a:ea typeface="SimSun"/>
              </a:rPr>
              <a:t>Harel</a:t>
            </a:r>
            <a:r>
              <a:rPr lang="en-US" sz="1200" dirty="0" smtClean="0">
                <a:solidFill>
                  <a:schemeClr val="bg1"/>
                </a:solidFill>
                <a:latin typeface="Times New Roman"/>
                <a:ea typeface="SimSun"/>
              </a:rPr>
              <a:t>–</a:t>
            </a:r>
            <a:r>
              <a:rPr lang="en-US" sz="1200" dirty="0" err="1" smtClean="0">
                <a:solidFill>
                  <a:schemeClr val="bg1"/>
                </a:solidFill>
                <a:latin typeface="Times New Roman"/>
                <a:ea typeface="SimSun"/>
              </a:rPr>
              <a:t>Koren</a:t>
            </a:r>
            <a:r>
              <a:rPr lang="en-US" sz="1200" dirty="0" smtClean="0">
                <a:solidFill>
                  <a:schemeClr val="bg1"/>
                </a:solidFill>
                <a:latin typeface="Times New Roman"/>
                <a:ea typeface="SimSun"/>
              </a:rPr>
              <a:t> layout after removing inter-cluster edges. (c) </a:t>
            </a:r>
            <a:r>
              <a:rPr lang="en-US" sz="1200" dirty="0" err="1" smtClean="0">
                <a:solidFill>
                  <a:schemeClr val="bg1"/>
                </a:solidFill>
                <a:latin typeface="Times New Roman"/>
                <a:ea typeface="SimSun"/>
              </a:rPr>
              <a:t>Fruchterman-Reingold</a:t>
            </a:r>
            <a:r>
              <a:rPr lang="en-US" sz="1200" dirty="0" smtClean="0">
                <a:solidFill>
                  <a:schemeClr val="bg1"/>
                </a:solidFill>
                <a:latin typeface="Times New Roman"/>
                <a:ea typeface="SimSun"/>
              </a:rPr>
              <a:t> layout after removing inter-cluster edges. (d) GIB showing inter-cluster edges and (e) GIB showing intra-</a:t>
            </a:r>
            <a:r>
              <a:rPr lang="en-US" sz="1200" dirty="0" err="1" smtClean="0">
                <a:solidFill>
                  <a:schemeClr val="bg1"/>
                </a:solidFill>
                <a:latin typeface="Times New Roman"/>
                <a:ea typeface="SimSun"/>
              </a:rPr>
              <a:t>clsuter</a:t>
            </a:r>
            <a:r>
              <a:rPr lang="en-US" sz="1200" dirty="0" smtClean="0">
                <a:solidFill>
                  <a:schemeClr val="bg1"/>
                </a:solidFill>
                <a:latin typeface="Times New Roman"/>
                <a:ea typeface="SimSun"/>
              </a:rPr>
              <a:t> edges.</a:t>
            </a:r>
            <a:endParaRPr lang="en-GB" sz="1200" dirty="0" smtClean="0">
              <a:solidFill>
                <a:schemeClr val="bg1"/>
              </a:solidFill>
              <a:latin typeface="Times New Roman"/>
              <a:ea typeface="SimSu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C1DF-5C85-444D-9667-B873CF541A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75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9259-34AE-4D70-84F7-0516A5B56A6F}" type="datetimeFigureOut">
              <a:rPr lang="en-GB" smtClean="0"/>
              <a:t>03/11/2011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C98C-97D6-4D0B-B8F4-2E70D829A9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622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9259-34AE-4D70-84F7-0516A5B56A6F}" type="datetimeFigureOut">
              <a:rPr lang="en-GB" smtClean="0"/>
              <a:t>03/11/2011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C98C-97D6-4D0B-B8F4-2E70D829A9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17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9259-34AE-4D70-84F7-0516A5B56A6F}" type="datetimeFigureOut">
              <a:rPr lang="en-GB" smtClean="0"/>
              <a:t>03/11/2011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C98C-97D6-4D0B-B8F4-2E70D829A9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84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9259-34AE-4D70-84F7-0516A5B56A6F}" type="datetimeFigureOut">
              <a:rPr lang="en-GB" smtClean="0"/>
              <a:t>03/11/2011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C98C-97D6-4D0B-B8F4-2E70D829A9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62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9259-34AE-4D70-84F7-0516A5B56A6F}" type="datetimeFigureOut">
              <a:rPr lang="en-GB" smtClean="0"/>
              <a:t>03/11/2011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C98C-97D6-4D0B-B8F4-2E70D829A9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52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9259-34AE-4D70-84F7-0516A5B56A6F}" type="datetimeFigureOut">
              <a:rPr lang="en-GB" smtClean="0"/>
              <a:t>03/11/2011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C98C-97D6-4D0B-B8F4-2E70D829A9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89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9259-34AE-4D70-84F7-0516A5B56A6F}" type="datetimeFigureOut">
              <a:rPr lang="en-GB" smtClean="0"/>
              <a:t>03/11/2011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C98C-97D6-4D0B-B8F4-2E70D829A9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12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9259-34AE-4D70-84F7-0516A5B56A6F}" type="datetimeFigureOut">
              <a:rPr lang="en-GB" smtClean="0"/>
              <a:t>03/11/2011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C98C-97D6-4D0B-B8F4-2E70D829A9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50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9259-34AE-4D70-84F7-0516A5B56A6F}" type="datetimeFigureOut">
              <a:rPr lang="en-GB" smtClean="0"/>
              <a:t>03/11/2011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C98C-97D6-4D0B-B8F4-2E70D829A9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9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9259-34AE-4D70-84F7-0516A5B56A6F}" type="datetimeFigureOut">
              <a:rPr lang="en-GB" smtClean="0"/>
              <a:t>03/11/2011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C98C-97D6-4D0B-B8F4-2E70D829A9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31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9259-34AE-4D70-84F7-0516A5B56A6F}" type="datetimeFigureOut">
              <a:rPr lang="en-GB" smtClean="0"/>
              <a:t>03/11/2011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C98C-97D6-4D0B-B8F4-2E70D829A9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0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C9259-34AE-4D70-84F7-0516A5B56A6F}" type="datetimeFigureOut">
              <a:rPr lang="en-GB" smtClean="0"/>
              <a:t>03/11/2011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8C98C-97D6-4D0B-B8F4-2E70D829A9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35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en@cs.umd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1830288"/>
            <a:ext cx="9677400" cy="4191000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3200" b="1" dirty="0" smtClean="0"/>
              <a:t> </a:t>
            </a:r>
            <a:r>
              <a:rPr lang="en-US" b="1" dirty="0"/>
              <a:t>Group-In-a-Box </a:t>
            </a:r>
            <a:r>
              <a:rPr lang="en-US" b="1" dirty="0" smtClean="0"/>
              <a:t>Layout </a:t>
            </a:r>
            <a:r>
              <a:rPr lang="en-US" b="1" dirty="0"/>
              <a:t>for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Multi-faceted Analysis </a:t>
            </a:r>
            <a:r>
              <a:rPr lang="en-US" b="1" dirty="0"/>
              <a:t>of C</a:t>
            </a:r>
            <a:r>
              <a:rPr lang="en-US" b="1" dirty="0" smtClean="0"/>
              <a:t>ommunities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>   </a:t>
            </a:r>
            <a:r>
              <a:rPr lang="en-US" sz="2200" dirty="0" smtClean="0"/>
              <a:t>Eduarda Rodrigues</a:t>
            </a:r>
            <a:r>
              <a:rPr lang="en-US" sz="2200" dirty="0"/>
              <a:t>, </a:t>
            </a:r>
            <a:r>
              <a:rPr lang="en-US" sz="2200" dirty="0" smtClean="0"/>
              <a:t>Natasa Milic-Frayling, Marc A. Smith, </a:t>
            </a:r>
            <a:br>
              <a:rPr lang="en-US" sz="2200" dirty="0" smtClean="0"/>
            </a:br>
            <a:r>
              <a:rPr lang="en-US" sz="2200" dirty="0" smtClean="0"/>
              <a:t>Ben Shneiderman &amp; Derek Hansen</a:t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Contact: </a:t>
            </a:r>
            <a:r>
              <a:rPr lang="en-US" sz="2000" dirty="0" smtClean="0">
                <a:hlinkClick r:id="rId3"/>
              </a:rPr>
              <a:t>ben@cs.umd.edu</a:t>
            </a:r>
            <a:r>
              <a:rPr lang="en-US" sz="2000" dirty="0" smtClean="0"/>
              <a:t>, @</a:t>
            </a:r>
            <a:r>
              <a:rPr lang="en-US" sz="2000" dirty="0" err="1" smtClean="0"/>
              <a:t>benbendc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1400" b="1" i="1" dirty="0" smtClean="0">
                <a:latin typeface="Courier New" pitchFamily="49" charset="0"/>
              </a:rPr>
              <a:t/>
            </a:r>
            <a:br>
              <a:rPr lang="en-US" sz="1400" b="1" i="1" dirty="0" smtClean="0">
                <a:latin typeface="Courier New" pitchFamily="49" charset="0"/>
              </a:rPr>
            </a:br>
            <a:endParaRPr lang="en-US" sz="1400" dirty="0" smtClean="0"/>
          </a:p>
        </p:txBody>
      </p:sp>
      <p:pic>
        <p:nvPicPr>
          <p:cNvPr id="3075" name="Picture 3" descr="Welcome &#10;to the University of Maryland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362200" y="5638800"/>
            <a:ext cx="4314825" cy="742950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35673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mallWorldNet_500Nodes_HarelKo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b="5527"/>
          <a:stretch>
            <a:fillRect/>
          </a:stretch>
        </p:blipFill>
        <p:spPr bwMode="auto">
          <a:xfrm>
            <a:off x="1578911" y="1052736"/>
            <a:ext cx="6449473" cy="54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80528" y="-99392"/>
            <a:ext cx="957706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/>
              <a:t>Small-World Graph with 5 Clusters</a:t>
            </a:r>
          </a:p>
        </p:txBody>
      </p:sp>
    </p:spTree>
    <p:extLst>
      <p:ext uri="{BB962C8B-B14F-4D97-AF65-F5344CB8AC3E}">
        <p14:creationId xmlns:p14="http://schemas.microsoft.com/office/powerpoint/2010/main" val="165379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mallWorldNet_500Nodes_Harel-Koren_Group-in-a-Box_InterClusterLin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2" b="5139"/>
          <a:stretch>
            <a:fillRect/>
          </a:stretch>
        </p:blipFill>
        <p:spPr bwMode="auto">
          <a:xfrm>
            <a:off x="1326822" y="992070"/>
            <a:ext cx="6629554" cy="558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80528" y="-99392"/>
            <a:ext cx="957706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/>
              <a:t>Small-World Graph with 5 Clusters</a:t>
            </a:r>
          </a:p>
        </p:txBody>
      </p:sp>
    </p:spTree>
    <p:extLst>
      <p:ext uri="{BB962C8B-B14F-4D97-AF65-F5344CB8AC3E}">
        <p14:creationId xmlns:p14="http://schemas.microsoft.com/office/powerpoint/2010/main" val="125269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mallWorldNet_500Nodes_Harel-Koren_Group-in-a-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b="5527"/>
          <a:stretch>
            <a:fillRect/>
          </a:stretch>
        </p:blipFill>
        <p:spPr bwMode="auto">
          <a:xfrm>
            <a:off x="1268279" y="980728"/>
            <a:ext cx="6752109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80528" y="-99392"/>
            <a:ext cx="957706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/>
              <a:t>Small-World Graph with 5 Clusters</a:t>
            </a:r>
          </a:p>
        </p:txBody>
      </p:sp>
    </p:spTree>
    <p:extLst>
      <p:ext uri="{BB962C8B-B14F-4D97-AF65-F5344CB8AC3E}">
        <p14:creationId xmlns:p14="http://schemas.microsoft.com/office/powerpoint/2010/main" val="312637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80" y="868947"/>
            <a:ext cx="7182854" cy="594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80528" y="-27384"/>
            <a:ext cx="957706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/>
              <a:t>Pseudo-Random Graph with 5 Clusters</a:t>
            </a:r>
          </a:p>
        </p:txBody>
      </p:sp>
    </p:spTree>
    <p:extLst>
      <p:ext uri="{BB962C8B-B14F-4D97-AF65-F5344CB8AC3E}">
        <p14:creationId xmlns:p14="http://schemas.microsoft.com/office/powerpoint/2010/main" val="4286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73" y="796939"/>
            <a:ext cx="7182854" cy="594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80528" y="-99392"/>
            <a:ext cx="957706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/>
              <a:t>Pseudo-Random Graph with 5 Clusters</a:t>
            </a:r>
          </a:p>
        </p:txBody>
      </p:sp>
    </p:spTree>
    <p:extLst>
      <p:ext uri="{BB962C8B-B14F-4D97-AF65-F5344CB8AC3E}">
        <p14:creationId xmlns:p14="http://schemas.microsoft.com/office/powerpoint/2010/main" val="270829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19" y="899835"/>
            <a:ext cx="7044762" cy="576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80528" y="-99392"/>
            <a:ext cx="95770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Scale-free Network with 10 Clusters</a:t>
            </a:r>
          </a:p>
        </p:txBody>
      </p:sp>
    </p:spTree>
    <p:extLst>
      <p:ext uri="{BB962C8B-B14F-4D97-AF65-F5344CB8AC3E}">
        <p14:creationId xmlns:p14="http://schemas.microsoft.com/office/powerpoint/2010/main" val="108146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19" y="971843"/>
            <a:ext cx="7044762" cy="576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180528" y="-99392"/>
            <a:ext cx="95770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Scale-free Network with 10 Clusters</a:t>
            </a:r>
          </a:p>
        </p:txBody>
      </p:sp>
    </p:spTree>
    <p:extLst>
      <p:ext uri="{BB962C8B-B14F-4D97-AF65-F5344CB8AC3E}">
        <p14:creationId xmlns:p14="http://schemas.microsoft.com/office/powerpoint/2010/main" val="767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19" y="827827"/>
            <a:ext cx="7044762" cy="576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180528" y="-99392"/>
            <a:ext cx="95770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Scale-free Network with 10 Clusters</a:t>
            </a:r>
          </a:p>
        </p:txBody>
      </p:sp>
    </p:spTree>
    <p:extLst>
      <p:ext uri="{BB962C8B-B14F-4D97-AF65-F5344CB8AC3E}">
        <p14:creationId xmlns:p14="http://schemas.microsoft.com/office/powerpoint/2010/main" val="115973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19" y="971843"/>
            <a:ext cx="7044762" cy="576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180528" y="-99392"/>
            <a:ext cx="95770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Scale-free Network with 10 Clusters</a:t>
            </a:r>
          </a:p>
        </p:txBody>
      </p:sp>
    </p:spTree>
    <p:extLst>
      <p:ext uri="{BB962C8B-B14F-4D97-AF65-F5344CB8AC3E}">
        <p14:creationId xmlns:p14="http://schemas.microsoft.com/office/powerpoint/2010/main" val="257275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IB_HK_intraEd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87" y="970317"/>
            <a:ext cx="7046627" cy="577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80528" y="-99392"/>
            <a:ext cx="95770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Scale-free Network with 10 Clusters</a:t>
            </a:r>
          </a:p>
        </p:txBody>
      </p:sp>
    </p:spTree>
    <p:extLst>
      <p:ext uri="{BB962C8B-B14F-4D97-AF65-F5344CB8AC3E}">
        <p14:creationId xmlns:p14="http://schemas.microsoft.com/office/powerpoint/2010/main" val="112907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9176" y="-531440"/>
            <a:ext cx="9677400" cy="4191000"/>
          </a:xfrm>
          <a:noFill/>
        </p:spPr>
        <p:txBody>
          <a:bodyPr lIns="90488" tIns="44450" rIns="90488" bIns="44450">
            <a:normAutofit/>
          </a:bodyPr>
          <a:lstStyle/>
          <a:p>
            <a:pPr algn="l"/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3200" b="1" dirty="0" smtClean="0"/>
              <a:t>Force Directed </a:t>
            </a:r>
            <a:br>
              <a:rPr lang="en-US" sz="3200" b="1" dirty="0" smtClean="0"/>
            </a:br>
            <a:r>
              <a:rPr lang="en-US" sz="3200" b="1" dirty="0" smtClean="0"/>
              <a:t>Network Layouts </a:t>
            </a:r>
            <a:br>
              <a:rPr lang="en-US" sz="3200" b="1" dirty="0" smtClean="0"/>
            </a:br>
            <a:r>
              <a:rPr lang="en-US" sz="3200" b="1" dirty="0" smtClean="0"/>
              <a:t>Dominate, but...</a:t>
            </a:r>
            <a:br>
              <a:rPr lang="en-US" sz="32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1400" b="1" i="1" dirty="0" smtClean="0">
                <a:latin typeface="Courier New" pitchFamily="49" charset="0"/>
              </a:rPr>
              <a:t/>
            </a:r>
            <a:br>
              <a:rPr lang="en-US" sz="1400" b="1" i="1" dirty="0" smtClean="0">
                <a:latin typeface="Courier New" pitchFamily="49" charset="0"/>
              </a:rPr>
            </a:br>
            <a:endParaRPr lang="en-US" sz="14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824"/>
            <a:ext cx="509858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FRLayo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t="3018" r="3947"/>
          <a:stretch>
            <a:fillRect/>
          </a:stretch>
        </p:blipFill>
        <p:spPr bwMode="auto">
          <a:xfrm>
            <a:off x="39039" y="2060848"/>
            <a:ext cx="3884889" cy="356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1115616" y="3068960"/>
            <a:ext cx="1968030" cy="1712067"/>
          </a:xfrm>
          <a:prstGeom prst="line">
            <a:avLst/>
          </a:prstGeom>
          <a:noFill/>
          <a:ln w="1016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971600" y="3124844"/>
            <a:ext cx="2012109" cy="1584176"/>
          </a:xfrm>
          <a:prstGeom prst="line">
            <a:avLst/>
          </a:prstGeom>
          <a:noFill/>
          <a:ln w="1016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67944" y="214769"/>
            <a:ext cx="51845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 </a:t>
            </a:r>
            <a:r>
              <a:rPr lang="en-US" sz="3200" b="1" dirty="0" smtClean="0"/>
              <a:t>Semantic </a:t>
            </a:r>
            <a:r>
              <a:rPr lang="en-US" sz="3200" b="1" dirty="0"/>
              <a:t>Substrates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 Can </a:t>
            </a:r>
            <a:r>
              <a:rPr lang="en-US" sz="3200" b="1" dirty="0"/>
              <a:t>Produce </a:t>
            </a:r>
            <a:br>
              <a:rPr lang="en-US" sz="3200" b="1" dirty="0"/>
            </a:br>
            <a:r>
              <a:rPr lang="en-US" sz="3200" b="1" dirty="0" smtClean="0"/>
              <a:t> </a:t>
            </a:r>
            <a:r>
              <a:rPr lang="en-US" sz="3200" b="1" dirty="0"/>
              <a:t>More Meaningful Layouts</a:t>
            </a:r>
            <a:r>
              <a:rPr lang="en-US" sz="1600" b="1" dirty="0"/>
              <a:t/>
            </a:r>
            <a:br>
              <a:rPr lang="en-US" sz="1600" b="1" dirty="0"/>
            </a:br>
            <a:endParaRPr lang="en-US" sz="3200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699792" y="6381328"/>
            <a:ext cx="3460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www.cs.umd.edu/hcil/nvss</a:t>
            </a:r>
          </a:p>
        </p:txBody>
      </p:sp>
    </p:spTree>
    <p:extLst>
      <p:ext uri="{BB962C8B-B14F-4D97-AF65-F5344CB8AC3E}">
        <p14:creationId xmlns:p14="http://schemas.microsoft.com/office/powerpoint/2010/main" val="299094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80528" y="44624"/>
            <a:ext cx="957706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/>
              <a:t>Innovation Patterns: 11,000 vertices, 26,000 edges</a:t>
            </a:r>
          </a:p>
        </p:txBody>
      </p:sp>
      <p:pic>
        <p:nvPicPr>
          <p:cNvPr id="2" name="Picture 2" descr="C:\Users\ben\AppData\Local\Microsoft\Windows\Temporary Internet Files\Content.Outlook\3OOF5DSN\big labe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72398"/>
            <a:ext cx="6907429" cy="580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101979" cy="710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7101700" y="1401494"/>
            <a:ext cx="735467" cy="0"/>
          </a:xfrm>
          <a:prstGeom prst="line">
            <a:avLst/>
          </a:prstGeom>
          <a:ln w="25400">
            <a:solidFill>
              <a:srgbClr val="8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101700" y="1611627"/>
            <a:ext cx="735467" cy="0"/>
          </a:xfrm>
          <a:prstGeom prst="line">
            <a:avLst/>
          </a:prstGeom>
          <a:ln w="25400">
            <a:solidFill>
              <a:srgbClr val="80FF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37167" y="1295401"/>
            <a:ext cx="63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Patent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7167" y="1505534"/>
            <a:ext cx="63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Tech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093836" y="1838845"/>
            <a:ext cx="73546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59102" y="1732752"/>
            <a:ext cx="19515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SBIR (federal)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093836" y="2044770"/>
            <a:ext cx="735467" cy="0"/>
          </a:xfrm>
          <a:prstGeom prst="line">
            <a:avLst/>
          </a:prstGeom>
          <a:ln w="254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96200" y="1981200"/>
            <a:ext cx="16889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PA DCED (state)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7101700" y="2271987"/>
            <a:ext cx="735467" cy="0"/>
          </a:xfrm>
          <a:prstGeom prst="line">
            <a:avLst/>
          </a:prstGeom>
          <a:ln w="25400">
            <a:solidFill>
              <a:srgbClr val="008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72400" y="2165894"/>
            <a:ext cx="13830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Related patent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93207" y="2485819"/>
            <a:ext cx="123941" cy="1239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" name="TextBox 25"/>
          <p:cNvSpPr txBox="1"/>
          <p:nvPr/>
        </p:nvSpPr>
        <p:spPr>
          <a:xfrm>
            <a:off x="7274751" y="2441697"/>
            <a:ext cx="14371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2: Federal agency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093207" y="2741101"/>
            <a:ext cx="123941" cy="123941"/>
          </a:xfrm>
          <a:prstGeom prst="ellipse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" name="TextBox 29"/>
          <p:cNvSpPr txBox="1"/>
          <p:nvPr/>
        </p:nvSpPr>
        <p:spPr>
          <a:xfrm>
            <a:off x="7229475" y="2696978"/>
            <a:ext cx="12114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3</a:t>
            </a:r>
            <a:r>
              <a:rPr lang="en-US" sz="1100" dirty="0" smtClean="0">
                <a:solidFill>
                  <a:schemeClr val="bg1"/>
                </a:solidFill>
              </a:rPr>
              <a:t>: Enterprise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093207" y="3027904"/>
            <a:ext cx="123941" cy="123941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" name="TextBox 31"/>
          <p:cNvSpPr txBox="1"/>
          <p:nvPr/>
        </p:nvSpPr>
        <p:spPr>
          <a:xfrm>
            <a:off x="7321028" y="2951366"/>
            <a:ext cx="12114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5: Inventors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093207" y="3283185"/>
            <a:ext cx="123941" cy="123941"/>
          </a:xfrm>
          <a:prstGeom prst="ellipse">
            <a:avLst/>
          </a:prstGeom>
          <a:solidFill>
            <a:srgbClr val="8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" name="TextBox 33"/>
          <p:cNvSpPr txBox="1"/>
          <p:nvPr/>
        </p:nvSpPr>
        <p:spPr>
          <a:xfrm>
            <a:off x="7320513" y="3239063"/>
            <a:ext cx="12114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9: Universities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093207" y="3556316"/>
            <a:ext cx="123941" cy="123941"/>
          </a:xfrm>
          <a:prstGeom prst="ellipse">
            <a:avLst/>
          </a:prstGeom>
          <a:solidFill>
            <a:srgbClr val="008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" name="TextBox 35"/>
          <p:cNvSpPr txBox="1"/>
          <p:nvPr/>
        </p:nvSpPr>
        <p:spPr>
          <a:xfrm>
            <a:off x="7308304" y="3512193"/>
            <a:ext cx="12114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10: PA DCED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7093207" y="3811597"/>
            <a:ext cx="123941" cy="123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" name="TextBox 37"/>
          <p:cNvSpPr txBox="1"/>
          <p:nvPr/>
        </p:nvSpPr>
        <p:spPr>
          <a:xfrm>
            <a:off x="7350453" y="3767475"/>
            <a:ext cx="23341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11/12: Phil/Pitt metro </a:t>
            </a:r>
            <a:r>
              <a:rPr lang="en-US" sz="1100" dirty="0" err="1" smtClean="0">
                <a:solidFill>
                  <a:schemeClr val="bg1"/>
                </a:solidFill>
              </a:rPr>
              <a:t>cnty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83512" y="4054278"/>
            <a:ext cx="2229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13-15: Semi-rural/rural </a:t>
            </a:r>
            <a:r>
              <a:rPr lang="en-US" sz="1100" dirty="0" err="1" smtClean="0">
                <a:solidFill>
                  <a:schemeClr val="bg1"/>
                </a:solidFill>
              </a:rPr>
              <a:t>cnty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7259300" y="4098400"/>
            <a:ext cx="123941" cy="123941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0" name="Oval 59"/>
          <p:cNvSpPr/>
          <p:nvPr/>
        </p:nvSpPr>
        <p:spPr>
          <a:xfrm>
            <a:off x="7098869" y="4371530"/>
            <a:ext cx="123941" cy="123941"/>
          </a:xfrm>
          <a:prstGeom prst="ellipse">
            <a:avLst/>
          </a:prstGeom>
          <a:solidFill>
            <a:srgbClr val="808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1" name="TextBox 60"/>
          <p:cNvSpPr txBox="1"/>
          <p:nvPr/>
        </p:nvSpPr>
        <p:spPr>
          <a:xfrm>
            <a:off x="7308988" y="4327408"/>
            <a:ext cx="15627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17: Foreign countries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7098869" y="4626812"/>
            <a:ext cx="123941" cy="123941"/>
          </a:xfrm>
          <a:prstGeom prst="ellipse">
            <a:avLst/>
          </a:prstGeom>
          <a:solidFill>
            <a:srgbClr val="804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3" name="TextBox 62"/>
          <p:cNvSpPr txBox="1"/>
          <p:nvPr/>
        </p:nvSpPr>
        <p:spPr>
          <a:xfrm>
            <a:off x="7242314" y="4582689"/>
            <a:ext cx="23341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 smtClean="0">
                <a:solidFill>
                  <a:schemeClr val="bg1"/>
                </a:solidFill>
              </a:rPr>
              <a:t>   19: Other states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7259300" y="3811597"/>
            <a:ext cx="123941" cy="123941"/>
          </a:xfrm>
          <a:prstGeom prst="ellipse">
            <a:avLst/>
          </a:prstGeom>
          <a:solidFill>
            <a:srgbClr val="00F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5" name="Oval 64"/>
          <p:cNvSpPr/>
          <p:nvPr/>
        </p:nvSpPr>
        <p:spPr>
          <a:xfrm>
            <a:off x="7086600" y="4098400"/>
            <a:ext cx="123941" cy="123941"/>
          </a:xfrm>
          <a:prstGeom prst="ellipse">
            <a:avLst/>
          </a:prstGeom>
          <a:solidFill>
            <a:srgbClr val="008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8" name="Rectangle 67"/>
          <p:cNvSpPr/>
          <p:nvPr/>
        </p:nvSpPr>
        <p:spPr>
          <a:xfrm>
            <a:off x="33337" y="2958588"/>
            <a:ext cx="2057400" cy="19944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76200" y="3027904"/>
            <a:ext cx="148066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Pittsburgh Metro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7624" y="4626812"/>
            <a:ext cx="186724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Westinghouse Electric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838200" y="3898280"/>
            <a:ext cx="381000" cy="790505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33337" y="50358"/>
            <a:ext cx="2057399" cy="29082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58100" y="2587212"/>
            <a:ext cx="196585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Pharmaceutical/Medical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2559" y="76200"/>
            <a:ext cx="105516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No Location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791200" y="35756"/>
            <a:ext cx="1295400" cy="197600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834063" y="105071"/>
            <a:ext cx="108555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Philadelphia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90673" y="1684956"/>
            <a:ext cx="54822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Navy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내용 개체 틀 8" descr="NodeXL-V0_3-by_primarytopic1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/>
          <a:srcRect b="5552"/>
          <a:stretch/>
        </p:blipFill>
        <p:spPr>
          <a:xfrm>
            <a:off x="1248547" y="1111851"/>
            <a:ext cx="6419797" cy="4981445"/>
          </a:xfrm>
        </p:spPr>
      </p:pic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80528" y="44624"/>
            <a:ext cx="957706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/>
              <a:t>Discussion Group Postings, color by topic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84746" y="6239053"/>
            <a:ext cx="3355406" cy="646331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Courier New" pitchFamily="49" charset="0"/>
              </a:rPr>
              <a:t>www.cs.umd.edu/hcil/non</a:t>
            </a:r>
          </a:p>
          <a:p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nationofneighbors.net</a:t>
            </a:r>
            <a:endParaRPr lang="en-US" sz="18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96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Tea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4915" y="2204865"/>
            <a:ext cx="4651348" cy="4392488"/>
          </a:xfrm>
        </p:spPr>
      </p:pic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3525"/>
            <a:ext cx="8915400" cy="498475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Social Media Research</a:t>
            </a:r>
            <a:br>
              <a:rPr lang="en-US" sz="3200" b="1" dirty="0" smtClean="0"/>
            </a:br>
            <a:r>
              <a:rPr lang="en-US" sz="3200" b="1" dirty="0" smtClean="0"/>
              <a:t> Foundation</a:t>
            </a:r>
            <a:endParaRPr lang="en-US" sz="2800" b="1" dirty="0" smtClean="0"/>
          </a:p>
        </p:txBody>
      </p:sp>
      <p:sp>
        <p:nvSpPr>
          <p:cNvPr id="58372" name="Right Triangle 6"/>
          <p:cNvSpPr>
            <a:spLocks noChangeArrowheads="1"/>
          </p:cNvSpPr>
          <p:nvPr/>
        </p:nvSpPr>
        <p:spPr bwMode="auto">
          <a:xfrm rot="5244050">
            <a:off x="2062956" y="1337470"/>
            <a:ext cx="1101725" cy="1065212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sq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Right Triangle 7"/>
          <p:cNvSpPr>
            <a:spLocks noChangeArrowheads="1"/>
          </p:cNvSpPr>
          <p:nvPr/>
        </p:nvSpPr>
        <p:spPr bwMode="auto">
          <a:xfrm>
            <a:off x="1670050" y="4157663"/>
            <a:ext cx="996950" cy="1176337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sq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228600" y="2577033"/>
            <a:ext cx="69738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Researchers who want to </a:t>
            </a:r>
            <a:br>
              <a:rPr lang="en-US" dirty="0"/>
            </a:br>
            <a:r>
              <a:rPr lang="en-US" dirty="0"/>
              <a:t>   - create open tools</a:t>
            </a:r>
          </a:p>
          <a:p>
            <a:r>
              <a:rPr lang="en-US" dirty="0"/>
              <a:t>   - generate &amp; host open data</a:t>
            </a:r>
          </a:p>
          <a:p>
            <a:r>
              <a:rPr lang="en-US" dirty="0"/>
              <a:t>   - support open scholarship </a:t>
            </a:r>
          </a:p>
          <a:p>
            <a:endParaRPr lang="en-US" dirty="0"/>
          </a:p>
          <a:p>
            <a:r>
              <a:rPr lang="en-US" dirty="0"/>
              <a:t>Map, measure &amp; understand </a:t>
            </a:r>
            <a:br>
              <a:rPr lang="en-US" dirty="0"/>
            </a:br>
            <a:r>
              <a:rPr lang="en-US" dirty="0"/>
              <a:t>    social media  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Support tool projects to</a:t>
            </a:r>
            <a:br>
              <a:rPr lang="en-US" dirty="0"/>
            </a:br>
            <a:r>
              <a:rPr lang="en-US" dirty="0"/>
              <a:t>   collection, analyze &amp; visualize</a:t>
            </a:r>
            <a:br>
              <a:rPr lang="en-US" dirty="0"/>
            </a:br>
            <a:r>
              <a:rPr lang="en-US" dirty="0"/>
              <a:t>   social media data.  </a:t>
            </a:r>
          </a:p>
          <a:p>
            <a:endParaRPr lang="en-US" dirty="0"/>
          </a:p>
        </p:txBody>
      </p:sp>
      <p:sp>
        <p:nvSpPr>
          <p:cNvPr id="58375" name="Rectangle 6"/>
          <p:cNvSpPr>
            <a:spLocks noChangeArrowheads="1"/>
          </p:cNvSpPr>
          <p:nvPr/>
        </p:nvSpPr>
        <p:spPr bwMode="auto">
          <a:xfrm>
            <a:off x="2895600" y="6351414"/>
            <a:ext cx="3317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smrfoundation.org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5" t="56758" r="32877" b="12220"/>
          <a:stretch/>
        </p:blipFill>
        <p:spPr bwMode="auto">
          <a:xfrm>
            <a:off x="1579738" y="-27383"/>
            <a:ext cx="5296518" cy="205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129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6" y="263525"/>
            <a:ext cx="9752013" cy="498475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/>
              <a:t>  Analyzing Social Media Networks with </a:t>
            </a:r>
            <a:r>
              <a:rPr lang="en-US" sz="3200" b="1" dirty="0" err="1" smtClean="0"/>
              <a:t>NodeXL</a:t>
            </a:r>
            <a:endParaRPr lang="en-US" sz="3200" b="1" dirty="0" smtClean="0"/>
          </a:p>
        </p:txBody>
      </p:sp>
      <p:sp>
        <p:nvSpPr>
          <p:cNvPr id="57347" name="Right Triangle 6"/>
          <p:cNvSpPr>
            <a:spLocks noChangeArrowheads="1"/>
          </p:cNvSpPr>
          <p:nvPr/>
        </p:nvSpPr>
        <p:spPr bwMode="auto">
          <a:xfrm rot="5244050">
            <a:off x="2062956" y="1337470"/>
            <a:ext cx="1101725" cy="1065212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sq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ight Triangle 7"/>
          <p:cNvSpPr>
            <a:spLocks noChangeArrowheads="1"/>
          </p:cNvSpPr>
          <p:nvPr/>
        </p:nvSpPr>
        <p:spPr bwMode="auto">
          <a:xfrm>
            <a:off x="1670050" y="4157663"/>
            <a:ext cx="996950" cy="1176337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sq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381000" y="1143000"/>
            <a:ext cx="57912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/>
              <a:t>I. Getting Started with Analyzing Social Media Networks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     1. Introduction to Social Media and Social Networks</a:t>
            </a:r>
            <a:br>
              <a:rPr lang="en-US" sz="1600" dirty="0"/>
            </a:br>
            <a:r>
              <a:rPr lang="en-US" sz="1600" dirty="0"/>
              <a:t>     2. Social media: New Technologies of Collaboration</a:t>
            </a:r>
            <a:br>
              <a:rPr lang="en-US" sz="1600" dirty="0"/>
            </a:br>
            <a:r>
              <a:rPr lang="en-US" sz="1600" dirty="0"/>
              <a:t>     3. Social Network Analysis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>II. </a:t>
            </a:r>
            <a:r>
              <a:rPr lang="en-US" sz="1600" b="1" dirty="0" err="1"/>
              <a:t>NodeXL</a:t>
            </a:r>
            <a:r>
              <a:rPr lang="en-US" sz="1600" b="1" dirty="0"/>
              <a:t> Tutorial: Learning by Doing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     4. Layout, Visual Design &amp; Labeling</a:t>
            </a:r>
            <a:br>
              <a:rPr lang="en-US" sz="1600" dirty="0"/>
            </a:br>
            <a:r>
              <a:rPr lang="en-US" sz="1600" dirty="0"/>
              <a:t>     5. Calculating &amp; Visualizing Network Metrics </a:t>
            </a:r>
            <a:br>
              <a:rPr lang="en-US" sz="1600" dirty="0"/>
            </a:br>
            <a:r>
              <a:rPr lang="en-US" sz="1600" dirty="0"/>
              <a:t>     6. Preparing Data &amp; Filtering</a:t>
            </a:r>
            <a:br>
              <a:rPr lang="en-US" sz="1600" dirty="0"/>
            </a:br>
            <a:r>
              <a:rPr lang="en-US" sz="1600" dirty="0"/>
              <a:t>     7. Clustering &amp;Grouping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>III Social Media Network Analysis Case Studies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     8. Email</a:t>
            </a:r>
            <a:br>
              <a:rPr lang="en-US" sz="1600" dirty="0"/>
            </a:br>
            <a:r>
              <a:rPr lang="en-US" sz="1600" dirty="0"/>
              <a:t>     9. Threaded Networks</a:t>
            </a:r>
            <a:br>
              <a:rPr lang="en-US" sz="1600" dirty="0"/>
            </a:br>
            <a:r>
              <a:rPr lang="en-US" sz="1600" dirty="0"/>
              <a:t>   10. Twitter</a:t>
            </a:r>
            <a:br>
              <a:rPr lang="en-US" sz="1600" dirty="0"/>
            </a:br>
            <a:r>
              <a:rPr lang="en-US" sz="1600" dirty="0"/>
              <a:t>   11. Facebook  </a:t>
            </a:r>
            <a:br>
              <a:rPr lang="en-US" sz="1600" dirty="0"/>
            </a:br>
            <a:r>
              <a:rPr lang="en-US" sz="1600" dirty="0"/>
              <a:t>   12. WWW</a:t>
            </a:r>
            <a:br>
              <a:rPr lang="en-US" sz="1600" dirty="0"/>
            </a:br>
            <a:r>
              <a:rPr lang="en-US" sz="1600" dirty="0"/>
              <a:t>   13. Flickr</a:t>
            </a:r>
            <a:br>
              <a:rPr lang="en-US" sz="1600" dirty="0"/>
            </a:br>
            <a:r>
              <a:rPr lang="en-US" sz="1600" dirty="0"/>
              <a:t>   14. YouTube </a:t>
            </a:r>
            <a:br>
              <a:rPr lang="en-US" sz="1600" dirty="0"/>
            </a:br>
            <a:r>
              <a:rPr lang="en-US" sz="1600" dirty="0"/>
              <a:t>   15. Wiki Networks 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>
            <a:off x="685800" y="6400800"/>
            <a:ext cx="10134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www.elsevier.com/wps/find/bookdescription.cws_home/723354/description</a:t>
            </a:r>
          </a:p>
        </p:txBody>
      </p:sp>
      <p:pic>
        <p:nvPicPr>
          <p:cNvPr id="57351" name="Picture 7" descr="C:\Users\ben\AppData\Local\Microsoft\Windows\Temporary Internet Files\Content.Outlook\XJAVMK8M\Hansen6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1600200"/>
            <a:ext cx="31480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024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NodeXL</a:t>
            </a:r>
            <a:r>
              <a:rPr lang="en-US" b="1" dirty="0" smtClean="0"/>
              <a:t>:</a:t>
            </a: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400" b="1" dirty="0" smtClean="0"/>
              <a:t>Network Overview for Discovery &amp; Exploration in Excel</a:t>
            </a:r>
            <a:endParaRPr lang="en-US" b="1" dirty="0" smtClean="0"/>
          </a:p>
        </p:txBody>
      </p:sp>
      <p:sp>
        <p:nvSpPr>
          <p:cNvPr id="43011" name="Rectangle 7"/>
          <p:cNvSpPr>
            <a:spLocks noChangeArrowheads="1"/>
          </p:cNvSpPr>
          <p:nvPr/>
        </p:nvSpPr>
        <p:spPr bwMode="auto">
          <a:xfrm>
            <a:off x="2872778" y="2204864"/>
            <a:ext cx="3355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www.codeplex.com/nodexl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46856" y="3798168"/>
            <a:ext cx="8229600" cy="2439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Thanks to:</a:t>
            </a:r>
          </a:p>
          <a:p>
            <a:r>
              <a:rPr lang="en-US" sz="2400" b="1" dirty="0" smtClean="0"/>
              <a:t> </a:t>
            </a:r>
            <a:r>
              <a:rPr lang="en-US" sz="2400" b="1" i="1" dirty="0" smtClean="0"/>
              <a:t>Microsoft External Research</a:t>
            </a:r>
          </a:p>
          <a:p>
            <a:r>
              <a:rPr lang="en-US" sz="2400" b="1" i="1" dirty="0" smtClean="0"/>
              <a:t>U.S. National Science Foundation</a:t>
            </a:r>
          </a:p>
          <a:p>
            <a:endParaRPr lang="en-US" sz="2400" b="1" i="1" dirty="0"/>
          </a:p>
          <a:p>
            <a:r>
              <a:rPr lang="en-US" sz="2400" b="1" i="1" dirty="0" smtClean="0"/>
              <a:t>Social Media Research Foundation</a:t>
            </a:r>
          </a:p>
        </p:txBody>
      </p:sp>
    </p:spTree>
    <p:extLst>
      <p:ext uri="{BB962C8B-B14F-4D97-AF65-F5344CB8AC3E}">
        <p14:creationId xmlns:p14="http://schemas.microsoft.com/office/powerpoint/2010/main" val="40930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NodeXL</a:t>
            </a:r>
            <a:r>
              <a:rPr lang="en-US" b="1" dirty="0" smtClean="0"/>
              <a:t>:</a:t>
            </a: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400" b="1" dirty="0" smtClean="0"/>
              <a:t>Network Overview for Discovery &amp; Exploration in Excel</a:t>
            </a:r>
            <a:endParaRPr lang="en-US" b="1" dirty="0" smtClean="0"/>
          </a:p>
        </p:txBody>
      </p:sp>
      <p:sp>
        <p:nvSpPr>
          <p:cNvPr id="43011" name="Rectangle 7"/>
          <p:cNvSpPr>
            <a:spLocks noChangeArrowheads="1"/>
          </p:cNvSpPr>
          <p:nvPr/>
        </p:nvSpPr>
        <p:spPr bwMode="auto">
          <a:xfrm>
            <a:off x="2816510" y="6444044"/>
            <a:ext cx="3355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www.codeplex.com/nodexl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55700" y="1340768"/>
            <a:ext cx="6845300" cy="4953000"/>
            <a:chOff x="1155700" y="1249808"/>
            <a:chExt cx="6845300" cy="4953000"/>
          </a:xfrm>
        </p:grpSpPr>
        <p:pic>
          <p:nvPicPr>
            <p:cNvPr id="430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700" y="1249808"/>
              <a:ext cx="6845300" cy="495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1" t="39523" r="1250" b="5183"/>
            <a:stretch>
              <a:fillRect/>
            </a:stretch>
          </p:blipFill>
          <p:spPr bwMode="auto">
            <a:xfrm>
              <a:off x="4670425" y="3238500"/>
              <a:ext cx="3248025" cy="2735263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58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Analogy: Clusters Are Occluded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Hard to count nodes, clusters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" b="3394"/>
          <a:stretch/>
        </p:blipFill>
        <p:spPr>
          <a:xfrm>
            <a:off x="971600" y="1124744"/>
            <a:ext cx="7344816" cy="533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80528" y="44624"/>
            <a:ext cx="957706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/>
              <a:t>Separate Clusters Are More Comprehensible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6" t="7276" r="5551" b="8593"/>
          <a:stretch/>
        </p:blipFill>
        <p:spPr>
          <a:xfrm>
            <a:off x="1187624" y="1119047"/>
            <a:ext cx="7024723" cy="544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farm6.static.flickr.com/5299/5535814443_3863b8c438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03" y="907438"/>
            <a:ext cx="7970595" cy="597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80528" y="44624"/>
            <a:ext cx="9577064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Twitter Network for “</a:t>
            </a:r>
            <a:r>
              <a:rPr lang="en-US" sz="3600" b="1" dirty="0"/>
              <a:t>msrtf11 OR </a:t>
            </a:r>
            <a:r>
              <a:rPr lang="en-US" sz="3600" b="1" dirty="0" err="1"/>
              <a:t>techfest</a:t>
            </a:r>
            <a:r>
              <a:rPr lang="en-US" sz="3600" b="1" dirty="0"/>
              <a:t> </a:t>
            </a:r>
            <a:r>
              <a:rPr lang="en-US" sz="3600" b="1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54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arm6.static.flickr.com/5213/5535507384_97cf0b68f6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03" y="908720"/>
            <a:ext cx="7970595" cy="597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80528" y="44624"/>
            <a:ext cx="9577064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Twitter Network for “</a:t>
            </a:r>
            <a:r>
              <a:rPr lang="en-US" sz="3600" b="1" dirty="0"/>
              <a:t>msrtf11 OR </a:t>
            </a:r>
            <a:r>
              <a:rPr lang="en-US" sz="3600" b="1" dirty="0" err="1"/>
              <a:t>techfest</a:t>
            </a:r>
            <a:r>
              <a:rPr lang="en-US" sz="3600" b="1" dirty="0"/>
              <a:t> </a:t>
            </a:r>
            <a:r>
              <a:rPr lang="en-US" sz="3600" b="1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02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81535"/>
            <a:ext cx="6586667" cy="584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80528" y="-99392"/>
            <a:ext cx="95770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US Senate Co-Voting Network 2007</a:t>
            </a:r>
          </a:p>
        </p:txBody>
      </p:sp>
    </p:spTree>
    <p:extLst>
      <p:ext uri="{BB962C8B-B14F-4D97-AF65-F5344CB8AC3E}">
        <p14:creationId xmlns:p14="http://schemas.microsoft.com/office/powerpoint/2010/main" val="287836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67" y="897559"/>
            <a:ext cx="6586667" cy="584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331640" y="1011151"/>
            <a:ext cx="1584176" cy="59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South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31640" y="6192466"/>
            <a:ext cx="2016224" cy="50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GB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Midwest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444209" y="2924276"/>
            <a:ext cx="1440160" cy="49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GB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Northeast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524842" y="4924595"/>
            <a:ext cx="1584176" cy="43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Mountain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931012" y="5290047"/>
            <a:ext cx="1002035" cy="51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Pacific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80528" y="-99392"/>
            <a:ext cx="95770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US Senate Co-Voting Network 2007, Clustered</a:t>
            </a:r>
          </a:p>
        </p:txBody>
      </p:sp>
    </p:spTree>
    <p:extLst>
      <p:ext uri="{BB962C8B-B14F-4D97-AF65-F5344CB8AC3E}">
        <p14:creationId xmlns:p14="http://schemas.microsoft.com/office/powerpoint/2010/main" val="264174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718</Words>
  <Application>Microsoft Office PowerPoint</Application>
  <PresentationFormat>On-screen Show (4:3)</PresentationFormat>
  <Paragraphs>82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  Group-In-a-Box Layout for  Multi-faceted Analysis of Communities      Eduarda Rodrigues, Natasa Milic-Frayling, Marc A. Smith,  Ben Shneiderman &amp; Derek Hansen     Contact: ben@cs.umd.edu, @benbendc     </vt:lpstr>
      <vt:lpstr> Force Directed  Network Layouts  Dominate, but...      </vt:lpstr>
      <vt:lpstr>NodeXL:  Network Overview for Discovery &amp; Exploration in Excel</vt:lpstr>
      <vt:lpstr>Analogy: Clusters Are Occluded Hard to count nodes, clusters</vt:lpstr>
      <vt:lpstr>Separate Clusters Are More Comprehensible</vt:lpstr>
      <vt:lpstr>Twitter Network for “msrtf11 OR techfest ”</vt:lpstr>
      <vt:lpstr>Twitter Network for “msrtf11 OR techfest ”</vt:lpstr>
      <vt:lpstr>PowerPoint Presentation</vt:lpstr>
      <vt:lpstr>PowerPoint Presentation</vt:lpstr>
      <vt:lpstr>Small-World Graph with 5 Clusters</vt:lpstr>
      <vt:lpstr>Small-World Graph with 5 Clusters</vt:lpstr>
      <vt:lpstr>Small-World Graph with 5 Clusters</vt:lpstr>
      <vt:lpstr>Pseudo-Random Graph with 5 Clusters</vt:lpstr>
      <vt:lpstr>Pseudo-Random Graph with 5 Clusters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Innovation Patterns: 11,000 vertices, 26,000 edges</vt:lpstr>
      <vt:lpstr>PowerPoint Presentation</vt:lpstr>
      <vt:lpstr>Discussion Group Postings, color by topic</vt:lpstr>
      <vt:lpstr>Social Media Research  Foundation</vt:lpstr>
      <vt:lpstr>  Analyzing Social Media Networks with NodeXL</vt:lpstr>
      <vt:lpstr>NodeXL:  Network Overview for Discovery &amp; Exploration in Excel</vt:lpstr>
    </vt:vector>
  </TitlesOfParts>
  <Company>FEUP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Eduarda Mendes Rodrigues</dc:creator>
  <cp:lastModifiedBy>charley lewittes</cp:lastModifiedBy>
  <cp:revision>18</cp:revision>
  <dcterms:created xsi:type="dcterms:W3CDTF">2011-09-03T08:27:19Z</dcterms:created>
  <dcterms:modified xsi:type="dcterms:W3CDTF">2011-11-03T20:56:12Z</dcterms:modified>
</cp:coreProperties>
</file>