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notesMasterIdLst>
    <p:notesMasterId r:id="rId57"/>
  </p:notesMasterIdLst>
  <p:handoutMasterIdLst>
    <p:handoutMasterId r:id="rId58"/>
  </p:handoutMasterIdLst>
  <p:sldIdLst>
    <p:sldId id="646" r:id="rId2"/>
    <p:sldId id="653" r:id="rId3"/>
    <p:sldId id="369" r:id="rId4"/>
    <p:sldId id="583" r:id="rId5"/>
    <p:sldId id="665" r:id="rId6"/>
    <p:sldId id="666" r:id="rId7"/>
    <p:sldId id="667" r:id="rId8"/>
    <p:sldId id="668" r:id="rId9"/>
    <p:sldId id="669" r:id="rId10"/>
    <p:sldId id="672" r:id="rId11"/>
    <p:sldId id="486" r:id="rId12"/>
    <p:sldId id="584" r:id="rId13"/>
    <p:sldId id="585" r:id="rId14"/>
    <p:sldId id="586" r:id="rId15"/>
    <p:sldId id="490" r:id="rId16"/>
    <p:sldId id="618" r:id="rId17"/>
    <p:sldId id="619" r:id="rId18"/>
    <p:sldId id="620" r:id="rId19"/>
    <p:sldId id="497" r:id="rId20"/>
    <p:sldId id="590" r:id="rId21"/>
    <p:sldId id="616" r:id="rId22"/>
    <p:sldId id="617" r:id="rId23"/>
    <p:sldId id="623" r:id="rId24"/>
    <p:sldId id="654" r:id="rId25"/>
    <p:sldId id="647" r:id="rId26"/>
    <p:sldId id="591" r:id="rId27"/>
    <p:sldId id="592" r:id="rId28"/>
    <p:sldId id="593" r:id="rId29"/>
    <p:sldId id="595" r:id="rId30"/>
    <p:sldId id="596" r:id="rId31"/>
    <p:sldId id="524" r:id="rId32"/>
    <p:sldId id="649" r:id="rId33"/>
    <p:sldId id="671" r:id="rId34"/>
    <p:sldId id="621" r:id="rId35"/>
    <p:sldId id="558" r:id="rId36"/>
    <p:sldId id="599" r:id="rId37"/>
    <p:sldId id="632" r:id="rId38"/>
    <p:sldId id="612" r:id="rId39"/>
    <p:sldId id="638" r:id="rId40"/>
    <p:sldId id="639" r:id="rId41"/>
    <p:sldId id="655" r:id="rId42"/>
    <p:sldId id="656" r:id="rId43"/>
    <p:sldId id="659" r:id="rId44"/>
    <p:sldId id="670" r:id="rId45"/>
    <p:sldId id="662" r:id="rId46"/>
    <p:sldId id="663" r:id="rId47"/>
    <p:sldId id="640" r:id="rId48"/>
    <p:sldId id="613" r:id="rId49"/>
    <p:sldId id="636" r:id="rId50"/>
    <p:sldId id="637" r:id="rId51"/>
    <p:sldId id="648" r:id="rId52"/>
    <p:sldId id="651" r:id="rId53"/>
    <p:sldId id="652" r:id="rId54"/>
    <p:sldId id="660" r:id="rId55"/>
    <p:sldId id="661" r:id="rId56"/>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rgbClr val="000000"/>
        </a:solidFill>
        <a:latin typeface="Antique Olv (W1)" pitchFamily="34" charset="0"/>
        <a:ea typeface="+mn-ea"/>
        <a:cs typeface="Arial" charset="0"/>
      </a:defRPr>
    </a:lvl1pPr>
    <a:lvl2pPr marL="457200" algn="ctr" rtl="0" eaLnBrk="0" fontAlgn="base" hangingPunct="0">
      <a:spcBef>
        <a:spcPct val="0"/>
      </a:spcBef>
      <a:spcAft>
        <a:spcPct val="0"/>
      </a:spcAft>
      <a:defRPr sz="2400" kern="1200">
        <a:solidFill>
          <a:srgbClr val="000000"/>
        </a:solidFill>
        <a:latin typeface="Antique Olv (W1)" pitchFamily="34" charset="0"/>
        <a:ea typeface="+mn-ea"/>
        <a:cs typeface="Arial" charset="0"/>
      </a:defRPr>
    </a:lvl2pPr>
    <a:lvl3pPr marL="914400" algn="ctr" rtl="0" eaLnBrk="0" fontAlgn="base" hangingPunct="0">
      <a:spcBef>
        <a:spcPct val="0"/>
      </a:spcBef>
      <a:spcAft>
        <a:spcPct val="0"/>
      </a:spcAft>
      <a:defRPr sz="2400" kern="1200">
        <a:solidFill>
          <a:srgbClr val="000000"/>
        </a:solidFill>
        <a:latin typeface="Antique Olv (W1)" pitchFamily="34" charset="0"/>
        <a:ea typeface="+mn-ea"/>
        <a:cs typeface="Arial" charset="0"/>
      </a:defRPr>
    </a:lvl3pPr>
    <a:lvl4pPr marL="1371600" algn="ctr" rtl="0" eaLnBrk="0" fontAlgn="base" hangingPunct="0">
      <a:spcBef>
        <a:spcPct val="0"/>
      </a:spcBef>
      <a:spcAft>
        <a:spcPct val="0"/>
      </a:spcAft>
      <a:defRPr sz="2400" kern="1200">
        <a:solidFill>
          <a:srgbClr val="000000"/>
        </a:solidFill>
        <a:latin typeface="Antique Olv (W1)" pitchFamily="34" charset="0"/>
        <a:ea typeface="+mn-ea"/>
        <a:cs typeface="Arial" charset="0"/>
      </a:defRPr>
    </a:lvl4pPr>
    <a:lvl5pPr marL="1828800" algn="ctr" rtl="0" eaLnBrk="0" fontAlgn="base" hangingPunct="0">
      <a:spcBef>
        <a:spcPct val="0"/>
      </a:spcBef>
      <a:spcAft>
        <a:spcPct val="0"/>
      </a:spcAft>
      <a:defRPr sz="2400" kern="1200">
        <a:solidFill>
          <a:srgbClr val="000000"/>
        </a:solidFill>
        <a:latin typeface="Antique Olv (W1)" pitchFamily="34" charset="0"/>
        <a:ea typeface="+mn-ea"/>
        <a:cs typeface="Arial" charset="0"/>
      </a:defRPr>
    </a:lvl5pPr>
    <a:lvl6pPr marL="2286000" algn="l" defTabSz="914400" rtl="0" eaLnBrk="1" latinLnBrk="0" hangingPunct="1">
      <a:defRPr sz="2400" kern="1200">
        <a:solidFill>
          <a:srgbClr val="000000"/>
        </a:solidFill>
        <a:latin typeface="Antique Olv (W1)" pitchFamily="34" charset="0"/>
        <a:ea typeface="+mn-ea"/>
        <a:cs typeface="Arial" charset="0"/>
      </a:defRPr>
    </a:lvl6pPr>
    <a:lvl7pPr marL="2743200" algn="l" defTabSz="914400" rtl="0" eaLnBrk="1" latinLnBrk="0" hangingPunct="1">
      <a:defRPr sz="2400" kern="1200">
        <a:solidFill>
          <a:srgbClr val="000000"/>
        </a:solidFill>
        <a:latin typeface="Antique Olv (W1)" pitchFamily="34" charset="0"/>
        <a:ea typeface="+mn-ea"/>
        <a:cs typeface="Arial" charset="0"/>
      </a:defRPr>
    </a:lvl7pPr>
    <a:lvl8pPr marL="3200400" algn="l" defTabSz="914400" rtl="0" eaLnBrk="1" latinLnBrk="0" hangingPunct="1">
      <a:defRPr sz="2400" kern="1200">
        <a:solidFill>
          <a:srgbClr val="000000"/>
        </a:solidFill>
        <a:latin typeface="Antique Olv (W1)" pitchFamily="34" charset="0"/>
        <a:ea typeface="+mn-ea"/>
        <a:cs typeface="Arial" charset="0"/>
      </a:defRPr>
    </a:lvl8pPr>
    <a:lvl9pPr marL="3657600" algn="l" defTabSz="914400" rtl="0" eaLnBrk="1" latinLnBrk="0" hangingPunct="1">
      <a:defRPr sz="2400" kern="1200">
        <a:solidFill>
          <a:srgbClr val="000000"/>
        </a:solidFill>
        <a:latin typeface="Antique Olv (W1)"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5A2"/>
    <a:srgbClr val="FAF400"/>
    <a:srgbClr val="EC0000"/>
    <a:srgbClr val="DC0000"/>
    <a:srgbClr val="F6F000"/>
    <a:srgbClr val="FFFF00"/>
    <a:srgbClr val="F5032B"/>
    <a:srgbClr val="C0C0C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0" autoAdjust="0"/>
    <p:restoredTop sz="94511" autoAdjust="0"/>
  </p:normalViewPr>
  <p:slideViewPr>
    <p:cSldViewPr>
      <p:cViewPr varScale="1">
        <p:scale>
          <a:sx n="125" d="100"/>
          <a:sy n="125" d="100"/>
        </p:scale>
        <p:origin x="-37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03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solidFill>
                  <a:schemeClr val="tx1"/>
                </a:solidFill>
                <a:latin typeface="Arial" charset="0"/>
                <a:cs typeface="Arial" charset="0"/>
              </a:defRPr>
            </a:lvl1pPr>
          </a:lstStyle>
          <a:p>
            <a:pPr>
              <a:defRPr/>
            </a:pPr>
            <a:endParaRPr lang="en-US"/>
          </a:p>
        </p:txBody>
      </p:sp>
      <p:sp>
        <p:nvSpPr>
          <p:cNvPr id="24166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Arial" charset="0"/>
                <a:cs typeface="Arial" charset="0"/>
              </a:defRPr>
            </a:lvl1pPr>
          </a:lstStyle>
          <a:p>
            <a:pPr>
              <a:defRPr/>
            </a:pPr>
            <a:endParaRPr lang="en-US"/>
          </a:p>
        </p:txBody>
      </p:sp>
      <p:sp>
        <p:nvSpPr>
          <p:cNvPr id="24166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Arial" charset="0"/>
                <a:cs typeface="Arial" charset="0"/>
              </a:defRPr>
            </a:lvl1pPr>
          </a:lstStyle>
          <a:p>
            <a:pPr>
              <a:defRPr/>
            </a:pPr>
            <a:endParaRPr lang="en-US"/>
          </a:p>
        </p:txBody>
      </p:sp>
      <p:sp>
        <p:nvSpPr>
          <p:cNvPr id="24166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Arial" charset="0"/>
                <a:cs typeface="Arial" charset="0"/>
              </a:defRPr>
            </a:lvl1pPr>
          </a:lstStyle>
          <a:p>
            <a:pPr>
              <a:defRPr/>
            </a:pPr>
            <a:fld id="{25235FBE-433D-44B7-8089-C1B6F16F4081}"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solidFill>
                  <a:schemeClr val="tx1"/>
                </a:solidFill>
                <a:latin typeface="Arial" charset="0"/>
                <a:cs typeface="Arial" charset="0"/>
              </a:defRPr>
            </a:lvl1pPr>
          </a:lstStyle>
          <a:p>
            <a:pPr>
              <a:defRPr/>
            </a:pPr>
            <a:endParaRPr lang="en-US"/>
          </a:p>
        </p:txBody>
      </p:sp>
      <p:sp>
        <p:nvSpPr>
          <p:cNvPr id="7782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Arial" charset="0"/>
                <a:cs typeface="Arial" charset="0"/>
              </a:defRPr>
            </a:lvl1pPr>
          </a:lstStyle>
          <a:p>
            <a:pPr>
              <a:defRPr/>
            </a:pPr>
            <a:endParaRPr lang="en-US"/>
          </a:p>
        </p:txBody>
      </p:sp>
      <p:sp>
        <p:nvSpPr>
          <p:cNvPr id="5837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782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783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Arial" charset="0"/>
                <a:cs typeface="Arial" charset="0"/>
              </a:defRPr>
            </a:lvl1pPr>
          </a:lstStyle>
          <a:p>
            <a:pPr>
              <a:defRPr/>
            </a:pPr>
            <a:endParaRPr lang="en-US"/>
          </a:p>
        </p:txBody>
      </p:sp>
      <p:sp>
        <p:nvSpPr>
          <p:cNvPr id="7783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Arial" charset="0"/>
                <a:cs typeface="Arial" charset="0"/>
              </a:defRPr>
            </a:lvl1pPr>
          </a:lstStyle>
          <a:p>
            <a:pPr>
              <a:defRPr/>
            </a:pPr>
            <a:fld id="{4583D9D5-0969-46A5-A4FF-934F5A89C9A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B893F2F7-4024-459F-94E0-28343CC4DD79}" type="slidenum">
              <a:rPr lang="en-US" smtClean="0"/>
              <a:pPr/>
              <a:t>1</a:t>
            </a:fld>
            <a:endParaRPr lang="en-US" smtClean="0"/>
          </a:p>
        </p:txBody>
      </p:sp>
      <p:sp>
        <p:nvSpPr>
          <p:cNvPr id="59395" name="Rectangle 2"/>
          <p:cNvSpPr>
            <a:spLocks noGrp="1" noChangeArrowheads="1"/>
          </p:cNvSpPr>
          <p:nvPr>
            <p:ph type="body" idx="1"/>
          </p:nvPr>
        </p:nvSpPr>
        <p:spPr>
          <a:xfrm>
            <a:off x="914400" y="4343400"/>
            <a:ext cx="5029200" cy="4114800"/>
          </a:xfrm>
          <a:noFill/>
          <a:ln/>
        </p:spPr>
        <p:txBody>
          <a:bodyPr lIns="90488" tIns="44450" rIns="90488" bIns="44450"/>
          <a:lstStyle/>
          <a:p>
            <a:pPr eaLnBrk="1" hangingPunct="1"/>
            <a:endParaRPr lang="en-US" smtClean="0"/>
          </a:p>
        </p:txBody>
      </p:sp>
      <p:sp>
        <p:nvSpPr>
          <p:cNvPr id="59396" name="Rectangle 3"/>
          <p:cNvSpPr>
            <a:spLocks noRot="1" noChangeArrowheads="1" noTextEdit="1"/>
          </p:cNvSpPr>
          <p:nvPr>
            <p:ph type="sldImg"/>
          </p:nvPr>
        </p:nvSpPr>
        <p:spPr>
          <a:xfrm>
            <a:off x="1150938" y="692150"/>
            <a:ext cx="4556125" cy="3416300"/>
          </a:xfrm>
          <a:ln w="12700" cap="flat">
            <a:solidFill>
              <a:schemeClr val="tx1"/>
            </a:solid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r>
              <a:rPr lang="en-US" b="1" smtClean="0"/>
              <a:t>Chapter 3, Figure 1 (page 6). A NodeXL social media network diagram of relationships among Twitter users mentioning the hashtag “#WIN09” used by attendees of a conference on Network Science at NYU in September 2009.  Each user’s node is sized proportional to the number of tweets they have ever made to that date.</a:t>
            </a:r>
          </a:p>
        </p:txBody>
      </p:sp>
      <p:sp>
        <p:nvSpPr>
          <p:cNvPr id="68612" name="Slide Number Placeholder 3"/>
          <p:cNvSpPr>
            <a:spLocks noGrp="1"/>
          </p:cNvSpPr>
          <p:nvPr>
            <p:ph type="sldNum" sz="quarter" idx="5"/>
          </p:nvPr>
        </p:nvSpPr>
        <p:spPr>
          <a:noFill/>
        </p:spPr>
        <p:txBody>
          <a:bodyPr/>
          <a:lstStyle/>
          <a:p>
            <a:fld id="{2F0C9171-312B-4E18-933A-54E4CB077561}" type="slidenum">
              <a:rPr lang="en-US" smtClean="0"/>
              <a:pPr/>
              <a:t>44</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r>
              <a:rPr lang="en-US" b="1" smtClean="0"/>
              <a:t>Figure 13.20. NodeXL cluster visualization showing three Flickr tag clusters, each representing a different context for “mouse”.</a:t>
            </a:r>
          </a:p>
          <a:p>
            <a:endParaRPr lang="en-US" smtClean="0"/>
          </a:p>
          <a:p>
            <a:r>
              <a:rPr lang="en-US" b="1" smtClean="0"/>
              <a:t>Figure 13.21. NodeXL display of Isolated clusters for three different contexts for the “mouse” tag in Flickr: mouse animal, computer mouse, and Mickey Mouse Disney character.</a:t>
            </a:r>
          </a:p>
        </p:txBody>
      </p:sp>
      <p:sp>
        <p:nvSpPr>
          <p:cNvPr id="69636" name="Slide Number Placeholder 3"/>
          <p:cNvSpPr>
            <a:spLocks noGrp="1"/>
          </p:cNvSpPr>
          <p:nvPr>
            <p:ph type="sldNum" sz="quarter" idx="5"/>
          </p:nvPr>
        </p:nvSpPr>
        <p:spPr>
          <a:noFill/>
        </p:spPr>
        <p:txBody>
          <a:bodyPr/>
          <a:lstStyle/>
          <a:p>
            <a:fld id="{3C8483FE-E28E-4AC0-899C-64F97650B8A2}" type="slidenum">
              <a:rPr lang="en-US" smtClean="0"/>
              <a:pPr/>
              <a:t>45</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r>
              <a:rPr lang="en-US" b="1" smtClean="0"/>
              <a:t>Figure 13.24. NodeXL network of Flickr users who comment on Marc_Smith’s photos (network depth 1.5; edge weight≥4).</a:t>
            </a:r>
          </a:p>
        </p:txBody>
      </p:sp>
      <p:sp>
        <p:nvSpPr>
          <p:cNvPr id="70660" name="Slide Number Placeholder 3"/>
          <p:cNvSpPr>
            <a:spLocks noGrp="1"/>
          </p:cNvSpPr>
          <p:nvPr>
            <p:ph type="sldNum" sz="quarter" idx="5"/>
          </p:nvPr>
        </p:nvSpPr>
        <p:spPr>
          <a:noFill/>
        </p:spPr>
        <p:txBody>
          <a:bodyPr/>
          <a:lstStyle/>
          <a:p>
            <a:fld id="{70B2C040-C4E0-4269-88BB-14E8DD938761}" type="slidenum">
              <a:rPr lang="en-US" smtClean="0"/>
              <a:pPr/>
              <a:t>46</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3AD0DD6E-B57E-4B20-8A52-677A7683A18A}" type="slidenum">
              <a:rPr lang="en-US" smtClean="0"/>
              <a:pPr/>
              <a:t>50</a:t>
            </a:fld>
            <a:endParaRPr lang="en-US" smtClean="0"/>
          </a:p>
        </p:txBody>
      </p:sp>
      <p:sp>
        <p:nvSpPr>
          <p:cNvPr id="71683" name="Rectangle 2"/>
          <p:cNvSpPr>
            <a:spLocks noGrp="1" noChangeArrowheads="1"/>
          </p:cNvSpPr>
          <p:nvPr>
            <p:ph type="body" idx="1"/>
          </p:nvPr>
        </p:nvSpPr>
        <p:spPr>
          <a:xfrm>
            <a:off x="914400" y="4343400"/>
            <a:ext cx="5029200" cy="4114800"/>
          </a:xfrm>
          <a:noFill/>
          <a:ln/>
        </p:spPr>
        <p:txBody>
          <a:bodyPr lIns="90480" tIns="44446" rIns="90480" bIns="44446"/>
          <a:lstStyle/>
          <a:p>
            <a:pPr eaLnBrk="1" hangingPunct="1"/>
            <a:endParaRPr lang="en-US" smtClean="0"/>
          </a:p>
        </p:txBody>
      </p:sp>
      <p:sp>
        <p:nvSpPr>
          <p:cNvPr id="71684" name="Rectangle 3"/>
          <p:cNvSpPr>
            <a:spLocks noRot="1" noChangeArrowheads="1" noTextEdit="1"/>
          </p:cNvSpPr>
          <p:nvPr>
            <p:ph type="sldImg"/>
          </p:nvPr>
        </p:nvSpPr>
        <p:spPr>
          <a:xfrm>
            <a:off x="1150938" y="692150"/>
            <a:ext cx="4556125" cy="3416300"/>
          </a:xfrm>
          <a:ln w="12700" cap="flat">
            <a:solidFill>
              <a:schemeClr val="tx1"/>
            </a:solid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r>
              <a:rPr lang="en-US" smtClean="0"/>
              <a:t>Figure 10.5.11: Twitter mentions network for “Black Friday.” @ShopNPartyGirl and her friend/follow relationships are highlighted in red. Greener vertices have more tweets, larger vertices have more followers. @ShopNPartyGirl is represented in the canvas by her Twitter profile image</a:t>
            </a:r>
          </a:p>
          <a:p>
            <a:endParaRPr lang="en-US" smtClean="0"/>
          </a:p>
          <a:p>
            <a:endParaRPr lang="en-US" smtClean="0"/>
          </a:p>
          <a:p>
            <a:endParaRPr lang="en-US" smtClean="0"/>
          </a:p>
        </p:txBody>
      </p:sp>
      <p:sp>
        <p:nvSpPr>
          <p:cNvPr id="72708" name="Slide Number Placeholder 3"/>
          <p:cNvSpPr>
            <a:spLocks noGrp="1"/>
          </p:cNvSpPr>
          <p:nvPr>
            <p:ph type="sldNum" sz="quarter" idx="5"/>
          </p:nvPr>
        </p:nvSpPr>
        <p:spPr>
          <a:noFill/>
        </p:spPr>
        <p:txBody>
          <a:bodyPr/>
          <a:lstStyle/>
          <a:p>
            <a:fld id="{1033A930-72DF-4EF4-9425-9EF38064C5EC}" type="slidenum">
              <a:rPr lang="en-US" smtClean="0"/>
              <a:pPr/>
              <a:t>54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r>
              <a:rPr lang="en-US" b="1" smtClean="0"/>
              <a:t>Fig 9.10: Bi-modal network connecting 3 Ravelry groups (i.e., forums) represented as blue text boxes to contributors represented as circles. Edge width is based on number of posts (with logarithmic mapping). Vertex size is based on number of completed Ravelry projects. Maroon vertices have a blog and solid circles are either Community Moderators or Volunteer Editors. </a:t>
            </a:r>
          </a:p>
        </p:txBody>
      </p:sp>
      <p:sp>
        <p:nvSpPr>
          <p:cNvPr id="73732" name="Slide Number Placeholder 3"/>
          <p:cNvSpPr>
            <a:spLocks noGrp="1"/>
          </p:cNvSpPr>
          <p:nvPr>
            <p:ph type="sldNum" sz="quarter" idx="5"/>
          </p:nvPr>
        </p:nvSpPr>
        <p:spPr>
          <a:noFill/>
        </p:spPr>
        <p:txBody>
          <a:bodyPr/>
          <a:lstStyle/>
          <a:p>
            <a:fld id="{4E6A7C40-9A35-463A-B244-3BEF56FD7496}" type="slidenum">
              <a:rPr lang="en-US" smtClean="0"/>
              <a:pPr/>
              <a:t>55</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2836DF0A-FB1E-441B-BF9C-7060E2FB7FCE}" type="slidenum">
              <a:rPr lang="en-US" smtClean="0"/>
              <a:pPr/>
              <a:t>14</a:t>
            </a:fld>
            <a:endParaRPr lang="en-US" smtClean="0"/>
          </a:p>
        </p:txBody>
      </p:sp>
      <p:sp>
        <p:nvSpPr>
          <p:cNvPr id="60419" name="Rectangle 2"/>
          <p:cNvSpPr>
            <a:spLocks noRo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r>
              <a:rPr lang="en-US" smtClean="0"/>
              <a:t>"The IN Cell Analyzer automated microscope was used to identify proteins influencing the division of human cells. After the images were analyzed, quantitative results were transferred to Spotfire DecisionSite. This screen revealed the previously unknown involvement of the retinol binding protein RBP1 in cell cycle control.(Stubbs S, &amp; Thomas N. 2006 Methods in Enzymology; 414:1-21.) Retinol a form of Vitamin A plays a crucial role in vision and during embryonic development"</a:t>
            </a:r>
          </a:p>
          <a:p>
            <a:pPr eaLnBrk="1" hangingPunct="1"/>
            <a:r>
              <a:rPr lang="en-US" smtClean="0"/>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25A7F5DC-9072-4F3F-AF61-A5F535468B78}" type="slidenum">
              <a:rPr lang="en-US" smtClean="0"/>
              <a:pPr/>
              <a:t>24</a:t>
            </a:fld>
            <a:endParaRPr lang="en-US" smtClean="0"/>
          </a:p>
        </p:txBody>
      </p:sp>
      <p:sp>
        <p:nvSpPr>
          <p:cNvPr id="61443" name="Rectangle 2"/>
          <p:cNvSpPr>
            <a:spLocks noRo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lnSpc>
                <a:spcPct val="80000"/>
              </a:lnSpc>
            </a:pPr>
            <a:r>
              <a:rPr lang="en-US" sz="900" smtClean="0"/>
              <a:t>Contrast and Creatinine dataset</a:t>
            </a:r>
          </a:p>
          <a:p>
            <a:pPr eaLnBrk="1" hangingPunct="1">
              <a:lnSpc>
                <a:spcPct val="80000"/>
              </a:lnSpc>
            </a:pPr>
            <a:r>
              <a:rPr lang="en-US" sz="900" smtClean="0"/>
              <a:t>In some diagnostic radiology procedures, patients are injected contrast material.  However, some patients develop adverse side </a:t>
            </a:r>
          </a:p>
          <a:p>
            <a:pPr eaLnBrk="1" hangingPunct="1">
              <a:lnSpc>
                <a:spcPct val="80000"/>
              </a:lnSpc>
            </a:pPr>
            <a:r>
              <a:rPr lang="en-US" sz="900" smtClean="0"/>
              <a:t>effects to the contrast material.  One serious side effect is renal failure, which is detected by high creatinine levels in a patient's blood.  </a:t>
            </a:r>
          </a:p>
          <a:p>
            <a:pPr eaLnBrk="1" hangingPunct="1">
              <a:lnSpc>
                <a:spcPct val="80000"/>
              </a:lnSpc>
            </a:pPr>
            <a:r>
              <a:rPr lang="en-US" sz="900" smtClean="0"/>
              <a:t>This adverse effect usually occur within two weeks after the radiology contrast.  WHC is interested in finding the proportion </a:t>
            </a:r>
          </a:p>
          <a:p>
            <a:pPr eaLnBrk="1" hangingPunct="1">
              <a:lnSpc>
                <a:spcPct val="80000"/>
              </a:lnSpc>
            </a:pPr>
            <a:r>
              <a:rPr lang="en-US" sz="900" smtClean="0"/>
              <a:t>of patients who exhibit this condition in historical records.</a:t>
            </a:r>
          </a:p>
          <a:p>
            <a:pPr eaLnBrk="1" hangingPunct="1">
              <a:lnSpc>
                <a:spcPct val="80000"/>
              </a:lnSpc>
            </a:pPr>
            <a:endParaRPr lang="en-US" sz="900" smtClean="0"/>
          </a:p>
          <a:p>
            <a:pPr eaLnBrk="1" hangingPunct="1">
              <a:lnSpc>
                <a:spcPct val="80000"/>
              </a:lnSpc>
            </a:pPr>
            <a:r>
              <a:rPr lang="en-US" sz="900" smtClean="0"/>
              <a:t>Screenshots</a:t>
            </a:r>
          </a:p>
          <a:p>
            <a:pPr eaLnBrk="1" hangingPunct="1">
              <a:lnSpc>
                <a:spcPct val="80000"/>
              </a:lnSpc>
            </a:pPr>
            <a:endParaRPr lang="en-US" sz="900" smtClean="0"/>
          </a:p>
          <a:p>
            <a:pPr eaLnBrk="1" hangingPunct="1">
              <a:lnSpc>
                <a:spcPct val="80000"/>
              </a:lnSpc>
            </a:pPr>
            <a:r>
              <a:rPr lang="en-US" sz="900" smtClean="0"/>
              <a:t>1-aligned-ranked.png:</a:t>
            </a:r>
          </a:p>
          <a:p>
            <a:pPr eaLnBrk="1" hangingPunct="1">
              <a:lnSpc>
                <a:spcPct val="80000"/>
              </a:lnSpc>
            </a:pPr>
            <a:r>
              <a:rPr lang="en-US" sz="900" smtClean="0"/>
              <a:t>We align by the 1st occurrence of radiology contrast and rank by the number of creatinine high (CREAT-H) events to bring </a:t>
            </a:r>
          </a:p>
          <a:p>
            <a:pPr eaLnBrk="1" hangingPunct="1">
              <a:lnSpc>
                <a:spcPct val="80000"/>
              </a:lnSpc>
            </a:pPr>
            <a:r>
              <a:rPr lang="en-US" sz="900" smtClean="0"/>
              <a:t>the most severe patients to the top.  We realize two things: (1) some patients have more than 1 "Radiology Contrast" events, </a:t>
            </a:r>
          </a:p>
          <a:p>
            <a:pPr eaLnBrk="1" hangingPunct="1">
              <a:lnSpc>
                <a:spcPct val="80000"/>
              </a:lnSpc>
            </a:pPr>
            <a:r>
              <a:rPr lang="en-US" sz="900" smtClean="0"/>
              <a:t>and (2), some patients have consistently high creatinine readings (chronic kidney failure).</a:t>
            </a:r>
          </a:p>
          <a:p>
            <a:pPr eaLnBrk="1" hangingPunct="1">
              <a:lnSpc>
                <a:spcPct val="80000"/>
              </a:lnSpc>
            </a:pPr>
            <a:endParaRPr lang="en-US" sz="900" smtClean="0"/>
          </a:p>
          <a:p>
            <a:pPr eaLnBrk="1" hangingPunct="1">
              <a:lnSpc>
                <a:spcPct val="80000"/>
              </a:lnSpc>
            </a:pPr>
            <a:r>
              <a:rPr lang="en-US" sz="900" smtClean="0"/>
              <a:t>2-aligned(all)-distribution-selected.png</a:t>
            </a:r>
          </a:p>
          <a:p>
            <a:pPr eaLnBrk="1" hangingPunct="1">
              <a:lnSpc>
                <a:spcPct val="80000"/>
              </a:lnSpc>
            </a:pPr>
            <a:r>
              <a:rPr lang="en-US" sz="900" smtClean="0"/>
              <a:t>We align by all occurrences of raiology contrast, and then show the temporal summary of CREAT-H events. </a:t>
            </a:r>
          </a:p>
          <a:p>
            <a:pPr eaLnBrk="1" hangingPunct="1">
              <a:lnSpc>
                <a:spcPct val="80000"/>
              </a:lnSpc>
            </a:pPr>
            <a:r>
              <a:rPr lang="en-US" sz="900" smtClean="0"/>
              <a:t> The patients are presented in 4 exclusive sets in the summary: those who have CREAT-H only before alignment, only after </a:t>
            </a:r>
          </a:p>
          <a:p>
            <a:pPr eaLnBrk="1" hangingPunct="1">
              <a:lnSpc>
                <a:spcPct val="80000"/>
              </a:lnSpc>
            </a:pPr>
            <a:r>
              <a:rPr lang="en-US" sz="900" smtClean="0"/>
              <a:t>alignment, both before and after, and neither.  We then select from the "only after" summary the patients who have </a:t>
            </a:r>
          </a:p>
          <a:p>
            <a:pPr eaLnBrk="1" hangingPunct="1">
              <a:lnSpc>
                <a:spcPct val="80000"/>
              </a:lnSpc>
            </a:pPr>
            <a:r>
              <a:rPr lang="en-US" sz="900" smtClean="0"/>
              <a:t>at least one CREAT-H event within 2 weeks of any "Radiology Contrast" event.  There are 421 patients.</a:t>
            </a:r>
          </a:p>
          <a:p>
            <a:pPr eaLnBrk="1" hangingPunct="1">
              <a:lnSpc>
                <a:spcPct val="80000"/>
              </a:lnSpc>
            </a:pPr>
            <a:endParaRPr lang="en-US" sz="9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3883089B-C10A-42C6-A610-E36CF8A371EC}" type="slidenum">
              <a:rPr lang="en-US" sz="1200">
                <a:solidFill>
                  <a:schemeClr val="tx1"/>
                </a:solidFill>
                <a:latin typeface="Arial" charset="0"/>
              </a:rPr>
              <a:pPr algn="r" eaLnBrk="1" hangingPunct="1"/>
              <a:t>28</a:t>
            </a:fld>
            <a:endParaRPr lang="en-US" sz="1200">
              <a:solidFill>
                <a:schemeClr val="tx1"/>
              </a:solidFill>
              <a:latin typeface="Arial" charset="0"/>
            </a:endParaRPr>
          </a:p>
        </p:txBody>
      </p:sp>
      <p:sp>
        <p:nvSpPr>
          <p:cNvPr id="62467" name="Rectangle 2"/>
          <p:cNvSpPr>
            <a:spLocks noRo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9E3B7014-5C5D-4601-A267-0DF7305C75A7}" type="slidenum">
              <a:rPr lang="en-US" sz="1200">
                <a:solidFill>
                  <a:schemeClr val="tx1"/>
                </a:solidFill>
                <a:latin typeface="Arial" charset="0"/>
              </a:rPr>
              <a:pPr algn="r" eaLnBrk="1" hangingPunct="1"/>
              <a:t>29</a:t>
            </a:fld>
            <a:endParaRPr lang="en-US" sz="1200">
              <a:solidFill>
                <a:schemeClr val="tx1"/>
              </a:solidFill>
              <a:latin typeface="Arial" charset="0"/>
            </a:endParaRPr>
          </a:p>
        </p:txBody>
      </p:sp>
      <p:sp>
        <p:nvSpPr>
          <p:cNvPr id="63491" name="Rectangle 2"/>
          <p:cNvSpPr>
            <a:spLocks noRo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B6275E7B-49BB-4A57-9618-865EC3CBBBAD}" type="slidenum">
              <a:rPr lang="en-US" sz="1200">
                <a:solidFill>
                  <a:schemeClr val="tx1"/>
                </a:solidFill>
                <a:latin typeface="Arial" charset="0"/>
              </a:rPr>
              <a:pPr algn="r" eaLnBrk="1" hangingPunct="1"/>
              <a:t>30</a:t>
            </a:fld>
            <a:endParaRPr lang="en-US" sz="1200">
              <a:solidFill>
                <a:schemeClr val="tx1"/>
              </a:solidFill>
              <a:latin typeface="Arial" charset="0"/>
            </a:endParaRPr>
          </a:p>
        </p:txBody>
      </p:sp>
      <p:sp>
        <p:nvSpPr>
          <p:cNvPr id="64515" name="Rectangle 2"/>
          <p:cNvSpPr>
            <a:spLocks noRo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D0272CD8-E6F4-4A77-9FDD-63DFA93B0274}" type="slidenum">
              <a:rPr lang="en-US" smtClean="0"/>
              <a:pPr/>
              <a:t>35</a:t>
            </a:fld>
            <a:endParaRPr lang="en-US" smtClean="0"/>
          </a:p>
        </p:txBody>
      </p:sp>
      <p:sp>
        <p:nvSpPr>
          <p:cNvPr id="65539" name="Rectangle 2"/>
          <p:cNvSpPr>
            <a:spLocks noRot="1" noChangeArrowheads="1" noTextEdit="1"/>
          </p:cNvSpPr>
          <p:nvPr>
            <p:ph type="sldImg"/>
          </p:nvPr>
        </p:nvSpPr>
        <p:spPr>
          <a:xfrm>
            <a:off x="1125538" y="687388"/>
            <a:ext cx="4567237" cy="3425825"/>
          </a:xfrm>
          <a:ln/>
        </p:spPr>
      </p:sp>
      <p:sp>
        <p:nvSpPr>
          <p:cNvPr id="65540" name="Rectangle 3"/>
          <p:cNvSpPr>
            <a:spLocks noGrp="1" noChangeArrowheads="1"/>
          </p:cNvSpPr>
          <p:nvPr>
            <p:ph type="body" idx="1"/>
          </p:nvPr>
        </p:nvSpPr>
        <p:spPr>
          <a:xfrm>
            <a:off x="898525" y="4343400"/>
            <a:ext cx="5014913" cy="4113213"/>
          </a:xfrm>
          <a:noFill/>
          <a:ln/>
        </p:spPr>
        <p:txBody>
          <a:bodyPr lIns="91433" tIns="45717" rIns="91433" bIns="45717"/>
          <a:lstStyle/>
          <a:p>
            <a:pPr eaLnBrk="1" hangingPunct="1"/>
            <a:r>
              <a:rPr lang="en-US" sz="900" b="1" smtClean="0"/>
              <a:t>Live Demonstration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r>
              <a:rPr lang="en-US" smtClean="0"/>
              <a:t>Figure 15.12  This NodeXL network graph depicts user to user talk page connections from a Wikipedia policy article.  The graph illustrates one way that styles of contribution are tied to structural attributes.   Note that the red nodes (most confrontational) are involved in the strongest dyadic ties, and they tend to have the highest out-degree.  In contrast, the most deliberative contributors tend to have fewer partners, and do not necessarily involve themselves in intense dyadic interactions. Observations like these can provide direction for further research that statistically tests the strength of these observer relations.  Ultimately, if those measures are robust predictors they could be used in automated systems for identifying more or less collaborative contributors, assessing community health, and deciding where interventions or support might be most helpful</a:t>
            </a:r>
          </a:p>
          <a:p>
            <a:r>
              <a:rPr lang="en-US" smtClean="0"/>
              <a:t>.</a:t>
            </a:r>
          </a:p>
          <a:p>
            <a:endParaRPr lang="en-US" smtClean="0"/>
          </a:p>
          <a:p>
            <a:endParaRPr lang="en-US" smtClean="0"/>
          </a:p>
          <a:p>
            <a:endParaRPr lang="en-US" smtClean="0"/>
          </a:p>
          <a:p>
            <a:endParaRPr lang="en-US" smtClean="0"/>
          </a:p>
        </p:txBody>
      </p:sp>
      <p:sp>
        <p:nvSpPr>
          <p:cNvPr id="66564" name="Slide Number Placeholder 3"/>
          <p:cNvSpPr>
            <a:spLocks noGrp="1"/>
          </p:cNvSpPr>
          <p:nvPr>
            <p:ph type="sldNum" sz="quarter" idx="5"/>
          </p:nvPr>
        </p:nvSpPr>
        <p:spPr>
          <a:noFill/>
        </p:spPr>
        <p:txBody>
          <a:bodyPr/>
          <a:lstStyle/>
          <a:p>
            <a:fld id="{E958AB9A-55EC-49B5-A12A-E075B0DB3804}" type="slidenum">
              <a:rPr lang="en-US" smtClean="0"/>
              <a:pPr/>
              <a:t>42</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r>
              <a:rPr lang="en-US" b="1" smtClean="0"/>
              <a:t>Chapter 3, Figure 1 (page 6). A NodeXL social media network diagram of relationships among Twitter users mentioning the hashtag “#WIN09” used by attendees of a conference on Network Science at NYU in September 2009.  Each user’s node is sized proportional to the number of tweets they have ever made to that date.</a:t>
            </a:r>
          </a:p>
        </p:txBody>
      </p:sp>
      <p:sp>
        <p:nvSpPr>
          <p:cNvPr id="67588" name="Slide Number Placeholder 3"/>
          <p:cNvSpPr>
            <a:spLocks noGrp="1"/>
          </p:cNvSpPr>
          <p:nvPr>
            <p:ph type="sldNum" sz="quarter" idx="5"/>
          </p:nvPr>
        </p:nvSpPr>
        <p:spPr>
          <a:noFill/>
        </p:spPr>
        <p:txBody>
          <a:bodyPr/>
          <a:lstStyle/>
          <a:p>
            <a:fld id="{49C4A9C3-FA46-4DEE-AC4F-F098E516EC56}" type="slidenum">
              <a:rPr lang="en-US" smtClean="0"/>
              <a:pPr/>
              <a:t>43</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eaLnBrk="1" hangingPunct="1">
                <a:defRPr/>
              </a:pPr>
              <a:endParaRPr lang="en-US">
                <a:solidFill>
                  <a:schemeClr val="tx1"/>
                </a:solidFill>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grpSp>
      </p:grpSp>
      <p:sp>
        <p:nvSpPr>
          <p:cNvPr id="55315" name="Rectangle 19"/>
          <p:cNvSpPr>
            <a:spLocks noGrp="1" noChangeArrowheads="1"/>
          </p:cNvSpPr>
          <p:nvPr>
            <p:ph type="ctrTitle"/>
          </p:nvPr>
        </p:nvSpPr>
        <p:spPr>
          <a:xfrm>
            <a:off x="2971800" y="1828800"/>
            <a:ext cx="6019800" cy="2209800"/>
          </a:xfrm>
        </p:spPr>
        <p:txBody>
          <a:bodyPr/>
          <a:lstStyle>
            <a:lvl1pPr>
              <a:defRPr sz="4200">
                <a:solidFill>
                  <a:srgbClr val="FFFFFF"/>
                </a:solidFill>
              </a:defRPr>
            </a:lvl1pPr>
          </a:lstStyle>
          <a:p>
            <a:r>
              <a:rPr lang="en-US"/>
              <a:t>Click to edit Master title style</a:t>
            </a:r>
          </a:p>
        </p:txBody>
      </p:sp>
      <p:sp>
        <p:nvSpPr>
          <p:cNvPr id="55316" name="Rectangle 20"/>
          <p:cNvSpPr>
            <a:spLocks noGrp="1" noChangeArrowheads="1"/>
          </p:cNvSpPr>
          <p:nvPr>
            <p:ph type="subTitle" idx="1"/>
          </p:nvPr>
        </p:nvSpPr>
        <p:spPr>
          <a:xfrm>
            <a:off x="2971800" y="4267200"/>
            <a:ext cx="6019800" cy="1752600"/>
          </a:xfrm>
        </p:spPr>
        <p:txBody>
          <a:bodyPr/>
          <a:lstStyle>
            <a:lvl1pPr marL="0" indent="0">
              <a:buFontTx/>
              <a:buNone/>
              <a:defRPr sz="3400"/>
            </a:lvl1pPr>
          </a:lstStyle>
          <a:p>
            <a:r>
              <a:rPr lang="en-US"/>
              <a:t>Click to edit Master subtitle style</a:t>
            </a:r>
          </a:p>
        </p:txBody>
      </p:sp>
      <p:sp>
        <p:nvSpPr>
          <p:cNvPr id="18" name="Rectangle 16"/>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19" name="Rectangle 17"/>
          <p:cNvSpPr>
            <a:spLocks noGrp="1" noChangeArrowheads="1"/>
          </p:cNvSpPr>
          <p:nvPr>
            <p:ph type="ftr" sz="quarter" idx="11"/>
          </p:nvPr>
        </p:nvSpPr>
        <p:spPr/>
        <p:txBody>
          <a:bodyPr/>
          <a:lstStyle>
            <a:lvl1pPr>
              <a:defRPr/>
            </a:lvl1pPr>
          </a:lstStyle>
          <a:p>
            <a:pPr>
              <a:defRPr/>
            </a:pPr>
            <a:endParaRPr lang="en-US"/>
          </a:p>
        </p:txBody>
      </p:sp>
      <p:sp>
        <p:nvSpPr>
          <p:cNvPr id="20" name="Rectangle 18"/>
          <p:cNvSpPr>
            <a:spLocks noGrp="1" noChangeArrowheads="1"/>
          </p:cNvSpPr>
          <p:nvPr>
            <p:ph type="sldNum" sz="quarter" idx="12"/>
          </p:nvPr>
        </p:nvSpPr>
        <p:spPr/>
        <p:txBody>
          <a:bodyPr/>
          <a:lstStyle>
            <a:lvl1pPr>
              <a:defRPr/>
            </a:lvl1pPr>
          </a:lstStyle>
          <a:p>
            <a:pPr>
              <a:defRPr/>
            </a:pPr>
            <a:fld id="{5256C7C5-131B-42BB-A3ED-9A64A4A4955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F87DCFF3-3D0A-4F79-BB87-C88F7C61B92B}"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0764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769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C09285F-CCF2-49B8-94BE-CD214C28DEB8}"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05C344B9-1CE3-4B95-9852-6BD4397B2AA9}"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005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ftr" sz="quarter"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AD51E48D-245E-4A77-B954-544E4C95DD4B}" type="slidenum">
              <a:rPr lang="en-US"/>
              <a:pPr>
                <a:defRPr/>
              </a:pPr>
              <a:t>‹#›</a:t>
            </a:fld>
            <a:endParaRPr lang="en-US"/>
          </a:p>
        </p:txBody>
      </p:sp>
      <p:sp>
        <p:nvSpPr>
          <p:cNvPr id="8"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D940528-7974-4A89-88F7-475DAE8BFC8E}"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0656DD4-5B6C-4DA4-BA24-11B6BDAE8D00}"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7A03512-D9CA-43CD-8EC8-7A9DF1CF055B}"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38ECB46-397C-464B-A023-64FB7F0A018C}"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CC4727DD-C14A-446D-9B29-24078893293D}" type="slidenum">
              <a:rPr lang="en-US"/>
              <a:pPr>
                <a:defRPr/>
              </a:pPr>
              <a:t>‹#›</a:t>
            </a:fld>
            <a:endParaRPr lang="en-US"/>
          </a:p>
        </p:txBody>
      </p:sp>
      <p:sp>
        <p:nvSpPr>
          <p:cNvPr id="9"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26F01AF2-CAF9-402F-9648-9C521D1B3EE8}" type="slidenum">
              <a:rPr lang="en-US"/>
              <a:pPr>
                <a:defRPr/>
              </a:pPr>
              <a:t>‹#›</a:t>
            </a:fld>
            <a:endParaRPr lang="en-US"/>
          </a:p>
        </p:txBody>
      </p:sp>
      <p:sp>
        <p:nvSpPr>
          <p:cNvPr id="5"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FF2DB17C-7398-411C-A637-37799ACB33DD}" type="slidenum">
              <a:rPr lang="en-US"/>
              <a:pPr>
                <a:defRPr/>
              </a:pPr>
              <a:t>‹#›</a:t>
            </a:fld>
            <a:endParaRPr lang="en-US"/>
          </a:p>
        </p:txBody>
      </p:sp>
      <p:sp>
        <p:nvSpPr>
          <p:cNvPr id="4"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A8CBD83-B3B6-4EA1-8C78-E7555CC9777E}"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617BA4B-C51D-483E-A13C-751B1A38B8A3}"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mn-lt"/>
                <a:cs typeface="Arial" charset="0"/>
              </a:defRPr>
            </a:lvl1pPr>
          </a:lstStyle>
          <a:p>
            <a:pPr>
              <a:defRPr/>
            </a:pPr>
            <a:endParaRPr lang="en-US"/>
          </a:p>
        </p:txBody>
      </p:sp>
      <p:sp>
        <p:nvSpPr>
          <p:cNvPr id="54275"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Arial Black" pitchFamily="34" charset="0"/>
                <a:cs typeface="Arial" charset="0"/>
              </a:defRPr>
            </a:lvl1pPr>
          </a:lstStyle>
          <a:p>
            <a:pPr>
              <a:defRPr/>
            </a:pPr>
            <a:fld id="{9EC6A757-9557-4D86-876B-C22F61B24CD2}" type="slidenum">
              <a:rPr lang="en-US"/>
              <a:pPr>
                <a:defRPr/>
              </a:pPr>
              <a:t>‹#›</a:t>
            </a:fld>
            <a:endParaRPr lang="en-US"/>
          </a:p>
        </p:txBody>
      </p:sp>
      <p:sp>
        <p:nvSpPr>
          <p:cNvPr id="54277" name="Rectangle 5"/>
          <p:cNvSpPr>
            <a:spLocks noChangeArrowheads="1"/>
          </p:cNvSpPr>
          <p:nvPr userDrawn="1"/>
        </p:nvSpPr>
        <p:spPr bwMode="auto">
          <a:xfrm>
            <a:off x="0" y="914400"/>
            <a:ext cx="285750" cy="223838"/>
          </a:xfrm>
          <a:prstGeom prst="rect">
            <a:avLst/>
          </a:prstGeom>
          <a:gradFill rotWithShape="1">
            <a:gsLst>
              <a:gs pos="0">
                <a:srgbClr val="F6F000"/>
              </a:gs>
              <a:gs pos="100000">
                <a:srgbClr val="FFFFFF"/>
              </a:gs>
            </a:gsLst>
            <a:lin ang="0" scaled="1"/>
          </a:gradFill>
          <a:ln w="9525">
            <a:noFill/>
            <a:miter lim="800000"/>
            <a:headEnd/>
            <a:tailEnd/>
          </a:ln>
          <a:effectLst/>
        </p:spPr>
        <p:txBody>
          <a:bodyPr wrap="none" anchor="ctr"/>
          <a:lstStyle/>
          <a:p>
            <a:pPr eaLnBrk="1" hangingPunct="1">
              <a:defRPr/>
            </a:pPr>
            <a:endParaRPr lang="en-US">
              <a:solidFill>
                <a:schemeClr val="tx1"/>
              </a:solidFill>
              <a:latin typeface="Times New Roman" pitchFamily="18" charset="0"/>
            </a:endParaRPr>
          </a:p>
        </p:txBody>
      </p:sp>
      <p:sp>
        <p:nvSpPr>
          <p:cNvPr id="54278" name="Rectangle 6"/>
          <p:cNvSpPr>
            <a:spLocks noChangeArrowheads="1"/>
          </p:cNvSpPr>
          <p:nvPr userDrawn="1"/>
        </p:nvSpPr>
        <p:spPr bwMode="auto">
          <a:xfrm>
            <a:off x="412750" y="971550"/>
            <a:ext cx="8731250" cy="114300"/>
          </a:xfrm>
          <a:prstGeom prst="rect">
            <a:avLst/>
          </a:prstGeom>
          <a:gradFill rotWithShape="1">
            <a:gsLst>
              <a:gs pos="0">
                <a:schemeClr val="tx2"/>
              </a:gs>
              <a:gs pos="100000">
                <a:schemeClr val="bg1"/>
              </a:gs>
            </a:gsLst>
            <a:lin ang="0" scaled="1"/>
          </a:gra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sp>
        <p:nvSpPr>
          <p:cNvPr id="54279" name="Rectangle 7"/>
          <p:cNvSpPr>
            <a:spLocks noChangeArrowheads="1"/>
          </p:cNvSpPr>
          <p:nvPr userDrawn="1"/>
        </p:nvSpPr>
        <p:spPr bwMode="auto">
          <a:xfrm>
            <a:off x="409575" y="971550"/>
            <a:ext cx="138113" cy="58738"/>
          </a:xfrm>
          <a:prstGeom prst="rect">
            <a:avLst/>
          </a:prstGeom>
          <a:solidFill>
            <a:srgbClr val="FFFF00"/>
          </a:solidFill>
          <a:ln w="9525">
            <a:noFill/>
            <a:miter lim="800000"/>
            <a:headEnd/>
            <a:tailEnd/>
          </a:ln>
        </p:spPr>
        <p:txBody>
          <a:bodyPr/>
          <a:lstStyle/>
          <a:p>
            <a:pPr algn="l" eaLnBrk="1" hangingPunct="1">
              <a:defRPr/>
            </a:pPr>
            <a:endParaRPr lang="en-US" sz="1800">
              <a:solidFill>
                <a:schemeClr val="hlink"/>
              </a:solidFill>
              <a:latin typeface="Arial" charset="0"/>
            </a:endParaRPr>
          </a:p>
        </p:txBody>
      </p:sp>
      <p:sp>
        <p:nvSpPr>
          <p:cNvPr id="54280" name="Rectangle 8"/>
          <p:cNvSpPr>
            <a:spLocks noChangeArrowheads="1"/>
          </p:cNvSpPr>
          <p:nvPr userDrawn="1"/>
        </p:nvSpPr>
        <p:spPr bwMode="auto">
          <a:xfrm>
            <a:off x="547688" y="914400"/>
            <a:ext cx="139700" cy="57150"/>
          </a:xfrm>
          <a:prstGeom prst="rect">
            <a:avLst/>
          </a:prstGeom>
          <a:solidFill>
            <a:srgbClr val="FFFF00"/>
          </a:solidFill>
          <a:ln w="9525">
            <a:noFill/>
            <a:miter lim="800000"/>
            <a:headEnd/>
            <a:tailEnd/>
          </a:ln>
        </p:spPr>
        <p:txBody>
          <a:bodyPr/>
          <a:lstStyle/>
          <a:p>
            <a:pPr algn="l" eaLnBrk="1" hangingPunct="1">
              <a:defRPr/>
            </a:pPr>
            <a:endParaRPr lang="en-US" sz="1800">
              <a:solidFill>
                <a:schemeClr val="hlink"/>
              </a:solidFill>
              <a:latin typeface="Arial" charset="0"/>
            </a:endParaRPr>
          </a:p>
        </p:txBody>
      </p:sp>
      <p:sp>
        <p:nvSpPr>
          <p:cNvPr id="54281" name="Rectangle 9"/>
          <p:cNvSpPr>
            <a:spLocks noChangeArrowheads="1"/>
          </p:cNvSpPr>
          <p:nvPr userDrawn="1"/>
        </p:nvSpPr>
        <p:spPr bwMode="auto">
          <a:xfrm>
            <a:off x="547688" y="971550"/>
            <a:ext cx="139700" cy="58738"/>
          </a:xfrm>
          <a:prstGeom prst="rect">
            <a:avLst/>
          </a:prstGeom>
          <a:solidFill>
            <a:srgbClr val="C0C0C0"/>
          </a:solidFill>
          <a:ln w="9525">
            <a:noFill/>
            <a:miter lim="800000"/>
            <a:headEnd/>
            <a:tailEnd/>
          </a:ln>
        </p:spPr>
        <p:txBody>
          <a:bodyPr/>
          <a:lstStyle/>
          <a:p>
            <a:pPr algn="l" eaLnBrk="1" hangingPunct="1">
              <a:defRPr/>
            </a:pPr>
            <a:endParaRPr lang="en-US" sz="1800">
              <a:solidFill>
                <a:schemeClr val="accent2"/>
              </a:solidFill>
              <a:latin typeface="Arial" charset="0"/>
            </a:endParaRPr>
          </a:p>
        </p:txBody>
      </p:sp>
      <p:sp>
        <p:nvSpPr>
          <p:cNvPr id="54282" name="Rectangle 10"/>
          <p:cNvSpPr>
            <a:spLocks noChangeArrowheads="1"/>
          </p:cNvSpPr>
          <p:nvPr userDrawn="1"/>
        </p:nvSpPr>
        <p:spPr bwMode="auto">
          <a:xfrm>
            <a:off x="274638" y="1028700"/>
            <a:ext cx="136525" cy="58738"/>
          </a:xfrm>
          <a:prstGeom prst="rect">
            <a:avLst/>
          </a:prstGeom>
          <a:solidFill>
            <a:srgbClr val="FFFF00"/>
          </a:solidFill>
          <a:ln w="9525">
            <a:noFill/>
            <a:miter lim="800000"/>
            <a:headEnd/>
            <a:tailEnd/>
          </a:ln>
        </p:spPr>
        <p:txBody>
          <a:bodyPr/>
          <a:lstStyle/>
          <a:p>
            <a:pPr algn="l" eaLnBrk="1" hangingPunct="1">
              <a:defRPr/>
            </a:pPr>
            <a:endParaRPr lang="en-US" sz="1800">
              <a:solidFill>
                <a:schemeClr val="hlink"/>
              </a:solidFill>
              <a:latin typeface="Arial" charset="0"/>
            </a:endParaRPr>
          </a:p>
        </p:txBody>
      </p:sp>
      <p:sp>
        <p:nvSpPr>
          <p:cNvPr id="54284" name="Rectangle 12"/>
          <p:cNvSpPr>
            <a:spLocks noChangeArrowheads="1"/>
          </p:cNvSpPr>
          <p:nvPr userDrawn="1"/>
        </p:nvSpPr>
        <p:spPr bwMode="auto">
          <a:xfrm>
            <a:off x="409575" y="1028700"/>
            <a:ext cx="138113" cy="57150"/>
          </a:xfrm>
          <a:prstGeom prst="rect">
            <a:avLst/>
          </a:prstGeom>
          <a:solidFill>
            <a:srgbClr val="C0C0C0"/>
          </a:solidFill>
          <a:ln w="9525">
            <a:noFill/>
            <a:miter lim="800000"/>
            <a:headEnd/>
            <a:tailEnd/>
          </a:ln>
        </p:spPr>
        <p:txBody>
          <a:bodyPr/>
          <a:lstStyle/>
          <a:p>
            <a:pPr algn="l" eaLnBrk="1" hangingPunct="1">
              <a:defRPr/>
            </a:pPr>
            <a:endParaRPr lang="en-US" sz="1800">
              <a:solidFill>
                <a:schemeClr val="accent2"/>
              </a:solidFill>
              <a:latin typeface="Arial" charset="0"/>
            </a:endParaRPr>
          </a:p>
        </p:txBody>
      </p:sp>
      <p:sp>
        <p:nvSpPr>
          <p:cNvPr id="54285" name="Rectangle 13"/>
          <p:cNvSpPr>
            <a:spLocks noChangeArrowheads="1"/>
          </p:cNvSpPr>
          <p:nvPr userDrawn="1"/>
        </p:nvSpPr>
        <p:spPr bwMode="auto">
          <a:xfrm>
            <a:off x="274638" y="1085850"/>
            <a:ext cx="136525" cy="57150"/>
          </a:xfrm>
          <a:prstGeom prst="rect">
            <a:avLst/>
          </a:prstGeom>
          <a:solidFill>
            <a:srgbClr val="C0C0C0"/>
          </a:solidFill>
          <a:ln w="9525">
            <a:noFill/>
            <a:miter lim="800000"/>
            <a:headEnd/>
            <a:tailEnd/>
          </a:ln>
        </p:spPr>
        <p:txBody>
          <a:bodyPr/>
          <a:lstStyle/>
          <a:p>
            <a:pPr algn="l" eaLnBrk="1" hangingPunct="1">
              <a:defRPr/>
            </a:pPr>
            <a:endParaRPr lang="en-US" sz="1800">
              <a:solidFill>
                <a:schemeClr val="accent2"/>
              </a:solidFill>
              <a:latin typeface="Arial" charset="0"/>
            </a:endParaRPr>
          </a:p>
        </p:txBody>
      </p:sp>
      <p:sp>
        <p:nvSpPr>
          <p:cNvPr id="1036" name="Rectangle 14"/>
          <p:cNvSpPr>
            <a:spLocks noGrp="1" noChangeArrowheads="1"/>
          </p:cNvSpPr>
          <p:nvPr>
            <p:ph type="title"/>
          </p:nvPr>
        </p:nvSpPr>
        <p:spPr bwMode="auto">
          <a:xfrm>
            <a:off x="533400" y="15240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7"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4288"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mn-lt"/>
                <a:cs typeface="Arial" charset="0"/>
              </a:defRPr>
            </a:lvl1pPr>
          </a:lstStyle>
          <a:p>
            <a:pPr>
              <a:defRPr/>
            </a:pPr>
            <a:endParaRPr lang="en-US"/>
          </a:p>
        </p:txBody>
      </p:sp>
      <p:pic>
        <p:nvPicPr>
          <p:cNvPr id="1039" name="Picture 17" descr="hcil-logo-small"/>
          <p:cNvPicPr>
            <a:picLocks noChangeAspect="1" noChangeArrowheads="1"/>
          </p:cNvPicPr>
          <p:nvPr userDrawn="1"/>
        </p:nvPicPr>
        <p:blipFill>
          <a:blip r:embed="rId16" cstate="print"/>
          <a:srcRect/>
          <a:stretch>
            <a:fillRect/>
          </a:stretch>
        </p:blipFill>
        <p:spPr bwMode="auto">
          <a:xfrm>
            <a:off x="8382000" y="6248400"/>
            <a:ext cx="609600" cy="457200"/>
          </a:xfrm>
          <a:prstGeom prst="rect">
            <a:avLst/>
          </a:prstGeom>
          <a:noFill/>
          <a:ln w="15875">
            <a:solidFill>
              <a:srgbClr val="C0C0C0"/>
            </a:solidFill>
            <a:miter lim="800000"/>
            <a:headEnd/>
            <a:tailEnd/>
          </a:ln>
        </p:spPr>
      </p:pic>
      <p:sp>
        <p:nvSpPr>
          <p:cNvPr id="54290" name="Oval 18"/>
          <p:cNvSpPr>
            <a:spLocks noChangeArrowheads="1"/>
          </p:cNvSpPr>
          <p:nvPr userDrawn="1"/>
        </p:nvSpPr>
        <p:spPr bwMode="auto">
          <a:xfrm>
            <a:off x="133350" y="952500"/>
            <a:ext cx="152400" cy="152400"/>
          </a:xfrm>
          <a:prstGeom prst="ellipse">
            <a:avLst/>
          </a:prstGeom>
          <a:solidFill>
            <a:srgbClr val="EC0000"/>
          </a:solidFill>
          <a:ln w="38100" cap="sq" algn="ctr">
            <a:no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933"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Lst>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cs typeface="Arial" charset="0"/>
        </a:defRPr>
      </a:lvl2pPr>
      <a:lvl3pPr algn="l" rtl="0" eaLnBrk="0" fontAlgn="base" hangingPunct="0">
        <a:spcBef>
          <a:spcPct val="0"/>
        </a:spcBef>
        <a:spcAft>
          <a:spcPct val="0"/>
        </a:spcAft>
        <a:defRPr sz="3600">
          <a:solidFill>
            <a:schemeClr val="tx1"/>
          </a:solidFill>
          <a:latin typeface="Arial" charset="0"/>
          <a:cs typeface="Arial" charset="0"/>
        </a:defRPr>
      </a:lvl3pPr>
      <a:lvl4pPr algn="l" rtl="0" eaLnBrk="0" fontAlgn="base" hangingPunct="0">
        <a:spcBef>
          <a:spcPct val="0"/>
        </a:spcBef>
        <a:spcAft>
          <a:spcPct val="0"/>
        </a:spcAft>
        <a:defRPr sz="3600">
          <a:solidFill>
            <a:schemeClr val="tx1"/>
          </a:solidFill>
          <a:latin typeface="Arial" charset="0"/>
          <a:cs typeface="Arial" charset="0"/>
        </a:defRPr>
      </a:lvl4pPr>
      <a:lvl5pPr algn="l" rtl="0" eaLnBrk="0" fontAlgn="base" hangingPunct="0">
        <a:spcBef>
          <a:spcPct val="0"/>
        </a:spcBef>
        <a:spcAft>
          <a:spcPct val="0"/>
        </a:spcAft>
        <a:defRPr sz="3600">
          <a:solidFill>
            <a:schemeClr val="tx1"/>
          </a:solidFill>
          <a:latin typeface="Arial" charset="0"/>
          <a:cs typeface="Arial" charset="0"/>
        </a:defRPr>
      </a:lvl5pPr>
      <a:lvl6pPr marL="457200" algn="l" rtl="0" fontAlgn="base">
        <a:spcBef>
          <a:spcPct val="0"/>
        </a:spcBef>
        <a:spcAft>
          <a:spcPct val="0"/>
        </a:spcAft>
        <a:defRPr sz="3600">
          <a:solidFill>
            <a:schemeClr val="tx1"/>
          </a:solidFill>
          <a:latin typeface="Arial" charset="0"/>
          <a:cs typeface="Arial" charset="0"/>
        </a:defRPr>
      </a:lvl6pPr>
      <a:lvl7pPr marL="914400" algn="l" rtl="0" fontAlgn="base">
        <a:spcBef>
          <a:spcPct val="0"/>
        </a:spcBef>
        <a:spcAft>
          <a:spcPct val="0"/>
        </a:spcAft>
        <a:defRPr sz="3600">
          <a:solidFill>
            <a:schemeClr val="tx1"/>
          </a:solidFill>
          <a:latin typeface="Arial" charset="0"/>
          <a:cs typeface="Arial" charset="0"/>
        </a:defRPr>
      </a:lvl7pPr>
      <a:lvl8pPr marL="1371600" algn="l" rtl="0" fontAlgn="base">
        <a:spcBef>
          <a:spcPct val="0"/>
        </a:spcBef>
        <a:spcAft>
          <a:spcPct val="0"/>
        </a:spcAft>
        <a:defRPr sz="3600">
          <a:solidFill>
            <a:schemeClr val="tx1"/>
          </a:solidFill>
          <a:latin typeface="Arial" charset="0"/>
          <a:cs typeface="Arial" charset="0"/>
        </a:defRPr>
      </a:lvl8pPr>
      <a:lvl9pPr marL="1828800" algn="l" rtl="0" fontAlgn="base">
        <a:spcBef>
          <a:spcPct val="0"/>
        </a:spcBef>
        <a:spcAft>
          <a:spcPct val="0"/>
        </a:spcAft>
        <a:defRPr sz="36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Clr>
          <a:srgbClr val="F5032B"/>
        </a:buClr>
        <a:buSzPct val="14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DC0000"/>
        </a:buClr>
        <a:buSzPct val="120000"/>
        <a:buChar char="•"/>
        <a:defRPr sz="2800">
          <a:solidFill>
            <a:schemeClr val="tx1"/>
          </a:solidFill>
          <a:latin typeface="+mn-lt"/>
          <a:cs typeface="+mn-cs"/>
        </a:defRPr>
      </a:lvl2pPr>
      <a:lvl3pPr marL="1143000" indent="-228600" algn="l" rtl="0" eaLnBrk="0" fontAlgn="base" hangingPunct="0">
        <a:spcBef>
          <a:spcPct val="20000"/>
        </a:spcBef>
        <a:spcAft>
          <a:spcPct val="0"/>
        </a:spcAft>
        <a:buClr>
          <a:srgbClr val="F5032B"/>
        </a:buClr>
        <a:buChar char="•"/>
        <a:defRPr sz="2400">
          <a:solidFill>
            <a:schemeClr val="tx1"/>
          </a:solidFill>
          <a:latin typeface="+mn-lt"/>
          <a:cs typeface="+mn-cs"/>
        </a:defRPr>
      </a:lvl3pPr>
      <a:lvl4pPr marL="1600200" indent="-228600" algn="l" rtl="0" eaLnBrk="0" fontAlgn="base" hangingPunct="0">
        <a:spcBef>
          <a:spcPct val="20000"/>
        </a:spcBef>
        <a:spcAft>
          <a:spcPct val="0"/>
        </a:spcAft>
        <a:buClr>
          <a:srgbClr val="F5032B"/>
        </a:buClr>
        <a:buChar char="•"/>
        <a:defRPr sz="2000">
          <a:solidFill>
            <a:schemeClr val="tx1"/>
          </a:solidFill>
          <a:latin typeface="+mn-lt"/>
          <a:cs typeface="+mn-cs"/>
        </a:defRPr>
      </a:lvl4pPr>
      <a:lvl5pPr marL="2057400" indent="-228600" algn="l" rtl="0" eaLnBrk="0" fontAlgn="base" hangingPunct="0">
        <a:spcBef>
          <a:spcPct val="20000"/>
        </a:spcBef>
        <a:spcAft>
          <a:spcPct val="0"/>
        </a:spcAft>
        <a:buClr>
          <a:srgbClr val="F5032B"/>
        </a:buClr>
        <a:buChar char="•"/>
        <a:defRPr sz="2000">
          <a:solidFill>
            <a:schemeClr val="tx1"/>
          </a:solidFill>
          <a:latin typeface="+mn-lt"/>
          <a:cs typeface="+mn-cs"/>
        </a:defRPr>
      </a:lvl5pPr>
      <a:lvl6pPr marL="2514600" indent="-228600" algn="l" rtl="0" fontAlgn="base">
        <a:spcBef>
          <a:spcPct val="20000"/>
        </a:spcBef>
        <a:spcAft>
          <a:spcPct val="0"/>
        </a:spcAft>
        <a:buClr>
          <a:srgbClr val="F5032B"/>
        </a:buClr>
        <a:buChar char="•"/>
        <a:defRPr sz="2000">
          <a:solidFill>
            <a:schemeClr val="tx1"/>
          </a:solidFill>
          <a:latin typeface="+mn-lt"/>
          <a:cs typeface="+mn-cs"/>
        </a:defRPr>
      </a:lvl6pPr>
      <a:lvl7pPr marL="2971800" indent="-228600" algn="l" rtl="0" fontAlgn="base">
        <a:spcBef>
          <a:spcPct val="20000"/>
        </a:spcBef>
        <a:spcAft>
          <a:spcPct val="0"/>
        </a:spcAft>
        <a:buClr>
          <a:srgbClr val="F5032B"/>
        </a:buClr>
        <a:buChar char="•"/>
        <a:defRPr sz="2000">
          <a:solidFill>
            <a:schemeClr val="tx1"/>
          </a:solidFill>
          <a:latin typeface="+mn-lt"/>
          <a:cs typeface="+mn-cs"/>
        </a:defRPr>
      </a:lvl7pPr>
      <a:lvl8pPr marL="3429000" indent="-228600" algn="l" rtl="0" fontAlgn="base">
        <a:spcBef>
          <a:spcPct val="20000"/>
        </a:spcBef>
        <a:spcAft>
          <a:spcPct val="0"/>
        </a:spcAft>
        <a:buClr>
          <a:srgbClr val="F5032B"/>
        </a:buClr>
        <a:buChar char="•"/>
        <a:defRPr sz="2000">
          <a:solidFill>
            <a:schemeClr val="tx1"/>
          </a:solidFill>
          <a:latin typeface="+mn-lt"/>
          <a:cs typeface="+mn-cs"/>
        </a:defRPr>
      </a:lvl8pPr>
      <a:lvl9pPr marL="3886200" indent="-228600" algn="l" rtl="0" fontAlgn="base">
        <a:spcBef>
          <a:spcPct val="20000"/>
        </a:spcBef>
        <a:spcAft>
          <a:spcPct val="0"/>
        </a:spcAft>
        <a:buClr>
          <a:srgbClr val="F5032B"/>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iki.cs.umd.edu/cmsc734_09/images/7/79/WhiteHouse1a.png" TargetMode="Externa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hyperlink" Target="https://wiki.cs.umd.edu/cmsc734_09/images/b/b3/2008_Screenshot.png" TargetMode="Externa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www.nsf.gov/start.htm" TargetMode="External"/><Relationship Id="rId7" Type="http://schemas.openxmlformats.org/officeDocument/2006/relationships/hyperlink" Target="http://ils.unc.edu/idl/index.html" TargetMode="External"/><Relationship Id="rId2" Type="http://schemas.openxmlformats.org/officeDocument/2006/relationships/image" Target="../media/image12.jpe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6200" y="1219200"/>
            <a:ext cx="9067800" cy="5791200"/>
          </a:xfrm>
          <a:noFill/>
        </p:spPr>
        <p:txBody>
          <a:bodyPr lIns="90488" tIns="44450" rIns="90488" bIns="44450"/>
          <a:lstStyle/>
          <a:p>
            <a:pPr algn="ctr" eaLnBrk="1" hangingPunct="1"/>
            <a:r>
              <a:rPr lang="en-US" sz="1000" b="1" smtClean="0"/>
              <a:t/>
            </a:r>
            <a:br>
              <a:rPr lang="en-US" sz="1000" b="1" smtClean="0"/>
            </a:br>
            <a:r>
              <a:rPr lang="en-US" sz="3200" b="1" smtClean="0"/>
              <a:t>Information Visualization for </a:t>
            </a:r>
            <a:br>
              <a:rPr lang="en-US" sz="3200" b="1" smtClean="0"/>
            </a:br>
            <a:r>
              <a:rPr lang="en-US" sz="3200" b="1" smtClean="0"/>
              <a:t>Knowledge Discovery</a:t>
            </a:r>
            <a:br>
              <a:rPr lang="en-US" sz="3200" b="1" smtClean="0"/>
            </a:br>
            <a:r>
              <a:rPr lang="en-US" sz="1600" b="1" smtClean="0"/>
              <a:t/>
            </a:r>
            <a:br>
              <a:rPr lang="en-US" sz="1600" b="1" smtClean="0"/>
            </a:br>
            <a:r>
              <a:rPr lang="en-US" sz="700" b="1" i="1" smtClean="0">
                <a:latin typeface="Times" pitchFamily="18" charset="0"/>
              </a:rPr>
              <a:t/>
            </a:r>
            <a:br>
              <a:rPr lang="en-US" sz="700" b="1" i="1" smtClean="0">
                <a:latin typeface="Times" pitchFamily="18" charset="0"/>
              </a:rPr>
            </a:br>
            <a:r>
              <a:rPr lang="en-US" sz="2400" smtClean="0"/>
              <a:t>Ben Shneiderman  </a:t>
            </a:r>
            <a:r>
              <a:rPr lang="en-US" sz="1600" b="1" i="1" smtClean="0">
                <a:latin typeface="Courier New" pitchFamily="49" charset="0"/>
              </a:rPr>
              <a:t>ben@cs.umd.edu</a:t>
            </a:r>
            <a:r>
              <a:rPr lang="en-US" sz="2400" smtClean="0"/>
              <a:t/>
            </a:r>
            <a:br>
              <a:rPr lang="en-US" sz="2400" smtClean="0"/>
            </a:br>
            <a:r>
              <a:rPr lang="en-US" sz="1400" smtClean="0"/>
              <a:t/>
            </a:r>
            <a:br>
              <a:rPr lang="en-US" sz="1400" smtClean="0"/>
            </a:br>
            <a:r>
              <a:rPr lang="en-US" sz="2000" smtClean="0"/>
              <a:t>Founding Director (1983-2000), Human-Computer Interaction Lab</a:t>
            </a:r>
            <a:br>
              <a:rPr lang="en-US" sz="2000" smtClean="0"/>
            </a:br>
            <a:r>
              <a:rPr lang="en-US" sz="2000" smtClean="0"/>
              <a:t>Professor, Department of Computer Science</a:t>
            </a:r>
            <a:br>
              <a:rPr lang="en-US" sz="2000" smtClean="0"/>
            </a:br>
            <a:r>
              <a:rPr lang="en-US" sz="2000" smtClean="0"/>
              <a:t>Member, Institute for Advanced Computer Studies</a:t>
            </a:r>
            <a:br>
              <a:rPr lang="en-US" sz="2000" smtClean="0"/>
            </a:br>
            <a:r>
              <a:rPr lang="en-US" sz="2000" smtClean="0"/>
              <a:t/>
            </a:r>
            <a:br>
              <a:rPr lang="en-US" sz="2000" smtClean="0"/>
            </a:br>
            <a:r>
              <a:rPr lang="en-US" sz="2400" smtClean="0"/>
              <a:t/>
            </a:r>
            <a:br>
              <a:rPr lang="en-US" sz="2400" smtClean="0"/>
            </a:br>
            <a:r>
              <a:rPr lang="en-US" sz="2400" smtClean="0"/>
              <a:t/>
            </a:r>
            <a:br>
              <a:rPr lang="en-US" sz="2400" smtClean="0"/>
            </a:br>
            <a:r>
              <a:rPr lang="en-US" sz="2400" smtClean="0"/>
              <a:t/>
            </a:r>
            <a:br>
              <a:rPr lang="en-US" sz="2400" smtClean="0"/>
            </a:br>
            <a:r>
              <a:rPr lang="en-US" sz="2400" smtClean="0"/>
              <a:t>University of Maryland</a:t>
            </a:r>
            <a:br>
              <a:rPr lang="en-US" sz="2400" smtClean="0"/>
            </a:br>
            <a:r>
              <a:rPr lang="en-US" sz="2400" smtClean="0"/>
              <a:t>College Park, MD 20742</a:t>
            </a:r>
          </a:p>
        </p:txBody>
      </p:sp>
      <p:pic>
        <p:nvPicPr>
          <p:cNvPr id="3075" name="Picture 3" descr="Welcome &#10;to the University of Maryland"/>
          <p:cNvPicPr>
            <a:picLocks noChangeAspect="1" noChangeArrowheads="1"/>
          </p:cNvPicPr>
          <p:nvPr>
            <p:ph idx="1"/>
          </p:nvPr>
        </p:nvPicPr>
        <p:blipFill>
          <a:blip r:embed="rId3" cstate="print"/>
          <a:srcRect/>
          <a:stretch>
            <a:fillRect/>
          </a:stretch>
        </p:blipFill>
        <p:spPr>
          <a:xfrm>
            <a:off x="2362200" y="5934075"/>
            <a:ext cx="4314825" cy="742950"/>
          </a:xfrm>
          <a:solidFill>
            <a:schemeClr val="bg1"/>
          </a:solid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noFill/>
        </p:spPr>
        <p:txBody>
          <a:bodyPr lIns="92075" tIns="46038" rIns="92075" bIns="46038"/>
          <a:lstStyle/>
          <a:p>
            <a:pPr eaLnBrk="1" hangingPunct="1"/>
            <a:r>
              <a:rPr lang="en-US" sz="3200" b="1" smtClean="0"/>
              <a:t>International Children’s Digital Library</a:t>
            </a:r>
            <a:endParaRPr lang="en-US" sz="3200" smtClean="0"/>
          </a:p>
        </p:txBody>
      </p:sp>
      <p:sp>
        <p:nvSpPr>
          <p:cNvPr id="12291" name="Rectangle 16"/>
          <p:cNvSpPr>
            <a:spLocks noChangeArrowheads="1"/>
          </p:cNvSpPr>
          <p:nvPr/>
        </p:nvSpPr>
        <p:spPr bwMode="auto">
          <a:xfrm>
            <a:off x="685800" y="6400800"/>
            <a:ext cx="3240088" cy="336550"/>
          </a:xfrm>
          <a:prstGeom prst="rect">
            <a:avLst/>
          </a:prstGeom>
          <a:noFill/>
          <a:ln w="38100" cap="sq" algn="ctr">
            <a:noFill/>
            <a:miter lim="800000"/>
            <a:headEnd/>
            <a:tailEnd/>
          </a:ln>
        </p:spPr>
        <p:txBody>
          <a:bodyPr wrap="none">
            <a:spAutoFit/>
          </a:bodyPr>
          <a:lstStyle/>
          <a:p>
            <a:r>
              <a:rPr lang="en-US" sz="1600" b="1">
                <a:latin typeface="Courier New" pitchFamily="49" charset="0"/>
              </a:rPr>
              <a:t>www.childrenslibrary.org </a:t>
            </a:r>
          </a:p>
        </p:txBody>
      </p:sp>
      <p:pic>
        <p:nvPicPr>
          <p:cNvPr id="12292" name="Picture 18"/>
          <p:cNvPicPr>
            <a:picLocks noChangeAspect="1" noChangeArrowheads="1"/>
          </p:cNvPicPr>
          <p:nvPr/>
        </p:nvPicPr>
        <p:blipFill>
          <a:blip r:embed="rId2" cstate="print"/>
          <a:srcRect l="1544" t="16577" r="6294" b="9193"/>
          <a:stretch>
            <a:fillRect/>
          </a:stretch>
        </p:blipFill>
        <p:spPr bwMode="auto">
          <a:xfrm>
            <a:off x="-76200" y="1143000"/>
            <a:ext cx="7086600" cy="5029200"/>
          </a:xfrm>
          <a:prstGeom prst="rect">
            <a:avLst/>
          </a:prstGeom>
          <a:noFill/>
          <a:ln w="38100" cap="sq" algn="ctr">
            <a:noFill/>
            <a:miter lim="800000"/>
            <a:headEnd/>
            <a:tailEnd/>
          </a:ln>
        </p:spPr>
      </p:pic>
      <p:pic>
        <p:nvPicPr>
          <p:cNvPr id="12293" name="Picture 17"/>
          <p:cNvPicPr>
            <a:picLocks noChangeAspect="1" noChangeArrowheads="1"/>
          </p:cNvPicPr>
          <p:nvPr/>
        </p:nvPicPr>
        <p:blipFill>
          <a:blip r:embed="rId3" cstate="print"/>
          <a:srcRect l="279" t="12022" r="2612" b="18518"/>
          <a:stretch>
            <a:fillRect/>
          </a:stretch>
        </p:blipFill>
        <p:spPr bwMode="auto">
          <a:xfrm>
            <a:off x="4953000" y="2665413"/>
            <a:ext cx="6092825" cy="4192587"/>
          </a:xfrm>
          <a:prstGeom prst="rect">
            <a:avLst/>
          </a:prstGeom>
          <a:noFill/>
          <a:ln w="25400" cap="sq" algn="ctr">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09600" y="228600"/>
            <a:ext cx="8534400" cy="685800"/>
          </a:xfrm>
        </p:spPr>
        <p:txBody>
          <a:bodyPr/>
          <a:lstStyle/>
          <a:p>
            <a:pPr eaLnBrk="1" hangingPunct="1"/>
            <a:r>
              <a:rPr lang="en-US" sz="3200" b="1" smtClean="0"/>
              <a:t>Information Visualization</a:t>
            </a:r>
          </a:p>
        </p:txBody>
      </p:sp>
      <p:sp>
        <p:nvSpPr>
          <p:cNvPr id="480259" name="Rectangle 3"/>
          <p:cNvSpPr>
            <a:spLocks noGrp="1" noChangeArrowheads="1"/>
          </p:cNvSpPr>
          <p:nvPr>
            <p:ph type="body" idx="1"/>
          </p:nvPr>
        </p:nvSpPr>
        <p:spPr>
          <a:xfrm>
            <a:off x="304800" y="1295400"/>
            <a:ext cx="7772400" cy="5029200"/>
          </a:xfrm>
        </p:spPr>
        <p:txBody>
          <a:bodyPr/>
          <a:lstStyle/>
          <a:p>
            <a:pPr eaLnBrk="1" hangingPunct="1"/>
            <a:r>
              <a:rPr lang="en-US" sz="2400" b="1" smtClean="0"/>
              <a:t>Visual bandwidth is enormous</a:t>
            </a:r>
            <a:endParaRPr lang="en-US" sz="2400" smtClean="0"/>
          </a:p>
          <a:p>
            <a:pPr marL="692150" lvl="1" indent="-347663" eaLnBrk="1" hangingPunct="1"/>
            <a:r>
              <a:rPr lang="en-US" sz="2000" smtClean="0"/>
              <a:t>Human perceptual skills are remarkable</a:t>
            </a:r>
          </a:p>
          <a:p>
            <a:pPr marL="987425" lvl="2" indent="-293688" eaLnBrk="1" hangingPunct="1"/>
            <a:r>
              <a:rPr lang="en-US" sz="1800" smtClean="0"/>
              <a:t>Trend, cluster, gap, outlier...</a:t>
            </a:r>
          </a:p>
          <a:p>
            <a:pPr marL="987425" lvl="2" indent="-293688" eaLnBrk="1" hangingPunct="1"/>
            <a:r>
              <a:rPr lang="en-US" sz="1800" smtClean="0"/>
              <a:t>Color, size, shape, proximity...</a:t>
            </a:r>
          </a:p>
          <a:p>
            <a:pPr marL="692150" lvl="1" indent="-347663" eaLnBrk="1" hangingPunct="1"/>
            <a:r>
              <a:rPr lang="en-US" sz="2000" smtClean="0"/>
              <a:t>Human image storage is fast and vast</a:t>
            </a:r>
          </a:p>
          <a:p>
            <a:pPr eaLnBrk="1" hangingPunct="1"/>
            <a:r>
              <a:rPr lang="en-US" sz="2400" b="1" smtClean="0"/>
              <a:t>Three challenges</a:t>
            </a:r>
            <a:endParaRPr lang="en-US" sz="2400" smtClean="0"/>
          </a:p>
          <a:p>
            <a:pPr marL="692150" lvl="1" indent="-347663" eaLnBrk="1" hangingPunct="1"/>
            <a:r>
              <a:rPr lang="en-US" sz="2000" smtClean="0"/>
              <a:t>Meaningful visual displays of massive data </a:t>
            </a:r>
          </a:p>
          <a:p>
            <a:pPr marL="692150" lvl="1" indent="-347663" eaLnBrk="1" hangingPunct="1"/>
            <a:r>
              <a:rPr lang="en-US" sz="2000" smtClean="0"/>
              <a:t>Interaction: widgets &amp; window coordination</a:t>
            </a:r>
          </a:p>
          <a:p>
            <a:pPr marL="692150" lvl="1" indent="-347663" eaLnBrk="1" hangingPunct="1"/>
            <a:r>
              <a:rPr lang="en-US" sz="2000" smtClean="0"/>
              <a:t>Process models for discovery:</a:t>
            </a:r>
            <a:br>
              <a:rPr lang="en-US" sz="2000" smtClean="0"/>
            </a:br>
            <a:r>
              <a:rPr lang="en-US" sz="2000" smtClean="0"/>
              <a:t>    Integrate statistics &amp; visualization</a:t>
            </a:r>
            <a:br>
              <a:rPr lang="en-US" sz="2000" smtClean="0"/>
            </a:br>
            <a:r>
              <a:rPr lang="en-US" sz="2000" smtClean="0"/>
              <a:t>    Support annotation &amp; collaboration</a:t>
            </a:r>
            <a:br>
              <a:rPr lang="en-US" sz="2000" smtClean="0"/>
            </a:br>
            <a:r>
              <a:rPr lang="en-US" sz="2000" smtClean="0"/>
              <a:t>    Preserve history, undo &amp; macros</a:t>
            </a:r>
          </a:p>
        </p:txBody>
      </p:sp>
      <p:pic>
        <p:nvPicPr>
          <p:cNvPr id="480261" name="Picture 5"/>
          <p:cNvPicPr>
            <a:picLocks noChangeAspect="1" noChangeArrowheads="1"/>
          </p:cNvPicPr>
          <p:nvPr/>
        </p:nvPicPr>
        <p:blipFill>
          <a:blip r:embed="rId2" cstate="print"/>
          <a:srcRect/>
          <a:stretch>
            <a:fillRect/>
          </a:stretch>
        </p:blipFill>
        <p:spPr bwMode="auto">
          <a:xfrm>
            <a:off x="6076950" y="1166813"/>
            <a:ext cx="2990850" cy="4524375"/>
          </a:xfrm>
          <a:prstGeom prst="rect">
            <a:avLst/>
          </a:prstGeom>
          <a:noFill/>
          <a:ln w="12700">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8025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48025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48025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48025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48025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8025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480259">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480259">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480259">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480261"/>
                                        </p:tgtEl>
                                        <p:attrNameLst>
                                          <p:attrName>style.visibility</p:attrName>
                                        </p:attrNameLst>
                                      </p:cBhvr>
                                      <p:to>
                                        <p:strVal val="visible"/>
                                      </p:to>
                                    </p:set>
                                    <p:anim calcmode="lin" valueType="num">
                                      <p:cBhvr additive="base">
                                        <p:cTn id="29" dur="500" fill="hold"/>
                                        <p:tgtEl>
                                          <p:spTgt spid="480261"/>
                                        </p:tgtEl>
                                        <p:attrNameLst>
                                          <p:attrName>ppt_x</p:attrName>
                                        </p:attrNameLst>
                                      </p:cBhvr>
                                      <p:tavLst>
                                        <p:tav tm="0">
                                          <p:val>
                                            <p:strVal val="0-#ppt_w/2"/>
                                          </p:val>
                                        </p:tav>
                                        <p:tav tm="100000">
                                          <p:val>
                                            <p:strVal val="#ppt_x"/>
                                          </p:val>
                                        </p:tav>
                                      </p:tavLst>
                                    </p:anim>
                                    <p:anim calcmode="lin" valueType="num">
                                      <p:cBhvr additive="base">
                                        <p:cTn id="30" dur="500" fill="hold"/>
                                        <p:tgtEl>
                                          <p:spTgt spid="4802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259"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33400" y="228600"/>
            <a:ext cx="8229600" cy="762000"/>
          </a:xfrm>
        </p:spPr>
        <p:txBody>
          <a:bodyPr/>
          <a:lstStyle/>
          <a:p>
            <a:pPr eaLnBrk="1" hangingPunct="1"/>
            <a:r>
              <a:rPr lang="en-US" sz="3200" b="1" smtClean="0"/>
              <a:t>ManyEyes: A web sharing platform</a:t>
            </a:r>
          </a:p>
        </p:txBody>
      </p:sp>
      <p:sp>
        <p:nvSpPr>
          <p:cNvPr id="13315" name="Rectangle 4"/>
          <p:cNvSpPr>
            <a:spLocks noChangeArrowheads="1"/>
          </p:cNvSpPr>
          <p:nvPr/>
        </p:nvSpPr>
        <p:spPr bwMode="auto">
          <a:xfrm>
            <a:off x="1517650" y="6327775"/>
            <a:ext cx="6111875" cy="369888"/>
          </a:xfrm>
          <a:prstGeom prst="rect">
            <a:avLst/>
          </a:prstGeom>
          <a:noFill/>
          <a:ln w="38100" cap="sq" algn="ctr">
            <a:noFill/>
            <a:miter lim="800000"/>
            <a:headEnd/>
            <a:tailEnd/>
          </a:ln>
        </p:spPr>
        <p:txBody>
          <a:bodyPr wrap="none">
            <a:spAutoFit/>
          </a:bodyPr>
          <a:lstStyle/>
          <a:p>
            <a:r>
              <a:rPr lang="en-US" sz="1800" b="1">
                <a:latin typeface="Courier New" pitchFamily="49" charset="0"/>
              </a:rPr>
              <a:t>http://manyeyes.alphaworks.ibm.com/manyeyes</a:t>
            </a:r>
          </a:p>
        </p:txBody>
      </p:sp>
      <p:pic>
        <p:nvPicPr>
          <p:cNvPr id="13316" name="Picture 5"/>
          <p:cNvPicPr>
            <a:picLocks noChangeAspect="1" noChangeArrowheads="1"/>
          </p:cNvPicPr>
          <p:nvPr/>
        </p:nvPicPr>
        <p:blipFill>
          <a:blip r:embed="rId2" cstate="print"/>
          <a:srcRect l="2985" t="20799" r="4105" b="8286"/>
          <a:stretch>
            <a:fillRect/>
          </a:stretch>
        </p:blipFill>
        <p:spPr bwMode="auto">
          <a:xfrm>
            <a:off x="609600" y="1295400"/>
            <a:ext cx="7688263" cy="4724400"/>
          </a:xfrm>
          <a:prstGeom prst="rect">
            <a:avLst/>
          </a:prstGeom>
          <a:noFill/>
          <a:ln w="38100" cap="sq" algn="ctr">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z="3200" b="1" smtClean="0"/>
              <a:t>Business takes action</a:t>
            </a:r>
            <a:endParaRPr lang="en-US" sz="2000" smtClean="0"/>
          </a:p>
        </p:txBody>
      </p:sp>
      <p:sp>
        <p:nvSpPr>
          <p:cNvPr id="14339" name="Rectangle 3"/>
          <p:cNvSpPr>
            <a:spLocks noGrp="1" noChangeArrowheads="1"/>
          </p:cNvSpPr>
          <p:nvPr>
            <p:ph type="body" idx="1"/>
          </p:nvPr>
        </p:nvSpPr>
        <p:spPr>
          <a:xfrm>
            <a:off x="685800" y="1219200"/>
            <a:ext cx="8763000" cy="5029200"/>
          </a:xfrm>
        </p:spPr>
        <p:txBody>
          <a:bodyPr/>
          <a:lstStyle/>
          <a:p>
            <a:pPr eaLnBrk="1" hangingPunct="1"/>
            <a:r>
              <a:rPr lang="en-US" sz="2800" smtClean="0"/>
              <a:t>General Dynamics </a:t>
            </a:r>
            <a:r>
              <a:rPr lang="en-US" sz="2800" b="1" smtClean="0">
                <a:solidFill>
                  <a:srgbClr val="00B050"/>
                </a:solidFill>
              </a:rPr>
              <a:t>buys</a:t>
            </a:r>
            <a:r>
              <a:rPr lang="en-US" sz="2800" smtClean="0"/>
              <a:t> MayaViz</a:t>
            </a:r>
          </a:p>
          <a:p>
            <a:pPr eaLnBrk="1" hangingPunct="1"/>
            <a:r>
              <a:rPr lang="en-US" sz="2800" smtClean="0"/>
              <a:t>Agilent </a:t>
            </a:r>
            <a:r>
              <a:rPr lang="en-US" sz="2800" b="1" smtClean="0">
                <a:solidFill>
                  <a:srgbClr val="00B050"/>
                </a:solidFill>
              </a:rPr>
              <a:t>buys</a:t>
            </a:r>
            <a:r>
              <a:rPr lang="en-US" sz="2800" smtClean="0"/>
              <a:t> GeneSpring</a:t>
            </a:r>
          </a:p>
          <a:p>
            <a:pPr eaLnBrk="1" hangingPunct="1"/>
            <a:r>
              <a:rPr lang="en-US" sz="2800" smtClean="0"/>
              <a:t>Google </a:t>
            </a:r>
            <a:r>
              <a:rPr lang="en-US" sz="2800" b="1" smtClean="0">
                <a:solidFill>
                  <a:srgbClr val="00B050"/>
                </a:solidFill>
              </a:rPr>
              <a:t>buys</a:t>
            </a:r>
            <a:r>
              <a:rPr lang="en-US" sz="2800" smtClean="0"/>
              <a:t> Gapminder</a:t>
            </a:r>
          </a:p>
          <a:p>
            <a:pPr eaLnBrk="1" hangingPunct="1"/>
            <a:r>
              <a:rPr lang="en-US" sz="2800" smtClean="0"/>
              <a:t>Oracle </a:t>
            </a:r>
            <a:r>
              <a:rPr lang="en-US" sz="2800" b="1" smtClean="0">
                <a:solidFill>
                  <a:srgbClr val="00B050"/>
                </a:solidFill>
              </a:rPr>
              <a:t>buys</a:t>
            </a:r>
            <a:r>
              <a:rPr lang="en-US" sz="2800" smtClean="0"/>
              <a:t> (Hyperion </a:t>
            </a:r>
            <a:r>
              <a:rPr lang="en-US" sz="2800" b="1" smtClean="0">
                <a:solidFill>
                  <a:srgbClr val="00B050"/>
                </a:solidFill>
              </a:rPr>
              <a:t>buys</a:t>
            </a:r>
            <a:r>
              <a:rPr lang="en-US" sz="2800" smtClean="0"/>
              <a:t> Xcelsius)</a:t>
            </a:r>
          </a:p>
          <a:p>
            <a:pPr eaLnBrk="1" hangingPunct="1"/>
            <a:r>
              <a:rPr lang="en-US" sz="2800" smtClean="0"/>
              <a:t>Microsoft </a:t>
            </a:r>
            <a:r>
              <a:rPr lang="en-US" sz="2800" b="1" smtClean="0">
                <a:solidFill>
                  <a:srgbClr val="00B050"/>
                </a:solidFill>
              </a:rPr>
              <a:t>buys</a:t>
            </a:r>
            <a:r>
              <a:rPr lang="en-US" sz="2800" smtClean="0"/>
              <a:t> Proclarity</a:t>
            </a:r>
          </a:p>
          <a:p>
            <a:pPr eaLnBrk="1" hangingPunct="1"/>
            <a:r>
              <a:rPr lang="en-US" sz="2800" smtClean="0"/>
              <a:t>InfoBuilders </a:t>
            </a:r>
            <a:r>
              <a:rPr lang="en-US" sz="2800" b="1" smtClean="0">
                <a:solidFill>
                  <a:srgbClr val="00B050"/>
                </a:solidFill>
              </a:rPr>
              <a:t>buys</a:t>
            </a:r>
            <a:r>
              <a:rPr lang="en-US" sz="2800" smtClean="0"/>
              <a:t> Advizor Solutions</a:t>
            </a:r>
          </a:p>
          <a:p>
            <a:pPr eaLnBrk="1" hangingPunct="1"/>
            <a:r>
              <a:rPr lang="en-US" sz="2800" smtClean="0"/>
              <a:t>SAP </a:t>
            </a:r>
            <a:r>
              <a:rPr lang="en-US" sz="2800" b="1" smtClean="0">
                <a:solidFill>
                  <a:srgbClr val="00B050"/>
                </a:solidFill>
              </a:rPr>
              <a:t>buys</a:t>
            </a:r>
            <a:r>
              <a:rPr lang="en-US" sz="2800" smtClean="0"/>
              <a:t> (Business Objects </a:t>
            </a:r>
            <a:r>
              <a:rPr lang="en-US" sz="2800" b="1" smtClean="0">
                <a:solidFill>
                  <a:srgbClr val="00B050"/>
                </a:solidFill>
              </a:rPr>
              <a:t>buys</a:t>
            </a:r>
            <a:r>
              <a:rPr lang="en-US" sz="2800" smtClean="0"/>
              <a:t> </a:t>
            </a:r>
            <a:br>
              <a:rPr lang="en-US" sz="2800" smtClean="0"/>
            </a:br>
            <a:r>
              <a:rPr lang="en-US" sz="2800" smtClean="0"/>
              <a:t>           Infomersion &amp; Inxight &amp; Crystal Reports ) </a:t>
            </a:r>
          </a:p>
          <a:p>
            <a:pPr eaLnBrk="1" hangingPunct="1"/>
            <a:r>
              <a:rPr lang="en-US" sz="2800" smtClean="0"/>
              <a:t>IBM </a:t>
            </a:r>
            <a:r>
              <a:rPr lang="en-US" sz="2800" b="1" smtClean="0">
                <a:solidFill>
                  <a:srgbClr val="00B050"/>
                </a:solidFill>
              </a:rPr>
              <a:t>buys</a:t>
            </a:r>
            <a:r>
              <a:rPr lang="en-US" sz="2800" smtClean="0"/>
              <a:t> (Cognos </a:t>
            </a:r>
            <a:r>
              <a:rPr lang="en-US" sz="2800" b="1" smtClean="0">
                <a:solidFill>
                  <a:srgbClr val="00B050"/>
                </a:solidFill>
              </a:rPr>
              <a:t>buys</a:t>
            </a:r>
            <a:r>
              <a:rPr lang="en-US" sz="2800" smtClean="0"/>
              <a:t> Celequest) &amp; ILOG</a:t>
            </a:r>
          </a:p>
          <a:p>
            <a:pPr eaLnBrk="1" hangingPunct="1"/>
            <a:r>
              <a:rPr lang="en-US" sz="2800" smtClean="0"/>
              <a:t>TIBCO </a:t>
            </a:r>
            <a:r>
              <a:rPr lang="en-US" sz="2800" b="1" smtClean="0">
                <a:solidFill>
                  <a:srgbClr val="00B050"/>
                </a:solidFill>
              </a:rPr>
              <a:t>buys</a:t>
            </a:r>
            <a:r>
              <a:rPr lang="en-US" sz="2800" smtClean="0"/>
              <a:t> Spotfire</a:t>
            </a:r>
          </a:p>
          <a:p>
            <a:pPr eaLnBrk="1" hangingPunct="1">
              <a:buFontTx/>
              <a:buNone/>
            </a:pPr>
            <a:endParaRPr lang="en-US" sz="240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81000" y="152400"/>
            <a:ext cx="8915400" cy="762000"/>
          </a:xfrm>
        </p:spPr>
        <p:txBody>
          <a:bodyPr/>
          <a:lstStyle/>
          <a:p>
            <a:pPr eaLnBrk="1" hangingPunct="1"/>
            <a:r>
              <a:rPr lang="en-US" sz="3200" b="1" smtClean="0"/>
              <a:t>Spotfire: Retinol’s role in embryos &amp; vision</a:t>
            </a:r>
          </a:p>
        </p:txBody>
      </p:sp>
      <p:pic>
        <p:nvPicPr>
          <p:cNvPr id="15363" name="Picture 3" descr="Thomas-Spotfire1"/>
          <p:cNvPicPr>
            <a:picLocks noChangeAspect="1" noChangeArrowheads="1"/>
          </p:cNvPicPr>
          <p:nvPr/>
        </p:nvPicPr>
        <p:blipFill>
          <a:blip r:embed="rId3" cstate="print"/>
          <a:srcRect/>
          <a:stretch>
            <a:fillRect/>
          </a:stretch>
        </p:blipFill>
        <p:spPr bwMode="auto">
          <a:xfrm>
            <a:off x="762000" y="1143000"/>
            <a:ext cx="7086600" cy="5668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AutoShape 2"/>
          <p:cNvSpPr>
            <a:spLocks noChangeArrowheads="1"/>
          </p:cNvSpPr>
          <p:nvPr/>
        </p:nvSpPr>
        <p:spPr bwMode="auto">
          <a:xfrm>
            <a:off x="6330950" y="2286000"/>
            <a:ext cx="1254125" cy="850900"/>
          </a:xfrm>
          <a:prstGeom prst="cube">
            <a:avLst>
              <a:gd name="adj" fmla="val 24995"/>
            </a:avLst>
          </a:prstGeom>
          <a:noFill/>
          <a:ln w="9525">
            <a:noFill/>
            <a:miter lim="800000"/>
            <a:headEnd/>
            <a:tailEnd/>
          </a:ln>
          <a:effectLst>
            <a:outerShdw dist="107763" dir="2700000" algn="ctr" rotWithShape="0">
              <a:schemeClr val="bg2"/>
            </a:outerShdw>
          </a:effectLst>
        </p:spPr>
        <p:txBody>
          <a:bodyPr wrap="none" anchor="ctr"/>
          <a:lstStyle/>
          <a:p>
            <a:pPr>
              <a:defRPr/>
            </a:pPr>
            <a:endParaRPr lang="en-US"/>
          </a:p>
        </p:txBody>
      </p:sp>
      <p:pic>
        <p:nvPicPr>
          <p:cNvPr id="16387" name="Picture 3" descr="sf_logo"/>
          <p:cNvPicPr>
            <a:picLocks noChangeAspect="1" noChangeArrowheads="1"/>
          </p:cNvPicPr>
          <p:nvPr/>
        </p:nvPicPr>
        <p:blipFill>
          <a:blip r:embed="rId2" cstate="print"/>
          <a:srcRect l="10001" t="23810" b="23810"/>
          <a:stretch>
            <a:fillRect/>
          </a:stretch>
        </p:blipFill>
        <p:spPr bwMode="auto">
          <a:xfrm>
            <a:off x="5486400" y="0"/>
            <a:ext cx="3429000" cy="838200"/>
          </a:xfrm>
          <a:prstGeom prst="rect">
            <a:avLst/>
          </a:prstGeom>
          <a:noFill/>
          <a:ln w="9525">
            <a:noFill/>
            <a:miter lim="800000"/>
            <a:headEnd/>
            <a:tailEnd/>
          </a:ln>
        </p:spPr>
      </p:pic>
      <p:pic>
        <p:nvPicPr>
          <p:cNvPr id="16388" name="Picture 4" descr="Spotfire-Wall-1"/>
          <p:cNvPicPr>
            <a:picLocks noChangeAspect="1" noChangeArrowheads="1"/>
          </p:cNvPicPr>
          <p:nvPr/>
        </p:nvPicPr>
        <p:blipFill>
          <a:blip r:embed="rId3" cstate="print"/>
          <a:srcRect t="14207" b="20685"/>
          <a:stretch>
            <a:fillRect/>
          </a:stretch>
        </p:blipFill>
        <p:spPr bwMode="auto">
          <a:xfrm>
            <a:off x="0" y="1231900"/>
            <a:ext cx="9144000" cy="4464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457200" y="228600"/>
            <a:ext cx="8229600" cy="762000"/>
          </a:xfrm>
        </p:spPr>
        <p:txBody>
          <a:bodyPr/>
          <a:lstStyle/>
          <a:p>
            <a:pPr eaLnBrk="1" hangingPunct="1"/>
            <a:r>
              <a:rPr lang="en-US" b="1" smtClean="0"/>
              <a:t>10M - 100M pixels</a:t>
            </a:r>
          </a:p>
        </p:txBody>
      </p:sp>
      <p:sp>
        <p:nvSpPr>
          <p:cNvPr id="17411" name="Text Box 6"/>
          <p:cNvSpPr txBox="1">
            <a:spLocks noChangeArrowheads="1"/>
          </p:cNvSpPr>
          <p:nvPr/>
        </p:nvSpPr>
        <p:spPr bwMode="auto">
          <a:xfrm>
            <a:off x="4648200" y="1447800"/>
            <a:ext cx="4384675" cy="954088"/>
          </a:xfrm>
          <a:prstGeom prst="rect">
            <a:avLst/>
          </a:prstGeom>
          <a:noFill/>
          <a:ln w="38100" cap="sq" algn="ctr">
            <a:noFill/>
            <a:miter lim="800000"/>
            <a:headEnd/>
            <a:tailEnd/>
          </a:ln>
        </p:spPr>
        <p:txBody>
          <a:bodyPr wrap="none">
            <a:spAutoFit/>
          </a:bodyPr>
          <a:lstStyle/>
          <a:p>
            <a:r>
              <a:rPr lang="en-US" sz="2800"/>
              <a:t>Large displays </a:t>
            </a:r>
            <a:br>
              <a:rPr lang="en-US" sz="2800"/>
            </a:br>
            <a:r>
              <a:rPr lang="en-US" sz="2800"/>
              <a:t>for single or multiple users</a:t>
            </a:r>
          </a:p>
        </p:txBody>
      </p:sp>
      <p:pic>
        <p:nvPicPr>
          <p:cNvPr id="17412" name="Picture 4" descr="Beth"/>
          <p:cNvPicPr>
            <a:picLocks noChangeAspect="1" noChangeArrowheads="1"/>
          </p:cNvPicPr>
          <p:nvPr/>
        </p:nvPicPr>
        <p:blipFill>
          <a:blip r:embed="rId2" cstate="print"/>
          <a:srcRect/>
          <a:stretch>
            <a:fillRect/>
          </a:stretch>
        </p:blipFill>
        <p:spPr bwMode="auto">
          <a:xfrm>
            <a:off x="304800" y="1143000"/>
            <a:ext cx="4270375" cy="2819400"/>
          </a:xfrm>
          <a:prstGeom prst="rect">
            <a:avLst/>
          </a:prstGeom>
          <a:noFill/>
          <a:ln w="9525">
            <a:noFill/>
            <a:miter lim="800000"/>
            <a:headEnd/>
            <a:tailEnd/>
          </a:ln>
        </p:spPr>
      </p:pic>
      <p:pic>
        <p:nvPicPr>
          <p:cNvPr id="17413" name="Picture 8" descr="PGY2 at PACS"/>
          <p:cNvPicPr>
            <a:picLocks noChangeAspect="1" noChangeArrowheads="1"/>
          </p:cNvPicPr>
          <p:nvPr/>
        </p:nvPicPr>
        <p:blipFill>
          <a:blip r:embed="rId3" cstate="print"/>
          <a:srcRect/>
          <a:stretch>
            <a:fillRect/>
          </a:stretch>
        </p:blipFill>
        <p:spPr bwMode="auto">
          <a:xfrm>
            <a:off x="609600" y="4106863"/>
            <a:ext cx="4416425" cy="2674937"/>
          </a:xfrm>
          <a:prstGeom prst="rect">
            <a:avLst/>
          </a:prstGeom>
          <a:noFill/>
          <a:ln w="9525">
            <a:noFill/>
            <a:miter lim="800000"/>
            <a:headEnd/>
            <a:tailEnd/>
          </a:ln>
        </p:spPr>
      </p:pic>
      <p:pic>
        <p:nvPicPr>
          <p:cNvPr id="17414" name="Picture 10" descr="http://www.imagingeconomics.com/issues/images/2007-07/2007-07_02-04.jpg"/>
          <p:cNvPicPr>
            <a:picLocks noChangeAspect="1" noChangeArrowheads="1"/>
          </p:cNvPicPr>
          <p:nvPr/>
        </p:nvPicPr>
        <p:blipFill>
          <a:blip r:embed="rId4" cstate="print"/>
          <a:srcRect/>
          <a:stretch>
            <a:fillRect/>
          </a:stretch>
        </p:blipFill>
        <p:spPr bwMode="auto">
          <a:xfrm>
            <a:off x="5105400" y="3200400"/>
            <a:ext cx="3810000"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DSC01500"/>
          <p:cNvPicPr>
            <a:picLocks noChangeAspect="1" noChangeArrowheads="1"/>
          </p:cNvPicPr>
          <p:nvPr/>
        </p:nvPicPr>
        <p:blipFill>
          <a:blip r:embed="rId2" cstate="print"/>
          <a:srcRect t="5492" b="14622"/>
          <a:stretch>
            <a:fillRect/>
          </a:stretch>
        </p:blipFill>
        <p:spPr bwMode="auto">
          <a:xfrm>
            <a:off x="123825" y="1371600"/>
            <a:ext cx="8896350" cy="5334000"/>
          </a:xfrm>
          <a:prstGeom prst="rect">
            <a:avLst/>
          </a:prstGeom>
          <a:noFill/>
          <a:ln w="9525">
            <a:noFill/>
            <a:miter lim="800000"/>
            <a:headEnd/>
            <a:tailEnd/>
          </a:ln>
        </p:spPr>
      </p:pic>
      <p:sp>
        <p:nvSpPr>
          <p:cNvPr id="18435" name="Rectangle 5"/>
          <p:cNvSpPr>
            <a:spLocks noGrp="1" noChangeArrowheads="1"/>
          </p:cNvSpPr>
          <p:nvPr>
            <p:ph type="title" idx="4294967295"/>
          </p:nvPr>
        </p:nvSpPr>
        <p:spPr>
          <a:xfrm>
            <a:off x="457200" y="228600"/>
            <a:ext cx="8229600" cy="762000"/>
          </a:xfrm>
          <a:noFill/>
        </p:spPr>
        <p:txBody>
          <a:bodyPr/>
          <a:lstStyle/>
          <a:p>
            <a:pPr eaLnBrk="1" hangingPunct="1"/>
            <a:r>
              <a:rPr lang="en-US" b="1" smtClean="0"/>
              <a:t>100M-pixels &amp; more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457200" y="228600"/>
            <a:ext cx="8229600" cy="762000"/>
          </a:xfrm>
        </p:spPr>
        <p:txBody>
          <a:bodyPr/>
          <a:lstStyle/>
          <a:p>
            <a:pPr eaLnBrk="1" hangingPunct="1"/>
            <a:r>
              <a:rPr lang="en-US" b="1" smtClean="0"/>
              <a:t>1M-pixels &amp; less</a:t>
            </a:r>
          </a:p>
        </p:txBody>
      </p:sp>
      <p:sp>
        <p:nvSpPr>
          <p:cNvPr id="19459" name="Text Box 6"/>
          <p:cNvSpPr txBox="1">
            <a:spLocks noChangeArrowheads="1"/>
          </p:cNvSpPr>
          <p:nvPr/>
        </p:nvSpPr>
        <p:spPr bwMode="auto">
          <a:xfrm>
            <a:off x="5345113" y="1295400"/>
            <a:ext cx="3563937" cy="523875"/>
          </a:xfrm>
          <a:prstGeom prst="rect">
            <a:avLst/>
          </a:prstGeom>
          <a:noFill/>
          <a:ln w="38100" cap="sq" algn="ctr">
            <a:noFill/>
            <a:miter lim="800000"/>
            <a:headEnd/>
            <a:tailEnd/>
          </a:ln>
        </p:spPr>
        <p:txBody>
          <a:bodyPr wrap="none">
            <a:spAutoFit/>
          </a:bodyPr>
          <a:lstStyle/>
          <a:p>
            <a:r>
              <a:rPr lang="en-US" sz="2800"/>
              <a:t>Small mobile devices</a:t>
            </a:r>
          </a:p>
        </p:txBody>
      </p:sp>
      <p:pic>
        <p:nvPicPr>
          <p:cNvPr id="19460" name="Picture 2" descr="C:\DT\FIGURES\CH08(old09)-figures-READY\F09-15-livescribe2READY.jpg"/>
          <p:cNvPicPr>
            <a:picLocks noChangeAspect="1" noChangeArrowheads="1"/>
          </p:cNvPicPr>
          <p:nvPr/>
        </p:nvPicPr>
        <p:blipFill>
          <a:blip r:embed="rId2" cstate="print"/>
          <a:srcRect/>
          <a:stretch>
            <a:fillRect/>
          </a:stretch>
        </p:blipFill>
        <p:spPr bwMode="auto">
          <a:xfrm>
            <a:off x="5486400" y="4191000"/>
            <a:ext cx="3505200" cy="2441575"/>
          </a:xfrm>
          <a:prstGeom prst="rect">
            <a:avLst/>
          </a:prstGeom>
          <a:noFill/>
          <a:ln w="9525">
            <a:noFill/>
            <a:miter lim="800000"/>
            <a:headEnd/>
            <a:tailEnd/>
          </a:ln>
        </p:spPr>
      </p:pic>
      <p:pic>
        <p:nvPicPr>
          <p:cNvPr id="19461" name="Picture 6" descr="C:\DT\FIGURES\CH01-figures-READY\F01-09-Blackberry-iphone-AndroidREADY.JPG"/>
          <p:cNvPicPr>
            <a:picLocks noChangeAspect="1" noChangeArrowheads="1"/>
          </p:cNvPicPr>
          <p:nvPr/>
        </p:nvPicPr>
        <p:blipFill>
          <a:blip r:embed="rId3" cstate="print"/>
          <a:srcRect/>
          <a:stretch>
            <a:fillRect/>
          </a:stretch>
        </p:blipFill>
        <p:spPr bwMode="auto">
          <a:xfrm>
            <a:off x="609600" y="1219200"/>
            <a:ext cx="4591050" cy="2590800"/>
          </a:xfrm>
          <a:prstGeom prst="rect">
            <a:avLst/>
          </a:prstGeom>
          <a:noFill/>
          <a:ln w="9525">
            <a:noFill/>
            <a:miter lim="800000"/>
            <a:headEnd/>
            <a:tailEnd/>
          </a:ln>
        </p:spPr>
      </p:pic>
      <p:pic>
        <p:nvPicPr>
          <p:cNvPr id="19462" name="Picture 8" descr="http://graphics8.nytimes.com/images/2009/02/01/business/01unboxed.xlarge1.jpg"/>
          <p:cNvPicPr>
            <a:picLocks noChangeAspect="1" noChangeArrowheads="1"/>
          </p:cNvPicPr>
          <p:nvPr/>
        </p:nvPicPr>
        <p:blipFill>
          <a:blip r:embed="rId4" cstate="print"/>
          <a:srcRect l="13333" r="5333" b="14667"/>
          <a:stretch>
            <a:fillRect/>
          </a:stretch>
        </p:blipFill>
        <p:spPr bwMode="auto">
          <a:xfrm>
            <a:off x="533400" y="4114800"/>
            <a:ext cx="4648200" cy="2438400"/>
          </a:xfrm>
          <a:prstGeom prst="rect">
            <a:avLst/>
          </a:prstGeom>
          <a:noFill/>
          <a:ln w="9525">
            <a:noFill/>
            <a:miter lim="800000"/>
            <a:headEnd/>
            <a:tailEnd/>
          </a:ln>
        </p:spPr>
      </p:pic>
      <p:pic>
        <p:nvPicPr>
          <p:cNvPr id="19463" name="Picture 10" descr="http://www.imagingeconomics.com/issues/images/MI_2007-05/2007-05_07-01.jpg"/>
          <p:cNvPicPr>
            <a:picLocks noChangeAspect="1" noChangeArrowheads="1"/>
          </p:cNvPicPr>
          <p:nvPr/>
        </p:nvPicPr>
        <p:blipFill>
          <a:blip r:embed="rId5" cstate="print"/>
          <a:srcRect/>
          <a:stretch>
            <a:fillRect/>
          </a:stretch>
        </p:blipFill>
        <p:spPr bwMode="auto">
          <a:xfrm>
            <a:off x="5410200" y="2057400"/>
            <a:ext cx="1866900" cy="2800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z="3200" b="1" smtClean="0"/>
              <a:t>Information Visualization: Mantra</a:t>
            </a:r>
          </a:p>
        </p:txBody>
      </p:sp>
      <p:sp>
        <p:nvSpPr>
          <p:cNvPr id="20483" name="Rectangle 3"/>
          <p:cNvSpPr>
            <a:spLocks noGrp="1" noChangeArrowheads="1"/>
          </p:cNvSpPr>
          <p:nvPr>
            <p:ph type="body" idx="1"/>
          </p:nvPr>
        </p:nvSpPr>
        <p:spPr>
          <a:xfrm>
            <a:off x="685800" y="1371600"/>
            <a:ext cx="7772400" cy="5029200"/>
          </a:xfrm>
        </p:spPr>
        <p:txBody>
          <a:bodyPr/>
          <a:lstStyle/>
          <a:p>
            <a:pPr eaLnBrk="1" hangingPunct="1">
              <a:lnSpc>
                <a:spcPct val="90000"/>
              </a:lnSpc>
            </a:pPr>
            <a:r>
              <a:rPr lang="en-US" sz="2400" b="1" smtClean="0"/>
              <a:t>Overview, zoom &amp; filter, details-on-demand</a:t>
            </a:r>
          </a:p>
          <a:p>
            <a:pPr eaLnBrk="1" hangingPunct="1">
              <a:lnSpc>
                <a:spcPct val="90000"/>
              </a:lnSpc>
            </a:pPr>
            <a:r>
              <a:rPr lang="en-US" sz="2400" b="1" smtClean="0"/>
              <a:t>Overview, zoom &amp; filter, details-on-demand</a:t>
            </a:r>
          </a:p>
          <a:p>
            <a:pPr eaLnBrk="1" hangingPunct="1">
              <a:lnSpc>
                <a:spcPct val="90000"/>
              </a:lnSpc>
            </a:pPr>
            <a:r>
              <a:rPr lang="en-US" sz="2400" b="1" smtClean="0"/>
              <a:t>Overview, zoom &amp; filter, details-on-demand</a:t>
            </a:r>
          </a:p>
          <a:p>
            <a:pPr eaLnBrk="1" hangingPunct="1">
              <a:lnSpc>
                <a:spcPct val="90000"/>
              </a:lnSpc>
            </a:pPr>
            <a:r>
              <a:rPr lang="en-US" sz="2400" b="1" smtClean="0"/>
              <a:t>Overview, zoom &amp; filter, details-on-demand</a:t>
            </a:r>
          </a:p>
          <a:p>
            <a:pPr eaLnBrk="1" hangingPunct="1">
              <a:lnSpc>
                <a:spcPct val="90000"/>
              </a:lnSpc>
            </a:pPr>
            <a:r>
              <a:rPr lang="en-US" sz="2400" b="1" smtClean="0"/>
              <a:t>Overview, zoom &amp; filter, details-on-demand</a:t>
            </a:r>
          </a:p>
          <a:p>
            <a:pPr eaLnBrk="1" hangingPunct="1">
              <a:lnSpc>
                <a:spcPct val="90000"/>
              </a:lnSpc>
            </a:pPr>
            <a:r>
              <a:rPr lang="en-US" sz="2400" b="1" smtClean="0"/>
              <a:t>Overview, zoom &amp; filter, details-on-demand</a:t>
            </a:r>
          </a:p>
          <a:p>
            <a:pPr eaLnBrk="1" hangingPunct="1">
              <a:lnSpc>
                <a:spcPct val="90000"/>
              </a:lnSpc>
            </a:pPr>
            <a:r>
              <a:rPr lang="en-US" sz="2400" b="1" smtClean="0"/>
              <a:t>Overview, zoom &amp; filter, details-on-demand</a:t>
            </a:r>
          </a:p>
          <a:p>
            <a:pPr eaLnBrk="1" hangingPunct="1">
              <a:lnSpc>
                <a:spcPct val="90000"/>
              </a:lnSpc>
            </a:pPr>
            <a:r>
              <a:rPr lang="en-US" sz="2400" b="1" smtClean="0"/>
              <a:t>Overview, zoom &amp; filter, details-on-demand</a:t>
            </a:r>
          </a:p>
          <a:p>
            <a:pPr eaLnBrk="1" hangingPunct="1">
              <a:lnSpc>
                <a:spcPct val="90000"/>
              </a:lnSpc>
            </a:pPr>
            <a:r>
              <a:rPr lang="en-US" sz="2400" b="1" smtClean="0"/>
              <a:t>Overview, zoom &amp; filter, details-on-demand</a:t>
            </a:r>
          </a:p>
          <a:p>
            <a:pPr eaLnBrk="1" hangingPunct="1">
              <a:lnSpc>
                <a:spcPct val="90000"/>
              </a:lnSpc>
            </a:pPr>
            <a:r>
              <a:rPr lang="en-US" sz="2400" b="1" smtClean="0"/>
              <a:t>Overview, zoom &amp; filter, details-on-demand</a:t>
            </a:r>
          </a:p>
          <a:p>
            <a:pPr eaLnBrk="1" hangingPunct="1">
              <a:lnSpc>
                <a:spcPct val="90000"/>
              </a:lnSpc>
              <a:buFontTx/>
              <a:buNone/>
            </a:pPr>
            <a:endParaRPr lang="en-US" sz="240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p:txBody>
          <a:bodyPr/>
          <a:lstStyle/>
          <a:p>
            <a:pPr eaLnBrk="1" hangingPunct="1"/>
            <a:endParaRPr lang="en-US" i="1" smtClean="0">
              <a:latin typeface="Times" pitchFamily="18" charset="0"/>
            </a:endParaRPr>
          </a:p>
          <a:p>
            <a:pPr eaLnBrk="1" hangingPunct="1"/>
            <a:endParaRPr lang="en-US" smtClean="0">
              <a:latin typeface="Times" pitchFamily="18" charset="0"/>
            </a:endParaRPr>
          </a:p>
        </p:txBody>
      </p:sp>
      <p:sp>
        <p:nvSpPr>
          <p:cNvPr id="4099" name="Text Box 3"/>
          <p:cNvSpPr txBox="1">
            <a:spLocks noChangeArrowheads="1"/>
          </p:cNvSpPr>
          <p:nvPr/>
        </p:nvSpPr>
        <p:spPr bwMode="auto">
          <a:xfrm>
            <a:off x="1066800" y="3959225"/>
            <a:ext cx="6994525" cy="2378075"/>
          </a:xfrm>
          <a:prstGeom prst="rect">
            <a:avLst/>
          </a:prstGeom>
          <a:noFill/>
          <a:ln w="12700">
            <a:noFill/>
            <a:miter lim="800000"/>
            <a:headEnd/>
            <a:tailEnd/>
          </a:ln>
        </p:spPr>
        <p:txBody>
          <a:bodyPr wrap="none">
            <a:spAutoFit/>
          </a:bodyPr>
          <a:lstStyle/>
          <a:p>
            <a:pPr algn="l"/>
            <a:r>
              <a:rPr lang="en-US" sz="3200">
                <a:solidFill>
                  <a:schemeClr val="tx1"/>
                </a:solidFill>
                <a:latin typeface="Arial" charset="0"/>
              </a:rPr>
              <a:t>  Interdisciplinary research community</a:t>
            </a:r>
          </a:p>
          <a:p>
            <a:pPr algn="l"/>
            <a:r>
              <a:rPr lang="en-US" sz="3200">
                <a:solidFill>
                  <a:schemeClr val="tx1"/>
                </a:solidFill>
                <a:latin typeface="Arial" charset="0"/>
              </a:rPr>
              <a:t>    - Computer Science &amp; Info Studies</a:t>
            </a:r>
          </a:p>
          <a:p>
            <a:pPr algn="l"/>
            <a:r>
              <a:rPr lang="en-US" sz="3200">
                <a:solidFill>
                  <a:schemeClr val="tx1"/>
                </a:solidFill>
                <a:latin typeface="Arial" charset="0"/>
              </a:rPr>
              <a:t>    - Psych, Socio, Poli Sci &amp; MITH</a:t>
            </a:r>
          </a:p>
          <a:p>
            <a:pPr algn="l"/>
            <a:r>
              <a:rPr lang="en-US" sz="1800" b="1">
                <a:solidFill>
                  <a:schemeClr val="tx1"/>
                </a:solidFill>
                <a:latin typeface="Courier New" pitchFamily="49" charset="0"/>
              </a:rPr>
              <a:t>    </a:t>
            </a:r>
          </a:p>
          <a:p>
            <a:pPr algn="l"/>
            <a:r>
              <a:rPr lang="en-US" sz="1800" b="1">
                <a:solidFill>
                  <a:schemeClr val="tx1"/>
                </a:solidFill>
                <a:latin typeface="Courier New" pitchFamily="49" charset="0"/>
              </a:rPr>
              <a:t>          (www.cs.umd.edu/hcil)</a:t>
            </a:r>
            <a:br>
              <a:rPr lang="en-US" sz="1800" b="1">
                <a:solidFill>
                  <a:schemeClr val="tx1"/>
                </a:solidFill>
                <a:latin typeface="Courier New" pitchFamily="49" charset="0"/>
              </a:rPr>
            </a:br>
            <a:endParaRPr lang="en-US" sz="1800" b="1">
              <a:solidFill>
                <a:schemeClr val="tx1"/>
              </a:solidFill>
              <a:latin typeface="Courier New" pitchFamily="49" charset="0"/>
            </a:endParaRPr>
          </a:p>
        </p:txBody>
      </p:sp>
      <p:pic>
        <p:nvPicPr>
          <p:cNvPr id="4100" name="Picture 4" descr="hcil-logo-large"/>
          <p:cNvPicPr>
            <a:picLocks noChangeAspect="1" noChangeArrowheads="1"/>
          </p:cNvPicPr>
          <p:nvPr/>
        </p:nvPicPr>
        <p:blipFill>
          <a:blip r:embed="rId2" cstate="print"/>
          <a:srcRect/>
          <a:stretch>
            <a:fillRect/>
          </a:stretch>
        </p:blipFill>
        <p:spPr bwMode="auto">
          <a:xfrm>
            <a:off x="1485900" y="1200150"/>
            <a:ext cx="3200400" cy="2400300"/>
          </a:xfrm>
          <a:prstGeom prst="rect">
            <a:avLst/>
          </a:prstGeom>
          <a:noFill/>
          <a:ln w="12700">
            <a:noFill/>
            <a:miter lim="800000"/>
            <a:headEnd/>
            <a:tailEnd/>
          </a:ln>
        </p:spPr>
      </p:pic>
      <p:pic>
        <p:nvPicPr>
          <p:cNvPr id="4101" name="Picture 5" descr="umd-globe-extra-large"/>
          <p:cNvPicPr>
            <a:picLocks noChangeAspect="1" noChangeArrowheads="1"/>
          </p:cNvPicPr>
          <p:nvPr/>
        </p:nvPicPr>
        <p:blipFill>
          <a:blip r:embed="rId3" cstate="print"/>
          <a:srcRect/>
          <a:stretch>
            <a:fillRect/>
          </a:stretch>
        </p:blipFill>
        <p:spPr bwMode="auto">
          <a:xfrm>
            <a:off x="5448300" y="1200150"/>
            <a:ext cx="2438400" cy="2398713"/>
          </a:xfrm>
          <a:prstGeom prst="rect">
            <a:avLst/>
          </a:prstGeom>
          <a:noFill/>
          <a:ln w="12700">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p:txBody>
          <a:bodyPr/>
          <a:lstStyle/>
          <a:p>
            <a:pPr eaLnBrk="1" hangingPunct="1"/>
            <a:r>
              <a:rPr lang="en-US" sz="3200" b="1" smtClean="0"/>
              <a:t>Information Visualization: Data Types</a:t>
            </a:r>
            <a:endParaRPr lang="en-US" sz="3200" smtClean="0"/>
          </a:p>
        </p:txBody>
      </p:sp>
      <p:sp>
        <p:nvSpPr>
          <p:cNvPr id="21507" name="Rectangle 3"/>
          <p:cNvSpPr>
            <a:spLocks noGrp="1" noChangeArrowheads="1"/>
          </p:cNvSpPr>
          <p:nvPr>
            <p:ph type="body" idx="4294967295"/>
          </p:nvPr>
        </p:nvSpPr>
        <p:spPr>
          <a:xfrm>
            <a:off x="685800" y="1371600"/>
            <a:ext cx="8305800" cy="5029200"/>
          </a:xfrm>
        </p:spPr>
        <p:txBody>
          <a:bodyPr/>
          <a:lstStyle/>
          <a:p>
            <a:pPr eaLnBrk="1" hangingPunct="1"/>
            <a:r>
              <a:rPr lang="en-US" sz="2400" b="1" smtClean="0"/>
              <a:t>1-D Linear	</a:t>
            </a:r>
            <a:r>
              <a:rPr lang="en-US" sz="1800" smtClean="0"/>
              <a:t>Document Lens, SeeSoft, Info Mural</a:t>
            </a:r>
          </a:p>
          <a:p>
            <a:pPr eaLnBrk="1" hangingPunct="1"/>
            <a:r>
              <a:rPr lang="en-US" sz="2400" b="1" smtClean="0"/>
              <a:t>2-D Map 		</a:t>
            </a:r>
            <a:r>
              <a:rPr lang="en-US" sz="1800" smtClean="0"/>
              <a:t>GIS, ArcView, PageMaker, Medical imagery</a:t>
            </a:r>
            <a:endParaRPr lang="en-US" sz="2400" smtClean="0"/>
          </a:p>
          <a:p>
            <a:pPr eaLnBrk="1" hangingPunct="1"/>
            <a:r>
              <a:rPr lang="en-US" sz="2400" b="1" smtClean="0"/>
              <a:t>3-D World 	</a:t>
            </a:r>
            <a:r>
              <a:rPr lang="en-US" sz="1800" smtClean="0"/>
              <a:t>CAD, Medical, Molecules, Architecture</a:t>
            </a:r>
            <a:br>
              <a:rPr lang="en-US" sz="1800" smtClean="0"/>
            </a:br>
            <a:endParaRPr lang="en-US" sz="1800" smtClean="0"/>
          </a:p>
          <a:p>
            <a:pPr eaLnBrk="1" hangingPunct="1">
              <a:buFontTx/>
              <a:buNone/>
            </a:pPr>
            <a:endParaRPr lang="en-US" sz="2400" b="1" smtClean="0"/>
          </a:p>
          <a:p>
            <a:pPr eaLnBrk="1" hangingPunct="1"/>
            <a:r>
              <a:rPr lang="en-US" sz="2400" b="1" smtClean="0"/>
              <a:t>Multi-Var 		</a:t>
            </a:r>
            <a:r>
              <a:rPr lang="en-US" sz="1800" smtClean="0"/>
              <a:t>Spotfire, Tableau, GGobi, TableLens, ParCoords, </a:t>
            </a:r>
            <a:endParaRPr lang="en-US" sz="2400" smtClean="0"/>
          </a:p>
          <a:p>
            <a:pPr eaLnBrk="1" hangingPunct="1"/>
            <a:r>
              <a:rPr lang="en-US" sz="2400" b="1" smtClean="0"/>
              <a:t>Temporal 		</a:t>
            </a:r>
            <a:r>
              <a:rPr lang="en-US" sz="1800" smtClean="0"/>
              <a:t>LifeLines, TimeSearcher, Palantir, DataMontage</a:t>
            </a:r>
            <a:endParaRPr lang="en-US" sz="2400" smtClean="0"/>
          </a:p>
          <a:p>
            <a:pPr eaLnBrk="1" hangingPunct="1"/>
            <a:r>
              <a:rPr lang="en-US" sz="2400" b="1" smtClean="0"/>
              <a:t>Tree 		</a:t>
            </a:r>
            <a:r>
              <a:rPr lang="en-US" sz="1800" smtClean="0"/>
              <a:t>Cone/Cam/Hyperbolic, SpaceTree, Treemap</a:t>
            </a:r>
            <a:endParaRPr lang="en-US" sz="2400" smtClean="0"/>
          </a:p>
          <a:p>
            <a:pPr eaLnBrk="1" hangingPunct="1"/>
            <a:r>
              <a:rPr lang="en-US" sz="2400" b="1" smtClean="0"/>
              <a:t>Network		</a:t>
            </a:r>
            <a:r>
              <a:rPr lang="en-US" sz="1800" smtClean="0"/>
              <a:t>Pajek, JUNG, UCINet, SocialAction, NodeXL</a:t>
            </a:r>
            <a:endParaRPr lang="en-US" sz="2400" b="1" smtClean="0"/>
          </a:p>
          <a:p>
            <a:pPr eaLnBrk="1" hangingPunct="1">
              <a:buFontTx/>
              <a:buNone/>
            </a:pPr>
            <a:endParaRPr lang="en-US" sz="2400" smtClean="0"/>
          </a:p>
        </p:txBody>
      </p:sp>
      <p:sp>
        <p:nvSpPr>
          <p:cNvPr id="21508" name="Text Box 6"/>
          <p:cNvSpPr txBox="1">
            <a:spLocks noChangeArrowheads="1"/>
          </p:cNvSpPr>
          <p:nvPr/>
        </p:nvSpPr>
        <p:spPr bwMode="auto">
          <a:xfrm rot="10800000">
            <a:off x="74613" y="152400"/>
            <a:ext cx="611187" cy="5334000"/>
          </a:xfrm>
          <a:prstGeom prst="rect">
            <a:avLst/>
          </a:prstGeom>
          <a:noFill/>
          <a:ln w="9525">
            <a:noFill/>
            <a:miter lim="800000"/>
            <a:headEnd/>
            <a:tailEnd/>
          </a:ln>
        </p:spPr>
        <p:txBody>
          <a:bodyPr vert="eaVert">
            <a:spAutoFit/>
          </a:bodyPr>
          <a:lstStyle/>
          <a:p>
            <a:pPr algn="l" eaLnBrk="1" hangingPunct="1">
              <a:spcBef>
                <a:spcPct val="50000"/>
              </a:spcBef>
            </a:pPr>
            <a:r>
              <a:rPr lang="en-US" sz="2800" u="sng">
                <a:solidFill>
                  <a:schemeClr val="tx1"/>
                </a:solidFill>
                <a:latin typeface="Times New Roman" pitchFamily="18" charset="0"/>
              </a:rPr>
              <a:t>    InfoViz     </a:t>
            </a:r>
            <a:r>
              <a:rPr lang="en-US" sz="2800">
                <a:solidFill>
                  <a:schemeClr val="tx1"/>
                </a:solidFill>
                <a:latin typeface="Times New Roman" pitchFamily="18" charset="0"/>
              </a:rPr>
              <a:t>        </a:t>
            </a:r>
            <a:r>
              <a:rPr lang="en-US" sz="2800" u="sng">
                <a:solidFill>
                  <a:schemeClr val="tx1"/>
                </a:solidFill>
                <a:latin typeface="Times New Roman" pitchFamily="18" charset="0"/>
              </a:rPr>
              <a:t> SciViz  </a:t>
            </a:r>
            <a:r>
              <a:rPr lang="en-US" sz="2800" u="sng">
                <a:solidFill>
                  <a:schemeClr val="bg1"/>
                </a:solidFill>
                <a:latin typeface="Times New Roman" pitchFamily="18" charset="0"/>
              </a:rPr>
              <a:t>.</a:t>
            </a:r>
            <a:r>
              <a:rPr lang="en-US" sz="2800" u="sng">
                <a:solidFill>
                  <a:schemeClr val="tx1"/>
                </a:solidFill>
                <a:latin typeface="Times New Roman" pitchFamily="18" charset="0"/>
              </a:rPr>
              <a:t>   </a:t>
            </a:r>
          </a:p>
        </p:txBody>
      </p:sp>
      <p:sp>
        <p:nvSpPr>
          <p:cNvPr id="21509" name="Text Box 5"/>
          <p:cNvSpPr txBox="1">
            <a:spLocks noChangeArrowheads="1"/>
          </p:cNvSpPr>
          <p:nvPr/>
        </p:nvSpPr>
        <p:spPr bwMode="auto">
          <a:xfrm>
            <a:off x="1143000" y="6132513"/>
            <a:ext cx="6480175" cy="954087"/>
          </a:xfrm>
          <a:prstGeom prst="rect">
            <a:avLst/>
          </a:prstGeom>
          <a:noFill/>
          <a:ln w="12700">
            <a:noFill/>
            <a:miter lim="800000"/>
            <a:headEnd/>
            <a:tailEnd/>
          </a:ln>
        </p:spPr>
        <p:txBody>
          <a:bodyPr wrap="none">
            <a:spAutoFit/>
          </a:bodyPr>
          <a:lstStyle/>
          <a:p>
            <a:pPr algn="l"/>
            <a:r>
              <a:rPr lang="en-US" sz="1600" b="1">
                <a:solidFill>
                  <a:schemeClr val="tx1"/>
                </a:solidFill>
                <a:latin typeface="Courier New" pitchFamily="49" charset="0"/>
              </a:rPr>
              <a:t>infosthetics.com    flowingdata.com     infovis.org</a:t>
            </a:r>
          </a:p>
          <a:p>
            <a:pPr algn="l"/>
            <a:r>
              <a:rPr lang="en-US" sz="1600" b="1">
                <a:solidFill>
                  <a:schemeClr val="tx1"/>
                </a:solidFill>
                <a:latin typeface="Courier New" pitchFamily="49" charset="0"/>
              </a:rPr>
              <a:t>        www.infovis.net/index.php?lang=2</a:t>
            </a:r>
          </a:p>
          <a:p>
            <a:pPr algn="l"/>
            <a:endParaRPr lang="en-US">
              <a:solidFill>
                <a:schemeClr val="tx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noFill/>
        </p:spPr>
        <p:txBody>
          <a:bodyPr lIns="92075" tIns="46038" rIns="92075" bIns="46038"/>
          <a:lstStyle/>
          <a:p>
            <a:pPr eaLnBrk="1" hangingPunct="1"/>
            <a:r>
              <a:rPr lang="en-US" sz="3200" b="1" smtClean="0"/>
              <a:t>Temporal Data: TimeSearcher 1.3</a:t>
            </a:r>
            <a:endParaRPr lang="en-US" sz="2000" smtClean="0"/>
          </a:p>
        </p:txBody>
      </p:sp>
      <p:sp>
        <p:nvSpPr>
          <p:cNvPr id="22531" name="Rectangle 7"/>
          <p:cNvSpPr>
            <a:spLocks noGrp="1" noChangeArrowheads="1"/>
          </p:cNvSpPr>
          <p:nvPr>
            <p:ph type="body" sz="half" idx="1"/>
          </p:nvPr>
        </p:nvSpPr>
        <p:spPr>
          <a:noFill/>
        </p:spPr>
        <p:txBody>
          <a:bodyPr lIns="90488" tIns="44450" rIns="90488" bIns="44450"/>
          <a:lstStyle/>
          <a:p>
            <a:pPr eaLnBrk="1" hangingPunct="1"/>
            <a:r>
              <a:rPr lang="en-US" sz="2400" b="1" smtClean="0"/>
              <a:t>Time series</a:t>
            </a:r>
          </a:p>
          <a:p>
            <a:pPr lvl="1" eaLnBrk="1" hangingPunct="1"/>
            <a:r>
              <a:rPr lang="en-US" sz="2000" b="1" smtClean="0"/>
              <a:t>Stocks</a:t>
            </a:r>
          </a:p>
          <a:p>
            <a:pPr lvl="1" eaLnBrk="1" hangingPunct="1"/>
            <a:r>
              <a:rPr lang="en-US" sz="2000" b="1" smtClean="0"/>
              <a:t>Weather</a:t>
            </a:r>
          </a:p>
          <a:p>
            <a:pPr lvl="1" eaLnBrk="1" hangingPunct="1"/>
            <a:r>
              <a:rPr lang="en-US" sz="2000" b="1" smtClean="0"/>
              <a:t>Genes</a:t>
            </a:r>
          </a:p>
          <a:p>
            <a:pPr eaLnBrk="1" hangingPunct="1"/>
            <a:r>
              <a:rPr lang="en-US" sz="2400" b="1" smtClean="0"/>
              <a:t>User-specified</a:t>
            </a:r>
            <a:br>
              <a:rPr lang="en-US" sz="2400" b="1" smtClean="0"/>
            </a:br>
            <a:r>
              <a:rPr lang="en-US" sz="2400" b="1" smtClean="0"/>
              <a:t>  patterns</a:t>
            </a:r>
          </a:p>
          <a:p>
            <a:pPr eaLnBrk="1" hangingPunct="1"/>
            <a:r>
              <a:rPr lang="en-US" sz="2400" b="1" smtClean="0"/>
              <a:t>Rapid search</a:t>
            </a:r>
          </a:p>
          <a:p>
            <a:pPr eaLnBrk="1" hangingPunct="1">
              <a:buFontTx/>
              <a:buNone/>
            </a:pPr>
            <a:endParaRPr lang="en-US" sz="2400" smtClean="0"/>
          </a:p>
        </p:txBody>
      </p:sp>
      <p:pic>
        <p:nvPicPr>
          <p:cNvPr id="22532" name="Picture 8" descr="fullscreen"/>
          <p:cNvPicPr>
            <a:picLocks noChangeAspect="1" noChangeArrowheads="1"/>
          </p:cNvPicPr>
          <p:nvPr>
            <p:ph sz="quarter" idx="2"/>
          </p:nvPr>
        </p:nvPicPr>
        <p:blipFill>
          <a:blip r:embed="rId2" cstate="print"/>
          <a:srcRect/>
          <a:stretch>
            <a:fillRect/>
          </a:stretch>
        </p:blipFill>
        <p:spPr>
          <a:xfrm>
            <a:off x="3276600" y="1185863"/>
            <a:ext cx="5791200" cy="5595937"/>
          </a:xfrm>
          <a:noFill/>
        </p:spPr>
      </p:pic>
      <p:sp>
        <p:nvSpPr>
          <p:cNvPr id="495621" name="AutoShape 5"/>
          <p:cNvSpPr>
            <a:spLocks noChangeArrowheads="1"/>
          </p:cNvSpPr>
          <p:nvPr/>
        </p:nvSpPr>
        <p:spPr bwMode="auto">
          <a:xfrm>
            <a:off x="6330950" y="2286000"/>
            <a:ext cx="1254125" cy="850900"/>
          </a:xfrm>
          <a:prstGeom prst="cube">
            <a:avLst>
              <a:gd name="adj" fmla="val 24995"/>
            </a:avLst>
          </a:prstGeom>
          <a:noFill/>
          <a:ln w="9525">
            <a:noFill/>
            <a:miter lim="800000"/>
            <a:headEnd/>
            <a:tailEnd/>
          </a:ln>
          <a:effectLst>
            <a:outerShdw dist="107763" dir="2700000" algn="ctr" rotWithShape="0">
              <a:schemeClr val="bg2"/>
            </a:outerShdw>
          </a:effectLst>
        </p:spPr>
        <p:txBody>
          <a:bodyPr wrap="none" anchor="ctr"/>
          <a:lstStyle/>
          <a:p>
            <a:pPr>
              <a:defRPr/>
            </a:pPr>
            <a:endParaRPr lang="en-US"/>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noFill/>
        </p:spPr>
        <p:txBody>
          <a:bodyPr lIns="92075" tIns="46038" rIns="92075" bIns="46038"/>
          <a:lstStyle/>
          <a:p>
            <a:pPr eaLnBrk="1" hangingPunct="1"/>
            <a:r>
              <a:rPr lang="en-US" sz="3200" b="1" smtClean="0"/>
              <a:t>Temporal Data: TimeSearcher 2.0</a:t>
            </a:r>
            <a:endParaRPr lang="en-US" sz="2000" smtClean="0"/>
          </a:p>
        </p:txBody>
      </p:sp>
      <p:sp>
        <p:nvSpPr>
          <p:cNvPr id="23555" name="Rectangle 3"/>
          <p:cNvSpPr>
            <a:spLocks noGrp="1" noChangeArrowheads="1"/>
          </p:cNvSpPr>
          <p:nvPr>
            <p:ph type="body" sz="half" idx="1"/>
          </p:nvPr>
        </p:nvSpPr>
        <p:spPr>
          <a:xfrm>
            <a:off x="457200" y="1295400"/>
            <a:ext cx="7010400" cy="3886200"/>
          </a:xfrm>
          <a:noFill/>
        </p:spPr>
        <p:txBody>
          <a:bodyPr lIns="90488" tIns="44450" rIns="90488" bIns="44450"/>
          <a:lstStyle/>
          <a:p>
            <a:pPr eaLnBrk="1" hangingPunct="1"/>
            <a:r>
              <a:rPr lang="en-US" sz="2400" b="1" smtClean="0"/>
              <a:t>Long Time series (&gt;10,000 time points)</a:t>
            </a:r>
          </a:p>
          <a:p>
            <a:pPr eaLnBrk="1" hangingPunct="1"/>
            <a:r>
              <a:rPr lang="en-US" sz="2400" b="1" smtClean="0"/>
              <a:t>Multiple variables</a:t>
            </a:r>
          </a:p>
          <a:p>
            <a:pPr eaLnBrk="1" hangingPunct="1"/>
            <a:r>
              <a:rPr lang="en-US" sz="2400" b="1" smtClean="0"/>
              <a:t>Controlled precision in match</a:t>
            </a:r>
            <a:br>
              <a:rPr lang="en-US" sz="2400" b="1" smtClean="0"/>
            </a:br>
            <a:r>
              <a:rPr lang="en-US" sz="2400" b="1" smtClean="0"/>
              <a:t>   (Linear, offset, noise, amplitude)</a:t>
            </a:r>
          </a:p>
          <a:p>
            <a:pPr eaLnBrk="1" hangingPunct="1">
              <a:buFontTx/>
              <a:buNone/>
            </a:pPr>
            <a:endParaRPr lang="en-US" sz="2400" smtClean="0"/>
          </a:p>
        </p:txBody>
      </p:sp>
      <p:sp>
        <p:nvSpPr>
          <p:cNvPr id="520197" name="AutoShape 5"/>
          <p:cNvSpPr>
            <a:spLocks noChangeArrowheads="1"/>
          </p:cNvSpPr>
          <p:nvPr/>
        </p:nvSpPr>
        <p:spPr bwMode="auto">
          <a:xfrm>
            <a:off x="6330950" y="2286000"/>
            <a:ext cx="1254125" cy="850900"/>
          </a:xfrm>
          <a:prstGeom prst="cube">
            <a:avLst>
              <a:gd name="adj" fmla="val 24995"/>
            </a:avLst>
          </a:prstGeom>
          <a:noFill/>
          <a:ln w="9525">
            <a:noFill/>
            <a:miter lim="800000"/>
            <a:headEnd/>
            <a:tailEnd/>
          </a:ln>
          <a:effectLst>
            <a:outerShdw dist="107763" dir="2700000" algn="ctr" rotWithShape="0">
              <a:schemeClr val="bg2"/>
            </a:outerShdw>
          </a:effectLst>
        </p:spPr>
        <p:txBody>
          <a:bodyPr wrap="none" anchor="ctr"/>
          <a:lstStyle/>
          <a:p>
            <a:pPr>
              <a:defRPr/>
            </a:pPr>
            <a:endParaRPr lang="en-US"/>
          </a:p>
        </p:txBody>
      </p:sp>
      <p:pic>
        <p:nvPicPr>
          <p:cNvPr id="23557" name="Picture 6"/>
          <p:cNvPicPr>
            <a:picLocks noChangeAspect="1" noChangeArrowheads="1"/>
          </p:cNvPicPr>
          <p:nvPr>
            <p:ph sz="quarter" idx="3"/>
          </p:nvPr>
        </p:nvPicPr>
        <p:blipFill>
          <a:blip r:embed="rId2" cstate="print"/>
          <a:srcRect/>
          <a:stretch>
            <a:fillRect/>
          </a:stretch>
        </p:blipFill>
        <p:spPr>
          <a:xfrm>
            <a:off x="381000" y="3127375"/>
            <a:ext cx="8686800" cy="3654425"/>
          </a:xfrm>
          <a:noFill/>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t="14894" b="12766"/>
          <a:stretch>
            <a:fillRect/>
          </a:stretch>
        </p:blipFill>
        <p:spPr bwMode="auto">
          <a:xfrm>
            <a:off x="1066800" y="1066800"/>
            <a:ext cx="6553200" cy="5391150"/>
          </a:xfrm>
          <a:prstGeom prst="rect">
            <a:avLst/>
          </a:prstGeom>
          <a:noFill/>
          <a:ln w="12700">
            <a:noFill/>
            <a:miter lim="800000"/>
            <a:headEnd type="none" w="sm" len="sm"/>
            <a:tailEnd type="none" w="sm" len="sm"/>
          </a:ln>
        </p:spPr>
      </p:pic>
      <p:pic>
        <p:nvPicPr>
          <p:cNvPr id="24579" name="Picture 3"/>
          <p:cNvPicPr>
            <a:picLocks noChangeAspect="1" noChangeArrowheads="1"/>
          </p:cNvPicPr>
          <p:nvPr/>
        </p:nvPicPr>
        <p:blipFill>
          <a:blip r:embed="rId3" cstate="print"/>
          <a:srcRect/>
          <a:stretch>
            <a:fillRect/>
          </a:stretch>
        </p:blipFill>
        <p:spPr bwMode="auto">
          <a:xfrm>
            <a:off x="4968875" y="4229100"/>
            <a:ext cx="2651125" cy="2206625"/>
          </a:xfrm>
          <a:prstGeom prst="rect">
            <a:avLst/>
          </a:prstGeom>
          <a:noFill/>
          <a:ln w="12700">
            <a:noFill/>
            <a:miter lim="800000"/>
            <a:headEnd type="none" w="sm" len="sm"/>
            <a:tailEnd type="none" w="sm" len="sm"/>
          </a:ln>
        </p:spPr>
      </p:pic>
      <p:sp>
        <p:nvSpPr>
          <p:cNvPr id="24580" name="Text Box 4"/>
          <p:cNvSpPr txBox="1">
            <a:spLocks noChangeArrowheads="1"/>
          </p:cNvSpPr>
          <p:nvPr/>
        </p:nvSpPr>
        <p:spPr bwMode="auto">
          <a:xfrm>
            <a:off x="838200" y="304800"/>
            <a:ext cx="5413375" cy="579438"/>
          </a:xfrm>
          <a:prstGeom prst="rect">
            <a:avLst/>
          </a:prstGeom>
          <a:solidFill>
            <a:schemeClr val="bg1"/>
          </a:solidFill>
          <a:ln w="12700">
            <a:noFill/>
            <a:miter lim="800000"/>
            <a:headEnd/>
            <a:tailEnd/>
          </a:ln>
        </p:spPr>
        <p:txBody>
          <a:bodyPr wrap="none">
            <a:spAutoFit/>
          </a:bodyPr>
          <a:lstStyle/>
          <a:p>
            <a:pPr algn="l"/>
            <a:r>
              <a:rPr lang="en-US" sz="3200" b="1">
                <a:solidFill>
                  <a:schemeClr val="tx2"/>
                </a:solidFill>
                <a:latin typeface="Arial" charset="0"/>
              </a:rPr>
              <a:t>LifeLines: Patient Histories</a:t>
            </a:r>
          </a:p>
        </p:txBody>
      </p:sp>
      <p:sp>
        <p:nvSpPr>
          <p:cNvPr id="24581" name="Rectangle 6"/>
          <p:cNvSpPr>
            <a:spLocks noChangeArrowheads="1"/>
          </p:cNvSpPr>
          <p:nvPr/>
        </p:nvSpPr>
        <p:spPr bwMode="auto">
          <a:xfrm>
            <a:off x="2217738" y="6488113"/>
            <a:ext cx="4183062" cy="369887"/>
          </a:xfrm>
          <a:prstGeom prst="rect">
            <a:avLst/>
          </a:prstGeom>
          <a:noFill/>
          <a:ln w="12700" cap="sq">
            <a:noFill/>
            <a:miter lim="800000"/>
            <a:headEnd type="none" w="sm" len="sm"/>
            <a:tailEnd type="none" w="sm" len="sm"/>
          </a:ln>
        </p:spPr>
        <p:txBody>
          <a:bodyPr wrap="none">
            <a:spAutoFit/>
          </a:bodyPr>
          <a:lstStyle/>
          <a:p>
            <a:pPr algn="l"/>
            <a:r>
              <a:rPr lang="en-US" sz="1800" b="1">
                <a:solidFill>
                  <a:schemeClr val="tx1"/>
                </a:solidFill>
                <a:latin typeface="Courier New" pitchFamily="49" charset="0"/>
                <a:cs typeface="Courier New" pitchFamily="49" charset="0"/>
              </a:rPr>
              <a:t>www.cs.umd.edu/hcil/lifelines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09600" y="152400"/>
            <a:ext cx="8229600" cy="762000"/>
          </a:xfrm>
        </p:spPr>
        <p:txBody>
          <a:bodyPr/>
          <a:lstStyle/>
          <a:p>
            <a:pPr eaLnBrk="1" hangingPunct="1"/>
            <a:r>
              <a:rPr lang="en-US" sz="3200" b="1" smtClean="0"/>
              <a:t>LifeLines2: Contrast+Creatine</a:t>
            </a:r>
          </a:p>
        </p:txBody>
      </p:sp>
      <p:pic>
        <p:nvPicPr>
          <p:cNvPr id="25603" name="Picture 4" descr="1-aligned-ranked"/>
          <p:cNvPicPr>
            <a:picLocks noChangeAspect="1" noChangeArrowheads="1"/>
          </p:cNvPicPr>
          <p:nvPr/>
        </p:nvPicPr>
        <p:blipFill>
          <a:blip r:embed="rId3" cstate="print"/>
          <a:srcRect/>
          <a:stretch>
            <a:fillRect/>
          </a:stretch>
        </p:blipFill>
        <p:spPr bwMode="auto">
          <a:xfrm>
            <a:off x="533400" y="1143000"/>
            <a:ext cx="7620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152400"/>
            <a:ext cx="8686800" cy="762000"/>
          </a:xfrm>
        </p:spPr>
        <p:txBody>
          <a:bodyPr/>
          <a:lstStyle/>
          <a:p>
            <a:pPr eaLnBrk="1" hangingPunct="1"/>
            <a:r>
              <a:rPr lang="en-US" sz="3200" b="1" smtClean="0"/>
              <a:t>LifeLines2: Align-Rank-Filter &amp; Summarize</a:t>
            </a:r>
          </a:p>
        </p:txBody>
      </p:sp>
      <p:pic>
        <p:nvPicPr>
          <p:cNvPr id="26627" name="Picture 3" descr="2-aligned(all)-distribution-selected"/>
          <p:cNvPicPr>
            <a:picLocks noChangeAspect="1" noChangeArrowheads="1"/>
          </p:cNvPicPr>
          <p:nvPr/>
        </p:nvPicPr>
        <p:blipFill>
          <a:blip r:embed="rId2" cstate="print"/>
          <a:srcRect/>
          <a:stretch>
            <a:fillRect/>
          </a:stretch>
        </p:blipFill>
        <p:spPr bwMode="auto">
          <a:xfrm>
            <a:off x="609600" y="1143000"/>
            <a:ext cx="7620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AutoShape 2"/>
          <p:cNvSpPr>
            <a:spLocks noChangeArrowheads="1"/>
          </p:cNvSpPr>
          <p:nvPr/>
        </p:nvSpPr>
        <p:spPr bwMode="auto">
          <a:xfrm>
            <a:off x="6330950" y="2286000"/>
            <a:ext cx="1254125" cy="850900"/>
          </a:xfrm>
          <a:prstGeom prst="cube">
            <a:avLst>
              <a:gd name="adj" fmla="val 24995"/>
            </a:avLst>
          </a:prstGeom>
          <a:noFill/>
          <a:ln w="9525">
            <a:noFill/>
            <a:miter lim="800000"/>
            <a:headEnd/>
            <a:tailEnd/>
          </a:ln>
          <a:effectLst>
            <a:outerShdw dist="107763" dir="2700000" algn="ctr" rotWithShape="0">
              <a:schemeClr val="bg2"/>
            </a:outerShdw>
          </a:effectLst>
        </p:spPr>
        <p:txBody>
          <a:bodyPr wrap="none" anchor="ctr"/>
          <a:lstStyle/>
          <a:p>
            <a:pPr>
              <a:defRPr/>
            </a:pPr>
            <a:endParaRPr lang="en-US"/>
          </a:p>
        </p:txBody>
      </p:sp>
      <p:sp>
        <p:nvSpPr>
          <p:cNvPr id="27651" name="Rectangle 3"/>
          <p:cNvSpPr>
            <a:spLocks noGrp="1" noChangeArrowheads="1"/>
          </p:cNvSpPr>
          <p:nvPr>
            <p:ph type="title"/>
          </p:nvPr>
        </p:nvSpPr>
        <p:spPr>
          <a:xfrm>
            <a:off x="533400" y="228600"/>
            <a:ext cx="8991600" cy="685800"/>
          </a:xfrm>
          <a:noFill/>
        </p:spPr>
        <p:txBody>
          <a:bodyPr lIns="92075" tIns="46038" rIns="92075" bIns="46038"/>
          <a:lstStyle/>
          <a:p>
            <a:pPr eaLnBrk="1" hangingPunct="1"/>
            <a:r>
              <a:rPr lang="en-US" sz="3200" b="1" smtClean="0"/>
              <a:t>Treemap: Gene Ontology</a:t>
            </a:r>
            <a:endParaRPr lang="en-US" sz="2800" smtClean="0"/>
          </a:p>
        </p:txBody>
      </p:sp>
      <p:pic>
        <p:nvPicPr>
          <p:cNvPr id="27652" name="Picture 5"/>
          <p:cNvPicPr>
            <a:picLocks noChangeAspect="1" noChangeArrowheads="1"/>
          </p:cNvPicPr>
          <p:nvPr/>
        </p:nvPicPr>
        <p:blipFill>
          <a:blip r:embed="rId2" cstate="print"/>
          <a:srcRect l="17609" t="25458" r="18530" b="20253"/>
          <a:stretch>
            <a:fillRect/>
          </a:stretch>
        </p:blipFill>
        <p:spPr bwMode="auto">
          <a:xfrm>
            <a:off x="3006725" y="1141413"/>
            <a:ext cx="6035675" cy="4040187"/>
          </a:xfrm>
          <a:prstGeom prst="rect">
            <a:avLst/>
          </a:prstGeom>
          <a:noFill/>
          <a:ln w="12700" cap="sq">
            <a:noFill/>
            <a:miter lim="800000"/>
            <a:headEnd type="none" w="sm" len="sm"/>
            <a:tailEnd type="none" w="sm" len="sm"/>
          </a:ln>
        </p:spPr>
      </p:pic>
      <p:sp>
        <p:nvSpPr>
          <p:cNvPr id="27653" name="Rectangle 6"/>
          <p:cNvSpPr>
            <a:spLocks noChangeArrowheads="1"/>
          </p:cNvSpPr>
          <p:nvPr/>
        </p:nvSpPr>
        <p:spPr bwMode="auto">
          <a:xfrm>
            <a:off x="2217738" y="6488113"/>
            <a:ext cx="4183062" cy="369887"/>
          </a:xfrm>
          <a:prstGeom prst="rect">
            <a:avLst/>
          </a:prstGeom>
          <a:noFill/>
          <a:ln w="12700" cap="sq">
            <a:noFill/>
            <a:miter lim="800000"/>
            <a:headEnd type="none" w="sm" len="sm"/>
            <a:tailEnd type="none" w="sm" len="sm"/>
          </a:ln>
        </p:spPr>
        <p:txBody>
          <a:bodyPr wrap="none">
            <a:spAutoFit/>
          </a:bodyPr>
          <a:lstStyle/>
          <a:p>
            <a:pPr algn="l"/>
            <a:r>
              <a:rPr lang="en-US" sz="1800" b="1">
                <a:solidFill>
                  <a:schemeClr val="tx1"/>
                </a:solidFill>
                <a:latin typeface="Courier New" pitchFamily="49" charset="0"/>
                <a:cs typeface="Courier New" pitchFamily="49" charset="0"/>
              </a:rPr>
              <a:t>www.cs.umd.edu/hcil/treemap/</a:t>
            </a:r>
          </a:p>
        </p:txBody>
      </p:sp>
      <p:sp>
        <p:nvSpPr>
          <p:cNvPr id="6" name="Rectangle 3"/>
          <p:cNvSpPr txBox="1">
            <a:spLocks noChangeArrowheads="1"/>
          </p:cNvSpPr>
          <p:nvPr/>
        </p:nvSpPr>
        <p:spPr bwMode="auto">
          <a:xfrm>
            <a:off x="152400" y="1905000"/>
            <a:ext cx="8153400" cy="1676400"/>
          </a:xfrm>
          <a:prstGeom prst="rect">
            <a:avLst/>
          </a:prstGeom>
          <a:noFill/>
          <a:ln w="9525">
            <a:noFill/>
            <a:miter lim="800000"/>
            <a:headEnd/>
            <a:tailEnd/>
          </a:ln>
          <a:effectLst/>
        </p:spPr>
        <p:txBody>
          <a:bodyPr lIns="92075" tIns="46038" rIns="92075" bIns="46038"/>
          <a:lstStyle/>
          <a:p>
            <a:pPr marL="342900" indent="-342900" algn="l" eaLnBrk="1" hangingPunct="1">
              <a:lnSpc>
                <a:spcPct val="90000"/>
              </a:lnSpc>
              <a:spcBef>
                <a:spcPct val="20000"/>
              </a:spcBef>
              <a:buClr>
                <a:srgbClr val="F5032B"/>
              </a:buClr>
              <a:buSzPct val="140000"/>
              <a:buFont typeface="Times New Roman" pitchFamily="18" charset="0"/>
              <a:buChar char="+"/>
              <a:defRPr/>
            </a:pPr>
            <a:r>
              <a:rPr lang="en-US" kern="0" dirty="0">
                <a:solidFill>
                  <a:schemeClr val="tx1"/>
                </a:solidFill>
                <a:latin typeface="+mn-lt"/>
                <a:cs typeface="+mn-cs"/>
              </a:rPr>
              <a:t>Space filling</a:t>
            </a:r>
          </a:p>
          <a:p>
            <a:pPr marL="342900" indent="-342900" algn="l" eaLnBrk="1" hangingPunct="1">
              <a:lnSpc>
                <a:spcPct val="90000"/>
              </a:lnSpc>
              <a:spcBef>
                <a:spcPct val="20000"/>
              </a:spcBef>
              <a:buClr>
                <a:srgbClr val="F5032B"/>
              </a:buClr>
              <a:buSzPct val="140000"/>
              <a:buFont typeface="Times New Roman" pitchFamily="18" charset="0"/>
              <a:buChar char="+"/>
              <a:defRPr/>
            </a:pPr>
            <a:r>
              <a:rPr lang="en-US" kern="0" dirty="0">
                <a:solidFill>
                  <a:schemeClr val="tx1"/>
                </a:solidFill>
                <a:latin typeface="+mn-lt"/>
                <a:cs typeface="+mn-cs"/>
              </a:rPr>
              <a:t>Space limited</a:t>
            </a:r>
          </a:p>
          <a:p>
            <a:pPr marL="342900" indent="-342900" algn="l" eaLnBrk="1" hangingPunct="1">
              <a:lnSpc>
                <a:spcPct val="90000"/>
              </a:lnSpc>
              <a:spcBef>
                <a:spcPct val="20000"/>
              </a:spcBef>
              <a:buClr>
                <a:srgbClr val="F5032B"/>
              </a:buClr>
              <a:buSzPct val="140000"/>
              <a:buFont typeface="Times New Roman" pitchFamily="18" charset="0"/>
              <a:buChar char="+"/>
              <a:defRPr/>
            </a:pPr>
            <a:r>
              <a:rPr lang="en-US" kern="0" dirty="0">
                <a:solidFill>
                  <a:schemeClr val="tx1"/>
                </a:solidFill>
                <a:latin typeface="+mn-lt"/>
                <a:cs typeface="+mn-cs"/>
              </a:rPr>
              <a:t>Color coding</a:t>
            </a:r>
          </a:p>
          <a:p>
            <a:pPr marL="342900" indent="-342900" algn="l" eaLnBrk="1" hangingPunct="1">
              <a:lnSpc>
                <a:spcPct val="90000"/>
              </a:lnSpc>
              <a:spcBef>
                <a:spcPct val="20000"/>
              </a:spcBef>
              <a:buClr>
                <a:srgbClr val="F5032B"/>
              </a:buClr>
              <a:buSzPct val="140000"/>
              <a:buFont typeface="Times New Roman" pitchFamily="18" charset="0"/>
              <a:buChar char="+"/>
              <a:defRPr/>
            </a:pPr>
            <a:r>
              <a:rPr lang="en-US" kern="0" dirty="0">
                <a:solidFill>
                  <a:schemeClr val="tx1"/>
                </a:solidFill>
                <a:latin typeface="+mn-lt"/>
                <a:cs typeface="+mn-cs"/>
              </a:rPr>
              <a:t>Size coding</a:t>
            </a:r>
          </a:p>
          <a:p>
            <a:pPr marL="342900" indent="-342900" algn="l" eaLnBrk="1" hangingPunct="1">
              <a:lnSpc>
                <a:spcPct val="90000"/>
              </a:lnSpc>
              <a:spcBef>
                <a:spcPct val="20000"/>
              </a:spcBef>
              <a:buClr>
                <a:srgbClr val="F5032B"/>
              </a:buClr>
              <a:buSzPct val="180000"/>
              <a:defRPr/>
            </a:pPr>
            <a:r>
              <a:rPr lang="en-US" kern="0" dirty="0">
                <a:solidFill>
                  <a:schemeClr val="tx1"/>
                </a:solidFill>
                <a:latin typeface="+mn-lt"/>
                <a:cs typeface="+mn-cs"/>
              </a:rPr>
              <a:t> </a:t>
            </a:r>
            <a:r>
              <a:rPr lang="en-US" kern="0" dirty="0">
                <a:solidFill>
                  <a:srgbClr val="FF0000"/>
                </a:solidFill>
                <a:latin typeface="+mn-lt"/>
                <a:cs typeface="+mn-cs"/>
              </a:rPr>
              <a:t>- </a:t>
            </a:r>
            <a:r>
              <a:rPr lang="en-US" kern="0" dirty="0">
                <a:solidFill>
                  <a:schemeClr val="tx1"/>
                </a:solidFill>
                <a:latin typeface="+mn-lt"/>
                <a:cs typeface="+mn-cs"/>
              </a:rPr>
              <a:t>Requires learning</a:t>
            </a:r>
          </a:p>
        </p:txBody>
      </p:sp>
      <p:sp>
        <p:nvSpPr>
          <p:cNvPr id="27655" name="Rectangle 6"/>
          <p:cNvSpPr>
            <a:spLocks noChangeArrowheads="1"/>
          </p:cNvSpPr>
          <p:nvPr/>
        </p:nvSpPr>
        <p:spPr bwMode="auto">
          <a:xfrm>
            <a:off x="1443038" y="6019800"/>
            <a:ext cx="5865812" cy="396875"/>
          </a:xfrm>
          <a:prstGeom prst="rect">
            <a:avLst/>
          </a:prstGeom>
          <a:noFill/>
          <a:ln w="12700">
            <a:noFill/>
            <a:miter lim="800000"/>
            <a:headEnd/>
            <a:tailEnd/>
          </a:ln>
        </p:spPr>
        <p:txBody>
          <a:bodyPr wrap="none">
            <a:spAutoFit/>
          </a:bodyPr>
          <a:lstStyle/>
          <a:p>
            <a:pPr algn="l"/>
            <a:r>
              <a:rPr lang="en-US" sz="2000">
                <a:solidFill>
                  <a:schemeClr val="tx1"/>
                </a:solidFill>
                <a:latin typeface="Times New Roman" pitchFamily="18" charset="0"/>
              </a:rPr>
              <a:t>(Shneiderman, </a:t>
            </a:r>
            <a:r>
              <a:rPr lang="en-US" sz="2000" i="1">
                <a:solidFill>
                  <a:schemeClr val="tx1"/>
                </a:solidFill>
                <a:latin typeface="Times New Roman" pitchFamily="18" charset="0"/>
              </a:rPr>
              <a:t>ACM Trans. on Graphics</a:t>
            </a:r>
            <a:r>
              <a:rPr lang="en-US" sz="2000">
                <a:solidFill>
                  <a:schemeClr val="tx1"/>
                </a:solidFill>
                <a:latin typeface="Times New Roman" pitchFamily="18" charset="0"/>
              </a:rPr>
              <a:t>, 1992 &amp; 2003)</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1" name="AutoShape 3"/>
          <p:cNvSpPr>
            <a:spLocks noChangeArrowheads="1"/>
          </p:cNvSpPr>
          <p:nvPr/>
        </p:nvSpPr>
        <p:spPr bwMode="auto">
          <a:xfrm>
            <a:off x="6330950" y="2286000"/>
            <a:ext cx="1254125" cy="850900"/>
          </a:xfrm>
          <a:prstGeom prst="cube">
            <a:avLst>
              <a:gd name="adj" fmla="val 24995"/>
            </a:avLst>
          </a:prstGeom>
          <a:noFill/>
          <a:ln w="9525">
            <a:noFill/>
            <a:miter lim="800000"/>
            <a:headEnd/>
            <a:tailEnd/>
          </a:ln>
          <a:effectLst>
            <a:outerShdw dist="107763" dir="2700000" algn="ctr" rotWithShape="0">
              <a:schemeClr val="bg2"/>
            </a:outerShdw>
          </a:effectLst>
        </p:spPr>
        <p:txBody>
          <a:bodyPr wrap="none" anchor="ctr"/>
          <a:lstStyle/>
          <a:p>
            <a:pPr>
              <a:defRPr/>
            </a:pPr>
            <a:endParaRPr lang="en-US"/>
          </a:p>
        </p:txBody>
      </p:sp>
      <p:grpSp>
        <p:nvGrpSpPr>
          <p:cNvPr id="28675" name="Group 6"/>
          <p:cNvGrpSpPr>
            <a:grpSpLocks/>
          </p:cNvGrpSpPr>
          <p:nvPr/>
        </p:nvGrpSpPr>
        <p:grpSpPr bwMode="auto">
          <a:xfrm>
            <a:off x="1143000" y="1143000"/>
            <a:ext cx="6934200" cy="5257800"/>
            <a:chOff x="1828800" y="2667000"/>
            <a:chExt cx="4876800" cy="3657600"/>
          </a:xfrm>
        </p:grpSpPr>
        <p:pic>
          <p:nvPicPr>
            <p:cNvPr id="28679" name="Picture 2"/>
            <p:cNvPicPr>
              <a:picLocks noChangeAspect="1" noChangeArrowheads="1"/>
            </p:cNvPicPr>
            <p:nvPr/>
          </p:nvPicPr>
          <p:blipFill>
            <a:blip r:embed="rId2" cstate="print"/>
            <a:srcRect l="1219" t="15428" r="9583" b="80112"/>
            <a:stretch>
              <a:fillRect/>
            </a:stretch>
          </p:blipFill>
          <p:spPr bwMode="auto">
            <a:xfrm>
              <a:off x="1828800" y="2667000"/>
              <a:ext cx="4876800" cy="304800"/>
            </a:xfrm>
            <a:prstGeom prst="rect">
              <a:avLst/>
            </a:prstGeom>
            <a:noFill/>
            <a:ln w="38100" cap="sq" algn="ctr">
              <a:noFill/>
              <a:miter lim="800000"/>
              <a:headEnd/>
              <a:tailEnd/>
            </a:ln>
          </p:spPr>
        </p:pic>
        <p:pic>
          <p:nvPicPr>
            <p:cNvPr id="28680" name="Picture 2"/>
            <p:cNvPicPr>
              <a:picLocks noChangeAspect="1" noChangeArrowheads="1"/>
            </p:cNvPicPr>
            <p:nvPr/>
          </p:nvPicPr>
          <p:blipFill>
            <a:blip r:embed="rId2" cstate="print"/>
            <a:srcRect l="1219" t="27696" r="10976" b="23235"/>
            <a:stretch>
              <a:fillRect/>
            </a:stretch>
          </p:blipFill>
          <p:spPr bwMode="auto">
            <a:xfrm>
              <a:off x="1828800" y="2918581"/>
              <a:ext cx="4876800" cy="3406019"/>
            </a:xfrm>
            <a:prstGeom prst="rect">
              <a:avLst/>
            </a:prstGeom>
            <a:noFill/>
            <a:ln w="38100" cap="sq" algn="ctr">
              <a:noFill/>
              <a:miter lim="800000"/>
              <a:headEnd/>
              <a:tailEnd/>
            </a:ln>
          </p:spPr>
        </p:pic>
      </p:grpSp>
      <p:cxnSp>
        <p:nvCxnSpPr>
          <p:cNvPr id="28676" name="Straight Arrow Connector 8"/>
          <p:cNvCxnSpPr>
            <a:cxnSpLocks noChangeShapeType="1"/>
          </p:cNvCxnSpPr>
          <p:nvPr/>
        </p:nvCxnSpPr>
        <p:spPr bwMode="auto">
          <a:xfrm rot="10800000" flipV="1">
            <a:off x="3238500" y="4098925"/>
            <a:ext cx="304800" cy="152400"/>
          </a:xfrm>
          <a:prstGeom prst="straightConnector1">
            <a:avLst/>
          </a:prstGeom>
          <a:noFill/>
          <a:ln w="38100" cap="sq" algn="ctr">
            <a:solidFill>
              <a:schemeClr val="bg1"/>
            </a:solidFill>
            <a:round/>
            <a:headEnd/>
            <a:tailEnd type="triangle" w="lg" len="lg"/>
          </a:ln>
        </p:spPr>
      </p:cxnSp>
      <p:sp>
        <p:nvSpPr>
          <p:cNvPr id="28677" name="Rectangle 16"/>
          <p:cNvSpPr>
            <a:spLocks noChangeArrowheads="1"/>
          </p:cNvSpPr>
          <p:nvPr/>
        </p:nvSpPr>
        <p:spPr bwMode="auto">
          <a:xfrm>
            <a:off x="2590800" y="6445250"/>
            <a:ext cx="3763963" cy="338138"/>
          </a:xfrm>
          <a:prstGeom prst="rect">
            <a:avLst/>
          </a:prstGeom>
          <a:noFill/>
          <a:ln w="38100" cap="sq" algn="ctr">
            <a:noFill/>
            <a:miter lim="800000"/>
            <a:headEnd/>
            <a:tailEnd/>
          </a:ln>
        </p:spPr>
        <p:txBody>
          <a:bodyPr wrap="none">
            <a:spAutoFit/>
          </a:bodyPr>
          <a:lstStyle/>
          <a:p>
            <a:r>
              <a:rPr lang="en-US" sz="1600" b="1">
                <a:latin typeface="Courier New" pitchFamily="49" charset="0"/>
              </a:rPr>
              <a:t>www.smartmoney.com/marketmap </a:t>
            </a:r>
          </a:p>
        </p:txBody>
      </p:sp>
      <p:sp>
        <p:nvSpPr>
          <p:cNvPr id="28678" name="Rectangle 2"/>
          <p:cNvSpPr>
            <a:spLocks noGrp="1" noChangeArrowheads="1"/>
          </p:cNvSpPr>
          <p:nvPr>
            <p:ph type="title"/>
          </p:nvPr>
        </p:nvSpPr>
        <p:spPr>
          <a:noFill/>
        </p:spPr>
        <p:txBody>
          <a:bodyPr lIns="92075" tIns="46038" rIns="92075" bIns="46038"/>
          <a:lstStyle/>
          <a:p>
            <a:pPr eaLnBrk="1" hangingPunct="1"/>
            <a:r>
              <a:rPr lang="en-US" sz="3200" b="1" smtClean="0"/>
              <a:t>Treemap: Smartmoney MarketMap</a:t>
            </a:r>
            <a:endParaRPr lang="en-US" sz="3200" smtClean="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381000" y="152400"/>
            <a:ext cx="8610600" cy="685800"/>
          </a:xfrm>
        </p:spPr>
        <p:txBody>
          <a:bodyPr/>
          <a:lstStyle/>
          <a:p>
            <a:pPr eaLnBrk="1" hangingPunct="1"/>
            <a:r>
              <a:rPr lang="en-US" sz="2600" b="1" smtClean="0"/>
              <a:t>Market falls steeply Feb 27, 2007, with one exception</a:t>
            </a:r>
          </a:p>
        </p:txBody>
      </p:sp>
      <p:pic>
        <p:nvPicPr>
          <p:cNvPr id="29699" name="Picture 5"/>
          <p:cNvPicPr>
            <a:picLocks noChangeAspect="1" noChangeArrowheads="1"/>
          </p:cNvPicPr>
          <p:nvPr/>
        </p:nvPicPr>
        <p:blipFill>
          <a:blip r:embed="rId3" cstate="print"/>
          <a:srcRect t="16888" r="22119" b="20758"/>
          <a:stretch>
            <a:fillRect/>
          </a:stretch>
        </p:blipFill>
        <p:spPr bwMode="auto">
          <a:xfrm>
            <a:off x="304800" y="1098550"/>
            <a:ext cx="7943850" cy="560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228600" y="152400"/>
            <a:ext cx="8915400" cy="609600"/>
          </a:xfrm>
        </p:spPr>
        <p:txBody>
          <a:bodyPr/>
          <a:lstStyle/>
          <a:p>
            <a:pPr eaLnBrk="1" hangingPunct="1"/>
            <a:r>
              <a:rPr lang="en-US" sz="2600" b="1" smtClean="0"/>
              <a:t>Market mixed, February 8, 2008 </a:t>
            </a:r>
            <a:br>
              <a:rPr lang="en-US" sz="2600" b="1" smtClean="0"/>
            </a:br>
            <a:r>
              <a:rPr lang="en-US" sz="2600" b="1" smtClean="0">
                <a:solidFill>
                  <a:srgbClr val="009900"/>
                </a:solidFill>
              </a:rPr>
              <a:t>Energy &amp; Technology up</a:t>
            </a:r>
            <a:r>
              <a:rPr lang="en-US" sz="2600" b="1" smtClean="0"/>
              <a:t>, </a:t>
            </a:r>
            <a:r>
              <a:rPr lang="en-US" sz="2600" b="1" smtClean="0">
                <a:solidFill>
                  <a:srgbClr val="FF0000"/>
                </a:solidFill>
              </a:rPr>
              <a:t>Financial &amp; Health Care down</a:t>
            </a:r>
          </a:p>
        </p:txBody>
      </p:sp>
      <p:pic>
        <p:nvPicPr>
          <p:cNvPr id="30723" name="Picture 3"/>
          <p:cNvPicPr>
            <a:picLocks noChangeAspect="1" noChangeArrowheads="1"/>
          </p:cNvPicPr>
          <p:nvPr/>
        </p:nvPicPr>
        <p:blipFill>
          <a:blip r:embed="rId3" cstate="print"/>
          <a:srcRect l="842" t="27029" r="24628" b="19901"/>
          <a:stretch>
            <a:fillRect/>
          </a:stretch>
        </p:blipFill>
        <p:spPr bwMode="auto">
          <a:xfrm>
            <a:off x="381000" y="1079500"/>
            <a:ext cx="8001000" cy="5702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33400" y="152400"/>
            <a:ext cx="9144000" cy="762000"/>
          </a:xfrm>
          <a:noFill/>
        </p:spPr>
        <p:txBody>
          <a:bodyPr lIns="90488" tIns="44450" rIns="90488" bIns="44450"/>
          <a:lstStyle/>
          <a:p>
            <a:pPr eaLnBrk="1" hangingPunct="1"/>
            <a:r>
              <a:rPr lang="en-US" sz="3200" b="1" smtClean="0"/>
              <a:t>Scientific Approach</a:t>
            </a:r>
            <a:r>
              <a:rPr lang="en-US" sz="3200" smtClean="0"/>
              <a:t> </a:t>
            </a:r>
            <a:r>
              <a:rPr lang="en-US" sz="3200" b="1" smtClean="0"/>
              <a:t>(beyond user friendly)</a:t>
            </a:r>
          </a:p>
        </p:txBody>
      </p:sp>
      <p:sp>
        <p:nvSpPr>
          <p:cNvPr id="5123" name="Rectangle 3"/>
          <p:cNvSpPr>
            <a:spLocks noGrp="1" noChangeArrowheads="1"/>
          </p:cNvSpPr>
          <p:nvPr>
            <p:ph type="body" idx="1"/>
          </p:nvPr>
        </p:nvSpPr>
        <p:spPr>
          <a:xfrm>
            <a:off x="609600" y="1447800"/>
            <a:ext cx="8305800" cy="5029200"/>
          </a:xfrm>
          <a:noFill/>
        </p:spPr>
        <p:txBody>
          <a:bodyPr lIns="90488" tIns="44450" rIns="90488" bIns="44450"/>
          <a:lstStyle/>
          <a:p>
            <a:pPr eaLnBrk="1" hangingPunct="1">
              <a:lnSpc>
                <a:spcPct val="90000"/>
              </a:lnSpc>
            </a:pPr>
            <a:r>
              <a:rPr lang="en-US" sz="2800" smtClean="0"/>
              <a:t>Specify users and tasks</a:t>
            </a:r>
          </a:p>
          <a:p>
            <a:pPr eaLnBrk="1" hangingPunct="1">
              <a:lnSpc>
                <a:spcPct val="90000"/>
              </a:lnSpc>
            </a:pPr>
            <a:r>
              <a:rPr lang="en-US" sz="2800" smtClean="0"/>
              <a:t>Predict and measure</a:t>
            </a:r>
          </a:p>
          <a:p>
            <a:pPr lvl="1" eaLnBrk="1" hangingPunct="1">
              <a:lnSpc>
                <a:spcPct val="90000"/>
              </a:lnSpc>
            </a:pPr>
            <a:r>
              <a:rPr lang="en-US" sz="2400" smtClean="0"/>
              <a:t>time to learn</a:t>
            </a:r>
          </a:p>
          <a:p>
            <a:pPr lvl="1" eaLnBrk="1" hangingPunct="1">
              <a:lnSpc>
                <a:spcPct val="90000"/>
              </a:lnSpc>
            </a:pPr>
            <a:r>
              <a:rPr lang="en-US" sz="2400" smtClean="0"/>
              <a:t>speed of performance</a:t>
            </a:r>
          </a:p>
          <a:p>
            <a:pPr lvl="1" eaLnBrk="1" hangingPunct="1">
              <a:lnSpc>
                <a:spcPct val="90000"/>
              </a:lnSpc>
            </a:pPr>
            <a:r>
              <a:rPr lang="en-US" sz="2400" smtClean="0"/>
              <a:t>rate of human errors</a:t>
            </a:r>
          </a:p>
          <a:p>
            <a:pPr lvl="1" eaLnBrk="1" hangingPunct="1">
              <a:lnSpc>
                <a:spcPct val="90000"/>
              </a:lnSpc>
            </a:pPr>
            <a:r>
              <a:rPr lang="en-US" sz="2400" smtClean="0"/>
              <a:t>human retention over time</a:t>
            </a:r>
            <a:endParaRPr lang="en-US" sz="1800" b="1" smtClean="0">
              <a:latin typeface="Courier New" pitchFamily="49" charset="0"/>
            </a:endParaRPr>
          </a:p>
          <a:p>
            <a:pPr eaLnBrk="1" hangingPunct="1">
              <a:lnSpc>
                <a:spcPct val="90000"/>
              </a:lnSpc>
            </a:pPr>
            <a:r>
              <a:rPr lang="en-US" sz="2800" smtClean="0"/>
              <a:t>Assess subjective satisfaction</a:t>
            </a:r>
            <a:br>
              <a:rPr lang="en-US" sz="2800" smtClean="0"/>
            </a:br>
            <a:r>
              <a:rPr lang="en-US" sz="2800" smtClean="0"/>
              <a:t>     </a:t>
            </a:r>
            <a:r>
              <a:rPr lang="en-US" sz="2000" smtClean="0"/>
              <a:t>(Questionnaire for User Interface Satisfaction)</a:t>
            </a:r>
          </a:p>
          <a:p>
            <a:pPr eaLnBrk="1" hangingPunct="1">
              <a:lnSpc>
                <a:spcPct val="90000"/>
              </a:lnSpc>
            </a:pPr>
            <a:r>
              <a:rPr lang="en-US" sz="2800" smtClean="0"/>
              <a:t>Accommodate individual differences</a:t>
            </a:r>
          </a:p>
          <a:p>
            <a:pPr eaLnBrk="1" hangingPunct="1">
              <a:lnSpc>
                <a:spcPct val="90000"/>
              </a:lnSpc>
            </a:pPr>
            <a:r>
              <a:rPr lang="en-US" sz="2800" smtClean="0"/>
              <a:t>Consider social, organizational &amp; cultural context</a:t>
            </a:r>
          </a:p>
          <a:p>
            <a:pPr lvl="2" eaLnBrk="1" hangingPunct="1">
              <a:lnSpc>
                <a:spcPct val="90000"/>
              </a:lnSpc>
              <a:buFontTx/>
              <a:buNone/>
            </a:pPr>
            <a:r>
              <a:rPr lang="en-US" sz="1800" smtClean="0"/>
              <a:t>         </a:t>
            </a:r>
          </a:p>
        </p:txBody>
      </p:sp>
      <p:sp>
        <p:nvSpPr>
          <p:cNvPr id="348221" name="AutoShape 61"/>
          <p:cNvSpPr>
            <a:spLocks noChangeArrowheads="1"/>
          </p:cNvSpPr>
          <p:nvPr/>
        </p:nvSpPr>
        <p:spPr bwMode="auto">
          <a:xfrm>
            <a:off x="6330950" y="2286000"/>
            <a:ext cx="1254125" cy="850900"/>
          </a:xfrm>
          <a:prstGeom prst="cube">
            <a:avLst>
              <a:gd name="adj" fmla="val 24995"/>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p>
        </p:txBody>
      </p:sp>
      <p:sp>
        <p:nvSpPr>
          <p:cNvPr id="5125" name="Line 63"/>
          <p:cNvSpPr>
            <a:spLocks noChangeShapeType="1"/>
          </p:cNvSpPr>
          <p:nvPr/>
        </p:nvSpPr>
        <p:spPr bwMode="auto">
          <a:xfrm flipV="1">
            <a:off x="4800600" y="457200"/>
            <a:ext cx="3733800" cy="228600"/>
          </a:xfrm>
          <a:prstGeom prst="line">
            <a:avLst/>
          </a:prstGeom>
          <a:noFill/>
          <a:ln w="28575">
            <a:solidFill>
              <a:srgbClr val="FF0000"/>
            </a:solidFill>
            <a:round/>
            <a:headEnd/>
            <a:tailEnd/>
          </a:ln>
        </p:spPr>
        <p:txBody>
          <a:bodyPr wrap="none" anchor="ctr"/>
          <a:lstStyle/>
          <a:p>
            <a:endParaRPr lang="en-US"/>
          </a:p>
        </p:txBody>
      </p:sp>
      <p:sp>
        <p:nvSpPr>
          <p:cNvPr id="5126" name="Line 64"/>
          <p:cNvSpPr>
            <a:spLocks noChangeShapeType="1"/>
          </p:cNvSpPr>
          <p:nvPr/>
        </p:nvSpPr>
        <p:spPr bwMode="auto">
          <a:xfrm>
            <a:off x="4800600" y="381000"/>
            <a:ext cx="3733800" cy="304800"/>
          </a:xfrm>
          <a:prstGeom prst="line">
            <a:avLst/>
          </a:prstGeom>
          <a:noFill/>
          <a:ln w="28575">
            <a:solidFill>
              <a:srgbClr val="FF0000"/>
            </a:solidFill>
            <a:round/>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533400" y="439738"/>
            <a:ext cx="8229600" cy="169862"/>
          </a:xfrm>
        </p:spPr>
        <p:txBody>
          <a:bodyPr/>
          <a:lstStyle/>
          <a:p>
            <a:pPr eaLnBrk="1" hangingPunct="1"/>
            <a:r>
              <a:rPr lang="en-US" sz="2600" b="1" smtClean="0"/>
              <a:t>Market rises 319 points, November 13, 2007, </a:t>
            </a:r>
            <a:br>
              <a:rPr lang="en-US" sz="2600" b="1" smtClean="0"/>
            </a:br>
            <a:r>
              <a:rPr lang="en-US" sz="2600" b="1" smtClean="0"/>
              <a:t>with 5 exceptions</a:t>
            </a:r>
          </a:p>
        </p:txBody>
      </p:sp>
      <p:pic>
        <p:nvPicPr>
          <p:cNvPr id="31747" name="Picture 3"/>
          <p:cNvPicPr>
            <a:picLocks noChangeAspect="1" noChangeArrowheads="1"/>
          </p:cNvPicPr>
          <p:nvPr/>
        </p:nvPicPr>
        <p:blipFill>
          <a:blip r:embed="rId3" cstate="print"/>
          <a:srcRect l="754" t="23914" r="4774" b="7608"/>
          <a:stretch>
            <a:fillRect/>
          </a:stretch>
        </p:blipFill>
        <p:spPr bwMode="auto">
          <a:xfrm>
            <a:off x="533400" y="987425"/>
            <a:ext cx="8153400" cy="5465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4572000" y="6488113"/>
            <a:ext cx="1838325" cy="369887"/>
          </a:xfrm>
          <a:prstGeom prst="rect">
            <a:avLst/>
          </a:prstGeom>
          <a:noFill/>
          <a:ln w="12700">
            <a:noFill/>
            <a:miter lim="800000"/>
            <a:headEnd/>
            <a:tailEnd/>
          </a:ln>
        </p:spPr>
        <p:txBody>
          <a:bodyPr wrap="none">
            <a:spAutoFit/>
          </a:bodyPr>
          <a:lstStyle/>
          <a:p>
            <a:pPr algn="l"/>
            <a:r>
              <a:rPr lang="en-US" sz="1800" b="1">
                <a:solidFill>
                  <a:schemeClr val="tx1"/>
                </a:solidFill>
                <a:latin typeface="Courier New" pitchFamily="49" charset="0"/>
              </a:rPr>
              <a:t>  newsmap.jp</a:t>
            </a:r>
          </a:p>
        </p:txBody>
      </p:sp>
      <p:sp>
        <p:nvSpPr>
          <p:cNvPr id="32771" name="Rectangle 3"/>
          <p:cNvSpPr>
            <a:spLocks noChangeArrowheads="1"/>
          </p:cNvSpPr>
          <p:nvPr/>
        </p:nvSpPr>
        <p:spPr bwMode="auto">
          <a:xfrm>
            <a:off x="457200" y="228600"/>
            <a:ext cx="8991600" cy="685800"/>
          </a:xfrm>
          <a:prstGeom prst="rect">
            <a:avLst/>
          </a:prstGeom>
          <a:noFill/>
          <a:ln w="12700">
            <a:noFill/>
            <a:miter lim="800000"/>
            <a:headEnd/>
            <a:tailEnd/>
          </a:ln>
        </p:spPr>
        <p:txBody>
          <a:bodyPr lIns="92075" tIns="46038" rIns="92075" bIns="46038" anchor="ctr"/>
          <a:lstStyle/>
          <a:p>
            <a:pPr algn="l"/>
            <a:r>
              <a:rPr lang="en-US" sz="3200" b="1">
                <a:solidFill>
                  <a:schemeClr val="tx2"/>
                </a:solidFill>
                <a:latin typeface="Arial" charset="0"/>
              </a:rPr>
              <a:t>Treemap: Newsmap </a:t>
            </a:r>
            <a:r>
              <a:rPr lang="en-US" b="1">
                <a:solidFill>
                  <a:schemeClr val="tx2"/>
                </a:solidFill>
                <a:latin typeface="Arial" charset="0"/>
              </a:rPr>
              <a:t>(Marcos Weskamp)</a:t>
            </a:r>
            <a:endParaRPr lang="en-US" sz="3200">
              <a:solidFill>
                <a:schemeClr val="tx2"/>
              </a:solidFill>
              <a:latin typeface="Arial" charset="0"/>
            </a:endParaRPr>
          </a:p>
        </p:txBody>
      </p:sp>
      <p:pic>
        <p:nvPicPr>
          <p:cNvPr id="32772" name="Picture 5"/>
          <p:cNvPicPr>
            <a:picLocks noChangeAspect="1" noChangeArrowheads="1"/>
          </p:cNvPicPr>
          <p:nvPr/>
        </p:nvPicPr>
        <p:blipFill>
          <a:blip r:embed="rId2" cstate="print"/>
          <a:srcRect l="769" t="15625" r="833" b="3125"/>
          <a:stretch>
            <a:fillRect/>
          </a:stretch>
        </p:blipFill>
        <p:spPr bwMode="auto">
          <a:xfrm>
            <a:off x="228600" y="1169988"/>
            <a:ext cx="8686800" cy="5294312"/>
          </a:xfrm>
          <a:prstGeom prst="rect">
            <a:avLst/>
          </a:prstGeom>
          <a:noFill/>
          <a:ln w="38100" cap="sq" algn="ctr">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4048125" y="6415088"/>
            <a:ext cx="2505075" cy="366712"/>
          </a:xfrm>
          <a:prstGeom prst="rect">
            <a:avLst/>
          </a:prstGeom>
          <a:noFill/>
          <a:ln w="12700">
            <a:noFill/>
            <a:miter lim="800000"/>
            <a:headEnd/>
            <a:tailEnd/>
          </a:ln>
        </p:spPr>
        <p:txBody>
          <a:bodyPr wrap="none">
            <a:spAutoFit/>
          </a:bodyPr>
          <a:lstStyle/>
          <a:p>
            <a:pPr algn="l"/>
            <a:r>
              <a:rPr lang="en-US" sz="1800" b="1">
                <a:solidFill>
                  <a:schemeClr val="tx1"/>
                </a:solidFill>
                <a:latin typeface="Courier New" pitchFamily="49" charset="0"/>
              </a:rPr>
              <a:t>www.hivegroup.com</a:t>
            </a:r>
          </a:p>
        </p:txBody>
      </p:sp>
      <p:sp>
        <p:nvSpPr>
          <p:cNvPr id="33795" name="Rectangle 3"/>
          <p:cNvSpPr>
            <a:spLocks noChangeArrowheads="1"/>
          </p:cNvSpPr>
          <p:nvPr/>
        </p:nvSpPr>
        <p:spPr bwMode="auto">
          <a:xfrm>
            <a:off x="457200" y="76200"/>
            <a:ext cx="8991600" cy="685800"/>
          </a:xfrm>
          <a:prstGeom prst="rect">
            <a:avLst/>
          </a:prstGeom>
          <a:noFill/>
          <a:ln w="12700">
            <a:noFill/>
            <a:miter lim="800000"/>
            <a:headEnd/>
            <a:tailEnd/>
          </a:ln>
        </p:spPr>
        <p:txBody>
          <a:bodyPr lIns="92075" tIns="46038" rIns="92075" bIns="46038" anchor="ctr"/>
          <a:lstStyle/>
          <a:p>
            <a:pPr algn="l"/>
            <a:r>
              <a:rPr lang="en-US" sz="3200" b="1">
                <a:solidFill>
                  <a:schemeClr val="tx2"/>
                </a:solidFill>
                <a:latin typeface="Arial" charset="0"/>
              </a:rPr>
              <a:t>Treemap: Supply Chain </a:t>
            </a:r>
            <a:endParaRPr lang="en-US" sz="2800" b="1">
              <a:solidFill>
                <a:schemeClr val="tx2"/>
              </a:solidFill>
              <a:latin typeface="Arial" charset="0"/>
            </a:endParaRPr>
          </a:p>
        </p:txBody>
      </p:sp>
      <p:pic>
        <p:nvPicPr>
          <p:cNvPr id="33796" name="Picture 3"/>
          <p:cNvPicPr>
            <a:picLocks noChangeAspect="1" noChangeArrowheads="1"/>
          </p:cNvPicPr>
          <p:nvPr/>
        </p:nvPicPr>
        <p:blipFill>
          <a:blip r:embed="rId2" cstate="print"/>
          <a:srcRect l="25429" t="32114" r="24857" b="10976"/>
          <a:stretch>
            <a:fillRect/>
          </a:stretch>
        </p:blipFill>
        <p:spPr bwMode="auto">
          <a:xfrm>
            <a:off x="990600" y="1263650"/>
            <a:ext cx="6096000" cy="4905375"/>
          </a:xfrm>
          <a:prstGeom prst="rect">
            <a:avLst/>
          </a:prstGeom>
          <a:noFill/>
          <a:ln w="38100" cap="sq" algn="ctr">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4048125" y="6415088"/>
            <a:ext cx="2390775" cy="369887"/>
          </a:xfrm>
          <a:prstGeom prst="rect">
            <a:avLst/>
          </a:prstGeom>
          <a:noFill/>
          <a:ln w="12700">
            <a:noFill/>
            <a:miter lim="800000"/>
            <a:headEnd/>
            <a:tailEnd/>
          </a:ln>
        </p:spPr>
        <p:txBody>
          <a:bodyPr wrap="none">
            <a:spAutoFit/>
          </a:bodyPr>
          <a:lstStyle/>
          <a:p>
            <a:pPr algn="l"/>
            <a:r>
              <a:rPr lang="en-US" sz="1800" b="1">
                <a:solidFill>
                  <a:schemeClr val="tx1"/>
                </a:solidFill>
                <a:latin typeface="Courier New" pitchFamily="49" charset="0"/>
              </a:rPr>
              <a:t>www.spotfire.com</a:t>
            </a:r>
          </a:p>
        </p:txBody>
      </p:sp>
      <p:sp>
        <p:nvSpPr>
          <p:cNvPr id="34819" name="Rectangle 3"/>
          <p:cNvSpPr>
            <a:spLocks noChangeArrowheads="1"/>
          </p:cNvSpPr>
          <p:nvPr/>
        </p:nvSpPr>
        <p:spPr bwMode="auto">
          <a:xfrm>
            <a:off x="457200" y="76200"/>
            <a:ext cx="8991600" cy="685800"/>
          </a:xfrm>
          <a:prstGeom prst="rect">
            <a:avLst/>
          </a:prstGeom>
          <a:noFill/>
          <a:ln w="12700">
            <a:noFill/>
            <a:miter lim="800000"/>
            <a:headEnd/>
            <a:tailEnd/>
          </a:ln>
        </p:spPr>
        <p:txBody>
          <a:bodyPr lIns="92075" tIns="46038" rIns="92075" bIns="46038" anchor="ctr"/>
          <a:lstStyle/>
          <a:p>
            <a:pPr algn="l"/>
            <a:r>
              <a:rPr lang="en-US" sz="3200" b="1">
                <a:solidFill>
                  <a:schemeClr val="tx2"/>
                </a:solidFill>
                <a:latin typeface="Arial" charset="0"/>
              </a:rPr>
              <a:t>Treemap: Spotfire Bond Portfolio Analysis</a:t>
            </a:r>
            <a:endParaRPr lang="en-US" sz="2800" b="1">
              <a:solidFill>
                <a:schemeClr val="tx2"/>
              </a:solidFill>
              <a:latin typeface="Arial" charset="0"/>
            </a:endParaRPr>
          </a:p>
        </p:txBody>
      </p:sp>
      <p:pic>
        <p:nvPicPr>
          <p:cNvPr id="34820" name="Picture 5"/>
          <p:cNvPicPr>
            <a:picLocks noChangeAspect="1" noChangeArrowheads="1"/>
          </p:cNvPicPr>
          <p:nvPr/>
        </p:nvPicPr>
        <p:blipFill>
          <a:blip r:embed="rId2" cstate="print"/>
          <a:srcRect t="7236" r="34375" b="25581"/>
          <a:stretch>
            <a:fillRect/>
          </a:stretch>
        </p:blipFill>
        <p:spPr bwMode="auto">
          <a:xfrm>
            <a:off x="176213" y="1143000"/>
            <a:ext cx="8358187" cy="5173663"/>
          </a:xfrm>
          <a:prstGeom prst="rect">
            <a:avLst/>
          </a:prstGeom>
          <a:noFill/>
          <a:ln w="38100" cap="sq" algn="ctr">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AutoShape 2"/>
          <p:cNvSpPr>
            <a:spLocks noChangeArrowheads="1"/>
          </p:cNvSpPr>
          <p:nvPr/>
        </p:nvSpPr>
        <p:spPr bwMode="auto">
          <a:xfrm>
            <a:off x="6330950" y="2286000"/>
            <a:ext cx="1254125" cy="850900"/>
          </a:xfrm>
          <a:prstGeom prst="cube">
            <a:avLst>
              <a:gd name="adj" fmla="val 24995"/>
            </a:avLst>
          </a:prstGeom>
          <a:noFill/>
          <a:ln w="9525">
            <a:noFill/>
            <a:miter lim="800000"/>
            <a:headEnd/>
            <a:tailEnd/>
          </a:ln>
          <a:effectLst>
            <a:outerShdw dist="107763" dir="2700000" algn="ctr" rotWithShape="0">
              <a:schemeClr val="bg2"/>
            </a:outerShdw>
          </a:effectLst>
        </p:spPr>
        <p:txBody>
          <a:bodyPr wrap="none" anchor="ctr"/>
          <a:lstStyle/>
          <a:p>
            <a:pPr>
              <a:defRPr/>
            </a:pPr>
            <a:endParaRPr lang="en-US"/>
          </a:p>
        </p:txBody>
      </p:sp>
      <p:sp>
        <p:nvSpPr>
          <p:cNvPr id="35843" name="Rectangle 3"/>
          <p:cNvSpPr>
            <a:spLocks noGrp="1" noChangeArrowheads="1"/>
          </p:cNvSpPr>
          <p:nvPr>
            <p:ph type="title"/>
          </p:nvPr>
        </p:nvSpPr>
        <p:spPr>
          <a:xfrm>
            <a:off x="533400" y="228600"/>
            <a:ext cx="8991600" cy="685800"/>
          </a:xfrm>
          <a:noFill/>
        </p:spPr>
        <p:txBody>
          <a:bodyPr lIns="92075" tIns="46038" rIns="92075" bIns="46038"/>
          <a:lstStyle/>
          <a:p>
            <a:pPr eaLnBrk="1" hangingPunct="1"/>
            <a:r>
              <a:rPr lang="en-US" sz="3200" b="1" smtClean="0"/>
              <a:t>Treemap: NY Times – Car&amp;Truck Sales</a:t>
            </a:r>
            <a:endParaRPr lang="en-US" sz="2800" smtClean="0"/>
          </a:p>
        </p:txBody>
      </p:sp>
      <p:sp>
        <p:nvSpPr>
          <p:cNvPr id="35844" name="Rectangle 6"/>
          <p:cNvSpPr>
            <a:spLocks noChangeArrowheads="1"/>
          </p:cNvSpPr>
          <p:nvPr/>
        </p:nvSpPr>
        <p:spPr bwMode="auto">
          <a:xfrm>
            <a:off x="2217738" y="6335713"/>
            <a:ext cx="4183062" cy="369887"/>
          </a:xfrm>
          <a:prstGeom prst="rect">
            <a:avLst/>
          </a:prstGeom>
          <a:noFill/>
          <a:ln w="12700" cap="sq">
            <a:noFill/>
            <a:miter lim="800000"/>
            <a:headEnd type="none" w="sm" len="sm"/>
            <a:tailEnd type="none" w="sm" len="sm"/>
          </a:ln>
        </p:spPr>
        <p:txBody>
          <a:bodyPr wrap="none">
            <a:spAutoFit/>
          </a:bodyPr>
          <a:lstStyle/>
          <a:p>
            <a:pPr algn="l"/>
            <a:r>
              <a:rPr lang="en-US" sz="1800" b="1">
                <a:solidFill>
                  <a:schemeClr val="tx1"/>
                </a:solidFill>
                <a:latin typeface="Courier New" pitchFamily="49" charset="0"/>
                <a:cs typeface="Courier New" pitchFamily="49" charset="0"/>
              </a:rPr>
              <a:t>www.cs.umd.edu/hcil/treemap/</a:t>
            </a:r>
          </a:p>
        </p:txBody>
      </p:sp>
      <p:pic>
        <p:nvPicPr>
          <p:cNvPr id="35845" name="Picture 6"/>
          <p:cNvPicPr>
            <a:picLocks noChangeAspect="1" noChangeArrowheads="1"/>
          </p:cNvPicPr>
          <p:nvPr/>
        </p:nvPicPr>
        <p:blipFill>
          <a:blip r:embed="rId2" cstate="print"/>
          <a:srcRect r="3125" b="4996"/>
          <a:stretch>
            <a:fillRect/>
          </a:stretch>
        </p:blipFill>
        <p:spPr bwMode="auto">
          <a:xfrm>
            <a:off x="1600200" y="1076325"/>
            <a:ext cx="6400800" cy="5781675"/>
          </a:xfrm>
          <a:prstGeom prst="rect">
            <a:avLst/>
          </a:prstGeom>
          <a:noFill/>
          <a:ln w="38100" cap="sq" algn="ctr">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million-treemap"/>
          <p:cNvPicPr>
            <a:picLocks noChangeAspect="1" noChangeArrowheads="1"/>
          </p:cNvPicPr>
          <p:nvPr/>
        </p:nvPicPr>
        <p:blipFill>
          <a:blip r:embed="rId3" cstate="print"/>
          <a:srcRect/>
          <a:stretch>
            <a:fillRect/>
          </a:stretch>
        </p:blipFill>
        <p:spPr bwMode="auto">
          <a:xfrm>
            <a:off x="0" y="0"/>
            <a:ext cx="9144000" cy="6859588"/>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152400"/>
            <a:ext cx="8229600" cy="762000"/>
          </a:xfrm>
        </p:spPr>
        <p:txBody>
          <a:bodyPr/>
          <a:lstStyle/>
          <a:p>
            <a:pPr eaLnBrk="1" hangingPunct="1"/>
            <a:r>
              <a:rPr lang="en-US" b="1" smtClean="0"/>
              <a:t>State-of-the-art network visualization</a:t>
            </a:r>
          </a:p>
        </p:txBody>
      </p:sp>
      <p:pic>
        <p:nvPicPr>
          <p:cNvPr id="37891" name="Picture 3"/>
          <p:cNvPicPr>
            <a:picLocks noChangeAspect="1" noChangeArrowheads="1"/>
          </p:cNvPicPr>
          <p:nvPr/>
        </p:nvPicPr>
        <p:blipFill>
          <a:blip r:embed="rId2" cstate="print"/>
          <a:srcRect l="9669" t="16328" r="10460" b="7626"/>
          <a:stretch>
            <a:fillRect/>
          </a:stretch>
        </p:blipFill>
        <p:spPr bwMode="auto">
          <a:xfrm>
            <a:off x="1370013" y="1143000"/>
            <a:ext cx="6630987" cy="5676900"/>
          </a:xfrm>
          <a:prstGeom prst="rect">
            <a:avLst/>
          </a:prstGeom>
          <a:noFill/>
          <a:ln w="19050" cap="sq" algn="ctr">
            <a:solidFill>
              <a:schemeClr val="tx1"/>
            </a:solid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81000" y="152400"/>
            <a:ext cx="8610600" cy="762000"/>
          </a:xfrm>
        </p:spPr>
        <p:txBody>
          <a:bodyPr/>
          <a:lstStyle/>
          <a:p>
            <a:pPr eaLnBrk="1" hangingPunct="1"/>
            <a:r>
              <a:rPr lang="en-US" sz="3200" b="1" smtClean="0"/>
              <a:t>Discovery Process: Systematic Yet Flexible</a:t>
            </a:r>
          </a:p>
        </p:txBody>
      </p:sp>
      <p:sp>
        <p:nvSpPr>
          <p:cNvPr id="38915" name="Rectangle 3"/>
          <p:cNvSpPr>
            <a:spLocks noGrp="1" noChangeArrowheads="1"/>
          </p:cNvSpPr>
          <p:nvPr>
            <p:ph type="body" idx="1"/>
          </p:nvPr>
        </p:nvSpPr>
        <p:spPr>
          <a:xfrm>
            <a:off x="685800" y="1371600"/>
            <a:ext cx="8610600" cy="5334000"/>
          </a:xfrm>
        </p:spPr>
        <p:txBody>
          <a:bodyPr/>
          <a:lstStyle/>
          <a:p>
            <a:pPr eaLnBrk="1" hangingPunct="1">
              <a:lnSpc>
                <a:spcPct val="80000"/>
              </a:lnSpc>
              <a:buFontTx/>
              <a:buNone/>
            </a:pPr>
            <a:r>
              <a:rPr lang="en-US" sz="1600" b="1" smtClean="0"/>
              <a:t>Preparation</a:t>
            </a:r>
          </a:p>
          <a:p>
            <a:pPr eaLnBrk="1" hangingPunct="1">
              <a:lnSpc>
                <a:spcPct val="80000"/>
              </a:lnSpc>
            </a:pPr>
            <a:r>
              <a:rPr lang="en-US" sz="1600" smtClean="0"/>
              <a:t>Own the problem &amp; define the schedule</a:t>
            </a:r>
          </a:p>
          <a:p>
            <a:pPr eaLnBrk="1" hangingPunct="1">
              <a:lnSpc>
                <a:spcPct val="80000"/>
              </a:lnSpc>
            </a:pPr>
            <a:r>
              <a:rPr lang="en-US" sz="1600" smtClean="0"/>
              <a:t>Data cleaning &amp; conditioning</a:t>
            </a:r>
          </a:p>
          <a:p>
            <a:pPr eaLnBrk="1" hangingPunct="1">
              <a:lnSpc>
                <a:spcPct val="80000"/>
              </a:lnSpc>
            </a:pPr>
            <a:r>
              <a:rPr lang="en-US" sz="1600" smtClean="0"/>
              <a:t>Handle missing &amp; uncertain data</a:t>
            </a:r>
          </a:p>
          <a:p>
            <a:pPr eaLnBrk="1" hangingPunct="1">
              <a:lnSpc>
                <a:spcPct val="80000"/>
              </a:lnSpc>
            </a:pPr>
            <a:r>
              <a:rPr lang="en-US" sz="1600" smtClean="0"/>
              <a:t>Extract subsets &amp; link to related information</a:t>
            </a:r>
          </a:p>
          <a:p>
            <a:pPr eaLnBrk="1" hangingPunct="1">
              <a:lnSpc>
                <a:spcPct val="80000"/>
              </a:lnSpc>
              <a:buFontTx/>
              <a:buNone/>
            </a:pPr>
            <a:endParaRPr lang="en-US" sz="1600" smtClean="0"/>
          </a:p>
        </p:txBody>
      </p:sp>
      <p:pic>
        <p:nvPicPr>
          <p:cNvPr id="38916" name="Picture 4"/>
          <p:cNvPicPr>
            <a:picLocks noChangeAspect="1" noChangeArrowheads="1"/>
          </p:cNvPicPr>
          <p:nvPr/>
        </p:nvPicPr>
        <p:blipFill>
          <a:blip r:embed="rId2" cstate="print"/>
          <a:srcRect/>
          <a:stretch>
            <a:fillRect/>
          </a:stretch>
        </p:blipFill>
        <p:spPr bwMode="auto">
          <a:xfrm>
            <a:off x="685800" y="1231900"/>
            <a:ext cx="7239000" cy="5473700"/>
          </a:xfrm>
          <a:prstGeom prst="rect">
            <a:avLst/>
          </a:prstGeom>
          <a:noFill/>
          <a:ln w="38100" cap="sq" algn="ctr">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533400" y="152400"/>
            <a:ext cx="9144000" cy="762000"/>
          </a:xfrm>
          <a:noFill/>
        </p:spPr>
        <p:txBody>
          <a:bodyPr lIns="90488" tIns="44450" rIns="90488" bIns="44450"/>
          <a:lstStyle/>
          <a:p>
            <a:pPr eaLnBrk="1" hangingPunct="1"/>
            <a:r>
              <a:rPr lang="en-US" b="1" smtClean="0"/>
              <a:t>SocialAction</a:t>
            </a:r>
            <a:endParaRPr lang="en-US" sz="3200" b="1" smtClean="0"/>
          </a:p>
        </p:txBody>
      </p:sp>
      <p:sp>
        <p:nvSpPr>
          <p:cNvPr id="39939" name="Rectangle 3"/>
          <p:cNvSpPr>
            <a:spLocks noGrp="1" noChangeArrowheads="1"/>
          </p:cNvSpPr>
          <p:nvPr>
            <p:ph type="body" idx="1"/>
          </p:nvPr>
        </p:nvSpPr>
        <p:spPr>
          <a:xfrm>
            <a:off x="228600" y="1447800"/>
            <a:ext cx="8305800" cy="5029200"/>
          </a:xfrm>
          <a:noFill/>
        </p:spPr>
        <p:txBody>
          <a:bodyPr lIns="90488" tIns="44450" rIns="90488" bIns="44450"/>
          <a:lstStyle/>
          <a:p>
            <a:pPr eaLnBrk="1" hangingPunct="1">
              <a:lnSpc>
                <a:spcPct val="80000"/>
              </a:lnSpc>
              <a:buFontTx/>
              <a:buNone/>
            </a:pPr>
            <a:endParaRPr lang="en-US" sz="2800" smtClean="0"/>
          </a:p>
          <a:p>
            <a:pPr eaLnBrk="1" hangingPunct="1">
              <a:lnSpc>
                <a:spcPct val="80000"/>
              </a:lnSpc>
              <a:buFontTx/>
              <a:buNone/>
            </a:pPr>
            <a:r>
              <a:rPr lang="en-US" smtClean="0"/>
              <a:t/>
            </a:r>
            <a:br>
              <a:rPr lang="en-US" smtClean="0"/>
            </a:br>
            <a:endParaRPr lang="en-US" smtClean="0"/>
          </a:p>
          <a:p>
            <a:pPr eaLnBrk="1" hangingPunct="1">
              <a:lnSpc>
                <a:spcPct val="80000"/>
              </a:lnSpc>
            </a:pPr>
            <a:r>
              <a:rPr lang="en-US" sz="2800" smtClean="0"/>
              <a:t>Integrates statistics</a:t>
            </a:r>
            <a:br>
              <a:rPr lang="en-US" sz="2800" smtClean="0"/>
            </a:br>
            <a:r>
              <a:rPr lang="en-US" sz="2800" smtClean="0"/>
              <a:t>   &amp; visualization</a:t>
            </a:r>
          </a:p>
          <a:p>
            <a:pPr eaLnBrk="1" hangingPunct="1">
              <a:lnSpc>
                <a:spcPct val="80000"/>
              </a:lnSpc>
            </a:pPr>
            <a:endParaRPr lang="en-US" sz="2000" smtClean="0"/>
          </a:p>
          <a:p>
            <a:pPr eaLnBrk="1" hangingPunct="1">
              <a:lnSpc>
                <a:spcPct val="80000"/>
              </a:lnSpc>
            </a:pPr>
            <a:endParaRPr lang="en-US" sz="2000" smtClean="0"/>
          </a:p>
          <a:p>
            <a:pPr eaLnBrk="1" hangingPunct="1">
              <a:lnSpc>
                <a:spcPct val="80000"/>
              </a:lnSpc>
            </a:pPr>
            <a:r>
              <a:rPr lang="en-US" sz="2800" smtClean="0"/>
              <a:t>4 case studies, 4-8 weeks </a:t>
            </a:r>
            <a:br>
              <a:rPr lang="en-US" sz="2800" smtClean="0"/>
            </a:br>
            <a:r>
              <a:rPr lang="en-US" sz="2800" smtClean="0"/>
              <a:t>  (journalist, bibliometrician, terrorist analyst, </a:t>
            </a:r>
            <a:br>
              <a:rPr lang="en-US" sz="2800" smtClean="0"/>
            </a:br>
            <a:r>
              <a:rPr lang="en-US" sz="2800" smtClean="0"/>
              <a:t>               organizational analyst)</a:t>
            </a:r>
          </a:p>
          <a:p>
            <a:pPr eaLnBrk="1" hangingPunct="1">
              <a:lnSpc>
                <a:spcPct val="80000"/>
              </a:lnSpc>
            </a:pPr>
            <a:r>
              <a:rPr lang="en-US" sz="2800" smtClean="0"/>
              <a:t>Identified desired features, gave strong positive feedback about benefits of integration</a:t>
            </a:r>
            <a:r>
              <a:rPr lang="en-US" smtClean="0"/>
              <a:t>         </a:t>
            </a:r>
          </a:p>
        </p:txBody>
      </p:sp>
      <p:sp>
        <p:nvSpPr>
          <p:cNvPr id="631812" name="AutoShape 4"/>
          <p:cNvSpPr>
            <a:spLocks noChangeArrowheads="1"/>
          </p:cNvSpPr>
          <p:nvPr/>
        </p:nvSpPr>
        <p:spPr bwMode="auto">
          <a:xfrm>
            <a:off x="6330950" y="2286000"/>
            <a:ext cx="1254125" cy="850900"/>
          </a:xfrm>
          <a:prstGeom prst="cube">
            <a:avLst>
              <a:gd name="adj" fmla="val 24995"/>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p>
        </p:txBody>
      </p:sp>
      <p:sp>
        <p:nvSpPr>
          <p:cNvPr id="39941" name="Text Box 5"/>
          <p:cNvSpPr txBox="1">
            <a:spLocks noChangeArrowheads="1"/>
          </p:cNvSpPr>
          <p:nvPr/>
        </p:nvSpPr>
        <p:spPr bwMode="auto">
          <a:xfrm>
            <a:off x="2057400" y="6477000"/>
            <a:ext cx="5378450" cy="369888"/>
          </a:xfrm>
          <a:prstGeom prst="rect">
            <a:avLst/>
          </a:prstGeom>
          <a:noFill/>
          <a:ln w="38100" cap="sq" algn="ctr">
            <a:noFill/>
            <a:miter lim="800000"/>
            <a:headEnd/>
            <a:tailEnd/>
          </a:ln>
        </p:spPr>
        <p:txBody>
          <a:bodyPr wrap="none">
            <a:spAutoFit/>
          </a:bodyPr>
          <a:lstStyle/>
          <a:p>
            <a:r>
              <a:rPr lang="en-US" sz="1800"/>
              <a:t>Perer &amp; Shneiderman, CHI2008, IEEE CG&amp;A 2009</a:t>
            </a:r>
          </a:p>
        </p:txBody>
      </p:sp>
      <p:pic>
        <p:nvPicPr>
          <p:cNvPr id="39942" name="Picture 6"/>
          <p:cNvPicPr>
            <a:picLocks noChangeAspect="1" noChangeArrowheads="1"/>
          </p:cNvPicPr>
          <p:nvPr/>
        </p:nvPicPr>
        <p:blipFill>
          <a:blip r:embed="rId2" cstate="print"/>
          <a:srcRect l="8257" t="8865" r="7339" b="3746"/>
          <a:stretch>
            <a:fillRect/>
          </a:stretch>
        </p:blipFill>
        <p:spPr bwMode="auto">
          <a:xfrm>
            <a:off x="3733800" y="0"/>
            <a:ext cx="5410200" cy="4057650"/>
          </a:xfrm>
          <a:prstGeom prst="rect">
            <a:avLst/>
          </a:prstGeom>
          <a:noFill/>
          <a:ln w="38100" cap="sq" algn="ctr">
            <a:noFill/>
            <a:miter lim="800000"/>
            <a:headEnd/>
            <a:tailEnd/>
          </a:ln>
        </p:spPr>
      </p:pic>
      <p:sp>
        <p:nvSpPr>
          <p:cNvPr id="39943" name="Rectangle 7"/>
          <p:cNvSpPr>
            <a:spLocks noChangeArrowheads="1"/>
          </p:cNvSpPr>
          <p:nvPr/>
        </p:nvSpPr>
        <p:spPr bwMode="auto">
          <a:xfrm>
            <a:off x="2438400" y="6259513"/>
            <a:ext cx="4595813" cy="369887"/>
          </a:xfrm>
          <a:prstGeom prst="rect">
            <a:avLst/>
          </a:prstGeom>
          <a:noFill/>
          <a:ln w="38100" cap="sq" algn="ctr">
            <a:noFill/>
            <a:miter lim="800000"/>
            <a:headEnd/>
            <a:tailEnd/>
          </a:ln>
        </p:spPr>
        <p:txBody>
          <a:bodyPr wrap="none">
            <a:spAutoFit/>
          </a:bodyPr>
          <a:lstStyle/>
          <a:p>
            <a:r>
              <a:rPr lang="en-US" sz="1800" b="1">
                <a:solidFill>
                  <a:schemeClr val="tx1"/>
                </a:solidFill>
                <a:latin typeface="Courier New" pitchFamily="49" charset="0"/>
                <a:cs typeface="Courier New" pitchFamily="49" charset="0"/>
              </a:rPr>
              <a:t>www.cs.umd.edu/hcil/socialaction</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p:cNvPicPr>
            <a:picLocks noChangeAspect="1" noChangeArrowheads="1"/>
          </p:cNvPicPr>
          <p:nvPr/>
        </p:nvPicPr>
        <p:blipFill>
          <a:blip r:embed="rId2" cstate="print"/>
          <a:srcRect b="77823"/>
          <a:stretch>
            <a:fillRect/>
          </a:stretch>
        </p:blipFill>
        <p:spPr bwMode="auto">
          <a:xfrm>
            <a:off x="228600" y="1412875"/>
            <a:ext cx="5257800" cy="873125"/>
          </a:xfrm>
          <a:prstGeom prst="rect">
            <a:avLst/>
          </a:prstGeom>
          <a:noFill/>
          <a:ln w="9525">
            <a:noFill/>
            <a:miter lim="800000"/>
            <a:headEnd/>
            <a:tailEnd/>
          </a:ln>
        </p:spPr>
      </p:pic>
      <p:sp>
        <p:nvSpPr>
          <p:cNvPr id="40963" name="Rectangle 2"/>
          <p:cNvSpPr>
            <a:spLocks noGrp="1" noChangeArrowheads="1"/>
          </p:cNvSpPr>
          <p:nvPr>
            <p:ph type="title" idx="4294967295"/>
          </p:nvPr>
        </p:nvSpPr>
        <p:spPr/>
        <p:txBody>
          <a:bodyPr/>
          <a:lstStyle/>
          <a:p>
            <a:pPr eaLnBrk="1" hangingPunct="1"/>
            <a:r>
              <a:rPr lang="en-US" b="1" smtClean="0"/>
              <a:t>NodeXL:</a:t>
            </a:r>
            <a:r>
              <a:rPr lang="en-US" sz="2400" b="1" smtClean="0"/>
              <a:t> </a:t>
            </a:r>
            <a:br>
              <a:rPr lang="en-US" sz="2400" b="1" smtClean="0"/>
            </a:br>
            <a:r>
              <a:rPr lang="en-US" sz="2400" b="1" smtClean="0"/>
              <a:t>Network Overview for Discovery &amp; Exploration in Excel</a:t>
            </a:r>
            <a:endParaRPr lang="en-US" b="1" smtClean="0"/>
          </a:p>
        </p:txBody>
      </p:sp>
      <p:sp>
        <p:nvSpPr>
          <p:cNvPr id="40964" name="Rectangle 7"/>
          <p:cNvSpPr>
            <a:spLocks noChangeArrowheads="1"/>
          </p:cNvSpPr>
          <p:nvPr/>
        </p:nvSpPr>
        <p:spPr bwMode="auto">
          <a:xfrm>
            <a:off x="-3175" y="6248400"/>
            <a:ext cx="3024188" cy="338138"/>
          </a:xfrm>
          <a:prstGeom prst="rect">
            <a:avLst/>
          </a:prstGeom>
          <a:noFill/>
          <a:ln w="38100" cap="sq" algn="ctr">
            <a:noFill/>
            <a:miter lim="800000"/>
            <a:headEnd/>
            <a:tailEnd/>
          </a:ln>
        </p:spPr>
        <p:txBody>
          <a:bodyPr wrap="none">
            <a:spAutoFit/>
          </a:bodyPr>
          <a:lstStyle/>
          <a:p>
            <a:r>
              <a:rPr lang="en-US" sz="1600" b="1">
                <a:solidFill>
                  <a:schemeClr val="tx1"/>
                </a:solidFill>
                <a:latin typeface="Courier New" pitchFamily="49" charset="0"/>
                <a:cs typeface="Courier New" pitchFamily="49" charset="0"/>
              </a:rPr>
              <a:t>www.codeplex.com/nodexl</a:t>
            </a:r>
          </a:p>
        </p:txBody>
      </p:sp>
      <p:pic>
        <p:nvPicPr>
          <p:cNvPr id="40965" name="Picture 3"/>
          <p:cNvPicPr>
            <a:picLocks noChangeAspect="1" noChangeArrowheads="1"/>
          </p:cNvPicPr>
          <p:nvPr/>
        </p:nvPicPr>
        <p:blipFill>
          <a:blip r:embed="rId3" cstate="print"/>
          <a:srcRect/>
          <a:stretch>
            <a:fillRect/>
          </a:stretch>
        </p:blipFill>
        <p:spPr bwMode="auto">
          <a:xfrm>
            <a:off x="228600" y="1143000"/>
            <a:ext cx="5165725" cy="3886200"/>
          </a:xfrm>
          <a:prstGeom prst="rect">
            <a:avLst/>
          </a:prstGeom>
          <a:noFill/>
          <a:ln w="9525">
            <a:noFill/>
            <a:miter lim="800000"/>
            <a:headEnd/>
            <a:tailEnd/>
          </a:ln>
        </p:spPr>
      </p:pic>
      <p:pic>
        <p:nvPicPr>
          <p:cNvPr id="40966" name="Picture 6"/>
          <p:cNvPicPr>
            <a:picLocks noChangeAspect="1" noChangeArrowheads="1"/>
          </p:cNvPicPr>
          <p:nvPr/>
        </p:nvPicPr>
        <p:blipFill>
          <a:blip r:embed="rId4" cstate="print"/>
          <a:srcRect/>
          <a:stretch>
            <a:fillRect/>
          </a:stretch>
        </p:blipFill>
        <p:spPr bwMode="auto">
          <a:xfrm>
            <a:off x="2943225" y="3733800"/>
            <a:ext cx="6276975" cy="3924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p:txBody>
          <a:bodyPr/>
          <a:lstStyle/>
          <a:p>
            <a:pPr eaLnBrk="1" hangingPunct="1"/>
            <a:r>
              <a:rPr lang="en-US" sz="3200" b="1" smtClean="0"/>
              <a:t>Design Issues</a:t>
            </a:r>
            <a:endParaRPr lang="en-US" sz="3200" smtClean="0"/>
          </a:p>
        </p:txBody>
      </p:sp>
      <p:sp>
        <p:nvSpPr>
          <p:cNvPr id="6147" name="Rectangle 3"/>
          <p:cNvSpPr>
            <a:spLocks noGrp="1" noChangeArrowheads="1"/>
          </p:cNvSpPr>
          <p:nvPr>
            <p:ph type="body" sz="half" idx="4294967295"/>
          </p:nvPr>
        </p:nvSpPr>
        <p:spPr>
          <a:xfrm>
            <a:off x="228600" y="1371600"/>
            <a:ext cx="6059488" cy="3886200"/>
          </a:xfrm>
        </p:spPr>
        <p:txBody>
          <a:bodyPr/>
          <a:lstStyle/>
          <a:p>
            <a:pPr eaLnBrk="1" hangingPunct="1"/>
            <a:r>
              <a:rPr lang="en-US" sz="2800" smtClean="0"/>
              <a:t>Input devices &amp; strategies</a:t>
            </a:r>
          </a:p>
          <a:p>
            <a:pPr lvl="1" eaLnBrk="1" hangingPunct="1"/>
            <a:r>
              <a:rPr lang="en-US" sz="2400" smtClean="0"/>
              <a:t>Keyboards, pointing</a:t>
            </a:r>
            <a:r>
              <a:rPr lang="en-US" sz="1400" smtClean="0"/>
              <a:t> </a:t>
            </a:r>
            <a:r>
              <a:rPr lang="en-US" sz="2400" smtClean="0"/>
              <a:t>devices,</a:t>
            </a:r>
            <a:r>
              <a:rPr lang="en-US" sz="1400" smtClean="0"/>
              <a:t> </a:t>
            </a:r>
            <a:r>
              <a:rPr lang="en-US" sz="2400" smtClean="0"/>
              <a:t>voice</a:t>
            </a:r>
          </a:p>
          <a:p>
            <a:pPr lvl="1" eaLnBrk="1" hangingPunct="1"/>
            <a:r>
              <a:rPr lang="en-US" sz="2400" smtClean="0"/>
              <a:t>Direct manipulation</a:t>
            </a:r>
          </a:p>
          <a:p>
            <a:pPr lvl="1" eaLnBrk="1" hangingPunct="1"/>
            <a:r>
              <a:rPr lang="en-US" sz="2400" smtClean="0"/>
              <a:t>Menus, forms, commands</a:t>
            </a:r>
            <a:r>
              <a:rPr lang="en-US" sz="2400" i="1" smtClean="0"/>
              <a:t> </a:t>
            </a:r>
          </a:p>
          <a:p>
            <a:pPr eaLnBrk="1" hangingPunct="1"/>
            <a:r>
              <a:rPr lang="en-US" sz="2800" smtClean="0"/>
              <a:t>Output devices &amp; formats</a:t>
            </a:r>
          </a:p>
          <a:p>
            <a:pPr lvl="1" eaLnBrk="1" hangingPunct="1"/>
            <a:r>
              <a:rPr lang="en-US" sz="2400" smtClean="0"/>
              <a:t>Screens, windows, color, sound</a:t>
            </a:r>
          </a:p>
          <a:p>
            <a:pPr lvl="1" eaLnBrk="1" hangingPunct="1"/>
            <a:r>
              <a:rPr lang="en-US" sz="2400" smtClean="0"/>
              <a:t>Text, tables, graphics</a:t>
            </a:r>
          </a:p>
          <a:p>
            <a:pPr lvl="1" eaLnBrk="1" hangingPunct="1"/>
            <a:r>
              <a:rPr lang="en-US" sz="2400" smtClean="0"/>
              <a:t>Instructions, messages, help</a:t>
            </a:r>
          </a:p>
          <a:p>
            <a:pPr eaLnBrk="1" hangingPunct="1"/>
            <a:r>
              <a:rPr lang="en-US" sz="2800" smtClean="0"/>
              <a:t>Collaboration </a:t>
            </a:r>
            <a:r>
              <a:rPr lang="en-US" sz="2800" smtClean="0">
                <a:solidFill>
                  <a:srgbClr val="C00000"/>
                </a:solidFill>
              </a:rPr>
              <a:t>&amp;</a:t>
            </a:r>
            <a:r>
              <a:rPr lang="en-US" sz="2800" smtClean="0"/>
              <a:t> </a:t>
            </a:r>
            <a:r>
              <a:rPr lang="en-US" sz="2800" smtClean="0">
                <a:solidFill>
                  <a:srgbClr val="C00000"/>
                </a:solidFill>
              </a:rPr>
              <a:t>Social Media</a:t>
            </a:r>
          </a:p>
          <a:p>
            <a:pPr eaLnBrk="1" hangingPunct="1"/>
            <a:r>
              <a:rPr lang="en-US" sz="2800" smtClean="0"/>
              <a:t>Help, tutorials, training</a:t>
            </a:r>
          </a:p>
          <a:p>
            <a:pPr eaLnBrk="1" hangingPunct="1"/>
            <a:r>
              <a:rPr lang="en-US" sz="2800" smtClean="0">
                <a:solidFill>
                  <a:srgbClr val="C00000"/>
                </a:solidFill>
              </a:rPr>
              <a:t>Search</a:t>
            </a:r>
          </a:p>
        </p:txBody>
      </p:sp>
      <p:sp>
        <p:nvSpPr>
          <p:cNvPr id="6148" name="Text Box 4"/>
          <p:cNvSpPr txBox="1">
            <a:spLocks noChangeArrowheads="1"/>
          </p:cNvSpPr>
          <p:nvPr/>
        </p:nvSpPr>
        <p:spPr bwMode="auto">
          <a:xfrm>
            <a:off x="6172200" y="5043488"/>
            <a:ext cx="2368550" cy="366712"/>
          </a:xfrm>
          <a:prstGeom prst="rect">
            <a:avLst/>
          </a:prstGeom>
          <a:noFill/>
          <a:ln w="12700">
            <a:noFill/>
            <a:miter lim="800000"/>
            <a:headEnd/>
            <a:tailEnd/>
          </a:ln>
        </p:spPr>
        <p:txBody>
          <a:bodyPr wrap="none">
            <a:spAutoFit/>
          </a:bodyPr>
          <a:lstStyle/>
          <a:p>
            <a:r>
              <a:rPr lang="en-US" sz="1800" b="1">
                <a:solidFill>
                  <a:schemeClr val="tx1"/>
                </a:solidFill>
                <a:latin typeface="Courier New" pitchFamily="49" charset="0"/>
              </a:rPr>
              <a:t>www.awl.com/DTUI</a:t>
            </a:r>
          </a:p>
        </p:txBody>
      </p:sp>
      <p:sp>
        <p:nvSpPr>
          <p:cNvPr id="6149" name="Text Box 6"/>
          <p:cNvSpPr txBox="1">
            <a:spLocks noChangeArrowheads="1"/>
          </p:cNvSpPr>
          <p:nvPr/>
        </p:nvSpPr>
        <p:spPr bwMode="auto">
          <a:xfrm>
            <a:off x="6113463" y="5459413"/>
            <a:ext cx="2403475" cy="400050"/>
          </a:xfrm>
          <a:prstGeom prst="rect">
            <a:avLst/>
          </a:prstGeom>
          <a:noFill/>
          <a:ln w="38100" cap="sq" algn="ctr">
            <a:noFill/>
            <a:miter lim="800000"/>
            <a:headEnd/>
            <a:tailEnd/>
          </a:ln>
        </p:spPr>
        <p:txBody>
          <a:bodyPr wrap="none">
            <a:spAutoFit/>
          </a:bodyPr>
          <a:lstStyle/>
          <a:p>
            <a:r>
              <a:rPr lang="en-US" sz="2000" b="1">
                <a:solidFill>
                  <a:srgbClr val="DC0000"/>
                </a:solidFill>
              </a:rPr>
              <a:t>Fifth Edition: 2010</a:t>
            </a:r>
          </a:p>
        </p:txBody>
      </p:sp>
      <p:pic>
        <p:nvPicPr>
          <p:cNvPr id="6150" name="Picture 7"/>
          <p:cNvPicPr>
            <a:picLocks noChangeAspect="1" noChangeArrowheads="1"/>
          </p:cNvPicPr>
          <p:nvPr/>
        </p:nvPicPr>
        <p:blipFill>
          <a:blip r:embed="rId2" cstate="print"/>
          <a:srcRect l="3137" t="6818" r="4314" b="5682"/>
          <a:stretch>
            <a:fillRect/>
          </a:stretch>
        </p:blipFill>
        <p:spPr bwMode="auto">
          <a:xfrm>
            <a:off x="5715000" y="709613"/>
            <a:ext cx="3309938" cy="4319587"/>
          </a:xfrm>
          <a:prstGeom prst="rect">
            <a:avLst/>
          </a:prstGeom>
          <a:noFill/>
          <a:ln w="38100" cap="sq" algn="ctr">
            <a:noFill/>
            <a:miter lim="800000"/>
            <a:headEnd/>
            <a:tailEnd/>
          </a:ln>
        </p:spPr>
      </p:pic>
      <p:sp>
        <p:nvSpPr>
          <p:cNvPr id="6151" name="Rectangle 6"/>
          <p:cNvSpPr>
            <a:spLocks noChangeArrowheads="1"/>
          </p:cNvSpPr>
          <p:nvPr/>
        </p:nvSpPr>
        <p:spPr bwMode="auto">
          <a:xfrm>
            <a:off x="2298700" y="6051550"/>
            <a:ext cx="2486025" cy="523875"/>
          </a:xfrm>
          <a:prstGeom prst="rect">
            <a:avLst/>
          </a:prstGeom>
          <a:noFill/>
          <a:ln w="9525">
            <a:noFill/>
            <a:miter lim="800000"/>
            <a:headEnd/>
            <a:tailEnd/>
          </a:ln>
        </p:spPr>
        <p:txBody>
          <a:bodyPr wrap="none">
            <a:spAutoFit/>
          </a:bodyPr>
          <a:lstStyle/>
          <a:p>
            <a:pPr>
              <a:buClr>
                <a:srgbClr val="FF0000"/>
              </a:buClr>
              <a:buSzPct val="150000"/>
              <a:buFont typeface="Arial" charset="0"/>
              <a:buChar char="•"/>
            </a:pPr>
            <a:r>
              <a:rPr lang="en-US" sz="2800">
                <a:solidFill>
                  <a:srgbClr val="C00000"/>
                </a:solidFill>
              </a:rPr>
              <a:t> Visualization</a:t>
            </a:r>
            <a:endParaRPr lang="en-US" sz="280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p:txBody>
          <a:bodyPr/>
          <a:lstStyle/>
          <a:p>
            <a:pPr eaLnBrk="1" hangingPunct="1"/>
            <a:r>
              <a:rPr lang="en-US" b="1" smtClean="0"/>
              <a:t>NodeXL:</a:t>
            </a:r>
            <a:r>
              <a:rPr lang="en-US" sz="2400" b="1" smtClean="0"/>
              <a:t> </a:t>
            </a:r>
            <a:br>
              <a:rPr lang="en-US" sz="2400" b="1" smtClean="0"/>
            </a:br>
            <a:r>
              <a:rPr lang="en-US" sz="2400" b="1" smtClean="0"/>
              <a:t>Network Overview for Discovery &amp; Exploration in Excel</a:t>
            </a:r>
            <a:endParaRPr lang="en-US" b="1" smtClean="0"/>
          </a:p>
        </p:txBody>
      </p:sp>
      <p:sp>
        <p:nvSpPr>
          <p:cNvPr id="41987" name="Rectangle 7"/>
          <p:cNvSpPr>
            <a:spLocks noChangeArrowheads="1"/>
          </p:cNvSpPr>
          <p:nvPr/>
        </p:nvSpPr>
        <p:spPr bwMode="auto">
          <a:xfrm>
            <a:off x="1139825" y="6259513"/>
            <a:ext cx="3355975" cy="369887"/>
          </a:xfrm>
          <a:prstGeom prst="rect">
            <a:avLst/>
          </a:prstGeom>
          <a:noFill/>
          <a:ln w="38100" cap="sq" algn="ctr">
            <a:noFill/>
            <a:miter lim="800000"/>
            <a:headEnd/>
            <a:tailEnd/>
          </a:ln>
        </p:spPr>
        <p:txBody>
          <a:bodyPr wrap="none">
            <a:spAutoFit/>
          </a:bodyPr>
          <a:lstStyle/>
          <a:p>
            <a:r>
              <a:rPr lang="en-US" sz="1800" b="1">
                <a:solidFill>
                  <a:schemeClr val="tx1"/>
                </a:solidFill>
                <a:latin typeface="Courier New" pitchFamily="49" charset="0"/>
                <a:cs typeface="Courier New" pitchFamily="49" charset="0"/>
              </a:rPr>
              <a:t>www.codeplex.com/nodexl</a:t>
            </a:r>
          </a:p>
        </p:txBody>
      </p:sp>
      <p:pic>
        <p:nvPicPr>
          <p:cNvPr id="41988" name="Picture 2"/>
          <p:cNvPicPr>
            <a:picLocks noChangeAspect="1" noChangeArrowheads="1"/>
          </p:cNvPicPr>
          <p:nvPr/>
        </p:nvPicPr>
        <p:blipFill>
          <a:blip r:embed="rId2" cstate="print"/>
          <a:srcRect/>
          <a:stretch>
            <a:fillRect/>
          </a:stretch>
        </p:blipFill>
        <p:spPr bwMode="auto">
          <a:xfrm>
            <a:off x="95250" y="1143000"/>
            <a:ext cx="6845300" cy="4953000"/>
          </a:xfrm>
          <a:prstGeom prst="rect">
            <a:avLst/>
          </a:prstGeom>
          <a:noFill/>
          <a:ln w="9525">
            <a:noFill/>
            <a:miter lim="800000"/>
            <a:headEnd/>
            <a:tailEnd/>
          </a:ln>
        </p:spPr>
      </p:pic>
      <p:pic>
        <p:nvPicPr>
          <p:cNvPr id="41989" name="Picture 2"/>
          <p:cNvPicPr>
            <a:picLocks noChangeAspect="1" noChangeArrowheads="1"/>
          </p:cNvPicPr>
          <p:nvPr/>
        </p:nvPicPr>
        <p:blipFill>
          <a:blip r:embed="rId3" cstate="print"/>
          <a:srcRect l="51241" t="39523" r="1250" b="5183"/>
          <a:stretch>
            <a:fillRect/>
          </a:stretch>
        </p:blipFill>
        <p:spPr bwMode="auto">
          <a:xfrm>
            <a:off x="6019800" y="1852613"/>
            <a:ext cx="3048000" cy="2566987"/>
          </a:xfrm>
          <a:prstGeom prst="rect">
            <a:avLst/>
          </a:prstGeom>
          <a:noFill/>
          <a:ln w="9525">
            <a:solidFill>
              <a:schemeClr val="tx2"/>
            </a:solid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p:txBody>
          <a:bodyPr/>
          <a:lstStyle/>
          <a:p>
            <a:pPr eaLnBrk="1" hangingPunct="1"/>
            <a:r>
              <a:rPr lang="en-US" sz="3200" b="1" smtClean="0"/>
              <a:t>NodeXL: </a:t>
            </a:r>
            <a:r>
              <a:rPr lang="en-US" sz="2400" b="1" smtClean="0"/>
              <a:t/>
            </a:r>
            <a:br>
              <a:rPr lang="en-US" sz="2400" b="1" smtClean="0"/>
            </a:br>
            <a:r>
              <a:rPr lang="en-US" sz="2400" b="1" smtClean="0"/>
              <a:t>Network Overview for Discovery &amp; Exploration in Excel</a:t>
            </a:r>
            <a:endParaRPr lang="en-US" b="1" smtClean="0"/>
          </a:p>
        </p:txBody>
      </p:sp>
      <p:sp>
        <p:nvSpPr>
          <p:cNvPr id="43011" name="Rectangle 7"/>
          <p:cNvSpPr>
            <a:spLocks noChangeArrowheads="1"/>
          </p:cNvSpPr>
          <p:nvPr/>
        </p:nvSpPr>
        <p:spPr bwMode="auto">
          <a:xfrm>
            <a:off x="512763" y="6397625"/>
            <a:ext cx="7488237" cy="307975"/>
          </a:xfrm>
          <a:prstGeom prst="rect">
            <a:avLst/>
          </a:prstGeom>
          <a:noFill/>
          <a:ln w="38100" cap="sq" algn="ctr">
            <a:noFill/>
            <a:miter lim="800000"/>
            <a:headEnd/>
            <a:tailEnd/>
          </a:ln>
        </p:spPr>
        <p:txBody>
          <a:bodyPr wrap="none">
            <a:spAutoFit/>
          </a:bodyPr>
          <a:lstStyle/>
          <a:p>
            <a:r>
              <a:rPr lang="en-US" sz="1400" b="1">
                <a:solidFill>
                  <a:schemeClr val="tx1"/>
                </a:solidFill>
                <a:latin typeface="Courier New" pitchFamily="49" charset="0"/>
                <a:cs typeface="Courier New" pitchFamily="49" charset="0"/>
              </a:rPr>
              <a:t>https://wiki.cs.umd.edu/cmsc734_09/index.php?title=Homework_Number_3</a:t>
            </a:r>
            <a:endParaRPr lang="en-US" sz="1400" b="1">
              <a:solidFill>
                <a:schemeClr val="tx1"/>
              </a:solidFill>
              <a:latin typeface="Courier New" pitchFamily="49" charset="0"/>
            </a:endParaRPr>
          </a:p>
        </p:txBody>
      </p:sp>
      <p:pic>
        <p:nvPicPr>
          <p:cNvPr id="43012" name="Picture 7" descr="https://wiki.cs.umd.edu/cmsc734_09/images/thumb/7/79/WhiteHouse1a.png/665px-WhiteHouse1a.png">
            <a:hlinkClick r:id="rId2"/>
          </p:cNvPr>
          <p:cNvPicPr>
            <a:picLocks noChangeAspect="1" noChangeArrowheads="1"/>
          </p:cNvPicPr>
          <p:nvPr/>
        </p:nvPicPr>
        <p:blipFill>
          <a:blip r:embed="rId3" cstate="print"/>
          <a:srcRect/>
          <a:stretch>
            <a:fillRect/>
          </a:stretch>
        </p:blipFill>
        <p:spPr bwMode="auto">
          <a:xfrm>
            <a:off x="-152400" y="1533525"/>
            <a:ext cx="4800600" cy="4324350"/>
          </a:xfrm>
          <a:prstGeom prst="rect">
            <a:avLst/>
          </a:prstGeom>
          <a:noFill/>
          <a:ln w="9525">
            <a:noFill/>
            <a:miter lim="800000"/>
            <a:headEnd/>
            <a:tailEnd/>
          </a:ln>
        </p:spPr>
      </p:pic>
      <p:pic>
        <p:nvPicPr>
          <p:cNvPr id="43013" name="Picture 2"/>
          <p:cNvPicPr>
            <a:picLocks noChangeAspect="1" noChangeArrowheads="1"/>
          </p:cNvPicPr>
          <p:nvPr/>
        </p:nvPicPr>
        <p:blipFill>
          <a:blip r:embed="rId4" cstate="print"/>
          <a:srcRect l="15082" t="21239" r="3442" b="6857"/>
          <a:stretch>
            <a:fillRect/>
          </a:stretch>
        </p:blipFill>
        <p:spPr bwMode="auto">
          <a:xfrm>
            <a:off x="4572000" y="1050925"/>
            <a:ext cx="4648200" cy="2987675"/>
          </a:xfrm>
          <a:prstGeom prst="rect">
            <a:avLst/>
          </a:prstGeom>
          <a:noFill/>
          <a:ln w="38100" cap="sq" algn="ctr">
            <a:noFill/>
            <a:miter lim="800000"/>
            <a:headEnd/>
            <a:tailEnd/>
          </a:ln>
        </p:spPr>
      </p:pic>
      <p:pic>
        <p:nvPicPr>
          <p:cNvPr id="43014" name="Picture 4" descr="https://wiki.cs.umd.edu/cmsc734_09/images/thumb/b/b3/2008_Screenshot.png/800px-2008_Screenshot.png">
            <a:hlinkClick r:id="rId5"/>
          </p:cNvPr>
          <p:cNvPicPr>
            <a:picLocks noChangeAspect="1" noChangeArrowheads="1"/>
          </p:cNvPicPr>
          <p:nvPr/>
        </p:nvPicPr>
        <p:blipFill>
          <a:blip r:embed="rId6" cstate="print"/>
          <a:srcRect/>
          <a:stretch>
            <a:fillRect/>
          </a:stretch>
        </p:blipFill>
        <p:spPr bwMode="auto">
          <a:xfrm>
            <a:off x="4724400" y="4148138"/>
            <a:ext cx="4114800" cy="2252662"/>
          </a:xfrm>
          <a:prstGeom prst="rect">
            <a:avLst/>
          </a:prstGeom>
          <a:noFill/>
          <a:ln w="25400">
            <a:solidFill>
              <a:schemeClr val="tx1"/>
            </a:solid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srcRect/>
          <a:stretch>
            <a:fillRect/>
          </a:stretch>
        </p:blipFill>
        <p:spPr bwMode="auto">
          <a:xfrm>
            <a:off x="1181100" y="1295400"/>
            <a:ext cx="6438900" cy="4846638"/>
          </a:xfrm>
          <a:prstGeom prst="rect">
            <a:avLst/>
          </a:prstGeom>
          <a:noFill/>
          <a:ln w="9525">
            <a:noFill/>
            <a:miter lim="800000"/>
            <a:headEnd/>
            <a:tailEnd/>
          </a:ln>
        </p:spPr>
      </p:pic>
      <p:sp>
        <p:nvSpPr>
          <p:cNvPr id="44035" name="Title 3"/>
          <p:cNvSpPr>
            <a:spLocks noGrp="1"/>
          </p:cNvSpPr>
          <p:nvPr>
            <p:ph type="title"/>
          </p:nvPr>
        </p:nvSpPr>
        <p:spPr/>
        <p:txBody>
          <a:bodyPr/>
          <a:lstStyle/>
          <a:p>
            <a:r>
              <a:rPr lang="en-US" sz="3200" b="1" smtClean="0"/>
              <a:t>Wikipedia Discussion</a:t>
            </a:r>
          </a:p>
        </p:txBody>
      </p:sp>
      <p:sp>
        <p:nvSpPr>
          <p:cNvPr id="44036" name="Rectangle 5"/>
          <p:cNvSpPr>
            <a:spLocks noChangeArrowheads="1"/>
          </p:cNvSpPr>
          <p:nvPr/>
        </p:nvSpPr>
        <p:spPr bwMode="auto">
          <a:xfrm>
            <a:off x="152400" y="6211888"/>
            <a:ext cx="8534400" cy="646112"/>
          </a:xfrm>
          <a:prstGeom prst="rect">
            <a:avLst/>
          </a:prstGeom>
          <a:noFill/>
          <a:ln w="9525">
            <a:noFill/>
            <a:miter lim="800000"/>
            <a:headEnd/>
            <a:tailEnd/>
          </a:ln>
        </p:spPr>
        <p:txBody>
          <a:bodyPr>
            <a:spAutoFit/>
          </a:bodyPr>
          <a:lstStyle/>
          <a:p>
            <a:r>
              <a:rPr lang="en-US" sz="1800"/>
              <a:t>Red nodes (most confrontational) are involved in the strongest dyadic ties, </a:t>
            </a:r>
            <a:br>
              <a:rPr lang="en-US" sz="1800"/>
            </a:br>
            <a:r>
              <a:rPr lang="en-US" sz="1800"/>
              <a:t>and they tend to have the highest out-degree</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2009 - September - NodeXL - Twitter Search WIN09 Follows Network profile pictures"/>
          <p:cNvPicPr>
            <a:picLocks noChangeAspect="1" noChangeArrowheads="1"/>
          </p:cNvPicPr>
          <p:nvPr/>
        </p:nvPicPr>
        <p:blipFill>
          <a:blip r:embed="rId3" cstate="print"/>
          <a:srcRect/>
          <a:stretch>
            <a:fillRect/>
          </a:stretch>
        </p:blipFill>
        <p:spPr bwMode="auto">
          <a:xfrm>
            <a:off x="1074738" y="1600200"/>
            <a:ext cx="6088062" cy="4078288"/>
          </a:xfrm>
          <a:prstGeom prst="rect">
            <a:avLst/>
          </a:prstGeom>
          <a:noFill/>
          <a:ln w="9525">
            <a:noFill/>
            <a:miter lim="800000"/>
            <a:headEnd/>
            <a:tailEnd/>
          </a:ln>
        </p:spPr>
      </p:pic>
      <p:sp>
        <p:nvSpPr>
          <p:cNvPr id="45059" name="Title 3"/>
          <p:cNvSpPr>
            <a:spLocks noGrp="1"/>
          </p:cNvSpPr>
          <p:nvPr>
            <p:ph type="title"/>
          </p:nvPr>
        </p:nvSpPr>
        <p:spPr>
          <a:xfrm>
            <a:off x="533400" y="152400"/>
            <a:ext cx="8610600" cy="762000"/>
          </a:xfrm>
        </p:spPr>
        <p:txBody>
          <a:bodyPr/>
          <a:lstStyle/>
          <a:p>
            <a:r>
              <a:rPr lang="en-US" sz="3200" b="1" smtClean="0"/>
              <a:t>Tweets at #WIN09 Conference: 2 groups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3"/>
          <p:cNvSpPr>
            <a:spLocks noGrp="1"/>
          </p:cNvSpPr>
          <p:nvPr>
            <p:ph type="title"/>
          </p:nvPr>
        </p:nvSpPr>
        <p:spPr>
          <a:xfrm>
            <a:off x="533400" y="152400"/>
            <a:ext cx="8610600" cy="762000"/>
          </a:xfrm>
        </p:spPr>
        <p:txBody>
          <a:bodyPr/>
          <a:lstStyle/>
          <a:p>
            <a:r>
              <a:rPr lang="en-US" sz="3200" b="1" smtClean="0"/>
              <a:t>Tweets at #TMSP Workshop</a:t>
            </a:r>
          </a:p>
        </p:txBody>
      </p:sp>
      <p:pic>
        <p:nvPicPr>
          <p:cNvPr id="46083" name="Picture 4" descr="C:\Users\ben\AppData\Local\Microsoft\Windows\Temporary Internet Files\Content.Outlook\SV27F54T\2010 - April - 22 - NodeXL - Twitter - tmsp top between and graph.png"/>
          <p:cNvPicPr>
            <a:picLocks noChangeAspect="1" noChangeArrowheads="1"/>
          </p:cNvPicPr>
          <p:nvPr/>
        </p:nvPicPr>
        <p:blipFill>
          <a:blip r:embed="rId3" cstate="print"/>
          <a:srcRect l="50000"/>
          <a:stretch>
            <a:fillRect/>
          </a:stretch>
        </p:blipFill>
        <p:spPr bwMode="auto">
          <a:xfrm>
            <a:off x="914400" y="1219200"/>
            <a:ext cx="6934200" cy="5546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mouse_tagClusters.png"/>
          <p:cNvPicPr>
            <a:picLocks noChangeAspect="1" noChangeArrowheads="1"/>
          </p:cNvPicPr>
          <p:nvPr/>
        </p:nvPicPr>
        <p:blipFill>
          <a:blip r:embed="rId3" cstate="print"/>
          <a:srcRect/>
          <a:stretch>
            <a:fillRect/>
          </a:stretch>
        </p:blipFill>
        <p:spPr bwMode="auto">
          <a:xfrm>
            <a:off x="228600" y="1143000"/>
            <a:ext cx="4953000" cy="2620963"/>
          </a:xfrm>
          <a:prstGeom prst="rect">
            <a:avLst/>
          </a:prstGeom>
          <a:noFill/>
          <a:ln w="9525">
            <a:noFill/>
            <a:miter lim="800000"/>
            <a:headEnd/>
            <a:tailEnd/>
          </a:ln>
        </p:spPr>
      </p:pic>
      <p:pic>
        <p:nvPicPr>
          <p:cNvPr id="47107" name="Picture 6" descr="mouse_tagsClustersFiltered.png"/>
          <p:cNvPicPr>
            <a:picLocks noChangeAspect="1" noChangeArrowheads="1"/>
          </p:cNvPicPr>
          <p:nvPr/>
        </p:nvPicPr>
        <p:blipFill>
          <a:blip r:embed="rId4" cstate="print"/>
          <a:srcRect/>
          <a:stretch>
            <a:fillRect/>
          </a:stretch>
        </p:blipFill>
        <p:spPr bwMode="auto">
          <a:xfrm>
            <a:off x="3429000" y="3657600"/>
            <a:ext cx="5607050" cy="3200400"/>
          </a:xfrm>
          <a:prstGeom prst="rect">
            <a:avLst/>
          </a:prstGeom>
          <a:noFill/>
          <a:ln w="9525">
            <a:noFill/>
            <a:miter lim="800000"/>
            <a:headEnd/>
            <a:tailEnd/>
          </a:ln>
        </p:spPr>
      </p:pic>
      <p:sp>
        <p:nvSpPr>
          <p:cNvPr id="47108" name="Title 4"/>
          <p:cNvSpPr>
            <a:spLocks noGrp="1"/>
          </p:cNvSpPr>
          <p:nvPr>
            <p:ph type="title"/>
          </p:nvPr>
        </p:nvSpPr>
        <p:spPr/>
        <p:txBody>
          <a:bodyPr/>
          <a:lstStyle/>
          <a:p>
            <a:r>
              <a:rPr lang="en-US" sz="3200" b="1" smtClean="0"/>
              <a:t>Flickr clusters for “mouse”</a:t>
            </a:r>
          </a:p>
        </p:txBody>
      </p:sp>
      <p:sp>
        <p:nvSpPr>
          <p:cNvPr id="47109" name="Rectangle 6"/>
          <p:cNvSpPr>
            <a:spLocks noChangeArrowheads="1"/>
          </p:cNvSpPr>
          <p:nvPr/>
        </p:nvSpPr>
        <p:spPr bwMode="auto">
          <a:xfrm>
            <a:off x="5502275" y="1600200"/>
            <a:ext cx="2944813" cy="1200150"/>
          </a:xfrm>
          <a:prstGeom prst="rect">
            <a:avLst/>
          </a:prstGeom>
          <a:noFill/>
          <a:ln w="9525">
            <a:noFill/>
            <a:miter lim="800000"/>
            <a:headEnd/>
            <a:tailEnd/>
          </a:ln>
        </p:spPr>
        <p:txBody>
          <a:bodyPr wrap="none">
            <a:spAutoFit/>
          </a:bodyPr>
          <a:lstStyle/>
          <a:p>
            <a:r>
              <a:rPr lang="en-US" sz="1800" b="1"/>
              <a:t>Computer          </a:t>
            </a:r>
            <a:r>
              <a:rPr lang="en-US" b="1"/>
              <a:t>Mickey</a:t>
            </a:r>
            <a:br>
              <a:rPr lang="en-US" b="1"/>
            </a:br>
            <a:endParaRPr lang="en-US" b="1"/>
          </a:p>
          <a:p>
            <a:r>
              <a:rPr lang="en-US" b="1"/>
              <a:t>Animal</a:t>
            </a:r>
          </a:p>
        </p:txBody>
      </p:sp>
      <p:sp>
        <p:nvSpPr>
          <p:cNvPr id="47110" name="Oval 7"/>
          <p:cNvSpPr>
            <a:spLocks noChangeArrowheads="1"/>
          </p:cNvSpPr>
          <p:nvPr/>
        </p:nvSpPr>
        <p:spPr bwMode="auto">
          <a:xfrm rot="-1203962">
            <a:off x="5473700" y="1447800"/>
            <a:ext cx="1371600" cy="762000"/>
          </a:xfrm>
          <a:prstGeom prst="ellipse">
            <a:avLst/>
          </a:prstGeom>
          <a:noFill/>
          <a:ln w="25400" cap="sq" algn="ctr">
            <a:solidFill>
              <a:schemeClr val="tx1"/>
            </a:solidFill>
            <a:round/>
            <a:headEnd/>
            <a:tailEnd/>
          </a:ln>
        </p:spPr>
        <p:txBody>
          <a:bodyPr wrap="none" anchor="ctr"/>
          <a:lstStyle/>
          <a:p>
            <a:endParaRPr lang="en-US"/>
          </a:p>
        </p:txBody>
      </p:sp>
      <p:sp>
        <p:nvSpPr>
          <p:cNvPr id="47111" name="Oval 8"/>
          <p:cNvSpPr>
            <a:spLocks noChangeArrowheads="1"/>
          </p:cNvSpPr>
          <p:nvPr/>
        </p:nvSpPr>
        <p:spPr bwMode="auto">
          <a:xfrm rot="1013381">
            <a:off x="7091363" y="1477963"/>
            <a:ext cx="1371600" cy="762000"/>
          </a:xfrm>
          <a:prstGeom prst="ellipse">
            <a:avLst/>
          </a:prstGeom>
          <a:noFill/>
          <a:ln w="25400" cap="sq" algn="ctr">
            <a:solidFill>
              <a:schemeClr val="tx1"/>
            </a:solidFill>
            <a:round/>
            <a:headEnd/>
            <a:tailEnd/>
          </a:ln>
        </p:spPr>
        <p:txBody>
          <a:bodyPr wrap="none" anchor="ctr"/>
          <a:lstStyle/>
          <a:p>
            <a:endParaRPr lang="en-US"/>
          </a:p>
        </p:txBody>
      </p:sp>
      <p:sp>
        <p:nvSpPr>
          <p:cNvPr id="47112" name="Oval 9"/>
          <p:cNvSpPr>
            <a:spLocks noChangeArrowheads="1"/>
          </p:cNvSpPr>
          <p:nvPr/>
        </p:nvSpPr>
        <p:spPr bwMode="auto">
          <a:xfrm>
            <a:off x="6203950" y="2209800"/>
            <a:ext cx="1524000" cy="762000"/>
          </a:xfrm>
          <a:prstGeom prst="ellipse">
            <a:avLst/>
          </a:prstGeom>
          <a:noFill/>
          <a:ln w="25400" cap="sq" algn="ctr">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figure13-24_new.png"/>
          <p:cNvPicPr>
            <a:picLocks noChangeAspect="1" noChangeArrowheads="1"/>
          </p:cNvPicPr>
          <p:nvPr/>
        </p:nvPicPr>
        <p:blipFill>
          <a:blip r:embed="rId3" cstate="print"/>
          <a:srcRect/>
          <a:stretch>
            <a:fillRect/>
          </a:stretch>
        </p:blipFill>
        <p:spPr bwMode="auto">
          <a:xfrm>
            <a:off x="152400" y="1295400"/>
            <a:ext cx="8189913" cy="5105400"/>
          </a:xfrm>
          <a:prstGeom prst="rect">
            <a:avLst/>
          </a:prstGeom>
          <a:noFill/>
          <a:ln w="9525">
            <a:noFill/>
            <a:miter lim="800000"/>
            <a:headEnd/>
            <a:tailEnd/>
          </a:ln>
        </p:spPr>
      </p:pic>
      <p:sp>
        <p:nvSpPr>
          <p:cNvPr id="48131" name="Title 3"/>
          <p:cNvSpPr>
            <a:spLocks noGrp="1"/>
          </p:cNvSpPr>
          <p:nvPr>
            <p:ph type="title"/>
          </p:nvPr>
        </p:nvSpPr>
        <p:spPr>
          <a:xfrm>
            <a:off x="533400" y="228600"/>
            <a:ext cx="8229600" cy="762000"/>
          </a:xfrm>
        </p:spPr>
        <p:txBody>
          <a:bodyPr/>
          <a:lstStyle/>
          <a:p>
            <a:r>
              <a:rPr lang="en-US" sz="3200" b="1" smtClean="0"/>
              <a:t>Flickr commenters on Marc Smith’s pix</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52400" y="152400"/>
            <a:ext cx="8915400" cy="762000"/>
          </a:xfrm>
        </p:spPr>
        <p:txBody>
          <a:bodyPr/>
          <a:lstStyle/>
          <a:p>
            <a:pPr eaLnBrk="1" hangingPunct="1"/>
            <a:r>
              <a:rPr lang="en-US" sz="3200" b="1" smtClean="0"/>
              <a:t>NodeXL: Book &amp; Social Media Research Fnd</a:t>
            </a:r>
          </a:p>
        </p:txBody>
      </p:sp>
      <p:sp>
        <p:nvSpPr>
          <p:cNvPr id="49155" name="Right Triangle 6"/>
          <p:cNvSpPr>
            <a:spLocks noChangeArrowheads="1"/>
          </p:cNvSpPr>
          <p:nvPr/>
        </p:nvSpPr>
        <p:spPr bwMode="auto">
          <a:xfrm rot="5244050">
            <a:off x="2062956" y="1337470"/>
            <a:ext cx="1101725" cy="1065212"/>
          </a:xfrm>
          <a:prstGeom prst="rtTriangle">
            <a:avLst/>
          </a:prstGeom>
          <a:solidFill>
            <a:schemeClr val="bg1"/>
          </a:solidFill>
          <a:ln w="38100" cap="sq" algn="ctr">
            <a:noFill/>
            <a:round/>
            <a:headEnd/>
            <a:tailEnd/>
          </a:ln>
        </p:spPr>
        <p:txBody>
          <a:bodyPr wrap="none" anchor="ctr"/>
          <a:lstStyle/>
          <a:p>
            <a:endParaRPr lang="en-US"/>
          </a:p>
        </p:txBody>
      </p:sp>
      <p:sp>
        <p:nvSpPr>
          <p:cNvPr id="49156" name="Right Triangle 7"/>
          <p:cNvSpPr>
            <a:spLocks noChangeArrowheads="1"/>
          </p:cNvSpPr>
          <p:nvPr/>
        </p:nvSpPr>
        <p:spPr bwMode="auto">
          <a:xfrm>
            <a:off x="1670050" y="4157663"/>
            <a:ext cx="996950" cy="1176337"/>
          </a:xfrm>
          <a:prstGeom prst="rtTriangle">
            <a:avLst/>
          </a:prstGeom>
          <a:solidFill>
            <a:schemeClr val="bg1"/>
          </a:solidFill>
          <a:ln w="38100" cap="sq" algn="ctr">
            <a:noFill/>
            <a:round/>
            <a:headEnd/>
            <a:tailEnd/>
          </a:ln>
        </p:spPr>
        <p:txBody>
          <a:bodyPr wrap="none" anchor="ctr"/>
          <a:lstStyle/>
          <a:p>
            <a:endParaRPr lang="en-US"/>
          </a:p>
        </p:txBody>
      </p:sp>
      <p:sp>
        <p:nvSpPr>
          <p:cNvPr id="49158" name="Rectangle 6"/>
          <p:cNvSpPr>
            <a:spLocks noChangeArrowheads="1"/>
          </p:cNvSpPr>
          <p:nvPr/>
        </p:nvSpPr>
        <p:spPr bwMode="auto">
          <a:xfrm>
            <a:off x="5105400" y="1852613"/>
            <a:ext cx="3657600" cy="3786187"/>
          </a:xfrm>
          <a:prstGeom prst="rect">
            <a:avLst/>
          </a:prstGeom>
          <a:noFill/>
          <a:ln w="9525">
            <a:noFill/>
            <a:miter lim="800000"/>
            <a:headEnd/>
            <a:tailEnd/>
          </a:ln>
        </p:spPr>
        <p:txBody>
          <a:bodyPr>
            <a:spAutoFit/>
          </a:bodyPr>
          <a:lstStyle/>
          <a:p>
            <a:pPr algn="l"/>
            <a:r>
              <a:rPr lang="en-US" sz="1600" b="1"/>
              <a:t>Social Media Research Foundation</a:t>
            </a:r>
          </a:p>
          <a:p>
            <a:pPr algn="l"/>
            <a:r>
              <a:rPr lang="en-US" sz="1600" b="1"/>
              <a:t>     </a:t>
            </a:r>
            <a:r>
              <a:rPr lang="en-US" sz="1600" b="1">
                <a:latin typeface="Courier New" pitchFamily="49" charset="0"/>
                <a:cs typeface="Courier New" pitchFamily="49" charset="0"/>
              </a:rPr>
              <a:t>smrfoundation.org</a:t>
            </a:r>
          </a:p>
          <a:p>
            <a:pPr algn="l"/>
            <a:endParaRPr lang="en-US" sz="1600"/>
          </a:p>
          <a:p>
            <a:pPr algn="l"/>
            <a:r>
              <a:rPr lang="en-US" sz="1600"/>
              <a:t>We are a group of researchers who want to create open tools, generate and host open data, and support open scholarship related to social media.</a:t>
            </a:r>
          </a:p>
          <a:p>
            <a:pPr algn="l"/>
            <a:endParaRPr lang="en-US" sz="1600"/>
          </a:p>
          <a:p>
            <a:pPr algn="l"/>
            <a:r>
              <a:rPr lang="en-US" sz="1600"/>
              <a:t>Mapping, measuring and understanding the landscape of social media is our mission.  We support tool projects that enable the collection, analysis and visualization of social media data.  </a:t>
            </a:r>
          </a:p>
          <a:p>
            <a:pPr algn="l"/>
            <a:endParaRPr lang="en-US" sz="1600"/>
          </a:p>
        </p:txBody>
      </p:sp>
      <p:pic>
        <p:nvPicPr>
          <p:cNvPr id="7" name="Picture 6" descr="NodeXL-cover-Hansen4_27.JPG"/>
          <p:cNvPicPr>
            <a:picLocks noChangeAspect="1"/>
          </p:cNvPicPr>
          <p:nvPr/>
        </p:nvPicPr>
        <p:blipFill>
          <a:blip r:embed="rId2" cstate="print"/>
          <a:stretch>
            <a:fillRect/>
          </a:stretch>
        </p:blipFill>
        <p:spPr>
          <a:xfrm>
            <a:off x="479854" y="1295400"/>
            <a:ext cx="4015946" cy="4953000"/>
          </a:xfrm>
          <a:prstGeom prst="rect">
            <a:avLst/>
          </a:prstGeom>
        </p:spPr>
      </p:pic>
      <p:cxnSp>
        <p:nvCxnSpPr>
          <p:cNvPr id="9" name="Straight Connector 8"/>
          <p:cNvCxnSpPr/>
          <p:nvPr/>
        </p:nvCxnSpPr>
        <p:spPr bwMode="auto">
          <a:xfrm rot="5400000">
            <a:off x="2133600" y="3886200"/>
            <a:ext cx="5334000" cy="0"/>
          </a:xfrm>
          <a:prstGeom prst="line">
            <a:avLst/>
          </a:prstGeom>
          <a:solidFill>
            <a:schemeClr val="accent1"/>
          </a:solidFill>
          <a:ln w="38100" cap="sq"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09600" y="152400"/>
            <a:ext cx="8229600" cy="762000"/>
          </a:xfrm>
        </p:spPr>
        <p:txBody>
          <a:bodyPr/>
          <a:lstStyle/>
          <a:p>
            <a:pPr eaLnBrk="1" hangingPunct="1"/>
            <a:r>
              <a:rPr lang="en-US" altLang="ko-KR" sz="3200" b="1" smtClean="0">
                <a:ea typeface="Gulim" pitchFamily="34" charset="-127"/>
              </a:rPr>
              <a:t>Take Away Messages</a:t>
            </a:r>
          </a:p>
        </p:txBody>
      </p:sp>
      <p:sp>
        <p:nvSpPr>
          <p:cNvPr id="50179" name="Rectangle 3"/>
          <p:cNvSpPr>
            <a:spLocks noGrp="1" noChangeArrowheads="1"/>
          </p:cNvSpPr>
          <p:nvPr>
            <p:ph type="body" sz="half" idx="1"/>
          </p:nvPr>
        </p:nvSpPr>
        <p:spPr>
          <a:xfrm>
            <a:off x="838200" y="1676400"/>
            <a:ext cx="7467600" cy="3886200"/>
          </a:xfrm>
        </p:spPr>
        <p:txBody>
          <a:bodyPr/>
          <a:lstStyle/>
          <a:p>
            <a:pPr eaLnBrk="1" hangingPunct="1">
              <a:lnSpc>
                <a:spcPct val="80000"/>
              </a:lnSpc>
              <a:buFontTx/>
              <a:buNone/>
            </a:pPr>
            <a:r>
              <a:rPr lang="en-US" altLang="ko-KR" sz="3600" b="1" smtClean="0">
                <a:ea typeface="Gulim" pitchFamily="34" charset="-127"/>
              </a:rPr>
              <a:t>Visualization supports Discovery</a:t>
            </a:r>
            <a:br>
              <a:rPr lang="en-US" altLang="ko-KR" sz="3600" b="1" smtClean="0">
                <a:ea typeface="Gulim" pitchFamily="34" charset="-127"/>
              </a:rPr>
            </a:br>
            <a:endParaRPr lang="en-US" altLang="ko-KR" sz="1400" b="1" smtClean="0">
              <a:ea typeface="Gulim" pitchFamily="34" charset="-127"/>
            </a:endParaRPr>
          </a:p>
          <a:p>
            <a:pPr eaLnBrk="1" hangingPunct="1">
              <a:lnSpc>
                <a:spcPct val="80000"/>
              </a:lnSpc>
            </a:pPr>
            <a:r>
              <a:rPr lang="en-US" altLang="ko-KR" smtClean="0">
                <a:ea typeface="Gulim" pitchFamily="34" charset="-127"/>
              </a:rPr>
              <a:t>Multi-Var</a:t>
            </a:r>
          </a:p>
          <a:p>
            <a:pPr eaLnBrk="1" hangingPunct="1">
              <a:lnSpc>
                <a:spcPct val="80000"/>
              </a:lnSpc>
            </a:pPr>
            <a:r>
              <a:rPr lang="en-US" altLang="ko-KR" smtClean="0">
                <a:ea typeface="Gulim" pitchFamily="34" charset="-127"/>
              </a:rPr>
              <a:t>Temporal</a:t>
            </a:r>
          </a:p>
          <a:p>
            <a:pPr eaLnBrk="1" hangingPunct="1">
              <a:lnSpc>
                <a:spcPct val="80000"/>
              </a:lnSpc>
            </a:pPr>
            <a:r>
              <a:rPr lang="en-US" altLang="ko-KR" smtClean="0">
                <a:ea typeface="Gulim" pitchFamily="34" charset="-127"/>
              </a:rPr>
              <a:t>Tree</a:t>
            </a:r>
          </a:p>
          <a:p>
            <a:pPr eaLnBrk="1" hangingPunct="1">
              <a:lnSpc>
                <a:spcPct val="80000"/>
              </a:lnSpc>
            </a:pPr>
            <a:r>
              <a:rPr lang="en-US" altLang="ko-KR" smtClean="0">
                <a:ea typeface="Gulim" pitchFamily="34" charset="-127"/>
              </a:rPr>
              <a:t>Network</a:t>
            </a:r>
          </a:p>
          <a:p>
            <a:pPr eaLnBrk="1" hangingPunct="1">
              <a:lnSpc>
                <a:spcPct val="80000"/>
              </a:lnSpc>
            </a:pPr>
            <a:endParaRPr lang="en-US" altLang="ko-KR" smtClean="0">
              <a:ea typeface="Gulim" pitchFamily="34" charset="-127"/>
            </a:endParaRPr>
          </a:p>
          <a:p>
            <a:pPr eaLnBrk="1" hangingPunct="1">
              <a:lnSpc>
                <a:spcPct val="80000"/>
              </a:lnSpc>
              <a:buFontTx/>
              <a:buNone/>
            </a:pPr>
            <a:r>
              <a:rPr lang="en-US" altLang="ko-KR" sz="3600" b="1" smtClean="0">
                <a:ea typeface="Gulim" pitchFamily="34" charset="-127"/>
              </a:rPr>
              <a:t>… and Communication</a:t>
            </a:r>
          </a:p>
        </p:txBody>
      </p:sp>
      <p:sp>
        <p:nvSpPr>
          <p:cNvPr id="50180" name="Rectangle 4"/>
          <p:cNvSpPr>
            <a:spLocks noChangeArrowheads="1"/>
          </p:cNvSpPr>
          <p:nvPr/>
        </p:nvSpPr>
        <p:spPr bwMode="auto">
          <a:xfrm>
            <a:off x="685800" y="1447800"/>
            <a:ext cx="7543800" cy="762000"/>
          </a:xfrm>
          <a:prstGeom prst="rect">
            <a:avLst/>
          </a:prstGeom>
          <a:noFill/>
          <a:ln w="38100" cap="sq" algn="ctr">
            <a:solidFill>
              <a:srgbClr val="FF0000"/>
            </a:solidFill>
            <a:miter lim="800000"/>
            <a:headEnd/>
            <a:tailEnd/>
          </a:ln>
        </p:spPr>
        <p:txBody>
          <a:bodyPr wrap="none" anchor="ctr"/>
          <a:lstStyle/>
          <a:p>
            <a:endParaRPr lang="en-US"/>
          </a:p>
        </p:txBody>
      </p:sp>
      <p:sp>
        <p:nvSpPr>
          <p:cNvPr id="50181" name="Rectangle 4"/>
          <p:cNvSpPr>
            <a:spLocks noChangeArrowheads="1"/>
          </p:cNvSpPr>
          <p:nvPr/>
        </p:nvSpPr>
        <p:spPr bwMode="auto">
          <a:xfrm>
            <a:off x="685800" y="4648200"/>
            <a:ext cx="5486400" cy="762000"/>
          </a:xfrm>
          <a:prstGeom prst="rect">
            <a:avLst/>
          </a:prstGeom>
          <a:noFill/>
          <a:ln w="38100" cap="sq" algn="ctr">
            <a:solidFill>
              <a:srgbClr val="FF0000"/>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09600" y="152400"/>
            <a:ext cx="8229600" cy="762000"/>
          </a:xfrm>
        </p:spPr>
        <p:txBody>
          <a:bodyPr/>
          <a:lstStyle/>
          <a:p>
            <a:pPr eaLnBrk="1" hangingPunct="1"/>
            <a:r>
              <a:rPr lang="en-US" altLang="ko-KR" sz="3200" b="1" smtClean="0">
                <a:ea typeface="Gulim" pitchFamily="34" charset="-127"/>
              </a:rPr>
              <a:t>Three Challenges</a:t>
            </a:r>
          </a:p>
        </p:txBody>
      </p:sp>
      <p:sp>
        <p:nvSpPr>
          <p:cNvPr id="51203" name="Rectangle 3"/>
          <p:cNvSpPr>
            <a:spLocks noGrp="1" noChangeArrowheads="1"/>
          </p:cNvSpPr>
          <p:nvPr>
            <p:ph type="body" sz="half" idx="1"/>
          </p:nvPr>
        </p:nvSpPr>
        <p:spPr>
          <a:xfrm>
            <a:off x="533400" y="1600200"/>
            <a:ext cx="9296400" cy="3886200"/>
          </a:xfrm>
        </p:spPr>
        <p:txBody>
          <a:bodyPr/>
          <a:lstStyle/>
          <a:p>
            <a:pPr marL="692150" lvl="1" indent="-347663" eaLnBrk="1" hangingPunct="1"/>
            <a:r>
              <a:rPr lang="en-US" smtClean="0"/>
              <a:t>Meaningful visual displays of massive data </a:t>
            </a:r>
          </a:p>
          <a:p>
            <a:pPr marL="692150" lvl="1" indent="-347663" eaLnBrk="1" hangingPunct="1"/>
            <a:r>
              <a:rPr lang="en-US" smtClean="0"/>
              <a:t>Interaction: widgets &amp; window coordination</a:t>
            </a:r>
          </a:p>
          <a:p>
            <a:pPr marL="692150" lvl="1" indent="-347663" eaLnBrk="1" hangingPunct="1"/>
            <a:r>
              <a:rPr lang="en-US" smtClean="0"/>
              <a:t>Process models for discovery:</a:t>
            </a:r>
            <a:br>
              <a:rPr lang="en-US" smtClean="0"/>
            </a:br>
            <a:r>
              <a:rPr lang="en-US" smtClean="0"/>
              <a:t>    Integrate statistics &amp; visualization</a:t>
            </a:r>
            <a:br>
              <a:rPr lang="en-US" smtClean="0"/>
            </a:br>
            <a:r>
              <a:rPr lang="en-US" smtClean="0"/>
              <a:t>    Support annotation &amp; collaboration</a:t>
            </a:r>
            <a:br>
              <a:rPr lang="en-US" smtClean="0"/>
            </a:br>
            <a:r>
              <a:rPr lang="en-US" smtClean="0"/>
              <a:t>    Preserve history, undo &amp; macros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228600"/>
            <a:ext cx="8991600" cy="685800"/>
          </a:xfrm>
          <a:noFill/>
        </p:spPr>
        <p:txBody>
          <a:bodyPr lIns="92075" tIns="46038" rIns="92075" bIns="46038"/>
          <a:lstStyle/>
          <a:p>
            <a:pPr eaLnBrk="1" hangingPunct="1"/>
            <a:r>
              <a:rPr lang="en-US" sz="3200" b="1" smtClean="0"/>
              <a:t>U.S. Library of Congress</a:t>
            </a:r>
            <a:endParaRPr lang="en-US" sz="2000" smtClean="0"/>
          </a:p>
        </p:txBody>
      </p:sp>
      <p:sp>
        <p:nvSpPr>
          <p:cNvPr id="7171" name="Rectangle 3"/>
          <p:cNvSpPr>
            <a:spLocks noGrp="1" noChangeArrowheads="1"/>
          </p:cNvSpPr>
          <p:nvPr>
            <p:ph type="body" idx="1"/>
          </p:nvPr>
        </p:nvSpPr>
        <p:spPr>
          <a:xfrm>
            <a:off x="457200" y="1524000"/>
            <a:ext cx="7543800" cy="4648200"/>
          </a:xfrm>
          <a:noFill/>
        </p:spPr>
        <p:txBody>
          <a:bodyPr lIns="92075" tIns="46038" rIns="92075" bIns="46038"/>
          <a:lstStyle/>
          <a:p>
            <a:pPr eaLnBrk="1" hangingPunct="1"/>
            <a:endParaRPr lang="en-US" sz="4800" smtClean="0"/>
          </a:p>
          <a:p>
            <a:pPr eaLnBrk="1" hangingPunct="1"/>
            <a:endParaRPr lang="en-US" sz="1600" smtClean="0"/>
          </a:p>
          <a:p>
            <a:pPr eaLnBrk="1" hangingPunct="1"/>
            <a:endParaRPr lang="en-US" sz="1600" smtClean="0"/>
          </a:p>
          <a:p>
            <a:pPr eaLnBrk="1" hangingPunct="1"/>
            <a:endParaRPr lang="en-US" sz="1600" smtClean="0"/>
          </a:p>
          <a:p>
            <a:pPr eaLnBrk="1" hangingPunct="1"/>
            <a:endParaRPr lang="en-US" sz="1600" smtClean="0"/>
          </a:p>
          <a:p>
            <a:pPr eaLnBrk="1" hangingPunct="1"/>
            <a:endParaRPr lang="en-US" sz="1600" smtClean="0"/>
          </a:p>
          <a:p>
            <a:pPr eaLnBrk="1" hangingPunct="1"/>
            <a:endParaRPr lang="en-US" sz="1600" smtClean="0"/>
          </a:p>
          <a:p>
            <a:pPr eaLnBrk="1" hangingPunct="1"/>
            <a:r>
              <a:rPr lang="en-US" sz="4000" smtClean="0"/>
              <a:t>Scholars, Journalists, Citizens</a:t>
            </a:r>
            <a:r>
              <a:rPr lang="en-US" sz="3600" smtClean="0"/>
              <a:t/>
            </a:r>
            <a:br>
              <a:rPr lang="en-US" sz="3600" smtClean="0"/>
            </a:br>
            <a:endParaRPr lang="en-US" sz="1400" smtClean="0"/>
          </a:p>
          <a:p>
            <a:pPr eaLnBrk="1" hangingPunct="1"/>
            <a:r>
              <a:rPr lang="en-US" sz="4000" smtClean="0"/>
              <a:t>Teachers, Students</a:t>
            </a:r>
            <a:endParaRPr lang="en-US" sz="3600" smtClean="0"/>
          </a:p>
        </p:txBody>
      </p:sp>
      <p:sp>
        <p:nvSpPr>
          <p:cNvPr id="350213" name="AutoShape 5"/>
          <p:cNvSpPr>
            <a:spLocks noChangeArrowheads="1"/>
          </p:cNvSpPr>
          <p:nvPr/>
        </p:nvSpPr>
        <p:spPr bwMode="auto">
          <a:xfrm>
            <a:off x="6330950" y="2286000"/>
            <a:ext cx="1254125" cy="850900"/>
          </a:xfrm>
          <a:prstGeom prst="cube">
            <a:avLst>
              <a:gd name="adj" fmla="val 24995"/>
            </a:avLst>
          </a:prstGeom>
          <a:noFill/>
          <a:ln w="9525">
            <a:noFill/>
            <a:miter lim="800000"/>
            <a:headEnd/>
            <a:tailEnd/>
          </a:ln>
          <a:effectLst>
            <a:outerShdw dist="107763" dir="2700000" algn="ctr" rotWithShape="0">
              <a:schemeClr val="bg2"/>
            </a:outerShdw>
          </a:effectLst>
        </p:spPr>
        <p:txBody>
          <a:bodyPr wrap="none" anchor="ctr"/>
          <a:lstStyle/>
          <a:p>
            <a:pPr>
              <a:defRPr/>
            </a:pPr>
            <a:endParaRPr lang="en-US"/>
          </a:p>
        </p:txBody>
      </p:sp>
      <p:pic>
        <p:nvPicPr>
          <p:cNvPr id="7173" name="Picture 6" descr="amtitle"/>
          <p:cNvPicPr>
            <a:picLocks noChangeAspect="1" noChangeArrowheads="1"/>
          </p:cNvPicPr>
          <p:nvPr/>
        </p:nvPicPr>
        <p:blipFill>
          <a:blip r:embed="rId2" cstate="print"/>
          <a:srcRect/>
          <a:stretch>
            <a:fillRect/>
          </a:stretch>
        </p:blipFill>
        <p:spPr bwMode="auto">
          <a:xfrm>
            <a:off x="228600" y="1371600"/>
            <a:ext cx="8610600" cy="2057400"/>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sz="3200" b="1" smtClean="0"/>
              <a:t>UN Millennium Development Goals</a:t>
            </a:r>
          </a:p>
        </p:txBody>
      </p:sp>
      <p:sp>
        <p:nvSpPr>
          <p:cNvPr id="52227" name="Text Box 3"/>
          <p:cNvSpPr txBox="1">
            <a:spLocks noChangeArrowheads="1"/>
          </p:cNvSpPr>
          <p:nvPr/>
        </p:nvSpPr>
        <p:spPr bwMode="auto">
          <a:xfrm>
            <a:off x="1079500" y="1879600"/>
            <a:ext cx="6700838" cy="3378200"/>
          </a:xfrm>
          <a:prstGeom prst="rect">
            <a:avLst/>
          </a:prstGeom>
          <a:noFill/>
          <a:ln w="38100" cap="sq" algn="ctr">
            <a:noFill/>
            <a:miter lim="800000"/>
            <a:headEnd/>
            <a:tailEnd/>
          </a:ln>
        </p:spPr>
        <p:txBody>
          <a:bodyPr wrap="none">
            <a:spAutoFit/>
          </a:bodyPr>
          <a:lstStyle/>
          <a:p>
            <a:pPr algn="l" eaLnBrk="1" hangingPunct="1">
              <a:buFontTx/>
              <a:buChar char="•"/>
            </a:pPr>
            <a:r>
              <a:rPr lang="en-US"/>
              <a:t> Eradicate extreme poverty and hunger</a:t>
            </a:r>
          </a:p>
          <a:p>
            <a:pPr algn="l" eaLnBrk="1" hangingPunct="1">
              <a:buFontTx/>
              <a:buChar char="•"/>
            </a:pPr>
            <a:r>
              <a:rPr lang="en-US"/>
              <a:t> Achieve universal primary education</a:t>
            </a:r>
          </a:p>
          <a:p>
            <a:pPr algn="l" eaLnBrk="1" hangingPunct="1">
              <a:buFontTx/>
              <a:buChar char="•"/>
            </a:pPr>
            <a:r>
              <a:rPr lang="en-US"/>
              <a:t> Promote gender equality and empower women</a:t>
            </a:r>
          </a:p>
          <a:p>
            <a:pPr algn="l" eaLnBrk="1" hangingPunct="1">
              <a:buFontTx/>
              <a:buChar char="•"/>
            </a:pPr>
            <a:r>
              <a:rPr lang="en-US"/>
              <a:t> Reduce child mortality</a:t>
            </a:r>
          </a:p>
          <a:p>
            <a:pPr algn="l" eaLnBrk="1" hangingPunct="1">
              <a:buFontTx/>
              <a:buChar char="•"/>
            </a:pPr>
            <a:r>
              <a:rPr lang="en-US"/>
              <a:t> Improve maternal health</a:t>
            </a:r>
          </a:p>
          <a:p>
            <a:pPr algn="l" eaLnBrk="1" hangingPunct="1">
              <a:buFontTx/>
              <a:buChar char="•"/>
            </a:pPr>
            <a:r>
              <a:rPr lang="en-US"/>
              <a:t> Combat HIV/AIDS, malaria and other diseases</a:t>
            </a:r>
          </a:p>
          <a:p>
            <a:pPr algn="l" eaLnBrk="1" hangingPunct="1">
              <a:buFontTx/>
              <a:buChar char="•"/>
            </a:pPr>
            <a:r>
              <a:rPr lang="en-US"/>
              <a:t> Ensure environmental sustainability</a:t>
            </a:r>
          </a:p>
          <a:p>
            <a:pPr algn="l" eaLnBrk="1" hangingPunct="1">
              <a:buFontTx/>
              <a:buChar char="•"/>
            </a:pPr>
            <a:r>
              <a:rPr lang="en-US"/>
              <a:t> Develop a global partnership for development</a:t>
            </a:r>
          </a:p>
          <a:p>
            <a:pPr algn="l">
              <a:buFontTx/>
              <a:buChar char="•"/>
            </a:pPr>
            <a:endParaRPr lang="en-US"/>
          </a:p>
        </p:txBody>
      </p:sp>
      <p:sp>
        <p:nvSpPr>
          <p:cNvPr id="52228" name="Text Box 4"/>
          <p:cNvSpPr txBox="1">
            <a:spLocks noChangeArrowheads="1"/>
          </p:cNvSpPr>
          <p:nvPr/>
        </p:nvSpPr>
        <p:spPr bwMode="auto">
          <a:xfrm>
            <a:off x="523875" y="1335088"/>
            <a:ext cx="3438525" cy="457200"/>
          </a:xfrm>
          <a:prstGeom prst="rect">
            <a:avLst/>
          </a:prstGeom>
          <a:noFill/>
          <a:ln w="38100" cap="sq" algn="ctr">
            <a:noFill/>
            <a:miter lim="800000"/>
            <a:headEnd/>
            <a:tailEnd/>
          </a:ln>
        </p:spPr>
        <p:txBody>
          <a:bodyPr wrap="none">
            <a:spAutoFit/>
          </a:bodyPr>
          <a:lstStyle/>
          <a:p>
            <a:r>
              <a:rPr lang="en-US"/>
              <a:t>To be achieved by 2015</a:t>
            </a:r>
          </a:p>
        </p:txBody>
      </p:sp>
      <p:pic>
        <p:nvPicPr>
          <p:cNvPr id="52229" name="Picture 5"/>
          <p:cNvPicPr>
            <a:picLocks noChangeAspect="1" noChangeArrowheads="1"/>
          </p:cNvPicPr>
          <p:nvPr/>
        </p:nvPicPr>
        <p:blipFill>
          <a:blip r:embed="rId3" cstate="print"/>
          <a:srcRect l="868" t="31116" r="3004" b="11229"/>
          <a:stretch>
            <a:fillRect/>
          </a:stretch>
        </p:blipFill>
        <p:spPr bwMode="auto">
          <a:xfrm>
            <a:off x="76200" y="1219200"/>
            <a:ext cx="8229600" cy="5575300"/>
          </a:xfrm>
          <a:prstGeom prst="rect">
            <a:avLst/>
          </a:prstGeom>
          <a:noFill/>
          <a:ln w="38100" cap="sq" algn="ctr">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body" idx="1"/>
          </p:nvPr>
        </p:nvSpPr>
        <p:spPr/>
        <p:txBody>
          <a:bodyPr/>
          <a:lstStyle/>
          <a:p>
            <a:pPr eaLnBrk="1" hangingPunct="1"/>
            <a:endParaRPr lang="en-US" i="1" smtClean="0">
              <a:latin typeface="Times" pitchFamily="18" charset="0"/>
            </a:endParaRPr>
          </a:p>
          <a:p>
            <a:pPr eaLnBrk="1" hangingPunct="1"/>
            <a:endParaRPr lang="en-US" smtClean="0">
              <a:latin typeface="Times" pitchFamily="18" charset="0"/>
            </a:endParaRPr>
          </a:p>
        </p:txBody>
      </p:sp>
      <p:sp>
        <p:nvSpPr>
          <p:cNvPr id="53251" name="Text Box 3"/>
          <p:cNvSpPr txBox="1">
            <a:spLocks noChangeArrowheads="1"/>
          </p:cNvSpPr>
          <p:nvPr/>
        </p:nvSpPr>
        <p:spPr bwMode="auto">
          <a:xfrm>
            <a:off x="2498725" y="4605338"/>
            <a:ext cx="4337050" cy="2163762"/>
          </a:xfrm>
          <a:prstGeom prst="rect">
            <a:avLst/>
          </a:prstGeom>
          <a:noFill/>
          <a:ln w="12700">
            <a:noFill/>
            <a:miter lim="800000"/>
            <a:headEnd/>
            <a:tailEnd/>
          </a:ln>
        </p:spPr>
        <p:txBody>
          <a:bodyPr wrap="none">
            <a:spAutoFit/>
          </a:bodyPr>
          <a:lstStyle/>
          <a:p>
            <a:r>
              <a:rPr lang="en-US" sz="2800" b="1">
                <a:solidFill>
                  <a:schemeClr val="tx1"/>
                </a:solidFill>
                <a:latin typeface="Arial" charset="0"/>
              </a:rPr>
              <a:t>27th Annual Symposium</a:t>
            </a:r>
          </a:p>
          <a:p>
            <a:r>
              <a:rPr lang="en-US" sz="2800" b="1">
                <a:solidFill>
                  <a:schemeClr val="tx1"/>
                </a:solidFill>
                <a:latin typeface="Arial" charset="0"/>
              </a:rPr>
              <a:t>May 27-28, 2010</a:t>
            </a:r>
          </a:p>
          <a:p>
            <a:endParaRPr lang="en-US" sz="3200" b="1">
              <a:solidFill>
                <a:schemeClr val="tx1"/>
              </a:solidFill>
              <a:latin typeface="Arial" charset="0"/>
            </a:endParaRPr>
          </a:p>
          <a:p>
            <a:r>
              <a:rPr lang="en-US" b="1">
                <a:solidFill>
                  <a:schemeClr val="tx1"/>
                </a:solidFill>
                <a:latin typeface="Courier New" pitchFamily="49" charset="0"/>
              </a:rPr>
              <a:t>www.cs.umd.edu/hcil</a:t>
            </a:r>
            <a:br>
              <a:rPr lang="en-US" b="1">
                <a:solidFill>
                  <a:schemeClr val="tx1"/>
                </a:solidFill>
                <a:latin typeface="Courier New" pitchFamily="49" charset="0"/>
              </a:rPr>
            </a:br>
            <a:endParaRPr lang="en-US" b="1" i="1">
              <a:solidFill>
                <a:schemeClr val="tx1"/>
              </a:solidFill>
              <a:latin typeface="Courier New" pitchFamily="49" charset="0"/>
            </a:endParaRPr>
          </a:p>
        </p:txBody>
      </p:sp>
      <p:pic>
        <p:nvPicPr>
          <p:cNvPr id="53252" name="Picture 5"/>
          <p:cNvPicPr>
            <a:picLocks noChangeAspect="1" noChangeArrowheads="1"/>
          </p:cNvPicPr>
          <p:nvPr/>
        </p:nvPicPr>
        <p:blipFill>
          <a:blip r:embed="rId2" cstate="print"/>
          <a:srcRect l="1543" t="34029" r="4286" b="13702"/>
          <a:stretch>
            <a:fillRect/>
          </a:stretch>
        </p:blipFill>
        <p:spPr bwMode="auto">
          <a:xfrm>
            <a:off x="401638" y="1447800"/>
            <a:ext cx="8285162" cy="2895600"/>
          </a:xfrm>
          <a:prstGeom prst="rect">
            <a:avLst/>
          </a:prstGeom>
          <a:noFill/>
          <a:ln w="38100" cap="sq" algn="ctr">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838200" y="152400"/>
            <a:ext cx="7772400" cy="685800"/>
          </a:xfrm>
        </p:spPr>
        <p:txBody>
          <a:bodyPr/>
          <a:lstStyle/>
          <a:p>
            <a:r>
              <a:rPr lang="en-US" sz="3200" b="1" smtClean="0"/>
              <a:t>For More Information</a:t>
            </a:r>
            <a:endParaRPr lang="en-US" sz="3200" smtClean="0"/>
          </a:p>
        </p:txBody>
      </p:sp>
      <p:sp>
        <p:nvSpPr>
          <p:cNvPr id="54275" name="Rectangle 3"/>
          <p:cNvSpPr>
            <a:spLocks noGrp="1" noChangeArrowheads="1"/>
          </p:cNvSpPr>
          <p:nvPr>
            <p:ph type="body" idx="1"/>
          </p:nvPr>
        </p:nvSpPr>
        <p:spPr>
          <a:xfrm>
            <a:off x="304800" y="1295400"/>
            <a:ext cx="8839200" cy="5029200"/>
          </a:xfrm>
        </p:spPr>
        <p:txBody>
          <a:bodyPr/>
          <a:lstStyle/>
          <a:p>
            <a:r>
              <a:rPr lang="en-US" sz="2200" smtClean="0"/>
              <a:t>Visit the HCIL website for 400 papers &amp; info on videos</a:t>
            </a:r>
            <a:br>
              <a:rPr lang="en-US" sz="2200" smtClean="0"/>
            </a:br>
            <a:r>
              <a:rPr lang="en-US" sz="2200" smtClean="0"/>
              <a:t>             </a:t>
            </a:r>
            <a:r>
              <a:rPr lang="en-US" sz="1800" b="1" smtClean="0">
                <a:latin typeface="Courier New" pitchFamily="49" charset="0"/>
              </a:rPr>
              <a:t>www.cs.umd.edu/hcil</a:t>
            </a:r>
          </a:p>
          <a:p>
            <a:r>
              <a:rPr lang="en-US" sz="2200" smtClean="0"/>
              <a:t>Conferences &amp; resources:   </a:t>
            </a:r>
            <a:r>
              <a:rPr lang="en-US" sz="1800" b="1" smtClean="0">
                <a:latin typeface="Courier New" pitchFamily="49" charset="0"/>
              </a:rPr>
              <a:t>www.infovis.org</a:t>
            </a:r>
          </a:p>
          <a:p>
            <a:r>
              <a:rPr lang="en-US" sz="2200" smtClean="0"/>
              <a:t>See Chapter 14 on Info Visualization</a:t>
            </a:r>
            <a:br>
              <a:rPr lang="en-US" sz="2200" smtClean="0"/>
            </a:br>
            <a:r>
              <a:rPr lang="en-US" sz="2200" smtClean="0"/>
              <a:t>  Shneiderman, B. and Plaisant, C., </a:t>
            </a:r>
            <a:r>
              <a:rPr lang="en-US" sz="2200" i="1" smtClean="0"/>
              <a:t>Designing the User Interface:</a:t>
            </a:r>
            <a:br>
              <a:rPr lang="en-US" sz="2200" i="1" smtClean="0"/>
            </a:br>
            <a:r>
              <a:rPr lang="en-US" sz="2200" i="1" smtClean="0"/>
              <a:t>    Strategies for Effective Human-Computer Interaction:</a:t>
            </a:r>
            <a:br>
              <a:rPr lang="en-US" sz="2200" i="1" smtClean="0"/>
            </a:br>
            <a:r>
              <a:rPr lang="en-US" sz="2200" i="1" smtClean="0"/>
              <a:t>      Fifth Edition</a:t>
            </a:r>
            <a:r>
              <a:rPr lang="en-US" sz="2200" smtClean="0"/>
              <a:t> (March 2009)     </a:t>
            </a:r>
            <a:r>
              <a:rPr lang="en-US" sz="1800" b="1" smtClean="0">
                <a:latin typeface="Courier New" pitchFamily="49" charset="0"/>
              </a:rPr>
              <a:t>www.awl.com/DTUI</a:t>
            </a:r>
          </a:p>
          <a:p>
            <a:r>
              <a:rPr lang="en-US" sz="2200" smtClean="0"/>
              <a:t>Edited Collections:</a:t>
            </a:r>
            <a:br>
              <a:rPr lang="en-US" sz="2200" smtClean="0"/>
            </a:br>
            <a:r>
              <a:rPr lang="en-US" sz="2200" smtClean="0"/>
              <a:t>  Card, S., Mackinlay, J., and Shneiderman, B. (1999)</a:t>
            </a:r>
            <a:br>
              <a:rPr lang="en-US" sz="2200" smtClean="0"/>
            </a:br>
            <a:r>
              <a:rPr lang="en-US" sz="2200" smtClean="0"/>
              <a:t>     </a:t>
            </a:r>
            <a:r>
              <a:rPr lang="en-US" sz="2200" i="1" smtClean="0"/>
              <a:t>Readings in Information Visualization: Using Vision to Think </a:t>
            </a:r>
            <a:br>
              <a:rPr lang="en-US" sz="2200" i="1" smtClean="0"/>
            </a:br>
            <a:r>
              <a:rPr lang="en-US" sz="2200" i="1" smtClean="0"/>
              <a:t>  </a:t>
            </a:r>
            <a:r>
              <a:rPr lang="en-US" sz="2200" smtClean="0"/>
              <a:t>Bederson, B. and Shneiderman, B. (2003)</a:t>
            </a:r>
            <a:br>
              <a:rPr lang="en-US" sz="2200" smtClean="0"/>
            </a:br>
            <a:r>
              <a:rPr lang="en-US" sz="2200" i="1" smtClean="0"/>
              <a:t>    The Craft of Information Visualization: Readings and Reflections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838200" y="152400"/>
            <a:ext cx="7772400" cy="685800"/>
          </a:xfrm>
        </p:spPr>
        <p:txBody>
          <a:bodyPr/>
          <a:lstStyle/>
          <a:p>
            <a:r>
              <a:rPr lang="en-US" sz="3200" b="1" smtClean="0"/>
              <a:t>For More Information</a:t>
            </a:r>
            <a:endParaRPr lang="en-US" sz="3200" smtClean="0"/>
          </a:p>
        </p:txBody>
      </p:sp>
      <p:sp>
        <p:nvSpPr>
          <p:cNvPr id="55299" name="Rectangle 3"/>
          <p:cNvSpPr>
            <a:spLocks noGrp="1" noChangeArrowheads="1"/>
          </p:cNvSpPr>
          <p:nvPr>
            <p:ph type="body" idx="1"/>
          </p:nvPr>
        </p:nvSpPr>
        <p:spPr>
          <a:xfrm>
            <a:off x="533400" y="838200"/>
            <a:ext cx="9753600" cy="5334000"/>
          </a:xfrm>
        </p:spPr>
        <p:txBody>
          <a:bodyPr/>
          <a:lstStyle/>
          <a:p>
            <a:pPr>
              <a:lnSpc>
                <a:spcPct val="80000"/>
              </a:lnSpc>
              <a:buFontTx/>
              <a:buNone/>
            </a:pPr>
            <a:endParaRPr lang="en-US" sz="2800" smtClean="0">
              <a:cs typeface="Times New Roman" pitchFamily="18" charset="0"/>
            </a:endParaRPr>
          </a:p>
          <a:p>
            <a:pPr>
              <a:lnSpc>
                <a:spcPct val="80000"/>
              </a:lnSpc>
            </a:pPr>
            <a:r>
              <a:rPr lang="en-US" sz="2800" b="1" smtClean="0">
                <a:cs typeface="Times New Roman" pitchFamily="18" charset="0"/>
              </a:rPr>
              <a:t>Treemaps</a:t>
            </a:r>
          </a:p>
          <a:p>
            <a:pPr lvl="1">
              <a:lnSpc>
                <a:spcPct val="80000"/>
              </a:lnSpc>
            </a:pPr>
            <a:r>
              <a:rPr lang="en-US" sz="2400" b="1" smtClean="0">
                <a:cs typeface="Times New Roman" pitchFamily="18" charset="0"/>
              </a:rPr>
              <a:t>HiveGroup: </a:t>
            </a:r>
            <a:r>
              <a:rPr lang="en-US" sz="1800" b="1" smtClean="0">
                <a:latin typeface="Courier New" pitchFamily="49" charset="0"/>
                <a:cs typeface="Times New Roman" pitchFamily="18" charset="0"/>
              </a:rPr>
              <a:t>www.hivegroup.com </a:t>
            </a:r>
          </a:p>
          <a:p>
            <a:pPr lvl="1">
              <a:lnSpc>
                <a:spcPct val="80000"/>
              </a:lnSpc>
            </a:pPr>
            <a:r>
              <a:rPr lang="en-US" sz="2400" b="1" smtClean="0">
                <a:cs typeface="Times New Roman" pitchFamily="18" charset="0"/>
              </a:rPr>
              <a:t>Smartmoney: </a:t>
            </a:r>
            <a:r>
              <a:rPr lang="en-US" sz="1800" b="1" smtClean="0">
                <a:latin typeface="Courier New" pitchFamily="49" charset="0"/>
                <a:cs typeface="Times New Roman" pitchFamily="18" charset="0"/>
              </a:rPr>
              <a:t>www.smartmoney.com/marketmap </a:t>
            </a:r>
          </a:p>
          <a:p>
            <a:pPr lvl="1">
              <a:lnSpc>
                <a:spcPct val="80000"/>
              </a:lnSpc>
            </a:pPr>
            <a:r>
              <a:rPr lang="en-US" sz="2400" b="1" smtClean="0">
                <a:cs typeface="Times New Roman" pitchFamily="18" charset="0"/>
              </a:rPr>
              <a:t>HCIL Treemap 4.0: </a:t>
            </a:r>
            <a:r>
              <a:rPr lang="en-US" sz="1800" b="1" smtClean="0">
                <a:latin typeface="Courier New" pitchFamily="49" charset="0"/>
                <a:cs typeface="Times New Roman" pitchFamily="18" charset="0"/>
              </a:rPr>
              <a:t>www.cs.umd.edu/hcil/treemap </a:t>
            </a:r>
          </a:p>
          <a:p>
            <a:pPr>
              <a:lnSpc>
                <a:spcPct val="80000"/>
              </a:lnSpc>
              <a:buFontTx/>
              <a:buNone/>
            </a:pPr>
            <a:endParaRPr lang="en-US" sz="900" smtClean="0">
              <a:latin typeface="Courier" pitchFamily="49" charset="0"/>
              <a:cs typeface="Times New Roman" pitchFamily="18" charset="0"/>
            </a:endParaRPr>
          </a:p>
          <a:p>
            <a:pPr>
              <a:lnSpc>
                <a:spcPct val="80000"/>
              </a:lnSpc>
            </a:pPr>
            <a:r>
              <a:rPr lang="en-US" sz="2800" b="1" smtClean="0">
                <a:cs typeface="Times New Roman" pitchFamily="18" charset="0"/>
              </a:rPr>
              <a:t>Spotfire: </a:t>
            </a:r>
            <a:r>
              <a:rPr lang="en-US" sz="1800" b="1" smtClean="0">
                <a:latin typeface="Courier New" pitchFamily="49" charset="0"/>
                <a:cs typeface="Times New Roman" pitchFamily="18" charset="0"/>
              </a:rPr>
              <a:t>www.spotfire.com</a:t>
            </a:r>
            <a:r>
              <a:rPr lang="en-US" sz="2800" smtClean="0">
                <a:latin typeface="Courier" pitchFamily="49" charset="0"/>
                <a:cs typeface="Times New Roman" pitchFamily="18" charset="0"/>
              </a:rPr>
              <a:t>  </a:t>
            </a:r>
          </a:p>
          <a:p>
            <a:pPr>
              <a:lnSpc>
                <a:spcPct val="80000"/>
              </a:lnSpc>
            </a:pPr>
            <a:r>
              <a:rPr lang="en-US" sz="2800" b="1" smtClean="0">
                <a:cs typeface="Times New Roman" pitchFamily="18" charset="0"/>
              </a:rPr>
              <a:t>TimeSearcher</a:t>
            </a:r>
            <a:r>
              <a:rPr lang="en-US" sz="2800" b="1" smtClean="0">
                <a:latin typeface="Courier" pitchFamily="49" charset="0"/>
                <a:cs typeface="Times New Roman" pitchFamily="18" charset="0"/>
              </a:rPr>
              <a:t>:</a:t>
            </a:r>
            <a:r>
              <a:rPr lang="en-US" sz="2400" smtClean="0">
                <a:latin typeface="Courier" pitchFamily="49" charset="0"/>
                <a:cs typeface="Times New Roman" pitchFamily="18" charset="0"/>
              </a:rPr>
              <a:t> </a:t>
            </a:r>
            <a:r>
              <a:rPr lang="en-US" sz="1800" b="1" smtClean="0">
                <a:latin typeface="Courier New" pitchFamily="49" charset="0"/>
                <a:cs typeface="Times New Roman" pitchFamily="18" charset="0"/>
              </a:rPr>
              <a:t>www.cs.umd.edu/hcil/timesearcher </a:t>
            </a:r>
            <a:endParaRPr lang="en-US" sz="2000" b="1" smtClean="0">
              <a:latin typeface="Courier New" pitchFamily="49" charset="0"/>
              <a:cs typeface="Times New Roman" pitchFamily="18" charset="0"/>
            </a:endParaRPr>
          </a:p>
          <a:p>
            <a:pPr>
              <a:lnSpc>
                <a:spcPct val="80000"/>
              </a:lnSpc>
            </a:pPr>
            <a:r>
              <a:rPr lang="en-US" sz="2800" b="1" smtClean="0">
                <a:cs typeface="Times New Roman" pitchFamily="18" charset="0"/>
              </a:rPr>
              <a:t>NodeXL</a:t>
            </a:r>
            <a:r>
              <a:rPr lang="en-US" sz="2800" b="1" smtClean="0">
                <a:latin typeface="Courier" pitchFamily="49" charset="0"/>
                <a:cs typeface="Times New Roman" pitchFamily="18" charset="0"/>
              </a:rPr>
              <a:t>:</a:t>
            </a:r>
            <a:r>
              <a:rPr lang="en-US" sz="2800" smtClean="0">
                <a:latin typeface="Courier" pitchFamily="49" charset="0"/>
                <a:cs typeface="Times New Roman" pitchFamily="18" charset="0"/>
              </a:rPr>
              <a:t> </a:t>
            </a:r>
            <a:r>
              <a:rPr lang="en-US" sz="1800" b="1" smtClean="0">
                <a:latin typeface="Courier New" pitchFamily="49" charset="0"/>
                <a:cs typeface="Times New Roman" pitchFamily="18" charset="0"/>
              </a:rPr>
              <a:t>nodexl.codeplex.com</a:t>
            </a:r>
            <a:endParaRPr lang="en-US" sz="2000" b="1" smtClean="0">
              <a:latin typeface="Courier New" pitchFamily="49" charset="0"/>
              <a:cs typeface="Times New Roman" pitchFamily="18" charset="0"/>
            </a:endParaRPr>
          </a:p>
          <a:p>
            <a:pPr>
              <a:lnSpc>
                <a:spcPct val="80000"/>
              </a:lnSpc>
            </a:pPr>
            <a:r>
              <a:rPr lang="en-US" sz="2800" b="1" smtClean="0">
                <a:cs typeface="Times New Roman" pitchFamily="18" charset="0"/>
              </a:rPr>
              <a:t>Hierarchical Clustering Explorer:</a:t>
            </a:r>
            <a:r>
              <a:rPr lang="en-US" sz="2800" smtClean="0">
                <a:cs typeface="Times New Roman" pitchFamily="18" charset="0"/>
              </a:rPr>
              <a:t/>
            </a:r>
            <a:br>
              <a:rPr lang="en-US" sz="2800" smtClean="0">
                <a:cs typeface="Times New Roman" pitchFamily="18" charset="0"/>
              </a:rPr>
            </a:br>
            <a:r>
              <a:rPr lang="en-US" sz="2400" smtClean="0">
                <a:cs typeface="Times New Roman" pitchFamily="18" charset="0"/>
              </a:rPr>
              <a:t>         </a:t>
            </a:r>
            <a:r>
              <a:rPr lang="en-US" sz="1800" b="1" smtClean="0">
                <a:latin typeface="Courier New" pitchFamily="49" charset="0"/>
                <a:cs typeface="Times New Roman" pitchFamily="18" charset="0"/>
              </a:rPr>
              <a:t>www.cs.umd.edu/hcil/hce</a:t>
            </a:r>
            <a:br>
              <a:rPr lang="en-US" sz="1800" b="1" smtClean="0">
                <a:latin typeface="Courier New" pitchFamily="49" charset="0"/>
                <a:cs typeface="Times New Roman" pitchFamily="18" charset="0"/>
              </a:rPr>
            </a:br>
            <a:endParaRPr lang="en-US" sz="1800" b="1" smtClean="0">
              <a:latin typeface="Courier New" pitchFamily="49" charset="0"/>
              <a:cs typeface="Times New Roman" pitchFamily="18" charset="0"/>
            </a:endParaRPr>
          </a:p>
          <a:p>
            <a:pPr>
              <a:lnSpc>
                <a:spcPct val="80000"/>
              </a:lnSpc>
            </a:pPr>
            <a:r>
              <a:rPr lang="en-US" sz="2800" b="1" smtClean="0">
                <a:cs typeface="Times New Roman" pitchFamily="18" charset="0"/>
              </a:rPr>
              <a:t>LifeLines2</a:t>
            </a:r>
            <a:r>
              <a:rPr lang="en-US" sz="2800" b="1" smtClean="0">
                <a:latin typeface="Courier" pitchFamily="49" charset="0"/>
                <a:cs typeface="Times New Roman" pitchFamily="18" charset="0"/>
              </a:rPr>
              <a:t>:</a:t>
            </a:r>
            <a:r>
              <a:rPr lang="en-US" sz="2800" smtClean="0">
                <a:latin typeface="Courier" pitchFamily="49" charset="0"/>
                <a:cs typeface="Times New Roman" pitchFamily="18" charset="0"/>
              </a:rPr>
              <a:t> </a:t>
            </a:r>
            <a:r>
              <a:rPr lang="en-US" sz="1800" b="1" smtClean="0">
                <a:latin typeface="Courier New" pitchFamily="49" charset="0"/>
                <a:cs typeface="Times New Roman" pitchFamily="18" charset="0"/>
              </a:rPr>
              <a:t>www.cs.umd.edu/hcil/lifelines2</a:t>
            </a:r>
            <a:r>
              <a:rPr lang="en-US" sz="2000" b="1" smtClean="0">
                <a:latin typeface="Courier New" pitchFamily="49" charset="0"/>
                <a:cs typeface="Times New Roman" pitchFamily="18" charset="0"/>
              </a:rPr>
              <a:t> </a:t>
            </a:r>
            <a:endParaRPr lang="en-US" sz="2400" b="1" smtClean="0">
              <a:latin typeface="Courier New" pitchFamily="49" charset="0"/>
              <a:cs typeface="Times New Roman" pitchFamily="18" charset="0"/>
            </a:endParaRPr>
          </a:p>
          <a:p>
            <a:pPr>
              <a:lnSpc>
                <a:spcPct val="80000"/>
              </a:lnSpc>
            </a:pPr>
            <a:r>
              <a:rPr lang="en-US" sz="2800" b="1" smtClean="0">
                <a:cs typeface="Times New Roman" pitchFamily="18" charset="0"/>
              </a:rPr>
              <a:t>Similan</a:t>
            </a:r>
            <a:r>
              <a:rPr lang="en-US" sz="2800" b="1" smtClean="0">
                <a:latin typeface="Courier" pitchFamily="49" charset="0"/>
                <a:cs typeface="Times New Roman" pitchFamily="18" charset="0"/>
              </a:rPr>
              <a:t>:</a:t>
            </a:r>
            <a:r>
              <a:rPr lang="en-US" sz="2800" smtClean="0">
                <a:latin typeface="Courier" pitchFamily="49" charset="0"/>
                <a:cs typeface="Times New Roman" pitchFamily="18" charset="0"/>
              </a:rPr>
              <a:t>    </a:t>
            </a:r>
            <a:r>
              <a:rPr lang="en-US" sz="1800" b="1" smtClean="0">
                <a:latin typeface="Courier New" pitchFamily="49" charset="0"/>
                <a:cs typeface="Times New Roman" pitchFamily="18" charset="0"/>
              </a:rPr>
              <a:t>www.cs.umd.edu/hcil/similan </a:t>
            </a:r>
            <a:endParaRPr lang="en-US" sz="2000" b="1" smtClean="0">
              <a:latin typeface="Courier New" pitchFamily="49" charset="0"/>
              <a:cs typeface="Times New Roman" pitchFamily="18" charset="0"/>
            </a:endParaRPr>
          </a:p>
          <a:p>
            <a:pPr>
              <a:lnSpc>
                <a:spcPct val="80000"/>
              </a:lnSpc>
            </a:pPr>
            <a:endParaRPr lang="en-US" sz="2000" b="1" smtClean="0">
              <a:latin typeface="Courier New" pitchFamily="49" charset="0"/>
              <a:cs typeface="Times New Roman"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7" descr="blackFriday_Final"/>
          <p:cNvPicPr>
            <a:picLocks noChangeAspect="1" noChangeArrowheads="1"/>
          </p:cNvPicPr>
          <p:nvPr/>
        </p:nvPicPr>
        <p:blipFill>
          <a:blip r:embed="rId3" cstate="print"/>
          <a:srcRect/>
          <a:stretch>
            <a:fillRect/>
          </a:stretch>
        </p:blipFill>
        <p:spPr bwMode="auto">
          <a:xfrm>
            <a:off x="1295400" y="2565400"/>
            <a:ext cx="5943600" cy="3987800"/>
          </a:xfrm>
          <a:prstGeom prst="rect">
            <a:avLst/>
          </a:prstGeom>
          <a:noFill/>
          <a:ln w="9525">
            <a:noFill/>
            <a:miter lim="800000"/>
            <a:headEnd/>
            <a:tailEnd/>
          </a:ln>
        </p:spPr>
      </p:pic>
      <p:sp>
        <p:nvSpPr>
          <p:cNvPr id="56323" name="Title 3"/>
          <p:cNvSpPr>
            <a:spLocks noGrp="1"/>
          </p:cNvSpPr>
          <p:nvPr>
            <p:ph type="title"/>
          </p:nvPr>
        </p:nvSpPr>
        <p:spPr/>
        <p:txBody>
          <a:bodyPr/>
          <a:lstStyle/>
          <a:p>
            <a:r>
              <a:rPr lang="en-US" smtClean="0"/>
              <a:t>Twitter Network</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Fig9"/>
          <p:cNvPicPr>
            <a:picLocks noChangeAspect="1" noChangeArrowheads="1"/>
          </p:cNvPicPr>
          <p:nvPr/>
        </p:nvPicPr>
        <p:blipFill>
          <a:blip r:embed="rId3" cstate="print"/>
          <a:srcRect t="9338" b="2730"/>
          <a:stretch>
            <a:fillRect/>
          </a:stretch>
        </p:blipFill>
        <p:spPr bwMode="auto">
          <a:xfrm>
            <a:off x="838200" y="1295400"/>
            <a:ext cx="7207250" cy="5105400"/>
          </a:xfrm>
          <a:prstGeom prst="rect">
            <a:avLst/>
          </a:prstGeom>
          <a:noFill/>
          <a:ln w="9525">
            <a:noFill/>
            <a:miter lim="800000"/>
            <a:headEnd/>
            <a:tailEnd/>
          </a:ln>
        </p:spPr>
      </p:pic>
      <p:sp>
        <p:nvSpPr>
          <p:cNvPr id="57347" name="Title 3"/>
          <p:cNvSpPr>
            <a:spLocks noGrp="1"/>
          </p:cNvSpPr>
          <p:nvPr>
            <p:ph type="title"/>
          </p:nvPr>
        </p:nvSpPr>
        <p:spPr/>
        <p:txBody>
          <a:bodyPr/>
          <a:lstStyle/>
          <a:p>
            <a:r>
              <a:rPr lang="en-US" smtClean="0"/>
              <a:t>Discussion Network</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228600"/>
            <a:ext cx="8991600" cy="685800"/>
          </a:xfrm>
          <a:noFill/>
        </p:spPr>
        <p:txBody>
          <a:bodyPr lIns="92075" tIns="46038" rIns="92075" bIns="46038"/>
          <a:lstStyle/>
          <a:p>
            <a:pPr eaLnBrk="1" hangingPunct="1"/>
            <a:r>
              <a:rPr lang="en-US" sz="3200" b="1" smtClean="0"/>
              <a:t>Visible Human Explorer (NLM)</a:t>
            </a:r>
            <a:endParaRPr lang="en-US" sz="2000" smtClean="0"/>
          </a:p>
        </p:txBody>
      </p:sp>
      <p:sp>
        <p:nvSpPr>
          <p:cNvPr id="8195" name="Rectangle 3"/>
          <p:cNvSpPr>
            <a:spLocks noGrp="1" noChangeArrowheads="1"/>
          </p:cNvSpPr>
          <p:nvPr>
            <p:ph type="body" idx="1"/>
          </p:nvPr>
        </p:nvSpPr>
        <p:spPr>
          <a:xfrm>
            <a:off x="457200" y="1524000"/>
            <a:ext cx="7543800" cy="4648200"/>
          </a:xfrm>
          <a:noFill/>
        </p:spPr>
        <p:txBody>
          <a:bodyPr lIns="92075" tIns="46038" rIns="92075" bIns="46038"/>
          <a:lstStyle/>
          <a:p>
            <a:pPr eaLnBrk="1" hangingPunct="1"/>
            <a:r>
              <a:rPr lang="en-US" sz="4000" smtClean="0"/>
              <a:t>Doctors</a:t>
            </a:r>
            <a:r>
              <a:rPr lang="en-US" sz="3600" smtClean="0"/>
              <a:t/>
            </a:r>
            <a:br>
              <a:rPr lang="en-US" sz="3600" smtClean="0"/>
            </a:br>
            <a:endParaRPr lang="en-US" sz="1400" smtClean="0"/>
          </a:p>
          <a:p>
            <a:pPr eaLnBrk="1" hangingPunct="1"/>
            <a:r>
              <a:rPr lang="en-US" sz="4000" smtClean="0"/>
              <a:t>Surgeons</a:t>
            </a:r>
          </a:p>
          <a:p>
            <a:pPr eaLnBrk="1" hangingPunct="1"/>
            <a:endParaRPr lang="en-US" sz="1200" smtClean="0"/>
          </a:p>
          <a:p>
            <a:pPr eaLnBrk="1" hangingPunct="1"/>
            <a:r>
              <a:rPr lang="en-US" sz="4000" smtClean="0"/>
              <a:t>Researchers</a:t>
            </a:r>
            <a:r>
              <a:rPr lang="en-US" sz="3600" smtClean="0"/>
              <a:t/>
            </a:r>
            <a:br>
              <a:rPr lang="en-US" sz="3600" smtClean="0"/>
            </a:br>
            <a:endParaRPr lang="en-US" sz="1400" smtClean="0"/>
          </a:p>
          <a:p>
            <a:pPr eaLnBrk="1" hangingPunct="1"/>
            <a:r>
              <a:rPr lang="en-US" sz="4000" smtClean="0"/>
              <a:t>Students</a:t>
            </a:r>
            <a:endParaRPr lang="en-US" sz="3600" smtClean="0"/>
          </a:p>
        </p:txBody>
      </p:sp>
      <p:pic>
        <p:nvPicPr>
          <p:cNvPr id="8196" name="Picture 4"/>
          <p:cNvPicPr>
            <a:picLocks noChangeArrowheads="1"/>
          </p:cNvPicPr>
          <p:nvPr/>
        </p:nvPicPr>
        <p:blipFill>
          <a:blip r:embed="rId2" cstate="print"/>
          <a:srcRect/>
          <a:stretch>
            <a:fillRect/>
          </a:stretch>
        </p:blipFill>
        <p:spPr bwMode="auto">
          <a:xfrm>
            <a:off x="8335963" y="6254750"/>
            <a:ext cx="503237" cy="403225"/>
          </a:xfrm>
          <a:prstGeom prst="rect">
            <a:avLst/>
          </a:prstGeom>
          <a:noFill/>
          <a:ln w="9525">
            <a:noFill/>
            <a:miter lim="800000"/>
            <a:headEnd/>
            <a:tailEnd/>
          </a:ln>
        </p:spPr>
      </p:pic>
      <p:sp>
        <p:nvSpPr>
          <p:cNvPr id="351238" name="AutoShape 6"/>
          <p:cNvSpPr>
            <a:spLocks noChangeArrowheads="1"/>
          </p:cNvSpPr>
          <p:nvPr/>
        </p:nvSpPr>
        <p:spPr bwMode="auto">
          <a:xfrm>
            <a:off x="6330950" y="2286000"/>
            <a:ext cx="1254125" cy="850900"/>
          </a:xfrm>
          <a:prstGeom prst="cube">
            <a:avLst>
              <a:gd name="adj" fmla="val 24995"/>
            </a:avLst>
          </a:prstGeom>
          <a:noFill/>
          <a:ln w="9525">
            <a:noFill/>
            <a:miter lim="800000"/>
            <a:headEnd/>
            <a:tailEnd/>
          </a:ln>
          <a:effectLst>
            <a:outerShdw dist="107763" dir="2700000" algn="ctr" rotWithShape="0">
              <a:schemeClr val="bg2"/>
            </a:outerShdw>
          </a:effectLst>
        </p:spPr>
        <p:txBody>
          <a:bodyPr wrap="none" anchor="ctr"/>
          <a:lstStyle/>
          <a:p>
            <a:pPr>
              <a:defRPr/>
            </a:pPr>
            <a:endParaRPr lang="en-US"/>
          </a:p>
        </p:txBody>
      </p:sp>
      <p:pic>
        <p:nvPicPr>
          <p:cNvPr id="8198" name="Picture 7" descr="vhe"/>
          <p:cNvPicPr>
            <a:picLocks noChangeAspect="1" noChangeArrowheads="1"/>
          </p:cNvPicPr>
          <p:nvPr/>
        </p:nvPicPr>
        <p:blipFill>
          <a:blip r:embed="rId3" cstate="print"/>
          <a:srcRect/>
          <a:stretch>
            <a:fillRect/>
          </a:stretch>
        </p:blipFill>
        <p:spPr bwMode="auto">
          <a:xfrm>
            <a:off x="3846513" y="1143000"/>
            <a:ext cx="5297487"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81000" y="228600"/>
            <a:ext cx="8991600" cy="685800"/>
          </a:xfrm>
          <a:noFill/>
        </p:spPr>
        <p:txBody>
          <a:bodyPr lIns="92075" tIns="46038" rIns="92075" bIns="46038"/>
          <a:lstStyle/>
          <a:p>
            <a:pPr eaLnBrk="1" hangingPunct="1"/>
            <a:r>
              <a:rPr lang="en-US" sz="3200" b="1" smtClean="0"/>
              <a:t>NASA Environmental Data</a:t>
            </a:r>
            <a:endParaRPr lang="en-US" sz="2000" smtClean="0"/>
          </a:p>
        </p:txBody>
      </p:sp>
      <p:sp>
        <p:nvSpPr>
          <p:cNvPr id="9219" name="Rectangle 3"/>
          <p:cNvSpPr>
            <a:spLocks noGrp="1" noChangeArrowheads="1"/>
          </p:cNvSpPr>
          <p:nvPr>
            <p:ph type="body" idx="1"/>
          </p:nvPr>
        </p:nvSpPr>
        <p:spPr>
          <a:xfrm>
            <a:off x="381000" y="1524000"/>
            <a:ext cx="7543800" cy="4648200"/>
          </a:xfrm>
          <a:noFill/>
        </p:spPr>
        <p:txBody>
          <a:bodyPr lIns="92075" tIns="46038" rIns="92075" bIns="46038"/>
          <a:lstStyle/>
          <a:p>
            <a:pPr eaLnBrk="1" hangingPunct="1"/>
            <a:r>
              <a:rPr lang="en-US" sz="4000" smtClean="0"/>
              <a:t>Scientists</a:t>
            </a:r>
            <a:r>
              <a:rPr lang="en-US" sz="3600" smtClean="0"/>
              <a:t/>
            </a:r>
            <a:br>
              <a:rPr lang="en-US" sz="3600" smtClean="0"/>
            </a:br>
            <a:endParaRPr lang="en-US" sz="1400" smtClean="0"/>
          </a:p>
          <a:p>
            <a:pPr eaLnBrk="1" hangingPunct="1"/>
            <a:r>
              <a:rPr lang="en-US" sz="4000" smtClean="0"/>
              <a:t>Farmers</a:t>
            </a:r>
          </a:p>
          <a:p>
            <a:pPr eaLnBrk="1" hangingPunct="1"/>
            <a:endParaRPr lang="en-US" sz="1200" smtClean="0"/>
          </a:p>
          <a:p>
            <a:pPr eaLnBrk="1" hangingPunct="1"/>
            <a:r>
              <a:rPr lang="en-US" sz="4000" smtClean="0"/>
              <a:t>Land planners</a:t>
            </a:r>
            <a:r>
              <a:rPr lang="en-US" sz="3600" smtClean="0"/>
              <a:t/>
            </a:r>
            <a:br>
              <a:rPr lang="en-US" sz="3600" smtClean="0"/>
            </a:br>
            <a:endParaRPr lang="en-US" sz="1400" smtClean="0"/>
          </a:p>
          <a:p>
            <a:pPr eaLnBrk="1" hangingPunct="1"/>
            <a:r>
              <a:rPr lang="en-US" sz="4000" smtClean="0"/>
              <a:t>Students</a:t>
            </a:r>
            <a:endParaRPr lang="en-US" sz="3600" smtClean="0"/>
          </a:p>
        </p:txBody>
      </p:sp>
      <p:pic>
        <p:nvPicPr>
          <p:cNvPr id="9220" name="Picture 4"/>
          <p:cNvPicPr>
            <a:picLocks noChangeArrowheads="1"/>
          </p:cNvPicPr>
          <p:nvPr/>
        </p:nvPicPr>
        <p:blipFill>
          <a:blip r:embed="rId2" cstate="print"/>
          <a:srcRect/>
          <a:stretch>
            <a:fillRect/>
          </a:stretch>
        </p:blipFill>
        <p:spPr bwMode="auto">
          <a:xfrm>
            <a:off x="8335963" y="6254750"/>
            <a:ext cx="503237" cy="403225"/>
          </a:xfrm>
          <a:prstGeom prst="rect">
            <a:avLst/>
          </a:prstGeom>
          <a:noFill/>
          <a:ln w="9525">
            <a:noFill/>
            <a:miter lim="800000"/>
            <a:headEnd/>
            <a:tailEnd/>
          </a:ln>
        </p:spPr>
      </p:pic>
      <p:sp>
        <p:nvSpPr>
          <p:cNvPr id="352262" name="AutoShape 6"/>
          <p:cNvSpPr>
            <a:spLocks noChangeArrowheads="1"/>
          </p:cNvSpPr>
          <p:nvPr/>
        </p:nvSpPr>
        <p:spPr bwMode="auto">
          <a:xfrm>
            <a:off x="6330950" y="2286000"/>
            <a:ext cx="1254125" cy="850900"/>
          </a:xfrm>
          <a:prstGeom prst="cube">
            <a:avLst>
              <a:gd name="adj" fmla="val 24995"/>
            </a:avLst>
          </a:prstGeom>
          <a:noFill/>
          <a:ln w="9525">
            <a:noFill/>
            <a:miter lim="800000"/>
            <a:headEnd/>
            <a:tailEnd/>
          </a:ln>
          <a:effectLst>
            <a:outerShdw dist="107763" dir="2700000" algn="ctr" rotWithShape="0">
              <a:schemeClr val="bg2"/>
            </a:outerShdw>
          </a:effectLst>
        </p:spPr>
        <p:txBody>
          <a:bodyPr wrap="none" anchor="ctr"/>
          <a:lstStyle/>
          <a:p>
            <a:pPr>
              <a:defRPr/>
            </a:pPr>
            <a:endParaRPr lang="en-US"/>
          </a:p>
        </p:txBody>
      </p:sp>
      <p:pic>
        <p:nvPicPr>
          <p:cNvPr id="9222" name="Picture 7" descr="gcmd1"/>
          <p:cNvPicPr>
            <a:picLocks noChangeAspect="1" noChangeArrowheads="1"/>
          </p:cNvPicPr>
          <p:nvPr/>
        </p:nvPicPr>
        <p:blipFill>
          <a:blip r:embed="rId3" cstate="print"/>
          <a:srcRect l="1550" t="12234" r="38782" b="22516"/>
          <a:stretch>
            <a:fillRect/>
          </a:stretch>
        </p:blipFill>
        <p:spPr bwMode="auto">
          <a:xfrm>
            <a:off x="4105275" y="1219200"/>
            <a:ext cx="5038725" cy="5638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81000" y="228600"/>
            <a:ext cx="8991600" cy="685800"/>
          </a:xfrm>
          <a:noFill/>
        </p:spPr>
        <p:txBody>
          <a:bodyPr lIns="92075" tIns="46038" rIns="92075" bIns="46038"/>
          <a:lstStyle/>
          <a:p>
            <a:pPr eaLnBrk="1" hangingPunct="1"/>
            <a:r>
              <a:rPr lang="en-US" sz="3200" b="1" smtClean="0"/>
              <a:t>Bureau of the Census</a:t>
            </a:r>
            <a:endParaRPr lang="en-US" sz="3200" smtClean="0"/>
          </a:p>
        </p:txBody>
      </p:sp>
      <p:sp>
        <p:nvSpPr>
          <p:cNvPr id="10243" name="Rectangle 3"/>
          <p:cNvSpPr>
            <a:spLocks noGrp="1" noChangeArrowheads="1"/>
          </p:cNvSpPr>
          <p:nvPr>
            <p:ph type="body" idx="1"/>
          </p:nvPr>
        </p:nvSpPr>
        <p:spPr>
          <a:xfrm>
            <a:off x="3810000" y="1143000"/>
            <a:ext cx="5867400" cy="4648200"/>
          </a:xfrm>
          <a:noFill/>
        </p:spPr>
        <p:txBody>
          <a:bodyPr lIns="92075" tIns="46038" rIns="92075" bIns="46038"/>
          <a:lstStyle/>
          <a:p>
            <a:pPr eaLnBrk="1" hangingPunct="1"/>
            <a:endParaRPr lang="en-US" sz="3600" smtClean="0"/>
          </a:p>
          <a:p>
            <a:pPr eaLnBrk="1" hangingPunct="1"/>
            <a:r>
              <a:rPr lang="en-US" sz="3600" smtClean="0"/>
              <a:t>Economists, Policy makers, Journalists</a:t>
            </a:r>
            <a:r>
              <a:rPr lang="en-US" smtClean="0"/>
              <a:t/>
            </a:r>
            <a:br>
              <a:rPr lang="en-US" smtClean="0"/>
            </a:br>
            <a:endParaRPr lang="en-US" sz="1200" smtClean="0"/>
          </a:p>
          <a:p>
            <a:pPr eaLnBrk="1" hangingPunct="1"/>
            <a:r>
              <a:rPr lang="en-US" sz="3600" smtClean="0"/>
              <a:t>Teachers, Students</a:t>
            </a:r>
            <a:endParaRPr lang="en-US" smtClean="0"/>
          </a:p>
        </p:txBody>
      </p:sp>
      <p:sp>
        <p:nvSpPr>
          <p:cNvPr id="353285" name="AutoShape 5"/>
          <p:cNvSpPr>
            <a:spLocks noChangeArrowheads="1"/>
          </p:cNvSpPr>
          <p:nvPr/>
        </p:nvSpPr>
        <p:spPr bwMode="auto">
          <a:xfrm>
            <a:off x="6330950" y="2286000"/>
            <a:ext cx="1254125" cy="850900"/>
          </a:xfrm>
          <a:prstGeom prst="cube">
            <a:avLst>
              <a:gd name="adj" fmla="val 24995"/>
            </a:avLst>
          </a:prstGeom>
          <a:noFill/>
          <a:ln w="9525">
            <a:noFill/>
            <a:miter lim="800000"/>
            <a:headEnd/>
            <a:tailEnd/>
          </a:ln>
          <a:effectLst>
            <a:outerShdw dist="107763" dir="2700000" algn="ctr" rotWithShape="0">
              <a:schemeClr val="bg2"/>
            </a:outerShdw>
          </a:effectLst>
        </p:spPr>
        <p:txBody>
          <a:bodyPr wrap="none" anchor="ctr"/>
          <a:lstStyle/>
          <a:p>
            <a:pPr>
              <a:defRPr/>
            </a:pPr>
            <a:endParaRPr lang="en-US"/>
          </a:p>
        </p:txBody>
      </p:sp>
      <p:pic>
        <p:nvPicPr>
          <p:cNvPr id="10245" name="Picture 6"/>
          <p:cNvPicPr>
            <a:picLocks noChangeAspect="1" noChangeArrowheads="1"/>
          </p:cNvPicPr>
          <p:nvPr/>
        </p:nvPicPr>
        <p:blipFill>
          <a:blip r:embed="rId2" cstate="print"/>
          <a:srcRect/>
          <a:stretch>
            <a:fillRect/>
          </a:stretch>
        </p:blipFill>
        <p:spPr bwMode="auto">
          <a:xfrm>
            <a:off x="381000" y="1676400"/>
            <a:ext cx="2876550" cy="2971800"/>
          </a:xfrm>
          <a:prstGeom prst="rect">
            <a:avLst/>
          </a:prstGeom>
          <a:noFill/>
          <a:ln w="12700">
            <a:noFill/>
            <a:miter lim="800000"/>
            <a:headEnd/>
            <a:tailEnd/>
          </a:ln>
        </p:spPr>
      </p:pic>
      <p:pic>
        <p:nvPicPr>
          <p:cNvPr id="10246" name="Picture 7"/>
          <p:cNvPicPr>
            <a:picLocks noChangeAspect="1" noChangeArrowheads="1"/>
          </p:cNvPicPr>
          <p:nvPr/>
        </p:nvPicPr>
        <p:blipFill>
          <a:blip r:embed="rId3" cstate="print"/>
          <a:srcRect/>
          <a:stretch>
            <a:fillRect/>
          </a:stretch>
        </p:blipFill>
        <p:spPr bwMode="auto">
          <a:xfrm>
            <a:off x="381000" y="5029200"/>
            <a:ext cx="7696200" cy="1143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noFill/>
        </p:spPr>
        <p:txBody>
          <a:bodyPr lIns="92075" tIns="46038" rIns="92075" bIns="46038"/>
          <a:lstStyle/>
          <a:p>
            <a:pPr eaLnBrk="1" hangingPunct="1"/>
            <a:r>
              <a:rPr lang="en-US" sz="3200" b="1" smtClean="0"/>
              <a:t>NSF Digital Government Initiative</a:t>
            </a:r>
            <a:endParaRPr lang="en-US" sz="3200" smtClean="0"/>
          </a:p>
        </p:txBody>
      </p:sp>
      <p:sp>
        <p:nvSpPr>
          <p:cNvPr id="11267" name="Rectangle 3"/>
          <p:cNvSpPr>
            <a:spLocks noGrp="1" noChangeArrowheads="1"/>
          </p:cNvSpPr>
          <p:nvPr>
            <p:ph type="body" sz="half" idx="1"/>
          </p:nvPr>
        </p:nvSpPr>
        <p:spPr>
          <a:xfrm>
            <a:off x="2884488" y="930275"/>
            <a:ext cx="8482012" cy="5029200"/>
          </a:xfrm>
          <a:noFill/>
        </p:spPr>
        <p:txBody>
          <a:bodyPr lIns="92075" tIns="46038" rIns="92075" bIns="46038"/>
          <a:lstStyle/>
          <a:p>
            <a:pPr eaLnBrk="1" hangingPunct="1"/>
            <a:endParaRPr lang="en-US" sz="3600" smtClean="0"/>
          </a:p>
          <a:p>
            <a:pPr eaLnBrk="1" hangingPunct="1"/>
            <a:r>
              <a:rPr lang="en-US" smtClean="0"/>
              <a:t>Find what you need</a:t>
            </a:r>
          </a:p>
          <a:p>
            <a:pPr eaLnBrk="1" hangingPunct="1"/>
            <a:r>
              <a:rPr lang="en-US" smtClean="0"/>
              <a:t>Understand what you Find</a:t>
            </a:r>
            <a:br>
              <a:rPr lang="en-US" smtClean="0"/>
            </a:br>
            <a:r>
              <a:rPr lang="en-US" sz="1600" smtClean="0"/>
              <a:t/>
            </a:r>
            <a:br>
              <a:rPr lang="en-US" sz="1600" smtClean="0"/>
            </a:br>
            <a:r>
              <a:rPr lang="en-US" smtClean="0"/>
              <a:t>         </a:t>
            </a:r>
            <a:endParaRPr lang="en-US" sz="2800" smtClean="0"/>
          </a:p>
        </p:txBody>
      </p:sp>
      <p:sp>
        <p:nvSpPr>
          <p:cNvPr id="364548" name="AutoShape 4"/>
          <p:cNvSpPr>
            <a:spLocks noChangeArrowheads="1"/>
          </p:cNvSpPr>
          <p:nvPr/>
        </p:nvSpPr>
        <p:spPr bwMode="auto">
          <a:xfrm>
            <a:off x="6330950" y="2286000"/>
            <a:ext cx="1254125" cy="850900"/>
          </a:xfrm>
          <a:prstGeom prst="cube">
            <a:avLst>
              <a:gd name="adj" fmla="val 24995"/>
            </a:avLst>
          </a:prstGeom>
          <a:noFill/>
          <a:ln w="9525">
            <a:noFill/>
            <a:miter lim="800000"/>
            <a:headEnd/>
            <a:tailEnd/>
          </a:ln>
          <a:effectLst>
            <a:outerShdw dist="107763" dir="2700000" algn="ctr" rotWithShape="0">
              <a:schemeClr val="bg2"/>
            </a:outerShdw>
          </a:effectLst>
        </p:spPr>
        <p:txBody>
          <a:bodyPr wrap="none" anchor="ctr"/>
          <a:lstStyle/>
          <a:p>
            <a:pPr>
              <a:defRPr/>
            </a:pPr>
            <a:endParaRPr lang="en-US"/>
          </a:p>
        </p:txBody>
      </p:sp>
      <p:pic>
        <p:nvPicPr>
          <p:cNvPr id="11269" name="Picture 5" descr="FedStats"/>
          <p:cNvPicPr>
            <a:picLocks noChangeAspect="1" noChangeArrowheads="1"/>
          </p:cNvPicPr>
          <p:nvPr/>
        </p:nvPicPr>
        <p:blipFill>
          <a:blip r:embed="rId2" cstate="print"/>
          <a:srcRect r="29247"/>
          <a:stretch>
            <a:fillRect/>
          </a:stretch>
        </p:blipFill>
        <p:spPr bwMode="auto">
          <a:xfrm>
            <a:off x="579438" y="5340350"/>
            <a:ext cx="7889875" cy="831850"/>
          </a:xfrm>
          <a:prstGeom prst="rect">
            <a:avLst/>
          </a:prstGeom>
          <a:noFill/>
          <a:ln w="31750">
            <a:solidFill>
              <a:schemeClr val="tx1"/>
            </a:solidFill>
            <a:miter lim="800000"/>
            <a:headEnd/>
            <a:tailEnd/>
          </a:ln>
        </p:spPr>
      </p:pic>
      <p:pic>
        <p:nvPicPr>
          <p:cNvPr id="11270" name="Picture 6" descr="National Science Foundation">
            <a:hlinkClick r:id="rId3"/>
          </p:cNvPr>
          <p:cNvPicPr>
            <a:picLocks noChangeAspect="1" noChangeArrowheads="1"/>
          </p:cNvPicPr>
          <p:nvPr/>
        </p:nvPicPr>
        <p:blipFill>
          <a:blip r:embed="rId4" cstate="print"/>
          <a:srcRect t="4494" r="40863" b="7312"/>
          <a:stretch>
            <a:fillRect/>
          </a:stretch>
        </p:blipFill>
        <p:spPr bwMode="auto">
          <a:xfrm>
            <a:off x="579438" y="1447800"/>
            <a:ext cx="1706562" cy="1727200"/>
          </a:xfrm>
          <a:prstGeom prst="rect">
            <a:avLst/>
          </a:prstGeom>
          <a:noFill/>
          <a:ln w="31750">
            <a:solidFill>
              <a:schemeClr val="tx1"/>
            </a:solidFill>
            <a:miter lim="800000"/>
            <a:headEnd/>
            <a:tailEnd/>
          </a:ln>
        </p:spPr>
      </p:pic>
      <p:sp>
        <p:nvSpPr>
          <p:cNvPr id="11271" name="Text Box 7"/>
          <p:cNvSpPr txBox="1">
            <a:spLocks noChangeArrowheads="1"/>
          </p:cNvSpPr>
          <p:nvPr/>
        </p:nvSpPr>
        <p:spPr bwMode="auto">
          <a:xfrm>
            <a:off x="3886200" y="4572000"/>
            <a:ext cx="3460750" cy="366713"/>
          </a:xfrm>
          <a:prstGeom prst="rect">
            <a:avLst/>
          </a:prstGeom>
          <a:noFill/>
          <a:ln w="12700" cap="sq">
            <a:noFill/>
            <a:miter lim="800000"/>
            <a:headEnd type="none" w="sm" len="sm"/>
            <a:tailEnd type="none" w="sm" len="sm"/>
          </a:ln>
        </p:spPr>
        <p:txBody>
          <a:bodyPr wrap="none">
            <a:spAutoFit/>
          </a:bodyPr>
          <a:lstStyle/>
          <a:p>
            <a:pPr algn="l"/>
            <a:r>
              <a:rPr lang="en-US" sz="1800" b="1">
                <a:solidFill>
                  <a:schemeClr val="tx1"/>
                </a:solidFill>
                <a:latin typeface="Courier New" pitchFamily="49" charset="0"/>
              </a:rPr>
              <a:t>www.ils.unc.edu/govstat/</a:t>
            </a:r>
          </a:p>
        </p:txBody>
      </p:sp>
      <p:pic>
        <p:nvPicPr>
          <p:cNvPr id="11272" name="Picture 8" descr="hcil-logo-large"/>
          <p:cNvPicPr>
            <a:picLocks noChangeAspect="1" noChangeArrowheads="1"/>
          </p:cNvPicPr>
          <p:nvPr/>
        </p:nvPicPr>
        <p:blipFill>
          <a:blip r:embed="rId5" cstate="print"/>
          <a:srcRect/>
          <a:stretch>
            <a:fillRect/>
          </a:stretch>
        </p:blipFill>
        <p:spPr bwMode="auto">
          <a:xfrm>
            <a:off x="6975475" y="3244850"/>
            <a:ext cx="1177925" cy="882650"/>
          </a:xfrm>
          <a:prstGeom prst="rect">
            <a:avLst/>
          </a:prstGeom>
          <a:noFill/>
          <a:ln w="9525">
            <a:noFill/>
            <a:miter lim="800000"/>
            <a:headEnd/>
            <a:tailEnd/>
          </a:ln>
        </p:spPr>
      </p:pic>
      <p:pic>
        <p:nvPicPr>
          <p:cNvPr id="11273" name="Picture 9" descr="umd-globe-extra-large"/>
          <p:cNvPicPr>
            <a:picLocks noChangeAspect="1" noChangeArrowheads="1"/>
          </p:cNvPicPr>
          <p:nvPr/>
        </p:nvPicPr>
        <p:blipFill>
          <a:blip r:embed="rId6" cstate="print"/>
          <a:srcRect/>
          <a:stretch>
            <a:fillRect/>
          </a:stretch>
        </p:blipFill>
        <p:spPr bwMode="auto">
          <a:xfrm>
            <a:off x="5935663" y="3200400"/>
            <a:ext cx="979487" cy="965200"/>
          </a:xfrm>
          <a:prstGeom prst="rect">
            <a:avLst/>
          </a:prstGeom>
          <a:noFill/>
          <a:ln w="9525">
            <a:noFill/>
            <a:miter lim="800000"/>
            <a:headEnd/>
            <a:tailEnd/>
          </a:ln>
        </p:spPr>
      </p:pic>
      <p:pic>
        <p:nvPicPr>
          <p:cNvPr id="11274" name="Picture 10" descr="idl-logo">
            <a:hlinkClick r:id="rId7"/>
          </p:cNvPr>
          <p:cNvPicPr>
            <a:picLocks noChangeAspect="1" noChangeArrowheads="1"/>
          </p:cNvPicPr>
          <p:nvPr/>
        </p:nvPicPr>
        <p:blipFill>
          <a:blip r:embed="rId8" cstate="print"/>
          <a:srcRect/>
          <a:stretch>
            <a:fillRect/>
          </a:stretch>
        </p:blipFill>
        <p:spPr bwMode="auto">
          <a:xfrm>
            <a:off x="3908425" y="3276600"/>
            <a:ext cx="1273175" cy="800100"/>
          </a:xfrm>
          <a:prstGeom prst="rect">
            <a:avLst/>
          </a:prstGeom>
          <a:noFill/>
          <a:ln w="9525">
            <a:noFill/>
            <a:miter lim="800000"/>
            <a:headEnd/>
            <a:tailEnd/>
          </a:ln>
        </p:spPr>
      </p:pic>
      <p:pic>
        <p:nvPicPr>
          <p:cNvPr id="11275" name="Picture 11" descr="university seal"/>
          <p:cNvPicPr>
            <a:picLocks noChangeAspect="1" noChangeArrowheads="1"/>
          </p:cNvPicPr>
          <p:nvPr/>
        </p:nvPicPr>
        <p:blipFill>
          <a:blip r:embed="rId9" cstate="print"/>
          <a:srcRect l="40001" r="39999" b="36232"/>
          <a:stretch>
            <a:fillRect/>
          </a:stretch>
        </p:blipFill>
        <p:spPr bwMode="auto">
          <a:xfrm>
            <a:off x="2819400" y="3203575"/>
            <a:ext cx="1076325" cy="987425"/>
          </a:xfrm>
          <a:prstGeom prst="rect">
            <a:avLst/>
          </a:prstGeom>
          <a:noFill/>
          <a:ln w="9525">
            <a:noFill/>
            <a:miter lim="800000"/>
            <a:headEnd/>
            <a:tailEnd/>
          </a:ln>
        </p:spPr>
      </p:pic>
      <p:sp>
        <p:nvSpPr>
          <p:cNvPr id="11276" name="Rectangle 12"/>
          <p:cNvSpPr>
            <a:spLocks noChangeArrowheads="1"/>
          </p:cNvSpPr>
          <p:nvPr/>
        </p:nvSpPr>
        <p:spPr bwMode="auto">
          <a:xfrm>
            <a:off x="2482850" y="1427163"/>
            <a:ext cx="5994400" cy="3733800"/>
          </a:xfrm>
          <a:prstGeom prst="rect">
            <a:avLst/>
          </a:prstGeom>
          <a:noFill/>
          <a:ln w="38100" cap="sq" algn="ctr">
            <a:solidFill>
              <a:schemeClr val="tx1"/>
            </a:solidFill>
            <a:miter lim="800000"/>
            <a:headEnd/>
            <a:tailEnd/>
          </a:ln>
        </p:spPr>
        <p:txBody>
          <a:bodyPr wrap="none" anchor="ctr"/>
          <a:lstStyle/>
          <a:p>
            <a:endParaRPr lang="en-US"/>
          </a:p>
        </p:txBody>
      </p:sp>
      <p:sp>
        <p:nvSpPr>
          <p:cNvPr id="11277" name="Rectangle 13"/>
          <p:cNvSpPr>
            <a:spLocks noGrp="1" noChangeArrowheads="1"/>
          </p:cNvSpPr>
          <p:nvPr>
            <p:ph sz="half" idx="2"/>
          </p:nvPr>
        </p:nvSpPr>
        <p:spPr>
          <a:xfrm>
            <a:off x="579438" y="3328988"/>
            <a:ext cx="1747837" cy="1828800"/>
          </a:xfrm>
          <a:ln w="38100">
            <a:solidFill>
              <a:schemeClr val="tx1"/>
            </a:solidFill>
          </a:ln>
        </p:spPr>
        <p:txBody>
          <a:bodyPr/>
          <a:lstStyle/>
          <a:p>
            <a:pPr eaLnBrk="1" hangingPunct="1">
              <a:buFontTx/>
              <a:buNone/>
            </a:pPr>
            <a:r>
              <a:rPr lang="en-US" smtClean="0"/>
              <a:t>Census,</a:t>
            </a:r>
          </a:p>
          <a:p>
            <a:pPr eaLnBrk="1" hangingPunct="1">
              <a:buFontTx/>
              <a:buNone/>
            </a:pPr>
            <a:r>
              <a:rPr lang="en-US" smtClean="0"/>
              <a:t>NCHS,</a:t>
            </a:r>
            <a:r>
              <a:rPr lang="en-US" sz="2000" smtClean="0"/>
              <a:t>    </a:t>
            </a:r>
          </a:p>
          <a:p>
            <a:pPr eaLnBrk="1" hangingPunct="1">
              <a:buFontTx/>
              <a:buNone/>
            </a:pPr>
            <a:r>
              <a:rPr lang="en-US" sz="1800" b="1" smtClean="0"/>
              <a:t>BLS, EIA,</a:t>
            </a:r>
          </a:p>
          <a:p>
            <a:pPr eaLnBrk="1" hangingPunct="1">
              <a:buFontTx/>
              <a:buNone/>
            </a:pPr>
            <a:r>
              <a:rPr lang="en-US" sz="1800" b="1" smtClean="0"/>
              <a:t>NASS, SSA</a:t>
            </a:r>
          </a:p>
        </p:txBody>
      </p:sp>
      <p:pic>
        <p:nvPicPr>
          <p:cNvPr id="11278" name="Picture 14"/>
          <p:cNvPicPr>
            <a:picLocks noChangeAspect="1" noChangeArrowheads="1"/>
          </p:cNvPicPr>
          <p:nvPr/>
        </p:nvPicPr>
        <p:blipFill>
          <a:blip r:embed="rId10" cstate="print"/>
          <a:srcRect/>
          <a:stretch>
            <a:fillRect/>
          </a:stretch>
        </p:blipFill>
        <p:spPr bwMode="auto">
          <a:xfrm>
            <a:off x="2743200" y="2058988"/>
            <a:ext cx="3657600" cy="2743200"/>
          </a:xfrm>
          <a:prstGeom prst="rect">
            <a:avLst/>
          </a:prstGeom>
          <a:noFill/>
          <a:ln w="38100" cap="sq" algn="ctr">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sq"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00"/>
            </a:solidFill>
            <a:effectLst/>
            <a:latin typeface="Antique Olv (W1)" pitchFamily="34" charset="0"/>
            <a:cs typeface="Arial" charset="0"/>
          </a:defRPr>
        </a:defPPr>
      </a:lstStyle>
    </a:spDef>
    <a:lnDef>
      <a:spPr bwMode="auto">
        <a:xfrm>
          <a:off x="0" y="0"/>
          <a:ext cx="1" cy="1"/>
        </a:xfrm>
        <a:custGeom>
          <a:avLst/>
          <a:gdLst/>
          <a:ahLst/>
          <a:cxnLst/>
          <a:rect l="0" t="0" r="0" b="0"/>
          <a:pathLst/>
        </a:custGeom>
        <a:solidFill>
          <a:schemeClr val="accent1"/>
        </a:solidFill>
        <a:ln w="38100" cap="sq"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00"/>
            </a:solidFill>
            <a:effectLst/>
            <a:latin typeface="Antique Olv (W1)" pitchFamily="34" charset="0"/>
            <a:cs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40339</TotalTime>
  <Words>1515</Words>
  <Application>Microsoft Office PowerPoint</Application>
  <PresentationFormat>On-screen Show (4:3)</PresentationFormat>
  <Paragraphs>289</Paragraphs>
  <Slides>55</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55</vt:i4>
      </vt:variant>
    </vt:vector>
  </HeadingPairs>
  <TitlesOfParts>
    <vt:vector size="64" baseType="lpstr">
      <vt:lpstr>Antique Olv (W1)</vt:lpstr>
      <vt:lpstr>Arial</vt:lpstr>
      <vt:lpstr>Arial Black</vt:lpstr>
      <vt:lpstr>Times New Roman</vt:lpstr>
      <vt:lpstr>Times</vt:lpstr>
      <vt:lpstr>Courier New</vt:lpstr>
      <vt:lpstr>Gulim</vt:lpstr>
      <vt:lpstr>Courier</vt:lpstr>
      <vt:lpstr>Pixel</vt:lpstr>
      <vt:lpstr> Information Visualization for  Knowledge Discovery   Ben Shneiderman  ben@cs.umd.edu  Founding Director (1983-2000), Human-Computer Interaction Lab Professor, Department of Computer Science Member, Institute for Advanced Computer Studies     University of Maryland College Park, MD 20742</vt:lpstr>
      <vt:lpstr>Slide 2</vt:lpstr>
      <vt:lpstr>Scientific Approach (beyond user friendly)</vt:lpstr>
      <vt:lpstr>Design Issues</vt:lpstr>
      <vt:lpstr>U.S. Library of Congress</vt:lpstr>
      <vt:lpstr>Visible Human Explorer (NLM)</vt:lpstr>
      <vt:lpstr>NASA Environmental Data</vt:lpstr>
      <vt:lpstr>Bureau of the Census</vt:lpstr>
      <vt:lpstr>NSF Digital Government Initiative</vt:lpstr>
      <vt:lpstr>International Children’s Digital Library</vt:lpstr>
      <vt:lpstr>Information Visualization</vt:lpstr>
      <vt:lpstr>ManyEyes: A web sharing platform</vt:lpstr>
      <vt:lpstr>Business takes action</vt:lpstr>
      <vt:lpstr>Spotfire: Retinol’s role in embryos &amp; vision</vt:lpstr>
      <vt:lpstr>Slide 15</vt:lpstr>
      <vt:lpstr>10M - 100M pixels</vt:lpstr>
      <vt:lpstr>100M-pixels &amp; more</vt:lpstr>
      <vt:lpstr>1M-pixels &amp; less</vt:lpstr>
      <vt:lpstr>Information Visualization: Mantra</vt:lpstr>
      <vt:lpstr>Information Visualization: Data Types</vt:lpstr>
      <vt:lpstr>Temporal Data: TimeSearcher 1.3</vt:lpstr>
      <vt:lpstr>Temporal Data: TimeSearcher 2.0</vt:lpstr>
      <vt:lpstr>Slide 23</vt:lpstr>
      <vt:lpstr>LifeLines2: Contrast+Creatine</vt:lpstr>
      <vt:lpstr>LifeLines2: Align-Rank-Filter &amp; Summarize</vt:lpstr>
      <vt:lpstr>Treemap: Gene Ontology</vt:lpstr>
      <vt:lpstr>Treemap: Smartmoney MarketMap</vt:lpstr>
      <vt:lpstr>Market falls steeply Feb 27, 2007, with one exception</vt:lpstr>
      <vt:lpstr>Market mixed, February 8, 2008  Energy &amp; Technology up, Financial &amp; Health Care down</vt:lpstr>
      <vt:lpstr>Market rises 319 points, November 13, 2007,  with 5 exceptions</vt:lpstr>
      <vt:lpstr>Slide 31</vt:lpstr>
      <vt:lpstr>Slide 32</vt:lpstr>
      <vt:lpstr>Slide 33</vt:lpstr>
      <vt:lpstr>Treemap: NY Times – Car&amp;Truck Sales</vt:lpstr>
      <vt:lpstr>Slide 35</vt:lpstr>
      <vt:lpstr>State-of-the-art network visualization</vt:lpstr>
      <vt:lpstr>Discovery Process: Systematic Yet Flexible</vt:lpstr>
      <vt:lpstr>SocialAction</vt:lpstr>
      <vt:lpstr>NodeXL:  Network Overview for Discovery &amp; Exploration in Excel</vt:lpstr>
      <vt:lpstr>NodeXL:  Network Overview for Discovery &amp; Exploration in Excel</vt:lpstr>
      <vt:lpstr>NodeXL:  Network Overview for Discovery &amp; Exploration in Excel</vt:lpstr>
      <vt:lpstr>Wikipedia Discussion</vt:lpstr>
      <vt:lpstr>Tweets at #WIN09 Conference: 2 groups</vt:lpstr>
      <vt:lpstr>Tweets at #TMSP Workshop</vt:lpstr>
      <vt:lpstr>Flickr clusters for “mouse”</vt:lpstr>
      <vt:lpstr>Flickr commenters on Marc Smith’s pix</vt:lpstr>
      <vt:lpstr>NodeXL: Book &amp; Social Media Research Fnd</vt:lpstr>
      <vt:lpstr>Take Away Messages</vt:lpstr>
      <vt:lpstr>Three Challenges</vt:lpstr>
      <vt:lpstr>UN Millennium Development Goals</vt:lpstr>
      <vt:lpstr>Slide 51</vt:lpstr>
      <vt:lpstr>For More Information</vt:lpstr>
      <vt:lpstr>For More Information</vt:lpstr>
      <vt:lpstr>Twitter Network</vt:lpstr>
      <vt:lpstr>Discussion Network</vt:lpstr>
    </vt:vector>
  </TitlesOfParts>
  <Company>University of Maryland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Voting System Technologies</dc:title>
  <dc:creator>Ben Shneiderman</dc:creator>
  <cp:lastModifiedBy>Ben Shneiderman</cp:lastModifiedBy>
  <cp:revision>193</cp:revision>
  <dcterms:created xsi:type="dcterms:W3CDTF">2004-05-06T20:17:30Z</dcterms:created>
  <dcterms:modified xsi:type="dcterms:W3CDTF">2010-04-27T17:46:05Z</dcterms:modified>
</cp:coreProperties>
</file>