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54"/>
  </p:notesMasterIdLst>
  <p:handoutMasterIdLst>
    <p:handoutMasterId r:id="rId55"/>
  </p:handoutMasterIdLst>
  <p:sldIdLst>
    <p:sldId id="554" r:id="rId2"/>
    <p:sldId id="849" r:id="rId3"/>
    <p:sldId id="931" r:id="rId4"/>
    <p:sldId id="860" r:id="rId5"/>
    <p:sldId id="801" r:id="rId6"/>
    <p:sldId id="824" r:id="rId7"/>
    <p:sldId id="825" r:id="rId8"/>
    <p:sldId id="862" r:id="rId9"/>
    <p:sldId id="927" r:id="rId10"/>
    <p:sldId id="855" r:id="rId11"/>
    <p:sldId id="945" r:id="rId12"/>
    <p:sldId id="972" r:id="rId13"/>
    <p:sldId id="973" r:id="rId14"/>
    <p:sldId id="946" r:id="rId15"/>
    <p:sldId id="784" r:id="rId16"/>
    <p:sldId id="788" r:id="rId17"/>
    <p:sldId id="757" r:id="rId18"/>
    <p:sldId id="811" r:id="rId19"/>
    <p:sldId id="928" r:id="rId20"/>
    <p:sldId id="929" r:id="rId21"/>
    <p:sldId id="930" r:id="rId22"/>
    <p:sldId id="954" r:id="rId23"/>
    <p:sldId id="955" r:id="rId24"/>
    <p:sldId id="956" r:id="rId25"/>
    <p:sldId id="740" r:id="rId26"/>
    <p:sldId id="899" r:id="rId27"/>
    <p:sldId id="900" r:id="rId28"/>
    <p:sldId id="898" r:id="rId29"/>
    <p:sldId id="957" r:id="rId30"/>
    <p:sldId id="958" r:id="rId31"/>
    <p:sldId id="935" r:id="rId32"/>
    <p:sldId id="936" r:id="rId33"/>
    <p:sldId id="937" r:id="rId34"/>
    <p:sldId id="938" r:id="rId35"/>
    <p:sldId id="870" r:id="rId36"/>
    <p:sldId id="871" r:id="rId37"/>
    <p:sldId id="872" r:id="rId38"/>
    <p:sldId id="963" r:id="rId39"/>
    <p:sldId id="964" r:id="rId40"/>
    <p:sldId id="961" r:id="rId41"/>
    <p:sldId id="962" r:id="rId42"/>
    <p:sldId id="894" r:id="rId43"/>
    <p:sldId id="959" r:id="rId44"/>
    <p:sldId id="966" r:id="rId45"/>
    <p:sldId id="873" r:id="rId46"/>
    <p:sldId id="874" r:id="rId47"/>
    <p:sldId id="967" r:id="rId48"/>
    <p:sldId id="968" r:id="rId49"/>
    <p:sldId id="969" r:id="rId50"/>
    <p:sldId id="970" r:id="rId51"/>
    <p:sldId id="971" r:id="rId52"/>
    <p:sldId id="960" r:id="rId53"/>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0000"/>
        </a:solidFill>
        <a:latin typeface="Antique Olv (W1)" pitchFamily="34" charset="0"/>
        <a:ea typeface="+mn-ea"/>
        <a:cs typeface="Arial" charset="0"/>
      </a:defRPr>
    </a:lvl1pPr>
    <a:lvl2pPr marL="457200" algn="ctr" rtl="0" eaLnBrk="0" fontAlgn="base" hangingPunct="0">
      <a:spcBef>
        <a:spcPct val="0"/>
      </a:spcBef>
      <a:spcAft>
        <a:spcPct val="0"/>
      </a:spcAft>
      <a:defRPr sz="2800" kern="1200">
        <a:solidFill>
          <a:srgbClr val="000000"/>
        </a:solidFill>
        <a:latin typeface="Antique Olv (W1)" pitchFamily="34" charset="0"/>
        <a:ea typeface="+mn-ea"/>
        <a:cs typeface="Arial" charset="0"/>
      </a:defRPr>
    </a:lvl2pPr>
    <a:lvl3pPr marL="914400" algn="ctr" rtl="0" eaLnBrk="0" fontAlgn="base" hangingPunct="0">
      <a:spcBef>
        <a:spcPct val="0"/>
      </a:spcBef>
      <a:spcAft>
        <a:spcPct val="0"/>
      </a:spcAft>
      <a:defRPr sz="2800" kern="1200">
        <a:solidFill>
          <a:srgbClr val="000000"/>
        </a:solidFill>
        <a:latin typeface="Antique Olv (W1)" pitchFamily="34" charset="0"/>
        <a:ea typeface="+mn-ea"/>
        <a:cs typeface="Arial" charset="0"/>
      </a:defRPr>
    </a:lvl3pPr>
    <a:lvl4pPr marL="1371600" algn="ctr" rtl="0" eaLnBrk="0" fontAlgn="base" hangingPunct="0">
      <a:spcBef>
        <a:spcPct val="0"/>
      </a:spcBef>
      <a:spcAft>
        <a:spcPct val="0"/>
      </a:spcAft>
      <a:defRPr sz="2800" kern="1200">
        <a:solidFill>
          <a:srgbClr val="000000"/>
        </a:solidFill>
        <a:latin typeface="Antique Olv (W1)" pitchFamily="34" charset="0"/>
        <a:ea typeface="+mn-ea"/>
        <a:cs typeface="Arial" charset="0"/>
      </a:defRPr>
    </a:lvl4pPr>
    <a:lvl5pPr marL="1828800" algn="ctr" rtl="0" eaLnBrk="0" fontAlgn="base" hangingPunct="0">
      <a:spcBef>
        <a:spcPct val="0"/>
      </a:spcBef>
      <a:spcAft>
        <a:spcPct val="0"/>
      </a:spcAft>
      <a:defRPr sz="2800" kern="1200">
        <a:solidFill>
          <a:srgbClr val="000000"/>
        </a:solidFill>
        <a:latin typeface="Antique Olv (W1)" pitchFamily="34" charset="0"/>
        <a:ea typeface="+mn-ea"/>
        <a:cs typeface="Arial" charset="0"/>
      </a:defRPr>
    </a:lvl5pPr>
    <a:lvl6pPr marL="2286000" algn="l" defTabSz="914400" rtl="0" eaLnBrk="1" latinLnBrk="0" hangingPunct="1">
      <a:defRPr sz="2800" kern="1200">
        <a:solidFill>
          <a:srgbClr val="000000"/>
        </a:solidFill>
        <a:latin typeface="Antique Olv (W1)" pitchFamily="34" charset="0"/>
        <a:ea typeface="+mn-ea"/>
        <a:cs typeface="Arial" charset="0"/>
      </a:defRPr>
    </a:lvl6pPr>
    <a:lvl7pPr marL="2743200" algn="l" defTabSz="914400" rtl="0" eaLnBrk="1" latinLnBrk="0" hangingPunct="1">
      <a:defRPr sz="2800" kern="1200">
        <a:solidFill>
          <a:srgbClr val="000000"/>
        </a:solidFill>
        <a:latin typeface="Antique Olv (W1)" pitchFamily="34" charset="0"/>
        <a:ea typeface="+mn-ea"/>
        <a:cs typeface="Arial" charset="0"/>
      </a:defRPr>
    </a:lvl7pPr>
    <a:lvl8pPr marL="3200400" algn="l" defTabSz="914400" rtl="0" eaLnBrk="1" latinLnBrk="0" hangingPunct="1">
      <a:defRPr sz="2800" kern="1200">
        <a:solidFill>
          <a:srgbClr val="000000"/>
        </a:solidFill>
        <a:latin typeface="Antique Olv (W1)" pitchFamily="34" charset="0"/>
        <a:ea typeface="+mn-ea"/>
        <a:cs typeface="Arial" charset="0"/>
      </a:defRPr>
    </a:lvl8pPr>
    <a:lvl9pPr marL="3657600" algn="l" defTabSz="914400" rtl="0" eaLnBrk="1" latinLnBrk="0" hangingPunct="1">
      <a:defRPr sz="2800" kern="1200">
        <a:solidFill>
          <a:srgbClr val="000000"/>
        </a:solidFill>
        <a:latin typeface="Antique Olv (W1)"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5A2"/>
    <a:srgbClr val="FFFFCC"/>
    <a:srgbClr val="CCCCFF"/>
    <a:srgbClr val="CCFFCC"/>
    <a:srgbClr val="99CCFF"/>
    <a:srgbClr val="99FF66"/>
    <a:srgbClr val="DC0000"/>
    <a:srgbClr val="FAF400"/>
    <a:srgbClr val="EC0000"/>
    <a:srgbClr val="F6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7435" autoAdjust="0"/>
  </p:normalViewPr>
  <p:slideViewPr>
    <p:cSldViewPr>
      <p:cViewPr>
        <p:scale>
          <a:sx n="90" d="100"/>
          <a:sy n="90" d="100"/>
        </p:scale>
        <p:origin x="-60" y="-6"/>
      </p:cViewPr>
      <p:guideLst>
        <p:guide orient="horz" pos="2160"/>
        <p:guide pos="2880"/>
      </p:guideLst>
    </p:cSldViewPr>
  </p:slideViewPr>
  <p:outlineViewPr>
    <p:cViewPr>
      <p:scale>
        <a:sx n="33" d="100"/>
        <a:sy n="33" d="100"/>
      </p:scale>
      <p:origin x="0" y="1311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241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7C48C596-398B-475A-914A-50F0BC1F2606}" type="slidenum">
              <a:rPr lang="en-US"/>
              <a:pPr>
                <a:defRPr/>
              </a:pPr>
              <a:t>‹#›</a:t>
            </a:fld>
            <a:endParaRPr lang="en-US"/>
          </a:p>
        </p:txBody>
      </p:sp>
    </p:spTree>
    <p:extLst>
      <p:ext uri="{BB962C8B-B14F-4D97-AF65-F5344CB8AC3E}">
        <p14:creationId xmlns:p14="http://schemas.microsoft.com/office/powerpoint/2010/main" val="3264158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6D671035-CB1C-4C26-A2F4-11EBC49730A0}" type="slidenum">
              <a:rPr lang="en-US"/>
              <a:pPr>
                <a:defRPr/>
              </a:pPr>
              <a:t>‹#›</a:t>
            </a:fld>
            <a:endParaRPr lang="en-US"/>
          </a:p>
        </p:txBody>
      </p:sp>
    </p:spTree>
    <p:extLst>
      <p:ext uri="{BB962C8B-B14F-4D97-AF65-F5344CB8AC3E}">
        <p14:creationId xmlns:p14="http://schemas.microsoft.com/office/powerpoint/2010/main" val="2863059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A4AC266-1045-47C2-B40F-08809200AD75}" type="slidenum">
              <a:rPr lang="en-US" smtClean="0"/>
              <a:pPr/>
              <a:t>1</a:t>
            </a:fld>
            <a:endParaRPr lang="en-US" smtClean="0"/>
          </a:p>
        </p:txBody>
      </p:sp>
      <p:sp>
        <p:nvSpPr>
          <p:cNvPr id="41987" name="Rectangle 2"/>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smtClean="0"/>
          </a:p>
        </p:txBody>
      </p:sp>
      <p:sp>
        <p:nvSpPr>
          <p:cNvPr id="41988"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Community-user network.  Squares are communities and circles are users.  The size corresponds to degree and the color corresponds to </a:t>
            </a:r>
            <a:r>
              <a:rPr lang="en-US" sz="1200" kern="1200" dirty="0" err="1" smtClean="0">
                <a:solidFill>
                  <a:schemeClr val="tx1"/>
                </a:solidFill>
                <a:latin typeface="+mn-lt"/>
                <a:ea typeface="+mn-ea"/>
                <a:cs typeface="+mn-cs"/>
              </a:rPr>
              <a:t>betweenness</a:t>
            </a:r>
            <a:r>
              <a:rPr lang="en-US" sz="1200" kern="1200" dirty="0" smtClean="0">
                <a:solidFill>
                  <a:schemeClr val="tx1"/>
                </a:solidFill>
                <a:latin typeface="+mn-lt"/>
                <a:ea typeface="+mn-ea"/>
                <a:cs typeface="+mn-cs"/>
              </a:rPr>
              <a:t> centrality (red means higher centrality)..  We can find some important communities here (bigger squares?) and the users.  Some of them overlap with the next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one, such as </a:t>
            </a:r>
            <a:r>
              <a:rPr lang="en-US" sz="1200" kern="1200" dirty="0" err="1" smtClean="0">
                <a:solidFill>
                  <a:schemeClr val="tx1"/>
                </a:solidFill>
                <a:latin typeface="+mn-lt"/>
                <a:ea typeface="+mn-ea"/>
                <a:cs typeface="+mn-cs"/>
              </a:rPr>
              <a:t>Cyndy</a:t>
            </a:r>
            <a:r>
              <a:rPr lang="en-US" sz="1200" kern="1200" dirty="0" smtClean="0">
                <a:solidFill>
                  <a:schemeClr val="tx1"/>
                </a:solidFill>
                <a:latin typeface="+mn-lt"/>
                <a:ea typeface="+mn-ea"/>
                <a:cs typeface="+mn-cs"/>
              </a:rPr>
              <a:t>, Jen, </a:t>
            </a:r>
            <a:r>
              <a:rPr lang="en-US" sz="1200" kern="1200" dirty="0" err="1" smtClean="0">
                <a:solidFill>
                  <a:schemeClr val="tx1"/>
                </a:solidFill>
                <a:latin typeface="+mn-lt"/>
                <a:ea typeface="+mn-ea"/>
                <a:cs typeface="+mn-cs"/>
              </a:rPr>
              <a:t>Katja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nathan</a:t>
            </a:r>
            <a:r>
              <a:rPr lang="en-US" sz="1200" kern="1200" dirty="0" smtClean="0">
                <a:solidFill>
                  <a:schemeClr val="tx1"/>
                </a:solidFill>
                <a:latin typeface="+mn-lt"/>
                <a:ea typeface="+mn-ea"/>
                <a:cs typeface="+mn-cs"/>
              </a:rPr>
              <a:t>, etc.</a:t>
            </a:r>
            <a:endParaRPr lang="en-US" dirty="0"/>
          </a:p>
        </p:txBody>
      </p:sp>
      <p:sp>
        <p:nvSpPr>
          <p:cNvPr id="4" name="Slide Number Placeholder 3"/>
          <p:cNvSpPr>
            <a:spLocks noGrp="1"/>
          </p:cNvSpPr>
          <p:nvPr>
            <p:ph type="sldNum" sz="quarter" idx="10"/>
          </p:nvPr>
        </p:nvSpPr>
        <p:spPr/>
        <p:txBody>
          <a:bodyPr/>
          <a:lstStyle/>
          <a:p>
            <a:fld id="{788DE044-DA51-AC48-88FE-F9A88F2CCA8E}"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smtClean="0"/>
              <a:t>five </a:t>
            </a:r>
            <a:r>
              <a:rPr lang="en-US" b="1" smtClean="0"/>
              <a:t>stages</a:t>
            </a:r>
            <a:r>
              <a:rPr lang="en-US" smtClean="0"/>
              <a:t> of emotional response: (1) </a:t>
            </a:r>
            <a:r>
              <a:rPr lang="en-US" b="1" smtClean="0"/>
              <a:t>denial</a:t>
            </a:r>
            <a:r>
              <a:rPr lang="en-US" smtClean="0"/>
              <a:t>, (2) bargaining, (3) anger, (4) despair, (5) </a:t>
            </a:r>
            <a:r>
              <a:rPr lang="en-US" b="1" smtClean="0"/>
              <a:t>acceptance</a:t>
            </a:r>
            <a:r>
              <a:rPr lang="en-US" smtClean="0"/>
              <a:t>. </a:t>
            </a:r>
            <a:r>
              <a:rPr lang="en-US" b="1" smtClean="0"/>
              <a:t>...</a:t>
            </a:r>
            <a:r>
              <a:rPr lang="en-US" smtClean="0"/>
              <a:t/>
            </a:r>
            <a:br>
              <a:rPr lang="en-US" smtClean="0"/>
            </a:br>
            <a:endParaRPr lang="en-US" smtClean="0"/>
          </a:p>
        </p:txBody>
      </p:sp>
      <p:sp>
        <p:nvSpPr>
          <p:cNvPr id="49156" name="Slide Number Placeholder 3"/>
          <p:cNvSpPr>
            <a:spLocks noGrp="1"/>
          </p:cNvSpPr>
          <p:nvPr>
            <p:ph type="sldNum" sz="quarter" idx="5"/>
          </p:nvPr>
        </p:nvSpPr>
        <p:spPr>
          <a:noFill/>
        </p:spPr>
        <p:txBody>
          <a:bodyPr/>
          <a:lstStyle/>
          <a:p>
            <a:fld id="{21E53137-468C-4C2C-8934-513EDF54FF91}" type="slidenum">
              <a:rPr lang="en-US" smtClean="0"/>
              <a:pPr/>
              <a:t>27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smtClean="0"/>
              <a:t/>
            </a:r>
            <a:br>
              <a:rPr lang="en-US" smtClean="0"/>
            </a:br>
            <a:endParaRPr lang="en-US" smtClean="0"/>
          </a:p>
        </p:txBody>
      </p:sp>
      <p:sp>
        <p:nvSpPr>
          <p:cNvPr id="50180" name="Slide Number Placeholder 3"/>
          <p:cNvSpPr>
            <a:spLocks noGrp="1"/>
          </p:cNvSpPr>
          <p:nvPr>
            <p:ph type="sldNum" sz="quarter" idx="5"/>
          </p:nvPr>
        </p:nvSpPr>
        <p:spPr>
          <a:noFill/>
        </p:spPr>
        <p:txBody>
          <a:bodyPr/>
          <a:lstStyle/>
          <a:p>
            <a:fld id="{77E31F20-645F-45EC-905A-A30823C2E80F}" type="slidenum">
              <a:rPr lang="en-US" smtClean="0"/>
              <a:pPr/>
              <a:t>31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smtClean="0"/>
              <a:t/>
            </a:r>
            <a:br>
              <a:rPr lang="en-US" smtClean="0"/>
            </a:br>
            <a:endParaRPr lang="en-US" smtClean="0"/>
          </a:p>
        </p:txBody>
      </p:sp>
      <p:sp>
        <p:nvSpPr>
          <p:cNvPr id="51204" name="Slide Number Placeholder 3"/>
          <p:cNvSpPr>
            <a:spLocks noGrp="1"/>
          </p:cNvSpPr>
          <p:nvPr>
            <p:ph type="sldNum" sz="quarter" idx="5"/>
          </p:nvPr>
        </p:nvSpPr>
        <p:spPr>
          <a:noFill/>
        </p:spPr>
        <p:txBody>
          <a:bodyPr/>
          <a:lstStyle/>
          <a:p>
            <a:fld id="{04EA8EEC-83C2-4DAA-9332-46A27DCA1F74}" type="slidenum">
              <a:rPr lang="en-US" smtClean="0"/>
              <a:pPr/>
              <a:t>32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mtClean="0"/>
              <a:t/>
            </a:r>
            <a:br>
              <a:rPr lang="en-US" smtClean="0"/>
            </a:br>
            <a:endParaRPr lang="en-US" smtClean="0"/>
          </a:p>
        </p:txBody>
      </p:sp>
      <p:sp>
        <p:nvSpPr>
          <p:cNvPr id="52228" name="Slide Number Placeholder 3"/>
          <p:cNvSpPr>
            <a:spLocks noGrp="1"/>
          </p:cNvSpPr>
          <p:nvPr>
            <p:ph type="sldNum" sz="quarter" idx="5"/>
          </p:nvPr>
        </p:nvSpPr>
        <p:spPr>
          <a:noFill/>
        </p:spPr>
        <p:txBody>
          <a:bodyPr/>
          <a:lstStyle/>
          <a:p>
            <a:fld id="{FA5C8B84-E3C2-4CA7-A816-B2D1D0397A43}" type="slidenum">
              <a:rPr lang="en-US" smtClean="0"/>
              <a:pPr/>
              <a:t>33</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smtClean="0"/>
              <a:t/>
            </a:r>
            <a:br>
              <a:rPr lang="en-US" smtClean="0"/>
            </a:br>
            <a:endParaRPr lang="en-US" smtClean="0"/>
          </a:p>
        </p:txBody>
      </p:sp>
      <p:sp>
        <p:nvSpPr>
          <p:cNvPr id="53252" name="Slide Number Placeholder 3"/>
          <p:cNvSpPr>
            <a:spLocks noGrp="1"/>
          </p:cNvSpPr>
          <p:nvPr>
            <p:ph type="sldNum" sz="quarter" idx="5"/>
          </p:nvPr>
        </p:nvSpPr>
        <p:spPr>
          <a:noFill/>
        </p:spPr>
        <p:txBody>
          <a:bodyPr/>
          <a:lstStyle/>
          <a:p>
            <a:fld id="{4EC67D2A-05D6-450A-BEAF-A6A5425E7E0C}" type="slidenum">
              <a:rPr lang="en-US" smtClean="0"/>
              <a:pPr/>
              <a:t>34</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Chapter 3, Figure 1 (page 6). A NodeXL social media network diagram of relationships among Twitter users mentioning the hashtag “#WIN09” used by attendees of a conference on Network Science at NYU in September 2009.  Each user’s node is sized proportional to the number of tweets they have ever made to that date.</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fld id="{03356FD7-FB50-40B9-A8CC-502D040A04F6}" type="slidenum">
              <a:rPr lang="en-US" sz="1200" smtClean="0">
                <a:solidFill>
                  <a:schemeClr val="tx1"/>
                </a:solidFill>
                <a:latin typeface="Arial" charset="0"/>
              </a:rPr>
              <a:pPr eaLnBrk="1" hangingPunct="1"/>
              <a:t>38</a:t>
            </a:fld>
            <a:endParaRPr lang="en-US" sz="1200" smtClean="0">
              <a:solidFill>
                <a:schemeClr val="tx1"/>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fld id="{F5913BAE-DD72-45F4-B320-E3CE9FEB73A0}" type="slidenum">
              <a:rPr lang="en-US" sz="1200" smtClean="0">
                <a:solidFill>
                  <a:schemeClr val="tx1"/>
                </a:solidFill>
                <a:latin typeface="Arial" charset="0"/>
              </a:rPr>
              <a:pPr eaLnBrk="1" hangingPunct="1"/>
              <a:t>39</a:t>
            </a:fld>
            <a:endParaRPr lang="en-US" sz="1200" smtClean="0">
              <a:solidFill>
                <a:schemeClr val="tx1"/>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fld id="{9CAB3BFA-2F3F-4B78-8016-028D77746A3E}" type="slidenum">
              <a:rPr lang="en-US" sz="1200" smtClean="0">
                <a:solidFill>
                  <a:schemeClr val="tx1"/>
                </a:solidFill>
                <a:latin typeface="Arial" charset="0"/>
              </a:rPr>
              <a:pPr eaLnBrk="1" hangingPunct="1"/>
              <a:t>40</a:t>
            </a:fld>
            <a:endParaRPr lang="en-US" sz="1200" smtClean="0">
              <a:solidFill>
                <a:schemeClr val="tx1"/>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671035-CB1C-4C26-A2F4-11EBC49730A0}" type="slidenum">
              <a:rPr lang="en-US" smtClean="0"/>
              <a:pPr>
                <a:defRPr/>
              </a:pPr>
              <a:t>44</a:t>
            </a:fld>
            <a:endParaRPr lang="en-US"/>
          </a:p>
        </p:txBody>
      </p:sp>
    </p:spTree>
    <p:extLst>
      <p:ext uri="{BB962C8B-B14F-4D97-AF65-F5344CB8AC3E}">
        <p14:creationId xmlns:p14="http://schemas.microsoft.com/office/powerpoint/2010/main" val="7555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6BE02CAD-E9D7-45DC-BF1E-F8516A0EADAA}"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t>Todd Beamer – United 93</a:t>
            </a:r>
          </a:p>
        </p:txBody>
      </p:sp>
      <p:sp>
        <p:nvSpPr>
          <p:cNvPr id="44036" name="Slide Number Placeholder 3"/>
          <p:cNvSpPr>
            <a:spLocks noGrp="1"/>
          </p:cNvSpPr>
          <p:nvPr>
            <p:ph type="sldNum" sz="quarter" idx="5"/>
          </p:nvPr>
        </p:nvSpPr>
        <p:spPr>
          <a:noFill/>
        </p:spPr>
        <p:txBody>
          <a:bodyPr/>
          <a:lstStyle/>
          <a:p>
            <a:fld id="{814C7CC2-9D28-46E3-A627-55BFECB72C45}" type="slidenum">
              <a:rPr lang="en-US" smtClean="0"/>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BF9BA60-0A66-4230-A5DE-4455D175B46C}" type="slidenum">
              <a:rPr lang="en-US" sz="1200">
                <a:solidFill>
                  <a:schemeClr val="tx1"/>
                </a:solidFill>
                <a:latin typeface="Arial" charset="0"/>
              </a:rPr>
              <a:pPr algn="r" eaLnBrk="1" hangingPunct="1"/>
              <a:t>9</a:t>
            </a:fld>
            <a:endParaRPr lang="en-US" sz="1200">
              <a:solidFill>
                <a:schemeClr val="tx1"/>
              </a:solidFill>
              <a:latin typeface="Arial" charset="0"/>
            </a:endParaRPr>
          </a:p>
        </p:txBody>
      </p:sp>
      <p:sp>
        <p:nvSpPr>
          <p:cNvPr id="48131" name="Rectangle 2"/>
          <p:cNvSpPr>
            <a:spLocks noGrp="1" noChangeArrowheads="1"/>
          </p:cNvSpPr>
          <p:nvPr>
            <p:ph type="body" idx="1"/>
          </p:nvPr>
        </p:nvSpPr>
        <p:spPr>
          <a:xfrm>
            <a:off x="914400" y="4343400"/>
            <a:ext cx="5029200" cy="4114800"/>
          </a:xfrm>
          <a:noFill/>
          <a:ln/>
        </p:spPr>
        <p:txBody>
          <a:bodyPr lIns="90480" tIns="44446" rIns="90480" bIns="44446"/>
          <a:lstStyle/>
          <a:p>
            <a:pPr eaLnBrk="1" hangingPunct="1"/>
            <a:endParaRPr lang="en-US" smtClean="0"/>
          </a:p>
        </p:txBody>
      </p:sp>
      <p:sp>
        <p:nvSpPr>
          <p:cNvPr id="4813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A9E9684C-D9B1-44F8-9E54-CAEE88475F3B}" type="slidenum">
              <a:rPr lang="en-US" smtClean="0"/>
              <a:pPr/>
              <a:t>10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liable, trustworthy, dependable, authoritative</a:t>
            </a:r>
            <a:endParaRPr lang="en-US" dirty="0"/>
          </a:p>
        </p:txBody>
      </p:sp>
      <p:sp>
        <p:nvSpPr>
          <p:cNvPr id="4" name="Slide Number Placeholder 3"/>
          <p:cNvSpPr>
            <a:spLocks noGrp="1"/>
          </p:cNvSpPr>
          <p:nvPr>
            <p:ph type="sldNum" sz="quarter" idx="10"/>
          </p:nvPr>
        </p:nvSpPr>
        <p:spPr/>
        <p:txBody>
          <a:bodyPr/>
          <a:lstStyle/>
          <a:p>
            <a:pPr>
              <a:defRPr/>
            </a:pPr>
            <a:fld id="{6D671035-CB1C-4C26-A2F4-11EBC49730A0}" type="slidenum">
              <a:rPr lang="en-US" smtClean="0"/>
              <a:pPr>
                <a:defRPr/>
              </a:pPr>
              <a:t>11</a:t>
            </a:fld>
            <a:endParaRPr lang="en-US"/>
          </a:p>
        </p:txBody>
      </p:sp>
    </p:spTree>
    <p:extLst>
      <p:ext uri="{BB962C8B-B14F-4D97-AF65-F5344CB8AC3E}">
        <p14:creationId xmlns:p14="http://schemas.microsoft.com/office/powerpoint/2010/main" val="36825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liable, trustworthy, dependable, authoritative</a:t>
            </a:r>
            <a:endParaRPr lang="en-US" dirty="0"/>
          </a:p>
        </p:txBody>
      </p:sp>
      <p:sp>
        <p:nvSpPr>
          <p:cNvPr id="4" name="Slide Number Placeholder 3"/>
          <p:cNvSpPr>
            <a:spLocks noGrp="1"/>
          </p:cNvSpPr>
          <p:nvPr>
            <p:ph type="sldNum" sz="quarter" idx="10"/>
          </p:nvPr>
        </p:nvSpPr>
        <p:spPr/>
        <p:txBody>
          <a:bodyPr/>
          <a:lstStyle/>
          <a:p>
            <a:pPr>
              <a:defRPr/>
            </a:pPr>
            <a:fld id="{6D671035-CB1C-4C26-A2F4-11EBC49730A0}" type="slidenum">
              <a:rPr lang="en-US" smtClean="0"/>
              <a:pPr>
                <a:defRPr/>
              </a:pPr>
              <a:t>12</a:t>
            </a:fld>
            <a:endParaRPr lang="en-US"/>
          </a:p>
        </p:txBody>
      </p:sp>
    </p:spTree>
    <p:extLst>
      <p:ext uri="{BB962C8B-B14F-4D97-AF65-F5344CB8AC3E}">
        <p14:creationId xmlns:p14="http://schemas.microsoft.com/office/powerpoint/2010/main" val="36825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liable, trustworthy, dependable, authoritative</a:t>
            </a:r>
            <a:endParaRPr lang="en-US" dirty="0"/>
          </a:p>
        </p:txBody>
      </p:sp>
      <p:sp>
        <p:nvSpPr>
          <p:cNvPr id="4" name="Slide Number Placeholder 3"/>
          <p:cNvSpPr>
            <a:spLocks noGrp="1"/>
          </p:cNvSpPr>
          <p:nvPr>
            <p:ph type="sldNum" sz="quarter" idx="10"/>
          </p:nvPr>
        </p:nvSpPr>
        <p:spPr/>
        <p:txBody>
          <a:bodyPr/>
          <a:lstStyle/>
          <a:p>
            <a:pPr>
              <a:defRPr/>
            </a:pPr>
            <a:fld id="{6D671035-CB1C-4C26-A2F4-11EBC49730A0}" type="slidenum">
              <a:rPr lang="en-US" smtClean="0"/>
              <a:pPr>
                <a:defRPr/>
              </a:pPr>
              <a:t>13</a:t>
            </a:fld>
            <a:endParaRPr lang="en-US"/>
          </a:p>
        </p:txBody>
      </p:sp>
    </p:spTree>
    <p:extLst>
      <p:ext uri="{BB962C8B-B14F-4D97-AF65-F5344CB8AC3E}">
        <p14:creationId xmlns:p14="http://schemas.microsoft.com/office/powerpoint/2010/main" val="36825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671035-CB1C-4C26-A2F4-11EBC49730A0}" type="slidenum">
              <a:rPr lang="en-US" smtClean="0"/>
              <a:pPr>
                <a:defRPr/>
              </a:pPr>
              <a:t>14</a:t>
            </a:fld>
            <a:endParaRPr lang="en-US"/>
          </a:p>
        </p:txBody>
      </p:sp>
    </p:spTree>
    <p:extLst>
      <p:ext uri="{BB962C8B-B14F-4D97-AF65-F5344CB8AC3E}">
        <p14:creationId xmlns:p14="http://schemas.microsoft.com/office/powerpoint/2010/main" val="36825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en-US" sz="2400">
                <a:solidFill>
                  <a:schemeClr val="tx1"/>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grpSp>
      </p:grpSp>
      <p:sp>
        <p:nvSpPr>
          <p:cNvPr id="55315" name="Rectangle 19"/>
          <p:cNvSpPr>
            <a:spLocks noGrp="1" noChangeArrowheads="1"/>
          </p:cNvSpPr>
          <p:nvPr>
            <p:ph type="ctrTitle"/>
          </p:nvPr>
        </p:nvSpPr>
        <p:spPr>
          <a:xfrm>
            <a:off x="2971800" y="1828800"/>
            <a:ext cx="6019800" cy="2209800"/>
          </a:xfrm>
        </p:spPr>
        <p:txBody>
          <a:bodyPr/>
          <a:lstStyle>
            <a:lvl1pPr>
              <a:defRPr sz="4200">
                <a:solidFill>
                  <a:srgbClr val="FFFFFF"/>
                </a:solidFill>
              </a:defRPr>
            </a:lvl1pPr>
          </a:lstStyle>
          <a:p>
            <a:r>
              <a:rPr lang="en-US"/>
              <a:t>Click to edit Master title style</a:t>
            </a:r>
          </a:p>
        </p:txBody>
      </p:sp>
      <p:sp>
        <p:nvSpPr>
          <p:cNvPr id="55316" name="Rectangle 20"/>
          <p:cNvSpPr>
            <a:spLocks noGrp="1" noChangeArrowheads="1"/>
          </p:cNvSpPr>
          <p:nvPr>
            <p:ph type="subTitle" idx="1"/>
          </p:nvPr>
        </p:nvSpPr>
        <p:spPr>
          <a:xfrm>
            <a:off x="2971800" y="4267200"/>
            <a:ext cx="6019800" cy="1752600"/>
          </a:xfrm>
        </p:spPr>
        <p:txBody>
          <a:bodyPr/>
          <a:lstStyle>
            <a:lvl1pPr marL="0" indent="0">
              <a:buFontTx/>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7E4403BA-2D5E-47F9-921A-9BE1C3155AA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E742BFA-D1D1-4465-8A38-1F8501C60411}"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4135B6-0F84-4401-88E9-F283E4568D71}"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2AD15A-575F-4ECE-951B-C63E4AF730B4}"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E8799A-B64C-4F48-AD31-29C754DF54C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D0B9190-9FC8-4B70-8779-92A6CEB3BE19}"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93CE49B-A8F3-442C-B5EA-D3B28C21680E}"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E7DA4B9-5D58-4B99-8282-D4CC9614D91E}"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8AA48C8-5363-4132-9691-0B3E65333CFE}"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84324D4-CD8F-4D16-AE02-0FA7AD683457}"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234F04E-F662-4487-B3D6-387BF0D9CD5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mn-lt"/>
                <a:cs typeface="Arial" charset="0"/>
              </a:defRPr>
            </a:lvl1pPr>
          </a:lstStyle>
          <a:p>
            <a:pPr>
              <a:defRPr/>
            </a:pPr>
            <a:endParaRPr lang="en-US"/>
          </a:p>
        </p:txBody>
      </p:sp>
      <p:sp>
        <p:nvSpPr>
          <p:cNvPr id="542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itchFamily="34" charset="0"/>
                <a:cs typeface="Arial" charset="0"/>
              </a:defRPr>
            </a:lvl1pPr>
          </a:lstStyle>
          <a:p>
            <a:pPr>
              <a:defRPr/>
            </a:pPr>
            <a:fld id="{09568D22-1CCE-42C8-AFEB-19C43847FE99}" type="slidenum">
              <a:rPr lang="en-US"/>
              <a:pPr>
                <a:defRPr/>
              </a:pPr>
              <a:t>‹#›</a:t>
            </a:fld>
            <a:endParaRPr lang="en-US"/>
          </a:p>
        </p:txBody>
      </p:sp>
      <p:sp>
        <p:nvSpPr>
          <p:cNvPr id="54277" name="Rectangle 5"/>
          <p:cNvSpPr>
            <a:spLocks noChangeArrowheads="1"/>
          </p:cNvSpPr>
          <p:nvPr/>
        </p:nvSpPr>
        <p:spPr bwMode="auto">
          <a:xfrm>
            <a:off x="0" y="914400"/>
            <a:ext cx="285750" cy="223838"/>
          </a:xfrm>
          <a:prstGeom prst="rect">
            <a:avLst/>
          </a:prstGeom>
          <a:gradFill rotWithShape="1">
            <a:gsLst>
              <a:gs pos="0">
                <a:srgbClr val="F6F000"/>
              </a:gs>
              <a:gs pos="100000">
                <a:srgbClr val="FFFFFF"/>
              </a:gs>
            </a:gsLst>
            <a:lin ang="0" scaled="1"/>
          </a:gradFill>
          <a:ln w="9525">
            <a:noFill/>
            <a:miter lim="800000"/>
            <a:headEnd/>
            <a:tailEnd/>
          </a:ln>
          <a:effectLst/>
        </p:spPr>
        <p:txBody>
          <a:bodyPr wrap="none" anchor="ctr"/>
          <a:lstStyle/>
          <a:p>
            <a:pPr eaLnBrk="1" hangingPunct="1">
              <a:defRPr/>
            </a:pPr>
            <a:endParaRPr lang="en-US" sz="2400">
              <a:solidFill>
                <a:schemeClr val="tx1"/>
              </a:solidFill>
              <a:latin typeface="Times New Roman" pitchFamily="18" charset="0"/>
            </a:endParaRPr>
          </a:p>
        </p:txBody>
      </p:sp>
      <p:sp>
        <p:nvSpPr>
          <p:cNvPr id="54278" name="Rectangle 6"/>
          <p:cNvSpPr>
            <a:spLocks noChangeArrowheads="1"/>
          </p:cNvSpPr>
          <p:nvPr/>
        </p:nvSpPr>
        <p:spPr bwMode="auto">
          <a:xfrm>
            <a:off x="412750" y="971550"/>
            <a:ext cx="8731250" cy="114300"/>
          </a:xfrm>
          <a:prstGeom prst="rect">
            <a:avLst/>
          </a:prstGeom>
          <a:gradFill rotWithShape="1">
            <a:gsLst>
              <a:gs pos="0">
                <a:schemeClr val="tx2"/>
              </a:gs>
              <a:gs pos="100000">
                <a:schemeClr val="bg1"/>
              </a:gs>
            </a:gsLst>
            <a:lin ang="0" scaled="1"/>
          </a:gradFill>
          <a:ln w="9525">
            <a:noFill/>
            <a:miter lim="800000"/>
            <a:headEnd/>
            <a:tailEnd/>
          </a:ln>
        </p:spPr>
        <p:txBody>
          <a:bodyPr/>
          <a:lstStyle/>
          <a:p>
            <a:pPr algn="l" eaLnBrk="1" hangingPunct="1">
              <a:defRPr/>
            </a:pPr>
            <a:endParaRPr lang="en-US" sz="2400">
              <a:solidFill>
                <a:schemeClr val="tx1"/>
              </a:solidFill>
              <a:latin typeface="Times New Roman" pitchFamily="18" charset="0"/>
            </a:endParaRPr>
          </a:p>
        </p:txBody>
      </p:sp>
      <p:sp>
        <p:nvSpPr>
          <p:cNvPr id="54279" name="Rectangle 7"/>
          <p:cNvSpPr>
            <a:spLocks noChangeArrowheads="1"/>
          </p:cNvSpPr>
          <p:nvPr/>
        </p:nvSpPr>
        <p:spPr bwMode="auto">
          <a:xfrm>
            <a:off x="409575" y="971550"/>
            <a:ext cx="138113"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0" name="Rectangle 8"/>
          <p:cNvSpPr>
            <a:spLocks noChangeArrowheads="1"/>
          </p:cNvSpPr>
          <p:nvPr/>
        </p:nvSpPr>
        <p:spPr bwMode="auto">
          <a:xfrm>
            <a:off x="547688" y="914400"/>
            <a:ext cx="139700" cy="57150"/>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1" name="Rectangle 9"/>
          <p:cNvSpPr>
            <a:spLocks noChangeArrowheads="1"/>
          </p:cNvSpPr>
          <p:nvPr/>
        </p:nvSpPr>
        <p:spPr bwMode="auto">
          <a:xfrm>
            <a:off x="547688" y="971550"/>
            <a:ext cx="139700" cy="58738"/>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2" name="Rectangle 10"/>
          <p:cNvSpPr>
            <a:spLocks noChangeArrowheads="1"/>
          </p:cNvSpPr>
          <p:nvPr/>
        </p:nvSpPr>
        <p:spPr bwMode="auto">
          <a:xfrm>
            <a:off x="274638" y="1028700"/>
            <a:ext cx="136525"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4" name="Rectangle 12"/>
          <p:cNvSpPr>
            <a:spLocks noChangeArrowheads="1"/>
          </p:cNvSpPr>
          <p:nvPr/>
        </p:nvSpPr>
        <p:spPr bwMode="auto">
          <a:xfrm>
            <a:off x="409575" y="1028700"/>
            <a:ext cx="138113"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5" name="Rectangle 13"/>
          <p:cNvSpPr>
            <a:spLocks noChangeArrowheads="1"/>
          </p:cNvSpPr>
          <p:nvPr/>
        </p:nvSpPr>
        <p:spPr bwMode="auto">
          <a:xfrm>
            <a:off x="274638" y="1085850"/>
            <a:ext cx="136525"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1036" name="Rectangle 14"/>
          <p:cNvSpPr>
            <a:spLocks noGrp="1" noChangeArrowheads="1"/>
          </p:cNvSpPr>
          <p:nvPr>
            <p:ph type="title"/>
          </p:nvPr>
        </p:nvSpPr>
        <p:spPr bwMode="auto">
          <a:xfrm>
            <a:off x="5334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mn-lt"/>
                <a:cs typeface="Arial" charset="0"/>
              </a:defRPr>
            </a:lvl1pPr>
          </a:lstStyle>
          <a:p>
            <a:pPr>
              <a:defRPr/>
            </a:pPr>
            <a:endParaRPr lang="en-US"/>
          </a:p>
        </p:txBody>
      </p:sp>
      <p:pic>
        <p:nvPicPr>
          <p:cNvPr id="1039" name="Picture 17" descr="hcil-logo-small"/>
          <p:cNvPicPr>
            <a:picLocks noChangeAspect="1" noChangeArrowheads="1"/>
          </p:cNvPicPr>
          <p:nvPr/>
        </p:nvPicPr>
        <p:blipFill>
          <a:blip r:embed="rId13" cstate="print"/>
          <a:srcRect/>
          <a:stretch>
            <a:fillRect/>
          </a:stretch>
        </p:blipFill>
        <p:spPr bwMode="auto">
          <a:xfrm>
            <a:off x="8382000" y="6248400"/>
            <a:ext cx="609600" cy="457200"/>
          </a:xfrm>
          <a:prstGeom prst="rect">
            <a:avLst/>
          </a:prstGeom>
          <a:noFill/>
          <a:ln w="15875">
            <a:solidFill>
              <a:srgbClr val="C0C0C0"/>
            </a:solidFill>
            <a:miter lim="800000"/>
            <a:headEnd/>
            <a:tailEnd/>
          </a:ln>
        </p:spPr>
      </p:pic>
      <p:sp>
        <p:nvSpPr>
          <p:cNvPr id="54290" name="Oval 18"/>
          <p:cNvSpPr>
            <a:spLocks noChangeArrowheads="1"/>
          </p:cNvSpPr>
          <p:nvPr/>
        </p:nvSpPr>
        <p:spPr bwMode="auto">
          <a:xfrm>
            <a:off x="133350" y="952500"/>
            <a:ext cx="152400" cy="152400"/>
          </a:xfrm>
          <a:prstGeom prst="ellipse">
            <a:avLst/>
          </a:prstGeom>
          <a:solidFill>
            <a:srgbClr val="EC0000"/>
          </a:solidFill>
          <a:ln w="38100" cap="sq" algn="ctr">
            <a:no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68"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F5032B"/>
        </a:buClr>
        <a:buSzPct val="14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0000"/>
        </a:buClr>
        <a:buSzPct val="120000"/>
        <a:buChar char="•"/>
        <a:defRPr sz="2800">
          <a:solidFill>
            <a:schemeClr val="tx1"/>
          </a:solidFill>
          <a:latin typeface="+mn-lt"/>
          <a:cs typeface="+mn-cs"/>
        </a:defRPr>
      </a:lvl2pPr>
      <a:lvl3pPr marL="1143000" indent="-228600" algn="l" rtl="0" eaLnBrk="0" fontAlgn="base" hangingPunct="0">
        <a:spcBef>
          <a:spcPct val="20000"/>
        </a:spcBef>
        <a:spcAft>
          <a:spcPct val="0"/>
        </a:spcAft>
        <a:buClr>
          <a:srgbClr val="F5032B"/>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F5032B"/>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F5032B"/>
        </a:buClr>
        <a:buChar char="•"/>
        <a:defRPr sz="2000">
          <a:solidFill>
            <a:schemeClr val="tx1"/>
          </a:solidFill>
          <a:latin typeface="+mn-lt"/>
          <a:cs typeface="+mn-cs"/>
        </a:defRPr>
      </a:lvl5pPr>
      <a:lvl6pPr marL="2514600" indent="-228600" algn="l" rtl="0" fontAlgn="base">
        <a:spcBef>
          <a:spcPct val="20000"/>
        </a:spcBef>
        <a:spcAft>
          <a:spcPct val="0"/>
        </a:spcAft>
        <a:buClr>
          <a:srgbClr val="F5032B"/>
        </a:buClr>
        <a:buChar char="•"/>
        <a:defRPr sz="2000">
          <a:solidFill>
            <a:schemeClr val="tx1"/>
          </a:solidFill>
          <a:latin typeface="+mn-lt"/>
          <a:cs typeface="+mn-cs"/>
        </a:defRPr>
      </a:lvl6pPr>
      <a:lvl7pPr marL="2971800" indent="-228600" algn="l" rtl="0" fontAlgn="base">
        <a:spcBef>
          <a:spcPct val="20000"/>
        </a:spcBef>
        <a:spcAft>
          <a:spcPct val="0"/>
        </a:spcAft>
        <a:buClr>
          <a:srgbClr val="F5032B"/>
        </a:buClr>
        <a:buChar char="•"/>
        <a:defRPr sz="2000">
          <a:solidFill>
            <a:schemeClr val="tx1"/>
          </a:solidFill>
          <a:latin typeface="+mn-lt"/>
          <a:cs typeface="+mn-cs"/>
        </a:defRPr>
      </a:lvl7pPr>
      <a:lvl8pPr marL="3429000" indent="-228600" algn="l" rtl="0" fontAlgn="base">
        <a:spcBef>
          <a:spcPct val="20000"/>
        </a:spcBef>
        <a:spcAft>
          <a:spcPct val="0"/>
        </a:spcAft>
        <a:buClr>
          <a:srgbClr val="F5032B"/>
        </a:buClr>
        <a:buChar char="•"/>
        <a:defRPr sz="2000">
          <a:solidFill>
            <a:schemeClr val="tx1"/>
          </a:solidFill>
          <a:latin typeface="+mn-lt"/>
          <a:cs typeface="+mn-cs"/>
        </a:defRPr>
      </a:lvl8pPr>
      <a:lvl9pPr marL="3886200" indent="-228600" algn="l" rtl="0" fontAlgn="base">
        <a:spcBef>
          <a:spcPct val="20000"/>
        </a:spcBef>
        <a:spcAft>
          <a:spcPct val="0"/>
        </a:spcAft>
        <a:buClr>
          <a:srgbClr val="F5032B"/>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1219200"/>
            <a:ext cx="9677400" cy="4191000"/>
          </a:xfrm>
          <a:noFill/>
        </p:spPr>
        <p:txBody>
          <a:bodyPr lIns="90488" tIns="44450" rIns="90488" bIns="44450"/>
          <a:lstStyle/>
          <a:p>
            <a:pPr algn="ctr"/>
            <a:r>
              <a:rPr lang="en-US" sz="1400" b="1" dirty="0" smtClean="0"/>
              <a:t/>
            </a:r>
            <a:br>
              <a:rPr lang="en-US" sz="1400" b="1" dirty="0" smtClean="0"/>
            </a:br>
            <a:r>
              <a:rPr lang="en-US" sz="3200" dirty="0" smtClean="0"/>
              <a:t> </a:t>
            </a:r>
            <a:r>
              <a:rPr lang="en-US" sz="2400" b="1" dirty="0"/>
              <a:t>Building Safe, Thriving Communities with Credible Content: </a:t>
            </a:r>
            <a:r>
              <a:rPr lang="en-US" sz="2400" b="1" dirty="0" smtClean="0"/>
              <a:t/>
            </a:r>
            <a:br>
              <a:rPr lang="en-US" sz="2400" b="1" dirty="0" smtClean="0"/>
            </a:br>
            <a:r>
              <a:rPr lang="en-US" sz="2400" b="1" dirty="0" smtClean="0"/>
              <a:t>Design </a:t>
            </a:r>
            <a:r>
              <a:rPr lang="en-US" sz="2400" b="1" dirty="0"/>
              <a:t>Principles for Web Sites and Social Structures </a:t>
            </a:r>
            <a:r>
              <a:rPr lang="en-US" b="1" dirty="0" smtClean="0"/>
              <a:t/>
            </a:r>
            <a:br>
              <a:rPr lang="en-US" b="1" dirty="0" smtClean="0"/>
            </a:br>
            <a:r>
              <a:rPr lang="en-US" b="1" dirty="0" smtClean="0"/>
              <a:t/>
            </a:r>
            <a:br>
              <a:rPr lang="en-US" b="1" dirty="0" smtClean="0"/>
            </a:br>
            <a:r>
              <a:rPr lang="en-US" sz="1600" dirty="0" smtClean="0"/>
              <a:t> </a:t>
            </a:r>
            <a:br>
              <a:rPr lang="en-US" sz="1600" dirty="0" smtClean="0"/>
            </a:br>
            <a:r>
              <a:rPr lang="en-US" sz="2400" dirty="0"/>
              <a:t>Ben Shneiderman  </a:t>
            </a:r>
            <a:r>
              <a:rPr lang="en-US" sz="1600" b="1" i="1" dirty="0">
                <a:latin typeface="Courier New" pitchFamily="49" charset="0"/>
              </a:rPr>
              <a:t>ben@cs.umd.edu </a:t>
            </a:r>
            <a:r>
              <a:rPr lang="en-US" sz="2400" b="1" i="1" dirty="0">
                <a:latin typeface="Courier New" pitchFamily="49" charset="0"/>
              </a:rPr>
              <a:t>@</a:t>
            </a:r>
            <a:r>
              <a:rPr lang="en-US" sz="2400" b="1" i="1" dirty="0" err="1">
                <a:latin typeface="Courier New" pitchFamily="49" charset="0"/>
              </a:rPr>
              <a:t>benbendc</a:t>
            </a:r>
            <a:r>
              <a:rPr lang="en-US" sz="2400" dirty="0"/>
              <a:t/>
            </a:r>
            <a:br>
              <a:rPr lang="en-US" sz="2400" dirty="0"/>
            </a:br>
            <a:r>
              <a:rPr lang="en-US" sz="1400" dirty="0"/>
              <a:t/>
            </a:r>
            <a:br>
              <a:rPr lang="en-US" sz="1400" dirty="0"/>
            </a:br>
            <a:r>
              <a:rPr lang="en-US" sz="2000" dirty="0"/>
              <a:t>Founding Director (1983-2000), Human-Computer Interaction Lab</a:t>
            </a:r>
            <a:br>
              <a:rPr lang="en-US" sz="2000" dirty="0"/>
            </a:br>
            <a:r>
              <a:rPr lang="en-US" sz="2000" dirty="0"/>
              <a:t>Professor, Department of Computer Science</a:t>
            </a:r>
            <a:br>
              <a:rPr lang="en-US" sz="2000" dirty="0"/>
            </a:br>
            <a:r>
              <a:rPr lang="en-US" sz="2000" dirty="0"/>
              <a:t>Member, Institute for Advanced Computer Studies</a:t>
            </a:r>
            <a:r>
              <a:rPr lang="en-US" sz="1600" dirty="0" smtClean="0"/>
              <a:t/>
            </a:r>
            <a:br>
              <a:rPr lang="en-US" sz="1600" dirty="0" smtClean="0"/>
            </a:br>
            <a:r>
              <a:rPr lang="en-US" sz="1400" b="1" i="1" dirty="0" smtClean="0">
                <a:latin typeface="Courier New" pitchFamily="49" charset="0"/>
              </a:rPr>
              <a:t/>
            </a:r>
            <a:br>
              <a:rPr lang="en-US" sz="1400" b="1" i="1" dirty="0" smtClean="0">
                <a:latin typeface="Courier New" pitchFamily="49" charset="0"/>
              </a:rPr>
            </a:br>
            <a:endParaRPr lang="en-US" sz="1400" dirty="0" smtClean="0"/>
          </a:p>
        </p:txBody>
      </p:sp>
      <p:pic>
        <p:nvPicPr>
          <p:cNvPr id="3075" name="Picture 3" descr="Welcome &#10;to the University of Maryland"/>
          <p:cNvPicPr>
            <a:picLocks noGrp="1" noChangeAspect="1" noChangeArrowheads="1"/>
          </p:cNvPicPr>
          <p:nvPr>
            <p:ph idx="1"/>
          </p:nvPr>
        </p:nvPicPr>
        <p:blipFill>
          <a:blip r:embed="rId3" cstate="print"/>
          <a:srcRect/>
          <a:stretch>
            <a:fillRect/>
          </a:stretch>
        </p:blipFill>
        <p:spPr>
          <a:xfrm>
            <a:off x="2362200" y="5638800"/>
            <a:ext cx="4314825" cy="742950"/>
          </a:xfrm>
          <a:solidFill>
            <a:schemeClr val="bg1"/>
          </a:solid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152400"/>
            <a:ext cx="8229600" cy="762000"/>
          </a:xfrm>
        </p:spPr>
        <p:txBody>
          <a:bodyPr/>
          <a:lstStyle/>
          <a:p>
            <a:pPr eaLnBrk="1" hangingPunct="1"/>
            <a:r>
              <a:rPr lang="en-US" sz="3200" b="1" smtClean="0"/>
              <a:t>International Efforts</a:t>
            </a:r>
          </a:p>
        </p:txBody>
      </p:sp>
      <p:sp>
        <p:nvSpPr>
          <p:cNvPr id="46083" name="Rectangle 7"/>
          <p:cNvSpPr>
            <a:spLocks noChangeArrowheads="1"/>
          </p:cNvSpPr>
          <p:nvPr/>
        </p:nvSpPr>
        <p:spPr bwMode="auto">
          <a:xfrm>
            <a:off x="3048000" y="6397625"/>
            <a:ext cx="3084513" cy="307975"/>
          </a:xfrm>
          <a:prstGeom prst="rect">
            <a:avLst/>
          </a:prstGeom>
          <a:noFill/>
          <a:ln w="38100" cap="sq" algn="ctr">
            <a:noFill/>
            <a:miter lim="800000"/>
            <a:headEnd/>
            <a:tailEnd/>
          </a:ln>
        </p:spPr>
        <p:txBody>
          <a:bodyPr wrap="none">
            <a:spAutoFit/>
          </a:bodyPr>
          <a:lstStyle/>
          <a:p>
            <a:r>
              <a:rPr lang="en-US" sz="1400" b="1">
                <a:solidFill>
                  <a:schemeClr val="tx1"/>
                </a:solidFill>
                <a:latin typeface="Courier New" pitchFamily="49" charset="0"/>
                <a:cs typeface="Courier New" pitchFamily="49" charset="0"/>
              </a:rPr>
              <a:t>intlsocialparticipation.net</a:t>
            </a:r>
            <a:endParaRPr lang="en-US" sz="1400" b="1">
              <a:solidFill>
                <a:schemeClr val="tx1"/>
              </a:solidFill>
              <a:latin typeface="Courier New" pitchFamily="49" charset="0"/>
            </a:endParaRPr>
          </a:p>
        </p:txBody>
      </p:sp>
      <p:sp>
        <p:nvSpPr>
          <p:cNvPr id="7" name="Rectangle 3"/>
          <p:cNvSpPr txBox="1">
            <a:spLocks noChangeArrowheads="1"/>
          </p:cNvSpPr>
          <p:nvPr/>
        </p:nvSpPr>
        <p:spPr bwMode="auto">
          <a:xfrm>
            <a:off x="315913" y="1143000"/>
            <a:ext cx="8294687" cy="6086475"/>
          </a:xfrm>
          <a:prstGeom prst="rect">
            <a:avLst/>
          </a:prstGeom>
          <a:noFill/>
          <a:ln w="9525">
            <a:noFill/>
            <a:miter lim="800000"/>
            <a:headEnd/>
            <a:tailEnd/>
          </a:ln>
        </p:spPr>
        <p:txBody>
          <a:bodyPr lIns="90488" tIns="44450" rIns="90488" bIns="44450"/>
          <a:lstStyle/>
          <a:p>
            <a:pPr marL="342900" indent="-342900" algn="l" eaLnBrk="1" hangingPunct="1">
              <a:spcBef>
                <a:spcPct val="20000"/>
              </a:spcBef>
              <a:buClr>
                <a:srgbClr val="F5032B"/>
              </a:buClr>
              <a:buSzPct val="140000"/>
              <a:defRPr/>
            </a:pPr>
            <a:endParaRPr lang="en-US" sz="2400" b="1" kern="0" dirty="0">
              <a:solidFill>
                <a:schemeClr val="tx1"/>
              </a:solidFill>
              <a:latin typeface="+mn-lt"/>
              <a:cs typeface="+mn-cs"/>
            </a:endParaRPr>
          </a:p>
        </p:txBody>
      </p:sp>
      <p:sp>
        <p:nvSpPr>
          <p:cNvPr id="46085" name="Rectangle 8"/>
          <p:cNvSpPr>
            <a:spLocks noChangeArrowheads="1"/>
          </p:cNvSpPr>
          <p:nvPr/>
        </p:nvSpPr>
        <p:spPr bwMode="auto">
          <a:xfrm>
            <a:off x="258763" y="4291013"/>
            <a:ext cx="838200" cy="152400"/>
          </a:xfrm>
          <a:prstGeom prst="rect">
            <a:avLst/>
          </a:prstGeom>
          <a:solidFill>
            <a:schemeClr val="bg1"/>
          </a:solidFill>
          <a:ln w="38100" cap="sq" algn="ctr">
            <a:noFill/>
            <a:round/>
            <a:headEnd/>
            <a:tailEnd/>
          </a:ln>
        </p:spPr>
        <p:txBody>
          <a:bodyPr wrap="none" anchor="ctr"/>
          <a:lstStyle/>
          <a:p>
            <a:endParaRPr lang="en-US"/>
          </a:p>
        </p:txBody>
      </p:sp>
      <p:pic>
        <p:nvPicPr>
          <p:cNvPr id="46086" name="Picture 2"/>
          <p:cNvPicPr>
            <a:picLocks noChangeAspect="1" noChangeArrowheads="1"/>
          </p:cNvPicPr>
          <p:nvPr/>
        </p:nvPicPr>
        <p:blipFill>
          <a:blip r:embed="rId3" cstate="print"/>
          <a:srcRect l="4774" t="34778" r="1759" b="12791"/>
          <a:stretch>
            <a:fillRect/>
          </a:stretch>
        </p:blipFill>
        <p:spPr bwMode="auto">
          <a:xfrm>
            <a:off x="4648200" y="1143000"/>
            <a:ext cx="6553200" cy="2184400"/>
          </a:xfrm>
          <a:prstGeom prst="rect">
            <a:avLst/>
          </a:prstGeom>
          <a:noFill/>
          <a:ln w="19050" cap="sq" algn="ctr">
            <a:solidFill>
              <a:schemeClr val="tx1"/>
            </a:solidFill>
            <a:miter lim="800000"/>
            <a:headEnd/>
            <a:tailEnd/>
          </a:ln>
        </p:spPr>
      </p:pic>
      <p:pic>
        <p:nvPicPr>
          <p:cNvPr id="46087" name="Picture 3"/>
          <p:cNvPicPr>
            <a:picLocks noChangeAspect="1" noChangeArrowheads="1"/>
          </p:cNvPicPr>
          <p:nvPr/>
        </p:nvPicPr>
        <p:blipFill>
          <a:blip r:embed="rId4" cstate="print"/>
          <a:srcRect l="1624" t="29094" r="41042" b="17944"/>
          <a:stretch>
            <a:fillRect/>
          </a:stretch>
        </p:blipFill>
        <p:spPr bwMode="auto">
          <a:xfrm>
            <a:off x="5033963" y="3429000"/>
            <a:ext cx="4491037" cy="2667000"/>
          </a:xfrm>
          <a:prstGeom prst="rect">
            <a:avLst/>
          </a:prstGeom>
          <a:noFill/>
          <a:ln w="19050" cap="sq" algn="ctr">
            <a:solidFill>
              <a:schemeClr val="tx1"/>
            </a:solidFill>
            <a:miter lim="800000"/>
            <a:headEnd/>
            <a:tailEnd/>
          </a:ln>
        </p:spPr>
      </p:pic>
      <p:pic>
        <p:nvPicPr>
          <p:cNvPr id="46088" name="Picture 4"/>
          <p:cNvPicPr>
            <a:picLocks noChangeAspect="1" noChangeArrowheads="1"/>
          </p:cNvPicPr>
          <p:nvPr/>
        </p:nvPicPr>
        <p:blipFill>
          <a:blip r:embed="rId5" cstate="print"/>
          <a:srcRect l="1369" t="36667" r="5016" b="30000"/>
          <a:stretch>
            <a:fillRect/>
          </a:stretch>
        </p:blipFill>
        <p:spPr bwMode="auto">
          <a:xfrm>
            <a:off x="-76200" y="4572000"/>
            <a:ext cx="5334000" cy="1039813"/>
          </a:xfrm>
          <a:prstGeom prst="rect">
            <a:avLst/>
          </a:prstGeom>
          <a:noFill/>
          <a:ln w="19050" cap="sq" algn="ctr">
            <a:solidFill>
              <a:schemeClr val="tx1"/>
            </a:solidFill>
            <a:miter lim="800000"/>
            <a:headEnd/>
            <a:tailEnd/>
          </a:ln>
        </p:spPr>
      </p:pic>
      <p:grpSp>
        <p:nvGrpSpPr>
          <p:cNvPr id="2" name="Group 13"/>
          <p:cNvGrpSpPr>
            <a:grpSpLocks/>
          </p:cNvGrpSpPr>
          <p:nvPr/>
        </p:nvGrpSpPr>
        <p:grpSpPr bwMode="auto">
          <a:xfrm>
            <a:off x="-20638" y="1676400"/>
            <a:ext cx="4897438" cy="2362200"/>
            <a:chOff x="0" y="2514600"/>
            <a:chExt cx="4897244" cy="2362200"/>
          </a:xfrm>
        </p:grpSpPr>
        <p:pic>
          <p:nvPicPr>
            <p:cNvPr id="46090" name="Picture 5"/>
            <p:cNvPicPr>
              <a:picLocks noChangeAspect="1" noChangeArrowheads="1"/>
            </p:cNvPicPr>
            <p:nvPr/>
          </p:nvPicPr>
          <p:blipFill>
            <a:blip r:embed="rId6" cstate="print"/>
            <a:srcRect l="3387" t="27570" r="4472" b="11121"/>
            <a:stretch>
              <a:fillRect/>
            </a:stretch>
          </p:blipFill>
          <p:spPr bwMode="auto">
            <a:xfrm>
              <a:off x="0" y="2514600"/>
              <a:ext cx="4897244" cy="2362200"/>
            </a:xfrm>
            <a:prstGeom prst="rect">
              <a:avLst/>
            </a:prstGeom>
            <a:noFill/>
            <a:ln w="19050" cap="sq" algn="ctr">
              <a:solidFill>
                <a:schemeClr val="tx1"/>
              </a:solidFill>
              <a:miter lim="800000"/>
              <a:headEnd/>
              <a:tailEnd/>
            </a:ln>
          </p:spPr>
        </p:pic>
        <p:sp>
          <p:nvSpPr>
            <p:cNvPr id="46091" name="TextBox 12"/>
            <p:cNvSpPr txBox="1">
              <a:spLocks noChangeArrowheads="1"/>
            </p:cNvSpPr>
            <p:nvPr/>
          </p:nvSpPr>
          <p:spPr bwMode="auto">
            <a:xfrm>
              <a:off x="1203140" y="2514600"/>
              <a:ext cx="3332964" cy="830997"/>
            </a:xfrm>
            <a:prstGeom prst="rect">
              <a:avLst/>
            </a:prstGeom>
            <a:noFill/>
            <a:ln w="19050">
              <a:solidFill>
                <a:schemeClr val="tx1"/>
              </a:solidFill>
              <a:miter lim="800000"/>
              <a:headEnd/>
              <a:tailEnd/>
            </a:ln>
          </p:spPr>
          <p:txBody>
            <a:bodyPr wrap="none">
              <a:spAutoFit/>
            </a:bodyPr>
            <a:lstStyle/>
            <a:p>
              <a:r>
                <a:rPr lang="en-US" sz="2400">
                  <a:solidFill>
                    <a:schemeClr val="bg1"/>
                  </a:solidFill>
                </a:rPr>
                <a:t>Community Informatics</a:t>
              </a:r>
            </a:p>
            <a:p>
              <a:r>
                <a:rPr lang="en-US" sz="2400">
                  <a:solidFill>
                    <a:schemeClr val="bg1"/>
                  </a:solidFill>
                </a:rPr>
                <a:t>Research Network</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04800" y="1600200"/>
            <a:ext cx="8686800" cy="3886200"/>
          </a:xfrm>
        </p:spPr>
        <p:txBody>
          <a:bodyPr/>
          <a:lstStyle/>
          <a:p>
            <a:pPr lvl="0"/>
            <a:r>
              <a:rPr lang="en-US" dirty="0" smtClean="0"/>
              <a:t>Credible information</a:t>
            </a:r>
          </a:p>
          <a:p>
            <a:pPr lvl="1"/>
            <a:r>
              <a:rPr lang="en-US" dirty="0" smtClean="0"/>
              <a:t>Review, comment, post, video </a:t>
            </a:r>
          </a:p>
          <a:p>
            <a:pPr lvl="0"/>
            <a:r>
              <a:rPr lang="en-US" dirty="0" smtClean="0"/>
              <a:t>Trusted actors</a:t>
            </a:r>
          </a:p>
          <a:p>
            <a:pPr lvl="1"/>
            <a:r>
              <a:rPr lang="en-US" dirty="0" smtClean="0"/>
              <a:t>Source, reviewer, respondent, provider</a:t>
            </a:r>
          </a:p>
          <a:p>
            <a:pPr lvl="0"/>
            <a:r>
              <a:rPr lang="en-US" dirty="0" smtClean="0"/>
              <a:t>Reliable, secure resources</a:t>
            </a:r>
          </a:p>
          <a:p>
            <a:pPr lvl="1"/>
            <a:r>
              <a:rPr lang="en-US" dirty="0" smtClean="0"/>
              <a:t>Software, device, network</a:t>
            </a:r>
          </a:p>
          <a:p>
            <a:pPr lvl="0"/>
            <a:r>
              <a:rPr lang="en-US" dirty="0" smtClean="0"/>
              <a:t>Responsible, accountable organizations</a:t>
            </a:r>
            <a:r>
              <a:rPr lang="en-US" sz="2400" dirty="0" smtClean="0"/>
              <a:t/>
            </a:r>
            <a:br>
              <a:rPr lang="en-US" sz="2400" dirty="0" smtClean="0"/>
            </a:br>
            <a:endParaRPr lang="en-US" sz="1600" dirty="0" smtClean="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Terminology</a:t>
            </a:r>
          </a:p>
        </p:txBody>
      </p:sp>
    </p:spTree>
    <p:extLst>
      <p:ext uri="{BB962C8B-B14F-4D97-AF65-F5344CB8AC3E}">
        <p14:creationId xmlns:p14="http://schemas.microsoft.com/office/powerpoint/2010/main" val="3600249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04800" y="1600200"/>
            <a:ext cx="8686800" cy="3886200"/>
          </a:xfrm>
        </p:spPr>
        <p:txBody>
          <a:bodyPr/>
          <a:lstStyle/>
          <a:p>
            <a:pPr lvl="0"/>
            <a:r>
              <a:rPr lang="en-US" dirty="0" smtClean="0"/>
              <a:t>Credible information</a:t>
            </a:r>
          </a:p>
          <a:p>
            <a:pPr lvl="1"/>
            <a:r>
              <a:rPr lang="en-US" dirty="0" smtClean="0"/>
              <a:t>Review, comment, post, video </a:t>
            </a:r>
          </a:p>
          <a:p>
            <a:pPr lvl="0"/>
            <a:r>
              <a:rPr lang="en-US" dirty="0" smtClean="0"/>
              <a:t>Trusted actors</a:t>
            </a:r>
          </a:p>
          <a:p>
            <a:pPr lvl="1"/>
            <a:r>
              <a:rPr lang="en-US" dirty="0" smtClean="0"/>
              <a:t>Source, reviewer, respondent, provider</a:t>
            </a:r>
          </a:p>
          <a:p>
            <a:pPr lvl="0"/>
            <a:r>
              <a:rPr lang="en-US" dirty="0" smtClean="0"/>
              <a:t>Reliable, secure resources</a:t>
            </a:r>
          </a:p>
          <a:p>
            <a:pPr lvl="1"/>
            <a:r>
              <a:rPr lang="en-US" dirty="0" smtClean="0"/>
              <a:t>Software, device, </a:t>
            </a:r>
            <a:r>
              <a:rPr lang="en-US" dirty="0" smtClean="0"/>
              <a:t>server, network</a:t>
            </a:r>
            <a:endParaRPr lang="en-US" dirty="0" smtClean="0"/>
          </a:p>
          <a:p>
            <a:pPr lvl="0"/>
            <a:r>
              <a:rPr lang="en-US" dirty="0" smtClean="0"/>
              <a:t>Responsible, accountable </a:t>
            </a:r>
            <a:r>
              <a:rPr lang="en-US" dirty="0" smtClean="0"/>
              <a:t>organizations</a:t>
            </a:r>
          </a:p>
          <a:p>
            <a:pPr lvl="1"/>
            <a:r>
              <a:rPr lang="en-US" sz="2400" dirty="0" smtClean="0"/>
              <a:t>Professional society, corporation, government agency</a:t>
            </a:r>
            <a:r>
              <a:rPr lang="en-US" sz="2000" dirty="0" smtClean="0"/>
              <a:t/>
            </a:r>
            <a:br>
              <a:rPr lang="en-US" sz="2000" dirty="0" smtClean="0"/>
            </a:br>
            <a:endParaRPr lang="en-US" sz="1200" dirty="0" smtClean="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Terminology</a:t>
            </a:r>
          </a:p>
        </p:txBody>
      </p:sp>
    </p:spTree>
    <p:extLst>
      <p:ext uri="{BB962C8B-B14F-4D97-AF65-F5344CB8AC3E}">
        <p14:creationId xmlns:p14="http://schemas.microsoft.com/office/powerpoint/2010/main" val="1345019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609600" y="1219200"/>
            <a:ext cx="8686800" cy="1295400"/>
          </a:xfrm>
        </p:spPr>
        <p:txBody>
          <a:bodyPr/>
          <a:lstStyle/>
          <a:p>
            <a:pPr marL="0" lvl="0" indent="0">
              <a:buNone/>
            </a:pPr>
            <a:r>
              <a:rPr lang="en-US" dirty="0" smtClean="0"/>
              <a:t>              </a:t>
            </a:r>
            <a:r>
              <a:rPr lang="en-US" b="1" dirty="0" smtClean="0"/>
              <a:t>Trusted contributors</a:t>
            </a:r>
          </a:p>
          <a:p>
            <a:pPr marL="457200" lvl="1" indent="0">
              <a:buNone/>
            </a:pPr>
            <a:r>
              <a:rPr lang="en-US" sz="2400" dirty="0" smtClean="0"/>
              <a:t>Sources, reviewers, respondents, providers</a:t>
            </a:r>
          </a:p>
          <a:p>
            <a:pPr eaLnBrk="1" hangingPunct="1">
              <a:lnSpc>
                <a:spcPct val="80000"/>
              </a:lnSpc>
              <a:buFontTx/>
              <a:buNone/>
            </a:pPr>
            <a:r>
              <a:rPr lang="en-US" sz="2000" dirty="0" smtClean="0"/>
              <a:t/>
            </a:r>
            <a:br>
              <a:rPr lang="en-US" sz="2000" dirty="0" smtClean="0"/>
            </a:br>
            <a:endParaRPr lang="en-US" sz="20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Terminology</a:t>
            </a:r>
          </a:p>
        </p:txBody>
      </p:sp>
      <p:sp>
        <p:nvSpPr>
          <p:cNvPr id="2" name="Rounded Rectangle 1"/>
          <p:cNvSpPr/>
          <p:nvPr/>
        </p:nvSpPr>
        <p:spPr bwMode="auto">
          <a:xfrm>
            <a:off x="228600" y="5638800"/>
            <a:ext cx="7924800" cy="940981"/>
          </a:xfrm>
          <a:prstGeom prst="roundRect">
            <a:avLst/>
          </a:prstGeom>
          <a:solidFill>
            <a:srgbClr val="CCCCFF"/>
          </a:solidFill>
          <a:ln w="381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r>
              <a:rPr lang="en-US" b="1" dirty="0" smtClean="0"/>
              <a:t>Responsible organizations</a:t>
            </a:r>
          </a:p>
          <a:p>
            <a:pPr lvl="1"/>
            <a:r>
              <a:rPr lang="en-US" sz="2000" dirty="0" smtClean="0"/>
              <a:t>Professional societies, corporations, government agencies</a:t>
            </a:r>
            <a:endParaRPr kumimoji="0" lang="en-US" sz="2400" b="0" i="0" u="none" strike="noStrike" cap="none" normalizeH="0" baseline="0" dirty="0" smtClean="0">
              <a:ln>
                <a:noFill/>
              </a:ln>
              <a:solidFill>
                <a:srgbClr val="000000"/>
              </a:solidFill>
              <a:effectLst/>
              <a:latin typeface="Antique Olv (W1)" pitchFamily="34" charset="0"/>
              <a:cs typeface="Arial" charset="0"/>
            </a:endParaRPr>
          </a:p>
        </p:txBody>
      </p:sp>
      <p:sp>
        <p:nvSpPr>
          <p:cNvPr id="5" name="Rounded Rectangle 4"/>
          <p:cNvSpPr/>
          <p:nvPr/>
        </p:nvSpPr>
        <p:spPr bwMode="auto">
          <a:xfrm>
            <a:off x="609600" y="4610100"/>
            <a:ext cx="7162800" cy="940981"/>
          </a:xfrm>
          <a:prstGeom prst="roundRect">
            <a:avLst/>
          </a:prstGeom>
          <a:solidFill>
            <a:srgbClr val="CCFFCC"/>
          </a:solidFill>
          <a:ln w="381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r>
              <a:rPr lang="en-US" b="1" dirty="0" smtClean="0"/>
              <a:t>Reliable resources</a:t>
            </a:r>
          </a:p>
          <a:p>
            <a:pPr lvl="1"/>
            <a:r>
              <a:rPr lang="en-US" sz="2400" smtClean="0"/>
              <a:t>Software, </a:t>
            </a:r>
            <a:r>
              <a:rPr lang="en-US" sz="2400" dirty="0" smtClean="0"/>
              <a:t>devices, servers, networks</a:t>
            </a:r>
            <a:endParaRPr lang="en-US" sz="2400" dirty="0"/>
          </a:p>
        </p:txBody>
      </p:sp>
      <p:sp>
        <p:nvSpPr>
          <p:cNvPr id="6" name="Rounded Rectangle 5"/>
          <p:cNvSpPr/>
          <p:nvPr/>
        </p:nvSpPr>
        <p:spPr bwMode="auto">
          <a:xfrm>
            <a:off x="1206796" y="3581400"/>
            <a:ext cx="5968409" cy="940981"/>
          </a:xfrm>
          <a:prstGeom prst="roundRect">
            <a:avLst/>
          </a:prstGeom>
          <a:solidFill>
            <a:srgbClr val="FFFFCC"/>
          </a:solidFill>
          <a:ln w="381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a:r>
              <a:rPr lang="en-US" b="1" dirty="0"/>
              <a:t>Credible </a:t>
            </a:r>
            <a:r>
              <a:rPr lang="en-US" b="1" dirty="0" smtClean="0"/>
              <a:t>content</a:t>
            </a:r>
            <a:endParaRPr lang="en-US" b="1" dirty="0"/>
          </a:p>
          <a:p>
            <a:pPr lvl="1"/>
            <a:r>
              <a:rPr lang="en-US" sz="2400" dirty="0" smtClean="0"/>
              <a:t>Reviews, comments, posts, videos </a:t>
            </a:r>
            <a:endParaRPr lang="en-US" sz="2400" dirty="0"/>
          </a:p>
        </p:txBody>
      </p:sp>
      <p:sp>
        <p:nvSpPr>
          <p:cNvPr id="3" name="Smiley Face 2"/>
          <p:cNvSpPr/>
          <p:nvPr/>
        </p:nvSpPr>
        <p:spPr bwMode="auto">
          <a:xfrm>
            <a:off x="12954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8" name="Smiley Face 7"/>
          <p:cNvSpPr/>
          <p:nvPr/>
        </p:nvSpPr>
        <p:spPr bwMode="auto">
          <a:xfrm>
            <a:off x="21463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9" name="Smiley Face 8"/>
          <p:cNvSpPr/>
          <p:nvPr/>
        </p:nvSpPr>
        <p:spPr bwMode="auto">
          <a:xfrm>
            <a:off x="29972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0" name="Smiley Face 9"/>
          <p:cNvSpPr/>
          <p:nvPr/>
        </p:nvSpPr>
        <p:spPr bwMode="auto">
          <a:xfrm>
            <a:off x="38481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1" name="Smiley Face 10"/>
          <p:cNvSpPr/>
          <p:nvPr/>
        </p:nvSpPr>
        <p:spPr bwMode="auto">
          <a:xfrm>
            <a:off x="46990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2" name="Smiley Face 11"/>
          <p:cNvSpPr/>
          <p:nvPr/>
        </p:nvSpPr>
        <p:spPr bwMode="auto">
          <a:xfrm>
            <a:off x="55499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4" name="Smiley Face 13"/>
          <p:cNvSpPr/>
          <p:nvPr/>
        </p:nvSpPr>
        <p:spPr bwMode="auto">
          <a:xfrm>
            <a:off x="6400800" y="24038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5" name="Smiley Face 14"/>
          <p:cNvSpPr/>
          <p:nvPr/>
        </p:nvSpPr>
        <p:spPr bwMode="auto">
          <a:xfrm>
            <a:off x="14478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6" name="Smiley Face 15"/>
          <p:cNvSpPr/>
          <p:nvPr/>
        </p:nvSpPr>
        <p:spPr bwMode="auto">
          <a:xfrm>
            <a:off x="22987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7" name="Smiley Face 16"/>
          <p:cNvSpPr/>
          <p:nvPr/>
        </p:nvSpPr>
        <p:spPr bwMode="auto">
          <a:xfrm>
            <a:off x="31496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8" name="Smiley Face 17"/>
          <p:cNvSpPr/>
          <p:nvPr/>
        </p:nvSpPr>
        <p:spPr bwMode="auto">
          <a:xfrm>
            <a:off x="40005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19" name="Smiley Face 18"/>
          <p:cNvSpPr/>
          <p:nvPr/>
        </p:nvSpPr>
        <p:spPr bwMode="auto">
          <a:xfrm>
            <a:off x="48514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0" name="Smiley Face 19"/>
          <p:cNvSpPr/>
          <p:nvPr/>
        </p:nvSpPr>
        <p:spPr bwMode="auto">
          <a:xfrm>
            <a:off x="57023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1" name="Smiley Face 20"/>
          <p:cNvSpPr/>
          <p:nvPr/>
        </p:nvSpPr>
        <p:spPr bwMode="auto">
          <a:xfrm>
            <a:off x="6553200" y="25562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2" name="Smiley Face 21"/>
          <p:cNvSpPr/>
          <p:nvPr/>
        </p:nvSpPr>
        <p:spPr bwMode="auto">
          <a:xfrm>
            <a:off x="16002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3" name="Smiley Face 22"/>
          <p:cNvSpPr/>
          <p:nvPr/>
        </p:nvSpPr>
        <p:spPr bwMode="auto">
          <a:xfrm>
            <a:off x="24511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4" name="Smiley Face 23"/>
          <p:cNvSpPr/>
          <p:nvPr/>
        </p:nvSpPr>
        <p:spPr bwMode="auto">
          <a:xfrm>
            <a:off x="33020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5" name="Smiley Face 24"/>
          <p:cNvSpPr/>
          <p:nvPr/>
        </p:nvSpPr>
        <p:spPr bwMode="auto">
          <a:xfrm>
            <a:off x="41529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6" name="Smiley Face 25"/>
          <p:cNvSpPr/>
          <p:nvPr/>
        </p:nvSpPr>
        <p:spPr bwMode="auto">
          <a:xfrm>
            <a:off x="50038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7" name="Smiley Face 26"/>
          <p:cNvSpPr/>
          <p:nvPr/>
        </p:nvSpPr>
        <p:spPr bwMode="auto">
          <a:xfrm>
            <a:off x="58547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8" name="Smiley Face 27"/>
          <p:cNvSpPr/>
          <p:nvPr/>
        </p:nvSpPr>
        <p:spPr bwMode="auto">
          <a:xfrm>
            <a:off x="6705600" y="27086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29" name="Smiley Face 28"/>
          <p:cNvSpPr/>
          <p:nvPr/>
        </p:nvSpPr>
        <p:spPr bwMode="auto">
          <a:xfrm>
            <a:off x="17526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0" name="Smiley Face 29"/>
          <p:cNvSpPr/>
          <p:nvPr/>
        </p:nvSpPr>
        <p:spPr bwMode="auto">
          <a:xfrm>
            <a:off x="26035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1" name="Smiley Face 30"/>
          <p:cNvSpPr/>
          <p:nvPr/>
        </p:nvSpPr>
        <p:spPr bwMode="auto">
          <a:xfrm>
            <a:off x="34544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2" name="Smiley Face 31"/>
          <p:cNvSpPr/>
          <p:nvPr/>
        </p:nvSpPr>
        <p:spPr bwMode="auto">
          <a:xfrm>
            <a:off x="43053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3" name="Smiley Face 32"/>
          <p:cNvSpPr/>
          <p:nvPr/>
        </p:nvSpPr>
        <p:spPr bwMode="auto">
          <a:xfrm>
            <a:off x="51562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4" name="Smiley Face 33"/>
          <p:cNvSpPr/>
          <p:nvPr/>
        </p:nvSpPr>
        <p:spPr bwMode="auto">
          <a:xfrm>
            <a:off x="60071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
        <p:nvSpPr>
          <p:cNvPr id="35" name="Smiley Face 34"/>
          <p:cNvSpPr/>
          <p:nvPr/>
        </p:nvSpPr>
        <p:spPr bwMode="auto">
          <a:xfrm>
            <a:off x="6858000" y="2861044"/>
            <a:ext cx="381000" cy="381000"/>
          </a:xfrm>
          <a:prstGeom prst="smileyFace">
            <a:avLst/>
          </a:prstGeom>
          <a:solidFill>
            <a:srgbClr val="FAB5A2"/>
          </a:solidFill>
          <a:ln w="1905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Antique Olv (W1)" pitchFamily="34" charset="0"/>
              <a:cs typeface="Arial" charset="0"/>
            </a:endParaRPr>
          </a:p>
        </p:txBody>
      </p:sp>
    </p:spTree>
    <p:extLst>
      <p:ext uri="{BB962C8B-B14F-4D97-AF65-F5344CB8AC3E}">
        <p14:creationId xmlns:p14="http://schemas.microsoft.com/office/powerpoint/2010/main" val="2235074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04800" y="1219200"/>
            <a:ext cx="9372600" cy="3886200"/>
          </a:xfrm>
        </p:spPr>
        <p:txBody>
          <a:bodyPr/>
          <a:lstStyle/>
          <a:p>
            <a:pPr lvl="0"/>
            <a:r>
              <a:rPr lang="en-US" sz="2800" dirty="0" smtClean="0"/>
              <a:t>Incorrect, misleading, mistaken information</a:t>
            </a:r>
          </a:p>
          <a:p>
            <a:pPr lvl="1"/>
            <a:r>
              <a:rPr lang="en-US" sz="2400" dirty="0" smtClean="0"/>
              <a:t>Hostile phrasing, partial truths, incomplete information</a:t>
            </a:r>
          </a:p>
          <a:p>
            <a:pPr lvl="0"/>
            <a:r>
              <a:rPr lang="en-US" sz="2800" dirty="0" smtClean="0"/>
              <a:t>Deceptive, malicious, destructive actors</a:t>
            </a:r>
          </a:p>
          <a:p>
            <a:pPr lvl="1"/>
            <a:r>
              <a:rPr lang="en-US" sz="2400" dirty="0" smtClean="0"/>
              <a:t>Criminals, terrorists, hate-mongers, propagandists</a:t>
            </a:r>
          </a:p>
          <a:p>
            <a:pPr lvl="1"/>
            <a:r>
              <a:rPr lang="en-US" sz="2400" dirty="0" smtClean="0"/>
              <a:t>Spammers, hackers, promoters, political oppressors </a:t>
            </a:r>
          </a:p>
          <a:p>
            <a:pPr lvl="0"/>
            <a:r>
              <a:rPr lang="en-US" sz="2800" dirty="0" smtClean="0"/>
              <a:t>Inaccessible, malfunctioning, vulnerable resources</a:t>
            </a:r>
          </a:p>
          <a:p>
            <a:pPr lvl="1"/>
            <a:r>
              <a:rPr lang="en-US" sz="2400" dirty="0"/>
              <a:t>S</a:t>
            </a:r>
            <a:r>
              <a:rPr lang="en-US" sz="2400" dirty="0" smtClean="0"/>
              <a:t>oftware, device, network failures</a:t>
            </a:r>
          </a:p>
          <a:p>
            <a:pPr lvl="1"/>
            <a:r>
              <a:rPr lang="en-US" sz="2400" dirty="0" smtClean="0"/>
              <a:t>Not universally usable</a:t>
            </a:r>
          </a:p>
          <a:p>
            <a:r>
              <a:rPr lang="en-US" sz="2800" dirty="0" smtClean="0"/>
              <a:t>Sham organizations</a:t>
            </a:r>
          </a:p>
          <a:p>
            <a:pPr lvl="1"/>
            <a:r>
              <a:rPr lang="en-US" sz="2400" dirty="0" smtClean="0"/>
              <a:t>Illegitimate groups, political operatives, commercial shells  </a:t>
            </a:r>
          </a:p>
          <a:p>
            <a:pPr lvl="1"/>
            <a:endParaRPr lang="en-US" b="1" dirty="0"/>
          </a:p>
          <a:p>
            <a:pPr eaLnBrk="1" hangingPunct="1">
              <a:lnSpc>
                <a:spcPct val="80000"/>
              </a:lnSpc>
              <a:buFontTx/>
              <a:buNone/>
            </a:pPr>
            <a:r>
              <a:rPr lang="en-US" sz="2800" dirty="0" smtClean="0"/>
              <a:t/>
            </a:r>
            <a:br>
              <a:rPr lang="en-US" sz="2800" dirty="0" smtClean="0"/>
            </a:br>
            <a:endParaRPr lang="en-US" sz="2800" dirty="0" smtClean="0"/>
          </a:p>
          <a:p>
            <a:pPr eaLnBrk="1" hangingPunct="1">
              <a:lnSpc>
                <a:spcPct val="80000"/>
              </a:lnSpc>
            </a:pPr>
            <a:endParaRPr lang="en-US" sz="28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Dangers</a:t>
            </a:r>
          </a:p>
        </p:txBody>
      </p:sp>
    </p:spTree>
    <p:extLst>
      <p:ext uri="{BB962C8B-B14F-4D97-AF65-F5344CB8AC3E}">
        <p14:creationId xmlns:p14="http://schemas.microsoft.com/office/powerpoint/2010/main" val="126466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838200" y="152400"/>
            <a:ext cx="8229600" cy="762000"/>
          </a:xfrm>
        </p:spPr>
        <p:txBody>
          <a:bodyPr/>
          <a:lstStyle/>
          <a:p>
            <a:pPr eaLnBrk="1" hangingPunct="1"/>
            <a:r>
              <a:rPr lang="en-US" b="1" smtClean="0"/>
              <a:t>911.gov: </a:t>
            </a:r>
            <a:r>
              <a:rPr lang="en-US" altLang="zh-CN" sz="3200" smtClean="0">
                <a:ea typeface="SimSun" pitchFamily="2" charset="-122"/>
              </a:rPr>
              <a:t>Internet &amp; mobile devices</a:t>
            </a:r>
            <a:endParaRPr lang="en-US" sz="3200" smtClean="0"/>
          </a:p>
        </p:txBody>
      </p:sp>
      <p:sp>
        <p:nvSpPr>
          <p:cNvPr id="11267" name="Rectangle 5"/>
          <p:cNvSpPr>
            <a:spLocks noGrp="1" noChangeArrowheads="1"/>
          </p:cNvSpPr>
          <p:nvPr>
            <p:ph type="body" idx="4294967295"/>
          </p:nvPr>
        </p:nvSpPr>
        <p:spPr>
          <a:xfrm>
            <a:off x="228600" y="1143000"/>
            <a:ext cx="8229600" cy="4419600"/>
          </a:xfrm>
          <a:noFill/>
        </p:spPr>
        <p:txBody>
          <a:bodyPr/>
          <a:lstStyle/>
          <a:p>
            <a:pPr eaLnBrk="1" hangingPunct="1">
              <a:buFontTx/>
              <a:buNone/>
            </a:pPr>
            <a:endParaRPr lang="en-US" altLang="zh-CN" sz="1200" smtClean="0">
              <a:ea typeface="SimSun" pitchFamily="2" charset="-122"/>
            </a:endParaRPr>
          </a:p>
          <a:p>
            <a:pPr eaLnBrk="1" hangingPunct="1"/>
            <a:r>
              <a:rPr lang="en-US" altLang="zh-CN" smtClean="0">
                <a:ea typeface="SimSun" pitchFamily="2" charset="-122"/>
              </a:rPr>
              <a:t>Residents report information </a:t>
            </a:r>
          </a:p>
          <a:p>
            <a:pPr eaLnBrk="1" hangingPunct="1"/>
            <a:r>
              <a:rPr lang="en-US" altLang="zh-CN" smtClean="0">
                <a:ea typeface="SimSun" pitchFamily="2" charset="-122"/>
              </a:rPr>
              <a:t>Professionals disseminate instructions  </a:t>
            </a:r>
          </a:p>
          <a:p>
            <a:pPr eaLnBrk="1" hangingPunct="1"/>
            <a:r>
              <a:rPr lang="en-US" altLang="zh-CN" smtClean="0">
                <a:ea typeface="SimSun" pitchFamily="2" charset="-122"/>
              </a:rPr>
              <a:t>Resident-to-Resident assistance </a:t>
            </a:r>
          </a:p>
          <a:p>
            <a:pPr eaLnBrk="1" hangingPunct="1">
              <a:buFontTx/>
              <a:buNone/>
            </a:pPr>
            <a:r>
              <a:rPr lang="en-US" smtClean="0"/>
              <a:t/>
            </a:r>
            <a:br>
              <a:rPr lang="en-US" smtClean="0"/>
            </a:br>
            <a:r>
              <a:rPr lang="en-US" smtClean="0"/>
              <a:t>Professionals in control </a:t>
            </a:r>
            <a:br>
              <a:rPr lang="en-US" smtClean="0"/>
            </a:br>
            <a:r>
              <a:rPr lang="en-US" smtClean="0"/>
              <a:t>  while working with </a:t>
            </a:r>
            <a:br>
              <a:rPr lang="en-US" smtClean="0"/>
            </a:br>
            <a:r>
              <a:rPr lang="en-US" smtClean="0"/>
              <a:t>  empowered residents </a:t>
            </a:r>
          </a:p>
        </p:txBody>
      </p:sp>
      <p:sp>
        <p:nvSpPr>
          <p:cNvPr id="11268" name="Text Box 4"/>
          <p:cNvSpPr txBox="1">
            <a:spLocks noChangeArrowheads="1"/>
          </p:cNvSpPr>
          <p:nvPr/>
        </p:nvSpPr>
        <p:spPr bwMode="auto">
          <a:xfrm>
            <a:off x="609600" y="6400800"/>
            <a:ext cx="8001000" cy="366713"/>
          </a:xfrm>
          <a:prstGeom prst="rect">
            <a:avLst/>
          </a:prstGeom>
          <a:noFill/>
          <a:ln w="12700">
            <a:noFill/>
            <a:miter lim="800000"/>
            <a:headEnd/>
            <a:tailEnd/>
          </a:ln>
        </p:spPr>
        <p:txBody>
          <a:bodyPr>
            <a:spAutoFit/>
          </a:bodyPr>
          <a:lstStyle/>
          <a:p>
            <a:r>
              <a:rPr lang="en-US" sz="1800" b="1">
                <a:solidFill>
                  <a:schemeClr val="tx1"/>
                </a:solidFill>
                <a:latin typeface="Courier New" pitchFamily="49" charset="0"/>
              </a:rPr>
              <a:t>www.cs.umd.edu/hcil/911gov</a:t>
            </a:r>
          </a:p>
        </p:txBody>
      </p:sp>
      <p:sp>
        <p:nvSpPr>
          <p:cNvPr id="11269" name="Rectangle 4"/>
          <p:cNvSpPr>
            <a:spLocks noChangeArrowheads="1"/>
          </p:cNvSpPr>
          <p:nvPr/>
        </p:nvSpPr>
        <p:spPr bwMode="auto">
          <a:xfrm>
            <a:off x="1905000" y="6076950"/>
            <a:ext cx="5538788" cy="400050"/>
          </a:xfrm>
          <a:prstGeom prst="rect">
            <a:avLst/>
          </a:prstGeom>
          <a:noFill/>
          <a:ln w="9525">
            <a:noFill/>
            <a:miter lim="800000"/>
            <a:headEnd/>
            <a:tailEnd/>
          </a:ln>
        </p:spPr>
        <p:txBody>
          <a:bodyPr wrap="none">
            <a:spAutoFit/>
          </a:bodyPr>
          <a:lstStyle/>
          <a:p>
            <a:r>
              <a:rPr lang="en-US" sz="2000"/>
              <a:t>Shneiderman &amp; Preece, </a:t>
            </a:r>
            <a:r>
              <a:rPr lang="en-US" sz="2000" i="1"/>
              <a:t>Science</a:t>
            </a:r>
            <a:r>
              <a:rPr lang="en-US" sz="2000"/>
              <a:t> </a:t>
            </a:r>
            <a:r>
              <a:rPr lang="en-US" sz="1800"/>
              <a:t>(Feb. 16, 2007)</a:t>
            </a:r>
          </a:p>
        </p:txBody>
      </p:sp>
      <p:pic>
        <p:nvPicPr>
          <p:cNvPr id="11270" name="Picture 46" descr="911-gov-CommunityResponse Grids-8-jpg.jpg"/>
          <p:cNvPicPr>
            <a:picLocks noChangeAspect="1"/>
          </p:cNvPicPr>
          <p:nvPr/>
        </p:nvPicPr>
        <p:blipFill>
          <a:blip r:embed="rId2" cstate="print"/>
          <a:srcRect b="12000"/>
          <a:stretch>
            <a:fillRect/>
          </a:stretch>
        </p:blipFill>
        <p:spPr bwMode="auto">
          <a:xfrm>
            <a:off x="5181600" y="3429000"/>
            <a:ext cx="3810000" cy="2514600"/>
          </a:xfrm>
          <a:prstGeom prst="rect">
            <a:avLst/>
          </a:prstGeom>
          <a:noFill/>
          <a:ln w="9525">
            <a:noFill/>
            <a:miter lim="800000"/>
            <a:headEnd/>
            <a:tailEnd/>
          </a:ln>
        </p:spPr>
      </p:pic>
      <p:pic>
        <p:nvPicPr>
          <p:cNvPr id="11271" name="Picture 4"/>
          <p:cNvPicPr>
            <a:picLocks noChangeAspect="1" noChangeArrowheads="1"/>
          </p:cNvPicPr>
          <p:nvPr/>
        </p:nvPicPr>
        <p:blipFill>
          <a:blip r:embed="rId3" cstate="print"/>
          <a:srcRect/>
          <a:stretch>
            <a:fillRect/>
          </a:stretch>
        </p:blipFill>
        <p:spPr bwMode="auto">
          <a:xfrm>
            <a:off x="7643813" y="381000"/>
            <a:ext cx="1347787"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81000" y="228600"/>
            <a:ext cx="6765925" cy="584200"/>
          </a:xfrm>
          <a:prstGeom prst="rect">
            <a:avLst/>
          </a:prstGeom>
          <a:noFill/>
          <a:ln w="38100" cap="sq" algn="ctr">
            <a:noFill/>
            <a:miter lim="800000"/>
            <a:headEnd/>
            <a:tailEnd/>
          </a:ln>
        </p:spPr>
        <p:txBody>
          <a:bodyPr wrap="none">
            <a:spAutoFit/>
          </a:bodyPr>
          <a:lstStyle/>
          <a:p>
            <a:r>
              <a:rPr lang="en-US" sz="3200" b="1">
                <a:solidFill>
                  <a:schemeClr val="tx1"/>
                </a:solidFill>
                <a:latin typeface="Arial" charset="0"/>
              </a:rPr>
              <a:t>Reporting: Earthquakes &amp; Storms</a:t>
            </a:r>
          </a:p>
        </p:txBody>
      </p:sp>
      <p:sp>
        <p:nvSpPr>
          <p:cNvPr id="12291" name="Rectangle 4"/>
          <p:cNvSpPr>
            <a:spLocks noChangeArrowheads="1"/>
          </p:cNvSpPr>
          <p:nvPr/>
        </p:nvSpPr>
        <p:spPr bwMode="auto">
          <a:xfrm>
            <a:off x="152400" y="6183313"/>
            <a:ext cx="4257675" cy="339725"/>
          </a:xfrm>
          <a:prstGeom prst="rect">
            <a:avLst/>
          </a:prstGeom>
          <a:noFill/>
          <a:ln w="38100" cap="sq" algn="ctr">
            <a:noFill/>
            <a:miter lim="800000"/>
            <a:headEnd/>
            <a:tailEnd/>
          </a:ln>
        </p:spPr>
        <p:txBody>
          <a:bodyPr wrap="none">
            <a:spAutoFit/>
          </a:bodyPr>
          <a:lstStyle/>
          <a:p>
            <a:r>
              <a:rPr lang="en-US" sz="1600" b="1">
                <a:latin typeface="Courier New" pitchFamily="49" charset="0"/>
              </a:rPr>
              <a:t>earthquake.usgs.gov/eqcenter/dyfi</a:t>
            </a:r>
          </a:p>
        </p:txBody>
      </p:sp>
      <p:pic>
        <p:nvPicPr>
          <p:cNvPr id="12292" name="Picture 2"/>
          <p:cNvPicPr>
            <a:picLocks noChangeAspect="1" noChangeArrowheads="1"/>
          </p:cNvPicPr>
          <p:nvPr/>
        </p:nvPicPr>
        <p:blipFill>
          <a:blip r:embed="rId2" cstate="print"/>
          <a:srcRect t="16568" r="3542" b="4143"/>
          <a:stretch>
            <a:fillRect/>
          </a:stretch>
        </p:blipFill>
        <p:spPr bwMode="auto">
          <a:xfrm>
            <a:off x="-38100" y="1143000"/>
            <a:ext cx="4343400" cy="4932363"/>
          </a:xfrm>
          <a:prstGeom prst="rect">
            <a:avLst/>
          </a:prstGeom>
          <a:noFill/>
          <a:ln w="38100" cap="sq" algn="ctr">
            <a:noFill/>
            <a:miter lim="800000"/>
            <a:headEnd/>
            <a:tailEnd/>
          </a:ln>
        </p:spPr>
      </p:pic>
      <p:pic>
        <p:nvPicPr>
          <p:cNvPr id="12293" name="Picture 3"/>
          <p:cNvPicPr>
            <a:picLocks noChangeAspect="1" noChangeArrowheads="1"/>
          </p:cNvPicPr>
          <p:nvPr/>
        </p:nvPicPr>
        <p:blipFill>
          <a:blip r:embed="rId3" cstate="print"/>
          <a:srcRect l="516" t="14410" r="3265" b="4402"/>
          <a:stretch>
            <a:fillRect/>
          </a:stretch>
        </p:blipFill>
        <p:spPr bwMode="auto">
          <a:xfrm>
            <a:off x="4329113" y="1066800"/>
            <a:ext cx="4876800" cy="5086350"/>
          </a:xfrm>
          <a:prstGeom prst="rect">
            <a:avLst/>
          </a:prstGeom>
          <a:noFill/>
          <a:ln w="38100" cap="sq" algn="ctr">
            <a:noFill/>
            <a:miter lim="800000"/>
            <a:headEnd/>
            <a:tailEnd/>
          </a:ln>
        </p:spPr>
      </p:pic>
      <p:sp>
        <p:nvSpPr>
          <p:cNvPr id="12294" name="Rectangle 4"/>
          <p:cNvSpPr>
            <a:spLocks noChangeArrowheads="1"/>
          </p:cNvSpPr>
          <p:nvPr/>
        </p:nvSpPr>
        <p:spPr bwMode="auto">
          <a:xfrm>
            <a:off x="5562600" y="6172200"/>
            <a:ext cx="2390775" cy="369888"/>
          </a:xfrm>
          <a:prstGeom prst="rect">
            <a:avLst/>
          </a:prstGeom>
          <a:noFill/>
          <a:ln w="38100" cap="sq" algn="ctr">
            <a:noFill/>
            <a:miter lim="800000"/>
            <a:headEnd/>
            <a:tailEnd/>
          </a:ln>
        </p:spPr>
        <p:txBody>
          <a:bodyPr wrap="none">
            <a:spAutoFit/>
          </a:bodyPr>
          <a:lstStyle/>
          <a:p>
            <a:r>
              <a:rPr lang="en-US" sz="1800" b="1">
                <a:latin typeface="Courier New" pitchFamily="49" charset="0"/>
              </a:rPr>
              <a:t>weather.kimt.com</a:t>
            </a: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43377" y="228600"/>
            <a:ext cx="4572662" cy="584775"/>
          </a:xfrm>
          <a:prstGeom prst="rect">
            <a:avLst/>
          </a:prstGeom>
          <a:noFill/>
          <a:ln w="38100" cap="sq" algn="ctr">
            <a:noFill/>
            <a:miter lim="800000"/>
            <a:headEnd/>
            <a:tailEnd/>
          </a:ln>
        </p:spPr>
        <p:txBody>
          <a:bodyPr wrap="none">
            <a:spAutoFit/>
          </a:bodyPr>
          <a:lstStyle/>
          <a:p>
            <a:r>
              <a:rPr lang="en-US" sz="3200" b="1" dirty="0" smtClean="0">
                <a:solidFill>
                  <a:schemeClr val="tx1"/>
                </a:solidFill>
                <a:latin typeface="Arial" charset="0"/>
              </a:rPr>
              <a:t>Healthcare &amp; Wellness</a:t>
            </a:r>
            <a:endParaRPr lang="en-US" sz="3200" b="1" dirty="0">
              <a:solidFill>
                <a:schemeClr val="tx1"/>
              </a:solidFill>
              <a:latin typeface="Arial" charset="0"/>
            </a:endParaRPr>
          </a:p>
        </p:txBody>
      </p:sp>
      <p:grpSp>
        <p:nvGrpSpPr>
          <p:cNvPr id="2" name="Group 1"/>
          <p:cNvGrpSpPr/>
          <p:nvPr/>
        </p:nvGrpSpPr>
        <p:grpSpPr>
          <a:xfrm>
            <a:off x="533400" y="1295400"/>
            <a:ext cx="7696200" cy="5463190"/>
            <a:chOff x="609600" y="991155"/>
            <a:chExt cx="7543800" cy="5316172"/>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04" t="8278" r="16806" b="28021"/>
            <a:stretch/>
          </p:blipFill>
          <p:spPr bwMode="auto">
            <a:xfrm>
              <a:off x="609600" y="991155"/>
              <a:ext cx="7543800" cy="420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04" t="24794" r="16806" b="2567"/>
            <a:stretch/>
          </p:blipFill>
          <p:spPr bwMode="auto">
            <a:xfrm>
              <a:off x="609600" y="1513552"/>
              <a:ext cx="7543800" cy="479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228600"/>
            <a:ext cx="5392738" cy="579438"/>
          </a:xfrm>
          <a:prstGeom prst="rect">
            <a:avLst/>
          </a:prstGeom>
          <a:noFill/>
          <a:ln w="38100" cap="sq" algn="ctr">
            <a:noFill/>
            <a:miter lim="800000"/>
            <a:headEnd/>
            <a:tailEnd/>
          </a:ln>
        </p:spPr>
        <p:txBody>
          <a:bodyPr wrap="none">
            <a:spAutoFit/>
          </a:bodyPr>
          <a:lstStyle/>
          <a:p>
            <a:r>
              <a:rPr lang="en-US" sz="3200" b="1">
                <a:solidFill>
                  <a:schemeClr val="tx1"/>
                </a:solidFill>
                <a:latin typeface="Arial" charset="0"/>
              </a:rPr>
              <a:t>Doctor-to-Doctor Networks</a:t>
            </a:r>
          </a:p>
        </p:txBody>
      </p:sp>
      <p:pic>
        <p:nvPicPr>
          <p:cNvPr id="18435" name="Picture 7"/>
          <p:cNvPicPr>
            <a:picLocks noChangeAspect="1" noChangeArrowheads="1"/>
          </p:cNvPicPr>
          <p:nvPr/>
        </p:nvPicPr>
        <p:blipFill>
          <a:blip r:embed="rId2" cstate="print"/>
          <a:srcRect l="2878" t="30637" r="2878" b="20526"/>
          <a:stretch>
            <a:fillRect/>
          </a:stretch>
        </p:blipFill>
        <p:spPr bwMode="auto">
          <a:xfrm>
            <a:off x="530225" y="1143000"/>
            <a:ext cx="6480175" cy="2544763"/>
          </a:xfrm>
          <a:prstGeom prst="rect">
            <a:avLst/>
          </a:prstGeom>
          <a:noFill/>
          <a:ln w="25400" cap="sq" algn="ctr">
            <a:solidFill>
              <a:schemeClr val="tx1"/>
            </a:solidFill>
            <a:miter lim="800000"/>
            <a:headEnd/>
            <a:tailEnd/>
          </a:ln>
        </p:spPr>
      </p:pic>
      <p:pic>
        <p:nvPicPr>
          <p:cNvPr id="18436" name="Picture 8"/>
          <p:cNvPicPr>
            <a:picLocks noChangeAspect="1" noChangeArrowheads="1"/>
          </p:cNvPicPr>
          <p:nvPr/>
        </p:nvPicPr>
        <p:blipFill>
          <a:blip r:embed="rId3" cstate="print"/>
          <a:srcRect l="284" t="26428" r="2650" b="4601"/>
          <a:stretch>
            <a:fillRect/>
          </a:stretch>
        </p:blipFill>
        <p:spPr bwMode="auto">
          <a:xfrm>
            <a:off x="2054225" y="3810000"/>
            <a:ext cx="7013575" cy="3895725"/>
          </a:xfrm>
          <a:prstGeom prst="rect">
            <a:avLst/>
          </a:prstGeom>
          <a:noFill/>
          <a:ln w="25400" cap="sq" algn="ctr">
            <a:solidFill>
              <a:schemeClr val="tx1"/>
            </a:solidFill>
            <a:miter lim="800000"/>
            <a:headEnd/>
            <a:tailEnd/>
          </a:ln>
        </p:spPr>
      </p:pic>
      <p:pic>
        <p:nvPicPr>
          <p:cNvPr id="18437" name="Picture 9"/>
          <p:cNvPicPr>
            <a:picLocks noChangeAspect="1" noChangeArrowheads="1"/>
          </p:cNvPicPr>
          <p:nvPr/>
        </p:nvPicPr>
        <p:blipFill>
          <a:blip r:embed="rId2" cstate="print"/>
          <a:srcRect l="2892" t="79439" r="6215" b="8490"/>
          <a:stretch>
            <a:fillRect/>
          </a:stretch>
        </p:blipFill>
        <p:spPr bwMode="auto">
          <a:xfrm>
            <a:off x="684213" y="3122613"/>
            <a:ext cx="6248400" cy="565150"/>
          </a:xfrm>
          <a:prstGeom prst="rect">
            <a:avLst/>
          </a:prstGeom>
          <a:noFill/>
          <a:ln w="38100" cap="sq" algn="ctr">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57200" y="228600"/>
            <a:ext cx="3595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p>
            <a:r>
              <a:rPr lang="en-US" sz="3200" b="1">
                <a:solidFill>
                  <a:schemeClr val="tx1"/>
                </a:solidFill>
                <a:latin typeface="Arial" charset="0"/>
              </a:rPr>
              <a:t>YAHOO! Answers</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l="5147" t="16444" r="7027" b="3445"/>
          <a:stretch>
            <a:fillRect/>
          </a:stretch>
        </p:blipFill>
        <p:spPr bwMode="auto">
          <a:xfrm>
            <a:off x="533400" y="1076325"/>
            <a:ext cx="7713663"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900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p:txBody>
          <a:bodyPr/>
          <a:lstStyle/>
          <a:p>
            <a:pPr eaLnBrk="1" hangingPunct="1"/>
            <a:endParaRPr lang="en-US" i="1" dirty="0" smtClean="0">
              <a:latin typeface="Times" pitchFamily="18" charset="0"/>
            </a:endParaRPr>
          </a:p>
          <a:p>
            <a:pPr eaLnBrk="1" hangingPunct="1"/>
            <a:endParaRPr lang="en-US" dirty="0" smtClean="0">
              <a:latin typeface="Times" pitchFamily="18" charset="0"/>
            </a:endParaRPr>
          </a:p>
        </p:txBody>
      </p:sp>
      <p:sp>
        <p:nvSpPr>
          <p:cNvPr id="4099" name="Text Box 3"/>
          <p:cNvSpPr txBox="1">
            <a:spLocks noChangeArrowheads="1"/>
          </p:cNvSpPr>
          <p:nvPr/>
        </p:nvSpPr>
        <p:spPr bwMode="auto">
          <a:xfrm>
            <a:off x="1033288" y="4228743"/>
            <a:ext cx="7061549" cy="2400657"/>
          </a:xfrm>
          <a:prstGeom prst="rect">
            <a:avLst/>
          </a:prstGeom>
          <a:noFill/>
          <a:ln w="12700">
            <a:noFill/>
            <a:miter lim="800000"/>
            <a:headEnd/>
            <a:tailEnd/>
          </a:ln>
        </p:spPr>
        <p:txBody>
          <a:bodyPr wrap="none">
            <a:spAutoFit/>
          </a:bodyPr>
          <a:lstStyle/>
          <a:p>
            <a:r>
              <a:rPr lang="en-US" sz="3200" dirty="0">
                <a:solidFill>
                  <a:schemeClr val="tx1"/>
                </a:solidFill>
                <a:latin typeface="Arial" charset="0"/>
              </a:rPr>
              <a:t>  Interdisciplinary research community</a:t>
            </a:r>
          </a:p>
          <a:p>
            <a:r>
              <a:rPr lang="en-US" sz="3200" dirty="0">
                <a:solidFill>
                  <a:schemeClr val="tx1"/>
                </a:solidFill>
                <a:latin typeface="Arial" charset="0"/>
              </a:rPr>
              <a:t>    - Computer Science &amp; Info Studies</a:t>
            </a:r>
          </a:p>
          <a:p>
            <a:r>
              <a:rPr lang="en-US" sz="3200" dirty="0">
                <a:solidFill>
                  <a:schemeClr val="tx1"/>
                </a:solidFill>
                <a:latin typeface="Arial" charset="0"/>
              </a:rPr>
              <a:t>    - </a:t>
            </a:r>
            <a:r>
              <a:rPr lang="en-US" sz="3200" dirty="0" smtClean="0">
                <a:solidFill>
                  <a:schemeClr val="tx1"/>
                </a:solidFill>
                <a:latin typeface="Arial" charset="0"/>
              </a:rPr>
              <a:t>Socio</a:t>
            </a:r>
            <a:r>
              <a:rPr lang="en-US" sz="3200" dirty="0">
                <a:solidFill>
                  <a:schemeClr val="tx1"/>
                </a:solidFill>
                <a:latin typeface="Arial" charset="0"/>
              </a:rPr>
              <a:t>, Psych, </a:t>
            </a:r>
            <a:r>
              <a:rPr lang="en-US" sz="3200" dirty="0" err="1">
                <a:solidFill>
                  <a:schemeClr val="tx1"/>
                </a:solidFill>
                <a:latin typeface="Arial" charset="0"/>
              </a:rPr>
              <a:t>Poli</a:t>
            </a:r>
            <a:r>
              <a:rPr lang="en-US" sz="3200" dirty="0">
                <a:solidFill>
                  <a:schemeClr val="tx1"/>
                </a:solidFill>
                <a:latin typeface="Arial" charset="0"/>
              </a:rPr>
              <a:t> </a:t>
            </a:r>
            <a:r>
              <a:rPr lang="en-US" sz="3200" dirty="0" err="1">
                <a:solidFill>
                  <a:schemeClr val="tx1"/>
                </a:solidFill>
                <a:latin typeface="Arial" charset="0"/>
              </a:rPr>
              <a:t>Sci</a:t>
            </a:r>
            <a:r>
              <a:rPr lang="en-US" sz="3200" dirty="0">
                <a:solidFill>
                  <a:schemeClr val="tx1"/>
                </a:solidFill>
                <a:latin typeface="Arial" charset="0"/>
              </a:rPr>
              <a:t> &amp; MITH</a:t>
            </a:r>
          </a:p>
          <a:p>
            <a:r>
              <a:rPr lang="en-US" sz="1800" b="1" dirty="0">
                <a:solidFill>
                  <a:schemeClr val="tx1"/>
                </a:solidFill>
                <a:latin typeface="Courier New" pitchFamily="49" charset="0"/>
              </a:rPr>
              <a:t>    </a:t>
            </a:r>
            <a:endParaRPr lang="en-US" sz="1800" b="1" dirty="0" smtClean="0">
              <a:solidFill>
                <a:schemeClr val="tx1"/>
              </a:solidFill>
              <a:latin typeface="Courier New" pitchFamily="49" charset="0"/>
            </a:endParaRPr>
          </a:p>
          <a:p>
            <a:r>
              <a:rPr lang="en-US" sz="1800" b="1" dirty="0" smtClean="0">
                <a:solidFill>
                  <a:schemeClr val="tx1"/>
                </a:solidFill>
                <a:latin typeface="Courier New" pitchFamily="49" charset="0"/>
              </a:rPr>
              <a:t> </a:t>
            </a:r>
            <a:r>
              <a:rPr lang="en-US" sz="1800" b="1" dirty="0">
                <a:solidFill>
                  <a:schemeClr val="tx1"/>
                </a:solidFill>
                <a:latin typeface="Courier New" pitchFamily="49" charset="0"/>
              </a:rPr>
              <a:t>(www.cs.umd.edu/hcil)</a:t>
            </a:r>
            <a:br>
              <a:rPr lang="en-US" sz="1800" b="1" dirty="0">
                <a:solidFill>
                  <a:schemeClr val="tx1"/>
                </a:solidFill>
                <a:latin typeface="Courier New" pitchFamily="49" charset="0"/>
              </a:rPr>
            </a:br>
            <a:endParaRPr lang="en-US" sz="1800" b="1" dirty="0">
              <a:solidFill>
                <a:schemeClr val="tx1"/>
              </a:solidFill>
              <a:latin typeface="Courier New" pitchFamily="49" charset="0"/>
            </a:endParaRPr>
          </a:p>
        </p:txBody>
      </p:sp>
      <p:pic>
        <p:nvPicPr>
          <p:cNvPr id="4100" name="Picture 4" descr="hcil-logo-large"/>
          <p:cNvPicPr>
            <a:picLocks noChangeAspect="1" noChangeArrowheads="1"/>
          </p:cNvPicPr>
          <p:nvPr/>
        </p:nvPicPr>
        <p:blipFill>
          <a:blip r:embed="rId2" cstate="print"/>
          <a:srcRect/>
          <a:stretch>
            <a:fillRect/>
          </a:stretch>
        </p:blipFill>
        <p:spPr bwMode="auto">
          <a:xfrm>
            <a:off x="1485900" y="1200150"/>
            <a:ext cx="3200400" cy="2400300"/>
          </a:xfrm>
          <a:prstGeom prst="rect">
            <a:avLst/>
          </a:prstGeom>
          <a:noFill/>
          <a:ln w="12700">
            <a:noFill/>
            <a:miter lim="800000"/>
            <a:headEnd/>
            <a:tailEnd/>
          </a:ln>
        </p:spPr>
      </p:pic>
      <p:pic>
        <p:nvPicPr>
          <p:cNvPr id="4101" name="Picture 5" descr="umd-globe-extra-large"/>
          <p:cNvPicPr>
            <a:picLocks noChangeAspect="1" noChangeArrowheads="1"/>
          </p:cNvPicPr>
          <p:nvPr/>
        </p:nvPicPr>
        <p:blipFill>
          <a:blip r:embed="rId3" cstate="print"/>
          <a:srcRect/>
          <a:stretch>
            <a:fillRect/>
          </a:stretch>
        </p:blipFill>
        <p:spPr bwMode="auto">
          <a:xfrm>
            <a:off x="5448300" y="1200150"/>
            <a:ext cx="2438400" cy="2398713"/>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57200" y="228600"/>
            <a:ext cx="3059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p>
            <a:r>
              <a:rPr lang="en-US" sz="3200" b="1">
                <a:solidFill>
                  <a:schemeClr val="tx1"/>
                </a:solidFill>
                <a:latin typeface="Arial" charset="0"/>
              </a:rPr>
              <a:t>Wikia Answers</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l="1476" t="17935" r="3780" b="3687"/>
          <a:stretch>
            <a:fillRect/>
          </a:stretch>
        </p:blipFill>
        <p:spPr bwMode="auto">
          <a:xfrm>
            <a:off x="152400" y="1390650"/>
            <a:ext cx="86106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597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l="2026" t="17593" r="5753" b="6017"/>
          <a:stretch>
            <a:fillRect/>
          </a:stretch>
        </p:blipFill>
        <p:spPr bwMode="auto">
          <a:xfrm>
            <a:off x="3538538" y="228600"/>
            <a:ext cx="5605462"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2"/>
          <p:cNvSpPr txBox="1">
            <a:spLocks noChangeArrowheads="1"/>
          </p:cNvSpPr>
          <p:nvPr/>
        </p:nvSpPr>
        <p:spPr bwMode="auto">
          <a:xfrm>
            <a:off x="533400" y="1524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r>
              <a:rPr lang="en-US" sz="3200" b="1">
                <a:solidFill>
                  <a:schemeClr val="tx1"/>
                </a:solidFill>
                <a:latin typeface="Arial" charset="0"/>
              </a:rPr>
              <a:t>Quora</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l="6946" t="53293" r="3688" b="9099"/>
          <a:stretch>
            <a:fillRect/>
          </a:stretch>
        </p:blipFill>
        <p:spPr bwMode="auto">
          <a:xfrm>
            <a:off x="0" y="3671888"/>
            <a:ext cx="4905375"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Box 1"/>
          <p:cNvSpPr txBox="1">
            <a:spLocks noChangeArrowheads="1"/>
          </p:cNvSpPr>
          <p:nvPr/>
        </p:nvSpPr>
        <p:spPr bwMode="auto">
          <a:xfrm>
            <a:off x="204788" y="1295400"/>
            <a:ext cx="33004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r>
              <a:rPr lang="en-US"/>
              <a:t>Search question topics</a:t>
            </a:r>
          </a:p>
          <a:p>
            <a:pPr eaLnBrk="1" hangingPunct="1"/>
            <a:r>
              <a:rPr lang="en-US"/>
              <a:t>Read questions </a:t>
            </a:r>
          </a:p>
          <a:p>
            <a:pPr eaLnBrk="1" hangingPunct="1"/>
            <a:r>
              <a:rPr lang="en-US"/>
              <a:t>Read answers </a:t>
            </a:r>
            <a:br>
              <a:rPr lang="en-US"/>
            </a:br>
            <a:r>
              <a:rPr lang="en-US"/>
              <a:t>    from named sources</a:t>
            </a:r>
          </a:p>
          <a:p>
            <a:pPr eaLnBrk="1" hangingPunct="1"/>
            <a:r>
              <a:rPr lang="en-US"/>
              <a:t>Rate &amp; contribute</a:t>
            </a:r>
          </a:p>
          <a:p>
            <a:pPr eaLnBrk="1" hangingPunct="1"/>
            <a:endParaRPr lang="en-US"/>
          </a:p>
        </p:txBody>
      </p:sp>
      <p:pic>
        <p:nvPicPr>
          <p:cNvPr id="36870" name="Picture 5"/>
          <p:cNvPicPr>
            <a:picLocks noChangeAspect="1" noChangeArrowheads="1"/>
          </p:cNvPicPr>
          <p:nvPr/>
        </p:nvPicPr>
        <p:blipFill>
          <a:blip r:embed="rId4">
            <a:extLst>
              <a:ext uri="{28A0092B-C50C-407E-A947-70E740481C1C}">
                <a14:useLocalDpi xmlns:a14="http://schemas.microsoft.com/office/drawing/2010/main" val="0"/>
              </a:ext>
            </a:extLst>
          </a:blip>
          <a:srcRect l="7562" t="68773" r="11884" b="9108"/>
          <a:stretch>
            <a:fillRect/>
          </a:stretch>
        </p:blipFill>
        <p:spPr bwMode="auto">
          <a:xfrm>
            <a:off x="0" y="5715000"/>
            <a:ext cx="497205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152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p:cNvSpPr>
            <a:spLocks noChangeArrowheads="1"/>
          </p:cNvSpPr>
          <p:nvPr/>
        </p:nvSpPr>
        <p:spPr bwMode="auto">
          <a:xfrm>
            <a:off x="6781800" y="5867400"/>
            <a:ext cx="1676400" cy="461665"/>
          </a:xfrm>
          <a:prstGeom prst="rect">
            <a:avLst/>
          </a:prstGeom>
          <a:noFill/>
          <a:ln w="38100" cap="sq" algn="ctr">
            <a:noFill/>
            <a:miter lim="800000"/>
            <a:headEnd/>
            <a:tailEnd/>
          </a:ln>
        </p:spPr>
        <p:txBody>
          <a:bodyPr wrap="square">
            <a:spAutoFit/>
          </a:bodyPr>
          <a:lstStyle/>
          <a:p>
            <a:r>
              <a:rPr lang="en-US" sz="2400" b="1" dirty="0" err="1" smtClean="0">
                <a:latin typeface="Courier New" pitchFamily="49" charset="0"/>
              </a:rPr>
              <a:t>eol.org</a:t>
            </a:r>
            <a:endParaRPr lang="en-US" sz="2400" b="1" dirty="0">
              <a:latin typeface="Courier New" pitchFamily="49" charset="0"/>
            </a:endParaRPr>
          </a:p>
        </p:txBody>
      </p:sp>
      <p:pic>
        <p:nvPicPr>
          <p:cNvPr id="4" name="Picture 3"/>
          <p:cNvPicPr>
            <a:picLocks noChangeAspect="1"/>
          </p:cNvPicPr>
          <p:nvPr/>
        </p:nvPicPr>
        <p:blipFill>
          <a:blip r:embed="rId2"/>
          <a:stretch>
            <a:fillRect/>
          </a:stretch>
        </p:blipFill>
        <p:spPr>
          <a:xfrm>
            <a:off x="0" y="152400"/>
            <a:ext cx="6016726" cy="6324600"/>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51" t="13712" r="3578" b="2795"/>
          <a:stretch/>
        </p:blipFill>
        <p:spPr bwMode="auto">
          <a:xfrm>
            <a:off x="5638800" y="1295400"/>
            <a:ext cx="3713618" cy="4267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9331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6200" y="190500"/>
            <a:ext cx="8870941" cy="6172200"/>
          </a:xfrm>
          <a:prstGeom prst="rect">
            <a:avLst/>
          </a:prstGeom>
        </p:spPr>
      </p:pic>
    </p:spTree>
    <p:extLst>
      <p:ext uri="{BB962C8B-B14F-4D97-AF65-F5344CB8AC3E}">
        <p14:creationId xmlns:p14="http://schemas.microsoft.com/office/powerpoint/2010/main" val="1196931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228600"/>
            <a:ext cx="10452100" cy="7112000"/>
          </a:xfrm>
          <a:prstGeom prst="rect">
            <a:avLst/>
          </a:prstGeom>
        </p:spPr>
      </p:pic>
      <p:sp>
        <p:nvSpPr>
          <p:cNvPr id="3" name="Title 1"/>
          <p:cNvSpPr txBox="1">
            <a:spLocks/>
          </p:cNvSpPr>
          <p:nvPr/>
        </p:nvSpPr>
        <p:spPr>
          <a:xfrm>
            <a:off x="381000" y="304800"/>
            <a:ext cx="8686800" cy="609600"/>
          </a:xfrm>
          <a:prstGeom prst="rect">
            <a:avLst/>
          </a:prstGeom>
          <a:ln w="38100" cmpd="dbl">
            <a:solidFill>
              <a:srgbClr val="0C7F03"/>
            </a:solidFill>
          </a:ln>
        </p:spPr>
        <p:txBody>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a:lstStyle>
          <a:p>
            <a:r>
              <a:rPr lang="en-US" sz="3200" dirty="0" err="1" smtClean="0">
                <a:solidFill>
                  <a:srgbClr val="0C7F03"/>
                </a:solidFill>
              </a:rPr>
              <a:t>Soc</a:t>
            </a:r>
            <a:r>
              <a:rPr lang="en-US" sz="3200" dirty="0" smtClean="0">
                <a:solidFill>
                  <a:srgbClr val="0C7F03"/>
                </a:solidFill>
              </a:rPr>
              <a:t> network analysis EOL participation</a:t>
            </a:r>
            <a:endParaRPr lang="en-US" sz="3200" dirty="0">
              <a:solidFill>
                <a:srgbClr val="0C7F03"/>
              </a:solidFill>
            </a:endParaRPr>
          </a:p>
        </p:txBody>
      </p:sp>
      <p:pic>
        <p:nvPicPr>
          <p:cNvPr id="6" name="Picture 5" descr="biotracker logo 17.png"/>
          <p:cNvPicPr>
            <a:picLocks noChangeAspect="1"/>
          </p:cNvPicPr>
          <p:nvPr/>
        </p:nvPicPr>
        <p:blipFill>
          <a:blip r:embed="rId4" cstate="print"/>
          <a:srcRect l="3418" t="4762" r="78149" b="12698"/>
          <a:stretch>
            <a:fillRect/>
          </a:stretch>
        </p:blipFill>
        <p:spPr>
          <a:xfrm>
            <a:off x="8077200" y="304800"/>
            <a:ext cx="914400" cy="990600"/>
          </a:xfrm>
          <a:prstGeom prst="rect">
            <a:avLst/>
          </a:prstGeom>
        </p:spPr>
      </p:pic>
    </p:spTree>
    <p:extLst>
      <p:ext uri="{BB962C8B-B14F-4D97-AF65-F5344CB8AC3E}">
        <p14:creationId xmlns:p14="http://schemas.microsoft.com/office/powerpoint/2010/main" val="3704174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Network Theories: Evolution models</a:t>
            </a:r>
            <a:endParaRPr lang="en-US">
              <a:cs typeface="Times New Roman" pitchFamily="18" charset="0"/>
            </a:endParaRPr>
          </a:p>
        </p:txBody>
      </p:sp>
      <p:sp>
        <p:nvSpPr>
          <p:cNvPr id="26627" name="Content Placeholder 3"/>
          <p:cNvSpPr>
            <a:spLocks noGrp="1"/>
          </p:cNvSpPr>
          <p:nvPr>
            <p:ph idx="4294967295"/>
          </p:nvPr>
        </p:nvSpPr>
        <p:spPr>
          <a:xfrm>
            <a:off x="381000" y="990600"/>
            <a:ext cx="9067800" cy="3886200"/>
          </a:xfrm>
        </p:spPr>
        <p:txBody>
          <a:bodyPr/>
          <a:lstStyle/>
          <a:p>
            <a:pPr lvl="1" eaLnBrk="1" hangingPunct="1">
              <a:buFontTx/>
              <a:buNone/>
            </a:pPr>
            <a:endParaRPr lang="en-US" smtClean="0"/>
          </a:p>
          <a:p>
            <a:pPr lvl="1" eaLnBrk="1" hangingPunct="1"/>
            <a:r>
              <a:rPr lang="en-US" smtClean="0"/>
              <a:t>Random, preferential attachment,…</a:t>
            </a:r>
          </a:p>
          <a:p>
            <a:pPr lvl="1" eaLnBrk="1" hangingPunct="1"/>
            <a:r>
              <a:rPr lang="en-US" smtClean="0"/>
              <a:t>Monotonic, bursty,…</a:t>
            </a:r>
          </a:p>
          <a:p>
            <a:pPr lvl="1" eaLnBrk="1" hangingPunct="1"/>
            <a:r>
              <a:rPr lang="en-US" smtClean="0"/>
              <a:t>Power law for degree (hubs &amp; indexes)</a:t>
            </a:r>
          </a:p>
          <a:p>
            <a:pPr lvl="1" eaLnBrk="1" hangingPunct="1"/>
            <a:r>
              <a:rPr lang="en-US" smtClean="0"/>
              <a:t>Small-world property</a:t>
            </a:r>
          </a:p>
          <a:p>
            <a:pPr lvl="1" eaLnBrk="1" hangingPunct="1"/>
            <a:r>
              <a:rPr lang="en-US" smtClean="0"/>
              <a:t>Forest fire, spreading activation,…</a:t>
            </a:r>
          </a:p>
          <a:p>
            <a:pPr lvl="1" eaLnBrk="1" hangingPunct="1"/>
            <a:r>
              <a:rPr lang="en-US" smtClean="0"/>
              <a:t>Matures, decays, fragments, … </a:t>
            </a:r>
          </a:p>
          <a:p>
            <a:pPr lvl="1" eaLnBrk="1" hangingPunct="1"/>
            <a:endParaRPr lang="en-US" smtClean="0"/>
          </a:p>
          <a:p>
            <a:pPr lvl="1" eaLnBrk="1" hangingPunct="1"/>
            <a:endParaRPr lang="en-US" smtClean="0"/>
          </a:p>
          <a:p>
            <a:pPr lvl="1" eaLnBrk="1" hangingPunct="1"/>
            <a:endParaRPr lang="en-US" smtClean="0"/>
          </a:p>
        </p:txBody>
      </p:sp>
      <p:sp>
        <p:nvSpPr>
          <p:cNvPr id="26628" name="TextBox 4"/>
          <p:cNvSpPr txBox="1">
            <a:spLocks noChangeArrowheads="1"/>
          </p:cNvSpPr>
          <p:nvPr/>
        </p:nvSpPr>
        <p:spPr bwMode="auto">
          <a:xfrm>
            <a:off x="990600" y="5486400"/>
            <a:ext cx="6638925" cy="1477963"/>
          </a:xfrm>
          <a:prstGeom prst="rect">
            <a:avLst/>
          </a:prstGeom>
          <a:noFill/>
          <a:ln w="9525">
            <a:noFill/>
            <a:miter lim="800000"/>
            <a:headEnd/>
            <a:tailEnd/>
          </a:ln>
        </p:spPr>
        <p:txBody>
          <a:bodyPr wrap="none">
            <a:spAutoFit/>
          </a:bodyPr>
          <a:lstStyle/>
          <a:p>
            <a:r>
              <a:rPr lang="en-US" sz="1800"/>
              <a:t>Watts &amp; Strogatz, </a:t>
            </a:r>
            <a:r>
              <a:rPr lang="en-US" sz="1800" i="1"/>
              <a:t>Nature 1998</a:t>
            </a:r>
            <a:r>
              <a:rPr lang="en-US" sz="1800"/>
              <a:t>;  Barabasi, </a:t>
            </a:r>
            <a:r>
              <a:rPr lang="en-US" sz="1800" i="1"/>
              <a:t>Science 1999, 2009</a:t>
            </a:r>
            <a:r>
              <a:rPr lang="en-US" sz="1800"/>
              <a:t>;</a:t>
            </a:r>
          </a:p>
          <a:p>
            <a:r>
              <a:rPr lang="en-US" sz="1800"/>
              <a:t>Newman, </a:t>
            </a:r>
            <a:r>
              <a:rPr lang="en-US" sz="1800" i="1"/>
              <a:t>Phys. Rev. Letters 2002</a:t>
            </a:r>
          </a:p>
          <a:p>
            <a:r>
              <a:rPr lang="en-US" sz="1800"/>
              <a:t>Kumar, Novak &amp; Tomkins, </a:t>
            </a:r>
            <a:r>
              <a:rPr lang="en-US" sz="1800" i="1"/>
              <a:t>KDD2006</a:t>
            </a:r>
          </a:p>
          <a:p>
            <a:r>
              <a:rPr lang="en-US" sz="1800"/>
              <a:t>Leskovec, Faloutsos &amp; Kleinberg, </a:t>
            </a:r>
            <a:r>
              <a:rPr lang="en-US" sz="1800" i="1"/>
              <a:t>TKDD2007</a:t>
            </a:r>
          </a:p>
          <a:p>
            <a:endParaRPr lang="en-US" sz="1800" i="1"/>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Network Theories: Social science</a:t>
            </a:r>
            <a:endParaRPr lang="en-US">
              <a:cs typeface="Times New Roman" pitchFamily="18" charset="0"/>
            </a:endParaRPr>
          </a:p>
        </p:txBody>
      </p:sp>
      <p:sp>
        <p:nvSpPr>
          <p:cNvPr id="27651" name="Content Placeholder 3"/>
          <p:cNvSpPr>
            <a:spLocks noGrp="1"/>
          </p:cNvSpPr>
          <p:nvPr>
            <p:ph idx="4294967295"/>
          </p:nvPr>
        </p:nvSpPr>
        <p:spPr>
          <a:xfrm>
            <a:off x="381000" y="762000"/>
            <a:ext cx="9067800" cy="3886200"/>
          </a:xfrm>
        </p:spPr>
        <p:txBody>
          <a:bodyPr/>
          <a:lstStyle/>
          <a:p>
            <a:pPr lvl="1" eaLnBrk="1" hangingPunct="1">
              <a:buFontTx/>
              <a:buNone/>
            </a:pPr>
            <a:endParaRPr lang="en-US" dirty="0" smtClean="0"/>
          </a:p>
          <a:p>
            <a:pPr lvl="1" eaLnBrk="1" hangingPunct="1"/>
            <a:r>
              <a:rPr lang="en-US" dirty="0" smtClean="0"/>
              <a:t>Relationships &amp; roles</a:t>
            </a:r>
          </a:p>
          <a:p>
            <a:pPr lvl="1" eaLnBrk="1" hangingPunct="1"/>
            <a:r>
              <a:rPr lang="en-US" dirty="0" smtClean="0"/>
              <a:t>Strong &amp; weak ties</a:t>
            </a:r>
          </a:p>
          <a:p>
            <a:pPr lvl="1" eaLnBrk="1" hangingPunct="1"/>
            <a:r>
              <a:rPr lang="en-US" dirty="0" smtClean="0"/>
              <a:t>Motivations: egoism, altruism, collectivism, </a:t>
            </a:r>
            <a:br>
              <a:rPr lang="en-US" dirty="0" smtClean="0"/>
            </a:br>
            <a:r>
              <a:rPr lang="en-US" dirty="0" smtClean="0"/>
              <a:t>  </a:t>
            </a:r>
            <a:r>
              <a:rPr lang="en-US" dirty="0" err="1" smtClean="0"/>
              <a:t>principlism</a:t>
            </a:r>
            <a:endParaRPr lang="en-US" dirty="0" smtClean="0"/>
          </a:p>
          <a:p>
            <a:pPr lvl="1" eaLnBrk="1" hangingPunct="1"/>
            <a:r>
              <a:rPr lang="en-US" dirty="0" smtClean="0"/>
              <a:t>Collective intelligence</a:t>
            </a:r>
          </a:p>
          <a:p>
            <a:pPr lvl="1" eaLnBrk="1" hangingPunct="1"/>
            <a:r>
              <a:rPr lang="en-US" dirty="0" smtClean="0"/>
              <a:t>Collective action &amp; governance</a:t>
            </a:r>
          </a:p>
          <a:p>
            <a:pPr lvl="1" eaLnBrk="1" hangingPunct="1"/>
            <a:r>
              <a:rPr lang="en-US" dirty="0" smtClean="0"/>
              <a:t>Social information foraging</a:t>
            </a:r>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p:txBody>
      </p:sp>
      <p:sp>
        <p:nvSpPr>
          <p:cNvPr id="27652" name="TextBox 4"/>
          <p:cNvSpPr txBox="1">
            <a:spLocks noChangeArrowheads="1"/>
          </p:cNvSpPr>
          <p:nvPr/>
        </p:nvSpPr>
        <p:spPr bwMode="auto">
          <a:xfrm>
            <a:off x="1127125" y="5581650"/>
            <a:ext cx="6365875" cy="1200150"/>
          </a:xfrm>
          <a:prstGeom prst="rect">
            <a:avLst/>
          </a:prstGeom>
          <a:noFill/>
          <a:ln w="9525">
            <a:noFill/>
            <a:miter lim="800000"/>
            <a:headEnd/>
            <a:tailEnd/>
          </a:ln>
        </p:spPr>
        <p:txBody>
          <a:bodyPr wrap="none">
            <a:spAutoFit/>
          </a:bodyPr>
          <a:lstStyle/>
          <a:p>
            <a:r>
              <a:rPr lang="en-US" sz="1800"/>
              <a:t>Moreno, 1938; Granovetter, 1971; Burt, 1987; Ostrom, 1992;</a:t>
            </a:r>
          </a:p>
          <a:p>
            <a:r>
              <a:rPr lang="en-US" sz="1800"/>
              <a:t>Wellman, 1993; Batson, Ahmad &amp; Tseng, 2002; </a:t>
            </a:r>
          </a:p>
          <a:p>
            <a:r>
              <a:rPr lang="en-US" sz="1800"/>
              <a:t>Malone, Laubaucher &amp; Dellarocas, 2009; Pirolli, 2009</a:t>
            </a:r>
          </a:p>
          <a:p>
            <a:endParaRPr lang="en-US" sz="1800" i="1"/>
          </a:p>
        </p:txBody>
      </p:sp>
    </p:spTree>
    <p:extLst>
      <p:ext uri="{BB962C8B-B14F-4D97-AF65-F5344CB8AC3E}">
        <p14:creationId xmlns:p14="http://schemas.microsoft.com/office/powerpoint/2010/main" val="287057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04800" y="-152400"/>
            <a:ext cx="9372600" cy="1295400"/>
          </a:xfrm>
          <a:prstGeom prst="rect">
            <a:avLst/>
          </a:prstGeom>
          <a:noFill/>
          <a:ln w="50800">
            <a:noFill/>
            <a:miter lim="800000"/>
            <a:headEnd/>
            <a:tailEnd/>
          </a:ln>
        </p:spPr>
        <p:txBody>
          <a:bodyPr lIns="90488" tIns="44450" rIns="90488" bIns="44450" anchor="ctr"/>
          <a:lstStyle/>
          <a:p>
            <a:pPr lvl="2" algn="l">
              <a:buClr>
                <a:schemeClr val="bg2"/>
              </a:buClr>
            </a:pPr>
            <a:r>
              <a:rPr lang="en-US" sz="3200" b="1"/>
              <a:t>Network Theories: Stages of participation</a:t>
            </a:r>
            <a:endParaRPr lang="en-US">
              <a:cs typeface="Times New Roman" pitchFamily="18" charset="0"/>
            </a:endParaRPr>
          </a:p>
        </p:txBody>
      </p:sp>
      <p:sp>
        <p:nvSpPr>
          <p:cNvPr id="28675" name="Content Placeholder 3"/>
          <p:cNvSpPr>
            <a:spLocks noGrp="1"/>
          </p:cNvSpPr>
          <p:nvPr>
            <p:ph idx="4294967295"/>
          </p:nvPr>
        </p:nvSpPr>
        <p:spPr>
          <a:xfrm>
            <a:off x="533400" y="1447800"/>
            <a:ext cx="8229600" cy="3886200"/>
          </a:xfrm>
        </p:spPr>
        <p:txBody>
          <a:bodyPr/>
          <a:lstStyle/>
          <a:p>
            <a:pPr eaLnBrk="1" hangingPunct="1">
              <a:buFontTx/>
              <a:buNone/>
            </a:pPr>
            <a:r>
              <a:rPr lang="en-US" sz="2800" smtClean="0"/>
              <a:t>Wikipedia, Discussion &amp; Reporting</a:t>
            </a:r>
          </a:p>
          <a:p>
            <a:pPr eaLnBrk="1" hangingPunct="1"/>
            <a:r>
              <a:rPr lang="en-US" sz="2800" smtClean="0"/>
              <a:t>Reader</a:t>
            </a:r>
          </a:p>
          <a:p>
            <a:pPr eaLnBrk="1" hangingPunct="1"/>
            <a:r>
              <a:rPr lang="en-US" sz="2800" smtClean="0"/>
              <a:t>First-time Contributor </a:t>
            </a:r>
            <a:r>
              <a:rPr lang="en-US" sz="1800" smtClean="0"/>
              <a:t/>
            </a:r>
            <a:br>
              <a:rPr lang="en-US" sz="1800" smtClean="0"/>
            </a:br>
            <a:r>
              <a:rPr lang="en-US" sz="1800" smtClean="0"/>
              <a:t>   </a:t>
            </a:r>
            <a:r>
              <a:rPr lang="en-US" sz="2000" smtClean="0"/>
              <a:t> (Legitimate Peripheral Participation)</a:t>
            </a:r>
            <a:endParaRPr lang="en-US" sz="2800" smtClean="0"/>
          </a:p>
          <a:p>
            <a:pPr eaLnBrk="1" hangingPunct="1"/>
            <a:r>
              <a:rPr lang="en-US" sz="2800" smtClean="0"/>
              <a:t>Returning Contributor</a:t>
            </a:r>
          </a:p>
          <a:p>
            <a:pPr eaLnBrk="1" hangingPunct="1"/>
            <a:r>
              <a:rPr lang="en-US" sz="2800" smtClean="0"/>
              <a:t>Frequent Contributor</a:t>
            </a:r>
          </a:p>
        </p:txBody>
      </p:sp>
      <p:sp>
        <p:nvSpPr>
          <p:cNvPr id="28676" name="TextBox 4"/>
          <p:cNvSpPr txBox="1">
            <a:spLocks noChangeArrowheads="1"/>
          </p:cNvSpPr>
          <p:nvPr/>
        </p:nvSpPr>
        <p:spPr bwMode="auto">
          <a:xfrm>
            <a:off x="609600" y="5486400"/>
            <a:ext cx="7515225" cy="1477963"/>
          </a:xfrm>
          <a:prstGeom prst="rect">
            <a:avLst/>
          </a:prstGeom>
          <a:noFill/>
          <a:ln w="9525">
            <a:noFill/>
            <a:miter lim="800000"/>
            <a:headEnd/>
            <a:tailEnd/>
          </a:ln>
        </p:spPr>
        <p:txBody>
          <a:bodyPr wrap="none">
            <a:spAutoFit/>
          </a:bodyPr>
          <a:lstStyle/>
          <a:p>
            <a:r>
              <a:rPr lang="en-US" sz="1800"/>
              <a:t>Preece, Nonnecke &amp; Andrews, </a:t>
            </a:r>
            <a:r>
              <a:rPr lang="en-US" sz="1800" i="1"/>
              <a:t>CHB2004</a:t>
            </a:r>
            <a:endParaRPr lang="en-US" sz="1800"/>
          </a:p>
          <a:p>
            <a:r>
              <a:rPr lang="en-US" sz="1800"/>
              <a:t>Forte &amp; Bruckman,</a:t>
            </a:r>
            <a:r>
              <a:rPr lang="en-US" sz="1800" i="1"/>
              <a:t> SIGGROUP2005; </a:t>
            </a:r>
            <a:r>
              <a:rPr lang="en-US" sz="1800"/>
              <a:t>Hanson, 2008</a:t>
            </a:r>
          </a:p>
          <a:p>
            <a:r>
              <a:rPr lang="en-US" sz="1800"/>
              <a:t>Porter: </a:t>
            </a:r>
            <a:r>
              <a:rPr lang="en-US" sz="1800" i="1"/>
              <a:t>Designing for the Social Web, 2008</a:t>
            </a:r>
            <a:endParaRPr lang="en-US" sz="1800"/>
          </a:p>
          <a:p>
            <a:r>
              <a:rPr lang="en-US" sz="1800"/>
              <a:t>Vassileva, 2002, 2005; Ling et al., </a:t>
            </a:r>
            <a:r>
              <a:rPr lang="en-US" sz="1800" i="1"/>
              <a:t>JCMC 2005</a:t>
            </a:r>
            <a:r>
              <a:rPr lang="en-US" sz="1800"/>
              <a:t>; Rashid et al., </a:t>
            </a:r>
            <a:r>
              <a:rPr lang="en-US" sz="1800" i="1"/>
              <a:t>CHI2006</a:t>
            </a:r>
            <a:endParaRPr lang="en-US" sz="1800"/>
          </a:p>
          <a:p>
            <a:endParaRPr lang="en-US" sz="1800" i="1"/>
          </a:p>
        </p:txBody>
      </p:sp>
    </p:spTree>
    <p:extLst>
      <p:ext uri="{BB962C8B-B14F-4D97-AF65-F5344CB8AC3E}">
        <p14:creationId xmlns:p14="http://schemas.microsoft.com/office/powerpoint/2010/main" val="1769585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05000" y="2369948"/>
            <a:ext cx="1828800" cy="1516251"/>
          </a:xfrm>
          <a:prstGeom prst="ellipse">
            <a:avLst/>
          </a:prstGeom>
          <a:solidFill>
            <a:srgbClr val="FABDA4"/>
          </a:solidFill>
          <a:ln w="12700">
            <a:solidFill>
              <a:schemeClr val="tx1"/>
            </a:solidFill>
          </a:ln>
          <a:effectLst>
            <a:outerShdw blurRad="50800" dist="38100" dir="2700000" algn="tl" rotWithShape="0">
              <a:prstClr val="black">
                <a:alpha val="40000"/>
              </a:prstClr>
            </a:outerShd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lIns="0" rIns="0" anchor="ctr">
            <a:prstTxWarp prst="textNoShape">
              <a:avLst/>
            </a:prstTxWarp>
          </a:bodyPr>
          <a:lstStyle/>
          <a:p>
            <a:r>
              <a:rPr lang="en-US">
                <a:solidFill>
                  <a:schemeClr val="tx1"/>
                </a:solidFill>
                <a:ea typeface="Arial" charset="0"/>
              </a:rPr>
              <a:t>Reader</a:t>
            </a:r>
            <a:endParaRPr lang="en-US" sz="1400">
              <a:solidFill>
                <a:schemeClr val="tx1"/>
              </a:solidFill>
              <a:ea typeface="Arial" charset="0"/>
            </a:endParaRPr>
          </a:p>
        </p:txBody>
      </p:sp>
      <p:sp>
        <p:nvSpPr>
          <p:cNvPr id="4" name="Rounded Rectangle 3"/>
          <p:cNvSpPr/>
          <p:nvPr/>
        </p:nvSpPr>
        <p:spPr>
          <a:xfrm>
            <a:off x="4267200" y="2590800"/>
            <a:ext cx="1295400" cy="990600"/>
          </a:xfrm>
          <a:prstGeom prst="roundRect">
            <a:avLst/>
          </a:prstGeom>
          <a:solidFill>
            <a:srgbClr val="FABDA4"/>
          </a:solidFill>
          <a:ln w="25400">
            <a:solidFill>
              <a:schemeClr val="tx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0" rIns="0" anchor="ctr">
            <a:prstTxWarp prst="textNoShape">
              <a:avLst/>
            </a:prstTxWarp>
          </a:bodyPr>
          <a:lstStyle/>
          <a:p>
            <a:r>
              <a:rPr lang="en-US" sz="1800">
                <a:solidFill>
                  <a:schemeClr val="tx1"/>
                </a:solidFill>
                <a:ea typeface="Arial" charset="0"/>
              </a:rPr>
              <a:t>Contributor</a:t>
            </a:r>
          </a:p>
        </p:txBody>
      </p:sp>
      <p:sp>
        <p:nvSpPr>
          <p:cNvPr id="5" name="Rectangle 4"/>
          <p:cNvSpPr/>
          <p:nvPr/>
        </p:nvSpPr>
        <p:spPr>
          <a:xfrm>
            <a:off x="6096000" y="2757408"/>
            <a:ext cx="1126212" cy="609600"/>
          </a:xfrm>
          <a:prstGeom prst="rect">
            <a:avLst/>
          </a:prstGeom>
          <a:solidFill>
            <a:srgbClr val="FABDA4"/>
          </a:solidFill>
          <a:ln w="38100">
            <a:solidFill>
              <a:schemeClr val="tx1"/>
            </a:solidFill>
          </a:ln>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lIns="45720" rIns="45720" anchor="ctr">
            <a:prstTxWarp prst="textNoShape">
              <a:avLst/>
            </a:prstTxWarp>
          </a:bodyPr>
          <a:lstStyle/>
          <a:p>
            <a:r>
              <a:rPr lang="en-US" sz="1400">
                <a:solidFill>
                  <a:schemeClr val="tx1"/>
                </a:solidFill>
                <a:ea typeface="Arial" charset="0"/>
              </a:rPr>
              <a:t>Collaborator</a:t>
            </a:r>
          </a:p>
        </p:txBody>
      </p:sp>
      <p:sp>
        <p:nvSpPr>
          <p:cNvPr id="7" name="Right Arrow 6"/>
          <p:cNvSpPr/>
          <p:nvPr/>
        </p:nvSpPr>
        <p:spPr>
          <a:xfrm>
            <a:off x="3810000" y="2844800"/>
            <a:ext cx="381000" cy="560388"/>
          </a:xfrm>
          <a:prstGeom prst="rightArrow">
            <a:avLst/>
          </a:prstGeom>
          <a:solidFill>
            <a:srgbClr val="57E75A"/>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rgbClr val="FFFFFF"/>
              </a:solidFill>
              <a:ea typeface="Arial" charset="0"/>
            </a:endParaRPr>
          </a:p>
        </p:txBody>
      </p:sp>
      <p:sp>
        <p:nvSpPr>
          <p:cNvPr id="9" name="Right Arrow 8"/>
          <p:cNvSpPr/>
          <p:nvPr/>
        </p:nvSpPr>
        <p:spPr>
          <a:xfrm>
            <a:off x="5691188" y="2952750"/>
            <a:ext cx="328612" cy="342900"/>
          </a:xfrm>
          <a:prstGeom prst="rightArrow">
            <a:avLst/>
          </a:prstGeom>
          <a:solidFill>
            <a:srgbClr val="57E75A"/>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rgbClr val="FFFFFF"/>
              </a:solidFill>
              <a:ea typeface="Arial" charset="0"/>
            </a:endParaRPr>
          </a:p>
        </p:txBody>
      </p:sp>
      <p:sp>
        <p:nvSpPr>
          <p:cNvPr id="10" name="Right Arrow 9"/>
          <p:cNvSpPr/>
          <p:nvPr/>
        </p:nvSpPr>
        <p:spPr>
          <a:xfrm>
            <a:off x="7343775" y="3014663"/>
            <a:ext cx="200025" cy="219075"/>
          </a:xfrm>
          <a:prstGeom prst="rightArrow">
            <a:avLst>
              <a:gd name="adj1" fmla="val 30783"/>
              <a:gd name="adj2" fmla="val 50000"/>
            </a:avLst>
          </a:prstGeom>
          <a:solidFill>
            <a:srgbClr val="57E75A"/>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US">
                <a:solidFill>
                  <a:srgbClr val="FFFFFF"/>
                </a:solidFill>
                <a:ea typeface="Arial" charset="0"/>
              </a:rPr>
              <a:t>`</a:t>
            </a:r>
          </a:p>
        </p:txBody>
      </p:sp>
      <p:sp>
        <p:nvSpPr>
          <p:cNvPr id="11" name="Curved Down Arrow 10"/>
          <p:cNvSpPr/>
          <p:nvPr/>
        </p:nvSpPr>
        <p:spPr>
          <a:xfrm>
            <a:off x="2884488" y="1828800"/>
            <a:ext cx="3821112" cy="3810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12" name="Curved Down Arrow 11"/>
          <p:cNvSpPr/>
          <p:nvPr/>
        </p:nvSpPr>
        <p:spPr>
          <a:xfrm>
            <a:off x="2667000" y="1600200"/>
            <a:ext cx="5638800" cy="609600"/>
          </a:xfrm>
          <a:prstGeom prst="curvedDownArrow">
            <a:avLst>
              <a:gd name="adj1" fmla="val 18005"/>
              <a:gd name="adj2" fmla="val 45036"/>
              <a:gd name="adj3" fmla="val 30076"/>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13" name="Curved Down Arrow 12"/>
          <p:cNvSpPr/>
          <p:nvPr/>
        </p:nvSpPr>
        <p:spPr>
          <a:xfrm flipH="1" flipV="1">
            <a:off x="2438400" y="4038600"/>
            <a:ext cx="5943600" cy="685800"/>
          </a:xfrm>
          <a:prstGeom prst="curvedDownArrow">
            <a:avLst>
              <a:gd name="adj1" fmla="val 20021"/>
              <a:gd name="adj2" fmla="val 50000"/>
              <a:gd name="adj3" fmla="val 17090"/>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14" name="Curved Down Arrow 13"/>
          <p:cNvSpPr/>
          <p:nvPr/>
        </p:nvSpPr>
        <p:spPr>
          <a:xfrm flipH="1" flipV="1">
            <a:off x="2781300" y="4038600"/>
            <a:ext cx="3924300" cy="4572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15" name="Curved Down Arrow 14"/>
          <p:cNvSpPr/>
          <p:nvPr/>
        </p:nvSpPr>
        <p:spPr>
          <a:xfrm flipH="1" flipV="1">
            <a:off x="3048000" y="4038600"/>
            <a:ext cx="1676400" cy="2286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17" name="Right Arrow 16"/>
          <p:cNvSpPr/>
          <p:nvPr/>
        </p:nvSpPr>
        <p:spPr>
          <a:xfrm>
            <a:off x="1219200" y="2628900"/>
            <a:ext cx="609600" cy="990600"/>
          </a:xfrm>
          <a:prstGeom prst="rightArrow">
            <a:avLst/>
          </a:prstGeom>
          <a:solidFill>
            <a:srgbClr val="57E75A"/>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rgbClr val="FFFFFF"/>
              </a:solidFill>
              <a:ea typeface="Arial" charset="0"/>
            </a:endParaRPr>
          </a:p>
        </p:txBody>
      </p:sp>
      <p:sp>
        <p:nvSpPr>
          <p:cNvPr id="18" name="Cloud 17"/>
          <p:cNvSpPr/>
          <p:nvPr/>
        </p:nvSpPr>
        <p:spPr>
          <a:xfrm>
            <a:off x="152400" y="1828800"/>
            <a:ext cx="914400" cy="2819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45720" rIns="45720" anchor="ctr">
            <a:prstTxWarp prst="textNoShape">
              <a:avLst/>
            </a:prstTxWarp>
          </a:bodyPr>
          <a:lstStyle/>
          <a:p>
            <a:r>
              <a:rPr lang="en-US" sz="1400">
                <a:solidFill>
                  <a:schemeClr val="tx1"/>
                </a:solidFill>
                <a:ea typeface="Arial" charset="0"/>
              </a:rPr>
              <a:t>All</a:t>
            </a:r>
          </a:p>
          <a:p>
            <a:r>
              <a:rPr lang="en-US" sz="1400">
                <a:solidFill>
                  <a:schemeClr val="tx1"/>
                </a:solidFill>
                <a:ea typeface="Arial" charset="0"/>
              </a:rPr>
              <a:t>Users</a:t>
            </a:r>
          </a:p>
        </p:txBody>
      </p:sp>
      <p:sp>
        <p:nvSpPr>
          <p:cNvPr id="34837" name="TextBox 18"/>
          <p:cNvSpPr txBox="1">
            <a:spLocks noChangeArrowheads="1"/>
          </p:cNvSpPr>
          <p:nvPr/>
        </p:nvSpPr>
        <p:spPr bwMode="auto">
          <a:xfrm>
            <a:off x="381000" y="76200"/>
            <a:ext cx="8497888" cy="954088"/>
          </a:xfrm>
          <a:prstGeom prst="rect">
            <a:avLst/>
          </a:prstGeom>
          <a:noFill/>
          <a:ln w="9525">
            <a:noFill/>
            <a:miter lim="800000"/>
            <a:headEnd/>
            <a:tailEnd/>
          </a:ln>
        </p:spPr>
        <p:txBody>
          <a:bodyPr wrap="none">
            <a:prstTxWarp prst="textNoShape">
              <a:avLst/>
            </a:prstTxWarp>
            <a:spAutoFit/>
          </a:bodyPr>
          <a:lstStyle/>
          <a:p>
            <a:pPr algn="l"/>
            <a:r>
              <a:rPr lang="en-US" b="1"/>
              <a:t>From Reader to Leader:</a:t>
            </a:r>
            <a:r>
              <a:rPr lang="en-US"/>
              <a:t/>
            </a:r>
            <a:br>
              <a:rPr lang="en-US"/>
            </a:br>
            <a:r>
              <a:rPr lang="en-US"/>
              <a:t>Motivating Technology-Mediated Social Participation</a:t>
            </a:r>
          </a:p>
        </p:txBody>
      </p:sp>
      <p:sp>
        <p:nvSpPr>
          <p:cNvPr id="34838" name="TextBox 19"/>
          <p:cNvSpPr txBox="1">
            <a:spLocks noChangeArrowheads="1"/>
          </p:cNvSpPr>
          <p:nvPr/>
        </p:nvSpPr>
        <p:spPr bwMode="auto">
          <a:xfrm>
            <a:off x="820738" y="5867400"/>
            <a:ext cx="7070725" cy="1016000"/>
          </a:xfrm>
          <a:prstGeom prst="rect">
            <a:avLst/>
          </a:prstGeom>
          <a:noFill/>
          <a:ln w="9525">
            <a:noFill/>
            <a:miter lim="800000"/>
            <a:headEnd/>
            <a:tailEnd/>
          </a:ln>
        </p:spPr>
        <p:txBody>
          <a:bodyPr wrap="none">
            <a:prstTxWarp prst="textNoShape">
              <a:avLst/>
            </a:prstTxWarp>
            <a:spAutoFit/>
          </a:bodyPr>
          <a:lstStyle/>
          <a:p>
            <a:r>
              <a:rPr lang="en-US" sz="1600"/>
              <a:t>Preece &amp; Shneiderman, </a:t>
            </a:r>
            <a:r>
              <a:rPr lang="en-US" sz="1600" i="1"/>
              <a:t>AIS Trans. Human-Computer Interaction1</a:t>
            </a:r>
            <a:r>
              <a:rPr lang="en-US" sz="1600"/>
              <a:t> (1), 2009</a:t>
            </a:r>
          </a:p>
          <a:p>
            <a:r>
              <a:rPr lang="en-US" sz="1600" b="1">
                <a:latin typeface="Courier New" charset="0"/>
                <a:ea typeface="Courier New" charset="0"/>
                <a:cs typeface="Courier New" charset="0"/>
              </a:rPr>
              <a:t>  aisel.aisnet.org/thci/vol1/iss1/5/ </a:t>
            </a:r>
          </a:p>
          <a:p>
            <a:r>
              <a:rPr lang="en-US" sz="1400" i="1"/>
              <a:t> </a:t>
            </a:r>
            <a:endParaRPr lang="en-US" sz="1400"/>
          </a:p>
          <a:p>
            <a:endParaRPr lang="en-US" sz="1400"/>
          </a:p>
        </p:txBody>
      </p:sp>
      <p:sp>
        <p:nvSpPr>
          <p:cNvPr id="21" name="Curved Down Arrow 20"/>
          <p:cNvSpPr/>
          <p:nvPr/>
        </p:nvSpPr>
        <p:spPr>
          <a:xfrm flipH="1" flipV="1">
            <a:off x="5181600" y="4038600"/>
            <a:ext cx="1263650" cy="2286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22" name="Curved Down Arrow 21"/>
          <p:cNvSpPr/>
          <p:nvPr/>
        </p:nvSpPr>
        <p:spPr>
          <a:xfrm flipH="1" flipV="1">
            <a:off x="6781800" y="4038600"/>
            <a:ext cx="1066800" cy="2286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23" name="Curved Down Arrow 22"/>
          <p:cNvSpPr/>
          <p:nvPr/>
        </p:nvSpPr>
        <p:spPr>
          <a:xfrm flipH="1" flipV="1">
            <a:off x="4800600" y="4038600"/>
            <a:ext cx="3276600" cy="457200"/>
          </a:xfrm>
          <a:prstGeom prst="curvedDownArrow">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24" name="Curved Down Arrow 23"/>
          <p:cNvSpPr/>
          <p:nvPr/>
        </p:nvSpPr>
        <p:spPr>
          <a:xfrm>
            <a:off x="4724400" y="1882775"/>
            <a:ext cx="3124200" cy="381000"/>
          </a:xfrm>
          <a:prstGeom prst="curvedDownArrow">
            <a:avLst>
              <a:gd name="adj1" fmla="val 25000"/>
              <a:gd name="adj2" fmla="val 50000"/>
              <a:gd name="adj3" fmla="val 25000"/>
            </a:avLst>
          </a:prstGeom>
          <a:solidFill>
            <a:srgbClr val="DBEFF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endParaRPr lang="en-US">
              <a:solidFill>
                <a:schemeClr val="tx1"/>
              </a:solidFill>
              <a:ea typeface="Arial" charset="0"/>
            </a:endParaRPr>
          </a:p>
        </p:txBody>
      </p:sp>
      <p:sp>
        <p:nvSpPr>
          <p:cNvPr id="27" name="Hexagon 26"/>
          <p:cNvSpPr/>
          <p:nvPr/>
        </p:nvSpPr>
        <p:spPr>
          <a:xfrm>
            <a:off x="7671663" y="2865894"/>
            <a:ext cx="914400" cy="442347"/>
          </a:xfrm>
          <a:prstGeom prst="hexagon">
            <a:avLst/>
          </a:prstGeom>
          <a:solidFill>
            <a:srgbClr val="FABDA4"/>
          </a:solidFill>
          <a:ln w="50800">
            <a:solidFill>
              <a:schemeClr val="tx2"/>
            </a:solidFill>
          </a:ln>
          <a:effectLst>
            <a:glow rad="1397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r>
              <a:rPr lang="en-US" sz="1200">
                <a:solidFill>
                  <a:schemeClr val="tx2"/>
                </a:solidFill>
                <a:ea typeface="Arial" charset="0"/>
              </a:rPr>
              <a:t>Leader</a:t>
            </a:r>
          </a:p>
        </p:txBody>
      </p:sp>
    </p:spTree>
    <p:extLst>
      <p:ext uri="{BB962C8B-B14F-4D97-AF65-F5344CB8AC3E}">
        <p14:creationId xmlns:p14="http://schemas.microsoft.com/office/powerpoint/2010/main" val="2965920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srcRect l="14235" t="15510" r="2861" b="8319"/>
          <a:stretch/>
        </p:blipFill>
        <p:spPr bwMode="auto">
          <a:xfrm>
            <a:off x="86981" y="1157288"/>
            <a:ext cx="5932819" cy="4481512"/>
          </a:xfrm>
          <a:prstGeom prst="rect">
            <a:avLst/>
          </a:prstGeom>
          <a:noFill/>
          <a:ln w="25400" cap="sq" algn="ctr">
            <a:solidFill>
              <a:schemeClr val="tx1"/>
            </a:solidFill>
            <a:miter lim="800000"/>
            <a:headEnd/>
            <a:tailEnd/>
          </a:ln>
        </p:spPr>
      </p:pic>
      <p:sp>
        <p:nvSpPr>
          <p:cNvPr id="13315" name="Rectangle 2"/>
          <p:cNvSpPr>
            <a:spLocks noChangeArrowheads="1"/>
          </p:cNvSpPr>
          <p:nvPr/>
        </p:nvSpPr>
        <p:spPr bwMode="auto">
          <a:xfrm>
            <a:off x="381000" y="238125"/>
            <a:ext cx="5349875" cy="584200"/>
          </a:xfrm>
          <a:prstGeom prst="rect">
            <a:avLst/>
          </a:prstGeom>
          <a:noFill/>
          <a:ln w="38100" cap="sq" algn="ctr">
            <a:noFill/>
            <a:miter lim="800000"/>
            <a:headEnd/>
            <a:tailEnd/>
          </a:ln>
        </p:spPr>
        <p:txBody>
          <a:bodyPr wrap="none">
            <a:spAutoFit/>
          </a:bodyPr>
          <a:lstStyle/>
          <a:p>
            <a:r>
              <a:rPr lang="en-US" sz="3200" b="1">
                <a:solidFill>
                  <a:schemeClr val="tx1"/>
                </a:solidFill>
                <a:latin typeface="Arial" charset="0"/>
              </a:rPr>
              <a:t>Reporting: Local incidents</a:t>
            </a:r>
          </a:p>
        </p:txBody>
      </p:sp>
      <p:sp>
        <p:nvSpPr>
          <p:cNvPr id="13316" name="Rectangle 4"/>
          <p:cNvSpPr>
            <a:spLocks noChangeArrowheads="1"/>
          </p:cNvSpPr>
          <p:nvPr/>
        </p:nvSpPr>
        <p:spPr bwMode="auto">
          <a:xfrm>
            <a:off x="0" y="5791200"/>
            <a:ext cx="3857146" cy="646331"/>
          </a:xfrm>
          <a:prstGeom prst="rect">
            <a:avLst/>
          </a:prstGeom>
          <a:noFill/>
          <a:ln w="38100" cap="sq" algn="ctr">
            <a:noFill/>
            <a:miter lim="800000"/>
            <a:headEnd/>
            <a:tailEnd/>
          </a:ln>
        </p:spPr>
        <p:txBody>
          <a:bodyPr wrap="none">
            <a:spAutoFit/>
          </a:bodyPr>
          <a:lstStyle/>
          <a:p>
            <a:r>
              <a:rPr lang="en-US" sz="1800" b="1" dirty="0" smtClean="0">
                <a:latin typeface="Courier New" pitchFamily="49" charset="0"/>
              </a:rPr>
              <a:t>watchjeffersoncounty.net</a:t>
            </a:r>
            <a:br>
              <a:rPr lang="en-US" sz="1800" b="1" dirty="0" smtClean="0">
                <a:latin typeface="Courier New" pitchFamily="49" charset="0"/>
              </a:rPr>
            </a:br>
            <a:r>
              <a:rPr lang="en-US" sz="1800" b="1" dirty="0" smtClean="0">
                <a:latin typeface="Courier New" pitchFamily="49" charset="0"/>
              </a:rPr>
              <a:t>  </a:t>
            </a:r>
            <a:r>
              <a:rPr lang="en-US" sz="1800" b="1" dirty="0">
                <a:latin typeface="Courier New" pitchFamily="49" charset="0"/>
                <a:sym typeface="Wingdings" pitchFamily="2" charset="2"/>
              </a:rPr>
              <a:t></a:t>
            </a:r>
            <a:r>
              <a:rPr lang="en-US" sz="1800" b="1" dirty="0">
                <a:latin typeface="Courier New" pitchFamily="49" charset="0"/>
              </a:rPr>
              <a:t>  nationofneighbors.net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569" t="14767" r="2721" b="3342"/>
          <a:stretch>
            <a:fillRect/>
          </a:stretch>
        </p:blipFill>
        <p:spPr bwMode="auto">
          <a:xfrm>
            <a:off x="4038600" y="3200400"/>
            <a:ext cx="5371929" cy="3879850"/>
          </a:xfrm>
          <a:prstGeom prst="rect">
            <a:avLst/>
          </a:prstGeom>
          <a:noFill/>
          <a:ln w="25400" cap="sq">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50165"/>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r>
              <a:rPr lang="en-US" sz="3200" b="1" smtClean="0"/>
              <a:t>Design Issues</a:t>
            </a:r>
            <a:endParaRPr lang="en-US" sz="3200" smtClean="0"/>
          </a:p>
        </p:txBody>
      </p:sp>
      <p:sp>
        <p:nvSpPr>
          <p:cNvPr id="6147" name="Rectangle 3"/>
          <p:cNvSpPr>
            <a:spLocks noGrp="1" noChangeArrowheads="1"/>
          </p:cNvSpPr>
          <p:nvPr>
            <p:ph type="body" sz="half" idx="4294967295"/>
          </p:nvPr>
        </p:nvSpPr>
        <p:spPr>
          <a:xfrm>
            <a:off x="228600" y="1371600"/>
            <a:ext cx="6059488" cy="3886200"/>
          </a:xfrm>
        </p:spPr>
        <p:txBody>
          <a:bodyPr/>
          <a:lstStyle/>
          <a:p>
            <a:pPr eaLnBrk="1" hangingPunct="1"/>
            <a:r>
              <a:rPr lang="en-US" sz="2800" smtClean="0"/>
              <a:t>Input devices &amp; strategies</a:t>
            </a:r>
          </a:p>
          <a:p>
            <a:pPr lvl="1" eaLnBrk="1" hangingPunct="1"/>
            <a:r>
              <a:rPr lang="en-US" sz="2400" smtClean="0"/>
              <a:t>Keyboards, pointing</a:t>
            </a:r>
            <a:r>
              <a:rPr lang="en-US" sz="1400" smtClean="0"/>
              <a:t> </a:t>
            </a:r>
            <a:r>
              <a:rPr lang="en-US" sz="2400" smtClean="0"/>
              <a:t>devices,</a:t>
            </a:r>
            <a:r>
              <a:rPr lang="en-US" sz="1400" smtClean="0"/>
              <a:t> </a:t>
            </a:r>
            <a:r>
              <a:rPr lang="en-US" sz="2400" smtClean="0"/>
              <a:t>voice</a:t>
            </a:r>
          </a:p>
          <a:p>
            <a:pPr lvl="1" eaLnBrk="1" hangingPunct="1"/>
            <a:r>
              <a:rPr lang="en-US" sz="2400" smtClean="0"/>
              <a:t>Direct manipulation</a:t>
            </a:r>
          </a:p>
          <a:p>
            <a:pPr lvl="1" eaLnBrk="1" hangingPunct="1"/>
            <a:r>
              <a:rPr lang="en-US" sz="2400" smtClean="0"/>
              <a:t>Menus, forms, commands</a:t>
            </a:r>
            <a:r>
              <a:rPr lang="en-US" sz="2400" i="1" smtClean="0"/>
              <a:t> </a:t>
            </a:r>
          </a:p>
          <a:p>
            <a:pPr eaLnBrk="1" hangingPunct="1"/>
            <a:r>
              <a:rPr lang="en-US" sz="2800" smtClean="0"/>
              <a:t>Output devices &amp; formats</a:t>
            </a:r>
          </a:p>
          <a:p>
            <a:pPr lvl="1" eaLnBrk="1" hangingPunct="1"/>
            <a:r>
              <a:rPr lang="en-US" sz="2400" smtClean="0"/>
              <a:t>Screens, windows, color, sound</a:t>
            </a:r>
          </a:p>
          <a:p>
            <a:pPr lvl="1" eaLnBrk="1" hangingPunct="1"/>
            <a:r>
              <a:rPr lang="en-US" sz="2400" smtClean="0"/>
              <a:t>Text, tables, graphics</a:t>
            </a:r>
          </a:p>
          <a:p>
            <a:pPr lvl="1" eaLnBrk="1" hangingPunct="1"/>
            <a:r>
              <a:rPr lang="en-US" sz="2400" smtClean="0"/>
              <a:t>Instructions, messages, help</a:t>
            </a:r>
          </a:p>
          <a:p>
            <a:pPr eaLnBrk="1" hangingPunct="1"/>
            <a:r>
              <a:rPr lang="en-US" sz="2800" smtClean="0"/>
              <a:t>Collaboration </a:t>
            </a:r>
            <a:r>
              <a:rPr lang="en-US" sz="2800" smtClean="0">
                <a:solidFill>
                  <a:srgbClr val="C00000"/>
                </a:solidFill>
              </a:rPr>
              <a:t>&amp;</a:t>
            </a:r>
            <a:r>
              <a:rPr lang="en-US" sz="2800" smtClean="0"/>
              <a:t> </a:t>
            </a:r>
            <a:r>
              <a:rPr lang="en-US" sz="2800" smtClean="0">
                <a:solidFill>
                  <a:srgbClr val="C00000"/>
                </a:solidFill>
              </a:rPr>
              <a:t>Social Media</a:t>
            </a:r>
          </a:p>
          <a:p>
            <a:pPr eaLnBrk="1" hangingPunct="1"/>
            <a:r>
              <a:rPr lang="en-US" sz="2800" smtClean="0"/>
              <a:t>Help, tutorials, training</a:t>
            </a:r>
          </a:p>
          <a:p>
            <a:pPr eaLnBrk="1" hangingPunct="1"/>
            <a:r>
              <a:rPr lang="en-US" sz="2800" smtClean="0">
                <a:solidFill>
                  <a:srgbClr val="C00000"/>
                </a:solidFill>
              </a:rPr>
              <a:t>Search</a:t>
            </a:r>
          </a:p>
        </p:txBody>
      </p:sp>
      <p:sp>
        <p:nvSpPr>
          <p:cNvPr id="6148" name="Text Box 4"/>
          <p:cNvSpPr txBox="1">
            <a:spLocks noChangeArrowheads="1"/>
          </p:cNvSpPr>
          <p:nvPr/>
        </p:nvSpPr>
        <p:spPr bwMode="auto">
          <a:xfrm>
            <a:off x="6172200" y="5043488"/>
            <a:ext cx="236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1800" b="1">
                <a:solidFill>
                  <a:schemeClr val="tx1"/>
                </a:solidFill>
                <a:latin typeface="Courier New" pitchFamily="49" charset="0"/>
              </a:rPr>
              <a:t>www.awl.com/DTUI</a:t>
            </a:r>
          </a:p>
        </p:txBody>
      </p:sp>
      <p:sp>
        <p:nvSpPr>
          <p:cNvPr id="6149" name="Text Box 6"/>
          <p:cNvSpPr txBox="1">
            <a:spLocks noChangeArrowheads="1"/>
          </p:cNvSpPr>
          <p:nvPr/>
        </p:nvSpPr>
        <p:spPr bwMode="auto">
          <a:xfrm>
            <a:off x="6113463" y="5459413"/>
            <a:ext cx="240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2000" b="1">
                <a:solidFill>
                  <a:srgbClr val="DC0000"/>
                </a:solidFill>
              </a:rPr>
              <a:t>Fifth Edition: 2010</a:t>
            </a:r>
          </a:p>
        </p:txBody>
      </p:sp>
      <p:pic>
        <p:nvPicPr>
          <p:cNvPr id="6150" name="Picture 7"/>
          <p:cNvPicPr>
            <a:picLocks noChangeAspect="1" noChangeArrowheads="1"/>
          </p:cNvPicPr>
          <p:nvPr/>
        </p:nvPicPr>
        <p:blipFill>
          <a:blip r:embed="rId2">
            <a:extLst>
              <a:ext uri="{28A0092B-C50C-407E-A947-70E740481C1C}">
                <a14:useLocalDpi xmlns:a14="http://schemas.microsoft.com/office/drawing/2010/main" val="0"/>
              </a:ext>
            </a:extLst>
          </a:blip>
          <a:srcRect l="3137" t="6818" r="4314" b="5682"/>
          <a:stretch>
            <a:fillRect/>
          </a:stretch>
        </p:blipFill>
        <p:spPr bwMode="auto">
          <a:xfrm>
            <a:off x="5715000" y="709613"/>
            <a:ext cx="33099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sp>
        <p:nvSpPr>
          <p:cNvPr id="6151" name="Rectangle 6"/>
          <p:cNvSpPr>
            <a:spLocks noChangeArrowheads="1"/>
          </p:cNvSpPr>
          <p:nvPr/>
        </p:nvSpPr>
        <p:spPr bwMode="auto">
          <a:xfrm>
            <a:off x="2298700" y="6051550"/>
            <a:ext cx="2486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buClr>
                <a:srgbClr val="FF0000"/>
              </a:buClr>
              <a:buSzPct val="150000"/>
              <a:buFont typeface="Arial" charset="0"/>
              <a:buChar char="•"/>
            </a:pPr>
            <a:r>
              <a:rPr lang="en-US" sz="2800">
                <a:solidFill>
                  <a:srgbClr val="C00000"/>
                </a:solidFill>
              </a:rPr>
              <a:t> Visualization</a:t>
            </a:r>
            <a:endParaRPr lang="en-US" sz="2800"/>
          </a:p>
        </p:txBody>
      </p:sp>
    </p:spTree>
    <p:extLst>
      <p:ext uri="{BB962C8B-B14F-4D97-AF65-F5344CB8AC3E}">
        <p14:creationId xmlns:p14="http://schemas.microsoft.com/office/powerpoint/2010/main" val="2016896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7" name="TextBox 18"/>
          <p:cNvSpPr txBox="1">
            <a:spLocks noChangeArrowheads="1"/>
          </p:cNvSpPr>
          <p:nvPr/>
        </p:nvSpPr>
        <p:spPr bwMode="auto">
          <a:xfrm>
            <a:off x="228600" y="314980"/>
            <a:ext cx="8935459" cy="523220"/>
          </a:xfrm>
          <a:prstGeom prst="rect">
            <a:avLst/>
          </a:prstGeom>
          <a:noFill/>
          <a:ln w="9525">
            <a:noFill/>
            <a:miter lim="800000"/>
            <a:headEnd/>
            <a:tailEnd/>
          </a:ln>
        </p:spPr>
        <p:txBody>
          <a:bodyPr wrap="none">
            <a:prstTxWarp prst="textNoShape">
              <a:avLst/>
            </a:prstTxWarp>
            <a:spAutoFit/>
          </a:bodyPr>
          <a:lstStyle/>
          <a:p>
            <a:pPr algn="l"/>
            <a:r>
              <a:rPr lang="en-US" b="1" dirty="0" smtClean="0"/>
              <a:t>Leaders Determine Success in Nation of Neighbors</a:t>
            </a:r>
            <a:endParaRPr lang="en-US" dirty="0"/>
          </a:p>
        </p:txBody>
      </p:sp>
      <p:sp>
        <p:nvSpPr>
          <p:cNvPr id="34838" name="TextBox 19"/>
          <p:cNvSpPr txBox="1">
            <a:spLocks noChangeArrowheads="1"/>
          </p:cNvSpPr>
          <p:nvPr/>
        </p:nvSpPr>
        <p:spPr bwMode="auto">
          <a:xfrm>
            <a:off x="2009981" y="6172200"/>
            <a:ext cx="4771819" cy="1015663"/>
          </a:xfrm>
          <a:prstGeom prst="rect">
            <a:avLst/>
          </a:prstGeom>
          <a:noFill/>
          <a:ln w="9525">
            <a:noFill/>
            <a:miter lim="800000"/>
            <a:headEnd/>
            <a:tailEnd/>
          </a:ln>
        </p:spPr>
        <p:txBody>
          <a:bodyPr wrap="none">
            <a:prstTxWarp prst="textNoShape">
              <a:avLst/>
            </a:prstTxWarp>
            <a:spAutoFit/>
          </a:bodyPr>
          <a:lstStyle/>
          <a:p>
            <a:r>
              <a:rPr lang="en-US" sz="1600" dirty="0" smtClean="0"/>
              <a:t>PJ Rey &amp; </a:t>
            </a:r>
            <a:r>
              <a:rPr lang="en-US" sz="1600" dirty="0" err="1" smtClean="0"/>
              <a:t>Awalin</a:t>
            </a:r>
            <a:r>
              <a:rPr lang="en-US" sz="1600" dirty="0" smtClean="0"/>
              <a:t> </a:t>
            </a:r>
            <a:r>
              <a:rPr lang="en-US" sz="1600" dirty="0" err="1" smtClean="0"/>
              <a:t>Sopan</a:t>
            </a:r>
            <a:r>
              <a:rPr lang="en-US" sz="1600" dirty="0" smtClean="0"/>
              <a:t>,  2012, NSF </a:t>
            </a:r>
            <a:r>
              <a:rPr lang="en-US" sz="1600" dirty="0" err="1" smtClean="0"/>
              <a:t>SoCS</a:t>
            </a:r>
            <a:r>
              <a:rPr lang="en-US" sz="1600" dirty="0" smtClean="0"/>
              <a:t> Project</a:t>
            </a:r>
          </a:p>
          <a:p>
            <a:r>
              <a:rPr lang="en-US" sz="1600" b="1" dirty="0" smtClean="0">
                <a:latin typeface="Courier New" charset="0"/>
                <a:ea typeface="Courier New" charset="0"/>
                <a:cs typeface="Courier New" charset="0"/>
              </a:rPr>
              <a:t>www.cs.umd.edu/hcil/manynets</a:t>
            </a:r>
            <a:endParaRPr lang="en-US" sz="1600" b="1" dirty="0">
              <a:latin typeface="Courier New" charset="0"/>
              <a:ea typeface="Courier New" charset="0"/>
              <a:cs typeface="Courier New" charset="0"/>
            </a:endParaRPr>
          </a:p>
          <a:p>
            <a:r>
              <a:rPr lang="en-US" sz="1400" i="1" dirty="0"/>
              <a:t> </a:t>
            </a:r>
            <a:endParaRPr lang="en-US" sz="1400" dirty="0"/>
          </a:p>
          <a:p>
            <a:endParaRPr lang="en-US" sz="1400" dirty="0"/>
          </a:p>
        </p:txBody>
      </p:sp>
      <p:graphicFrame>
        <p:nvGraphicFramePr>
          <p:cNvPr id="25" name="Table 24"/>
          <p:cNvGraphicFramePr>
            <a:graphicFrameLocks noGrp="1"/>
          </p:cNvGraphicFramePr>
          <p:nvPr>
            <p:extLst>
              <p:ext uri="{D42A27DB-BD31-4B8C-83A1-F6EECF244321}">
                <p14:modId xmlns:p14="http://schemas.microsoft.com/office/powerpoint/2010/main" val="2311635209"/>
              </p:ext>
            </p:extLst>
          </p:nvPr>
        </p:nvGraphicFramePr>
        <p:xfrm>
          <a:off x="2286000" y="3901440"/>
          <a:ext cx="4038600" cy="1889760"/>
        </p:xfrm>
        <a:graphic>
          <a:graphicData uri="http://schemas.openxmlformats.org/drawingml/2006/table">
            <a:tbl>
              <a:tblPr firstRow="1" bandRow="1">
                <a:tableStyleId>{9DCAF9ED-07DC-4A11-8D7F-57B35C25682E}</a:tableStyleId>
              </a:tblPr>
              <a:tblGrid>
                <a:gridCol w="1186194"/>
                <a:gridCol w="2852406"/>
              </a:tblGrid>
              <a:tr h="628000">
                <a:tc>
                  <a:txBody>
                    <a:bodyPr/>
                    <a:lstStyle/>
                    <a:p>
                      <a:r>
                        <a:rPr lang="en-US" sz="2000" b="0" dirty="0" smtClean="0"/>
                        <a:t>No of Leaders</a:t>
                      </a:r>
                      <a:endParaRPr lang="en-US" sz="2000" b="0" dirty="0">
                        <a:solidFill>
                          <a:schemeClr val="accent5">
                            <a:lumMod val="75000"/>
                          </a:schemeClr>
                        </a:solidFill>
                      </a:endParaRPr>
                    </a:p>
                  </a:txBody>
                  <a:tcPr/>
                </a:tc>
                <a:tc>
                  <a:txBody>
                    <a:bodyPr/>
                    <a:lstStyle/>
                    <a:p>
                      <a:r>
                        <a:rPr lang="en-US" sz="2000" b="0" dirty="0" smtClean="0"/>
                        <a:t>   Member growth </a:t>
                      </a:r>
                    </a:p>
                    <a:p>
                      <a:r>
                        <a:rPr lang="en-US" sz="2000" b="0" dirty="0" smtClean="0"/>
                        <a:t>   per month</a:t>
                      </a:r>
                      <a:endParaRPr lang="en-US" sz="2000" b="0" dirty="0">
                        <a:solidFill>
                          <a:schemeClr val="accent5">
                            <a:lumMod val="75000"/>
                          </a:schemeClr>
                        </a:solidFill>
                      </a:endParaRPr>
                    </a:p>
                  </a:txBody>
                  <a:tcPr/>
                </a:tc>
              </a:tr>
              <a:tr h="344387">
                <a:tc>
                  <a:txBody>
                    <a:bodyPr/>
                    <a:lstStyle/>
                    <a:p>
                      <a:pPr algn="ctr"/>
                      <a:r>
                        <a:rPr lang="en-US" sz="2000" dirty="0" smtClean="0"/>
                        <a:t>0</a:t>
                      </a:r>
                      <a:endParaRPr lang="en-US" sz="2000" dirty="0">
                        <a:solidFill>
                          <a:schemeClr val="accent5">
                            <a:lumMod val="75000"/>
                          </a:schemeClr>
                        </a:solidFill>
                      </a:endParaRPr>
                    </a:p>
                  </a:txBody>
                  <a:tcPr/>
                </a:tc>
                <a:tc>
                  <a:txBody>
                    <a:bodyPr/>
                    <a:lstStyle/>
                    <a:p>
                      <a:pPr algn="ctr"/>
                      <a:r>
                        <a:rPr lang="en-US" sz="2000" dirty="0" smtClean="0"/>
                        <a:t>0.6</a:t>
                      </a:r>
                      <a:endParaRPr lang="en-US" sz="2000" dirty="0">
                        <a:solidFill>
                          <a:schemeClr val="accent5">
                            <a:lumMod val="75000"/>
                          </a:schemeClr>
                        </a:solidFill>
                      </a:endParaRPr>
                    </a:p>
                  </a:txBody>
                  <a:tcPr/>
                </a:tc>
              </a:tr>
              <a:tr h="344387">
                <a:tc>
                  <a:txBody>
                    <a:bodyPr/>
                    <a:lstStyle/>
                    <a:p>
                      <a:pPr algn="ctr"/>
                      <a:r>
                        <a:rPr lang="en-US" sz="2000" dirty="0" smtClean="0"/>
                        <a:t>1</a:t>
                      </a:r>
                      <a:endParaRPr lang="en-US" sz="2000" dirty="0">
                        <a:solidFill>
                          <a:schemeClr val="accent5">
                            <a:lumMod val="75000"/>
                          </a:schemeClr>
                        </a:solidFill>
                      </a:endParaRPr>
                    </a:p>
                  </a:txBody>
                  <a:tcPr/>
                </a:tc>
                <a:tc>
                  <a:txBody>
                    <a:bodyPr/>
                    <a:lstStyle/>
                    <a:p>
                      <a:pPr algn="ctr"/>
                      <a:r>
                        <a:rPr lang="en-US" sz="2000" dirty="0" smtClean="0"/>
                        <a:t>2.7</a:t>
                      </a:r>
                      <a:endParaRPr lang="en-US" sz="2000" dirty="0">
                        <a:solidFill>
                          <a:schemeClr val="accent5">
                            <a:lumMod val="75000"/>
                          </a:schemeClr>
                        </a:solidFill>
                      </a:endParaRPr>
                    </a:p>
                  </a:txBody>
                  <a:tcPr/>
                </a:tc>
              </a:tr>
              <a:tr h="344387">
                <a:tc>
                  <a:txBody>
                    <a:bodyPr/>
                    <a:lstStyle/>
                    <a:p>
                      <a:pPr algn="ctr"/>
                      <a:r>
                        <a:rPr lang="en-US" sz="2000" dirty="0" smtClean="0"/>
                        <a:t>2</a:t>
                      </a:r>
                      <a:endParaRPr lang="en-US" sz="2000" dirty="0">
                        <a:solidFill>
                          <a:schemeClr val="accent5">
                            <a:lumMod val="75000"/>
                          </a:schemeClr>
                        </a:solidFill>
                      </a:endParaRPr>
                    </a:p>
                  </a:txBody>
                  <a:tcPr/>
                </a:tc>
                <a:tc>
                  <a:txBody>
                    <a:bodyPr/>
                    <a:lstStyle/>
                    <a:p>
                      <a:pPr algn="ctr"/>
                      <a:r>
                        <a:rPr lang="en-US" sz="2000" dirty="0" smtClean="0"/>
                        <a:t>5.5</a:t>
                      </a:r>
                      <a:endParaRPr lang="en-US" sz="2000" dirty="0">
                        <a:solidFill>
                          <a:schemeClr val="accent5">
                            <a:lumMod val="75000"/>
                          </a:schemeClr>
                        </a:solidFill>
                      </a:endParaRPr>
                    </a:p>
                  </a:txBody>
                  <a:tcPr/>
                </a:tc>
              </a:tr>
            </a:tbl>
          </a:graphicData>
        </a:graphic>
      </p:graphicFrame>
      <p:pic>
        <p:nvPicPr>
          <p:cNvPr id="26" name="Picture 25" descr="non-new.png"/>
          <p:cNvPicPr/>
          <p:nvPr/>
        </p:nvPicPr>
        <p:blipFill>
          <a:blip r:embed="rId2" cstate="print"/>
          <a:srcRect r="18692" b="380"/>
          <a:stretch>
            <a:fillRect/>
          </a:stretch>
        </p:blipFill>
        <p:spPr>
          <a:xfrm>
            <a:off x="533400" y="1219200"/>
            <a:ext cx="7315200" cy="2362200"/>
          </a:xfrm>
          <a:prstGeom prst="rect">
            <a:avLst/>
          </a:prstGeom>
          <a:ln>
            <a:solidFill>
              <a:schemeClr val="accent1">
                <a:lumMod val="20000"/>
                <a:lumOff val="80000"/>
              </a:schemeClr>
            </a:solidFill>
          </a:ln>
        </p:spPr>
      </p:pic>
      <p:cxnSp>
        <p:nvCxnSpPr>
          <p:cNvPr id="6" name="Straight Connector 5"/>
          <p:cNvCxnSpPr/>
          <p:nvPr/>
        </p:nvCxnSpPr>
        <p:spPr bwMode="auto">
          <a:xfrm>
            <a:off x="3505200" y="3945148"/>
            <a:ext cx="0" cy="1804356"/>
          </a:xfrm>
          <a:prstGeom prst="line">
            <a:avLst/>
          </a:prstGeom>
          <a:solidFill>
            <a:schemeClr val="accent1"/>
          </a:solidFill>
          <a:ln w="41275" cap="sq"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976906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Motivating Readers</a:t>
            </a:r>
            <a:endParaRPr lang="en-US">
              <a:cs typeface="Times New Roman" pitchFamily="18" charset="0"/>
            </a:endParaRPr>
          </a:p>
        </p:txBody>
      </p:sp>
      <p:graphicFrame>
        <p:nvGraphicFramePr>
          <p:cNvPr id="4" name="Content Placeholder 3"/>
          <p:cNvGraphicFramePr>
            <a:graphicFrameLocks noGrp="1"/>
          </p:cNvGraphicFramePr>
          <p:nvPr>
            <p:ph idx="4294967295"/>
          </p:nvPr>
        </p:nvGraphicFramePr>
        <p:xfrm>
          <a:off x="609600" y="1417638"/>
          <a:ext cx="8305800" cy="5287963"/>
        </p:xfrm>
        <a:graphic>
          <a:graphicData uri="http://schemas.openxmlformats.org/drawingml/2006/table">
            <a:tbl>
              <a:tblPr/>
              <a:tblGrid>
                <a:gridCol w="4465638"/>
                <a:gridCol w="3840162"/>
              </a:tblGrid>
              <a:tr h="38100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Malgun Gothic" pitchFamily="34" charset="-127"/>
                          <a:cs typeface="Times New Roman" pitchFamily="18" charset="0"/>
                        </a:rPr>
                        <a:t>Usability</a:t>
                      </a:r>
                      <a:endParaRPr kumimoji="0" lang="en-US" sz="2000" b="0" i="0" u="none" strike="noStrike" cap="none" normalizeH="0" baseline="0" dirty="0" smtClean="0">
                        <a:ln>
                          <a:noFill/>
                        </a:ln>
                        <a:solidFill>
                          <a:schemeClr val="tx1"/>
                        </a:solidFill>
                        <a:effectLst/>
                        <a:latin typeface="Arial" charset="0"/>
                        <a:ea typeface="Malgun Gothic" pitchFamily="34" charset="-127"/>
                        <a:cs typeface="Times New Roman" pitchFamily="18" charset="0"/>
                      </a:endParaRPr>
                    </a:p>
                  </a:txBody>
                  <a:tcPr marL="44450" marR="44450" marT="0" marB="0" horzOverflow="overflow">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Malgun Gothic" pitchFamily="34" charset="-127"/>
                          <a:cs typeface="Times New Roman" pitchFamily="18" charset="0"/>
                        </a:rPr>
                        <a:t>Sociability</a:t>
                      </a:r>
                      <a:endParaRPr kumimoji="0" lang="en-US" sz="2000" b="0" i="0" u="none" strike="noStrike" cap="none" normalizeH="0" baseline="0" smtClean="0">
                        <a:ln>
                          <a:noFill/>
                        </a:ln>
                        <a:solidFill>
                          <a:schemeClr val="tx1"/>
                        </a:solidFill>
                        <a:effectLst/>
                        <a:latin typeface="Arial" charset="0"/>
                        <a:ea typeface="Malgun Gothic" pitchFamily="34" charset="-127"/>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774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Interesting &amp; relevant content presented in </a:t>
                      </a:r>
                    </a:p>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attractive, well-organized layouts</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Encouragement by friends, family,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respected authorities, advertising </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4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Frequently updated content with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highlighting to encourage return visits</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Repeated visibility in online, print,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television, other media</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4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Support for newcomers: tutorials, animated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demos, FAQs, help, mentors, contacts</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Understandable norms &amp; policies</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470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Clear navigation paths </a:t>
                      </a: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sym typeface="Wingdings" pitchFamily="2" charset="2"/>
                        </a:rPr>
                        <a:t></a:t>
                      </a: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sense of mastery and control</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Sense of belonging: recognition of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familiar people &amp; activities</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3463">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Universal usability: novice/expert, small/large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display, slow/fast network, multilingual,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support for users with disabilities</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Charismatic leaders with visionary </a:t>
                      </a:r>
                      <a:b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br>
                      <a:r>
                        <a:rPr kumimoji="0" lang="en-US" sz="1600" b="0" i="0" u="none" strike="noStrike" cap="none" normalizeH="0" baseline="0" smtClean="0">
                          <a:ln>
                            <a:noFill/>
                          </a:ln>
                          <a:solidFill>
                            <a:schemeClr val="tx1"/>
                          </a:solidFill>
                          <a:effectLst/>
                          <a:latin typeface="Arial" charset="0"/>
                          <a:ea typeface="Malgun Gothic" pitchFamily="34" charset="-127"/>
                          <a:cs typeface="Times New Roman" pitchFamily="18" charset="0"/>
                        </a:rPr>
                        <a:t>  goals</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4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宋体" pitchFamily="2" charset="-122"/>
                          <a:cs typeface="Times New Roman" pitchFamily="18" charset="0"/>
                        </a:rPr>
                        <a:t>Interface design features to support reading, </a:t>
                      </a:r>
                      <a:br>
                        <a:rPr kumimoji="0" lang="en-US" sz="1600" b="0" i="0" u="none" strike="noStrike" cap="none" normalizeH="0" baseline="0" smtClean="0">
                          <a:ln>
                            <a:noFill/>
                          </a:ln>
                          <a:solidFill>
                            <a:schemeClr val="tx1"/>
                          </a:solidFill>
                          <a:effectLst/>
                          <a:latin typeface="Arial" charset="0"/>
                          <a:ea typeface="宋体" pitchFamily="2" charset="-122"/>
                          <a:cs typeface="Times New Roman" pitchFamily="18" charset="0"/>
                        </a:rPr>
                      </a:br>
                      <a:r>
                        <a:rPr kumimoji="0" lang="en-US" sz="1600" b="0" i="0" u="none" strike="noStrike" cap="none" normalizeH="0" baseline="0" smtClean="0">
                          <a:ln>
                            <a:noFill/>
                          </a:ln>
                          <a:solidFill>
                            <a:schemeClr val="tx1"/>
                          </a:solidFill>
                          <a:effectLst/>
                          <a:latin typeface="Arial" charset="0"/>
                          <a:ea typeface="宋体" pitchFamily="2" charset="-122"/>
                          <a:cs typeface="Times New Roman" pitchFamily="18" charset="0"/>
                        </a:rPr>
                        <a:t>  browsing, searching, sharing</a:t>
                      </a: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宋体" pitchFamily="2" charset="-122"/>
                          <a:cs typeface="Times New Roman" pitchFamily="18" charset="0"/>
                        </a:rPr>
                        <a:t>Safety &amp; privacy</a:t>
                      </a: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25457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Motivating Contributors</a:t>
            </a:r>
            <a:endParaRPr lang="en-US">
              <a:cs typeface="Times New Roman" pitchFamily="18" charset="0"/>
            </a:endParaRPr>
          </a:p>
        </p:txBody>
      </p:sp>
      <p:graphicFrame>
        <p:nvGraphicFramePr>
          <p:cNvPr id="7" name="Content Placeholder 6"/>
          <p:cNvGraphicFramePr>
            <a:graphicFrameLocks noGrp="1"/>
          </p:cNvGraphicFramePr>
          <p:nvPr>
            <p:ph idx="4294967295"/>
          </p:nvPr>
        </p:nvGraphicFramePr>
        <p:xfrm>
          <a:off x="762000" y="1447800"/>
          <a:ext cx="7543800" cy="4821389"/>
        </p:xfrm>
        <a:graphic>
          <a:graphicData uri="http://schemas.openxmlformats.org/drawingml/2006/table">
            <a:tbl>
              <a:tblPr/>
              <a:tblGrid>
                <a:gridCol w="4005320"/>
                <a:gridCol w="3538480"/>
              </a:tblGrid>
              <a:tr h="457204">
                <a:tc>
                  <a:txBody>
                    <a:bodyPr/>
                    <a:lstStyle/>
                    <a:p>
                      <a:pPr marL="0" marR="0" algn="ctr" latinLnBrk="1">
                        <a:spcBef>
                          <a:spcPts val="0"/>
                        </a:spcBef>
                        <a:spcAft>
                          <a:spcPts val="0"/>
                        </a:spcAft>
                      </a:pPr>
                      <a:r>
                        <a:rPr lang="en-US" sz="2000" b="1" kern="100" dirty="0">
                          <a:latin typeface="Arial"/>
                          <a:ea typeface="Malgun Gothic"/>
                          <a:cs typeface="Times New Roman"/>
                        </a:rPr>
                        <a:t>Usability</a:t>
                      </a:r>
                      <a:endParaRPr lang="en-US" sz="20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latinLnBrk="1">
                        <a:spcBef>
                          <a:spcPts val="0"/>
                        </a:spcBef>
                        <a:spcAft>
                          <a:spcPts val="0"/>
                        </a:spcAft>
                      </a:pPr>
                      <a:r>
                        <a:rPr lang="en-US" sz="2000" b="1" kern="100" dirty="0">
                          <a:latin typeface="Arial"/>
                          <a:ea typeface="Malgun Gothic"/>
                          <a:cs typeface="Times New Roman"/>
                        </a:rPr>
                        <a:t>Sociability</a:t>
                      </a:r>
                      <a:endParaRPr lang="en-US" sz="20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872837">
                <a:tc>
                  <a:txBody>
                    <a:bodyPr/>
                    <a:lstStyle/>
                    <a:p>
                      <a:pPr marL="0" marR="0" algn="l" latinLnBrk="1">
                        <a:spcBef>
                          <a:spcPts val="0"/>
                        </a:spcBef>
                        <a:spcAft>
                          <a:spcPts val="0"/>
                        </a:spcAft>
                      </a:pPr>
                      <a:r>
                        <a:rPr lang="en-US" sz="1600" kern="100" dirty="0">
                          <a:latin typeface="Arial"/>
                          <a:ea typeface="Malgun Gothic"/>
                          <a:cs typeface="Times New Roman"/>
                        </a:rPr>
                        <a:t>Low threshold </a:t>
                      </a:r>
                      <a:r>
                        <a:rPr lang="en-US" sz="1600" kern="100" dirty="0" smtClean="0">
                          <a:latin typeface="Arial"/>
                          <a:ea typeface="Malgun Gothic"/>
                          <a:cs typeface="Times New Roman"/>
                        </a:rPr>
                        <a:t>interfaces</a:t>
                      </a:r>
                      <a:r>
                        <a:rPr lang="en-US" sz="1600" kern="100" baseline="0" dirty="0" smtClean="0">
                          <a:latin typeface="Arial"/>
                          <a:ea typeface="Malgun Gothic"/>
                          <a:cs typeface="Times New Roman"/>
                        </a:rPr>
                        <a:t> to encourage</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small contributions (no login)</a:t>
                      </a:r>
                      <a:endParaRPr lang="en-US" sz="16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Support for legitimate peripheral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participation</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837">
                <a:tc>
                  <a:txBody>
                    <a:bodyPr/>
                    <a:lstStyle/>
                    <a:p>
                      <a:pPr marL="0" marR="0" algn="l" latinLnBrk="1">
                        <a:spcBef>
                          <a:spcPts val="0"/>
                        </a:spcBef>
                        <a:spcAft>
                          <a:spcPts val="0"/>
                        </a:spcAft>
                      </a:pPr>
                      <a:r>
                        <a:rPr lang="en-US" sz="1600" kern="100" dirty="0">
                          <a:latin typeface="Arial"/>
                          <a:ea typeface="Malgun Gothic"/>
                          <a:cs typeface="Times New Roman"/>
                        </a:rPr>
                        <a:t>High ceiling interfaces that allow large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frequent </a:t>
                      </a:r>
                      <a:r>
                        <a:rPr lang="en-US" sz="1600" kern="100" dirty="0">
                          <a:latin typeface="Arial"/>
                          <a:ea typeface="Malgun Gothic"/>
                          <a:cs typeface="Times New Roman"/>
                        </a:rPr>
                        <a:t>contributions</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smtClean="0">
                          <a:latin typeface="Arial"/>
                          <a:ea typeface="Malgun Gothic"/>
                          <a:cs typeface="Times New Roman"/>
                        </a:rPr>
                        <a:t>Chance </a:t>
                      </a:r>
                      <a:r>
                        <a:rPr lang="en-US" sz="1600" kern="100" dirty="0">
                          <a:latin typeface="Arial"/>
                          <a:ea typeface="Malgun Gothic"/>
                          <a:cs typeface="Times New Roman"/>
                        </a:rPr>
                        <a:t>to build </a:t>
                      </a:r>
                      <a:r>
                        <a:rPr lang="en-US" sz="1600" kern="100" dirty="0" smtClean="0">
                          <a:latin typeface="Arial"/>
                          <a:ea typeface="Malgun Gothic"/>
                          <a:cs typeface="Times New Roman"/>
                        </a:rPr>
                        <a:t>reputation </a:t>
                      </a:r>
                      <a:r>
                        <a:rPr lang="en-US" sz="1600" kern="100" dirty="0">
                          <a:latin typeface="Arial"/>
                          <a:ea typeface="Malgun Gothic"/>
                          <a:cs typeface="Times New Roman"/>
                        </a:rPr>
                        <a:t>over </a:t>
                      </a:r>
                      <a:r>
                        <a:rPr lang="en-US" sz="1600" kern="100" dirty="0" smtClean="0">
                          <a:latin typeface="Arial"/>
                          <a:ea typeface="Malgun Gothic"/>
                          <a:cs typeface="Times New Roman"/>
                        </a:rPr>
                        <a:t>time </a:t>
                      </a:r>
                      <a:br>
                        <a:rPr lang="en-US" sz="1600" kern="100" dirty="0" smtClean="0">
                          <a:latin typeface="Arial"/>
                          <a:ea typeface="Malgun Gothic"/>
                          <a:cs typeface="Times New Roman"/>
                        </a:rPr>
                      </a:br>
                      <a:r>
                        <a:rPr lang="en-US" sz="1600" kern="100" dirty="0" smtClean="0">
                          <a:latin typeface="Arial"/>
                          <a:ea typeface="Malgun Gothic"/>
                          <a:cs typeface="Times New Roman"/>
                        </a:rPr>
                        <a:t>  while </a:t>
                      </a:r>
                      <a:r>
                        <a:rPr lang="en-US" sz="1600" kern="100" dirty="0">
                          <a:latin typeface="Arial"/>
                          <a:ea typeface="Malgun Gothic"/>
                          <a:cs typeface="Times New Roman"/>
                        </a:rPr>
                        <a:t>performing satisfying tasks</a:t>
                      </a: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837">
                <a:tc>
                  <a:txBody>
                    <a:bodyPr/>
                    <a:lstStyle/>
                    <a:p>
                      <a:pPr marL="0" marR="0" algn="l" latinLnBrk="1">
                        <a:spcBef>
                          <a:spcPts val="0"/>
                        </a:spcBef>
                        <a:spcAft>
                          <a:spcPts val="0"/>
                        </a:spcAft>
                      </a:pPr>
                      <a:r>
                        <a:rPr lang="en-US" sz="1600" kern="100" dirty="0">
                          <a:latin typeface="Arial"/>
                          <a:ea typeface="Malgun Gothic"/>
                          <a:cs typeface="Times New Roman"/>
                        </a:rPr>
                        <a:t>Visibility for users’ </a:t>
                      </a:r>
                      <a:r>
                        <a:rPr lang="en-US" sz="1600" kern="100" dirty="0" smtClean="0">
                          <a:latin typeface="Arial"/>
                          <a:ea typeface="Malgun Gothic"/>
                          <a:cs typeface="Times New Roman"/>
                        </a:rPr>
                        <a:t>contributions</a:t>
                      </a:r>
                      <a:r>
                        <a:rPr lang="en-US" sz="1600" kern="100" baseline="0" dirty="0" smtClean="0">
                          <a:latin typeface="Arial"/>
                          <a:ea typeface="Malgun Gothic"/>
                          <a:cs typeface="Times New Roman"/>
                        </a:rPr>
                        <a:t> &amp; impact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 </a:t>
                      </a:r>
                      <a:r>
                        <a:rPr lang="en-US" sz="1600" kern="100" dirty="0">
                          <a:latin typeface="Arial"/>
                          <a:ea typeface="Malgun Gothic"/>
                          <a:cs typeface="Times New Roman"/>
                        </a:rPr>
                        <a:t>aggregated over time</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Recognition for the highest quality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&amp; quantity </a:t>
                      </a:r>
                      <a:r>
                        <a:rPr lang="en-US" sz="1600" kern="100" dirty="0">
                          <a:latin typeface="Arial"/>
                          <a:ea typeface="Malgun Gothic"/>
                          <a:cs typeface="Times New Roman"/>
                        </a:rPr>
                        <a:t>of contributions</a:t>
                      </a: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837">
                <a:tc>
                  <a:txBody>
                    <a:bodyPr/>
                    <a:lstStyle/>
                    <a:p>
                      <a:pPr marL="0" marR="0" algn="l" latinLnBrk="1">
                        <a:spcBef>
                          <a:spcPts val="0"/>
                        </a:spcBef>
                        <a:spcAft>
                          <a:spcPts val="0"/>
                        </a:spcAft>
                      </a:pPr>
                      <a:r>
                        <a:rPr lang="en-US" sz="1600" kern="100" dirty="0">
                          <a:latin typeface="Arial"/>
                          <a:ea typeface="Malgun Gothic"/>
                          <a:cs typeface="Times New Roman"/>
                        </a:rPr>
                        <a:t>Visibility of ratings </a:t>
                      </a:r>
                      <a:r>
                        <a:rPr lang="en-US" sz="1600" kern="100" dirty="0" smtClean="0">
                          <a:latin typeface="Arial"/>
                          <a:ea typeface="Malgun Gothic"/>
                          <a:cs typeface="Times New Roman"/>
                        </a:rPr>
                        <a:t>&amp; comments</a:t>
                      </a:r>
                      <a:endParaRPr lang="en-US" sz="16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Recognition of a person’s specific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expertise</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837">
                <a:tc>
                  <a:txBody>
                    <a:bodyPr/>
                    <a:lstStyle/>
                    <a:p>
                      <a:pPr marL="0" marR="0" algn="l" latinLnBrk="1">
                        <a:spcBef>
                          <a:spcPts val="0"/>
                        </a:spcBef>
                        <a:spcAft>
                          <a:spcPts val="0"/>
                        </a:spcAft>
                      </a:pPr>
                      <a:r>
                        <a:rPr lang="en-US" sz="1600" kern="100" dirty="0">
                          <a:latin typeface="Arial"/>
                          <a:ea typeface="Malgun Gothic"/>
                          <a:cs typeface="Times New Roman"/>
                        </a:rPr>
                        <a:t>Tools to undo vandalism, limit malicious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users</a:t>
                      </a:r>
                      <a:r>
                        <a:rPr lang="en-US" sz="1600" kern="100" dirty="0">
                          <a:latin typeface="Arial"/>
                          <a:ea typeface="Malgun Gothic"/>
                          <a:cs typeface="Times New Roman"/>
                        </a:rPr>
                        <a:t>, control pornography </a:t>
                      </a:r>
                      <a:r>
                        <a:rPr lang="en-US" sz="1600" kern="100" dirty="0" smtClean="0">
                          <a:latin typeface="Arial"/>
                          <a:ea typeface="Malgun Gothic"/>
                          <a:cs typeface="Times New Roman"/>
                        </a:rPr>
                        <a:t>&amp; libel</a:t>
                      </a:r>
                      <a:endParaRPr lang="en-US" sz="16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Policies </a:t>
                      </a:r>
                      <a:r>
                        <a:rPr lang="en-US" sz="1600" kern="100" dirty="0" smtClean="0">
                          <a:latin typeface="Arial"/>
                          <a:ea typeface="Malgun Gothic"/>
                          <a:cs typeface="Times New Roman"/>
                        </a:rPr>
                        <a:t>&amp; norms </a:t>
                      </a:r>
                      <a:r>
                        <a:rPr lang="en-US" sz="1600" kern="100" dirty="0">
                          <a:latin typeface="Arial"/>
                          <a:ea typeface="Malgun Gothic"/>
                          <a:cs typeface="Times New Roman"/>
                        </a:rPr>
                        <a:t>for </a:t>
                      </a:r>
                      <a:r>
                        <a:rPr lang="en-US" sz="1600" kern="100" dirty="0" smtClean="0">
                          <a:latin typeface="Arial"/>
                          <a:ea typeface="Malgun Gothic"/>
                          <a:cs typeface="Times New Roman"/>
                        </a:rPr>
                        <a:t>contributions</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87425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Motivating Collaborators</a:t>
            </a:r>
            <a:endParaRPr lang="en-US">
              <a:cs typeface="Times New Roman" pitchFamily="18" charset="0"/>
            </a:endParaRPr>
          </a:p>
        </p:txBody>
      </p:sp>
      <p:graphicFrame>
        <p:nvGraphicFramePr>
          <p:cNvPr id="6" name="Content Placeholder 5"/>
          <p:cNvGraphicFramePr>
            <a:graphicFrameLocks noGrp="1"/>
          </p:cNvGraphicFramePr>
          <p:nvPr>
            <p:ph idx="4294967295"/>
          </p:nvPr>
        </p:nvGraphicFramePr>
        <p:xfrm>
          <a:off x="1066800" y="1447800"/>
          <a:ext cx="7391400" cy="4432300"/>
        </p:xfrm>
        <a:graphic>
          <a:graphicData uri="http://schemas.openxmlformats.org/drawingml/2006/table">
            <a:tbl>
              <a:tblPr/>
              <a:tblGrid>
                <a:gridCol w="3543230"/>
                <a:gridCol w="3848170"/>
              </a:tblGrid>
              <a:tr h="387350">
                <a:tc>
                  <a:txBody>
                    <a:bodyPr/>
                    <a:lstStyle/>
                    <a:p>
                      <a:pPr marL="0" marR="0" algn="ctr" latinLnBrk="1">
                        <a:spcBef>
                          <a:spcPts val="0"/>
                        </a:spcBef>
                        <a:spcAft>
                          <a:spcPts val="0"/>
                        </a:spcAft>
                      </a:pPr>
                      <a:r>
                        <a:rPr lang="en-US" sz="2000" b="1" kern="100" dirty="0">
                          <a:latin typeface="Arial"/>
                          <a:ea typeface="Malgun Gothic"/>
                          <a:cs typeface="Times New Roman"/>
                        </a:rPr>
                        <a:t>Usability</a:t>
                      </a:r>
                      <a:endParaRPr lang="en-US" sz="20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latinLnBrk="1">
                        <a:spcBef>
                          <a:spcPts val="0"/>
                        </a:spcBef>
                        <a:spcAft>
                          <a:spcPts val="0"/>
                        </a:spcAft>
                      </a:pPr>
                      <a:r>
                        <a:rPr lang="en-US" sz="2000" b="1" kern="100" dirty="0">
                          <a:latin typeface="Arial"/>
                          <a:ea typeface="Malgun Gothic"/>
                          <a:cs typeface="Times New Roman"/>
                        </a:rPr>
                        <a:t>Sociability</a:t>
                      </a:r>
                      <a:endParaRPr lang="en-US" sz="20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162050">
                <a:tc>
                  <a:txBody>
                    <a:bodyPr/>
                    <a:lstStyle/>
                    <a:p>
                      <a:pPr marL="0" marR="0" algn="l" latinLnBrk="1">
                        <a:spcBef>
                          <a:spcPts val="0"/>
                        </a:spcBef>
                        <a:spcAft>
                          <a:spcPts val="0"/>
                        </a:spcAft>
                      </a:pPr>
                      <a:r>
                        <a:rPr lang="en-US" sz="1600" kern="100" dirty="0">
                          <a:latin typeface="Arial"/>
                          <a:ea typeface="Malgun Gothic"/>
                          <a:cs typeface="Times New Roman"/>
                        </a:rPr>
                        <a:t>Ways to locate relevant </a:t>
                      </a:r>
                      <a:r>
                        <a:rPr lang="en-US" sz="1600" kern="100" dirty="0" smtClean="0">
                          <a:latin typeface="Arial"/>
                          <a:ea typeface="Malgun Gothic"/>
                          <a:cs typeface="Times New Roman"/>
                        </a:rPr>
                        <a:t>&amp;</a:t>
                      </a: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competent </a:t>
                      </a:r>
                      <a:br>
                        <a:rPr lang="en-US" sz="1600" kern="100" dirty="0" smtClean="0">
                          <a:latin typeface="Arial"/>
                          <a:ea typeface="Malgun Gothic"/>
                          <a:cs typeface="Times New Roman"/>
                        </a:rPr>
                      </a:br>
                      <a:r>
                        <a:rPr lang="en-US" sz="1600" kern="100" dirty="0" smtClean="0">
                          <a:latin typeface="Arial"/>
                          <a:ea typeface="Malgun Gothic"/>
                          <a:cs typeface="Times New Roman"/>
                        </a:rPr>
                        <a:t>  individuals </a:t>
                      </a:r>
                      <a:r>
                        <a:rPr lang="en-US" sz="1600" kern="100" dirty="0">
                          <a:latin typeface="Arial"/>
                          <a:ea typeface="Malgun Gothic"/>
                          <a:cs typeface="Times New Roman"/>
                        </a:rPr>
                        <a:t>to form collaborations</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smtClean="0">
                          <a:latin typeface="Arial"/>
                          <a:ea typeface="Malgun Gothic"/>
                          <a:cs typeface="Times New Roman"/>
                        </a:rPr>
                        <a:t>Atmosphere </a:t>
                      </a:r>
                      <a:r>
                        <a:rPr lang="en-US" sz="1600" kern="100" dirty="0">
                          <a:latin typeface="Arial"/>
                          <a:ea typeface="Malgun Gothic"/>
                          <a:cs typeface="Times New Roman"/>
                        </a:rPr>
                        <a:t>of empathy </a:t>
                      </a:r>
                      <a:r>
                        <a:rPr lang="en-US" sz="1600" kern="100" dirty="0" smtClean="0">
                          <a:latin typeface="Arial"/>
                          <a:ea typeface="Malgun Gothic"/>
                          <a:cs typeface="Times New Roman"/>
                        </a:rPr>
                        <a:t>&amp; trust </a:t>
                      </a:r>
                      <a:r>
                        <a:rPr lang="en-US" sz="1600" kern="100" dirty="0">
                          <a:latin typeface="Arial"/>
                          <a:ea typeface="Malgun Gothic"/>
                          <a:cs typeface="Times New Roman"/>
                        </a:rPr>
                        <a:t>that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promotes </a:t>
                      </a:r>
                      <a:r>
                        <a:rPr lang="en-US" sz="1600" kern="100" dirty="0">
                          <a:latin typeface="Arial"/>
                          <a:ea typeface="Malgun Gothic"/>
                          <a:cs typeface="Times New Roman"/>
                        </a:rPr>
                        <a:t>belonging to the community </a:t>
                      </a:r>
                      <a:r>
                        <a:rPr lang="en-US" sz="1600" kern="100" dirty="0" smtClean="0">
                          <a:latin typeface="Arial"/>
                          <a:ea typeface="Malgun Gothic"/>
                          <a:cs typeface="Times New Roman"/>
                        </a:rPr>
                        <a:t>&amp;</a:t>
                      </a:r>
                      <a:br>
                        <a:rPr lang="en-US" sz="1600" kern="100" dirty="0" smtClean="0">
                          <a:latin typeface="Arial"/>
                          <a:ea typeface="Malgun Gothic"/>
                          <a:cs typeface="Times New Roman"/>
                        </a:rPr>
                      </a:br>
                      <a:r>
                        <a:rPr lang="en-US" sz="1600" kern="100" dirty="0" smtClean="0">
                          <a:latin typeface="Arial"/>
                          <a:ea typeface="Malgun Gothic"/>
                          <a:cs typeface="Times New Roman"/>
                        </a:rPr>
                        <a:t>  </a:t>
                      </a:r>
                      <a:r>
                        <a:rPr lang="en-US" sz="1600" kern="100" dirty="0">
                          <a:latin typeface="Arial"/>
                          <a:ea typeface="Malgun Gothic"/>
                          <a:cs typeface="Times New Roman"/>
                        </a:rPr>
                        <a:t>willingness to work within groups to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produce </a:t>
                      </a:r>
                      <a:r>
                        <a:rPr lang="en-US" sz="1600" kern="100" dirty="0">
                          <a:latin typeface="Arial"/>
                          <a:ea typeface="Malgun Gothic"/>
                          <a:cs typeface="Times New Roman"/>
                        </a:rPr>
                        <a:t>something larger</a:t>
                      </a: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2050">
                <a:tc>
                  <a:txBody>
                    <a:bodyPr/>
                    <a:lstStyle/>
                    <a:p>
                      <a:pPr marL="0" marR="0" algn="l" latinLnBrk="1">
                        <a:spcBef>
                          <a:spcPts val="0"/>
                        </a:spcBef>
                        <a:spcAft>
                          <a:spcPts val="0"/>
                        </a:spcAft>
                      </a:pPr>
                      <a:r>
                        <a:rPr lang="en-US" sz="1600" kern="100" dirty="0">
                          <a:latin typeface="Arial"/>
                          <a:ea typeface="Malgun Gothic"/>
                          <a:cs typeface="Times New Roman"/>
                        </a:rPr>
                        <a:t>Tools to collaborate: communicate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within </a:t>
                      </a:r>
                      <a:r>
                        <a:rPr lang="en-US" sz="1600" kern="100" dirty="0">
                          <a:latin typeface="Arial"/>
                          <a:ea typeface="Malgun Gothic"/>
                          <a:cs typeface="Times New Roman"/>
                        </a:rPr>
                        <a:t>groups, schedule projects,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assign </a:t>
                      </a:r>
                      <a:r>
                        <a:rPr lang="en-US" sz="1600" kern="100" dirty="0">
                          <a:latin typeface="Arial"/>
                          <a:ea typeface="Malgun Gothic"/>
                          <a:cs typeface="Times New Roman"/>
                        </a:rPr>
                        <a:t>tasks, share work products,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request </a:t>
                      </a:r>
                      <a:r>
                        <a:rPr lang="en-US" sz="1600" kern="100" dirty="0">
                          <a:latin typeface="Arial"/>
                          <a:ea typeface="Malgun Gothic"/>
                          <a:cs typeface="Times New Roman"/>
                        </a:rPr>
                        <a:t>assistance</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Altruism: a desire to support the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community</a:t>
                      </a:r>
                      <a:r>
                        <a:rPr lang="en-US" sz="1600" kern="100" dirty="0">
                          <a:latin typeface="Arial"/>
                          <a:ea typeface="Malgun Gothic"/>
                          <a:cs typeface="Times New Roman"/>
                        </a:rPr>
                        <a:t>, desire to give back,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willingness </a:t>
                      </a:r>
                      <a:r>
                        <a:rPr lang="en-US" sz="1600" kern="100" dirty="0">
                          <a:latin typeface="Arial"/>
                          <a:ea typeface="Malgun Gothic"/>
                          <a:cs typeface="Times New Roman"/>
                        </a:rPr>
                        <a:t>to reciprocate</a:t>
                      </a: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150">
                <a:tc>
                  <a:txBody>
                    <a:bodyPr/>
                    <a:lstStyle/>
                    <a:p>
                      <a:pPr marL="0" marR="0" algn="l" latinLnBrk="1">
                        <a:spcBef>
                          <a:spcPts val="0"/>
                        </a:spcBef>
                        <a:spcAft>
                          <a:spcPts val="0"/>
                        </a:spcAft>
                      </a:pPr>
                      <a:r>
                        <a:rPr lang="en-US" sz="1600" kern="100" dirty="0">
                          <a:latin typeface="Arial"/>
                          <a:ea typeface="Malgun Gothic"/>
                          <a:cs typeface="Times New Roman"/>
                        </a:rPr>
                        <a:t>Visible recognition </a:t>
                      </a:r>
                      <a:r>
                        <a:rPr lang="en-US" sz="1600" kern="100" dirty="0" smtClean="0">
                          <a:latin typeface="Arial"/>
                          <a:ea typeface="Malgun Gothic"/>
                          <a:cs typeface="Times New Roman"/>
                        </a:rPr>
                        <a:t>collaborators</a:t>
                      </a:r>
                      <a:r>
                        <a:rPr lang="en-US" sz="1600" kern="100" dirty="0">
                          <a:latin typeface="Arial"/>
                          <a:ea typeface="Malgun Gothic"/>
                          <a:cs typeface="Times New Roman"/>
                        </a:rPr>
                        <a:t>, e.g</a:t>
                      </a:r>
                      <a:r>
                        <a:rPr lang="en-US" sz="1600" kern="100" dirty="0" smtClean="0">
                          <a:latin typeface="Arial"/>
                          <a:ea typeface="Malgun Gothic"/>
                          <a:cs typeface="Times New Roman"/>
                        </a:rPr>
                        <a:t>.  </a:t>
                      </a:r>
                      <a:br>
                        <a:rPr lang="en-US" sz="1600" kern="100" dirty="0" smtClean="0">
                          <a:latin typeface="Arial"/>
                          <a:ea typeface="Malgun Gothic"/>
                          <a:cs typeface="Times New Roman"/>
                        </a:rPr>
                      </a:br>
                      <a:r>
                        <a:rPr lang="en-US" sz="1600" kern="100" dirty="0" smtClean="0">
                          <a:latin typeface="Arial"/>
                          <a:ea typeface="Malgun Gothic"/>
                          <a:cs typeface="Times New Roman"/>
                        </a:rPr>
                        <a:t>  authorship</a:t>
                      </a:r>
                      <a:r>
                        <a:rPr lang="en-US" sz="1600" kern="100" dirty="0">
                          <a:latin typeface="Arial"/>
                          <a:ea typeface="Malgun Gothic"/>
                          <a:cs typeface="Times New Roman"/>
                        </a:rPr>
                        <a:t>, </a:t>
                      </a:r>
                      <a:r>
                        <a:rPr lang="en-US" sz="1600" kern="100" dirty="0" smtClean="0">
                          <a:latin typeface="Arial"/>
                          <a:ea typeface="Malgun Gothic"/>
                          <a:cs typeface="Times New Roman"/>
                        </a:rPr>
                        <a:t>citations</a:t>
                      </a:r>
                      <a:r>
                        <a:rPr lang="en-US" sz="1600" kern="100" dirty="0">
                          <a:latin typeface="Arial"/>
                          <a:ea typeface="Malgun Gothic"/>
                          <a:cs typeface="Times New Roman"/>
                        </a:rPr>
                        <a:t>, links, </a:t>
                      </a:r>
                      <a:endParaRPr lang="en-US" sz="1600" kern="100" dirty="0" smtClean="0">
                        <a:latin typeface="Arial"/>
                        <a:ea typeface="Malgun Gothic"/>
                        <a:cs typeface="Times New Roman"/>
                      </a:endParaRPr>
                    </a:p>
                    <a:p>
                      <a:pPr marL="0" marR="0" algn="l" latinLnBrk="1">
                        <a:spcBef>
                          <a:spcPts val="0"/>
                        </a:spcBef>
                        <a:spcAft>
                          <a:spcPts val="0"/>
                        </a:spcAft>
                      </a:pPr>
                      <a:r>
                        <a:rPr lang="en-US" sz="1600" kern="100" dirty="0" smtClean="0">
                          <a:latin typeface="Arial"/>
                          <a:ea typeface="Malgun Gothic"/>
                          <a:cs typeface="Times New Roman"/>
                        </a:rPr>
                        <a:t>  acknowledgements</a:t>
                      </a:r>
                      <a:endParaRPr lang="en-US" sz="16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smtClean="0">
                          <a:latin typeface="Arial"/>
                          <a:ea typeface="Malgun Gothic"/>
                          <a:cs typeface="Times New Roman"/>
                        </a:rPr>
                        <a:t>Ways to </a:t>
                      </a:r>
                      <a:r>
                        <a:rPr lang="en-US" sz="1600" kern="100" dirty="0">
                          <a:latin typeface="Arial"/>
                          <a:ea typeface="Malgun Gothic"/>
                          <a:cs typeface="Times New Roman"/>
                        </a:rPr>
                        <a:t>develop a reputation for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themselves &amp; their collaborators;</a:t>
                      </a:r>
                      <a:br>
                        <a:rPr lang="en-US" sz="1600" kern="100" dirty="0" smtClean="0">
                          <a:latin typeface="Arial"/>
                          <a:ea typeface="Malgun Gothic"/>
                          <a:cs typeface="Times New Roman"/>
                        </a:rPr>
                      </a:br>
                      <a:r>
                        <a:rPr lang="en-US" sz="1600" kern="100" dirty="0" smtClean="0">
                          <a:latin typeface="Arial"/>
                          <a:ea typeface="Malgun Gothic"/>
                          <a:cs typeface="Times New Roman"/>
                        </a:rPr>
                        <a:t>  develop &amp; maintain </a:t>
                      </a:r>
                      <a:r>
                        <a:rPr lang="en-US" sz="1600" kern="100" dirty="0">
                          <a:latin typeface="Arial"/>
                          <a:ea typeface="Malgun Gothic"/>
                          <a:cs typeface="Times New Roman"/>
                        </a:rPr>
                        <a:t>status within </a:t>
                      </a:r>
                      <a:r>
                        <a:rPr lang="en-US" sz="1600" kern="100" dirty="0" smtClean="0">
                          <a:latin typeface="Arial"/>
                          <a:ea typeface="Malgun Gothic"/>
                          <a:cs typeface="Times New Roman"/>
                        </a:rPr>
                        <a:t>group</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4700">
                <a:tc>
                  <a:txBody>
                    <a:bodyPr/>
                    <a:lstStyle/>
                    <a:p>
                      <a:pPr marL="0" marR="0" algn="l" latinLnBrk="1">
                        <a:spcBef>
                          <a:spcPts val="0"/>
                        </a:spcBef>
                        <a:spcAft>
                          <a:spcPts val="0"/>
                        </a:spcAft>
                      </a:pPr>
                      <a:r>
                        <a:rPr lang="en-US" sz="1600" kern="100" dirty="0">
                          <a:latin typeface="Arial"/>
                          <a:ea typeface="Malgun Gothic"/>
                          <a:cs typeface="Times New Roman"/>
                        </a:rPr>
                        <a:t>Ways to resolve differences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a:t>
                      </a:r>
                      <a:r>
                        <a:rPr lang="en-US" sz="1600" kern="100" dirty="0">
                          <a:latin typeface="Arial"/>
                          <a:ea typeface="Malgun Gothic"/>
                          <a:cs typeface="Times New Roman"/>
                        </a:rPr>
                        <a:t>e.g</a:t>
                      </a:r>
                      <a:r>
                        <a:rPr lang="en-US" sz="1600" kern="100" dirty="0" smtClean="0">
                          <a:latin typeface="Arial"/>
                          <a:ea typeface="Malgun Gothic"/>
                          <a:cs typeface="Times New Roman"/>
                        </a:rPr>
                        <a:t>. </a:t>
                      </a:r>
                      <a:r>
                        <a:rPr lang="en-US" sz="1600" kern="100" dirty="0">
                          <a:latin typeface="Arial"/>
                          <a:ea typeface="Malgun Gothic"/>
                          <a:cs typeface="Times New Roman"/>
                        </a:rPr>
                        <a:t>voting), mediate </a:t>
                      </a:r>
                      <a:r>
                        <a:rPr lang="en-US" sz="1600" kern="100" dirty="0" smtClean="0">
                          <a:latin typeface="Arial"/>
                          <a:ea typeface="Malgun Gothic"/>
                          <a:cs typeface="Times New Roman"/>
                        </a:rPr>
                        <a:t>disputes</a:t>
                      </a:r>
                      <a:r>
                        <a:rPr lang="en-US" sz="1600" kern="100" baseline="0" dirty="0" smtClean="0">
                          <a:latin typeface="Arial"/>
                          <a:ea typeface="Malgun Gothic"/>
                          <a:cs typeface="Times New Roman"/>
                        </a:rPr>
                        <a:t> &amp; </a:t>
                      </a:r>
                      <a:br>
                        <a:rPr lang="en-US" sz="1600" kern="100" baseline="0" dirty="0" smtClean="0">
                          <a:latin typeface="Arial"/>
                          <a:ea typeface="Malgun Gothic"/>
                          <a:cs typeface="Times New Roman"/>
                        </a:rPr>
                      </a:b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deal </a:t>
                      </a:r>
                      <a:r>
                        <a:rPr lang="en-US" sz="1600" kern="100" dirty="0">
                          <a:latin typeface="Arial"/>
                          <a:ea typeface="Malgun Gothic"/>
                          <a:cs typeface="Times New Roman"/>
                        </a:rPr>
                        <a:t>with unhelpful collaborators</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Respect for </a:t>
                      </a:r>
                      <a:r>
                        <a:rPr lang="en-US" sz="1600" kern="100" dirty="0" smtClean="0">
                          <a:latin typeface="Arial"/>
                          <a:ea typeface="Malgun Gothic"/>
                          <a:cs typeface="Times New Roman"/>
                        </a:rPr>
                        <a:t>status </a:t>
                      </a:r>
                      <a:r>
                        <a:rPr lang="en-US" sz="1600" kern="100" dirty="0">
                          <a:latin typeface="Arial"/>
                          <a:ea typeface="Malgun Gothic"/>
                          <a:cs typeface="Times New Roman"/>
                        </a:rPr>
                        <a:t>within the </a:t>
                      </a:r>
                      <a:r>
                        <a:rPr lang="en-US" sz="1600" kern="100" dirty="0" smtClean="0">
                          <a:latin typeface="Arial"/>
                          <a:ea typeface="Malgun Gothic"/>
                          <a:cs typeface="Times New Roman"/>
                        </a:rPr>
                        <a:t>community</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9833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304800" y="-76200"/>
            <a:ext cx="8610600" cy="1143000"/>
          </a:xfrm>
          <a:prstGeom prst="rect">
            <a:avLst/>
          </a:prstGeom>
          <a:noFill/>
          <a:ln w="50800">
            <a:noFill/>
            <a:miter lim="800000"/>
            <a:headEnd/>
            <a:tailEnd/>
          </a:ln>
        </p:spPr>
        <p:txBody>
          <a:bodyPr lIns="90488" tIns="44450" rIns="90488" bIns="44450" anchor="ctr"/>
          <a:lstStyle/>
          <a:p>
            <a:pPr lvl="2" algn="l">
              <a:buClr>
                <a:schemeClr val="bg2"/>
              </a:buClr>
            </a:pPr>
            <a:r>
              <a:rPr lang="en-US" sz="3200" b="1">
                <a:cs typeface="Times New Roman" pitchFamily="18" charset="0"/>
              </a:rPr>
              <a:t>Motivating Leaders</a:t>
            </a:r>
            <a:endParaRPr lang="en-US">
              <a:cs typeface="Times New Roman" pitchFamily="18" charset="0"/>
            </a:endParaRPr>
          </a:p>
        </p:txBody>
      </p:sp>
      <p:graphicFrame>
        <p:nvGraphicFramePr>
          <p:cNvPr id="6" name="Content Placeholder 5"/>
          <p:cNvGraphicFramePr>
            <a:graphicFrameLocks noGrp="1"/>
          </p:cNvGraphicFramePr>
          <p:nvPr>
            <p:ph idx="4294967295"/>
          </p:nvPr>
        </p:nvGraphicFramePr>
        <p:xfrm>
          <a:off x="838200" y="1447800"/>
          <a:ext cx="7467600" cy="4013451"/>
        </p:xfrm>
        <a:graphic>
          <a:graphicData uri="http://schemas.openxmlformats.org/drawingml/2006/table">
            <a:tbl>
              <a:tblPr/>
              <a:tblGrid>
                <a:gridCol w="3810823"/>
                <a:gridCol w="3656777"/>
              </a:tblGrid>
              <a:tr h="539688">
                <a:tc>
                  <a:txBody>
                    <a:bodyPr/>
                    <a:lstStyle/>
                    <a:p>
                      <a:pPr marL="0" marR="0" algn="ctr" latinLnBrk="1">
                        <a:spcBef>
                          <a:spcPts val="0"/>
                        </a:spcBef>
                        <a:spcAft>
                          <a:spcPts val="0"/>
                        </a:spcAft>
                      </a:pPr>
                      <a:r>
                        <a:rPr lang="en-US" sz="2000" b="1" kern="100" dirty="0">
                          <a:latin typeface="Arial"/>
                          <a:ea typeface="Malgun Gothic"/>
                          <a:cs typeface="Times New Roman"/>
                        </a:rPr>
                        <a:t>Usability</a:t>
                      </a:r>
                      <a:endParaRPr lang="en-US" sz="2000" kern="100" dirty="0">
                        <a:latin typeface="Arial"/>
                        <a:ea typeface="Malgun Gothic"/>
                        <a:cs typeface="Times New Roman"/>
                      </a:endParaRPr>
                    </a:p>
                  </a:txBody>
                  <a:tcPr marL="44450" marR="4445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latinLnBrk="1">
                        <a:spcBef>
                          <a:spcPts val="0"/>
                        </a:spcBef>
                        <a:spcAft>
                          <a:spcPts val="0"/>
                        </a:spcAft>
                      </a:pPr>
                      <a:r>
                        <a:rPr lang="en-US" sz="2000" b="1" kern="100" dirty="0">
                          <a:latin typeface="Arial"/>
                          <a:ea typeface="Malgun Gothic"/>
                          <a:cs typeface="Times New Roman"/>
                        </a:rPr>
                        <a:t>Sociability</a:t>
                      </a:r>
                      <a:endParaRPr lang="en-US" sz="20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289112">
                <a:tc>
                  <a:txBody>
                    <a:bodyPr/>
                    <a:lstStyle/>
                    <a:p>
                      <a:pPr marL="0" marR="0" algn="l" latinLnBrk="1">
                        <a:spcBef>
                          <a:spcPts val="0"/>
                        </a:spcBef>
                        <a:spcAft>
                          <a:spcPts val="0"/>
                        </a:spcAft>
                      </a:pPr>
                      <a:r>
                        <a:rPr lang="en-US" sz="1600" kern="100" dirty="0">
                          <a:latin typeface="Arial"/>
                          <a:ea typeface="Malgun Gothic"/>
                          <a:cs typeface="Times New Roman"/>
                        </a:rPr>
                        <a:t>Leaders are given higher </a:t>
                      </a:r>
                      <a:r>
                        <a:rPr lang="en-US" sz="1600" kern="100" dirty="0" smtClean="0">
                          <a:latin typeface="Arial"/>
                          <a:ea typeface="Malgun Gothic"/>
                          <a:cs typeface="Times New Roman"/>
                        </a:rPr>
                        <a:t>visibility</a:t>
                      </a:r>
                      <a:r>
                        <a:rPr lang="en-US" sz="1600" kern="100" baseline="0" dirty="0" smtClean="0">
                          <a:latin typeface="Arial"/>
                          <a:ea typeface="Malgun Gothic"/>
                          <a:cs typeface="Times New Roman"/>
                        </a:rPr>
                        <a:t> &amp; </a:t>
                      </a:r>
                      <a:br>
                        <a:rPr lang="en-US" sz="1600" kern="100" baseline="0" dirty="0" smtClean="0">
                          <a:latin typeface="Arial"/>
                          <a:ea typeface="Malgun Gothic"/>
                          <a:cs typeface="Times New Roman"/>
                        </a:rPr>
                      </a:b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their </a:t>
                      </a:r>
                      <a:r>
                        <a:rPr lang="en-US" sz="1600" kern="100" dirty="0">
                          <a:latin typeface="Arial"/>
                          <a:ea typeface="Malgun Gothic"/>
                          <a:cs typeface="Times New Roman"/>
                        </a:rPr>
                        <a:t>efforts are highlighted, sometimes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a:t>
                      </a: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with </a:t>
                      </a:r>
                      <a:r>
                        <a:rPr lang="en-US" sz="1600" kern="100" dirty="0">
                          <a:latin typeface="Arial"/>
                          <a:ea typeface="Malgun Gothic"/>
                          <a:cs typeface="Times New Roman"/>
                        </a:rPr>
                        <a:t>historical narratives, special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tributes</a:t>
                      </a:r>
                      <a:r>
                        <a:rPr lang="en-US" sz="1600" kern="100" dirty="0">
                          <a:latin typeface="Arial"/>
                          <a:ea typeface="Malgun Gothic"/>
                          <a:cs typeface="Times New Roman"/>
                        </a:rPr>
                        <a:t>, or rewards  </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Leadership is valued and given an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honored </a:t>
                      </a:r>
                      <a:r>
                        <a:rPr lang="en-US" sz="1600" kern="100" dirty="0">
                          <a:latin typeface="Arial"/>
                          <a:ea typeface="Malgun Gothic"/>
                          <a:cs typeface="Times New Roman"/>
                        </a:rPr>
                        <a:t>position </a:t>
                      </a:r>
                      <a:r>
                        <a:rPr lang="en-US" sz="1600" kern="100" dirty="0" smtClean="0">
                          <a:latin typeface="Arial"/>
                          <a:ea typeface="Malgun Gothic"/>
                          <a:cs typeface="Times New Roman"/>
                        </a:rPr>
                        <a:t>&amp; expected </a:t>
                      </a:r>
                      <a:r>
                        <a:rPr lang="en-US" sz="1600" kern="100" dirty="0">
                          <a:latin typeface="Arial"/>
                          <a:ea typeface="Malgun Gothic"/>
                          <a:cs typeface="Times New Roman"/>
                        </a:rPr>
                        <a:t>to meet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expectations </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5278">
                <a:tc>
                  <a:txBody>
                    <a:bodyPr/>
                    <a:lstStyle/>
                    <a:p>
                      <a:pPr marL="0" marR="0" algn="l" latinLnBrk="1">
                        <a:spcBef>
                          <a:spcPts val="0"/>
                        </a:spcBef>
                        <a:spcAft>
                          <a:spcPts val="0"/>
                        </a:spcAft>
                      </a:pPr>
                      <a:r>
                        <a:rPr lang="en-US" sz="1600" kern="100" dirty="0">
                          <a:latin typeface="Arial"/>
                          <a:ea typeface="Malgun Gothic"/>
                          <a:cs typeface="Times New Roman"/>
                        </a:rPr>
                        <a:t>Leaders are given special powers, e.g</a:t>
                      </a:r>
                      <a:r>
                        <a:rPr lang="en-US" sz="1600" kern="100" dirty="0" smtClean="0">
                          <a:latin typeface="Arial"/>
                          <a:ea typeface="Malgun Gothic"/>
                          <a:cs typeface="Times New Roman"/>
                        </a:rPr>
                        <a:t>. </a:t>
                      </a:r>
                      <a:br>
                        <a:rPr lang="en-US" sz="1600" kern="100" dirty="0" smtClean="0">
                          <a:latin typeface="Arial"/>
                          <a:ea typeface="Malgun Gothic"/>
                          <a:cs typeface="Times New Roman"/>
                        </a:rPr>
                      </a:br>
                      <a:r>
                        <a:rPr lang="en-US" sz="1600" kern="100" dirty="0" smtClean="0">
                          <a:latin typeface="Arial"/>
                          <a:ea typeface="Malgun Gothic"/>
                          <a:cs typeface="Times New Roman"/>
                        </a:rPr>
                        <a:t>  to </a:t>
                      </a:r>
                      <a:r>
                        <a:rPr lang="en-US" sz="1600" kern="100" dirty="0">
                          <a:latin typeface="Arial"/>
                          <a:ea typeface="Malgun Gothic"/>
                          <a:cs typeface="Times New Roman"/>
                        </a:rPr>
                        <a:t>promote agendas, expend resources,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a:t>
                      </a:r>
                      <a:r>
                        <a:rPr lang="en-US" sz="1600" kern="100" baseline="0" dirty="0" smtClean="0">
                          <a:latin typeface="Arial"/>
                          <a:ea typeface="Malgun Gothic"/>
                          <a:cs typeface="Times New Roman"/>
                        </a:rPr>
                        <a:t> </a:t>
                      </a:r>
                      <a:r>
                        <a:rPr lang="en-US" sz="1600" kern="100" dirty="0" smtClean="0">
                          <a:latin typeface="Arial"/>
                          <a:ea typeface="Malgun Gothic"/>
                          <a:cs typeface="Times New Roman"/>
                        </a:rPr>
                        <a:t>or </a:t>
                      </a:r>
                      <a:r>
                        <a:rPr lang="en-US" sz="1600" kern="100" dirty="0">
                          <a:latin typeface="Arial"/>
                          <a:ea typeface="Malgun Gothic"/>
                          <a:cs typeface="Times New Roman"/>
                        </a:rPr>
                        <a:t>limit malicious users</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Respect is offered for helping others </a:t>
                      </a:r>
                      <a:r>
                        <a:rPr lang="en-US" sz="1600" kern="100" dirty="0" smtClean="0">
                          <a:latin typeface="Arial"/>
                          <a:ea typeface="Malgun Gothic"/>
                          <a:cs typeface="Times New Roman"/>
                        </a:rPr>
                        <a:t>&amp;</a:t>
                      </a:r>
                      <a:br>
                        <a:rPr lang="en-US" sz="1600" kern="100" dirty="0" smtClean="0">
                          <a:latin typeface="Arial"/>
                          <a:ea typeface="Malgun Gothic"/>
                          <a:cs typeface="Times New Roman"/>
                        </a:rPr>
                      </a:br>
                      <a:r>
                        <a:rPr lang="en-US" sz="1600" kern="100" dirty="0" smtClean="0">
                          <a:latin typeface="Arial"/>
                          <a:ea typeface="Malgun Gothic"/>
                          <a:cs typeface="Times New Roman"/>
                        </a:rPr>
                        <a:t>  dealing </a:t>
                      </a:r>
                      <a:r>
                        <a:rPr lang="en-US" sz="1600" kern="100" dirty="0">
                          <a:latin typeface="Arial"/>
                          <a:ea typeface="Malgun Gothic"/>
                          <a:cs typeface="Times New Roman"/>
                        </a:rPr>
                        <a:t>with problems </a:t>
                      </a: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9373">
                <a:tc>
                  <a:txBody>
                    <a:bodyPr/>
                    <a:lstStyle/>
                    <a:p>
                      <a:pPr marL="0" marR="0" algn="l" latinLnBrk="1">
                        <a:spcBef>
                          <a:spcPts val="0"/>
                        </a:spcBef>
                        <a:spcAft>
                          <a:spcPts val="0"/>
                        </a:spcAft>
                      </a:pPr>
                      <a:r>
                        <a:rPr lang="en-US" sz="1600" kern="100" dirty="0">
                          <a:latin typeface="Arial"/>
                          <a:ea typeface="Malgun Gothic"/>
                          <a:cs typeface="Times New Roman"/>
                        </a:rPr>
                        <a:t>Mentorship efforts are visibly celebrated, </a:t>
                      </a:r>
                      <a:r>
                        <a:rPr lang="en-US" sz="1600" kern="100" dirty="0" smtClean="0">
                          <a:latin typeface="Arial"/>
                          <a:ea typeface="Malgun Gothic"/>
                          <a:cs typeface="Times New Roman"/>
                        </a:rPr>
                        <a:t/>
                      </a:r>
                      <a:br>
                        <a:rPr lang="en-US" sz="1600" kern="100" dirty="0" smtClean="0">
                          <a:latin typeface="Arial"/>
                          <a:ea typeface="Malgun Gothic"/>
                          <a:cs typeface="Times New Roman"/>
                        </a:rPr>
                      </a:br>
                      <a:r>
                        <a:rPr lang="en-US" sz="1600" kern="100" dirty="0" smtClean="0">
                          <a:latin typeface="Arial"/>
                          <a:ea typeface="Malgun Gothic"/>
                          <a:cs typeface="Times New Roman"/>
                        </a:rPr>
                        <a:t>  e.g. </a:t>
                      </a:r>
                      <a:r>
                        <a:rPr lang="en-US" sz="1600" kern="100" dirty="0">
                          <a:latin typeface="Arial"/>
                          <a:ea typeface="Malgun Gothic"/>
                          <a:cs typeface="Times New Roman"/>
                        </a:rPr>
                        <a:t>with comments from mentees </a:t>
                      </a:r>
                    </a:p>
                  </a:txBody>
                  <a:tcPr marL="44450" marR="4445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latinLnBrk="1">
                        <a:spcBef>
                          <a:spcPts val="0"/>
                        </a:spcBef>
                        <a:spcAft>
                          <a:spcPts val="0"/>
                        </a:spcAft>
                      </a:pPr>
                      <a:r>
                        <a:rPr lang="en-US" sz="1600" kern="100" dirty="0">
                          <a:latin typeface="Arial"/>
                          <a:ea typeface="Malgun Gothic"/>
                          <a:cs typeface="Times New Roman"/>
                        </a:rPr>
                        <a:t>Mentors are cultivated </a:t>
                      </a:r>
                      <a:r>
                        <a:rPr lang="en-US" sz="1600" kern="100" dirty="0" smtClean="0">
                          <a:latin typeface="Arial"/>
                          <a:ea typeface="Malgun Gothic"/>
                          <a:cs typeface="Times New Roman"/>
                        </a:rPr>
                        <a:t>&amp; encouraged</a:t>
                      </a:r>
                      <a:endParaRPr lang="en-US" sz="1600" kern="100" dirty="0">
                        <a:latin typeface="Arial"/>
                        <a:ea typeface="Malgun Gothic"/>
                        <a:cs typeface="Times New Roman"/>
                      </a:endParaRPr>
                    </a:p>
                  </a:txBody>
                  <a:tcPr marL="44450" marR="444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26610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r>
              <a:rPr lang="en-US" sz="3200" b="1" smtClean="0"/>
              <a:t>NodeXL: </a:t>
            </a:r>
            <a:r>
              <a:rPr lang="en-US" sz="2400" b="1" smtClean="0"/>
              <a:t/>
            </a:r>
            <a:br>
              <a:rPr lang="en-US" sz="2400" b="1" smtClean="0"/>
            </a:br>
            <a:r>
              <a:rPr lang="en-US" sz="2400" b="1" smtClean="0"/>
              <a:t>Network Overview for Discovery &amp; Exploration in Excel</a:t>
            </a:r>
            <a:endParaRPr lang="en-US" b="1" smtClean="0"/>
          </a:p>
        </p:txBody>
      </p:sp>
      <p:sp>
        <p:nvSpPr>
          <p:cNvPr id="8195" name="Rectangle 7"/>
          <p:cNvSpPr>
            <a:spLocks noChangeArrowheads="1"/>
          </p:cNvSpPr>
          <p:nvPr/>
        </p:nvSpPr>
        <p:spPr bwMode="auto">
          <a:xfrm>
            <a:off x="2359309" y="6324600"/>
            <a:ext cx="3355406" cy="369332"/>
          </a:xfrm>
          <a:prstGeom prst="rect">
            <a:avLst/>
          </a:prstGeom>
          <a:noFill/>
          <a:ln w="38100" cap="sq" algn="ctr">
            <a:noFill/>
            <a:miter lim="800000"/>
            <a:headEnd/>
            <a:tailEnd/>
          </a:ln>
        </p:spPr>
        <p:txBody>
          <a:bodyPr wrap="none">
            <a:spAutoFit/>
          </a:bodyPr>
          <a:lstStyle/>
          <a:p>
            <a:r>
              <a:rPr lang="en-US" sz="1800" b="1" dirty="0" smtClean="0">
                <a:solidFill>
                  <a:schemeClr val="tx1"/>
                </a:solidFill>
                <a:latin typeface="Courier New" pitchFamily="49" charset="0"/>
                <a:cs typeface="Courier New" pitchFamily="49" charset="0"/>
              </a:rPr>
              <a:t>www.codeplex.com/nodexl</a:t>
            </a:r>
            <a:endParaRPr lang="en-US" sz="1800" b="1" dirty="0">
              <a:solidFill>
                <a:schemeClr val="tx1"/>
              </a:solidFill>
              <a:latin typeface="Courier New" pitchFamily="49" charset="0"/>
              <a:cs typeface="Courier New" pitchFamily="49" charset="0"/>
            </a:endParaRPr>
          </a:p>
        </p:txBody>
      </p:sp>
      <p:pic>
        <p:nvPicPr>
          <p:cNvPr id="8196" name="Picture 2"/>
          <p:cNvPicPr>
            <a:picLocks noChangeAspect="1" noChangeArrowheads="1"/>
          </p:cNvPicPr>
          <p:nvPr/>
        </p:nvPicPr>
        <p:blipFill>
          <a:blip r:embed="rId2" cstate="print"/>
          <a:srcRect/>
          <a:stretch>
            <a:fillRect/>
          </a:stretch>
        </p:blipFill>
        <p:spPr bwMode="auto">
          <a:xfrm>
            <a:off x="1079500" y="1143000"/>
            <a:ext cx="6845300" cy="4953000"/>
          </a:xfrm>
          <a:prstGeom prst="rect">
            <a:avLst/>
          </a:prstGeom>
          <a:noFill/>
          <a:ln w="9525">
            <a:noFill/>
            <a:miter lim="800000"/>
            <a:headEnd/>
            <a:tailEnd/>
          </a:ln>
        </p:spPr>
      </p:pic>
      <p:pic>
        <p:nvPicPr>
          <p:cNvPr id="8197" name="Picture 2"/>
          <p:cNvPicPr>
            <a:picLocks noChangeAspect="1" noChangeArrowheads="1"/>
          </p:cNvPicPr>
          <p:nvPr/>
        </p:nvPicPr>
        <p:blipFill>
          <a:blip r:embed="rId3" cstate="print"/>
          <a:srcRect l="51241" t="39523" r="1250" b="5183"/>
          <a:stretch>
            <a:fillRect/>
          </a:stretch>
        </p:blipFill>
        <p:spPr bwMode="auto">
          <a:xfrm>
            <a:off x="4573588" y="3124200"/>
            <a:ext cx="3257550" cy="274320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737862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2" cstate="print"/>
          <a:srcRect b="77823"/>
          <a:stretch>
            <a:fillRect/>
          </a:stretch>
        </p:blipFill>
        <p:spPr bwMode="auto">
          <a:xfrm>
            <a:off x="228600" y="1412875"/>
            <a:ext cx="5257800" cy="873125"/>
          </a:xfrm>
          <a:prstGeom prst="rect">
            <a:avLst/>
          </a:prstGeom>
          <a:noFill/>
          <a:ln w="9525">
            <a:noFill/>
            <a:miter lim="800000"/>
            <a:headEnd/>
            <a:tailEnd/>
          </a:ln>
        </p:spPr>
      </p:pic>
      <p:sp>
        <p:nvSpPr>
          <p:cNvPr id="9219" name="Rectangle 2"/>
          <p:cNvSpPr>
            <a:spLocks noGrp="1" noChangeArrowheads="1"/>
          </p:cNvSpPr>
          <p:nvPr>
            <p:ph type="title" idx="4294967295"/>
          </p:nvPr>
        </p:nvSpPr>
        <p:spPr/>
        <p:txBody>
          <a:bodyPr/>
          <a:lstStyle/>
          <a:p>
            <a:pPr eaLnBrk="1" hangingPunct="1"/>
            <a:r>
              <a:rPr lang="en-US" b="1" smtClean="0"/>
              <a:t>NodeXL:</a:t>
            </a:r>
            <a:r>
              <a:rPr lang="en-US" sz="2400" b="1" smtClean="0"/>
              <a:t> </a:t>
            </a:r>
            <a:br>
              <a:rPr lang="en-US" sz="2400" b="1" smtClean="0"/>
            </a:br>
            <a:r>
              <a:rPr lang="en-US" sz="2400" b="1" smtClean="0"/>
              <a:t>Network Overview for Discovery &amp; Exploration in Excel</a:t>
            </a:r>
            <a:endParaRPr lang="en-US" b="1" smtClean="0"/>
          </a:p>
        </p:txBody>
      </p:sp>
      <p:sp>
        <p:nvSpPr>
          <p:cNvPr id="9220" name="Rectangle 7"/>
          <p:cNvSpPr>
            <a:spLocks noChangeArrowheads="1"/>
          </p:cNvSpPr>
          <p:nvPr/>
        </p:nvSpPr>
        <p:spPr bwMode="auto">
          <a:xfrm>
            <a:off x="-3175" y="6248400"/>
            <a:ext cx="3024188" cy="338138"/>
          </a:xfrm>
          <a:prstGeom prst="rect">
            <a:avLst/>
          </a:prstGeom>
          <a:noFill/>
          <a:ln w="38100" cap="sq" algn="ctr">
            <a:noFill/>
            <a:miter lim="800000"/>
            <a:headEnd/>
            <a:tailEnd/>
          </a:ln>
        </p:spPr>
        <p:txBody>
          <a:bodyPr wrap="none">
            <a:spAutoFit/>
          </a:bodyPr>
          <a:lstStyle/>
          <a:p>
            <a:r>
              <a:rPr lang="en-US" sz="1600" b="1">
                <a:solidFill>
                  <a:schemeClr val="tx1"/>
                </a:solidFill>
                <a:latin typeface="Courier New" pitchFamily="49" charset="0"/>
                <a:cs typeface="Courier New" pitchFamily="49" charset="0"/>
              </a:rPr>
              <a:t>www.codeplex.com/nodexl</a:t>
            </a:r>
          </a:p>
        </p:txBody>
      </p:sp>
      <p:pic>
        <p:nvPicPr>
          <p:cNvPr id="9221" name="Picture 3"/>
          <p:cNvPicPr>
            <a:picLocks noChangeAspect="1" noChangeArrowheads="1"/>
          </p:cNvPicPr>
          <p:nvPr/>
        </p:nvPicPr>
        <p:blipFill>
          <a:blip r:embed="rId3" cstate="print"/>
          <a:srcRect/>
          <a:stretch>
            <a:fillRect/>
          </a:stretch>
        </p:blipFill>
        <p:spPr bwMode="auto">
          <a:xfrm>
            <a:off x="228600" y="1143000"/>
            <a:ext cx="5165725" cy="3886200"/>
          </a:xfrm>
          <a:prstGeom prst="rect">
            <a:avLst/>
          </a:prstGeom>
          <a:noFill/>
          <a:ln w="9525">
            <a:noFill/>
            <a:miter lim="800000"/>
            <a:headEnd/>
            <a:tailEnd/>
          </a:ln>
        </p:spPr>
      </p:pic>
      <p:pic>
        <p:nvPicPr>
          <p:cNvPr id="9222" name="Picture 6"/>
          <p:cNvPicPr>
            <a:picLocks noChangeAspect="1" noChangeArrowheads="1"/>
          </p:cNvPicPr>
          <p:nvPr/>
        </p:nvPicPr>
        <p:blipFill>
          <a:blip r:embed="rId4" cstate="print"/>
          <a:srcRect/>
          <a:stretch>
            <a:fillRect/>
          </a:stretch>
        </p:blipFill>
        <p:spPr bwMode="auto">
          <a:xfrm>
            <a:off x="2943225" y="3733800"/>
            <a:ext cx="6276975" cy="3924300"/>
          </a:xfrm>
          <a:prstGeom prst="rect">
            <a:avLst/>
          </a:prstGeom>
          <a:noFill/>
          <a:ln w="9525">
            <a:noFill/>
            <a:miter lim="800000"/>
            <a:headEnd/>
            <a:tailEnd/>
          </a:ln>
        </p:spPr>
      </p:pic>
    </p:spTree>
    <p:extLst>
      <p:ext uri="{BB962C8B-B14F-4D97-AF65-F5344CB8AC3E}">
        <p14:creationId xmlns:p14="http://schemas.microsoft.com/office/powerpoint/2010/main" val="2088945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pPr eaLnBrk="1" hangingPunct="1"/>
            <a:r>
              <a:rPr lang="en-US" b="1" smtClean="0"/>
              <a:t>NodeXL: Import Dialogs</a:t>
            </a:r>
          </a:p>
        </p:txBody>
      </p:sp>
      <p:sp>
        <p:nvSpPr>
          <p:cNvPr id="13315" name="Rectangle 7"/>
          <p:cNvSpPr>
            <a:spLocks noChangeArrowheads="1"/>
          </p:cNvSpPr>
          <p:nvPr/>
        </p:nvSpPr>
        <p:spPr bwMode="auto">
          <a:xfrm>
            <a:off x="1139825" y="6259513"/>
            <a:ext cx="3355975" cy="369887"/>
          </a:xfrm>
          <a:prstGeom prst="rect">
            <a:avLst/>
          </a:prstGeom>
          <a:noFill/>
          <a:ln w="38100" cap="sq" algn="ctr">
            <a:noFill/>
            <a:miter lim="800000"/>
            <a:headEnd/>
            <a:tailEnd/>
          </a:ln>
        </p:spPr>
        <p:txBody>
          <a:bodyPr wrap="none">
            <a:spAutoFit/>
          </a:bodyPr>
          <a:lstStyle/>
          <a:p>
            <a:r>
              <a:rPr lang="en-US" sz="1800" b="1">
                <a:solidFill>
                  <a:schemeClr val="tx1"/>
                </a:solidFill>
                <a:latin typeface="Courier New" pitchFamily="49" charset="0"/>
                <a:cs typeface="Courier New" pitchFamily="49" charset="0"/>
              </a:rPr>
              <a:t>www.codeplex.com/nodexl</a:t>
            </a:r>
          </a:p>
        </p:txBody>
      </p:sp>
      <p:pic>
        <p:nvPicPr>
          <p:cNvPr id="13316" name="Picture 6" descr="C:\My Dropbox\Book-MKP\Figures\CH10 Twitter\import.png"/>
          <p:cNvPicPr>
            <a:picLocks noChangeAspect="1" noChangeArrowheads="1"/>
          </p:cNvPicPr>
          <p:nvPr/>
        </p:nvPicPr>
        <p:blipFill>
          <a:blip r:embed="rId2" cstate="print"/>
          <a:srcRect/>
          <a:stretch>
            <a:fillRect/>
          </a:stretch>
        </p:blipFill>
        <p:spPr bwMode="auto">
          <a:xfrm>
            <a:off x="6400800" y="457200"/>
            <a:ext cx="2552700" cy="5006975"/>
          </a:xfrm>
          <a:prstGeom prst="rect">
            <a:avLst/>
          </a:prstGeom>
          <a:noFill/>
          <a:ln w="9525">
            <a:noFill/>
            <a:miter lim="800000"/>
            <a:headEnd/>
            <a:tailEnd/>
          </a:ln>
        </p:spPr>
      </p:pic>
      <p:pic>
        <p:nvPicPr>
          <p:cNvPr id="13317" name="Picture 7"/>
          <p:cNvPicPr>
            <a:picLocks noChangeAspect="1" noChangeArrowheads="1"/>
          </p:cNvPicPr>
          <p:nvPr/>
        </p:nvPicPr>
        <p:blipFill>
          <a:blip r:embed="rId3" cstate="print"/>
          <a:srcRect r="60464" b="49147"/>
          <a:stretch>
            <a:fillRect/>
          </a:stretch>
        </p:blipFill>
        <p:spPr bwMode="auto">
          <a:xfrm>
            <a:off x="152400" y="1219200"/>
            <a:ext cx="6065838" cy="4876800"/>
          </a:xfrm>
          <a:prstGeom prst="rect">
            <a:avLst/>
          </a:prstGeom>
          <a:noFill/>
          <a:ln w="38100" cap="sq" algn="ctr">
            <a:noFill/>
            <a:miter lim="800000"/>
            <a:headEnd/>
            <a:tailEnd/>
          </a:ln>
        </p:spPr>
      </p:pic>
    </p:spTree>
    <p:extLst>
      <p:ext uri="{BB962C8B-B14F-4D97-AF65-F5344CB8AC3E}">
        <p14:creationId xmlns:p14="http://schemas.microsoft.com/office/powerpoint/2010/main" val="532016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2009 - September - NodeXL - Twitter Search WIN09 Follows Network profile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600200"/>
            <a:ext cx="6088062"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3"/>
          <p:cNvSpPr>
            <a:spLocks noGrp="1"/>
          </p:cNvSpPr>
          <p:nvPr>
            <p:ph type="title"/>
          </p:nvPr>
        </p:nvSpPr>
        <p:spPr>
          <a:xfrm>
            <a:off x="533400" y="152400"/>
            <a:ext cx="8610600" cy="762000"/>
          </a:xfrm>
        </p:spPr>
        <p:txBody>
          <a:bodyPr/>
          <a:lstStyle/>
          <a:p>
            <a:r>
              <a:rPr lang="en-US" sz="3200" b="1" smtClean="0"/>
              <a:t>Tweets at #WIN09 Conference: 2 groups</a:t>
            </a:r>
          </a:p>
        </p:txBody>
      </p:sp>
    </p:spTree>
    <p:extLst>
      <p:ext uri="{BB962C8B-B14F-4D97-AF65-F5344CB8AC3E}">
        <p14:creationId xmlns:p14="http://schemas.microsoft.com/office/powerpoint/2010/main" val="26606318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04800" y="152400"/>
            <a:ext cx="8534400" cy="762000"/>
          </a:xfrm>
        </p:spPr>
        <p:txBody>
          <a:bodyPr/>
          <a:lstStyle/>
          <a:p>
            <a:r>
              <a:rPr lang="en-US" sz="3200" b="1" smtClean="0"/>
              <a:t>‘GOP’ tweets, clustered (red-Republicans)</a:t>
            </a:r>
          </a:p>
        </p:txBody>
      </p:sp>
      <p:pic>
        <p:nvPicPr>
          <p:cNvPr id="68611" name="Picture 4" descr="2010 - September - 5 - NodeXL - Twitter - G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7823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441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r>
              <a:rPr lang="en-US" b="1" dirty="0" smtClean="0"/>
              <a:t>Goal: Next 50 years</a:t>
            </a:r>
            <a:endParaRPr lang="en-US" sz="3200" b="1" dirty="0" smtClean="0"/>
          </a:p>
        </p:txBody>
      </p:sp>
      <p:sp>
        <p:nvSpPr>
          <p:cNvPr id="5123" name="Rectangle 3"/>
          <p:cNvSpPr>
            <a:spLocks noGrp="1" noChangeArrowheads="1"/>
          </p:cNvSpPr>
          <p:nvPr>
            <p:ph type="body" sz="half" idx="4294967295"/>
          </p:nvPr>
        </p:nvSpPr>
        <p:spPr>
          <a:xfrm>
            <a:off x="533400" y="1228725"/>
            <a:ext cx="8763000" cy="6086475"/>
          </a:xfrm>
          <a:noFill/>
        </p:spPr>
        <p:txBody>
          <a:bodyPr lIns="90488" tIns="44450" rIns="90488" bIns="44450"/>
          <a:lstStyle/>
          <a:p>
            <a:pPr eaLnBrk="1" hangingPunct="1">
              <a:buFontTx/>
              <a:buNone/>
            </a:pPr>
            <a:r>
              <a:rPr lang="en-US" b="1" dirty="0" smtClean="0"/>
              <a:t>Apply social media to transform society</a:t>
            </a:r>
            <a:br>
              <a:rPr lang="en-US" b="1" dirty="0" smtClean="0"/>
            </a:br>
            <a:endParaRPr lang="en-US" sz="2800" b="1" dirty="0" smtClean="0"/>
          </a:p>
          <a:p>
            <a:pPr eaLnBrk="1" hangingPunct="1"/>
            <a:r>
              <a:rPr lang="en-US" sz="2800" dirty="0" smtClean="0"/>
              <a:t>Reduce medical errors, obesity &amp; smoking</a:t>
            </a:r>
          </a:p>
          <a:p>
            <a:pPr eaLnBrk="1" hangingPunct="1"/>
            <a:r>
              <a:rPr lang="en-US" sz="2800" dirty="0" smtClean="0"/>
              <a:t>Promote resource &amp; biodiversity conservation</a:t>
            </a:r>
          </a:p>
          <a:p>
            <a:pPr eaLnBrk="1" hangingPunct="1"/>
            <a:r>
              <a:rPr lang="en-US" sz="2800" dirty="0" smtClean="0"/>
              <a:t>Prevent disasters &amp; terrorism</a:t>
            </a:r>
          </a:p>
          <a:p>
            <a:pPr eaLnBrk="1" hangingPunct="1"/>
            <a:r>
              <a:rPr lang="en-US" sz="2800" dirty="0" smtClean="0"/>
              <a:t>Increase community safety</a:t>
            </a:r>
          </a:p>
          <a:p>
            <a:pPr eaLnBrk="1" hangingPunct="1"/>
            <a:r>
              <a:rPr lang="en-US" sz="2800" dirty="0" smtClean="0"/>
              <a:t>Improve education </a:t>
            </a:r>
          </a:p>
          <a:p>
            <a:pPr eaLnBrk="1" hangingPunct="1"/>
            <a:r>
              <a:rPr lang="en-US" sz="2800" dirty="0" smtClean="0"/>
              <a:t>Facilitate good government</a:t>
            </a:r>
          </a:p>
          <a:p>
            <a:pPr eaLnBrk="1" hangingPunct="1"/>
            <a:r>
              <a:rPr lang="en-US" sz="2800" dirty="0" smtClean="0"/>
              <a:t>Resolve conflicts</a:t>
            </a:r>
          </a:p>
          <a:p>
            <a:pPr eaLnBrk="1" hangingPunct="1"/>
            <a:endParaRPr lang="en-US" sz="1600" b="1" dirty="0" smtClean="0"/>
          </a:p>
          <a:p>
            <a:pPr eaLnBrk="1" hangingPunct="1">
              <a:buFontTx/>
              <a:buNone/>
            </a:pPr>
            <a:r>
              <a:rPr lang="en-US" sz="2800" b="1" dirty="0" smtClean="0"/>
              <a:t>   </a:t>
            </a:r>
          </a:p>
          <a:p>
            <a:pPr eaLnBrk="1" hangingPunct="1"/>
            <a:endParaRPr lang="en-US" sz="2800" b="1" dirty="0" smtClean="0"/>
          </a:p>
          <a:p>
            <a:pPr eaLnBrk="1" hangingPunct="1"/>
            <a:endParaRPr lang="en-US" sz="2800" b="1" dirty="0" smtClean="0"/>
          </a:p>
          <a:p>
            <a:pPr lvl="1" eaLnBrk="1" hangingPunct="1">
              <a:buFontTx/>
              <a:buNone/>
            </a:pPr>
            <a:endParaRPr lang="en-US" sz="2400" b="1" dirty="0" smtClean="0"/>
          </a:p>
        </p:txBody>
      </p:sp>
    </p:spTree>
    <p:extLst>
      <p:ext uri="{BB962C8B-B14F-4D97-AF65-F5344CB8AC3E}">
        <p14:creationId xmlns:p14="http://schemas.microsoft.com/office/powerpoint/2010/main" val="22151031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p:cNvSpPr>
            <a:spLocks noGrp="1"/>
          </p:cNvSpPr>
          <p:nvPr>
            <p:ph type="title"/>
          </p:nvPr>
        </p:nvSpPr>
        <p:spPr/>
        <p:txBody>
          <a:bodyPr/>
          <a:lstStyle/>
          <a:p>
            <a:r>
              <a:rPr lang="en-US" sz="3200" b="1" smtClean="0"/>
              <a:t>Twitter networks: #SOTU </a:t>
            </a:r>
          </a:p>
        </p:txBody>
      </p:sp>
      <p:pic>
        <p:nvPicPr>
          <p:cNvPr id="57347" name="Picture 8" descr="C:\Users\Itai Himelboim\AppData\Local\Microsoft\Windows\Temporary Internet Files\Content.Word\New Picture (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7848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9525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152400"/>
            <a:ext cx="8610600" cy="762000"/>
          </a:xfrm>
        </p:spPr>
        <p:txBody>
          <a:bodyPr/>
          <a:lstStyle/>
          <a:p>
            <a:pPr eaLnBrk="1" hangingPunct="1"/>
            <a:r>
              <a:rPr lang="en-US" sz="3200" b="1" dirty="0" smtClean="0"/>
              <a:t>Group-In-A-Box: </a:t>
            </a:r>
            <a:r>
              <a:rPr lang="en-US" sz="3200" b="1" dirty="0"/>
              <a:t>Twitter Network for “TTW”</a:t>
            </a:r>
            <a:endParaRPr lang="en-US" sz="3200" b="1" dirty="0" smtClean="0"/>
          </a:p>
        </p:txBody>
      </p:sp>
      <p:pic>
        <p:nvPicPr>
          <p:cNvPr id="3077" name="Picture 5" descr="C:\Users\Ben\Dropbox\Dunne-phd\ine-gd-2012\figs\twitter_theorizing_web_2012_v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0"/>
            <a:ext cx="760236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06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6"/>
          <p:cNvSpPr txBox="1">
            <a:spLocks noChangeArrowheads="1"/>
          </p:cNvSpPr>
          <p:nvPr/>
        </p:nvSpPr>
        <p:spPr bwMode="auto">
          <a:xfrm>
            <a:off x="152400" y="152400"/>
            <a:ext cx="8610600" cy="1384300"/>
          </a:xfrm>
          <a:prstGeom prst="rect">
            <a:avLst/>
          </a:prstGeom>
          <a:noFill/>
          <a:ln w="9525">
            <a:noFill/>
            <a:miter lim="800000"/>
            <a:headEnd/>
            <a:tailEnd/>
          </a:ln>
        </p:spPr>
        <p:txBody>
          <a:bodyPr>
            <a:spAutoFit/>
          </a:bodyPr>
          <a:lstStyle/>
          <a:p>
            <a:r>
              <a:rPr lang="en-US" sz="1400" b="1"/>
              <a:t>Figure 7.11. : Lobbying Coalition Network connecting organizations (vertices) that have jointly filed comments on US Federal Communications Commission policies (edges). Vertex Size represents number of filings and color represents Eigenvector Centrality (pink = higher). Darker edges connect organizations with many joint filings. Vertices were originally positioned using Fruchterman-Rheingold and hand-positioned to respect clusters identified by NodeXL’s Find Clusters algorithm.</a:t>
            </a:r>
          </a:p>
          <a:p>
            <a:endParaRPr lang="en-US" sz="1400"/>
          </a:p>
        </p:txBody>
      </p:sp>
      <p:pic>
        <p:nvPicPr>
          <p:cNvPr id="1026" name="Picture 2" descr="C:\Users\Ben\AppData\Local\Microsoft\Windows\Temporary Internet Files\Content.Outlook\9XZ2HV1D\influence of hcil in nsf network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232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testbaku Twitter network for 11 March 10pm - NOT FOLLO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
            <a:ext cx="9048750" cy="655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397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5134" t="13828" r="16269" b="11032"/>
          <a:stretch/>
        </p:blipFill>
        <p:spPr bwMode="auto">
          <a:xfrm>
            <a:off x="45957" y="1447800"/>
            <a:ext cx="905952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txBox="1">
            <a:spLocks noChangeArrowheads="1"/>
          </p:cNvSpPr>
          <p:nvPr/>
        </p:nvSpPr>
        <p:spPr bwMode="auto">
          <a:xfrm>
            <a:off x="304800" y="152400"/>
            <a:ext cx="861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a:lstStyle>
          <a:p>
            <a:pPr eaLnBrk="1" hangingPunct="1"/>
            <a:r>
              <a:rPr lang="en-US" sz="3200" b="1" kern="0" dirty="0" smtClean="0"/>
              <a:t>Structural Patterns in Twitter Discussions</a:t>
            </a:r>
          </a:p>
        </p:txBody>
      </p:sp>
    </p:spTree>
    <p:extLst>
      <p:ext uri="{BB962C8B-B14F-4D97-AF65-F5344CB8AC3E}">
        <p14:creationId xmlns:p14="http://schemas.microsoft.com/office/powerpoint/2010/main" val="24957988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9296400" cy="762000"/>
          </a:xfrm>
        </p:spPr>
        <p:txBody>
          <a:bodyPr/>
          <a:lstStyle/>
          <a:p>
            <a:pPr eaLnBrk="1" hangingPunct="1"/>
            <a:r>
              <a:rPr lang="en-US" sz="2800" b="1" smtClean="0"/>
              <a:t>  Analyzing Social Media Networks with NodeXL</a:t>
            </a:r>
          </a:p>
        </p:txBody>
      </p:sp>
      <p:sp>
        <p:nvSpPr>
          <p:cNvPr id="25603" name="Right Triangle 6"/>
          <p:cNvSpPr>
            <a:spLocks noChangeArrowheads="1"/>
          </p:cNvSpPr>
          <p:nvPr/>
        </p:nvSpPr>
        <p:spPr bwMode="auto">
          <a:xfrm rot="5244050">
            <a:off x="2062956" y="1337470"/>
            <a:ext cx="1101725" cy="1065212"/>
          </a:xfrm>
          <a:prstGeom prst="rtTriangle">
            <a:avLst/>
          </a:prstGeom>
          <a:solidFill>
            <a:schemeClr val="bg1"/>
          </a:solidFill>
          <a:ln w="38100" cap="sq" algn="ctr">
            <a:noFill/>
            <a:round/>
            <a:headEnd/>
            <a:tailEnd/>
          </a:ln>
        </p:spPr>
        <p:txBody>
          <a:bodyPr wrap="none" anchor="ctr"/>
          <a:lstStyle/>
          <a:p>
            <a:endParaRPr lang="en-US"/>
          </a:p>
        </p:txBody>
      </p:sp>
      <p:sp>
        <p:nvSpPr>
          <p:cNvPr id="25604" name="Right Triangle 7"/>
          <p:cNvSpPr>
            <a:spLocks noChangeArrowheads="1"/>
          </p:cNvSpPr>
          <p:nvPr/>
        </p:nvSpPr>
        <p:spPr bwMode="auto">
          <a:xfrm>
            <a:off x="1670050" y="4157663"/>
            <a:ext cx="996950" cy="1176337"/>
          </a:xfrm>
          <a:prstGeom prst="rtTriangle">
            <a:avLst/>
          </a:prstGeom>
          <a:solidFill>
            <a:schemeClr val="bg1"/>
          </a:solidFill>
          <a:ln w="38100" cap="sq" algn="ctr">
            <a:noFill/>
            <a:round/>
            <a:headEnd/>
            <a:tailEnd/>
          </a:ln>
        </p:spPr>
        <p:txBody>
          <a:bodyPr wrap="none" anchor="ctr"/>
          <a:lstStyle/>
          <a:p>
            <a:endParaRPr lang="en-US"/>
          </a:p>
        </p:txBody>
      </p:sp>
      <p:sp>
        <p:nvSpPr>
          <p:cNvPr id="25605" name="Rectangle 6"/>
          <p:cNvSpPr>
            <a:spLocks noChangeArrowheads="1"/>
          </p:cNvSpPr>
          <p:nvPr/>
        </p:nvSpPr>
        <p:spPr bwMode="auto">
          <a:xfrm>
            <a:off x="4038600" y="1327150"/>
            <a:ext cx="5791200" cy="4616450"/>
          </a:xfrm>
          <a:prstGeom prst="rect">
            <a:avLst/>
          </a:prstGeom>
          <a:noFill/>
          <a:ln w="9525">
            <a:noFill/>
            <a:miter lim="800000"/>
            <a:headEnd/>
            <a:tailEnd/>
          </a:ln>
        </p:spPr>
        <p:txBody>
          <a:bodyPr>
            <a:spAutoFit/>
          </a:bodyPr>
          <a:lstStyle/>
          <a:p>
            <a:pPr algn="l"/>
            <a:r>
              <a:rPr lang="en-US" sz="1400" b="1" dirty="0"/>
              <a:t>I. Getting Started with Analyzing Social Media Networks</a:t>
            </a:r>
            <a:r>
              <a:rPr lang="en-US" sz="1400" dirty="0"/>
              <a:t> </a:t>
            </a:r>
            <a:br>
              <a:rPr lang="en-US" sz="1400" dirty="0"/>
            </a:br>
            <a:r>
              <a:rPr lang="en-US" sz="1400" dirty="0"/>
              <a:t>    1. Introduction to Social Media and Social Networks</a:t>
            </a:r>
            <a:br>
              <a:rPr lang="en-US" sz="1400" dirty="0"/>
            </a:br>
            <a:r>
              <a:rPr lang="en-US" sz="1400" dirty="0"/>
              <a:t>    2. Social media: New Technologies of Collaboration</a:t>
            </a:r>
            <a:br>
              <a:rPr lang="en-US" sz="1400" dirty="0"/>
            </a:br>
            <a:r>
              <a:rPr lang="en-US" sz="1400" dirty="0"/>
              <a:t>    3. Social Network Analysis</a:t>
            </a:r>
            <a:br>
              <a:rPr lang="en-US" sz="1400" dirty="0"/>
            </a:br>
            <a:r>
              <a:rPr lang="en-US" sz="1400" dirty="0"/>
              <a:t/>
            </a:r>
            <a:br>
              <a:rPr lang="en-US" sz="1400" dirty="0"/>
            </a:br>
            <a:r>
              <a:rPr lang="en-US" sz="1400" b="1" dirty="0"/>
              <a:t>II. </a:t>
            </a:r>
            <a:r>
              <a:rPr lang="en-US" sz="1400" b="1" dirty="0" err="1"/>
              <a:t>NodeXL</a:t>
            </a:r>
            <a:r>
              <a:rPr lang="en-US" sz="1400" b="1" dirty="0"/>
              <a:t> Tutorial: Learning by Doing</a:t>
            </a:r>
            <a:r>
              <a:rPr lang="en-US" sz="1400" dirty="0"/>
              <a:t> </a:t>
            </a:r>
            <a:br>
              <a:rPr lang="en-US" sz="1400" dirty="0"/>
            </a:br>
            <a:r>
              <a:rPr lang="en-US" sz="1400" dirty="0"/>
              <a:t>    4. Layout, Visual Design &amp; Labeling</a:t>
            </a:r>
            <a:br>
              <a:rPr lang="en-US" sz="1400" dirty="0"/>
            </a:br>
            <a:r>
              <a:rPr lang="en-US" sz="1400" dirty="0"/>
              <a:t>    5. Calculating &amp; Visualizing Network Metrics </a:t>
            </a:r>
            <a:br>
              <a:rPr lang="en-US" sz="1400" dirty="0"/>
            </a:br>
            <a:r>
              <a:rPr lang="en-US" sz="1400" dirty="0"/>
              <a:t>    6. Preparing Data &amp; Filtering</a:t>
            </a:r>
            <a:br>
              <a:rPr lang="en-US" sz="1400" dirty="0"/>
            </a:br>
            <a:r>
              <a:rPr lang="en-US" sz="1400" dirty="0"/>
              <a:t>    7. Clustering &amp;Grouping</a:t>
            </a:r>
            <a:br>
              <a:rPr lang="en-US" sz="1400" dirty="0"/>
            </a:br>
            <a:r>
              <a:rPr lang="en-US" sz="1400" dirty="0"/>
              <a:t/>
            </a:r>
            <a:br>
              <a:rPr lang="en-US" sz="1400" dirty="0"/>
            </a:br>
            <a:r>
              <a:rPr lang="en-US" sz="1400" b="1" dirty="0"/>
              <a:t>III Social Media Network Analysis Case Studies</a:t>
            </a:r>
            <a:r>
              <a:rPr lang="en-US" sz="1400" dirty="0"/>
              <a:t> </a:t>
            </a:r>
            <a:br>
              <a:rPr lang="en-US" sz="1400" dirty="0"/>
            </a:br>
            <a:r>
              <a:rPr lang="en-US" sz="1400" dirty="0"/>
              <a:t>     8. Email</a:t>
            </a:r>
            <a:br>
              <a:rPr lang="en-US" sz="1400" dirty="0"/>
            </a:br>
            <a:r>
              <a:rPr lang="en-US" sz="1400" dirty="0"/>
              <a:t>     9. Threaded Networks</a:t>
            </a:r>
            <a:br>
              <a:rPr lang="en-US" sz="1400" dirty="0"/>
            </a:br>
            <a:r>
              <a:rPr lang="en-US" sz="1400" dirty="0"/>
              <a:t>   10. Twitter</a:t>
            </a:r>
            <a:br>
              <a:rPr lang="en-US" sz="1400" dirty="0"/>
            </a:br>
            <a:r>
              <a:rPr lang="en-US" sz="1400" dirty="0"/>
              <a:t>   11. Facebook  </a:t>
            </a:r>
            <a:br>
              <a:rPr lang="en-US" sz="1400" dirty="0"/>
            </a:br>
            <a:r>
              <a:rPr lang="en-US" sz="1400" dirty="0"/>
              <a:t>   12. WWW</a:t>
            </a:r>
            <a:br>
              <a:rPr lang="en-US" sz="1400" dirty="0"/>
            </a:br>
            <a:r>
              <a:rPr lang="en-US" sz="1400" dirty="0"/>
              <a:t>   13. Flickr</a:t>
            </a:r>
            <a:br>
              <a:rPr lang="en-US" sz="1400" dirty="0"/>
            </a:br>
            <a:r>
              <a:rPr lang="en-US" sz="1400" dirty="0"/>
              <a:t>   14. YouTube </a:t>
            </a:r>
            <a:br>
              <a:rPr lang="en-US" sz="1400" dirty="0"/>
            </a:br>
            <a:r>
              <a:rPr lang="en-US" sz="1400" dirty="0"/>
              <a:t>   15. Wiki Networks </a:t>
            </a:r>
            <a:br>
              <a:rPr lang="en-US" sz="1400" dirty="0"/>
            </a:br>
            <a:endParaRPr lang="en-US" sz="1400" dirty="0"/>
          </a:p>
        </p:txBody>
      </p:sp>
      <p:pic>
        <p:nvPicPr>
          <p:cNvPr id="25606" name="Picture 4" descr="Hansen5_21"/>
          <p:cNvPicPr>
            <a:picLocks noChangeAspect="1" noChangeArrowheads="1"/>
          </p:cNvPicPr>
          <p:nvPr/>
        </p:nvPicPr>
        <p:blipFill>
          <a:blip r:embed="rId2" cstate="print"/>
          <a:srcRect/>
          <a:stretch>
            <a:fillRect/>
          </a:stretch>
        </p:blipFill>
        <p:spPr bwMode="auto">
          <a:xfrm>
            <a:off x="319088" y="1427163"/>
            <a:ext cx="3414712" cy="4211637"/>
          </a:xfrm>
          <a:prstGeom prst="rect">
            <a:avLst/>
          </a:prstGeom>
          <a:noFill/>
          <a:ln w="9525">
            <a:noFill/>
            <a:miter lim="800000"/>
            <a:headEnd/>
            <a:tailEnd/>
          </a:ln>
        </p:spPr>
      </p:pic>
      <p:sp>
        <p:nvSpPr>
          <p:cNvPr id="25607" name="Rectangle 7"/>
          <p:cNvSpPr>
            <a:spLocks noChangeArrowheads="1"/>
          </p:cNvSpPr>
          <p:nvPr/>
        </p:nvSpPr>
        <p:spPr bwMode="auto">
          <a:xfrm>
            <a:off x="-838200" y="6400800"/>
            <a:ext cx="10134600" cy="307975"/>
          </a:xfrm>
          <a:prstGeom prst="rect">
            <a:avLst/>
          </a:prstGeom>
          <a:noFill/>
          <a:ln w="9525">
            <a:noFill/>
            <a:miter lim="800000"/>
            <a:headEnd/>
            <a:tailEnd/>
          </a:ln>
        </p:spPr>
        <p:txBody>
          <a:bodyPr>
            <a:spAutoFit/>
          </a:bodyPr>
          <a:lstStyle/>
          <a:p>
            <a:r>
              <a:rPr lang="en-US" sz="1400" b="1">
                <a:latin typeface="Courier New" pitchFamily="49" charset="0"/>
                <a:cs typeface="Courier New" pitchFamily="49" charset="0"/>
              </a:rPr>
              <a:t>http://www.elsevier.com/wps/find/bookdescription.cws_home/723354/description</a:t>
            </a:r>
          </a:p>
        </p:txBody>
      </p:sp>
    </p:spTree>
    <p:extLst>
      <p:ext uri="{BB962C8B-B14F-4D97-AF65-F5344CB8AC3E}">
        <p14:creationId xmlns:p14="http://schemas.microsoft.com/office/powerpoint/2010/main" val="887694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8915400" cy="762000"/>
          </a:xfrm>
        </p:spPr>
        <p:txBody>
          <a:bodyPr/>
          <a:lstStyle/>
          <a:p>
            <a:pPr eaLnBrk="1" hangingPunct="1"/>
            <a:r>
              <a:rPr lang="en-US" sz="3200" b="1" smtClean="0"/>
              <a:t> Social Media Research Foundation</a:t>
            </a:r>
          </a:p>
        </p:txBody>
      </p:sp>
      <p:sp>
        <p:nvSpPr>
          <p:cNvPr id="26627" name="Right Triangle 6"/>
          <p:cNvSpPr>
            <a:spLocks noChangeArrowheads="1"/>
          </p:cNvSpPr>
          <p:nvPr/>
        </p:nvSpPr>
        <p:spPr bwMode="auto">
          <a:xfrm rot="5244050">
            <a:off x="2062956" y="1337470"/>
            <a:ext cx="1101725" cy="1065212"/>
          </a:xfrm>
          <a:prstGeom prst="rtTriangle">
            <a:avLst/>
          </a:prstGeom>
          <a:solidFill>
            <a:schemeClr val="bg1"/>
          </a:solidFill>
          <a:ln w="38100" cap="sq" algn="ctr">
            <a:noFill/>
            <a:round/>
            <a:headEnd/>
            <a:tailEnd/>
          </a:ln>
        </p:spPr>
        <p:txBody>
          <a:bodyPr wrap="none" anchor="ctr"/>
          <a:lstStyle/>
          <a:p>
            <a:endParaRPr lang="en-US"/>
          </a:p>
        </p:txBody>
      </p:sp>
      <p:sp>
        <p:nvSpPr>
          <p:cNvPr id="26628" name="Right Triangle 7"/>
          <p:cNvSpPr>
            <a:spLocks noChangeArrowheads="1"/>
          </p:cNvSpPr>
          <p:nvPr/>
        </p:nvSpPr>
        <p:spPr bwMode="auto">
          <a:xfrm>
            <a:off x="1670050" y="4157663"/>
            <a:ext cx="996950" cy="1176337"/>
          </a:xfrm>
          <a:prstGeom prst="rtTriangle">
            <a:avLst/>
          </a:prstGeom>
          <a:solidFill>
            <a:schemeClr val="bg1"/>
          </a:solidFill>
          <a:ln w="38100" cap="sq" algn="ctr">
            <a:noFill/>
            <a:round/>
            <a:headEnd/>
            <a:tailEnd/>
          </a:ln>
        </p:spPr>
        <p:txBody>
          <a:bodyPr wrap="none" anchor="ctr"/>
          <a:lstStyle/>
          <a:p>
            <a:endParaRPr lang="en-US"/>
          </a:p>
        </p:txBody>
      </p:sp>
      <p:sp>
        <p:nvSpPr>
          <p:cNvPr id="26629" name="Rectangle 6"/>
          <p:cNvSpPr>
            <a:spLocks noChangeArrowheads="1"/>
          </p:cNvSpPr>
          <p:nvPr/>
        </p:nvSpPr>
        <p:spPr bwMode="auto">
          <a:xfrm>
            <a:off x="1524000" y="3505200"/>
            <a:ext cx="5905500" cy="2739211"/>
          </a:xfrm>
          <a:prstGeom prst="rect">
            <a:avLst/>
          </a:prstGeom>
          <a:noFill/>
          <a:ln w="9525">
            <a:noFill/>
            <a:miter lim="800000"/>
            <a:headEnd/>
            <a:tailEnd/>
          </a:ln>
        </p:spPr>
        <p:txBody>
          <a:bodyPr wrap="square">
            <a:spAutoFit/>
          </a:bodyPr>
          <a:lstStyle/>
          <a:p>
            <a:r>
              <a:rPr lang="en-US" sz="1600" b="1" dirty="0"/>
              <a:t>Social Media Research Foundation</a:t>
            </a:r>
          </a:p>
          <a:p>
            <a:r>
              <a:rPr lang="en-US" sz="1600" b="1" dirty="0"/>
              <a:t>     </a:t>
            </a:r>
            <a:r>
              <a:rPr lang="en-US" sz="1600" b="1" dirty="0">
                <a:latin typeface="Courier New" pitchFamily="49" charset="0"/>
                <a:cs typeface="Courier New" pitchFamily="49" charset="0"/>
              </a:rPr>
              <a:t>smrfoundation.org</a:t>
            </a:r>
          </a:p>
          <a:p>
            <a:endParaRPr lang="en-US" sz="1600" dirty="0" smtClean="0"/>
          </a:p>
          <a:p>
            <a:endParaRPr lang="en-US" sz="1600" dirty="0"/>
          </a:p>
          <a:p>
            <a:pPr algn="l"/>
            <a:r>
              <a:rPr lang="en-US" sz="2000" dirty="0"/>
              <a:t>We are a group of researchers who want to create </a:t>
            </a:r>
            <a:r>
              <a:rPr lang="en-US" sz="2000" b="1" dirty="0"/>
              <a:t>open tools</a:t>
            </a:r>
            <a:r>
              <a:rPr lang="en-US" sz="2000" dirty="0"/>
              <a:t>, generate and host </a:t>
            </a:r>
            <a:r>
              <a:rPr lang="en-US" sz="2000" b="1" dirty="0"/>
              <a:t>open data</a:t>
            </a:r>
            <a:r>
              <a:rPr lang="en-US" sz="2000" dirty="0"/>
              <a:t>, and support </a:t>
            </a:r>
            <a:r>
              <a:rPr lang="en-US" sz="2000" b="1" dirty="0"/>
              <a:t>open scholarship </a:t>
            </a:r>
            <a:r>
              <a:rPr lang="en-US" sz="2000" dirty="0"/>
              <a:t>related to social media.</a:t>
            </a:r>
          </a:p>
          <a:p>
            <a:endParaRPr lang="en-US" sz="1600" dirty="0"/>
          </a:p>
          <a:p>
            <a:r>
              <a:rPr lang="en-US" sz="1600" dirty="0"/>
              <a:t> </a:t>
            </a:r>
          </a:p>
          <a:p>
            <a:endParaRPr lang="en-US" sz="1600" dirty="0"/>
          </a:p>
        </p:txBody>
      </p:sp>
      <p:sp>
        <p:nvSpPr>
          <p:cNvPr id="26631" name="Rectangle 8"/>
          <p:cNvSpPr>
            <a:spLocks noChangeArrowheads="1"/>
          </p:cNvSpPr>
          <p:nvPr/>
        </p:nvSpPr>
        <p:spPr bwMode="auto">
          <a:xfrm>
            <a:off x="3122613" y="6257925"/>
            <a:ext cx="2898775" cy="523875"/>
          </a:xfrm>
          <a:prstGeom prst="rect">
            <a:avLst/>
          </a:prstGeom>
          <a:noFill/>
          <a:ln w="9525">
            <a:noFill/>
            <a:miter lim="800000"/>
            <a:headEnd/>
            <a:tailEnd/>
          </a:ln>
        </p:spPr>
        <p:txBody>
          <a:bodyPr wrap="none">
            <a:spAutoFit/>
          </a:bodyPr>
          <a:lstStyle/>
          <a:p>
            <a:r>
              <a:rPr lang="en-US" b="1"/>
              <a:t> </a:t>
            </a:r>
            <a:r>
              <a:rPr lang="en-US" sz="2000" b="1">
                <a:latin typeface="Courier New" pitchFamily="49" charset="0"/>
                <a:cs typeface="Courier New" pitchFamily="49" charset="0"/>
              </a:rPr>
              <a:t>smrfoundation.org</a:t>
            </a: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45" t="56758" r="32877" b="12220"/>
          <a:stretch/>
        </p:blipFill>
        <p:spPr bwMode="auto">
          <a:xfrm>
            <a:off x="963714" y="1476985"/>
            <a:ext cx="6808686" cy="263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9593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76200" y="1295400"/>
            <a:ext cx="9153525" cy="4419600"/>
          </a:xfrm>
        </p:spPr>
        <p:txBody>
          <a:bodyPr/>
          <a:lstStyle/>
          <a:p>
            <a:pPr lvl="0"/>
            <a:r>
              <a:rPr lang="en-US" sz="2400" b="1" dirty="0" smtClean="0"/>
              <a:t>Text Analytics: </a:t>
            </a:r>
            <a:r>
              <a:rPr lang="en-US" sz="2400" dirty="0" smtClean="0"/>
              <a:t>Words, phrases, content, tone, links </a:t>
            </a:r>
          </a:p>
          <a:p>
            <a:pPr lvl="0"/>
            <a:r>
              <a:rPr lang="en-US" sz="2400" b="1" dirty="0" smtClean="0"/>
              <a:t>Temporal flow: </a:t>
            </a:r>
            <a:r>
              <a:rPr lang="en-US" sz="2400" dirty="0" smtClean="0"/>
              <a:t>Frequency, </a:t>
            </a:r>
            <a:r>
              <a:rPr lang="en-US" sz="2400" dirty="0" err="1" smtClean="0"/>
              <a:t>recency</a:t>
            </a:r>
            <a:r>
              <a:rPr lang="en-US" sz="2400" dirty="0" smtClean="0"/>
              <a:t>, topics</a:t>
            </a:r>
          </a:p>
          <a:p>
            <a:pPr lvl="0"/>
            <a:r>
              <a:rPr lang="en-US" sz="2400" b="1" dirty="0" smtClean="0"/>
              <a:t>Relationships: </a:t>
            </a:r>
            <a:r>
              <a:rPr lang="en-US" sz="2400" dirty="0" smtClean="0"/>
              <a:t>Others, organizations, topics</a:t>
            </a:r>
          </a:p>
          <a:p>
            <a:pPr lvl="0"/>
            <a:r>
              <a:rPr lang="en-US" sz="2400" b="1" dirty="0" smtClean="0"/>
              <a:t>Verification: </a:t>
            </a:r>
            <a:r>
              <a:rPr lang="en-US" sz="2400" dirty="0" smtClean="0"/>
              <a:t>check source, second opinion, trusted review</a:t>
            </a:r>
          </a:p>
          <a:p>
            <a:pPr lvl="0"/>
            <a:endParaRPr lang="en-US" sz="2400" dirty="0"/>
          </a:p>
          <a:p>
            <a:pPr lvl="0"/>
            <a:endParaRPr lang="en-US" sz="2400" dirty="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Analytic methods</a:t>
            </a:r>
          </a:p>
        </p:txBody>
      </p:sp>
    </p:spTree>
    <p:extLst>
      <p:ext uri="{BB962C8B-B14F-4D97-AF65-F5344CB8AC3E}">
        <p14:creationId xmlns:p14="http://schemas.microsoft.com/office/powerpoint/2010/main" val="31923028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76200" y="1295400"/>
            <a:ext cx="9153525" cy="4419600"/>
          </a:xfrm>
        </p:spPr>
        <p:txBody>
          <a:bodyPr/>
          <a:lstStyle/>
          <a:p>
            <a:pPr lvl="0"/>
            <a:r>
              <a:rPr lang="en-US" sz="2400" b="1" dirty="0" smtClean="0"/>
              <a:t>Text Analytics: </a:t>
            </a:r>
            <a:r>
              <a:rPr lang="en-US" sz="2400" dirty="0" smtClean="0"/>
              <a:t>Words, phrases, content, tone, links </a:t>
            </a:r>
          </a:p>
          <a:p>
            <a:pPr lvl="0"/>
            <a:r>
              <a:rPr lang="en-US" sz="2400" b="1" dirty="0" smtClean="0"/>
              <a:t>Temporal flow: </a:t>
            </a:r>
            <a:r>
              <a:rPr lang="en-US" sz="2400" dirty="0" smtClean="0"/>
              <a:t>Frequency, </a:t>
            </a:r>
            <a:r>
              <a:rPr lang="en-US" sz="2400" dirty="0" err="1" smtClean="0"/>
              <a:t>recency</a:t>
            </a:r>
            <a:r>
              <a:rPr lang="en-US" sz="2400" dirty="0" smtClean="0"/>
              <a:t>, topics</a:t>
            </a:r>
          </a:p>
          <a:p>
            <a:pPr lvl="0"/>
            <a:r>
              <a:rPr lang="en-US" sz="2400" b="1" dirty="0" smtClean="0"/>
              <a:t>Relationships: </a:t>
            </a:r>
            <a:r>
              <a:rPr lang="en-US" sz="2400" dirty="0" smtClean="0"/>
              <a:t>Others, organizations, topics</a:t>
            </a:r>
          </a:p>
          <a:p>
            <a:pPr lvl="0"/>
            <a:r>
              <a:rPr lang="en-US" sz="2400" b="1" dirty="0" smtClean="0"/>
              <a:t>Verification: </a:t>
            </a:r>
            <a:r>
              <a:rPr lang="en-US" sz="2400" dirty="0" smtClean="0"/>
              <a:t>check source, second opinion, trusted review</a:t>
            </a:r>
          </a:p>
          <a:p>
            <a:pPr lvl="0"/>
            <a:endParaRPr lang="en-US" sz="2400" dirty="0"/>
          </a:p>
          <a:p>
            <a:pPr marL="0" lvl="0" indent="0">
              <a:buNone/>
            </a:pPr>
            <a:r>
              <a:rPr lang="en-US" sz="2400" b="1" dirty="0" smtClean="0"/>
              <a:t>Reputation Management</a:t>
            </a:r>
          </a:p>
          <a:p>
            <a:pPr lvl="0"/>
            <a:r>
              <a:rPr lang="en-US" sz="2400" b="1" dirty="0" smtClean="0"/>
              <a:t>Internal: </a:t>
            </a:r>
            <a:r>
              <a:rPr lang="en-US" sz="2400" dirty="0" smtClean="0"/>
              <a:t>Edit history, karma points, badges, reviews</a:t>
            </a:r>
          </a:p>
          <a:p>
            <a:pPr lvl="0"/>
            <a:r>
              <a:rPr lang="en-US" sz="2400" b="1" dirty="0" smtClean="0"/>
              <a:t>External: </a:t>
            </a:r>
            <a:r>
              <a:rPr lang="en-US" sz="2400" dirty="0" smtClean="0"/>
              <a:t>Known source, contacts, references</a:t>
            </a:r>
          </a:p>
          <a:p>
            <a:pPr lvl="0"/>
            <a:r>
              <a:rPr lang="en-US" sz="2400" b="1" dirty="0"/>
              <a:t>C</a:t>
            </a:r>
            <a:r>
              <a:rPr lang="en-US" sz="2400" b="1" dirty="0" smtClean="0"/>
              <a:t>ertifications: </a:t>
            </a:r>
            <a:r>
              <a:rPr lang="en-US" sz="2400" dirty="0" err="1" smtClean="0"/>
              <a:t>eTrust</a:t>
            </a:r>
            <a:r>
              <a:rPr lang="en-US" sz="2400" dirty="0" smtClean="0"/>
              <a:t>,</a:t>
            </a:r>
            <a:r>
              <a:rPr lang="en-US" sz="2400" b="1" dirty="0" smtClean="0"/>
              <a:t> </a:t>
            </a:r>
            <a:r>
              <a:rPr lang="en-US" sz="2400" dirty="0" err="1" smtClean="0"/>
              <a:t>TRUSTe</a:t>
            </a:r>
            <a:r>
              <a:rPr lang="en-US" sz="2400" dirty="0" smtClean="0"/>
              <a:t>, BBB, VeriSign, McAfee</a:t>
            </a:r>
          </a:p>
          <a:p>
            <a:pPr lvl="0"/>
            <a:r>
              <a:rPr lang="en-US" sz="2400" b="1" dirty="0" smtClean="0"/>
              <a:t>Retrospective review: </a:t>
            </a:r>
            <a:r>
              <a:rPr lang="en-US" sz="2400" dirty="0" smtClean="0"/>
              <a:t>Previous performance, critical events</a:t>
            </a:r>
          </a:p>
          <a:p>
            <a:pPr lvl="0"/>
            <a:endParaRPr lang="en-US" sz="2400" dirty="0" smtClean="0"/>
          </a:p>
          <a:p>
            <a:pPr lvl="0"/>
            <a:endParaRPr lang="en-US" sz="2400" dirty="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Analytic methods</a:t>
            </a:r>
          </a:p>
        </p:txBody>
      </p:sp>
    </p:spTree>
    <p:extLst>
      <p:ext uri="{BB962C8B-B14F-4D97-AF65-F5344CB8AC3E}">
        <p14:creationId xmlns:p14="http://schemas.microsoft.com/office/powerpoint/2010/main" val="1589864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76200" y="1295400"/>
            <a:ext cx="9153525" cy="4419600"/>
          </a:xfrm>
        </p:spPr>
        <p:txBody>
          <a:bodyPr/>
          <a:lstStyle/>
          <a:p>
            <a:pPr lvl="0"/>
            <a:r>
              <a:rPr lang="en-US" sz="2400" dirty="0" smtClean="0"/>
              <a:t>Restricted login, CAPTCHA, verified identity</a:t>
            </a:r>
          </a:p>
          <a:p>
            <a:pPr lvl="0"/>
            <a:r>
              <a:rPr lang="en-US" sz="2400" dirty="0" smtClean="0"/>
              <a:t>Review of proposed postings</a:t>
            </a:r>
          </a:p>
          <a:p>
            <a:pPr lvl="0"/>
            <a:r>
              <a:rPr lang="en-US" sz="2400" dirty="0" smtClean="0"/>
              <a:t>Critiques of postings: likes, value, offensive, spam</a:t>
            </a:r>
          </a:p>
          <a:p>
            <a:pPr lvl="0"/>
            <a:r>
              <a:rPr lang="en-US" sz="2400" dirty="0" smtClean="0"/>
              <a:t>Transparency: Visible organization, responsible parties </a:t>
            </a:r>
          </a:p>
          <a:p>
            <a:pPr lvl="0"/>
            <a:endParaRPr lang="en-US" sz="2400" dirty="0" smtClean="0"/>
          </a:p>
          <a:p>
            <a:pPr lvl="0"/>
            <a:endParaRPr lang="en-US" sz="2400" dirty="0" smtClean="0"/>
          </a:p>
          <a:p>
            <a:pPr lvl="0"/>
            <a:endParaRPr lang="en-US" sz="2400" dirty="0" smtClean="0"/>
          </a:p>
          <a:p>
            <a:pPr lvl="0"/>
            <a:endParaRPr lang="en-US" sz="2400" dirty="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Design methods</a:t>
            </a:r>
          </a:p>
        </p:txBody>
      </p:sp>
    </p:spTree>
    <p:extLst>
      <p:ext uri="{BB962C8B-B14F-4D97-AF65-F5344CB8AC3E}">
        <p14:creationId xmlns:p14="http://schemas.microsoft.com/office/powerpoint/2010/main" val="727666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304800" y="1219200"/>
            <a:ext cx="8534400" cy="4343400"/>
          </a:xfrm>
        </p:spPr>
        <p:txBody>
          <a:bodyPr/>
          <a:lstStyle/>
          <a:p>
            <a:pPr lvl="1" eaLnBrk="1" hangingPunct="1">
              <a:lnSpc>
                <a:spcPct val="80000"/>
              </a:lnSpc>
            </a:pPr>
            <a:endParaRPr lang="en-US" smtClean="0"/>
          </a:p>
          <a:p>
            <a:pPr lvl="1" eaLnBrk="1" hangingPunct="1">
              <a:lnSpc>
                <a:spcPct val="80000"/>
              </a:lnSpc>
            </a:pPr>
            <a:r>
              <a:rPr lang="en-US" b="1" smtClean="0">
                <a:latin typeface="Gungsuh" pitchFamily="18" charset="-127"/>
                <a:ea typeface="Gungsuh" pitchFamily="18" charset="-127"/>
              </a:rPr>
              <a:t>Malicious attacks </a:t>
            </a:r>
          </a:p>
          <a:p>
            <a:pPr lvl="1" eaLnBrk="1" hangingPunct="1">
              <a:lnSpc>
                <a:spcPct val="80000"/>
              </a:lnSpc>
            </a:pPr>
            <a:r>
              <a:rPr lang="en-US" b="1" smtClean="0">
                <a:latin typeface="Gungsuh" pitchFamily="18" charset="-127"/>
                <a:ea typeface="Gungsuh" pitchFamily="18" charset="-127"/>
              </a:rPr>
              <a:t>Privacy violations</a:t>
            </a:r>
          </a:p>
          <a:p>
            <a:pPr lvl="1" eaLnBrk="1" hangingPunct="1">
              <a:lnSpc>
                <a:spcPct val="80000"/>
              </a:lnSpc>
            </a:pPr>
            <a:r>
              <a:rPr lang="en-US" b="1" smtClean="0">
                <a:latin typeface="Gungsuh" pitchFamily="18" charset="-127"/>
                <a:ea typeface="Gungsuh" pitchFamily="18" charset="-127"/>
              </a:rPr>
              <a:t>Not trusted </a:t>
            </a:r>
          </a:p>
          <a:p>
            <a:pPr lvl="1" eaLnBrk="1" hangingPunct="1">
              <a:lnSpc>
                <a:spcPct val="80000"/>
              </a:lnSpc>
            </a:pPr>
            <a:r>
              <a:rPr lang="en-US" b="1" smtClean="0">
                <a:latin typeface="Gungsuh" pitchFamily="18" charset="-127"/>
                <a:ea typeface="Gungsuh" pitchFamily="18" charset="-127"/>
              </a:rPr>
              <a:t>Fails to be universal</a:t>
            </a:r>
          </a:p>
          <a:p>
            <a:pPr lvl="1" eaLnBrk="1" hangingPunct="1">
              <a:lnSpc>
                <a:spcPct val="80000"/>
              </a:lnSpc>
            </a:pPr>
            <a:r>
              <a:rPr lang="en-US" b="1" smtClean="0">
                <a:latin typeface="Gungsuh" pitchFamily="18" charset="-127"/>
                <a:ea typeface="Gungsuh" pitchFamily="18" charset="-127"/>
              </a:rPr>
              <a:t>Unreliable when needed </a:t>
            </a:r>
            <a:br>
              <a:rPr lang="en-US" b="1" smtClean="0">
                <a:latin typeface="Gungsuh" pitchFamily="18" charset="-127"/>
                <a:ea typeface="Gungsuh" pitchFamily="18" charset="-127"/>
              </a:rPr>
            </a:br>
            <a:endParaRPr lang="en-US" b="1" smtClean="0">
              <a:latin typeface="Gungsuh" pitchFamily="18" charset="-127"/>
              <a:ea typeface="Gungsuh" pitchFamily="18" charset="-127"/>
            </a:endParaRPr>
          </a:p>
          <a:p>
            <a:pPr lvl="1" eaLnBrk="1" hangingPunct="1">
              <a:lnSpc>
                <a:spcPct val="80000"/>
              </a:lnSpc>
            </a:pPr>
            <a:r>
              <a:rPr lang="en-US" b="1" smtClean="0">
                <a:latin typeface="Gungsuh" pitchFamily="18" charset="-127"/>
                <a:ea typeface="Gungsuh" pitchFamily="18" charset="-127"/>
              </a:rPr>
              <a:t>Misuse by </a:t>
            </a:r>
          </a:p>
          <a:p>
            <a:pPr lvl="2" eaLnBrk="1" hangingPunct="1">
              <a:lnSpc>
                <a:spcPct val="80000"/>
              </a:lnSpc>
            </a:pPr>
            <a:r>
              <a:rPr lang="en-US" b="1" smtClean="0">
                <a:latin typeface="Gungsuh" pitchFamily="18" charset="-127"/>
                <a:ea typeface="Gungsuh" pitchFamily="18" charset="-127"/>
              </a:rPr>
              <a:t>Terrrorists &amp; criminals</a:t>
            </a:r>
          </a:p>
          <a:p>
            <a:pPr lvl="2" eaLnBrk="1" hangingPunct="1">
              <a:lnSpc>
                <a:spcPct val="80000"/>
              </a:lnSpc>
            </a:pPr>
            <a:r>
              <a:rPr lang="en-US" b="1" smtClean="0">
                <a:latin typeface="Gungsuh" pitchFamily="18" charset="-127"/>
                <a:ea typeface="Gungsuh" pitchFamily="18" charset="-127"/>
              </a:rPr>
              <a:t>Promoters of racial hatred </a:t>
            </a:r>
          </a:p>
          <a:p>
            <a:pPr lvl="2" eaLnBrk="1" hangingPunct="1">
              <a:lnSpc>
                <a:spcPct val="80000"/>
              </a:lnSpc>
            </a:pPr>
            <a:r>
              <a:rPr lang="en-US" b="1" smtClean="0">
                <a:latin typeface="Gungsuh" pitchFamily="18" charset="-127"/>
                <a:ea typeface="Gungsuh" pitchFamily="18" charset="-127"/>
              </a:rPr>
              <a:t>Political oppressers</a:t>
            </a:r>
          </a:p>
          <a:p>
            <a:pPr eaLnBrk="1" hangingPunct="1">
              <a:lnSpc>
                <a:spcPct val="80000"/>
              </a:lnSpc>
              <a:buFontTx/>
              <a:buNone/>
            </a:pPr>
            <a:r>
              <a:rPr lang="en-US" smtClean="0"/>
              <a:t/>
            </a:r>
            <a:br>
              <a:rPr lang="en-US" smtClean="0"/>
            </a:br>
            <a:endParaRPr lang="en-US" smtClean="0"/>
          </a:p>
          <a:p>
            <a:pPr eaLnBrk="1" hangingPunct="1">
              <a:lnSpc>
                <a:spcPct val="80000"/>
              </a:lnSpc>
            </a:pPr>
            <a:endParaRPr lang="en-US" smtClean="0"/>
          </a:p>
        </p:txBody>
      </p:sp>
      <p:sp>
        <p:nvSpPr>
          <p:cNvPr id="6147" name="Rectangle 2"/>
          <p:cNvSpPr>
            <a:spLocks noGrp="1" noChangeArrowheads="1"/>
          </p:cNvSpPr>
          <p:nvPr>
            <p:ph type="title"/>
          </p:nvPr>
        </p:nvSpPr>
        <p:spPr>
          <a:xfrm>
            <a:off x="533400" y="152400"/>
            <a:ext cx="8991600" cy="762000"/>
          </a:xfrm>
        </p:spPr>
        <p:txBody>
          <a:bodyPr/>
          <a:lstStyle/>
          <a:p>
            <a:pPr eaLnBrk="1" hangingPunct="1"/>
            <a:r>
              <a:rPr lang="en-US" sz="3000" b="1" smtClean="0"/>
              <a:t>Challenges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76200" y="1295400"/>
            <a:ext cx="9153525" cy="4419600"/>
          </a:xfrm>
        </p:spPr>
        <p:txBody>
          <a:bodyPr/>
          <a:lstStyle/>
          <a:p>
            <a:pPr lvl="0"/>
            <a:r>
              <a:rPr lang="en-US" sz="2400" dirty="0" smtClean="0"/>
              <a:t>Restricted login, CAPTCHA, verified identity</a:t>
            </a:r>
          </a:p>
          <a:p>
            <a:pPr lvl="0"/>
            <a:r>
              <a:rPr lang="en-US" sz="2400" dirty="0" smtClean="0"/>
              <a:t>Review of proposed postings</a:t>
            </a:r>
          </a:p>
          <a:p>
            <a:pPr lvl="0"/>
            <a:r>
              <a:rPr lang="en-US" sz="2400" dirty="0" smtClean="0"/>
              <a:t>Critiques of postings: likes, value, offensive, spam</a:t>
            </a:r>
          </a:p>
          <a:p>
            <a:pPr lvl="0"/>
            <a:r>
              <a:rPr lang="en-US" sz="2400" dirty="0" smtClean="0"/>
              <a:t>Transparency: Visible organization, responsible parties </a:t>
            </a:r>
          </a:p>
          <a:p>
            <a:pPr marL="0" lvl="0" indent="0">
              <a:buNone/>
            </a:pPr>
            <a:r>
              <a:rPr lang="en-US" sz="2400" dirty="0" smtClean="0"/>
              <a:t>     </a:t>
            </a:r>
          </a:p>
          <a:p>
            <a:pPr marL="0" lvl="0" indent="0">
              <a:buNone/>
            </a:pPr>
            <a:r>
              <a:rPr lang="en-US" sz="2400" b="1" dirty="0" smtClean="0"/>
              <a:t>Processes</a:t>
            </a:r>
          </a:p>
          <a:p>
            <a:pPr lvl="0"/>
            <a:r>
              <a:rPr lang="en-US" sz="2400" b="1" dirty="0" smtClean="0"/>
              <a:t>Social: </a:t>
            </a:r>
            <a:r>
              <a:rPr lang="en-US" sz="2400" dirty="0" smtClean="0"/>
              <a:t>Contact to complaint, dispute resolution method</a:t>
            </a:r>
          </a:p>
          <a:p>
            <a:pPr lvl="0"/>
            <a:r>
              <a:rPr lang="en-US" sz="2400" b="1" dirty="0" smtClean="0"/>
              <a:t>Management: </a:t>
            </a:r>
            <a:r>
              <a:rPr lang="en-US" sz="2400" dirty="0" smtClean="0"/>
              <a:t>Metrics for continuous improvement</a:t>
            </a:r>
          </a:p>
          <a:p>
            <a:pPr lvl="0"/>
            <a:r>
              <a:rPr lang="en-US" sz="2400" b="1" dirty="0" smtClean="0"/>
              <a:t>Industry: </a:t>
            </a:r>
            <a:r>
              <a:rPr lang="en-US" sz="2400" dirty="0" smtClean="0"/>
              <a:t>Comparison across products</a:t>
            </a:r>
          </a:p>
          <a:p>
            <a:pPr lvl="0"/>
            <a:endParaRPr lang="en-US" sz="2400" dirty="0" smtClean="0"/>
          </a:p>
          <a:p>
            <a:pPr lvl="0"/>
            <a:endParaRPr lang="en-US" sz="2400" dirty="0" smtClean="0"/>
          </a:p>
          <a:p>
            <a:pPr lvl="0"/>
            <a:endParaRPr lang="en-US" sz="2400" dirty="0" smtClean="0"/>
          </a:p>
          <a:p>
            <a:pPr lvl="0"/>
            <a:endParaRPr lang="en-US" sz="2400" dirty="0"/>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Design methods</a:t>
            </a:r>
          </a:p>
        </p:txBody>
      </p:sp>
    </p:spTree>
    <p:extLst>
      <p:ext uri="{BB962C8B-B14F-4D97-AF65-F5344CB8AC3E}">
        <p14:creationId xmlns:p14="http://schemas.microsoft.com/office/powerpoint/2010/main" val="2058845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71475" y="1295400"/>
            <a:ext cx="8534400" cy="3886200"/>
          </a:xfrm>
        </p:spPr>
        <p:txBody>
          <a:bodyPr/>
          <a:lstStyle/>
          <a:p>
            <a:pPr lvl="0"/>
            <a:r>
              <a:rPr lang="en-US" sz="2400" dirty="0"/>
              <a:t>Text analysis </a:t>
            </a:r>
            <a:r>
              <a:rPr lang="en-US" sz="2400" dirty="0" smtClean="0"/>
              <a:t>&amp; verifications</a:t>
            </a:r>
            <a:endParaRPr lang="en-US" sz="2400" dirty="0"/>
          </a:p>
          <a:p>
            <a:pPr lvl="0"/>
            <a:r>
              <a:rPr lang="en-US" sz="2400" dirty="0"/>
              <a:t>Raising the barriers to </a:t>
            </a:r>
            <a:r>
              <a:rPr lang="en-US" sz="2400" dirty="0" smtClean="0"/>
              <a:t>entry</a:t>
            </a:r>
          </a:p>
          <a:p>
            <a:pPr lvl="0"/>
            <a:r>
              <a:rPr lang="en-US" sz="2400" dirty="0" smtClean="0"/>
              <a:t>Community </a:t>
            </a:r>
            <a:r>
              <a:rPr lang="en-US" sz="2400" dirty="0"/>
              <a:t>verification by votes, likes, references</a:t>
            </a:r>
          </a:p>
          <a:p>
            <a:pPr lvl="0"/>
            <a:r>
              <a:rPr lang="en-US" sz="2400" dirty="0"/>
              <a:t>Network analyses </a:t>
            </a:r>
            <a:r>
              <a:rPr lang="en-US" sz="2400" dirty="0" smtClean="0"/>
              <a:t>to reveal suspicious </a:t>
            </a:r>
            <a:r>
              <a:rPr lang="en-US" sz="2400" dirty="0"/>
              <a:t>members </a:t>
            </a:r>
          </a:p>
          <a:p>
            <a:pPr lvl="0"/>
            <a:r>
              <a:rPr lang="en-US" sz="2400" dirty="0" smtClean="0"/>
              <a:t>Leadership </a:t>
            </a:r>
            <a:r>
              <a:rPr lang="en-US" sz="2400" dirty="0"/>
              <a:t>strategies </a:t>
            </a:r>
            <a:r>
              <a:rPr lang="en-US" sz="2400" dirty="0" smtClean="0"/>
              <a:t>to promote trust &amp; resilience</a:t>
            </a:r>
          </a:p>
          <a:p>
            <a:pPr lvl="0"/>
            <a:r>
              <a:rPr lang="en-US" sz="2400" dirty="0" smtClean="0"/>
              <a:t>Independent </a:t>
            </a:r>
            <a:r>
              <a:rPr lang="en-US" sz="2400" dirty="0"/>
              <a:t>validation by trusted external organizations</a:t>
            </a:r>
          </a:p>
          <a:p>
            <a:pPr eaLnBrk="1" hangingPunct="1">
              <a:lnSpc>
                <a:spcPct val="80000"/>
              </a:lnSpc>
              <a:buFontTx/>
              <a:buNone/>
            </a:pPr>
            <a:r>
              <a:rPr lang="en-US" sz="2400" dirty="0" smtClean="0"/>
              <a:t/>
            </a:r>
            <a:br>
              <a:rPr lang="en-US" sz="2400" dirty="0" smtClean="0"/>
            </a:br>
            <a:endParaRPr lang="en-US" sz="2400" dirty="0" smtClean="0"/>
          </a:p>
          <a:p>
            <a:pPr eaLnBrk="1" hangingPunct="1">
              <a:lnSpc>
                <a:spcPct val="80000"/>
              </a:lnSpc>
            </a:pPr>
            <a:endParaRPr lang="en-US" sz="2400" dirty="0" smtClean="0"/>
          </a:p>
        </p:txBody>
      </p:sp>
      <p:sp>
        <p:nvSpPr>
          <p:cNvPr id="9219" name="Rectangle 2"/>
          <p:cNvSpPr>
            <a:spLocks noGrp="1" noChangeArrowheads="1"/>
          </p:cNvSpPr>
          <p:nvPr>
            <p:ph type="title"/>
          </p:nvPr>
        </p:nvSpPr>
        <p:spPr>
          <a:xfrm>
            <a:off x="381000" y="152400"/>
            <a:ext cx="8991600" cy="762000"/>
          </a:xfrm>
        </p:spPr>
        <p:txBody>
          <a:bodyPr/>
          <a:lstStyle/>
          <a:p>
            <a:pPr eaLnBrk="1" hangingPunct="1"/>
            <a:r>
              <a:rPr lang="en-US" sz="3200" b="1" dirty="0" err="1" smtClean="0"/>
              <a:t>KredibleNet</a:t>
            </a:r>
            <a:r>
              <a:rPr lang="en-US" sz="3200" b="1" dirty="0" smtClean="0"/>
              <a:t>: Research Roadmap</a:t>
            </a:r>
          </a:p>
        </p:txBody>
      </p:sp>
    </p:spTree>
    <p:extLst>
      <p:ext uri="{BB962C8B-B14F-4D97-AF65-F5344CB8AC3E}">
        <p14:creationId xmlns:p14="http://schemas.microsoft.com/office/powerpoint/2010/main" val="346290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p:txBody>
          <a:bodyPr/>
          <a:lstStyle/>
          <a:p>
            <a:pPr eaLnBrk="1" hangingPunct="1"/>
            <a:endParaRPr lang="en-US" i="1" smtClean="0">
              <a:latin typeface="Times" charset="0"/>
            </a:endParaRPr>
          </a:p>
          <a:p>
            <a:pPr eaLnBrk="1" hangingPunct="1"/>
            <a:endParaRPr lang="en-US" smtClean="0">
              <a:latin typeface="Times" charset="0"/>
            </a:endParaRPr>
          </a:p>
        </p:txBody>
      </p:sp>
      <p:sp>
        <p:nvSpPr>
          <p:cNvPr id="78851" name="Text Box 3"/>
          <p:cNvSpPr txBox="1">
            <a:spLocks noChangeArrowheads="1"/>
          </p:cNvSpPr>
          <p:nvPr/>
        </p:nvSpPr>
        <p:spPr bwMode="auto">
          <a:xfrm>
            <a:off x="1765300" y="4605338"/>
            <a:ext cx="5803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3200" b="1">
                <a:solidFill>
                  <a:schemeClr val="tx1"/>
                </a:solidFill>
                <a:latin typeface="Arial" charset="0"/>
              </a:rPr>
              <a:t>30</a:t>
            </a:r>
            <a:r>
              <a:rPr lang="en-US" sz="3200" b="1" baseline="30000">
                <a:solidFill>
                  <a:schemeClr val="tx1"/>
                </a:solidFill>
                <a:latin typeface="Arial" charset="0"/>
              </a:rPr>
              <a:t>th</a:t>
            </a:r>
            <a:r>
              <a:rPr lang="en-US" sz="3200" b="1">
                <a:solidFill>
                  <a:schemeClr val="tx1"/>
                </a:solidFill>
                <a:latin typeface="Arial" charset="0"/>
              </a:rPr>
              <a:t> Anniversary Symposium</a:t>
            </a:r>
          </a:p>
          <a:p>
            <a:pPr algn="ctr"/>
            <a:r>
              <a:rPr lang="en-US" sz="3200" b="1">
                <a:solidFill>
                  <a:schemeClr val="tx1"/>
                </a:solidFill>
                <a:latin typeface="Arial" charset="0"/>
              </a:rPr>
              <a:t>May 22-23, 2013</a:t>
            </a:r>
          </a:p>
          <a:p>
            <a:pPr algn="ctr"/>
            <a:endParaRPr lang="en-US" sz="3200" b="1">
              <a:solidFill>
                <a:schemeClr val="tx1"/>
              </a:solidFill>
              <a:latin typeface="Arial" charset="0"/>
            </a:endParaRPr>
          </a:p>
          <a:p>
            <a:pPr algn="ctr"/>
            <a:r>
              <a:rPr lang="en-US" b="1">
                <a:solidFill>
                  <a:schemeClr val="tx1"/>
                </a:solidFill>
                <a:latin typeface="Courier New" pitchFamily="49" charset="0"/>
              </a:rPr>
              <a:t>www.cs.umd.edu/hcil</a:t>
            </a:r>
            <a:br>
              <a:rPr lang="en-US" b="1">
                <a:solidFill>
                  <a:schemeClr val="tx1"/>
                </a:solidFill>
                <a:latin typeface="Courier New" pitchFamily="49" charset="0"/>
              </a:rPr>
            </a:br>
            <a:endParaRPr lang="en-US" b="1" i="1">
              <a:solidFill>
                <a:schemeClr val="tx1"/>
              </a:solidFill>
              <a:latin typeface="Courier New" pitchFamily="49" charset="0"/>
            </a:endParaRPr>
          </a:p>
        </p:txBody>
      </p:sp>
      <p:pic>
        <p:nvPicPr>
          <p:cNvPr id="78852" name="Picture 5"/>
          <p:cNvPicPr>
            <a:picLocks noChangeAspect="1" noChangeArrowheads="1"/>
          </p:cNvPicPr>
          <p:nvPr/>
        </p:nvPicPr>
        <p:blipFill>
          <a:blip r:embed="rId2">
            <a:extLst>
              <a:ext uri="{28A0092B-C50C-407E-A947-70E740481C1C}">
                <a14:useLocalDpi xmlns:a14="http://schemas.microsoft.com/office/drawing/2010/main" val="0"/>
              </a:ext>
            </a:extLst>
          </a:blip>
          <a:srcRect l="1543" t="34029" r="4286" b="13702"/>
          <a:stretch>
            <a:fillRect/>
          </a:stretch>
        </p:blipFill>
        <p:spPr bwMode="auto">
          <a:xfrm>
            <a:off x="336550" y="1371600"/>
            <a:ext cx="8502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spTree>
    <p:extLst>
      <p:ext uri="{BB962C8B-B14F-4D97-AF65-F5344CB8AC3E}">
        <p14:creationId xmlns:p14="http://schemas.microsoft.com/office/powerpoint/2010/main" val="1762054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152400"/>
            <a:ext cx="8229600" cy="762000"/>
          </a:xfrm>
        </p:spPr>
        <p:txBody>
          <a:bodyPr/>
          <a:lstStyle/>
          <a:p>
            <a:pPr eaLnBrk="1" hangingPunct="1"/>
            <a:r>
              <a:rPr lang="en-US" sz="3200" b="1" smtClean="0"/>
              <a:t>Early Steps</a:t>
            </a:r>
          </a:p>
        </p:txBody>
      </p:sp>
      <p:pic>
        <p:nvPicPr>
          <p:cNvPr id="7171" name="Picture 4"/>
          <p:cNvPicPr>
            <a:picLocks noChangeAspect="1" noChangeArrowheads="1"/>
          </p:cNvPicPr>
          <p:nvPr/>
        </p:nvPicPr>
        <p:blipFill>
          <a:blip r:embed="rId3" cstate="print"/>
          <a:srcRect l="9689" t="8305" r="11240" b="4398"/>
          <a:stretch>
            <a:fillRect/>
          </a:stretch>
        </p:blipFill>
        <p:spPr bwMode="auto">
          <a:xfrm>
            <a:off x="5164138" y="304800"/>
            <a:ext cx="3827462" cy="5029200"/>
          </a:xfrm>
          <a:prstGeom prst="rect">
            <a:avLst/>
          </a:prstGeom>
          <a:noFill/>
          <a:ln w="38100" cap="sq" algn="ctr">
            <a:noFill/>
            <a:miter lim="800000"/>
            <a:headEnd/>
            <a:tailEnd/>
          </a:ln>
        </p:spPr>
      </p:pic>
      <p:sp>
        <p:nvSpPr>
          <p:cNvPr id="7172" name="Rectangle 7"/>
          <p:cNvSpPr>
            <a:spLocks noChangeArrowheads="1"/>
          </p:cNvSpPr>
          <p:nvPr/>
        </p:nvSpPr>
        <p:spPr bwMode="auto">
          <a:xfrm>
            <a:off x="5154613" y="5559425"/>
            <a:ext cx="3836987" cy="307975"/>
          </a:xfrm>
          <a:prstGeom prst="rect">
            <a:avLst/>
          </a:prstGeom>
          <a:noFill/>
          <a:ln w="38100" cap="sq" algn="ctr">
            <a:noFill/>
            <a:miter lim="800000"/>
            <a:headEnd/>
            <a:tailEnd/>
          </a:ln>
        </p:spPr>
        <p:txBody>
          <a:bodyPr wrap="none">
            <a:spAutoFit/>
          </a:bodyPr>
          <a:lstStyle/>
          <a:p>
            <a:r>
              <a:rPr lang="en-US" sz="1400" b="1">
                <a:solidFill>
                  <a:schemeClr val="tx1"/>
                </a:solidFill>
                <a:latin typeface="Courier New" pitchFamily="49" charset="0"/>
                <a:cs typeface="Courier New" pitchFamily="49" charset="0"/>
              </a:rPr>
              <a:t>http://iparticipate.wikispaces.com</a:t>
            </a:r>
            <a:endParaRPr lang="en-US" sz="1400" b="1">
              <a:solidFill>
                <a:schemeClr val="tx1"/>
              </a:solidFill>
              <a:latin typeface="Courier New" pitchFamily="49" charset="0"/>
            </a:endParaRPr>
          </a:p>
        </p:txBody>
      </p:sp>
      <p:sp>
        <p:nvSpPr>
          <p:cNvPr id="7" name="Rectangle 3"/>
          <p:cNvSpPr txBox="1">
            <a:spLocks noChangeArrowheads="1"/>
          </p:cNvSpPr>
          <p:nvPr/>
        </p:nvSpPr>
        <p:spPr bwMode="auto">
          <a:xfrm>
            <a:off x="315913" y="1143000"/>
            <a:ext cx="8294687" cy="6086475"/>
          </a:xfrm>
          <a:prstGeom prst="rect">
            <a:avLst/>
          </a:prstGeom>
          <a:noFill/>
          <a:ln w="9525">
            <a:noFill/>
            <a:miter lim="800000"/>
            <a:headEnd/>
            <a:tailEnd/>
          </a:ln>
        </p:spPr>
        <p:txBody>
          <a:bodyPr lIns="90488" tIns="44450" rIns="90488" bIns="44450"/>
          <a:lstStyle/>
          <a:p>
            <a:pPr marL="342900" indent="-342900" algn="l" eaLnBrk="1" hangingPunct="1">
              <a:spcBef>
                <a:spcPct val="20000"/>
              </a:spcBef>
              <a:buClr>
                <a:srgbClr val="F5032B"/>
              </a:buClr>
              <a:buSzPct val="140000"/>
              <a:defRPr/>
            </a:pPr>
            <a:r>
              <a:rPr lang="en-US" b="1" kern="0" dirty="0">
                <a:solidFill>
                  <a:schemeClr val="tx1"/>
                </a:solidFill>
                <a:latin typeface="+mn-lt"/>
                <a:cs typeface="+mn-cs"/>
              </a:rPr>
              <a:t>               Informal Gathering</a:t>
            </a:r>
            <a:r>
              <a:rPr lang="en-US" sz="1800" b="1" kern="0" dirty="0">
                <a:solidFill>
                  <a:schemeClr val="tx1"/>
                </a:solidFill>
                <a:latin typeface="+mn-lt"/>
                <a:cs typeface="+mn-cs"/>
              </a:rPr>
              <a:t/>
            </a:r>
            <a:br>
              <a:rPr lang="en-US" sz="1800" b="1" kern="0" dirty="0">
                <a:solidFill>
                  <a:schemeClr val="tx1"/>
                </a:solidFill>
                <a:latin typeface="+mn-lt"/>
                <a:cs typeface="+mn-cs"/>
              </a:rPr>
            </a:br>
            <a:r>
              <a:rPr lang="en-US" sz="1800" b="1" kern="0" dirty="0">
                <a:solidFill>
                  <a:schemeClr val="tx1"/>
                </a:solidFill>
                <a:latin typeface="+mn-lt"/>
                <a:cs typeface="+mn-cs"/>
              </a:rPr>
              <a:t>   </a:t>
            </a:r>
            <a:r>
              <a:rPr lang="en-US" sz="2400" b="1" kern="0" dirty="0">
                <a:solidFill>
                  <a:schemeClr val="tx1"/>
                </a:solidFill>
                <a:latin typeface="+mn-lt"/>
                <a:cs typeface="+mn-cs"/>
              </a:rPr>
              <a:t>College Park, MD, April 2009</a:t>
            </a:r>
          </a:p>
          <a:p>
            <a:pPr marL="342900" indent="-342900" algn="l" eaLnBrk="1" hangingPunct="1">
              <a:spcBef>
                <a:spcPct val="20000"/>
              </a:spcBef>
              <a:buClr>
                <a:srgbClr val="F5032B"/>
              </a:buClr>
              <a:buSzPct val="140000"/>
              <a:defRPr/>
            </a:pPr>
            <a:endParaRPr lang="en-US" sz="2400" b="1" kern="0" dirty="0">
              <a:solidFill>
                <a:schemeClr val="tx1"/>
              </a:solidFill>
              <a:latin typeface="+mn-lt"/>
              <a:cs typeface="+mn-cs"/>
            </a:endParaRPr>
          </a:p>
          <a:p>
            <a:pPr marL="342900" indent="-342900" algn="l" eaLnBrk="1" hangingPunct="1">
              <a:spcBef>
                <a:spcPct val="20000"/>
              </a:spcBef>
              <a:buClr>
                <a:srgbClr val="F5032B"/>
              </a:buClr>
              <a:buSzPct val="140000"/>
              <a:defRPr/>
            </a:pPr>
            <a:r>
              <a:rPr lang="en-US" b="1" kern="0" dirty="0">
                <a:solidFill>
                  <a:schemeClr val="tx1"/>
                </a:solidFill>
                <a:latin typeface="+mn-lt"/>
                <a:cs typeface="+mn-cs"/>
              </a:rPr>
              <a:t>Article: </a:t>
            </a:r>
            <a:r>
              <a:rPr lang="en-US" sz="2400" b="1" kern="0" dirty="0">
                <a:solidFill>
                  <a:schemeClr val="tx1"/>
                </a:solidFill>
                <a:latin typeface="+mn-lt"/>
                <a:cs typeface="+mn-cs"/>
              </a:rPr>
              <a:t>Science March 2009</a:t>
            </a:r>
          </a:p>
        </p:txBody>
      </p:sp>
      <p:pic>
        <p:nvPicPr>
          <p:cNvPr id="7174" name="Picture 7"/>
          <p:cNvPicPr>
            <a:picLocks noChangeAspect="1" noChangeArrowheads="1"/>
          </p:cNvPicPr>
          <p:nvPr/>
        </p:nvPicPr>
        <p:blipFill>
          <a:blip r:embed="rId4" cstate="print"/>
          <a:srcRect l="6601" t="9247" r="7591" b="33218"/>
          <a:stretch>
            <a:fillRect/>
          </a:stretch>
        </p:blipFill>
        <p:spPr bwMode="auto">
          <a:xfrm>
            <a:off x="152400" y="2971800"/>
            <a:ext cx="4562475" cy="3930650"/>
          </a:xfrm>
          <a:prstGeom prst="rect">
            <a:avLst/>
          </a:prstGeom>
          <a:noFill/>
          <a:ln w="22225" cap="sq" algn="ctr">
            <a:solidFill>
              <a:schemeClr val="tx1"/>
            </a:solidFill>
            <a:miter lim="800000"/>
            <a:headEnd/>
            <a:tailEnd/>
          </a:ln>
        </p:spPr>
      </p:pic>
      <p:sp>
        <p:nvSpPr>
          <p:cNvPr id="7175" name="Rectangle 8"/>
          <p:cNvSpPr>
            <a:spLocks noChangeArrowheads="1"/>
          </p:cNvSpPr>
          <p:nvPr/>
        </p:nvSpPr>
        <p:spPr bwMode="auto">
          <a:xfrm>
            <a:off x="258763" y="4291013"/>
            <a:ext cx="838200" cy="152400"/>
          </a:xfrm>
          <a:prstGeom prst="rect">
            <a:avLst/>
          </a:prstGeom>
          <a:solidFill>
            <a:schemeClr val="bg1"/>
          </a:solidFill>
          <a:ln w="38100" cap="sq" algn="ctr">
            <a:noFill/>
            <a:round/>
            <a:headEnd/>
            <a:tailEnd/>
          </a:ln>
        </p:spPr>
        <p:txBody>
          <a:bodyPr wrap="none" anchor="ctr"/>
          <a:lstStyle/>
          <a:p>
            <a:endParaRPr lang="en-US"/>
          </a:p>
        </p:txBody>
      </p:sp>
      <p:sp>
        <p:nvSpPr>
          <p:cNvPr id="7176" name="TextBox 9"/>
          <p:cNvSpPr txBox="1">
            <a:spLocks noChangeArrowheads="1"/>
          </p:cNvSpPr>
          <p:nvPr/>
        </p:nvSpPr>
        <p:spPr bwMode="auto">
          <a:xfrm>
            <a:off x="152400" y="4283075"/>
            <a:ext cx="1182688" cy="214313"/>
          </a:xfrm>
          <a:prstGeom prst="rect">
            <a:avLst/>
          </a:prstGeom>
          <a:noFill/>
          <a:ln w="9525">
            <a:noFill/>
            <a:miter lim="800000"/>
            <a:headEnd/>
            <a:tailEnd/>
          </a:ln>
        </p:spPr>
        <p:txBody>
          <a:bodyPr wrap="none">
            <a:spAutoFit/>
          </a:bodyPr>
          <a:lstStyle/>
          <a:p>
            <a:r>
              <a:rPr lang="en-US" sz="800"/>
              <a:t>BEN SHNEIDERMAN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609600" y="6096000"/>
            <a:ext cx="7446963" cy="1077913"/>
          </a:xfrm>
          <a:prstGeom prst="rect">
            <a:avLst/>
          </a:prstGeom>
          <a:noFill/>
          <a:ln w="12700">
            <a:noFill/>
            <a:miter lim="800000"/>
            <a:headEnd/>
            <a:tailEnd/>
          </a:ln>
        </p:spPr>
        <p:txBody>
          <a:bodyPr wrap="none">
            <a:spAutoFit/>
          </a:bodyPr>
          <a:lstStyle/>
          <a:p>
            <a:pPr>
              <a:defRPr/>
            </a:pPr>
            <a:r>
              <a:rPr lang="en-US" sz="2000" b="1" dirty="0">
                <a:solidFill>
                  <a:schemeClr val="tx1"/>
                </a:solidFill>
                <a:latin typeface="+mn-lt"/>
                <a:cs typeface="Arial" pitchFamily="34" charset="0"/>
              </a:rPr>
              <a:t>Jenny Preece (PI), Peter Pirolli &amp; Ben Shneiderman (Co-PIs)</a:t>
            </a:r>
          </a:p>
          <a:p>
            <a:pPr>
              <a:defRPr/>
            </a:pPr>
            <a:r>
              <a:rPr lang="en-US" sz="2000" b="1" dirty="0">
                <a:solidFill>
                  <a:schemeClr val="tx1"/>
                </a:solidFill>
                <a:latin typeface="Courier New" pitchFamily="49" charset="0"/>
                <a:cs typeface="Arial" pitchFamily="34" charset="0"/>
              </a:rPr>
              <a:t>www.tmsp.umd.edu</a:t>
            </a:r>
            <a:r>
              <a:rPr lang="en-US" sz="2400" b="1" dirty="0">
                <a:solidFill>
                  <a:schemeClr val="tx1"/>
                </a:solidFill>
                <a:latin typeface="Courier New" pitchFamily="49" charset="0"/>
                <a:cs typeface="Arial" pitchFamily="34" charset="0"/>
              </a:rPr>
              <a:t/>
            </a:r>
            <a:br>
              <a:rPr lang="en-US" sz="2400" b="1" dirty="0">
                <a:solidFill>
                  <a:schemeClr val="tx1"/>
                </a:solidFill>
                <a:latin typeface="Courier New" pitchFamily="49" charset="0"/>
                <a:cs typeface="Arial" pitchFamily="34" charset="0"/>
              </a:rPr>
            </a:br>
            <a:endParaRPr lang="en-US" sz="2400" b="1" i="1" dirty="0">
              <a:solidFill>
                <a:schemeClr val="tx1"/>
              </a:solidFill>
              <a:latin typeface="Courier New" pitchFamily="49" charset="0"/>
              <a:cs typeface="Arial" pitchFamily="34" charset="0"/>
            </a:endParaRPr>
          </a:p>
        </p:txBody>
      </p:sp>
      <p:pic>
        <p:nvPicPr>
          <p:cNvPr id="8195" name="Picture 6"/>
          <p:cNvPicPr>
            <a:picLocks noChangeAspect="1" noChangeArrowheads="1"/>
          </p:cNvPicPr>
          <p:nvPr/>
        </p:nvPicPr>
        <p:blipFill>
          <a:blip r:embed="rId2" cstate="print"/>
          <a:srcRect l="2756" t="14041" r="3937" b="27634"/>
          <a:stretch>
            <a:fillRect/>
          </a:stretch>
        </p:blipFill>
        <p:spPr bwMode="auto">
          <a:xfrm>
            <a:off x="1524000" y="1066800"/>
            <a:ext cx="6019800" cy="4114800"/>
          </a:xfrm>
          <a:prstGeom prst="rect">
            <a:avLst/>
          </a:prstGeom>
          <a:noFill/>
          <a:ln w="38100" cap="sq" algn="ctr">
            <a:noFill/>
            <a:miter lim="800000"/>
            <a:headEnd/>
            <a:tailEnd/>
          </a:ln>
        </p:spPr>
      </p:pic>
      <p:pic>
        <p:nvPicPr>
          <p:cNvPr id="8196" name="Picture 7"/>
          <p:cNvPicPr>
            <a:picLocks noChangeAspect="1" noChangeArrowheads="1"/>
          </p:cNvPicPr>
          <p:nvPr/>
        </p:nvPicPr>
        <p:blipFill>
          <a:blip r:embed="rId3" cstate="print"/>
          <a:srcRect l="2251" t="41936" r="4315" b="16129"/>
          <a:stretch>
            <a:fillRect/>
          </a:stretch>
        </p:blipFill>
        <p:spPr bwMode="auto">
          <a:xfrm>
            <a:off x="1516063" y="5181600"/>
            <a:ext cx="5943600" cy="930275"/>
          </a:xfrm>
          <a:prstGeom prst="rect">
            <a:avLst/>
          </a:prstGeom>
          <a:noFill/>
          <a:ln w="38100" cap="sq" algn="ctr">
            <a:noFill/>
            <a:miter lim="800000"/>
            <a:headEnd/>
            <a:tailEnd/>
          </a:ln>
        </p:spPr>
      </p:pic>
      <p:sp>
        <p:nvSpPr>
          <p:cNvPr id="8197" name="Text Box 3"/>
          <p:cNvSpPr txBox="1">
            <a:spLocks noChangeArrowheads="1"/>
          </p:cNvSpPr>
          <p:nvPr/>
        </p:nvSpPr>
        <p:spPr bwMode="auto">
          <a:xfrm>
            <a:off x="76200" y="279400"/>
            <a:ext cx="9144000" cy="1077913"/>
          </a:xfrm>
          <a:prstGeom prst="rect">
            <a:avLst/>
          </a:prstGeom>
          <a:noFill/>
          <a:ln w="12700">
            <a:noFill/>
            <a:miter lim="800000"/>
            <a:headEnd/>
            <a:tailEnd/>
          </a:ln>
        </p:spPr>
        <p:txBody>
          <a:bodyPr>
            <a:spAutoFit/>
          </a:bodyPr>
          <a:lstStyle/>
          <a:p>
            <a:r>
              <a:rPr lang="en-US" sz="3200" b="1" dirty="0">
                <a:solidFill>
                  <a:schemeClr val="tx1"/>
                </a:solidFill>
                <a:latin typeface="Arial" charset="0"/>
              </a:rPr>
              <a:t>NSF Workshops: </a:t>
            </a:r>
            <a:r>
              <a:rPr lang="en-US" sz="3200" b="1" dirty="0" smtClean="0">
                <a:solidFill>
                  <a:schemeClr val="tx1"/>
                </a:solidFill>
                <a:latin typeface="Arial" charset="0"/>
              </a:rPr>
              <a:t>Academics, Industry, Gov’t</a:t>
            </a:r>
            <a:r>
              <a:rPr lang="en-US" sz="3200" b="1" dirty="0">
                <a:solidFill>
                  <a:schemeClr val="tx1"/>
                </a:solidFill>
                <a:latin typeface="Courier New" pitchFamily="49" charset="0"/>
              </a:rPr>
              <a:t/>
            </a:r>
            <a:br>
              <a:rPr lang="en-US" sz="3200" b="1" dirty="0">
                <a:solidFill>
                  <a:schemeClr val="tx1"/>
                </a:solidFill>
                <a:latin typeface="Courier New" pitchFamily="49" charset="0"/>
              </a:rPr>
            </a:br>
            <a:endParaRPr lang="en-US" sz="3200" b="1" i="1" dirty="0">
              <a:solidFill>
                <a:schemeClr val="tx1"/>
              </a:solidFill>
              <a:latin typeface="Courier New" pitchFamily="49"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343400" y="1295400"/>
            <a:ext cx="9220200" cy="3886200"/>
          </a:xfrm>
        </p:spPr>
        <p:txBody>
          <a:bodyPr/>
          <a:lstStyle/>
          <a:p>
            <a:pPr marL="0" indent="0">
              <a:buFontTx/>
              <a:buNone/>
            </a:pPr>
            <a:r>
              <a:rPr lang="en-US" sz="1800" dirty="0" smtClean="0"/>
              <a:t>- Scientific Foundations</a:t>
            </a:r>
            <a:br>
              <a:rPr lang="en-US" sz="1800" dirty="0" smtClean="0"/>
            </a:br>
            <a:endParaRPr lang="en-US" sz="1800" dirty="0" smtClean="0"/>
          </a:p>
          <a:p>
            <a:pPr marL="0" indent="0">
              <a:buFontTx/>
              <a:buNone/>
            </a:pPr>
            <a:r>
              <a:rPr lang="en-US" sz="1800" dirty="0" smtClean="0"/>
              <a:t>- Advancing Design of </a:t>
            </a:r>
          </a:p>
          <a:p>
            <a:pPr marL="0" indent="0">
              <a:buFontTx/>
              <a:buNone/>
            </a:pPr>
            <a:r>
              <a:rPr lang="en-US" sz="1800" dirty="0" smtClean="0"/>
              <a:t>   Social Participation Systems</a:t>
            </a:r>
            <a:br>
              <a:rPr lang="en-US" sz="1800" dirty="0" smtClean="0"/>
            </a:br>
            <a:endParaRPr lang="en-US" sz="1800" dirty="0" smtClean="0"/>
          </a:p>
          <a:p>
            <a:pPr marL="0" indent="0">
              <a:buFontTx/>
              <a:buNone/>
            </a:pPr>
            <a:r>
              <a:rPr lang="en-US" sz="1800" dirty="0" smtClean="0"/>
              <a:t>- Visions of What is Possible With Sharable </a:t>
            </a:r>
            <a:br>
              <a:rPr lang="en-US" sz="1800" dirty="0" smtClean="0"/>
            </a:br>
            <a:r>
              <a:rPr lang="en-US" sz="1800" dirty="0" smtClean="0"/>
              <a:t>   Socio-­technical Infrastructure</a:t>
            </a:r>
            <a:br>
              <a:rPr lang="en-US" sz="1800" dirty="0" smtClean="0"/>
            </a:br>
            <a:endParaRPr lang="en-US" sz="1800" dirty="0" smtClean="0"/>
          </a:p>
          <a:p>
            <a:pPr marL="0" indent="0">
              <a:buFontTx/>
              <a:buNone/>
            </a:pPr>
            <a:r>
              <a:rPr lang="en-US" sz="1800" dirty="0" smtClean="0"/>
              <a:t>- Participating in Health 2.0</a:t>
            </a:r>
            <a:br>
              <a:rPr lang="en-US" sz="1800" dirty="0" smtClean="0"/>
            </a:br>
            <a:endParaRPr lang="en-US" sz="1800" dirty="0" smtClean="0"/>
          </a:p>
          <a:p>
            <a:pPr marL="0" indent="0">
              <a:buFontTx/>
              <a:buNone/>
            </a:pPr>
            <a:r>
              <a:rPr lang="en-US" sz="1800" dirty="0" smtClean="0"/>
              <a:t>- Educational Priorities for </a:t>
            </a:r>
            <a:br>
              <a:rPr lang="en-US" sz="1800" dirty="0" smtClean="0"/>
            </a:br>
            <a:r>
              <a:rPr lang="en-US" sz="1800" dirty="0" smtClean="0"/>
              <a:t>   Technology Mediated Social Participation</a:t>
            </a:r>
            <a:br>
              <a:rPr lang="en-US" sz="1800" dirty="0" smtClean="0"/>
            </a:br>
            <a:endParaRPr lang="en-US" sz="1800" dirty="0" smtClean="0"/>
          </a:p>
          <a:p>
            <a:pPr marL="0" indent="0">
              <a:buFontTx/>
              <a:buNone/>
            </a:pPr>
            <a:r>
              <a:rPr lang="en-US" sz="1800" dirty="0" smtClean="0"/>
              <a:t>- Engaging the Public in Open Government: </a:t>
            </a:r>
            <a:br>
              <a:rPr lang="en-US" sz="1800" dirty="0" smtClean="0"/>
            </a:br>
            <a:r>
              <a:rPr lang="en-US" sz="1800" dirty="0" smtClean="0"/>
              <a:t>   Social Media Technology and </a:t>
            </a:r>
            <a:br>
              <a:rPr lang="en-US" sz="1800" dirty="0" smtClean="0"/>
            </a:br>
            <a:r>
              <a:rPr lang="en-US" sz="1800" dirty="0" smtClean="0"/>
              <a:t>   Policy for Government Transparency</a:t>
            </a:r>
          </a:p>
        </p:txBody>
      </p:sp>
      <p:sp>
        <p:nvSpPr>
          <p:cNvPr id="12291" name="Rectangle 2"/>
          <p:cNvSpPr>
            <a:spLocks noGrp="1" noChangeArrowheads="1"/>
          </p:cNvSpPr>
          <p:nvPr>
            <p:ph type="title"/>
          </p:nvPr>
        </p:nvSpPr>
        <p:spPr>
          <a:xfrm>
            <a:off x="381000" y="152400"/>
            <a:ext cx="8991600" cy="762000"/>
          </a:xfrm>
        </p:spPr>
        <p:txBody>
          <a:bodyPr/>
          <a:lstStyle/>
          <a:p>
            <a:pPr eaLnBrk="1" hangingPunct="1"/>
            <a:r>
              <a:rPr lang="en-US" sz="2600" smtClean="0"/>
              <a:t>Cyberinfrastructure for Social Action on National Priorities</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r="67052" b="40370"/>
          <a:stretch>
            <a:fillRect/>
          </a:stretch>
        </p:blipFill>
        <p:spPr bwMode="auto">
          <a:xfrm>
            <a:off x="317823" y="1295400"/>
            <a:ext cx="387317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600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r>
              <a:rPr lang="en-US" sz="2800" b="1" dirty="0" smtClean="0"/>
              <a:t>President’s Council of Advisors on</a:t>
            </a:r>
            <a:br>
              <a:rPr lang="en-US" sz="2800" b="1" dirty="0" smtClean="0"/>
            </a:br>
            <a:r>
              <a:rPr lang="en-US" sz="2800" b="1" dirty="0" smtClean="0"/>
              <a:t>   Science &amp; Technology: Dec 2010</a:t>
            </a:r>
          </a:p>
        </p:txBody>
      </p:sp>
      <p:sp>
        <p:nvSpPr>
          <p:cNvPr id="2" name="Rectangle 1"/>
          <p:cNvSpPr/>
          <p:nvPr/>
        </p:nvSpPr>
        <p:spPr>
          <a:xfrm>
            <a:off x="152400" y="1392972"/>
            <a:ext cx="6096000" cy="4862870"/>
          </a:xfrm>
          <a:prstGeom prst="rect">
            <a:avLst/>
          </a:prstGeom>
        </p:spPr>
        <p:txBody>
          <a:bodyPr wrap="square">
            <a:spAutoFit/>
          </a:bodyPr>
          <a:lstStyle/>
          <a:p>
            <a:pPr algn="l"/>
            <a:r>
              <a:rPr lang="en-US" sz="2400" dirty="0"/>
              <a:t>Investment in the “science” of social networking, crowdsourcing, and other emerging paradigms </a:t>
            </a:r>
            <a:r>
              <a:rPr lang="en-US" sz="2400" dirty="0" smtClean="0"/>
              <a:t>that </a:t>
            </a:r>
            <a:r>
              <a:rPr lang="en-US" sz="2400" dirty="0"/>
              <a:t>exploit extreme-scale usage, scalable systems, and clouds </a:t>
            </a:r>
            <a:r>
              <a:rPr lang="en-US" sz="2400" dirty="0" smtClean="0"/>
              <a:t>&amp; data </a:t>
            </a:r>
            <a:r>
              <a:rPr lang="en-US" sz="2400" dirty="0"/>
              <a:t>centers</a:t>
            </a:r>
            <a:r>
              <a:rPr lang="en-US" sz="2400" dirty="0" smtClean="0"/>
              <a:t>.</a:t>
            </a:r>
          </a:p>
          <a:p>
            <a:pPr algn="l"/>
            <a:endParaRPr lang="en-US" sz="1400" dirty="0" smtClean="0"/>
          </a:p>
          <a:p>
            <a:pPr algn="l"/>
            <a:r>
              <a:rPr lang="en-US" sz="1600" i="1" dirty="0"/>
              <a:t>Creating a science of social computing</a:t>
            </a:r>
            <a:r>
              <a:rPr lang="en-US" sz="1600" dirty="0"/>
              <a:t>: </a:t>
            </a:r>
            <a:r>
              <a:rPr lang="en-US" sz="1600" dirty="0" smtClean="0"/>
              <a:t>Scientists </a:t>
            </a:r>
            <a:r>
              <a:rPr lang="en-US" sz="1600" dirty="0"/>
              <a:t>and technologists don’t yet know how to take the lessons of one success or failure and apply it to another problem. </a:t>
            </a:r>
            <a:r>
              <a:rPr lang="en-US" sz="1600" dirty="0" smtClean="0"/>
              <a:t> So </a:t>
            </a:r>
            <a:r>
              <a:rPr lang="en-US" sz="1600" dirty="0"/>
              <a:t>far, in other words, we have ad hoc solutions without any underlying theory or engineering </a:t>
            </a:r>
            <a:r>
              <a:rPr lang="en-US" sz="1600" dirty="0" smtClean="0"/>
              <a:t>principles …how </a:t>
            </a:r>
            <a:r>
              <a:rPr lang="en-US" sz="1600" dirty="0"/>
              <a:t>to organize the human contributions, how to incentivize them, and so on. </a:t>
            </a:r>
            <a:r>
              <a:rPr lang="en-US" sz="1600" dirty="0" smtClean="0"/>
              <a:t>…the </a:t>
            </a:r>
            <a:r>
              <a:rPr lang="en-US" sz="1600" dirty="0"/>
              <a:t>same underlying technology can be used to solicit data and deliver messaging to many millions of participants about broad health concerns such as diabetes, but could also serve communities of thousands with an interest in much rarer conditions such as ALS (</a:t>
            </a:r>
            <a:r>
              <a:rPr lang="en-US" sz="1600" dirty="0" smtClean="0"/>
              <a:t>cf. </a:t>
            </a:r>
            <a:r>
              <a:rPr lang="en-US" sz="1600" dirty="0" err="1" smtClean="0"/>
              <a:t>PatientsLikeMe</a:t>
            </a:r>
            <a:r>
              <a:rPr lang="en-US" sz="1600" dirty="0" smtClean="0"/>
              <a:t>).</a:t>
            </a:r>
            <a:endParaRPr lang="en-US" sz="1600" dirty="0"/>
          </a:p>
        </p:txBody>
      </p:sp>
      <p:sp>
        <p:nvSpPr>
          <p:cNvPr id="3" name="Rectangle 2"/>
          <p:cNvSpPr/>
          <p:nvPr/>
        </p:nvSpPr>
        <p:spPr>
          <a:xfrm>
            <a:off x="304800" y="6324600"/>
            <a:ext cx="7848600" cy="584775"/>
          </a:xfrm>
          <a:prstGeom prst="rect">
            <a:avLst/>
          </a:prstGeom>
        </p:spPr>
        <p:txBody>
          <a:bodyPr wrap="square">
            <a:spAutoFit/>
          </a:bodyPr>
          <a:lstStyle/>
          <a:p>
            <a:r>
              <a:rPr lang="en-US" sz="1600" b="1" dirty="0">
                <a:latin typeface="Courier New" pitchFamily="49" charset="0"/>
                <a:cs typeface="Courier New" pitchFamily="49" charset="0"/>
              </a:rPr>
              <a:t>http://www.whitehouse.gov/sites/default/files/microsites/ostp/pcast-nitrd-report-2010.pdf</a:t>
            </a:r>
          </a:p>
        </p:txBody>
      </p:sp>
      <p:pic>
        <p:nvPicPr>
          <p:cNvPr id="1026" name="Picture 2" descr="http://www.cs.washington.edu/homes/lazowska/nitrd/PCAST%20NITRD%20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28765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4211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ntique Olv (W1)" pitchFamily="34" charset="0"/>
            <a:cs typeface="Arial"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ntique Olv (W1)" pitchFamily="34"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82017</TotalTime>
  <Words>1611</Words>
  <Application>Microsoft Office PowerPoint</Application>
  <PresentationFormat>On-screen Show (4:3)</PresentationFormat>
  <Paragraphs>360</Paragraphs>
  <Slides>52</Slides>
  <Notes>19</Notes>
  <HiddenSlides>1</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Pixel</vt:lpstr>
      <vt:lpstr>  Building Safe, Thriving Communities with Credible Content:  Design Principles for Web Sites and Social Structures     Ben Shneiderman  ben@cs.umd.edu @benbendc  Founding Director (1983-2000), Human-Computer Interaction Lab Professor, Department of Computer Science Member, Institute for Advanced Computer Studies  </vt:lpstr>
      <vt:lpstr>PowerPoint Presentation</vt:lpstr>
      <vt:lpstr>Design Issues</vt:lpstr>
      <vt:lpstr>Goal: Next 50 years</vt:lpstr>
      <vt:lpstr>Challenges</vt:lpstr>
      <vt:lpstr>Early Steps</vt:lpstr>
      <vt:lpstr>PowerPoint Presentation</vt:lpstr>
      <vt:lpstr>Cyberinfrastructure for Social Action on National Priorities</vt:lpstr>
      <vt:lpstr>President’s Council of Advisors on    Science &amp; Technology: Dec 2010</vt:lpstr>
      <vt:lpstr>International Efforts</vt:lpstr>
      <vt:lpstr>KredibleNet: Terminology</vt:lpstr>
      <vt:lpstr>KredibleNet: Terminology</vt:lpstr>
      <vt:lpstr>KredibleNet: Terminology</vt:lpstr>
      <vt:lpstr>KredibleNet: Dangers</vt:lpstr>
      <vt:lpstr>911.gov: Internet &amp; mobile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NodeXL:  Network Overview for Discovery &amp; Exploration in Excel</vt:lpstr>
      <vt:lpstr>NodeXL:  Network Overview for Discovery &amp; Exploration in Excel</vt:lpstr>
      <vt:lpstr>NodeXL: Import Dialogs</vt:lpstr>
      <vt:lpstr>Tweets at #WIN09 Conference: 2 groups</vt:lpstr>
      <vt:lpstr>‘GOP’ tweets, clustered (red-Republicans)</vt:lpstr>
      <vt:lpstr>Twitter networks: #SOTU </vt:lpstr>
      <vt:lpstr>Group-In-A-Box: Twitter Network for “TTW”</vt:lpstr>
      <vt:lpstr>PowerPoint Presentation</vt:lpstr>
      <vt:lpstr>PowerPoint Presentation</vt:lpstr>
      <vt:lpstr>PowerPoint Presentation</vt:lpstr>
      <vt:lpstr>  Analyzing Social Media Networks with NodeXL</vt:lpstr>
      <vt:lpstr> Social Media Research Foundation</vt:lpstr>
      <vt:lpstr>KredibleNet: Analytic methods</vt:lpstr>
      <vt:lpstr>KredibleNet: Analytic methods</vt:lpstr>
      <vt:lpstr>KredibleNet: Design methods</vt:lpstr>
      <vt:lpstr>KredibleNet: Design methods</vt:lpstr>
      <vt:lpstr>KredibleNet: Research Roadmap</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System Technologies</dc:title>
  <dc:creator>Benjamin B. Bederson</dc:creator>
  <cp:lastModifiedBy>Ben Shneiderman</cp:lastModifiedBy>
  <cp:revision>437</cp:revision>
  <dcterms:created xsi:type="dcterms:W3CDTF">2004-05-06T20:17:30Z</dcterms:created>
  <dcterms:modified xsi:type="dcterms:W3CDTF">2013-08-23T02:05:51Z</dcterms:modified>
</cp:coreProperties>
</file>