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9"/>
  </p:notesMasterIdLst>
  <p:handoutMasterIdLst>
    <p:handoutMasterId r:id="rId10"/>
  </p:handoutMasterIdLst>
  <p:sldIdLst>
    <p:sldId id="686" r:id="rId2"/>
    <p:sldId id="706" r:id="rId3"/>
    <p:sldId id="666" r:id="rId4"/>
    <p:sldId id="712" r:id="rId5"/>
    <p:sldId id="711" r:id="rId6"/>
    <p:sldId id="713" r:id="rId7"/>
    <p:sldId id="710" r:id="rId8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ntique Olv (W1)" pitchFamily="34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ntique Olv (W1)" pitchFamily="34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ntique Olv (W1)" pitchFamily="34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ntique Olv (W1)" pitchFamily="34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ntique Olv (W1)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ntique Olv (W1)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ntique Olv (W1)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ntique Olv (W1)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ntique Olv (W1)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5A2"/>
    <a:srgbClr val="FAF400"/>
    <a:srgbClr val="EC0000"/>
    <a:srgbClr val="DC0000"/>
    <a:srgbClr val="F6F000"/>
    <a:srgbClr val="FFFF00"/>
    <a:srgbClr val="F5032B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0" autoAdjust="0"/>
    <p:restoredTop sz="94511" autoAdjust="0"/>
  </p:normalViewPr>
  <p:slideViewPr>
    <p:cSldViewPr>
      <p:cViewPr>
        <p:scale>
          <a:sx n="110" d="100"/>
          <a:sy n="110" d="100"/>
        </p:scale>
        <p:origin x="-474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235FBE-433D-44B7-8089-C1B6F16F4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7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83D9D5-0969-46A5-A4FF-934F5A89C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45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3F2F7-4024-459F-94E0-28343CC4DD7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  <p:sp>
        <p:nvSpPr>
          <p:cNvPr id="593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defRPr/>
                </a:pPr>
                <a:endParaRPr lang="en-US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53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Tx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6C7C5-131B-42BB-A3ED-9A64A4A49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DCFF3-3D0A-4F79-BB87-C88F7C61B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285F-CCF2-49B8-94BE-CD214C28D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344B9-1CE3-4B95-9852-6BD4397B2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1E48D-245E-4A77-B954-544E4C95D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40528-7974-4A89-88F7-475DAE8BF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56DD4-5B6C-4DA4-BA24-11B6BDAE8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03512-D9CA-43CD-8EC8-7A9DF1CF0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ECB46-397C-464B-A023-64FB7F0A0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27DD-C14A-446D-9B29-240788932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1AF2-CAF9-402F-9648-9C521D1B3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B17C-7398-411C-A637-37799ACB3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CBD83-B3B6-4EA1-8C78-E7555CC9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BA4B-C51D-483E-A13C-751B1A38B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</a:lstStyle>
          <a:p>
            <a:pPr>
              <a:defRPr/>
            </a:pPr>
            <a:fld id="{9EC6A757-9557-4D86-876B-C22F61B24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 userDrawn="1"/>
        </p:nvSpPr>
        <p:spPr bwMode="auto">
          <a:xfrm>
            <a:off x="0" y="914400"/>
            <a:ext cx="285750" cy="223838"/>
          </a:xfrm>
          <a:prstGeom prst="rect">
            <a:avLst/>
          </a:prstGeom>
          <a:gradFill rotWithShape="1">
            <a:gsLst>
              <a:gs pos="0">
                <a:srgbClr val="F6F00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8" name="Rectangle 6"/>
          <p:cNvSpPr>
            <a:spLocks noChangeArrowheads="1"/>
          </p:cNvSpPr>
          <p:nvPr userDrawn="1"/>
        </p:nvSpPr>
        <p:spPr bwMode="auto">
          <a:xfrm>
            <a:off x="412750" y="971550"/>
            <a:ext cx="8731250" cy="1143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 userDrawn="1"/>
        </p:nvSpPr>
        <p:spPr bwMode="auto">
          <a:xfrm>
            <a:off x="409575" y="971550"/>
            <a:ext cx="138113" cy="587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US" sz="1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 userDrawn="1"/>
        </p:nvSpPr>
        <p:spPr bwMode="auto">
          <a:xfrm>
            <a:off x="547688" y="914400"/>
            <a:ext cx="139700" cy="57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US" sz="1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 userDrawn="1"/>
        </p:nvSpPr>
        <p:spPr bwMode="auto">
          <a:xfrm>
            <a:off x="547688" y="971550"/>
            <a:ext cx="139700" cy="587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 userDrawn="1"/>
        </p:nvSpPr>
        <p:spPr bwMode="auto">
          <a:xfrm>
            <a:off x="274638" y="1028700"/>
            <a:ext cx="136525" cy="587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US" sz="18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4284" name="Rectangle 12"/>
          <p:cNvSpPr>
            <a:spLocks noChangeArrowheads="1"/>
          </p:cNvSpPr>
          <p:nvPr userDrawn="1"/>
        </p:nvSpPr>
        <p:spPr bwMode="auto">
          <a:xfrm>
            <a:off x="409575" y="1028700"/>
            <a:ext cx="138113" cy="571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4285" name="Rectangle 13"/>
          <p:cNvSpPr>
            <a:spLocks noChangeArrowheads="1"/>
          </p:cNvSpPr>
          <p:nvPr userDrawn="1"/>
        </p:nvSpPr>
        <p:spPr bwMode="auto">
          <a:xfrm>
            <a:off x="274638" y="1085850"/>
            <a:ext cx="136525" cy="571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defRPr/>
            </a:pPr>
            <a:endParaRPr lang="en-US" sz="18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03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90" name="Oval 18"/>
          <p:cNvSpPr>
            <a:spLocks noChangeArrowheads="1"/>
          </p:cNvSpPr>
          <p:nvPr userDrawn="1"/>
        </p:nvSpPr>
        <p:spPr bwMode="auto">
          <a:xfrm>
            <a:off x="133350" y="952500"/>
            <a:ext cx="152400" cy="152400"/>
          </a:xfrm>
          <a:prstGeom prst="ellipse">
            <a:avLst/>
          </a:prstGeom>
          <a:solidFill>
            <a:srgbClr val="EC0000"/>
          </a:solidFill>
          <a:ln w="38100" cap="sq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7" name="Picture 17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4413"/>
            <a:ext cx="685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5032B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0000"/>
        </a:buClr>
        <a:buSzPct val="120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5032B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5032B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5032B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5032B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5032B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5032B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5032B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95600"/>
            <a:ext cx="8991600" cy="762000"/>
          </a:xfrm>
          <a:noFill/>
        </p:spPr>
        <p:txBody>
          <a:bodyPr lIns="90488" tIns="44450" rIns="90488" bIns="44450"/>
          <a:lstStyle/>
          <a:p>
            <a:pPr algn="ctr"/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en-US" sz="4000" b="1" dirty="0"/>
              <a:t> 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 Evidence-based Usability Guidelines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for </a:t>
            </a:r>
            <a:r>
              <a:rPr lang="en-US" sz="3200" b="1" dirty="0"/>
              <a:t>Promoting Safety and Efficacy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800" b="1" i="1" dirty="0" smtClean="0">
                <a:latin typeface="Times" pitchFamily="18" charset="0"/>
              </a:rPr>
              <a:t/>
            </a:r>
            <a:br>
              <a:rPr lang="en-US" sz="800" b="1" i="1" dirty="0" smtClean="0">
                <a:latin typeface="Times" pitchFamily="18" charset="0"/>
              </a:rPr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800" b="1" i="1" dirty="0">
                <a:latin typeface="Times" charset="0"/>
              </a:rPr>
              <a:t/>
            </a:r>
            <a:br>
              <a:rPr lang="en-US" sz="800" b="1" i="1" dirty="0">
                <a:latin typeface="Times" charset="0"/>
              </a:rPr>
            </a:br>
            <a:r>
              <a:rPr lang="en-US" sz="2800" dirty="0"/>
              <a:t>Ben Shneiderman  </a:t>
            </a:r>
            <a:r>
              <a:rPr lang="en-US" sz="1800" b="1" i="1" dirty="0">
                <a:latin typeface="Courier New" pitchFamily="49" charset="0"/>
              </a:rPr>
              <a:t>ben@cs.umd.edu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2000" dirty="0"/>
              <a:t>Founding Director (1983-2000), Human-Computer Interaction Lab</a:t>
            </a:r>
            <a:br>
              <a:rPr lang="en-US" sz="2000" dirty="0"/>
            </a:br>
            <a:r>
              <a:rPr lang="en-US" sz="2000" dirty="0"/>
              <a:t>Professor, Department of Computer Science</a:t>
            </a:r>
            <a:br>
              <a:rPr lang="en-US" sz="2000" dirty="0"/>
            </a:br>
            <a:r>
              <a:rPr lang="en-US" sz="2000" dirty="0"/>
              <a:t>Member, Institute for Advanced Computer </a:t>
            </a:r>
            <a:r>
              <a:rPr lang="en-US" sz="2000" dirty="0" smtClean="0"/>
              <a:t>Studies</a:t>
            </a:r>
            <a:br>
              <a:rPr lang="en-US" sz="2000" dirty="0" smtClean="0"/>
            </a:br>
            <a:r>
              <a:rPr lang="en-US" sz="2000" dirty="0" smtClean="0"/>
              <a:t>Member, National Academy of Engineering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pic>
        <p:nvPicPr>
          <p:cNvPr id="3075" name="Picture 3" descr="Welcome &#10;to the University of Maryla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5943600"/>
            <a:ext cx="4314825" cy="742950"/>
          </a:xfrm>
          <a:solidFill>
            <a:schemeClr val="bg1"/>
          </a:solidFill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 cap="small" dirty="0" smtClean="0"/>
              <a:t>NIST: </a:t>
            </a:r>
            <a:r>
              <a:rPr lang="en-US" sz="2000" b="1" dirty="0"/>
              <a:t>A Community-Building Workshop: Measuring, Evaluating and Improving the Usability of Electronic Health Records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/>
              <a:t>UMd</a:t>
            </a:r>
            <a:r>
              <a:rPr lang="en-US" sz="3200" b="1" dirty="0" smtClean="0"/>
              <a:t> HCIL’s work for NIH &amp; ONC</a:t>
            </a:r>
            <a:endParaRPr lang="en-US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28600" y="4385608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Strategic Health IT Advanced Research </a:t>
            </a:r>
            <a:r>
              <a:rPr lang="en-US" sz="2000" b="1" dirty="0" smtClean="0"/>
              <a:t>Projects</a:t>
            </a:r>
          </a:p>
          <a:p>
            <a:pPr algn="l"/>
            <a:r>
              <a:rPr lang="en-US" sz="2000" dirty="0" smtClean="0"/>
              <a:t>   - Security </a:t>
            </a:r>
            <a:r>
              <a:rPr lang="en-US" sz="2000" dirty="0"/>
              <a:t>of Health Information Technology </a:t>
            </a:r>
          </a:p>
          <a:p>
            <a:pPr algn="l"/>
            <a:r>
              <a:rPr lang="en-US" sz="2000" dirty="0" smtClean="0"/>
              <a:t>   - </a:t>
            </a:r>
            <a:r>
              <a:rPr lang="en-US" sz="2000" b="1" i="1" dirty="0" smtClean="0"/>
              <a:t>Patient-Centered </a:t>
            </a:r>
            <a:r>
              <a:rPr lang="en-US" sz="2000" b="1" i="1" dirty="0"/>
              <a:t>Cognitive Support </a:t>
            </a:r>
          </a:p>
          <a:p>
            <a:pPr algn="l"/>
            <a:r>
              <a:rPr lang="en-US" sz="2000" dirty="0" smtClean="0"/>
              <a:t>   - Healthcare &amp; Network </a:t>
            </a:r>
            <a:r>
              <a:rPr lang="en-US" sz="2000" dirty="0"/>
              <a:t>Platform Architectures </a:t>
            </a:r>
          </a:p>
          <a:p>
            <a:pPr algn="l"/>
            <a:r>
              <a:rPr lang="en-US" sz="2000" dirty="0" smtClean="0"/>
              <a:t>   - Secondary </a:t>
            </a:r>
            <a:r>
              <a:rPr lang="en-US" sz="2000" dirty="0"/>
              <a:t>Use of EHR Data </a:t>
            </a:r>
          </a:p>
          <a:p>
            <a:pPr algn="l"/>
            <a:endParaRPr lang="en-US" sz="20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818" r="4314" b="5682"/>
          <a:stretch>
            <a:fillRect/>
          </a:stretch>
        </p:blipFill>
        <p:spPr bwMode="auto">
          <a:xfrm>
            <a:off x="6557064" y="1193007"/>
            <a:ext cx="251073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b="12766"/>
          <a:stretch>
            <a:fillRect/>
          </a:stretch>
        </p:blipFill>
        <p:spPr bwMode="auto">
          <a:xfrm>
            <a:off x="152400" y="1295400"/>
            <a:ext cx="2903206" cy="238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7" y="2616993"/>
            <a:ext cx="1256969" cy="104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Picture 3" descr="2-aligned(all)-distribution-select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69677" y="6172200"/>
            <a:ext cx="3631123" cy="646331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Sharpc.org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www.cs.umd.edu/hcil/sharp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991600" cy="68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b="1" dirty="0" smtClean="0"/>
              <a:t>Usability Guidelines are Powerful</a:t>
            </a:r>
            <a:endParaRPr lang="en-US" sz="2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9220200" cy="4648200"/>
          </a:xfrm>
          <a:noFill/>
        </p:spPr>
        <p:txBody>
          <a:bodyPr lIns="92075" tIns="46038" rIns="92075" bIns="46038"/>
          <a:lstStyle/>
          <a:p>
            <a:pPr marL="0" indent="0">
              <a:buNone/>
            </a:pPr>
            <a:r>
              <a:rPr lang="en-US" sz="2800" b="1" dirty="0" smtClean="0"/>
              <a:t>Apple, Microsoft, Android, ... </a:t>
            </a:r>
          </a:p>
          <a:p>
            <a:pPr marL="0" indent="0">
              <a:buNone/>
            </a:pPr>
            <a:r>
              <a:rPr lang="en-US" sz="2800" b="1" dirty="0" smtClean="0"/>
              <a:t>NASA, FAA, </a:t>
            </a:r>
            <a:r>
              <a:rPr lang="en-US" sz="2800" b="1" dirty="0" err="1" smtClean="0"/>
              <a:t>DoD</a:t>
            </a:r>
            <a:r>
              <a:rPr lang="en-US" sz="2800" b="1" dirty="0" smtClean="0"/>
              <a:t>, ...</a:t>
            </a:r>
          </a:p>
          <a:p>
            <a:pPr marL="0" indent="0">
              <a:buNone/>
            </a:pPr>
            <a:r>
              <a:rPr lang="en-US" sz="2800" b="1" dirty="0" smtClean="0"/>
              <a:t>HFES, WWW-Consortium, ...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RAISE </a:t>
            </a:r>
            <a:r>
              <a:rPr lang="en-US" sz="4000" b="1" dirty="0" smtClean="0"/>
              <a:t>QUALITY </a:t>
            </a:r>
            <a:endParaRPr lang="en-US" sz="4000" b="1" dirty="0"/>
          </a:p>
          <a:p>
            <a:pPr marL="0" indent="0">
              <a:buNone/>
            </a:pPr>
            <a:r>
              <a:rPr lang="en-US" sz="2800" b="1" dirty="0" smtClean="0"/>
              <a:t>  Promote Consistency </a:t>
            </a:r>
            <a:r>
              <a:rPr lang="en-US" sz="2400" b="1" dirty="0" smtClean="0">
                <a:sym typeface="Wingdings" pitchFamily="2" charset="2"/>
              </a:rPr>
              <a:t> User Performance</a:t>
            </a:r>
          </a:p>
          <a:p>
            <a:pPr marL="0" indent="0">
              <a:buNone/>
            </a:pPr>
            <a:r>
              <a:rPr lang="en-US" sz="2800" b="1" dirty="0" smtClean="0">
                <a:sym typeface="Wingdings" pitchFamily="2" charset="2"/>
              </a:rPr>
              <a:t>  Speed Development </a:t>
            </a:r>
            <a:r>
              <a:rPr lang="en-US" sz="2400" b="1" dirty="0" smtClean="0">
                <a:sym typeface="Wingdings" pitchFamily="2" charset="2"/>
              </a:rPr>
              <a:t> Programmer Productivity</a:t>
            </a:r>
            <a:endParaRPr lang="en-US" sz="3600" dirty="0" smtClean="0"/>
          </a:p>
          <a:p>
            <a:pPr marL="0" indent="0">
              <a:buNone/>
            </a:pPr>
            <a:r>
              <a:rPr lang="en-US" sz="2800" b="1" dirty="0" smtClean="0">
                <a:sym typeface="Wingdings" pitchFamily="2" charset="2"/>
              </a:rPr>
              <a:t>  Reduce Errors </a:t>
            </a:r>
            <a:r>
              <a:rPr lang="en-US" sz="2400" b="1" dirty="0" smtClean="0">
                <a:sym typeface="Wingdings" pitchFamily="2" charset="2"/>
              </a:rPr>
              <a:t> Organization Reputation</a:t>
            </a:r>
            <a:endParaRPr lang="en-US" sz="36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6330950" y="2286000"/>
            <a:ext cx="1254125" cy="850900"/>
          </a:xfrm>
          <a:prstGeom prst="cube">
            <a:avLst>
              <a:gd name="adj" fmla="val 24995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991600" cy="68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b="1" dirty="0" smtClean="0"/>
              <a:t>Usability Guidelines are Powerful</a:t>
            </a:r>
            <a:endParaRPr lang="en-US" sz="2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524000"/>
            <a:ext cx="9220200" cy="4648200"/>
          </a:xfrm>
          <a:noFill/>
        </p:spPr>
        <p:txBody>
          <a:bodyPr lIns="92075" tIns="46038" rIns="92075" bIns="46038"/>
          <a:lstStyle/>
          <a:p>
            <a:pPr marL="0" indent="0">
              <a:buNone/>
            </a:pPr>
            <a:r>
              <a:rPr lang="en-US" sz="2800" b="1" dirty="0" smtClean="0"/>
              <a:t>Education</a:t>
            </a:r>
          </a:p>
          <a:p>
            <a:pPr marL="0" indent="0">
              <a:buNone/>
            </a:pPr>
            <a:r>
              <a:rPr lang="en-US" sz="2800" b="1" dirty="0" smtClean="0"/>
              <a:t>Enforcement</a:t>
            </a:r>
          </a:p>
          <a:p>
            <a:pPr marL="0" indent="0">
              <a:buNone/>
            </a:pPr>
            <a:r>
              <a:rPr lang="en-US" sz="2800" b="1" dirty="0" smtClean="0"/>
              <a:t>Exemption</a:t>
            </a:r>
          </a:p>
          <a:p>
            <a:pPr marL="0" indent="0">
              <a:buNone/>
            </a:pPr>
            <a:r>
              <a:rPr lang="en-US" sz="2800" b="1" dirty="0" smtClean="0"/>
              <a:t>Enhancement</a:t>
            </a:r>
          </a:p>
          <a:p>
            <a:pPr marL="457200" lvl="1" indent="0">
              <a:buNone/>
            </a:pP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- </a:t>
            </a:r>
            <a:r>
              <a:rPr lang="en-US" sz="2000" b="1" dirty="0" smtClean="0"/>
              <a:t>209 Guidelines</a:t>
            </a:r>
          </a:p>
          <a:p>
            <a:pPr lvl="1">
              <a:buFontTx/>
              <a:buChar char="-"/>
            </a:pPr>
            <a:r>
              <a:rPr lang="en-US" sz="2000" b="1" dirty="0" smtClean="0"/>
              <a:t>400+ References</a:t>
            </a:r>
          </a:p>
        </p:txBody>
      </p:sp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6330950" y="2286000"/>
            <a:ext cx="1254125" cy="850900"/>
          </a:xfrm>
          <a:prstGeom prst="cube">
            <a:avLst>
              <a:gd name="adj" fmla="val 24995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13591" r="4135" b="891"/>
          <a:stretch/>
        </p:blipFill>
        <p:spPr bwMode="auto">
          <a:xfrm>
            <a:off x="762000" y="1197635"/>
            <a:ext cx="3880172" cy="5650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48985" y="6150114"/>
            <a:ext cx="2185215" cy="707886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Usability.gov</a:t>
            </a:r>
          </a:p>
          <a:p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66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991600" cy="68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b="1" dirty="0" smtClean="0"/>
              <a:t>Improving Usability of EHRs</a:t>
            </a:r>
            <a:endParaRPr lang="en-US" sz="2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9220200" cy="4648200"/>
          </a:xfrm>
          <a:noFill/>
        </p:spPr>
        <p:txBody>
          <a:bodyPr lIns="92075" tIns="46038" rIns="92075" bIns="46038"/>
          <a:lstStyle/>
          <a:p>
            <a:pPr lvl="1"/>
            <a:r>
              <a:rPr lang="en-US" dirty="0" smtClean="0"/>
              <a:t>Publish EHR guidelines documents</a:t>
            </a:r>
          </a:p>
          <a:p>
            <a:pPr lvl="1"/>
            <a:r>
              <a:rPr lang="en-US" dirty="0"/>
              <a:t>Permit examination &amp; discussion of products</a:t>
            </a:r>
          </a:p>
          <a:p>
            <a:pPr lvl="1"/>
            <a:r>
              <a:rPr lang="en-US" dirty="0" smtClean="0"/>
              <a:t>Report on </a:t>
            </a:r>
            <a:r>
              <a:rPr lang="en-US" dirty="0"/>
              <a:t>usability study </a:t>
            </a:r>
            <a:r>
              <a:rPr lang="en-US" dirty="0" smtClean="0"/>
              <a:t>results</a:t>
            </a:r>
            <a:endParaRPr lang="en-US" sz="3200" dirty="0"/>
          </a:p>
        </p:txBody>
      </p:sp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6330950" y="2286000"/>
            <a:ext cx="1254125" cy="850900"/>
          </a:xfrm>
          <a:prstGeom prst="cube">
            <a:avLst>
              <a:gd name="adj" fmla="val 24995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991600" cy="68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200" b="1" dirty="0" smtClean="0"/>
              <a:t>Improving Usability of EHRs</a:t>
            </a:r>
            <a:endParaRPr lang="en-US" sz="2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9220200" cy="4648200"/>
          </a:xfrm>
          <a:noFill/>
        </p:spPr>
        <p:txBody>
          <a:bodyPr lIns="92075" tIns="46038" rIns="92075" bIns="46038"/>
          <a:lstStyle/>
          <a:p>
            <a:pPr lvl="1"/>
            <a:r>
              <a:rPr lang="en-US" dirty="0" smtClean="0"/>
              <a:t>Publish EHR guidelines documents</a:t>
            </a:r>
          </a:p>
          <a:p>
            <a:pPr lvl="1"/>
            <a:r>
              <a:rPr lang="en-US" dirty="0"/>
              <a:t>Permit examination &amp; discussion of products</a:t>
            </a:r>
          </a:p>
          <a:p>
            <a:pPr lvl="1"/>
            <a:r>
              <a:rPr lang="en-US" dirty="0" smtClean="0"/>
              <a:t>Report on </a:t>
            </a:r>
            <a:r>
              <a:rPr lang="en-US" dirty="0"/>
              <a:t>usability study </a:t>
            </a:r>
            <a:r>
              <a:rPr lang="en-US" dirty="0" smtClean="0"/>
              <a:t>results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Promote consistency with industry-led</a:t>
            </a:r>
            <a:br>
              <a:rPr lang="en-US" dirty="0" smtClean="0"/>
            </a:br>
            <a:r>
              <a:rPr lang="en-US" dirty="0" smtClean="0"/>
              <a:t>   common </a:t>
            </a:r>
            <a:r>
              <a:rPr lang="en-US" dirty="0"/>
              <a:t>user interface </a:t>
            </a:r>
            <a:r>
              <a:rPr lang="en-US" dirty="0" smtClean="0"/>
              <a:t>guidelines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eport failures periodically </a:t>
            </a:r>
            <a:r>
              <a:rPr lang="en-US" dirty="0"/>
              <a:t>with common </a:t>
            </a:r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Work </a:t>
            </a:r>
            <a:r>
              <a:rPr lang="en-US" dirty="0"/>
              <a:t>with </a:t>
            </a:r>
            <a:r>
              <a:rPr lang="en-US" dirty="0" smtClean="0"/>
              <a:t>Government </a:t>
            </a:r>
            <a:r>
              <a:rPr lang="en-US" dirty="0"/>
              <a:t>agencies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to </a:t>
            </a:r>
            <a:r>
              <a:rPr lang="en-US" dirty="0"/>
              <a:t>coordinate </a:t>
            </a:r>
            <a:r>
              <a:rPr lang="en-US" dirty="0" smtClean="0"/>
              <a:t>specific industry practices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3200" dirty="0"/>
          </a:p>
        </p:txBody>
      </p:sp>
      <p:sp>
        <p:nvSpPr>
          <p:cNvPr id="351238" name="AutoShape 6"/>
          <p:cNvSpPr>
            <a:spLocks noChangeArrowheads="1"/>
          </p:cNvSpPr>
          <p:nvPr/>
        </p:nvSpPr>
        <p:spPr bwMode="auto">
          <a:xfrm>
            <a:off x="6330950" y="2286000"/>
            <a:ext cx="1254125" cy="850900"/>
          </a:xfrm>
          <a:prstGeom prst="cube">
            <a:avLst>
              <a:gd name="adj" fmla="val 24995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07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i="1" smtClean="0">
              <a:latin typeface="Times" pitchFamily="18" charset="0"/>
            </a:endParaRPr>
          </a:p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823636" y="4605338"/>
            <a:ext cx="3687228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 dirty="0">
              <a:solidFill>
                <a:schemeClr val="tx1"/>
              </a:solidFill>
              <a:latin typeface="Arial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www.cs.umd.edu/hcil</a:t>
            </a:r>
            <a:br>
              <a:rPr lang="en-US" b="1" dirty="0">
                <a:solidFill>
                  <a:schemeClr val="tx1"/>
                </a:solidFill>
                <a:latin typeface="Courier New" pitchFamily="49" charset="0"/>
              </a:rPr>
            </a:br>
            <a:endParaRPr lang="en-US" b="1" i="1" dirty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 cstate="print"/>
          <a:srcRect l="1543" t="34029" r="4286" b="13702"/>
          <a:stretch>
            <a:fillRect/>
          </a:stretch>
        </p:blipFill>
        <p:spPr bwMode="auto">
          <a:xfrm>
            <a:off x="401638" y="1447800"/>
            <a:ext cx="8285162" cy="2895600"/>
          </a:xfrm>
          <a:prstGeom prst="rect">
            <a:avLst/>
          </a:prstGeom>
          <a:noFill/>
          <a:ln w="38100" cap="sq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5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ntique Olv (W1)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ntique Olv (W1)" pitchFamily="34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47912</TotalTime>
  <Words>150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Pixel</vt:lpstr>
      <vt:lpstr>    Evidence-based Usability Guidelines  for Promoting Safety and Efficacy     Ben Shneiderman  ben@cs.umd.edu  Founding Director (1983-2000), Human-Computer Interaction Lab Professor, Department of Computer Science Member, Institute for Advanced Computer Studies Member, National Academy of Engineering </vt:lpstr>
      <vt:lpstr>UMd HCIL’s work for NIH &amp; ONC</vt:lpstr>
      <vt:lpstr>Usability Guidelines are Powerful</vt:lpstr>
      <vt:lpstr>Usability Guidelines are Powerful</vt:lpstr>
      <vt:lpstr>Improving Usability of EHRs</vt:lpstr>
      <vt:lpstr>Improving Usability of EHRs</vt:lpstr>
      <vt:lpstr>PowerPoint Presentation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Voting System Technologies</dc:title>
  <dc:creator>Ben Shneiderman</dc:creator>
  <cp:lastModifiedBy>charley lewittes</cp:lastModifiedBy>
  <cp:revision>249</cp:revision>
  <cp:lastPrinted>2010-12-13T21:58:18Z</cp:lastPrinted>
  <dcterms:created xsi:type="dcterms:W3CDTF">2004-05-06T20:17:30Z</dcterms:created>
  <dcterms:modified xsi:type="dcterms:W3CDTF">2011-11-03T21:14:39Z</dcterms:modified>
</cp:coreProperties>
</file>