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68" r:id="rId2"/>
    <p:sldId id="336" r:id="rId3"/>
    <p:sldId id="343" r:id="rId4"/>
    <p:sldId id="324" r:id="rId5"/>
    <p:sldId id="347" r:id="rId6"/>
    <p:sldId id="328" r:id="rId7"/>
    <p:sldId id="330" r:id="rId8"/>
    <p:sldId id="332" r:id="rId9"/>
    <p:sldId id="334" r:id="rId10"/>
    <p:sldId id="341" r:id="rId11"/>
    <p:sldId id="348" r:id="rId12"/>
    <p:sldId id="346" r:id="rId13"/>
    <p:sldId id="344" r:id="rId14"/>
    <p:sldId id="337" r:id="rId15"/>
    <p:sldId id="350" r:id="rId16"/>
    <p:sldId id="352" r:id="rId17"/>
    <p:sldId id="308" r:id="rId18"/>
    <p:sldId id="349" r:id="rId19"/>
    <p:sldId id="339" r:id="rId20"/>
    <p:sldId id="282" r:id="rId21"/>
    <p:sldId id="353" r:id="rId22"/>
    <p:sldId id="354"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6" autoAdjust="0"/>
    <p:restoredTop sz="94671" autoAdjust="0"/>
  </p:normalViewPr>
  <p:slideViewPr>
    <p:cSldViewPr>
      <p:cViewPr>
        <p:scale>
          <a:sx n="94" d="100"/>
          <a:sy n="94" d="100"/>
        </p:scale>
        <p:origin x="-2118" y="-714"/>
      </p:cViewPr>
      <p:guideLst>
        <p:guide orient="horz" pos="2568"/>
        <p:guide orient="horz" pos="890"/>
        <p:guide orient="horz" pos="1752"/>
        <p:guide orient="horz" pos="3430"/>
        <p:guide pos="3470"/>
        <p:guide pos="2336"/>
        <p:guide pos="4604"/>
        <p:guide pos="1202"/>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image" Target="../media/image4.png"/><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image" Target="../media/image4.png"/><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9B9D4E-E142-442E-83C8-BC58C43F35BF}" type="doc">
      <dgm:prSet loTypeId="urn:microsoft.com/office/officeart/2008/layout/BendingPictureCaptionList" loCatId="picture" qsTypeId="urn:microsoft.com/office/officeart/2005/8/quickstyle/simple3" qsCatId="simple" csTypeId="urn:microsoft.com/office/officeart/2005/8/colors/accent0_2" csCatId="mainScheme" phldr="1"/>
      <dgm:spPr/>
    </dgm:pt>
    <dgm:pt modelId="{4FB7AD88-9CF4-4002-8453-A85EB11039FF}">
      <dgm:prSet phldrT="[Text]" custT="1"/>
      <dgm:spPr>
        <a:effectLst>
          <a:outerShdw blurRad="50800" dist="38100" dir="5400000" algn="t" rotWithShape="0">
            <a:prstClr val="black">
              <a:alpha val="40000"/>
            </a:prstClr>
          </a:outerShdw>
        </a:effectLst>
      </dgm:spPr>
      <dgm:t>
        <a:bodyPr/>
        <a:lstStyle/>
        <a:p>
          <a:r>
            <a:rPr lang="en-US" sz="2800" dirty="0" smtClean="0"/>
            <a:t>Politics</a:t>
          </a:r>
          <a:endParaRPr lang="en-US" sz="2800" dirty="0"/>
        </a:p>
      </dgm:t>
    </dgm:pt>
    <dgm:pt modelId="{A15C3CC7-3A77-43C7-ACC6-94ACE707DE6C}" type="parTrans" cxnId="{4E4625A5-B412-4A66-A841-BFED281CC295}">
      <dgm:prSet/>
      <dgm:spPr/>
      <dgm:t>
        <a:bodyPr/>
        <a:lstStyle/>
        <a:p>
          <a:endParaRPr lang="en-US" sz="3200"/>
        </a:p>
      </dgm:t>
    </dgm:pt>
    <dgm:pt modelId="{07362A6A-AC31-4657-A7F8-43170C14247D}" type="sibTrans" cxnId="{4E4625A5-B412-4A66-A841-BFED281CC295}">
      <dgm:prSet/>
      <dgm:spPr/>
      <dgm:t>
        <a:bodyPr/>
        <a:lstStyle/>
        <a:p>
          <a:endParaRPr lang="en-US" sz="3200"/>
        </a:p>
      </dgm:t>
    </dgm:pt>
    <dgm:pt modelId="{4201E1CF-9D87-4054-8B78-0773A1371DEC}">
      <dgm:prSet phldrT="[Text]" custT="1"/>
      <dgm:spPr>
        <a:effectLst>
          <a:outerShdw blurRad="50800" dist="38100" dir="5400000" algn="t" rotWithShape="0">
            <a:prstClr val="black">
              <a:alpha val="40000"/>
            </a:prstClr>
          </a:outerShdw>
        </a:effectLst>
      </dgm:spPr>
      <dgm:t>
        <a:bodyPr/>
        <a:lstStyle/>
        <a:p>
          <a:r>
            <a:rPr lang="en-US" sz="2800" dirty="0" smtClean="0"/>
            <a:t>Urban Planning</a:t>
          </a:r>
          <a:endParaRPr lang="en-US" sz="2800" dirty="0"/>
        </a:p>
      </dgm:t>
    </dgm:pt>
    <dgm:pt modelId="{D03FF687-B85E-4F25-9786-BF6DDE3BB17A}" type="parTrans" cxnId="{BF9FB9DA-5E9C-4CF6-A6C2-27A95E69951D}">
      <dgm:prSet/>
      <dgm:spPr/>
      <dgm:t>
        <a:bodyPr/>
        <a:lstStyle/>
        <a:p>
          <a:endParaRPr lang="en-US" sz="3200"/>
        </a:p>
      </dgm:t>
    </dgm:pt>
    <dgm:pt modelId="{BC71393F-324B-401D-80AF-43B8DC6003EC}" type="sibTrans" cxnId="{BF9FB9DA-5E9C-4CF6-A6C2-27A95E69951D}">
      <dgm:prSet/>
      <dgm:spPr/>
      <dgm:t>
        <a:bodyPr/>
        <a:lstStyle/>
        <a:p>
          <a:endParaRPr lang="en-US" sz="3200"/>
        </a:p>
      </dgm:t>
    </dgm:pt>
    <dgm:pt modelId="{A9267066-42B6-495A-B3C2-5115B3740F25}">
      <dgm:prSet phldrT="[Text]" custT="1"/>
      <dgm:spPr>
        <a:effectLst>
          <a:outerShdw blurRad="50800" dist="38100" dir="5400000" algn="t" rotWithShape="0">
            <a:prstClr val="black">
              <a:alpha val="40000"/>
            </a:prstClr>
          </a:outerShdw>
        </a:effectLst>
      </dgm:spPr>
      <dgm:t>
        <a:bodyPr/>
        <a:lstStyle/>
        <a:p>
          <a:r>
            <a:rPr lang="en-US" sz="2400" dirty="0" err="1" smtClean="0"/>
            <a:t>Scientometrics</a:t>
          </a:r>
          <a:endParaRPr lang="en-US" sz="2400" dirty="0"/>
        </a:p>
      </dgm:t>
    </dgm:pt>
    <dgm:pt modelId="{946834AB-757C-4145-989B-4AD15E3E5C19}" type="parTrans" cxnId="{002D9D47-364F-4343-AF3F-5ADC44E8FDD6}">
      <dgm:prSet/>
      <dgm:spPr/>
      <dgm:t>
        <a:bodyPr/>
        <a:lstStyle/>
        <a:p>
          <a:endParaRPr lang="en-US" sz="3200"/>
        </a:p>
      </dgm:t>
    </dgm:pt>
    <dgm:pt modelId="{6B59BFD7-1846-47FD-96EC-AD5086B5610F}" type="sibTrans" cxnId="{002D9D47-364F-4343-AF3F-5ADC44E8FDD6}">
      <dgm:prSet/>
      <dgm:spPr/>
      <dgm:t>
        <a:bodyPr/>
        <a:lstStyle/>
        <a:p>
          <a:endParaRPr lang="en-US" sz="3200"/>
        </a:p>
      </dgm:t>
    </dgm:pt>
    <dgm:pt modelId="{AE29D1B6-BAF9-442A-867C-BFF7222C58D1}">
      <dgm:prSet phldrT="[Text]" custT="1"/>
      <dgm:spPr>
        <a:effectLst>
          <a:outerShdw blurRad="50800" dist="38100" dir="5400000" algn="t" rotWithShape="0">
            <a:prstClr val="black">
              <a:alpha val="40000"/>
            </a:prstClr>
          </a:outerShdw>
        </a:effectLst>
      </dgm:spPr>
      <dgm:t>
        <a:bodyPr/>
        <a:lstStyle/>
        <a:p>
          <a:r>
            <a:rPr lang="en-US" sz="2800" dirty="0" smtClean="0"/>
            <a:t>Biology</a:t>
          </a:r>
          <a:endParaRPr lang="en-US" sz="2800" dirty="0"/>
        </a:p>
      </dgm:t>
    </dgm:pt>
    <dgm:pt modelId="{F89F0104-C0BD-4DBF-9752-0129411C901D}" type="parTrans" cxnId="{55FF9A02-5E12-4AAE-8493-5EBE6D6BF31A}">
      <dgm:prSet/>
      <dgm:spPr/>
      <dgm:t>
        <a:bodyPr/>
        <a:lstStyle/>
        <a:p>
          <a:endParaRPr lang="en-US" sz="3200"/>
        </a:p>
      </dgm:t>
    </dgm:pt>
    <dgm:pt modelId="{434B7365-1D1E-4A13-8048-35269A4B959E}" type="sibTrans" cxnId="{55FF9A02-5E12-4AAE-8493-5EBE6D6BF31A}">
      <dgm:prSet/>
      <dgm:spPr/>
      <dgm:t>
        <a:bodyPr/>
        <a:lstStyle/>
        <a:p>
          <a:endParaRPr lang="en-US" sz="3200"/>
        </a:p>
      </dgm:t>
    </dgm:pt>
    <dgm:pt modelId="{D9072E5F-2D3A-4840-AD40-214076E0BCBD}">
      <dgm:prSet phldrT="[Text]" custT="1"/>
      <dgm:spPr>
        <a:effectLst>
          <a:outerShdw blurRad="50800" dist="38100" dir="5400000" algn="t" rotWithShape="0">
            <a:prstClr val="black">
              <a:alpha val="40000"/>
            </a:prstClr>
          </a:outerShdw>
        </a:effectLst>
      </dgm:spPr>
      <dgm:t>
        <a:bodyPr/>
        <a:lstStyle/>
        <a:p>
          <a:r>
            <a:rPr lang="en-US" sz="2800" dirty="0" smtClean="0"/>
            <a:t>Archaeology</a:t>
          </a:r>
          <a:endParaRPr lang="en-US" sz="2800" dirty="0"/>
        </a:p>
      </dgm:t>
    </dgm:pt>
    <dgm:pt modelId="{CE88594E-8E1D-45A1-BADE-DC367E798004}" type="parTrans" cxnId="{90746AD9-25E2-49EA-AE91-D88B620A3F00}">
      <dgm:prSet/>
      <dgm:spPr/>
      <dgm:t>
        <a:bodyPr/>
        <a:lstStyle/>
        <a:p>
          <a:endParaRPr lang="en-US" sz="3200"/>
        </a:p>
      </dgm:t>
    </dgm:pt>
    <dgm:pt modelId="{E2AAC3DE-3BE7-4107-9378-346F1C0EB1E2}" type="sibTrans" cxnId="{90746AD9-25E2-49EA-AE91-D88B620A3F00}">
      <dgm:prSet/>
      <dgm:spPr/>
      <dgm:t>
        <a:bodyPr/>
        <a:lstStyle/>
        <a:p>
          <a:endParaRPr lang="en-US" sz="3200"/>
        </a:p>
      </dgm:t>
    </dgm:pt>
    <dgm:pt modelId="{C4115542-3010-4370-BD85-0DA78305C2F0}">
      <dgm:prSet phldrT="[Text]" custT="1"/>
      <dgm:spPr>
        <a:effectLst>
          <a:outerShdw blurRad="50800" dist="38100" dir="5400000" algn="t" rotWithShape="0">
            <a:prstClr val="black">
              <a:alpha val="40000"/>
            </a:prstClr>
          </a:outerShdw>
        </a:effectLst>
      </dgm:spPr>
      <dgm:t>
        <a:bodyPr/>
        <a:lstStyle/>
        <a:p>
          <a:r>
            <a:rPr lang="en-US" sz="2800" dirty="0" smtClean="0"/>
            <a:t>Sociology</a:t>
          </a:r>
          <a:endParaRPr lang="en-US" sz="2800" dirty="0"/>
        </a:p>
      </dgm:t>
    </dgm:pt>
    <dgm:pt modelId="{856F6234-21B9-482B-A0D6-9303683DA685}" type="parTrans" cxnId="{B0F9F6DC-1BC3-4762-B32A-C7FEB87926D0}">
      <dgm:prSet/>
      <dgm:spPr/>
      <dgm:t>
        <a:bodyPr/>
        <a:lstStyle/>
        <a:p>
          <a:endParaRPr lang="en-US" sz="3200"/>
        </a:p>
      </dgm:t>
    </dgm:pt>
    <dgm:pt modelId="{4C68A885-5FFC-47C4-BEDD-75E1CF6E27B5}" type="sibTrans" cxnId="{B0F9F6DC-1BC3-4762-B32A-C7FEB87926D0}">
      <dgm:prSet/>
      <dgm:spPr/>
      <dgm:t>
        <a:bodyPr/>
        <a:lstStyle/>
        <a:p>
          <a:endParaRPr lang="en-US" sz="3200"/>
        </a:p>
      </dgm:t>
    </dgm:pt>
    <dgm:pt modelId="{7B389DA4-4490-4F7C-8FA5-A130074556EF}">
      <dgm:prSet phldrT="[Text]" custT="1"/>
      <dgm:spPr>
        <a:effectLst>
          <a:outerShdw blurRad="50800" dist="38100" dir="5400000" algn="t" rotWithShape="0">
            <a:prstClr val="black">
              <a:alpha val="40000"/>
            </a:prstClr>
          </a:outerShdw>
        </a:effectLst>
      </dgm:spPr>
      <dgm:t>
        <a:bodyPr/>
        <a:lstStyle/>
        <a:p>
          <a:r>
            <a:rPr lang="en-US" sz="2800" dirty="0" smtClean="0"/>
            <a:t>WWW</a:t>
          </a:r>
          <a:endParaRPr lang="en-US" sz="2800" dirty="0"/>
        </a:p>
      </dgm:t>
    </dgm:pt>
    <dgm:pt modelId="{A7506A8C-6A32-42BE-9929-48DECB29223F}" type="parTrans" cxnId="{E0D33293-1308-4193-BE03-E82BD1E3448F}">
      <dgm:prSet/>
      <dgm:spPr/>
      <dgm:t>
        <a:bodyPr/>
        <a:lstStyle/>
        <a:p>
          <a:endParaRPr lang="en-US" sz="3200"/>
        </a:p>
      </dgm:t>
    </dgm:pt>
    <dgm:pt modelId="{F7CB18B3-FFC7-4C7F-AA9F-319EADD1FDF2}" type="sibTrans" cxnId="{E0D33293-1308-4193-BE03-E82BD1E3448F}">
      <dgm:prSet/>
      <dgm:spPr/>
      <dgm:t>
        <a:bodyPr/>
        <a:lstStyle/>
        <a:p>
          <a:endParaRPr lang="en-US" sz="3200"/>
        </a:p>
      </dgm:t>
    </dgm:pt>
    <dgm:pt modelId="{BE3AA0E6-BC9D-4EC1-944F-D38B23867029}" type="pres">
      <dgm:prSet presAssocID="{DC9B9D4E-E142-442E-83C8-BC58C43F35BF}" presName="Name0" presStyleCnt="0">
        <dgm:presLayoutVars>
          <dgm:dir/>
          <dgm:resizeHandles val="exact"/>
        </dgm:presLayoutVars>
      </dgm:prSet>
      <dgm:spPr/>
    </dgm:pt>
    <dgm:pt modelId="{E83490C8-D5F8-472A-A130-5BE1C7E3B29E}" type="pres">
      <dgm:prSet presAssocID="{C4115542-3010-4370-BD85-0DA78305C2F0}" presName="composite" presStyleCnt="0"/>
      <dgm:spPr/>
    </dgm:pt>
    <dgm:pt modelId="{AEBCE587-6189-4CE2-8663-CD0157F633C3}" type="pres">
      <dgm:prSet presAssocID="{C4115542-3010-4370-BD85-0DA78305C2F0}" presName="rect1" presStyleLbl="bgImgPlace1" presStyleIdx="0" presStyleCnt="7"/>
      <dgm:spPr>
        <a:blipFill>
          <a:blip xmlns:r="http://schemas.openxmlformats.org/officeDocument/2006/relationships" r:embed="rId1">
            <a:extLst>
              <a:ext uri="{28A0092B-C50C-407E-A947-70E740481C1C}">
                <a14:useLocalDpi xmlns:a14="http://schemas.microsoft.com/office/drawing/2010/main" val="0"/>
              </a:ext>
            </a:extLst>
          </a:blip>
          <a:srcRect/>
          <a:stretch>
            <a:fillRect l="-11000" r="-11000"/>
          </a:stretch>
        </a:blipFill>
        <a:effectLst>
          <a:outerShdw blurRad="50800" dist="38100" dir="5400000" algn="t" rotWithShape="0">
            <a:prstClr val="black">
              <a:alpha val="40000"/>
            </a:prstClr>
          </a:outerShdw>
        </a:effectLst>
      </dgm:spPr>
    </dgm:pt>
    <dgm:pt modelId="{05487778-241A-4427-8A8B-DAA29C5A48A3}" type="pres">
      <dgm:prSet presAssocID="{C4115542-3010-4370-BD85-0DA78305C2F0}" presName="wedgeRectCallout1" presStyleLbl="node1" presStyleIdx="0" presStyleCnt="7" custScaleX="116043" custScaleY="147476" custLinFactNeighborY="15663">
        <dgm:presLayoutVars>
          <dgm:bulletEnabled val="1"/>
        </dgm:presLayoutVars>
      </dgm:prSet>
      <dgm:spPr/>
      <dgm:t>
        <a:bodyPr/>
        <a:lstStyle/>
        <a:p>
          <a:endParaRPr lang="en-US"/>
        </a:p>
      </dgm:t>
    </dgm:pt>
    <dgm:pt modelId="{DD4BB373-43D1-4B8A-81B9-BCB1F590C2BF}" type="pres">
      <dgm:prSet presAssocID="{4C68A885-5FFC-47C4-BEDD-75E1CF6E27B5}" presName="sibTrans" presStyleCnt="0"/>
      <dgm:spPr/>
    </dgm:pt>
    <dgm:pt modelId="{0B52E836-C4FF-48FF-B290-0B254464C364}" type="pres">
      <dgm:prSet presAssocID="{A9267066-42B6-495A-B3C2-5115B3740F25}" presName="composite" presStyleCnt="0"/>
      <dgm:spPr/>
    </dgm:pt>
    <dgm:pt modelId="{59037F5B-FEE1-4747-AE63-DB88A9A28E37}" type="pres">
      <dgm:prSet presAssocID="{A9267066-42B6-495A-B3C2-5115B3740F25}" presName="rect1" presStyleLbl="bgImgPlace1" presStyleIdx="1" presStyleCnt="7"/>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5000" b="-15000"/>
          </a:stretch>
        </a:blipFill>
        <a:effectLst>
          <a:outerShdw blurRad="50800" dist="38100" dir="5400000" algn="t" rotWithShape="0">
            <a:prstClr val="black">
              <a:alpha val="40000"/>
            </a:prstClr>
          </a:outerShdw>
        </a:effectLst>
      </dgm:spPr>
      <dgm:extLst>
        <a:ext uri="{E40237B7-FDA0-4F09-8148-C483321AD2D9}">
          <dgm14:cNvPr xmlns:dgm14="http://schemas.microsoft.com/office/drawing/2010/diagram" id="0" name="" descr="C:\fs\phd\slides\Henry0720yearsof.png"/>
        </a:ext>
      </dgm:extLst>
    </dgm:pt>
    <dgm:pt modelId="{A1299576-6C95-4EC2-888C-074259F1C1C9}" type="pres">
      <dgm:prSet presAssocID="{A9267066-42B6-495A-B3C2-5115B3740F25}" presName="wedgeRectCallout1" presStyleLbl="node1" presStyleIdx="1" presStyleCnt="7" custScaleX="116043" custScaleY="147476" custLinFactNeighborY="15663">
        <dgm:presLayoutVars>
          <dgm:bulletEnabled val="1"/>
        </dgm:presLayoutVars>
      </dgm:prSet>
      <dgm:spPr/>
      <dgm:t>
        <a:bodyPr/>
        <a:lstStyle/>
        <a:p>
          <a:endParaRPr lang="en-US"/>
        </a:p>
      </dgm:t>
    </dgm:pt>
    <dgm:pt modelId="{D3AC8718-3BA8-4D8E-BCEA-C899F1A337EF}" type="pres">
      <dgm:prSet presAssocID="{6B59BFD7-1846-47FD-96EC-AD5086B5610F}" presName="sibTrans" presStyleCnt="0"/>
      <dgm:spPr/>
    </dgm:pt>
    <dgm:pt modelId="{6AFB83AD-7574-4FF2-A42E-4A6A5633B6CD}" type="pres">
      <dgm:prSet presAssocID="{4FB7AD88-9CF4-4002-8453-A85EB11039FF}" presName="composite" presStyleCnt="0"/>
      <dgm:spPr/>
    </dgm:pt>
    <dgm:pt modelId="{1580BE67-E603-47BB-BDF8-E00FB1467FD6}" type="pres">
      <dgm:prSet presAssocID="{4FB7AD88-9CF4-4002-8453-A85EB11039FF}" presName="rect1" presStyleLbl="bgImgPlace1" presStyleIdx="2" presStyleCnt="7"/>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8000" r="-8000"/>
          </a:stretch>
        </a:blipFill>
        <a:effectLst>
          <a:outerShdw blurRad="50800" dist="38100" dir="5400000" algn="t" rotWithShape="0">
            <a:prstClr val="black">
              <a:alpha val="40000"/>
            </a:prstClr>
          </a:outerShdw>
        </a:effectLst>
      </dgm:spPr>
      <dgm:extLst>
        <a:ext uri="{E40237B7-FDA0-4F09-8148-C483321AD2D9}">
          <dgm14:cNvPr xmlns:dgm14="http://schemas.microsoft.com/office/drawing/2010/diagram" id="0" name="" descr="C:\fs\phd\slides\Adamic05politicalblogosphereand.png"/>
        </a:ext>
      </dgm:extLst>
    </dgm:pt>
    <dgm:pt modelId="{53F4B38B-952A-4F75-A002-A671BCC27405}" type="pres">
      <dgm:prSet presAssocID="{4FB7AD88-9CF4-4002-8453-A85EB11039FF}" presName="wedgeRectCallout1" presStyleLbl="node1" presStyleIdx="2" presStyleCnt="7" custScaleX="116043" custScaleY="147476" custLinFactNeighborY="15663">
        <dgm:presLayoutVars>
          <dgm:bulletEnabled val="1"/>
        </dgm:presLayoutVars>
      </dgm:prSet>
      <dgm:spPr/>
      <dgm:t>
        <a:bodyPr/>
        <a:lstStyle/>
        <a:p>
          <a:endParaRPr lang="en-US"/>
        </a:p>
      </dgm:t>
    </dgm:pt>
    <dgm:pt modelId="{E930F520-4A23-4F0D-AAF6-382052F97979}" type="pres">
      <dgm:prSet presAssocID="{07362A6A-AC31-4657-A7F8-43170C14247D}" presName="sibTrans" presStyleCnt="0"/>
      <dgm:spPr/>
    </dgm:pt>
    <dgm:pt modelId="{F6025F5E-2A35-4704-90D4-EFF5C016A3B2}" type="pres">
      <dgm:prSet presAssocID="{4201E1CF-9D87-4054-8B78-0773A1371DEC}" presName="composite" presStyleCnt="0"/>
      <dgm:spPr/>
    </dgm:pt>
    <dgm:pt modelId="{F0B976EA-D752-4FF3-AC84-32C2C59EA7EC}" type="pres">
      <dgm:prSet presAssocID="{4201E1CF-9D87-4054-8B78-0773A1371DEC}" presName="rect1" presStyleLbl="bgImgPlace1" presStyleIdx="3" presStyleCnt="7"/>
      <dgm:spPr>
        <a:blipFill>
          <a:blip xmlns:r="http://schemas.openxmlformats.org/officeDocument/2006/relationships" r:embed="rId4">
            <a:extLst>
              <a:ext uri="{28A0092B-C50C-407E-A947-70E740481C1C}">
                <a14:useLocalDpi xmlns:a14="http://schemas.microsoft.com/office/drawing/2010/main" val="0"/>
              </a:ext>
            </a:extLst>
          </a:blip>
          <a:srcRect/>
          <a:stretch>
            <a:fillRect t="-12000" b="-12000"/>
          </a:stretch>
        </a:blipFill>
        <a:effectLst>
          <a:outerShdw blurRad="50800" dist="38100" dir="5400000" algn="t" rotWithShape="0">
            <a:prstClr val="black">
              <a:alpha val="40000"/>
            </a:prstClr>
          </a:outerShdw>
        </a:effectLst>
      </dgm:spPr>
      <dgm:extLst>
        <a:ext uri="{E40237B7-FDA0-4F09-8148-C483321AD2D9}">
          <dgm14:cNvPr xmlns:dgm14="http://schemas.microsoft.com/office/drawing/2010/diagram" id="0" name="" descr="C:\fs\phd\slides\dempy.png"/>
        </a:ext>
      </dgm:extLst>
    </dgm:pt>
    <dgm:pt modelId="{7C643EFA-F2C4-47FB-BB6C-78F3DABB8EDC}" type="pres">
      <dgm:prSet presAssocID="{4201E1CF-9D87-4054-8B78-0773A1371DEC}" presName="wedgeRectCallout1" presStyleLbl="node1" presStyleIdx="3" presStyleCnt="7" custScaleX="116043" custScaleY="147476" custLinFactNeighborY="15663">
        <dgm:presLayoutVars>
          <dgm:bulletEnabled val="1"/>
        </dgm:presLayoutVars>
      </dgm:prSet>
      <dgm:spPr/>
      <dgm:t>
        <a:bodyPr/>
        <a:lstStyle/>
        <a:p>
          <a:endParaRPr lang="en-US"/>
        </a:p>
      </dgm:t>
    </dgm:pt>
    <dgm:pt modelId="{C74FA064-4B3F-41B9-A39D-B0449F210498}" type="pres">
      <dgm:prSet presAssocID="{BC71393F-324B-401D-80AF-43B8DC6003EC}" presName="sibTrans" presStyleCnt="0"/>
      <dgm:spPr/>
    </dgm:pt>
    <dgm:pt modelId="{0990DFA5-8FC7-404C-ABF2-23F55A445A39}" type="pres">
      <dgm:prSet presAssocID="{AE29D1B6-BAF9-442A-867C-BFF7222C58D1}" presName="composite" presStyleCnt="0"/>
      <dgm:spPr/>
    </dgm:pt>
    <dgm:pt modelId="{C4EA8AD6-905C-4C5B-8ACD-1E4A6D86A8BF}" type="pres">
      <dgm:prSet presAssocID="{AE29D1B6-BAF9-442A-867C-BFF7222C58D1}" presName="rect1" presStyleLbl="bgImgPlace1" presStyleIdx="4" presStyleCnt="7" custLinFactNeighborY="19437"/>
      <dgm:spPr>
        <a:blipFill>
          <a:blip xmlns:r="http://schemas.openxmlformats.org/officeDocument/2006/relationships" r:embed="rId5">
            <a:extLst>
              <a:ext uri="{28A0092B-C50C-407E-A947-70E740481C1C}">
                <a14:useLocalDpi xmlns:a14="http://schemas.microsoft.com/office/drawing/2010/main" val="0"/>
              </a:ext>
            </a:extLst>
          </a:blip>
          <a:srcRect/>
          <a:stretch>
            <a:fillRect l="-14000" r="-14000"/>
          </a:stretch>
        </a:blipFill>
        <a:effectLst>
          <a:outerShdw blurRad="50800" dist="38100" dir="5400000" algn="t" rotWithShape="0">
            <a:prstClr val="black">
              <a:alpha val="40000"/>
            </a:prstClr>
          </a:outerShdw>
        </a:effectLst>
      </dgm:spPr>
      <dgm:extLst>
        <a:ext uri="{E40237B7-FDA0-4F09-8148-C483321AD2D9}">
          <dgm14:cNvPr xmlns:dgm14="http://schemas.microsoft.com/office/drawing/2010/diagram" id="0" name="" descr="C:\fs\phd\slides\Kelley03Conservedpathwayswithin.png"/>
        </a:ext>
      </dgm:extLst>
    </dgm:pt>
    <dgm:pt modelId="{8CFAE3FA-DFB5-4DEB-B2D6-F757A4ECA98F}" type="pres">
      <dgm:prSet presAssocID="{AE29D1B6-BAF9-442A-867C-BFF7222C58D1}" presName="wedgeRectCallout1" presStyleLbl="node1" presStyleIdx="4" presStyleCnt="7" custScaleX="116043" custScaleY="147476" custLinFactNeighborY="71194">
        <dgm:presLayoutVars>
          <dgm:bulletEnabled val="1"/>
        </dgm:presLayoutVars>
      </dgm:prSet>
      <dgm:spPr/>
      <dgm:t>
        <a:bodyPr/>
        <a:lstStyle/>
        <a:p>
          <a:endParaRPr lang="en-US"/>
        </a:p>
      </dgm:t>
    </dgm:pt>
    <dgm:pt modelId="{C305EE8D-6D4D-4758-8A61-F2C0EA5D34E0}" type="pres">
      <dgm:prSet presAssocID="{434B7365-1D1E-4A13-8048-35269A4B959E}" presName="sibTrans" presStyleCnt="0"/>
      <dgm:spPr/>
    </dgm:pt>
    <dgm:pt modelId="{4908D6D2-B203-417F-A899-35DB20B6AA37}" type="pres">
      <dgm:prSet presAssocID="{D9072E5F-2D3A-4840-AD40-214076E0BCBD}" presName="composite" presStyleCnt="0"/>
      <dgm:spPr/>
    </dgm:pt>
    <dgm:pt modelId="{EE6F2EE8-329C-47DA-843B-2DA33BA65BF7}" type="pres">
      <dgm:prSet presAssocID="{D9072E5F-2D3A-4840-AD40-214076E0BCBD}" presName="rect1" presStyleLbl="bgImgPlace1" presStyleIdx="5" presStyleCnt="7" custLinFactNeighborY="19437"/>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7000" r="-7000"/>
          </a:stretch>
        </a:blipFill>
        <a:effectLst>
          <a:outerShdw blurRad="50800" dist="38100" dir="5400000" algn="t" rotWithShape="0">
            <a:prstClr val="black">
              <a:alpha val="40000"/>
            </a:prstClr>
          </a:outerShdw>
        </a:effectLst>
      </dgm:spPr>
      <dgm:extLst>
        <a:ext uri="{E40237B7-FDA0-4F09-8148-C483321AD2D9}">
          <dgm14:cNvPr xmlns:dgm14="http://schemas.microsoft.com/office/drawing/2010/diagram" id="0" name="" descr="C:\fs\phd\slides\netsci2011_brughmans_fig-1024x714.jpg"/>
        </a:ext>
      </dgm:extLst>
    </dgm:pt>
    <dgm:pt modelId="{257CC880-8B9A-482D-9225-5C840A08C842}" type="pres">
      <dgm:prSet presAssocID="{D9072E5F-2D3A-4840-AD40-214076E0BCBD}" presName="wedgeRectCallout1" presStyleLbl="node1" presStyleIdx="5" presStyleCnt="7" custScaleX="116043" custScaleY="147476" custLinFactNeighborY="71194">
        <dgm:presLayoutVars>
          <dgm:bulletEnabled val="1"/>
        </dgm:presLayoutVars>
      </dgm:prSet>
      <dgm:spPr/>
      <dgm:t>
        <a:bodyPr/>
        <a:lstStyle/>
        <a:p>
          <a:endParaRPr lang="en-US"/>
        </a:p>
      </dgm:t>
    </dgm:pt>
    <dgm:pt modelId="{D15FD812-CF46-47B5-ADF9-072F6D7E64C0}" type="pres">
      <dgm:prSet presAssocID="{E2AAC3DE-3BE7-4107-9378-346F1C0EB1E2}" presName="sibTrans" presStyleCnt="0"/>
      <dgm:spPr/>
    </dgm:pt>
    <dgm:pt modelId="{BB954877-01FD-47A3-B5BC-3A515CC1BB74}" type="pres">
      <dgm:prSet presAssocID="{7B389DA4-4490-4F7C-8FA5-A130074556EF}" presName="composite" presStyleCnt="0"/>
      <dgm:spPr/>
    </dgm:pt>
    <dgm:pt modelId="{5D9F9187-4CE2-4D17-B085-64D386C4EF0D}" type="pres">
      <dgm:prSet presAssocID="{7B389DA4-4490-4F7C-8FA5-A130074556EF}" presName="rect1" presStyleLbl="bgImgPlace1" presStyleIdx="6" presStyleCnt="7" custLinFactNeighborY="19437"/>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l="-3000" r="-3000"/>
          </a:stretch>
        </a:blipFill>
        <a:effectLst>
          <a:outerShdw blurRad="50800" dist="38100" dir="5400000" algn="t" rotWithShape="0">
            <a:prstClr val="black">
              <a:alpha val="40000"/>
            </a:prstClr>
          </a:outerShdw>
        </a:effectLst>
      </dgm:spPr>
    </dgm:pt>
    <dgm:pt modelId="{0BB2C7DB-CF12-48D2-A531-3AA4F35E5558}" type="pres">
      <dgm:prSet presAssocID="{7B389DA4-4490-4F7C-8FA5-A130074556EF}" presName="wedgeRectCallout1" presStyleLbl="node1" presStyleIdx="6" presStyleCnt="7" custScaleX="116043" custScaleY="147476" custLinFactNeighborY="71194">
        <dgm:presLayoutVars>
          <dgm:bulletEnabled val="1"/>
        </dgm:presLayoutVars>
      </dgm:prSet>
      <dgm:spPr/>
      <dgm:t>
        <a:bodyPr/>
        <a:lstStyle/>
        <a:p>
          <a:endParaRPr lang="en-US"/>
        </a:p>
      </dgm:t>
    </dgm:pt>
  </dgm:ptLst>
  <dgm:cxnLst>
    <dgm:cxn modelId="{4E4625A5-B412-4A66-A841-BFED281CC295}" srcId="{DC9B9D4E-E142-442E-83C8-BC58C43F35BF}" destId="{4FB7AD88-9CF4-4002-8453-A85EB11039FF}" srcOrd="2" destOrd="0" parTransId="{A15C3CC7-3A77-43C7-ACC6-94ACE707DE6C}" sibTransId="{07362A6A-AC31-4657-A7F8-43170C14247D}"/>
    <dgm:cxn modelId="{6A34BC09-0F21-443D-AA93-52D90EDD4B16}" type="presOf" srcId="{4201E1CF-9D87-4054-8B78-0773A1371DEC}" destId="{7C643EFA-F2C4-47FB-BB6C-78F3DABB8EDC}" srcOrd="0" destOrd="0" presId="urn:microsoft.com/office/officeart/2008/layout/BendingPictureCaptionList"/>
    <dgm:cxn modelId="{A3BB32CD-2159-4AFC-896B-11DCAEA6CEF3}" type="presOf" srcId="{D9072E5F-2D3A-4840-AD40-214076E0BCBD}" destId="{257CC880-8B9A-482D-9225-5C840A08C842}" srcOrd="0" destOrd="0" presId="urn:microsoft.com/office/officeart/2008/layout/BendingPictureCaptionList"/>
    <dgm:cxn modelId="{55FF9A02-5E12-4AAE-8493-5EBE6D6BF31A}" srcId="{DC9B9D4E-E142-442E-83C8-BC58C43F35BF}" destId="{AE29D1B6-BAF9-442A-867C-BFF7222C58D1}" srcOrd="4" destOrd="0" parTransId="{F89F0104-C0BD-4DBF-9752-0129411C901D}" sibTransId="{434B7365-1D1E-4A13-8048-35269A4B959E}"/>
    <dgm:cxn modelId="{002D9D47-364F-4343-AF3F-5ADC44E8FDD6}" srcId="{DC9B9D4E-E142-442E-83C8-BC58C43F35BF}" destId="{A9267066-42B6-495A-B3C2-5115B3740F25}" srcOrd="1" destOrd="0" parTransId="{946834AB-757C-4145-989B-4AD15E3E5C19}" sibTransId="{6B59BFD7-1846-47FD-96EC-AD5086B5610F}"/>
    <dgm:cxn modelId="{E0D33293-1308-4193-BE03-E82BD1E3448F}" srcId="{DC9B9D4E-E142-442E-83C8-BC58C43F35BF}" destId="{7B389DA4-4490-4F7C-8FA5-A130074556EF}" srcOrd="6" destOrd="0" parTransId="{A7506A8C-6A32-42BE-9929-48DECB29223F}" sibTransId="{F7CB18B3-FFC7-4C7F-AA9F-319EADD1FDF2}"/>
    <dgm:cxn modelId="{A486DD4D-D52B-49AD-96B8-6CAFE104883C}" type="presOf" srcId="{7B389DA4-4490-4F7C-8FA5-A130074556EF}" destId="{0BB2C7DB-CF12-48D2-A531-3AA4F35E5558}" srcOrd="0" destOrd="0" presId="urn:microsoft.com/office/officeart/2008/layout/BendingPictureCaptionList"/>
    <dgm:cxn modelId="{196F7574-18DD-476C-91DD-4113E9F6755C}" type="presOf" srcId="{DC9B9D4E-E142-442E-83C8-BC58C43F35BF}" destId="{BE3AA0E6-BC9D-4EC1-944F-D38B23867029}" srcOrd="0" destOrd="0" presId="urn:microsoft.com/office/officeart/2008/layout/BendingPictureCaptionList"/>
    <dgm:cxn modelId="{49985082-C3F2-40EF-A0FB-1E647A1C738A}" type="presOf" srcId="{4FB7AD88-9CF4-4002-8453-A85EB11039FF}" destId="{53F4B38B-952A-4F75-A002-A671BCC27405}" srcOrd="0" destOrd="0" presId="urn:microsoft.com/office/officeart/2008/layout/BendingPictureCaptionList"/>
    <dgm:cxn modelId="{B0F9F6DC-1BC3-4762-B32A-C7FEB87926D0}" srcId="{DC9B9D4E-E142-442E-83C8-BC58C43F35BF}" destId="{C4115542-3010-4370-BD85-0DA78305C2F0}" srcOrd="0" destOrd="0" parTransId="{856F6234-21B9-482B-A0D6-9303683DA685}" sibTransId="{4C68A885-5FFC-47C4-BEDD-75E1CF6E27B5}"/>
    <dgm:cxn modelId="{2F9316A1-CB12-4A3F-9082-9F32F4C5D1BD}" type="presOf" srcId="{A9267066-42B6-495A-B3C2-5115B3740F25}" destId="{A1299576-6C95-4EC2-888C-074259F1C1C9}" srcOrd="0" destOrd="0" presId="urn:microsoft.com/office/officeart/2008/layout/BendingPictureCaptionList"/>
    <dgm:cxn modelId="{90746AD9-25E2-49EA-AE91-D88B620A3F00}" srcId="{DC9B9D4E-E142-442E-83C8-BC58C43F35BF}" destId="{D9072E5F-2D3A-4840-AD40-214076E0BCBD}" srcOrd="5" destOrd="0" parTransId="{CE88594E-8E1D-45A1-BADE-DC367E798004}" sibTransId="{E2AAC3DE-3BE7-4107-9378-346F1C0EB1E2}"/>
    <dgm:cxn modelId="{532857E0-6B9C-4266-9489-04CE3DAA36C9}" type="presOf" srcId="{AE29D1B6-BAF9-442A-867C-BFF7222C58D1}" destId="{8CFAE3FA-DFB5-4DEB-B2D6-F757A4ECA98F}" srcOrd="0" destOrd="0" presId="urn:microsoft.com/office/officeart/2008/layout/BendingPictureCaptionList"/>
    <dgm:cxn modelId="{BF9FB9DA-5E9C-4CF6-A6C2-27A95E69951D}" srcId="{DC9B9D4E-E142-442E-83C8-BC58C43F35BF}" destId="{4201E1CF-9D87-4054-8B78-0773A1371DEC}" srcOrd="3" destOrd="0" parTransId="{D03FF687-B85E-4F25-9786-BF6DDE3BB17A}" sibTransId="{BC71393F-324B-401D-80AF-43B8DC6003EC}"/>
    <dgm:cxn modelId="{E30E4359-1726-4F41-B91F-0695AFA3007F}" type="presOf" srcId="{C4115542-3010-4370-BD85-0DA78305C2F0}" destId="{05487778-241A-4427-8A8B-DAA29C5A48A3}" srcOrd="0" destOrd="0" presId="urn:microsoft.com/office/officeart/2008/layout/BendingPictureCaptionList"/>
    <dgm:cxn modelId="{931204FB-8C17-44A5-AF80-3C4FD46C6214}" type="presParOf" srcId="{BE3AA0E6-BC9D-4EC1-944F-D38B23867029}" destId="{E83490C8-D5F8-472A-A130-5BE1C7E3B29E}" srcOrd="0" destOrd="0" presId="urn:microsoft.com/office/officeart/2008/layout/BendingPictureCaptionList"/>
    <dgm:cxn modelId="{EAE0AD7B-007C-44D5-9061-22B0C4F5342E}" type="presParOf" srcId="{E83490C8-D5F8-472A-A130-5BE1C7E3B29E}" destId="{AEBCE587-6189-4CE2-8663-CD0157F633C3}" srcOrd="0" destOrd="0" presId="urn:microsoft.com/office/officeart/2008/layout/BendingPictureCaptionList"/>
    <dgm:cxn modelId="{BE1248B2-661F-46A5-9D81-BC8C8C8F9C73}" type="presParOf" srcId="{E83490C8-D5F8-472A-A130-5BE1C7E3B29E}" destId="{05487778-241A-4427-8A8B-DAA29C5A48A3}" srcOrd="1" destOrd="0" presId="urn:microsoft.com/office/officeart/2008/layout/BendingPictureCaptionList"/>
    <dgm:cxn modelId="{EAC11817-8937-4CDA-88CD-585D56B0F7DE}" type="presParOf" srcId="{BE3AA0E6-BC9D-4EC1-944F-D38B23867029}" destId="{DD4BB373-43D1-4B8A-81B9-BCB1F590C2BF}" srcOrd="1" destOrd="0" presId="urn:microsoft.com/office/officeart/2008/layout/BendingPictureCaptionList"/>
    <dgm:cxn modelId="{8078C39B-0CE1-496B-AACB-2015823715A2}" type="presParOf" srcId="{BE3AA0E6-BC9D-4EC1-944F-D38B23867029}" destId="{0B52E836-C4FF-48FF-B290-0B254464C364}" srcOrd="2" destOrd="0" presId="urn:microsoft.com/office/officeart/2008/layout/BendingPictureCaptionList"/>
    <dgm:cxn modelId="{7A2FA07E-D9AA-45F1-8DA1-01F4FD5A716C}" type="presParOf" srcId="{0B52E836-C4FF-48FF-B290-0B254464C364}" destId="{59037F5B-FEE1-4747-AE63-DB88A9A28E37}" srcOrd="0" destOrd="0" presId="urn:microsoft.com/office/officeart/2008/layout/BendingPictureCaptionList"/>
    <dgm:cxn modelId="{8A8B52B5-7690-4700-AB1B-9284B29F1495}" type="presParOf" srcId="{0B52E836-C4FF-48FF-B290-0B254464C364}" destId="{A1299576-6C95-4EC2-888C-074259F1C1C9}" srcOrd="1" destOrd="0" presId="urn:microsoft.com/office/officeart/2008/layout/BendingPictureCaptionList"/>
    <dgm:cxn modelId="{E81DF627-0C09-41EB-9049-8A5F1F75CF20}" type="presParOf" srcId="{BE3AA0E6-BC9D-4EC1-944F-D38B23867029}" destId="{D3AC8718-3BA8-4D8E-BCEA-C899F1A337EF}" srcOrd="3" destOrd="0" presId="urn:microsoft.com/office/officeart/2008/layout/BendingPictureCaptionList"/>
    <dgm:cxn modelId="{DB55F738-91D9-402B-9967-6E1F7AAB49BB}" type="presParOf" srcId="{BE3AA0E6-BC9D-4EC1-944F-D38B23867029}" destId="{6AFB83AD-7574-4FF2-A42E-4A6A5633B6CD}" srcOrd="4" destOrd="0" presId="urn:microsoft.com/office/officeart/2008/layout/BendingPictureCaptionList"/>
    <dgm:cxn modelId="{726B91C0-684A-47BD-AE91-3DA6CA43FC0F}" type="presParOf" srcId="{6AFB83AD-7574-4FF2-A42E-4A6A5633B6CD}" destId="{1580BE67-E603-47BB-BDF8-E00FB1467FD6}" srcOrd="0" destOrd="0" presId="urn:microsoft.com/office/officeart/2008/layout/BendingPictureCaptionList"/>
    <dgm:cxn modelId="{3487180C-FD2A-4CED-86F0-472ACE4128FF}" type="presParOf" srcId="{6AFB83AD-7574-4FF2-A42E-4A6A5633B6CD}" destId="{53F4B38B-952A-4F75-A002-A671BCC27405}" srcOrd="1" destOrd="0" presId="urn:microsoft.com/office/officeart/2008/layout/BendingPictureCaptionList"/>
    <dgm:cxn modelId="{E9816F05-66A2-4BFC-9C5C-CE0C682FFBC7}" type="presParOf" srcId="{BE3AA0E6-BC9D-4EC1-944F-D38B23867029}" destId="{E930F520-4A23-4F0D-AAF6-382052F97979}" srcOrd="5" destOrd="0" presId="urn:microsoft.com/office/officeart/2008/layout/BendingPictureCaptionList"/>
    <dgm:cxn modelId="{B377F6B8-DDFD-47D0-8C4E-5B205902FB43}" type="presParOf" srcId="{BE3AA0E6-BC9D-4EC1-944F-D38B23867029}" destId="{F6025F5E-2A35-4704-90D4-EFF5C016A3B2}" srcOrd="6" destOrd="0" presId="urn:microsoft.com/office/officeart/2008/layout/BendingPictureCaptionList"/>
    <dgm:cxn modelId="{8846BDD8-8ADF-4222-84A5-CF2EAF4528B1}" type="presParOf" srcId="{F6025F5E-2A35-4704-90D4-EFF5C016A3B2}" destId="{F0B976EA-D752-4FF3-AC84-32C2C59EA7EC}" srcOrd="0" destOrd="0" presId="urn:microsoft.com/office/officeart/2008/layout/BendingPictureCaptionList"/>
    <dgm:cxn modelId="{6160235D-4C45-498F-8F3D-3B43C853D1FB}" type="presParOf" srcId="{F6025F5E-2A35-4704-90D4-EFF5C016A3B2}" destId="{7C643EFA-F2C4-47FB-BB6C-78F3DABB8EDC}" srcOrd="1" destOrd="0" presId="urn:microsoft.com/office/officeart/2008/layout/BendingPictureCaptionList"/>
    <dgm:cxn modelId="{A479D89C-9334-4721-8AF7-1C660BF4F4A6}" type="presParOf" srcId="{BE3AA0E6-BC9D-4EC1-944F-D38B23867029}" destId="{C74FA064-4B3F-41B9-A39D-B0449F210498}" srcOrd="7" destOrd="0" presId="urn:microsoft.com/office/officeart/2008/layout/BendingPictureCaptionList"/>
    <dgm:cxn modelId="{C1343CEC-4A81-4D02-ADB5-DDAC1DF7A254}" type="presParOf" srcId="{BE3AA0E6-BC9D-4EC1-944F-D38B23867029}" destId="{0990DFA5-8FC7-404C-ABF2-23F55A445A39}" srcOrd="8" destOrd="0" presId="urn:microsoft.com/office/officeart/2008/layout/BendingPictureCaptionList"/>
    <dgm:cxn modelId="{0EA32934-1B1C-4926-B816-094F86CE8757}" type="presParOf" srcId="{0990DFA5-8FC7-404C-ABF2-23F55A445A39}" destId="{C4EA8AD6-905C-4C5B-8ACD-1E4A6D86A8BF}" srcOrd="0" destOrd="0" presId="urn:microsoft.com/office/officeart/2008/layout/BendingPictureCaptionList"/>
    <dgm:cxn modelId="{AD581799-8189-449B-8B53-71A05E68A126}" type="presParOf" srcId="{0990DFA5-8FC7-404C-ABF2-23F55A445A39}" destId="{8CFAE3FA-DFB5-4DEB-B2D6-F757A4ECA98F}" srcOrd="1" destOrd="0" presId="urn:microsoft.com/office/officeart/2008/layout/BendingPictureCaptionList"/>
    <dgm:cxn modelId="{3751A74E-CF7D-4704-99FC-1BAD3D49F13E}" type="presParOf" srcId="{BE3AA0E6-BC9D-4EC1-944F-D38B23867029}" destId="{C305EE8D-6D4D-4758-8A61-F2C0EA5D34E0}" srcOrd="9" destOrd="0" presId="urn:microsoft.com/office/officeart/2008/layout/BendingPictureCaptionList"/>
    <dgm:cxn modelId="{1BFA4EC0-9167-4D9D-A5EC-1EE6A826D338}" type="presParOf" srcId="{BE3AA0E6-BC9D-4EC1-944F-D38B23867029}" destId="{4908D6D2-B203-417F-A899-35DB20B6AA37}" srcOrd="10" destOrd="0" presId="urn:microsoft.com/office/officeart/2008/layout/BendingPictureCaptionList"/>
    <dgm:cxn modelId="{38AAA335-9127-40A3-B31C-558F811662AA}" type="presParOf" srcId="{4908D6D2-B203-417F-A899-35DB20B6AA37}" destId="{EE6F2EE8-329C-47DA-843B-2DA33BA65BF7}" srcOrd="0" destOrd="0" presId="urn:microsoft.com/office/officeart/2008/layout/BendingPictureCaptionList"/>
    <dgm:cxn modelId="{D04AA468-16FD-4542-BBF9-0CBC712DD165}" type="presParOf" srcId="{4908D6D2-B203-417F-A899-35DB20B6AA37}" destId="{257CC880-8B9A-482D-9225-5C840A08C842}" srcOrd="1" destOrd="0" presId="urn:microsoft.com/office/officeart/2008/layout/BendingPictureCaptionList"/>
    <dgm:cxn modelId="{C4E8A454-384F-40BC-8353-3985B78BD508}" type="presParOf" srcId="{BE3AA0E6-BC9D-4EC1-944F-D38B23867029}" destId="{D15FD812-CF46-47B5-ADF9-072F6D7E64C0}" srcOrd="11" destOrd="0" presId="urn:microsoft.com/office/officeart/2008/layout/BendingPictureCaptionList"/>
    <dgm:cxn modelId="{218C76E4-6F88-4531-B5F4-0A4415619E65}" type="presParOf" srcId="{BE3AA0E6-BC9D-4EC1-944F-D38B23867029}" destId="{BB954877-01FD-47A3-B5BC-3A515CC1BB74}" srcOrd="12" destOrd="0" presId="urn:microsoft.com/office/officeart/2008/layout/BendingPictureCaptionList"/>
    <dgm:cxn modelId="{9BA522D7-B403-4745-9A53-7A36EB6C87E3}" type="presParOf" srcId="{BB954877-01FD-47A3-B5BC-3A515CC1BB74}" destId="{5D9F9187-4CE2-4D17-B085-64D386C4EF0D}" srcOrd="0" destOrd="0" presId="urn:microsoft.com/office/officeart/2008/layout/BendingPictureCaptionList"/>
    <dgm:cxn modelId="{7DCA4872-8074-4402-98BF-C0E2FD376E57}" type="presParOf" srcId="{BB954877-01FD-47A3-B5BC-3A515CC1BB74}" destId="{0BB2C7DB-CF12-48D2-A531-3AA4F35E5558}" srcOrd="1" destOrd="0" presId="urn:microsoft.com/office/officeart/2008/layout/BendingPictureCaptionList"/>
  </dgm:cxnLst>
  <dgm:bg>
    <a:effectLst>
      <a:outerShdw blurRad="50800" dist="38100" dir="5400000" algn="t"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BCE587-6189-4CE2-8663-CD0157F633C3}">
      <dsp:nvSpPr>
        <dsp:cNvPr id="0" name=""/>
        <dsp:cNvSpPr/>
      </dsp:nvSpPr>
      <dsp:spPr>
        <a:xfrm>
          <a:off x="479" y="974758"/>
          <a:ext cx="1978539" cy="1582831"/>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1000" r="-11000"/>
          </a:stretch>
        </a:blipFill>
        <a:ln w="9525" cap="flat" cmpd="sng" algn="ctr">
          <a:solidFill>
            <a:schemeClr val="dk2">
              <a:shade val="80000"/>
              <a:hueOff val="0"/>
              <a:satOff val="0"/>
              <a:lumOff val="0"/>
              <a:alphaOff val="0"/>
            </a:schemeClr>
          </a:solidFill>
          <a:prstDash val="solid"/>
        </a:ln>
        <a:effectLst>
          <a:outerShdw blurRad="50800" dist="38100" dir="5400000" algn="t" rotWithShape="0">
            <a:prstClr val="black">
              <a:alpha val="40000"/>
            </a:prstClr>
          </a:outerShdw>
        </a:effectLst>
      </dsp:spPr>
      <dsp:style>
        <a:lnRef idx="1">
          <a:scrgbClr r="0" g="0" b="0"/>
        </a:lnRef>
        <a:fillRef idx="1">
          <a:scrgbClr r="0" g="0" b="0"/>
        </a:fillRef>
        <a:effectRef idx="1">
          <a:scrgbClr r="0" g="0" b="0"/>
        </a:effectRef>
        <a:fontRef idx="minor"/>
      </dsp:style>
    </dsp:sp>
    <dsp:sp modelId="{05487778-241A-4427-8A8B-DAA29C5A48A3}">
      <dsp:nvSpPr>
        <dsp:cNvPr id="0" name=""/>
        <dsp:cNvSpPr/>
      </dsp:nvSpPr>
      <dsp:spPr>
        <a:xfrm>
          <a:off x="37297" y="2354572"/>
          <a:ext cx="2043401" cy="817003"/>
        </a:xfrm>
        <a:prstGeom prst="wedgeRectCallout">
          <a:avLst>
            <a:gd name="adj1" fmla="val 20250"/>
            <a:gd name="adj2" fmla="val -607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50800" dist="38100" dir="5400000" algn="t"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Sociology</a:t>
          </a:r>
          <a:endParaRPr lang="en-US" sz="2800" kern="1200" dirty="0"/>
        </a:p>
      </dsp:txBody>
      <dsp:txXfrm>
        <a:off x="37297" y="2354572"/>
        <a:ext cx="2043401" cy="817003"/>
      </dsp:txXfrm>
    </dsp:sp>
    <dsp:sp modelId="{59037F5B-FEE1-4747-AE63-DB88A9A28E37}">
      <dsp:nvSpPr>
        <dsp:cNvPr id="0" name=""/>
        <dsp:cNvSpPr/>
      </dsp:nvSpPr>
      <dsp:spPr>
        <a:xfrm>
          <a:off x="2278553" y="974758"/>
          <a:ext cx="1978539" cy="1582831"/>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5000" b="-15000"/>
          </a:stretch>
        </a:blipFill>
        <a:ln w="9525" cap="flat" cmpd="sng" algn="ctr">
          <a:solidFill>
            <a:schemeClr val="dk2">
              <a:shade val="80000"/>
              <a:hueOff val="0"/>
              <a:satOff val="0"/>
              <a:lumOff val="0"/>
              <a:alphaOff val="0"/>
            </a:schemeClr>
          </a:solidFill>
          <a:prstDash val="solid"/>
        </a:ln>
        <a:effectLst>
          <a:outerShdw blurRad="50800" dist="38100" dir="5400000" algn="t" rotWithShape="0">
            <a:prstClr val="black">
              <a:alpha val="40000"/>
            </a:prstClr>
          </a:outerShdw>
        </a:effectLst>
      </dsp:spPr>
      <dsp:style>
        <a:lnRef idx="1">
          <a:scrgbClr r="0" g="0" b="0"/>
        </a:lnRef>
        <a:fillRef idx="1">
          <a:scrgbClr r="0" g="0" b="0"/>
        </a:fillRef>
        <a:effectRef idx="1">
          <a:scrgbClr r="0" g="0" b="0"/>
        </a:effectRef>
        <a:fontRef idx="minor"/>
      </dsp:style>
    </dsp:sp>
    <dsp:sp modelId="{A1299576-6C95-4EC2-888C-074259F1C1C9}">
      <dsp:nvSpPr>
        <dsp:cNvPr id="0" name=""/>
        <dsp:cNvSpPr/>
      </dsp:nvSpPr>
      <dsp:spPr>
        <a:xfrm>
          <a:off x="2315371" y="2354572"/>
          <a:ext cx="2043401" cy="817003"/>
        </a:xfrm>
        <a:prstGeom prst="wedgeRectCallout">
          <a:avLst>
            <a:gd name="adj1" fmla="val 20250"/>
            <a:gd name="adj2" fmla="val -607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50800" dist="38100" dir="5400000" algn="t"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err="1" smtClean="0"/>
            <a:t>Scientometrics</a:t>
          </a:r>
          <a:endParaRPr lang="en-US" sz="2400" kern="1200" dirty="0"/>
        </a:p>
      </dsp:txBody>
      <dsp:txXfrm>
        <a:off x="2315371" y="2354572"/>
        <a:ext cx="2043401" cy="817003"/>
      </dsp:txXfrm>
    </dsp:sp>
    <dsp:sp modelId="{1580BE67-E603-47BB-BDF8-E00FB1467FD6}">
      <dsp:nvSpPr>
        <dsp:cNvPr id="0" name=""/>
        <dsp:cNvSpPr/>
      </dsp:nvSpPr>
      <dsp:spPr>
        <a:xfrm>
          <a:off x="4556626" y="974758"/>
          <a:ext cx="1978539" cy="1582831"/>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8000" r="-8000"/>
          </a:stretch>
        </a:blipFill>
        <a:ln w="9525" cap="flat" cmpd="sng" algn="ctr">
          <a:solidFill>
            <a:schemeClr val="dk2">
              <a:shade val="80000"/>
              <a:hueOff val="0"/>
              <a:satOff val="0"/>
              <a:lumOff val="0"/>
              <a:alphaOff val="0"/>
            </a:schemeClr>
          </a:solidFill>
          <a:prstDash val="solid"/>
        </a:ln>
        <a:effectLst>
          <a:outerShdw blurRad="50800" dist="38100" dir="5400000" algn="t" rotWithShape="0">
            <a:prstClr val="black">
              <a:alpha val="40000"/>
            </a:prstClr>
          </a:outerShdw>
        </a:effectLst>
      </dsp:spPr>
      <dsp:style>
        <a:lnRef idx="1">
          <a:scrgbClr r="0" g="0" b="0"/>
        </a:lnRef>
        <a:fillRef idx="1">
          <a:scrgbClr r="0" g="0" b="0"/>
        </a:fillRef>
        <a:effectRef idx="1">
          <a:scrgbClr r="0" g="0" b="0"/>
        </a:effectRef>
        <a:fontRef idx="minor"/>
      </dsp:style>
    </dsp:sp>
    <dsp:sp modelId="{53F4B38B-952A-4F75-A002-A671BCC27405}">
      <dsp:nvSpPr>
        <dsp:cNvPr id="0" name=""/>
        <dsp:cNvSpPr/>
      </dsp:nvSpPr>
      <dsp:spPr>
        <a:xfrm>
          <a:off x="4593444" y="2354572"/>
          <a:ext cx="2043401" cy="817003"/>
        </a:xfrm>
        <a:prstGeom prst="wedgeRectCallout">
          <a:avLst>
            <a:gd name="adj1" fmla="val 20250"/>
            <a:gd name="adj2" fmla="val -607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50800" dist="38100" dir="5400000" algn="t"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Politics</a:t>
          </a:r>
          <a:endParaRPr lang="en-US" sz="2800" kern="1200" dirty="0"/>
        </a:p>
      </dsp:txBody>
      <dsp:txXfrm>
        <a:off x="4593444" y="2354572"/>
        <a:ext cx="2043401" cy="817003"/>
      </dsp:txXfrm>
    </dsp:sp>
    <dsp:sp modelId="{F0B976EA-D752-4FF3-AC84-32C2C59EA7EC}">
      <dsp:nvSpPr>
        <dsp:cNvPr id="0" name=""/>
        <dsp:cNvSpPr/>
      </dsp:nvSpPr>
      <dsp:spPr>
        <a:xfrm>
          <a:off x="6834700" y="974758"/>
          <a:ext cx="1978539" cy="1582831"/>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2000" b="-12000"/>
          </a:stretch>
        </a:blipFill>
        <a:ln w="9525" cap="flat" cmpd="sng" algn="ctr">
          <a:solidFill>
            <a:schemeClr val="dk2">
              <a:shade val="80000"/>
              <a:hueOff val="0"/>
              <a:satOff val="0"/>
              <a:lumOff val="0"/>
              <a:alphaOff val="0"/>
            </a:schemeClr>
          </a:solidFill>
          <a:prstDash val="solid"/>
        </a:ln>
        <a:effectLst>
          <a:outerShdw blurRad="50800" dist="38100" dir="5400000" algn="t" rotWithShape="0">
            <a:prstClr val="black">
              <a:alpha val="40000"/>
            </a:prstClr>
          </a:outerShdw>
        </a:effectLst>
      </dsp:spPr>
      <dsp:style>
        <a:lnRef idx="1">
          <a:scrgbClr r="0" g="0" b="0"/>
        </a:lnRef>
        <a:fillRef idx="1">
          <a:scrgbClr r="0" g="0" b="0"/>
        </a:fillRef>
        <a:effectRef idx="1">
          <a:scrgbClr r="0" g="0" b="0"/>
        </a:effectRef>
        <a:fontRef idx="minor"/>
      </dsp:style>
    </dsp:sp>
    <dsp:sp modelId="{7C643EFA-F2C4-47FB-BB6C-78F3DABB8EDC}">
      <dsp:nvSpPr>
        <dsp:cNvPr id="0" name=""/>
        <dsp:cNvSpPr/>
      </dsp:nvSpPr>
      <dsp:spPr>
        <a:xfrm>
          <a:off x="6871518" y="2354572"/>
          <a:ext cx="2043401" cy="817003"/>
        </a:xfrm>
        <a:prstGeom prst="wedgeRectCallout">
          <a:avLst>
            <a:gd name="adj1" fmla="val 20250"/>
            <a:gd name="adj2" fmla="val -607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50800" dist="38100" dir="5400000" algn="t"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Urban Planning</a:t>
          </a:r>
          <a:endParaRPr lang="en-US" sz="2800" kern="1200" dirty="0"/>
        </a:p>
      </dsp:txBody>
      <dsp:txXfrm>
        <a:off x="6871518" y="2354572"/>
        <a:ext cx="2043401" cy="817003"/>
      </dsp:txXfrm>
    </dsp:sp>
    <dsp:sp modelId="{C4EA8AD6-905C-4C5B-8ACD-1E4A6D86A8BF}">
      <dsp:nvSpPr>
        <dsp:cNvPr id="0" name=""/>
        <dsp:cNvSpPr/>
      </dsp:nvSpPr>
      <dsp:spPr>
        <a:xfrm>
          <a:off x="1139516" y="3590313"/>
          <a:ext cx="1978539" cy="1582831"/>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14000" r="-14000"/>
          </a:stretch>
        </a:blipFill>
        <a:ln w="9525" cap="flat" cmpd="sng" algn="ctr">
          <a:solidFill>
            <a:schemeClr val="dk2">
              <a:shade val="80000"/>
              <a:hueOff val="0"/>
              <a:satOff val="0"/>
              <a:lumOff val="0"/>
              <a:alphaOff val="0"/>
            </a:schemeClr>
          </a:solidFill>
          <a:prstDash val="solid"/>
        </a:ln>
        <a:effectLst>
          <a:outerShdw blurRad="50800" dist="38100" dir="5400000" algn="t" rotWithShape="0">
            <a:prstClr val="black">
              <a:alpha val="40000"/>
            </a:prstClr>
          </a:outerShdw>
        </a:effectLst>
      </dsp:spPr>
      <dsp:style>
        <a:lnRef idx="1">
          <a:scrgbClr r="0" g="0" b="0"/>
        </a:lnRef>
        <a:fillRef idx="1">
          <a:scrgbClr r="0" g="0" b="0"/>
        </a:fillRef>
        <a:effectRef idx="1">
          <a:scrgbClr r="0" g="0" b="0"/>
        </a:effectRef>
        <a:fontRef idx="minor"/>
      </dsp:style>
    </dsp:sp>
    <dsp:sp modelId="{8CFAE3FA-DFB5-4DEB-B2D6-F757A4ECA98F}">
      <dsp:nvSpPr>
        <dsp:cNvPr id="0" name=""/>
        <dsp:cNvSpPr/>
      </dsp:nvSpPr>
      <dsp:spPr>
        <a:xfrm>
          <a:off x="1176334" y="4970109"/>
          <a:ext cx="2043401" cy="817003"/>
        </a:xfrm>
        <a:prstGeom prst="wedgeRectCallout">
          <a:avLst>
            <a:gd name="adj1" fmla="val 20250"/>
            <a:gd name="adj2" fmla="val -607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50800" dist="38100" dir="5400000" algn="t"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Biology</a:t>
          </a:r>
          <a:endParaRPr lang="en-US" sz="2800" kern="1200" dirty="0"/>
        </a:p>
      </dsp:txBody>
      <dsp:txXfrm>
        <a:off x="1176334" y="4970109"/>
        <a:ext cx="2043401" cy="817003"/>
      </dsp:txXfrm>
    </dsp:sp>
    <dsp:sp modelId="{EE6F2EE8-329C-47DA-843B-2DA33BA65BF7}">
      <dsp:nvSpPr>
        <dsp:cNvPr id="0" name=""/>
        <dsp:cNvSpPr/>
      </dsp:nvSpPr>
      <dsp:spPr>
        <a:xfrm>
          <a:off x="3417590" y="3590313"/>
          <a:ext cx="1978539" cy="1582831"/>
        </a:xfrm>
        <a:prstGeom prst="rect">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7000" r="-7000"/>
          </a:stretch>
        </a:blipFill>
        <a:ln w="9525" cap="flat" cmpd="sng" algn="ctr">
          <a:solidFill>
            <a:schemeClr val="dk2">
              <a:shade val="80000"/>
              <a:hueOff val="0"/>
              <a:satOff val="0"/>
              <a:lumOff val="0"/>
              <a:alphaOff val="0"/>
            </a:schemeClr>
          </a:solidFill>
          <a:prstDash val="solid"/>
        </a:ln>
        <a:effectLst>
          <a:outerShdw blurRad="50800" dist="38100" dir="5400000" algn="t" rotWithShape="0">
            <a:prstClr val="black">
              <a:alpha val="40000"/>
            </a:prstClr>
          </a:outerShdw>
        </a:effectLst>
      </dsp:spPr>
      <dsp:style>
        <a:lnRef idx="1">
          <a:scrgbClr r="0" g="0" b="0"/>
        </a:lnRef>
        <a:fillRef idx="1">
          <a:scrgbClr r="0" g="0" b="0"/>
        </a:fillRef>
        <a:effectRef idx="1">
          <a:scrgbClr r="0" g="0" b="0"/>
        </a:effectRef>
        <a:fontRef idx="minor"/>
      </dsp:style>
    </dsp:sp>
    <dsp:sp modelId="{257CC880-8B9A-482D-9225-5C840A08C842}">
      <dsp:nvSpPr>
        <dsp:cNvPr id="0" name=""/>
        <dsp:cNvSpPr/>
      </dsp:nvSpPr>
      <dsp:spPr>
        <a:xfrm>
          <a:off x="3454408" y="4970109"/>
          <a:ext cx="2043401" cy="817003"/>
        </a:xfrm>
        <a:prstGeom prst="wedgeRectCallout">
          <a:avLst>
            <a:gd name="adj1" fmla="val 20250"/>
            <a:gd name="adj2" fmla="val -607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50800" dist="38100" dir="5400000" algn="t"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Archaeology</a:t>
          </a:r>
          <a:endParaRPr lang="en-US" sz="2800" kern="1200" dirty="0"/>
        </a:p>
      </dsp:txBody>
      <dsp:txXfrm>
        <a:off x="3454408" y="4970109"/>
        <a:ext cx="2043401" cy="817003"/>
      </dsp:txXfrm>
    </dsp:sp>
    <dsp:sp modelId="{5D9F9187-4CE2-4D17-B085-64D386C4EF0D}">
      <dsp:nvSpPr>
        <dsp:cNvPr id="0" name=""/>
        <dsp:cNvSpPr/>
      </dsp:nvSpPr>
      <dsp:spPr>
        <a:xfrm>
          <a:off x="5695663" y="3590313"/>
          <a:ext cx="1978539" cy="1582831"/>
        </a:xfrm>
        <a:prstGeom prst="rect">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l="-3000" r="-3000"/>
          </a:stretch>
        </a:blipFill>
        <a:ln w="9525" cap="flat" cmpd="sng" algn="ctr">
          <a:solidFill>
            <a:schemeClr val="dk2">
              <a:shade val="80000"/>
              <a:hueOff val="0"/>
              <a:satOff val="0"/>
              <a:lumOff val="0"/>
              <a:alphaOff val="0"/>
            </a:schemeClr>
          </a:solidFill>
          <a:prstDash val="solid"/>
        </a:ln>
        <a:effectLst>
          <a:outerShdw blurRad="50800" dist="38100" dir="5400000" algn="t" rotWithShape="0">
            <a:prstClr val="black">
              <a:alpha val="40000"/>
            </a:prstClr>
          </a:outerShdw>
        </a:effectLst>
      </dsp:spPr>
      <dsp:style>
        <a:lnRef idx="1">
          <a:scrgbClr r="0" g="0" b="0"/>
        </a:lnRef>
        <a:fillRef idx="1">
          <a:scrgbClr r="0" g="0" b="0"/>
        </a:fillRef>
        <a:effectRef idx="1">
          <a:scrgbClr r="0" g="0" b="0"/>
        </a:effectRef>
        <a:fontRef idx="minor"/>
      </dsp:style>
    </dsp:sp>
    <dsp:sp modelId="{0BB2C7DB-CF12-48D2-A531-3AA4F35E5558}">
      <dsp:nvSpPr>
        <dsp:cNvPr id="0" name=""/>
        <dsp:cNvSpPr/>
      </dsp:nvSpPr>
      <dsp:spPr>
        <a:xfrm>
          <a:off x="5732481" y="4970109"/>
          <a:ext cx="2043401" cy="817003"/>
        </a:xfrm>
        <a:prstGeom prst="wedgeRectCallout">
          <a:avLst>
            <a:gd name="adj1" fmla="val 20250"/>
            <a:gd name="adj2" fmla="val -607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50800" dist="38100" dir="5400000" algn="t"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WWW</a:t>
          </a:r>
          <a:endParaRPr lang="en-US" sz="2800" kern="1200" dirty="0"/>
        </a:p>
      </dsp:txBody>
      <dsp:txXfrm>
        <a:off x="5732481" y="4970109"/>
        <a:ext cx="2043401" cy="817003"/>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E01DAB-A751-427B-9F6C-C9DF6AE13316}" type="datetimeFigureOut">
              <a:rPr lang="en-IN" smtClean="0"/>
              <a:t>15-08-2013</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ACB508-8402-4818-A33D-9645C17BE45B}" type="slidenum">
              <a:rPr lang="en-IN" smtClean="0"/>
              <a:t>‹#›</a:t>
            </a:fld>
            <a:endParaRPr lang="en-IN"/>
          </a:p>
        </p:txBody>
      </p:sp>
    </p:spTree>
    <p:extLst>
      <p:ext uri="{BB962C8B-B14F-4D97-AF65-F5344CB8AC3E}">
        <p14:creationId xmlns:p14="http://schemas.microsoft.com/office/powerpoint/2010/main" val="1055594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casci.umd.edu/NodeXL_Teachin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F4C8F4-39B5-40F1-9011-46F5E1521AB8}"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16" charset="-128"/>
              </a:defRPr>
            </a:lvl1pPr>
            <a:lvl2pPr marL="742926" indent="-285741">
              <a:defRPr sz="2400">
                <a:solidFill>
                  <a:schemeClr val="tx1"/>
                </a:solidFill>
                <a:latin typeface="Arial" charset="0"/>
                <a:ea typeface="ＭＳ Ｐゴシック" pitchFamily="-16" charset="-128"/>
              </a:defRPr>
            </a:lvl2pPr>
            <a:lvl3pPr marL="1142963" indent="-228593">
              <a:defRPr sz="2400">
                <a:solidFill>
                  <a:schemeClr val="tx1"/>
                </a:solidFill>
                <a:latin typeface="Arial" charset="0"/>
                <a:ea typeface="ＭＳ Ｐゴシック" pitchFamily="-16" charset="-128"/>
              </a:defRPr>
            </a:lvl3pPr>
            <a:lvl4pPr marL="1600148" indent="-228593">
              <a:defRPr sz="2400">
                <a:solidFill>
                  <a:schemeClr val="tx1"/>
                </a:solidFill>
                <a:latin typeface="Arial" charset="0"/>
                <a:ea typeface="ＭＳ Ｐゴシック" pitchFamily="-16" charset="-128"/>
              </a:defRPr>
            </a:lvl4pPr>
            <a:lvl5pPr marL="2057333" indent="-228593">
              <a:defRPr sz="2400">
                <a:solidFill>
                  <a:schemeClr val="tx1"/>
                </a:solidFill>
                <a:latin typeface="Arial" charset="0"/>
                <a:ea typeface="ＭＳ Ｐゴシック" pitchFamily="-16" charset="-128"/>
              </a:defRPr>
            </a:lvl5pPr>
            <a:lvl6pPr marL="2514518" indent="-228593" eaLnBrk="0" fontAlgn="base" hangingPunct="0">
              <a:spcBef>
                <a:spcPct val="0"/>
              </a:spcBef>
              <a:spcAft>
                <a:spcPct val="0"/>
              </a:spcAft>
              <a:defRPr sz="2400">
                <a:solidFill>
                  <a:schemeClr val="tx1"/>
                </a:solidFill>
                <a:latin typeface="Arial" charset="0"/>
                <a:ea typeface="ＭＳ Ｐゴシック" pitchFamily="-16" charset="-128"/>
              </a:defRPr>
            </a:lvl6pPr>
            <a:lvl7pPr marL="2971703" indent="-228593" eaLnBrk="0" fontAlgn="base" hangingPunct="0">
              <a:spcBef>
                <a:spcPct val="0"/>
              </a:spcBef>
              <a:spcAft>
                <a:spcPct val="0"/>
              </a:spcAft>
              <a:defRPr sz="2400">
                <a:solidFill>
                  <a:schemeClr val="tx1"/>
                </a:solidFill>
                <a:latin typeface="Arial" charset="0"/>
                <a:ea typeface="ＭＳ Ｐゴシック" pitchFamily="-16" charset="-128"/>
              </a:defRPr>
            </a:lvl7pPr>
            <a:lvl8pPr marL="3428888" indent="-228593" eaLnBrk="0" fontAlgn="base" hangingPunct="0">
              <a:spcBef>
                <a:spcPct val="0"/>
              </a:spcBef>
              <a:spcAft>
                <a:spcPct val="0"/>
              </a:spcAft>
              <a:defRPr sz="2400">
                <a:solidFill>
                  <a:schemeClr val="tx1"/>
                </a:solidFill>
                <a:latin typeface="Arial" charset="0"/>
                <a:ea typeface="ＭＳ Ｐゴシック" pitchFamily="-16" charset="-128"/>
              </a:defRPr>
            </a:lvl8pPr>
            <a:lvl9pPr marL="3886073" indent="-228593" eaLnBrk="0" fontAlgn="base" hangingPunct="0">
              <a:spcBef>
                <a:spcPct val="0"/>
              </a:spcBef>
              <a:spcAft>
                <a:spcPct val="0"/>
              </a:spcAft>
              <a:defRPr sz="2400">
                <a:solidFill>
                  <a:schemeClr val="tx1"/>
                </a:solidFill>
                <a:latin typeface="Arial" charset="0"/>
                <a:ea typeface="ＭＳ Ｐゴシック" pitchFamily="-16" charset="-128"/>
              </a:defRPr>
            </a:lvl9pPr>
          </a:lstStyle>
          <a:p>
            <a:fld id="{A262D968-DB56-4D77-85F6-BB8C66084537}" type="slidenum">
              <a:rPr lang="en-US" sz="1200"/>
              <a:pPr/>
              <a:t>20</a:t>
            </a:fld>
            <a:endParaRPr lang="en-US" sz="1200"/>
          </a:p>
        </p:txBody>
      </p:sp>
      <p:sp>
        <p:nvSpPr>
          <p:cNvPr id="41987" name="Placeholder 2"/>
          <p:cNvSpPr>
            <a:spLocks noGrp="1" noRot="1" noChangeAspect="1" noChangeArrowheads="1" noTextEdit="1"/>
          </p:cNvSpPr>
          <p:nvPr>
            <p:ph type="sldImg"/>
          </p:nvPr>
        </p:nvSpPr>
        <p:spPr>
          <a:solidFill>
            <a:srgbClr val="FFFFFF"/>
          </a:solidFill>
          <a:ln/>
        </p:spPr>
      </p:sp>
      <p:sp>
        <p:nvSpPr>
          <p:cNvPr id="41988" name="Placeholder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457185"/>
            <a:r>
              <a:rPr lang="en-US" dirty="0" smtClean="0"/>
              <a:t>The book introduces social media and social network analysis and then uses NodeXL to demonstrate how to analyze and visualize various social media networks</a:t>
            </a:r>
          </a:p>
          <a:p>
            <a:pPr defTabSz="457185"/>
            <a:r>
              <a:rPr lang="en-US" dirty="0" smtClean="0"/>
              <a:t>such as email, forums, Twitter, Facebook, website hyperlinks, Flickr, YouTube, and Wikis.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F4C8F4-39B5-40F1-9011-46F5E1521AB8}"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Sociology (Newman &amp; Girvan, 2004)</a:t>
            </a:r>
          </a:p>
          <a:p>
            <a:r>
              <a:rPr lang="en-US" dirty="0" err="1" smtClean="0"/>
              <a:t>Scientometrics</a:t>
            </a:r>
            <a:r>
              <a:rPr lang="en-US" dirty="0" smtClean="0"/>
              <a:t> (Henry et al., 2007)</a:t>
            </a:r>
          </a:p>
          <a:p>
            <a:r>
              <a:rPr lang="en-US" dirty="0" smtClean="0"/>
              <a:t>Politics (</a:t>
            </a:r>
            <a:r>
              <a:rPr lang="en-US" dirty="0" err="1" smtClean="0"/>
              <a:t>Adamic</a:t>
            </a:r>
            <a:r>
              <a:rPr lang="en-US" dirty="0" smtClean="0"/>
              <a:t> &amp; Glance, 2005)</a:t>
            </a:r>
          </a:p>
          <a:p>
            <a:r>
              <a:rPr lang="en-US" dirty="0" smtClean="0"/>
              <a:t>Urban Planning (Scott </a:t>
            </a:r>
            <a:r>
              <a:rPr lang="en-US" dirty="0" err="1" smtClean="0"/>
              <a:t>Dempwolf</a:t>
            </a:r>
            <a:r>
              <a:rPr lang="en-US" dirty="0" smtClean="0"/>
              <a:t>)</a:t>
            </a:r>
          </a:p>
          <a:p>
            <a:r>
              <a:rPr lang="en-US" dirty="0" smtClean="0"/>
              <a:t>Biology (Kelley et al., 2003)</a:t>
            </a:r>
          </a:p>
          <a:p>
            <a:r>
              <a:rPr lang="en-US" dirty="0" smtClean="0"/>
              <a:t>Archaeology (Tom </a:t>
            </a:r>
            <a:r>
              <a:rPr lang="en-US" dirty="0" err="1" smtClean="0"/>
              <a:t>Brughmans</a:t>
            </a:r>
            <a:r>
              <a:rPr lang="en-US" dirty="0" smtClean="0"/>
              <a:t>)</a:t>
            </a:r>
          </a:p>
          <a:p>
            <a:r>
              <a:rPr lang="en-US" dirty="0" smtClean="0"/>
              <a:t>WWW (Cheswick et al. 2000)</a:t>
            </a:r>
          </a:p>
          <a:p>
            <a:endParaRPr lang="en-US" dirty="0"/>
          </a:p>
        </p:txBody>
      </p:sp>
      <p:sp>
        <p:nvSpPr>
          <p:cNvPr id="4" name="Slide Number Placeholder 3"/>
          <p:cNvSpPr>
            <a:spLocks noGrp="1"/>
          </p:cNvSpPr>
          <p:nvPr>
            <p:ph type="sldNum" sz="quarter" idx="10"/>
          </p:nvPr>
        </p:nvSpPr>
        <p:spPr/>
        <p:txBody>
          <a:bodyPr/>
          <a:lstStyle/>
          <a:p>
            <a:fld id="{07C89559-0E36-4F43-9CC0-C73863A40E14}" type="slidenum">
              <a:rPr lang="en-US" smtClean="0"/>
              <a:t>3</a:t>
            </a:fld>
            <a:endParaRPr lang="en-US"/>
          </a:p>
        </p:txBody>
      </p:sp>
    </p:spTree>
    <p:extLst>
      <p:ext uri="{BB962C8B-B14F-4D97-AF65-F5344CB8AC3E}">
        <p14:creationId xmlns:p14="http://schemas.microsoft.com/office/powerpoint/2010/main" val="902454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BAF485E-0A73-43C6-AEE7-67FE6928344E}" type="slidenum">
              <a:rPr lang="en-US" smtClean="0"/>
              <a:pPr fontAlgn="base">
                <a:spcBef>
                  <a:spcPct val="0"/>
                </a:spcBef>
                <a:spcAft>
                  <a:spcPct val="0"/>
                </a:spcAft>
                <a:defRPr/>
              </a:pPr>
              <a:t>10</a:t>
            </a:fld>
            <a:endParaRPr lang="en-US" smtClean="0"/>
          </a:p>
        </p:txBody>
      </p:sp>
      <p:sp>
        <p:nvSpPr>
          <p:cNvPr id="1085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85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BAF485E-0A73-43C6-AEE7-67FE6928344E}" type="slidenum">
              <a:rPr lang="en-US" smtClean="0"/>
              <a:pPr fontAlgn="base">
                <a:spcBef>
                  <a:spcPct val="0"/>
                </a:spcBef>
                <a:spcAft>
                  <a:spcPct val="0"/>
                </a:spcAft>
                <a:defRPr/>
              </a:pPr>
              <a:t>11</a:t>
            </a:fld>
            <a:endParaRPr lang="en-US" smtClean="0"/>
          </a:p>
        </p:txBody>
      </p:sp>
      <p:sp>
        <p:nvSpPr>
          <p:cNvPr id="1085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85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p>
          <a:p>
            <a:r>
              <a:rPr lang="en-US" sz="1200" b="1" dirty="0" smtClean="0"/>
              <a:t>Ego-centric networks:</a:t>
            </a:r>
            <a:r>
              <a:rPr lang="en-US" sz="1200" dirty="0" smtClean="0"/>
              <a:t> study participants (egos) identify their network members (alters), and the relationships between them</a:t>
            </a:r>
          </a:p>
          <a:p>
            <a:endParaRPr lang="en-US" sz="1200" dirty="0" smtClean="0"/>
          </a:p>
          <a:p>
            <a:r>
              <a:rPr lang="en-US" sz="1200" b="1" dirty="0" smtClean="0"/>
              <a:t>Whole networks:</a:t>
            </a:r>
            <a:r>
              <a:rPr lang="en-US" sz="1200" dirty="0" smtClean="0"/>
              <a:t> members are known or identified a priori; all are surveyed to obtain information on their connections with other members</a:t>
            </a:r>
          </a:p>
          <a:p>
            <a:endParaRPr lang="en-US" dirty="0"/>
          </a:p>
        </p:txBody>
      </p:sp>
      <p:sp>
        <p:nvSpPr>
          <p:cNvPr id="4" name="Slide Number Placeholder 3"/>
          <p:cNvSpPr>
            <a:spLocks noGrp="1"/>
          </p:cNvSpPr>
          <p:nvPr>
            <p:ph type="sldNum" sz="quarter" idx="10"/>
          </p:nvPr>
        </p:nvSpPr>
        <p:spPr/>
        <p:txBody>
          <a:bodyPr/>
          <a:lstStyle/>
          <a:p>
            <a:fld id="{B7DD8208-B7E6-456C-A2E5-53413B58001E}" type="slidenum">
              <a:rPr lang="en-US" smtClean="0"/>
              <a:pPr/>
              <a:t>12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Critical point</a:t>
            </a:r>
            <a:r>
              <a:rPr lang="en-US" baseline="0" dirty="0" smtClean="0"/>
              <a:t> – make sure that you unit of analysis makes sense (given your question) and is consistent with your data.</a:t>
            </a:r>
          </a:p>
          <a:p>
            <a:endParaRPr lang="en-US" baseline="0" dirty="0" smtClean="0"/>
          </a:p>
          <a:p>
            <a:r>
              <a:rPr lang="en-US" baseline="0" dirty="0" smtClean="0"/>
              <a:t>Also: Many of the measures are highly correlated – so while the measures may be conceptually differentiable, sometimes they aren’t </a:t>
            </a:r>
            <a:r>
              <a:rPr lang="en-US" baseline="0" dirty="0" err="1" smtClean="0"/>
              <a:t>emperically</a:t>
            </a:r>
            <a:r>
              <a:rPr lang="en-US" baseline="0" dirty="0" smtClean="0"/>
              <a:t> differentiable (and if you’re not careful they may actually be mathematically equivalent).</a:t>
            </a:r>
          </a:p>
          <a:p>
            <a:endParaRPr lang="en-US" baseline="0" dirty="0" smtClean="0"/>
          </a:p>
        </p:txBody>
      </p:sp>
      <p:sp>
        <p:nvSpPr>
          <p:cNvPr id="4" name="Slide Number Placeholder 3"/>
          <p:cNvSpPr>
            <a:spLocks noGrp="1"/>
          </p:cNvSpPr>
          <p:nvPr>
            <p:ph type="sldNum" sz="quarter" idx="10"/>
          </p:nvPr>
        </p:nvSpPr>
        <p:spPr/>
        <p:txBody>
          <a:bodyPr/>
          <a:lstStyle/>
          <a:p>
            <a:fld id="{B7DD8208-B7E6-456C-A2E5-53413B58001E}" type="slidenum">
              <a:rPr lang="en-US" smtClean="0"/>
              <a:pPr/>
              <a:t>13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ACB508-8402-4818-A33D-9645C17BE45B}" type="slidenum">
              <a:rPr lang="en-IN" smtClean="0"/>
              <a:t>16</a:t>
            </a:fld>
            <a:endParaRPr lang="en-IN"/>
          </a:p>
        </p:txBody>
      </p:sp>
    </p:spTree>
    <p:extLst>
      <p:ext uri="{BB962C8B-B14F-4D97-AF65-F5344CB8AC3E}">
        <p14:creationId xmlns:p14="http://schemas.microsoft.com/office/powerpoint/2010/main" val="3806245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tutorial on analyzing social media networks is available</a:t>
            </a:r>
            <a:r>
              <a:rPr lang="en-US" baseline="0" dirty="0" smtClean="0"/>
              <a:t> from: </a:t>
            </a:r>
            <a:r>
              <a:rPr lang="en-US" dirty="0" smtClean="0">
                <a:hlinkClick r:id="rId3"/>
              </a:rPr>
              <a:t>casci.umd.edu/</a:t>
            </a:r>
            <a:r>
              <a:rPr lang="en-US" dirty="0" err="1" smtClean="0">
                <a:hlinkClick r:id="rId3"/>
              </a:rPr>
              <a:t>NodeXL_Teaching</a:t>
            </a:r>
            <a:endParaRPr lang="en-US" dirty="0" smtClean="0"/>
          </a:p>
          <a:p>
            <a:r>
              <a:rPr lang="en-US" dirty="0" smtClean="0"/>
              <a:t>Different positions within</a:t>
            </a:r>
            <a:r>
              <a:rPr lang="en-US" baseline="0" dirty="0" smtClean="0"/>
              <a:t> a network can be measured using network metrics.</a:t>
            </a:r>
            <a:endParaRPr lang="en-US" dirty="0"/>
          </a:p>
        </p:txBody>
      </p:sp>
      <p:sp>
        <p:nvSpPr>
          <p:cNvPr id="4" name="Slide Number Placeholder 3"/>
          <p:cNvSpPr>
            <a:spLocks noGrp="1"/>
          </p:cNvSpPr>
          <p:nvPr>
            <p:ph type="sldNum" sz="quarter" idx="10"/>
          </p:nvPr>
        </p:nvSpPr>
        <p:spPr/>
        <p:txBody>
          <a:bodyPr/>
          <a:lstStyle/>
          <a:p>
            <a:fld id="{A4373BA9-9A8C-4083-BC7D-485EAA7EC7CE}" type="slidenum">
              <a:rPr lang="en-US" smtClean="0"/>
              <a:pPr/>
              <a:t>19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E2A6043E-3DCC-423D-AD6A-D9B768AABD01}" type="datetimeFigureOut">
              <a:rPr lang="en-IN" smtClean="0"/>
              <a:t>15-08-2013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5C4DC72-37BF-4269-84CF-B5186FFB7E76}" type="slidenum">
              <a:rPr lang="en-IN" smtClean="0"/>
              <a:t>‹#›</a:t>
            </a:fld>
            <a:endParaRPr lang="en-IN"/>
          </a:p>
        </p:txBody>
      </p:sp>
    </p:spTree>
    <p:extLst>
      <p:ext uri="{BB962C8B-B14F-4D97-AF65-F5344CB8AC3E}">
        <p14:creationId xmlns:p14="http://schemas.microsoft.com/office/powerpoint/2010/main" val="3664384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E2A6043E-3DCC-423D-AD6A-D9B768AABD01}" type="datetimeFigureOut">
              <a:rPr lang="en-IN" smtClean="0"/>
              <a:t>15-08-2013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5C4DC72-37BF-4269-84CF-B5186FFB7E76}" type="slidenum">
              <a:rPr lang="en-IN" smtClean="0"/>
              <a:t>‹#›</a:t>
            </a:fld>
            <a:endParaRPr lang="en-IN"/>
          </a:p>
        </p:txBody>
      </p:sp>
    </p:spTree>
    <p:extLst>
      <p:ext uri="{BB962C8B-B14F-4D97-AF65-F5344CB8AC3E}">
        <p14:creationId xmlns:p14="http://schemas.microsoft.com/office/powerpoint/2010/main" val="3282166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E2A6043E-3DCC-423D-AD6A-D9B768AABD01}" type="datetimeFigureOut">
              <a:rPr lang="en-IN" smtClean="0"/>
              <a:t>15-08-2013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5C4DC72-37BF-4269-84CF-B5186FFB7E76}" type="slidenum">
              <a:rPr lang="en-IN" smtClean="0"/>
              <a:t>‹#›</a:t>
            </a:fld>
            <a:endParaRPr lang="en-IN"/>
          </a:p>
        </p:txBody>
      </p:sp>
    </p:spTree>
    <p:extLst>
      <p:ext uri="{BB962C8B-B14F-4D97-AF65-F5344CB8AC3E}">
        <p14:creationId xmlns:p14="http://schemas.microsoft.com/office/powerpoint/2010/main" val="38748409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11188" y="115888"/>
            <a:ext cx="8281987" cy="701675"/>
          </a:xfrm>
        </p:spPr>
        <p:txBody>
          <a:bodyPr/>
          <a:lstStyle/>
          <a:p>
            <a:r>
              <a:rPr lang="en-US"/>
              <a:t>Click to edit Master title style</a:t>
            </a:r>
          </a:p>
        </p:txBody>
      </p:sp>
      <p:sp>
        <p:nvSpPr>
          <p:cNvPr id="3" name="SmartArt Placeholder 2"/>
          <p:cNvSpPr>
            <a:spLocks noGrp="1"/>
          </p:cNvSpPr>
          <p:nvPr>
            <p:ph type="dgm" idx="1"/>
          </p:nvPr>
        </p:nvSpPr>
        <p:spPr>
          <a:xfrm>
            <a:off x="684213" y="1125538"/>
            <a:ext cx="8270875" cy="5111750"/>
          </a:xfrm>
        </p:spPr>
        <p:txBody>
          <a:bodyPr/>
          <a:lstStyle/>
          <a:p>
            <a:endParaRPr lang="en-US"/>
          </a:p>
        </p:txBody>
      </p:sp>
      <p:sp>
        <p:nvSpPr>
          <p:cNvPr id="4" name="Footer Placeholder 3"/>
          <p:cNvSpPr>
            <a:spLocks noGrp="1"/>
          </p:cNvSpPr>
          <p:nvPr>
            <p:ph type="ftr" sz="quarter" idx="10"/>
          </p:nvPr>
        </p:nvSpPr>
        <p:spPr>
          <a:xfrm>
            <a:off x="1042988" y="6381750"/>
            <a:ext cx="7272337" cy="358775"/>
          </a:xfrm>
        </p:spPr>
        <p:txBody>
          <a:bodyPr/>
          <a:lstStyle>
            <a:lvl1pPr>
              <a:defRPr/>
            </a:lvl1pPr>
          </a:lstStyle>
          <a:p>
            <a:r>
              <a:rPr lang="en-AU"/>
              <a:t>Copyright © 2011, Elsevier Inc. All rights Reserved</a:t>
            </a:r>
          </a:p>
        </p:txBody>
      </p:sp>
    </p:spTree>
    <p:extLst>
      <p:ext uri="{BB962C8B-B14F-4D97-AF65-F5344CB8AC3E}">
        <p14:creationId xmlns:p14="http://schemas.microsoft.com/office/powerpoint/2010/main" val="1134625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E2A6043E-3DCC-423D-AD6A-D9B768AABD01}" type="datetimeFigureOut">
              <a:rPr lang="en-IN" smtClean="0"/>
              <a:t>15-08-2013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5C4DC72-37BF-4269-84CF-B5186FFB7E76}" type="slidenum">
              <a:rPr lang="en-IN" smtClean="0"/>
              <a:t>‹#›</a:t>
            </a:fld>
            <a:endParaRPr lang="en-IN"/>
          </a:p>
        </p:txBody>
      </p:sp>
    </p:spTree>
    <p:extLst>
      <p:ext uri="{BB962C8B-B14F-4D97-AF65-F5344CB8AC3E}">
        <p14:creationId xmlns:p14="http://schemas.microsoft.com/office/powerpoint/2010/main" val="2211934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A6043E-3DCC-423D-AD6A-D9B768AABD01}" type="datetimeFigureOut">
              <a:rPr lang="en-IN" smtClean="0"/>
              <a:t>15-08-2013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5C4DC72-37BF-4269-84CF-B5186FFB7E76}" type="slidenum">
              <a:rPr lang="en-IN" smtClean="0"/>
              <a:t>‹#›</a:t>
            </a:fld>
            <a:endParaRPr lang="en-IN"/>
          </a:p>
        </p:txBody>
      </p:sp>
    </p:spTree>
    <p:extLst>
      <p:ext uri="{BB962C8B-B14F-4D97-AF65-F5344CB8AC3E}">
        <p14:creationId xmlns:p14="http://schemas.microsoft.com/office/powerpoint/2010/main" val="1251536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E2A6043E-3DCC-423D-AD6A-D9B768AABD01}" type="datetimeFigureOut">
              <a:rPr lang="en-IN" smtClean="0"/>
              <a:t>15-08-2013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5C4DC72-37BF-4269-84CF-B5186FFB7E76}" type="slidenum">
              <a:rPr lang="en-IN" smtClean="0"/>
              <a:t>‹#›</a:t>
            </a:fld>
            <a:endParaRPr lang="en-IN"/>
          </a:p>
        </p:txBody>
      </p:sp>
    </p:spTree>
    <p:extLst>
      <p:ext uri="{BB962C8B-B14F-4D97-AF65-F5344CB8AC3E}">
        <p14:creationId xmlns:p14="http://schemas.microsoft.com/office/powerpoint/2010/main" val="874465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E2A6043E-3DCC-423D-AD6A-D9B768AABD01}" type="datetimeFigureOut">
              <a:rPr lang="en-IN" smtClean="0"/>
              <a:t>15-08-2013</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65C4DC72-37BF-4269-84CF-B5186FFB7E76}" type="slidenum">
              <a:rPr lang="en-IN" smtClean="0"/>
              <a:t>‹#›</a:t>
            </a:fld>
            <a:endParaRPr lang="en-IN"/>
          </a:p>
        </p:txBody>
      </p:sp>
    </p:spTree>
    <p:extLst>
      <p:ext uri="{BB962C8B-B14F-4D97-AF65-F5344CB8AC3E}">
        <p14:creationId xmlns:p14="http://schemas.microsoft.com/office/powerpoint/2010/main" val="4200719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E2A6043E-3DCC-423D-AD6A-D9B768AABD01}" type="datetimeFigureOut">
              <a:rPr lang="en-IN" smtClean="0"/>
              <a:t>15-08-2013</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65C4DC72-37BF-4269-84CF-B5186FFB7E76}" type="slidenum">
              <a:rPr lang="en-IN" smtClean="0"/>
              <a:t>‹#›</a:t>
            </a:fld>
            <a:endParaRPr lang="en-IN"/>
          </a:p>
        </p:txBody>
      </p:sp>
    </p:spTree>
    <p:extLst>
      <p:ext uri="{BB962C8B-B14F-4D97-AF65-F5344CB8AC3E}">
        <p14:creationId xmlns:p14="http://schemas.microsoft.com/office/powerpoint/2010/main" val="1786998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A6043E-3DCC-423D-AD6A-D9B768AABD01}" type="datetimeFigureOut">
              <a:rPr lang="en-IN" smtClean="0"/>
              <a:t>15-08-2013</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65C4DC72-37BF-4269-84CF-B5186FFB7E76}" type="slidenum">
              <a:rPr lang="en-IN" smtClean="0"/>
              <a:t>‹#›</a:t>
            </a:fld>
            <a:endParaRPr lang="en-IN"/>
          </a:p>
        </p:txBody>
      </p:sp>
    </p:spTree>
    <p:extLst>
      <p:ext uri="{BB962C8B-B14F-4D97-AF65-F5344CB8AC3E}">
        <p14:creationId xmlns:p14="http://schemas.microsoft.com/office/powerpoint/2010/main" val="541458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A6043E-3DCC-423D-AD6A-D9B768AABD01}" type="datetimeFigureOut">
              <a:rPr lang="en-IN" smtClean="0"/>
              <a:t>15-08-2013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5C4DC72-37BF-4269-84CF-B5186FFB7E76}" type="slidenum">
              <a:rPr lang="en-IN" smtClean="0"/>
              <a:t>‹#›</a:t>
            </a:fld>
            <a:endParaRPr lang="en-IN"/>
          </a:p>
        </p:txBody>
      </p:sp>
    </p:spTree>
    <p:extLst>
      <p:ext uri="{BB962C8B-B14F-4D97-AF65-F5344CB8AC3E}">
        <p14:creationId xmlns:p14="http://schemas.microsoft.com/office/powerpoint/2010/main" val="447532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A6043E-3DCC-423D-AD6A-D9B768AABD01}" type="datetimeFigureOut">
              <a:rPr lang="en-IN" smtClean="0"/>
              <a:t>15-08-2013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5C4DC72-37BF-4269-84CF-B5186FFB7E76}" type="slidenum">
              <a:rPr lang="en-IN" smtClean="0"/>
              <a:t>‹#›</a:t>
            </a:fld>
            <a:endParaRPr lang="en-IN"/>
          </a:p>
        </p:txBody>
      </p:sp>
    </p:spTree>
    <p:extLst>
      <p:ext uri="{BB962C8B-B14F-4D97-AF65-F5344CB8AC3E}">
        <p14:creationId xmlns:p14="http://schemas.microsoft.com/office/powerpoint/2010/main" val="4156188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A6043E-3DCC-423D-AD6A-D9B768AABD01}" type="datetimeFigureOut">
              <a:rPr lang="en-IN" smtClean="0"/>
              <a:t>15-08-2013</a:t>
            </a:fld>
            <a:endParaRPr lang="en-I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C4DC72-37BF-4269-84CF-B5186FFB7E76}" type="slidenum">
              <a:rPr lang="en-IN" smtClean="0"/>
              <a:t>‹#›</a:t>
            </a:fld>
            <a:endParaRPr lang="en-IN"/>
          </a:p>
        </p:txBody>
      </p:sp>
    </p:spTree>
    <p:extLst>
      <p:ext uri="{BB962C8B-B14F-4D97-AF65-F5344CB8AC3E}">
        <p14:creationId xmlns:p14="http://schemas.microsoft.com/office/powerpoint/2010/main" val="14741889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gif"/><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 Id="rId9" Type="http://schemas.openxmlformats.org/officeDocument/2006/relationships/hyperlink" Target="http://nodexl.codeplex.com"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12684"/>
            <a:ext cx="8229600" cy="1143000"/>
          </a:xfrm>
        </p:spPr>
        <p:txBody>
          <a:bodyPr/>
          <a:lstStyle/>
          <a:p>
            <a:r>
              <a:rPr lang="en-US" dirty="0" smtClean="0"/>
              <a:t>Introduction to NodeXL</a:t>
            </a:r>
            <a:endParaRPr lang="en-US" dirty="0"/>
          </a:p>
        </p:txBody>
      </p:sp>
      <p:pic>
        <p:nvPicPr>
          <p:cNvPr id="5" name="Picture 4" descr="NodeXL Logo.jpg"/>
          <p:cNvPicPr>
            <a:picLocks noChangeAspect="1"/>
          </p:cNvPicPr>
          <p:nvPr/>
        </p:nvPicPr>
        <p:blipFill>
          <a:blip r:embed="rId3" cstate="print"/>
          <a:stretch>
            <a:fillRect/>
          </a:stretch>
        </p:blipFill>
        <p:spPr>
          <a:xfrm>
            <a:off x="1219200" y="3438246"/>
            <a:ext cx="7197952" cy="1286154"/>
          </a:xfrm>
          <a:prstGeom prst="rect">
            <a:avLst/>
          </a:prstGeom>
        </p:spPr>
      </p:pic>
      <p:sp>
        <p:nvSpPr>
          <p:cNvPr id="3" name="Rectangle 2"/>
          <p:cNvSpPr/>
          <p:nvPr/>
        </p:nvSpPr>
        <p:spPr>
          <a:xfrm>
            <a:off x="4419600" y="838200"/>
            <a:ext cx="3352800" cy="646331"/>
          </a:xfrm>
          <a:prstGeom prst="rect">
            <a:avLst/>
          </a:prstGeom>
        </p:spPr>
        <p:txBody>
          <a:bodyPr wrap="square">
            <a:spAutoFit/>
          </a:bodyPr>
          <a:lstStyle/>
          <a:p>
            <a:pPr algn="r"/>
            <a:r>
              <a:rPr lang="en-US" dirty="0" smtClean="0"/>
              <a:t>Like </a:t>
            </a:r>
            <a:r>
              <a:rPr lang="en-US" dirty="0" err="1" smtClean="0"/>
              <a:t>MSPaint</a:t>
            </a:r>
            <a:r>
              <a:rPr lang="en-US" dirty="0" smtClean="0"/>
              <a:t>™ for graphs.</a:t>
            </a:r>
          </a:p>
          <a:p>
            <a:pPr algn="r"/>
            <a:r>
              <a:rPr lang="en-US" dirty="0" smtClean="0"/>
              <a:t>— the Community</a:t>
            </a:r>
            <a:endParaRPr lang="en-US" dirty="0"/>
          </a:p>
        </p:txBody>
      </p:sp>
    </p:spTree>
    <p:extLst>
      <p:ext uri="{BB962C8B-B14F-4D97-AF65-F5344CB8AC3E}">
        <p14:creationId xmlns:p14="http://schemas.microsoft.com/office/powerpoint/2010/main" val="30519721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Line 4"/>
          <p:cNvSpPr>
            <a:spLocks noChangeShapeType="1"/>
          </p:cNvSpPr>
          <p:nvPr/>
        </p:nvSpPr>
        <p:spPr bwMode="auto">
          <a:xfrm flipV="1">
            <a:off x="1356544" y="4028604"/>
            <a:ext cx="1292225" cy="776287"/>
          </a:xfrm>
          <a:prstGeom prst="line">
            <a:avLst/>
          </a:prstGeom>
          <a:noFill/>
          <a:ln w="9525">
            <a:solidFill>
              <a:schemeClr val="tx1"/>
            </a:solidFill>
            <a:round/>
            <a:headEnd/>
            <a:tailEnd/>
          </a:ln>
        </p:spPr>
        <p:txBody>
          <a:bodyPr/>
          <a:lstStyle/>
          <a:p>
            <a:endParaRPr lang="en-US"/>
          </a:p>
        </p:txBody>
      </p:sp>
      <p:sp>
        <p:nvSpPr>
          <p:cNvPr id="69635" name="Line 5"/>
          <p:cNvSpPr>
            <a:spLocks noChangeShapeType="1"/>
          </p:cNvSpPr>
          <p:nvPr/>
        </p:nvSpPr>
        <p:spPr bwMode="auto">
          <a:xfrm>
            <a:off x="1359719" y="4836641"/>
            <a:ext cx="766763" cy="69850"/>
          </a:xfrm>
          <a:prstGeom prst="line">
            <a:avLst/>
          </a:prstGeom>
          <a:noFill/>
          <a:ln w="9525">
            <a:solidFill>
              <a:schemeClr val="tx1"/>
            </a:solidFill>
            <a:round/>
            <a:headEnd/>
            <a:tailEnd/>
          </a:ln>
        </p:spPr>
        <p:txBody>
          <a:bodyPr/>
          <a:lstStyle/>
          <a:p>
            <a:endParaRPr lang="en-US"/>
          </a:p>
        </p:txBody>
      </p:sp>
      <p:sp>
        <p:nvSpPr>
          <p:cNvPr id="69637" name="Rectangle 7"/>
          <p:cNvSpPr>
            <a:spLocks noChangeArrowheads="1"/>
          </p:cNvSpPr>
          <p:nvPr/>
        </p:nvSpPr>
        <p:spPr bwMode="auto">
          <a:xfrm>
            <a:off x="3159125" y="1552575"/>
            <a:ext cx="5673725" cy="4525963"/>
          </a:xfrm>
          <a:prstGeom prst="rect">
            <a:avLst/>
          </a:prstGeom>
          <a:noFill/>
          <a:ln w="9525">
            <a:noFill/>
            <a:miter lim="800000"/>
            <a:headEnd/>
            <a:tailEnd/>
          </a:ln>
        </p:spPr>
        <p:txBody>
          <a:bodyPr/>
          <a:lstStyle/>
          <a:p>
            <a:pPr marL="174625" indent="-174625">
              <a:lnSpc>
                <a:spcPct val="80000"/>
              </a:lnSpc>
              <a:spcBef>
                <a:spcPct val="20000"/>
              </a:spcBef>
              <a:buFontTx/>
              <a:buChar char="•"/>
            </a:pPr>
            <a:r>
              <a:rPr lang="en-US" sz="2800" b="1" dirty="0" smtClean="0">
                <a:latin typeface="Calibri" pitchFamily="34" charset="0"/>
              </a:rPr>
              <a:t>Vertex (Node)</a:t>
            </a:r>
          </a:p>
          <a:p>
            <a:pPr marL="631825" lvl="1" indent="-174625">
              <a:lnSpc>
                <a:spcPct val="80000"/>
              </a:lnSpc>
              <a:spcBef>
                <a:spcPct val="20000"/>
              </a:spcBef>
              <a:buFontTx/>
              <a:buChar char="•"/>
            </a:pPr>
            <a:r>
              <a:rPr lang="en-US" sz="2400" dirty="0" smtClean="0">
                <a:latin typeface="Calibri" pitchFamily="34" charset="0"/>
              </a:rPr>
              <a:t> Labels &amp; Attribute values</a:t>
            </a:r>
            <a:br>
              <a:rPr lang="en-US" sz="2400" dirty="0" smtClean="0">
                <a:latin typeface="Calibri" pitchFamily="34" charset="0"/>
              </a:rPr>
            </a:br>
            <a:endParaRPr lang="en-US" sz="2400" b="1" dirty="0" smtClean="0">
              <a:latin typeface="Calibri" pitchFamily="34" charset="0"/>
            </a:endParaRPr>
          </a:p>
          <a:p>
            <a:pPr marL="174625" indent="-174625">
              <a:lnSpc>
                <a:spcPct val="80000"/>
              </a:lnSpc>
              <a:spcBef>
                <a:spcPct val="20000"/>
              </a:spcBef>
              <a:buFontTx/>
              <a:buChar char="•"/>
            </a:pPr>
            <a:r>
              <a:rPr lang="en-US" sz="2800" b="1" dirty="0" smtClean="0">
                <a:latin typeface="Calibri" pitchFamily="34" charset="0"/>
              </a:rPr>
              <a:t>Edge (Link, Tie)</a:t>
            </a:r>
          </a:p>
          <a:p>
            <a:pPr marL="631825" lvl="1" indent="-174625">
              <a:lnSpc>
                <a:spcPct val="80000"/>
              </a:lnSpc>
              <a:spcBef>
                <a:spcPct val="20000"/>
              </a:spcBef>
              <a:buFontTx/>
              <a:buChar char="•"/>
            </a:pPr>
            <a:r>
              <a:rPr lang="en-US" sz="2400" b="1" dirty="0">
                <a:latin typeface="Calibri" pitchFamily="34" charset="0"/>
              </a:rPr>
              <a:t> </a:t>
            </a:r>
            <a:r>
              <a:rPr lang="en-US" sz="2400" dirty="0" smtClean="0">
                <a:latin typeface="Calibri" pitchFamily="34" charset="0"/>
              </a:rPr>
              <a:t>Directed/Undirected</a:t>
            </a:r>
          </a:p>
          <a:p>
            <a:pPr marL="631825" lvl="1" indent="-174625">
              <a:lnSpc>
                <a:spcPct val="80000"/>
              </a:lnSpc>
              <a:spcBef>
                <a:spcPct val="20000"/>
              </a:spcBef>
              <a:buFontTx/>
              <a:buChar char="•"/>
            </a:pPr>
            <a:r>
              <a:rPr lang="en-US" sz="2400" dirty="0">
                <a:latin typeface="Calibri" pitchFamily="34" charset="0"/>
              </a:rPr>
              <a:t> </a:t>
            </a:r>
            <a:r>
              <a:rPr lang="en-US" sz="2400" dirty="0" smtClean="0">
                <a:latin typeface="Calibri" pitchFamily="34" charset="0"/>
              </a:rPr>
              <a:t>Labels &amp; Attribute values</a:t>
            </a:r>
            <a:br>
              <a:rPr lang="en-US" sz="2400" dirty="0" smtClean="0">
                <a:latin typeface="Calibri" pitchFamily="34" charset="0"/>
              </a:rPr>
            </a:br>
            <a:endParaRPr lang="en-US" sz="2400" dirty="0">
              <a:latin typeface="Calibri" pitchFamily="34" charset="0"/>
            </a:endParaRPr>
          </a:p>
          <a:p>
            <a:pPr marL="174625" indent="-174625">
              <a:lnSpc>
                <a:spcPct val="80000"/>
              </a:lnSpc>
              <a:spcBef>
                <a:spcPct val="20000"/>
              </a:spcBef>
              <a:buFontTx/>
              <a:buChar char="•"/>
            </a:pPr>
            <a:r>
              <a:rPr lang="en-US" sz="2800" b="1" dirty="0">
                <a:latin typeface="Calibri" pitchFamily="34" charset="0"/>
              </a:rPr>
              <a:t>Cohesive </a:t>
            </a:r>
            <a:r>
              <a:rPr lang="en-US" sz="2800" b="1" dirty="0" smtClean="0">
                <a:latin typeface="Calibri" pitchFamily="34" charset="0"/>
              </a:rPr>
              <a:t>Sub-Groups</a:t>
            </a:r>
            <a:endParaRPr lang="en-US" sz="2800" b="1" dirty="0">
              <a:latin typeface="Calibri" pitchFamily="34" charset="0"/>
            </a:endParaRPr>
          </a:p>
          <a:p>
            <a:pPr marL="631825" lvl="1" indent="-174625">
              <a:lnSpc>
                <a:spcPct val="80000"/>
              </a:lnSpc>
              <a:spcBef>
                <a:spcPct val="20000"/>
              </a:spcBef>
              <a:buFontTx/>
              <a:buChar char="•"/>
            </a:pPr>
            <a:r>
              <a:rPr lang="en-US" sz="2400" dirty="0" smtClean="0">
                <a:latin typeface="Calibri" pitchFamily="34" charset="0"/>
              </a:rPr>
              <a:t>Components</a:t>
            </a:r>
          </a:p>
          <a:p>
            <a:pPr marL="631825" lvl="1" indent="-174625">
              <a:lnSpc>
                <a:spcPct val="80000"/>
              </a:lnSpc>
              <a:spcBef>
                <a:spcPct val="20000"/>
              </a:spcBef>
              <a:buFontTx/>
              <a:buChar char="•"/>
            </a:pPr>
            <a:r>
              <a:rPr lang="en-US" sz="2400" dirty="0" smtClean="0">
                <a:latin typeface="Calibri" pitchFamily="34" charset="0"/>
              </a:rPr>
              <a:t>Clique</a:t>
            </a:r>
            <a:endParaRPr lang="en-US" sz="2400" dirty="0">
              <a:latin typeface="Calibri" pitchFamily="34" charset="0"/>
            </a:endParaRPr>
          </a:p>
          <a:p>
            <a:pPr marL="631825" lvl="1" indent="-174625">
              <a:lnSpc>
                <a:spcPct val="80000"/>
              </a:lnSpc>
              <a:spcBef>
                <a:spcPct val="20000"/>
              </a:spcBef>
              <a:buFontTx/>
              <a:buChar char="•"/>
            </a:pPr>
            <a:r>
              <a:rPr lang="en-US" sz="2400" dirty="0" smtClean="0">
                <a:latin typeface="Calibri" pitchFamily="34" charset="0"/>
              </a:rPr>
              <a:t>Cluster</a:t>
            </a:r>
            <a:endParaRPr lang="en-US" sz="2400" dirty="0">
              <a:latin typeface="Calibri" pitchFamily="34" charset="0"/>
            </a:endParaRPr>
          </a:p>
        </p:txBody>
      </p:sp>
      <p:sp>
        <p:nvSpPr>
          <p:cNvPr id="69638" name="Line 8"/>
          <p:cNvSpPr>
            <a:spLocks noChangeShapeType="1"/>
          </p:cNvSpPr>
          <p:nvPr/>
        </p:nvSpPr>
        <p:spPr bwMode="auto">
          <a:xfrm flipV="1">
            <a:off x="578669" y="888529"/>
            <a:ext cx="1011238" cy="544512"/>
          </a:xfrm>
          <a:prstGeom prst="line">
            <a:avLst/>
          </a:prstGeom>
          <a:noFill/>
          <a:ln w="9525">
            <a:solidFill>
              <a:schemeClr val="tx1"/>
            </a:solidFill>
            <a:round/>
            <a:headEnd/>
            <a:tailEnd/>
          </a:ln>
        </p:spPr>
        <p:txBody>
          <a:bodyPr/>
          <a:lstStyle/>
          <a:p>
            <a:endParaRPr lang="en-US"/>
          </a:p>
        </p:txBody>
      </p:sp>
      <p:sp>
        <p:nvSpPr>
          <p:cNvPr id="69639" name="Line 9"/>
          <p:cNvSpPr>
            <a:spLocks noChangeShapeType="1"/>
          </p:cNvSpPr>
          <p:nvPr/>
        </p:nvSpPr>
        <p:spPr bwMode="auto">
          <a:xfrm>
            <a:off x="578669" y="1442566"/>
            <a:ext cx="261938" cy="846138"/>
          </a:xfrm>
          <a:prstGeom prst="line">
            <a:avLst/>
          </a:prstGeom>
          <a:noFill/>
          <a:ln w="9525">
            <a:solidFill>
              <a:schemeClr val="tx1"/>
            </a:solidFill>
            <a:round/>
            <a:headEnd/>
            <a:tailEnd/>
          </a:ln>
        </p:spPr>
        <p:txBody>
          <a:bodyPr/>
          <a:lstStyle/>
          <a:p>
            <a:endParaRPr lang="en-US"/>
          </a:p>
        </p:txBody>
      </p:sp>
      <p:sp>
        <p:nvSpPr>
          <p:cNvPr id="69640" name="Line 10"/>
          <p:cNvSpPr>
            <a:spLocks noChangeShapeType="1"/>
          </p:cNvSpPr>
          <p:nvPr/>
        </p:nvSpPr>
        <p:spPr bwMode="auto">
          <a:xfrm flipH="1">
            <a:off x="837432" y="885354"/>
            <a:ext cx="749300" cy="1409700"/>
          </a:xfrm>
          <a:prstGeom prst="line">
            <a:avLst/>
          </a:prstGeom>
          <a:noFill/>
          <a:ln w="9525">
            <a:solidFill>
              <a:schemeClr val="tx1"/>
            </a:solidFill>
            <a:round/>
            <a:headEnd/>
            <a:tailEnd/>
          </a:ln>
        </p:spPr>
        <p:txBody>
          <a:bodyPr/>
          <a:lstStyle/>
          <a:p>
            <a:endParaRPr lang="en-US"/>
          </a:p>
        </p:txBody>
      </p:sp>
      <p:sp>
        <p:nvSpPr>
          <p:cNvPr id="69641" name="Line 11"/>
          <p:cNvSpPr>
            <a:spLocks noChangeShapeType="1"/>
          </p:cNvSpPr>
          <p:nvPr/>
        </p:nvSpPr>
        <p:spPr bwMode="auto">
          <a:xfrm flipH="1">
            <a:off x="834257" y="1523529"/>
            <a:ext cx="1585912" cy="749300"/>
          </a:xfrm>
          <a:prstGeom prst="line">
            <a:avLst/>
          </a:prstGeom>
          <a:noFill/>
          <a:ln w="9525">
            <a:solidFill>
              <a:schemeClr val="tx1"/>
            </a:solidFill>
            <a:round/>
            <a:headEnd/>
            <a:tailEnd/>
          </a:ln>
        </p:spPr>
        <p:txBody>
          <a:bodyPr/>
          <a:lstStyle/>
          <a:p>
            <a:endParaRPr lang="en-US"/>
          </a:p>
        </p:txBody>
      </p:sp>
      <p:sp>
        <p:nvSpPr>
          <p:cNvPr id="69642" name="Line 12"/>
          <p:cNvSpPr>
            <a:spLocks noChangeShapeType="1"/>
          </p:cNvSpPr>
          <p:nvPr/>
        </p:nvSpPr>
        <p:spPr bwMode="auto">
          <a:xfrm flipH="1" flipV="1">
            <a:off x="1589907" y="905991"/>
            <a:ext cx="77787" cy="1712913"/>
          </a:xfrm>
          <a:prstGeom prst="line">
            <a:avLst/>
          </a:prstGeom>
          <a:noFill/>
          <a:ln w="9525">
            <a:solidFill>
              <a:schemeClr val="tx1"/>
            </a:solidFill>
            <a:round/>
            <a:headEnd/>
            <a:tailEnd/>
          </a:ln>
        </p:spPr>
        <p:txBody>
          <a:bodyPr/>
          <a:lstStyle/>
          <a:p>
            <a:endParaRPr lang="en-US"/>
          </a:p>
        </p:txBody>
      </p:sp>
      <p:sp>
        <p:nvSpPr>
          <p:cNvPr id="69643" name="Line 13"/>
          <p:cNvSpPr>
            <a:spLocks noChangeShapeType="1"/>
          </p:cNvSpPr>
          <p:nvPr/>
        </p:nvSpPr>
        <p:spPr bwMode="auto">
          <a:xfrm>
            <a:off x="565969" y="1401291"/>
            <a:ext cx="1098550" cy="1176338"/>
          </a:xfrm>
          <a:prstGeom prst="line">
            <a:avLst/>
          </a:prstGeom>
          <a:noFill/>
          <a:ln w="9525">
            <a:solidFill>
              <a:schemeClr val="tx1"/>
            </a:solidFill>
            <a:round/>
            <a:headEnd/>
            <a:tailEnd/>
          </a:ln>
        </p:spPr>
        <p:txBody>
          <a:bodyPr/>
          <a:lstStyle/>
          <a:p>
            <a:endParaRPr lang="en-US"/>
          </a:p>
        </p:txBody>
      </p:sp>
      <p:sp>
        <p:nvSpPr>
          <p:cNvPr id="69644" name="Line 14"/>
          <p:cNvSpPr>
            <a:spLocks noChangeShapeType="1"/>
          </p:cNvSpPr>
          <p:nvPr/>
        </p:nvSpPr>
        <p:spPr bwMode="auto">
          <a:xfrm>
            <a:off x="824732" y="2285529"/>
            <a:ext cx="271462" cy="1789112"/>
          </a:xfrm>
          <a:prstGeom prst="line">
            <a:avLst/>
          </a:prstGeom>
          <a:noFill/>
          <a:ln w="9525">
            <a:solidFill>
              <a:schemeClr val="tx1"/>
            </a:solidFill>
            <a:round/>
            <a:headEnd/>
            <a:tailEnd/>
          </a:ln>
        </p:spPr>
        <p:txBody>
          <a:bodyPr/>
          <a:lstStyle/>
          <a:p>
            <a:endParaRPr lang="en-US"/>
          </a:p>
        </p:txBody>
      </p:sp>
      <p:sp>
        <p:nvSpPr>
          <p:cNvPr id="69645" name="Line 15"/>
          <p:cNvSpPr>
            <a:spLocks noChangeShapeType="1"/>
          </p:cNvSpPr>
          <p:nvPr/>
        </p:nvSpPr>
        <p:spPr bwMode="auto">
          <a:xfrm flipH="1">
            <a:off x="1093019" y="2604616"/>
            <a:ext cx="582613" cy="1447800"/>
          </a:xfrm>
          <a:prstGeom prst="line">
            <a:avLst/>
          </a:prstGeom>
          <a:noFill/>
          <a:ln w="9525">
            <a:solidFill>
              <a:schemeClr val="tx1"/>
            </a:solidFill>
            <a:round/>
            <a:headEnd/>
            <a:tailEnd/>
          </a:ln>
        </p:spPr>
        <p:txBody>
          <a:bodyPr/>
          <a:lstStyle/>
          <a:p>
            <a:endParaRPr lang="en-US"/>
          </a:p>
        </p:txBody>
      </p:sp>
      <p:sp>
        <p:nvSpPr>
          <p:cNvPr id="69646" name="Line 16"/>
          <p:cNvSpPr>
            <a:spLocks noChangeShapeType="1"/>
          </p:cNvSpPr>
          <p:nvPr/>
        </p:nvSpPr>
        <p:spPr bwMode="auto">
          <a:xfrm flipH="1">
            <a:off x="1408932" y="2601441"/>
            <a:ext cx="263525" cy="2235200"/>
          </a:xfrm>
          <a:prstGeom prst="line">
            <a:avLst/>
          </a:prstGeom>
          <a:noFill/>
          <a:ln w="9525">
            <a:solidFill>
              <a:schemeClr val="tx1"/>
            </a:solidFill>
            <a:round/>
            <a:headEnd/>
            <a:tailEnd/>
          </a:ln>
        </p:spPr>
        <p:txBody>
          <a:bodyPr/>
          <a:lstStyle/>
          <a:p>
            <a:endParaRPr lang="en-US"/>
          </a:p>
        </p:txBody>
      </p:sp>
      <p:sp>
        <p:nvSpPr>
          <p:cNvPr id="69647" name="Line 17"/>
          <p:cNvSpPr>
            <a:spLocks noChangeShapeType="1"/>
          </p:cNvSpPr>
          <p:nvPr/>
        </p:nvSpPr>
        <p:spPr bwMode="auto">
          <a:xfrm>
            <a:off x="1648644" y="2587154"/>
            <a:ext cx="990600" cy="1477962"/>
          </a:xfrm>
          <a:prstGeom prst="line">
            <a:avLst/>
          </a:prstGeom>
          <a:noFill/>
          <a:ln w="9525">
            <a:solidFill>
              <a:schemeClr val="tx1"/>
            </a:solidFill>
            <a:round/>
            <a:headEnd/>
            <a:tailEnd/>
          </a:ln>
        </p:spPr>
        <p:txBody>
          <a:bodyPr/>
          <a:lstStyle/>
          <a:p>
            <a:endParaRPr lang="en-US"/>
          </a:p>
        </p:txBody>
      </p:sp>
      <p:sp>
        <p:nvSpPr>
          <p:cNvPr id="69648" name="Line 18"/>
          <p:cNvSpPr>
            <a:spLocks noChangeShapeType="1"/>
          </p:cNvSpPr>
          <p:nvPr/>
        </p:nvSpPr>
        <p:spPr bwMode="auto">
          <a:xfrm flipV="1">
            <a:off x="2112194" y="4061941"/>
            <a:ext cx="533400" cy="846138"/>
          </a:xfrm>
          <a:prstGeom prst="line">
            <a:avLst/>
          </a:prstGeom>
          <a:noFill/>
          <a:ln w="9525">
            <a:solidFill>
              <a:schemeClr val="tx1"/>
            </a:solidFill>
            <a:round/>
            <a:headEnd/>
            <a:tailEnd/>
          </a:ln>
        </p:spPr>
        <p:txBody>
          <a:bodyPr/>
          <a:lstStyle/>
          <a:p>
            <a:endParaRPr lang="en-US"/>
          </a:p>
        </p:txBody>
      </p:sp>
      <p:sp>
        <p:nvSpPr>
          <p:cNvPr id="69649" name="Line 19"/>
          <p:cNvSpPr>
            <a:spLocks noChangeShapeType="1"/>
          </p:cNvSpPr>
          <p:nvPr/>
        </p:nvSpPr>
        <p:spPr bwMode="auto">
          <a:xfrm>
            <a:off x="1097782" y="4047654"/>
            <a:ext cx="1525587" cy="9525"/>
          </a:xfrm>
          <a:prstGeom prst="line">
            <a:avLst/>
          </a:prstGeom>
          <a:noFill/>
          <a:ln w="9525">
            <a:solidFill>
              <a:schemeClr val="tx1"/>
            </a:solidFill>
            <a:round/>
            <a:headEnd/>
            <a:tailEnd/>
          </a:ln>
        </p:spPr>
        <p:txBody>
          <a:bodyPr/>
          <a:lstStyle/>
          <a:p>
            <a:endParaRPr lang="en-US"/>
          </a:p>
        </p:txBody>
      </p:sp>
      <p:sp>
        <p:nvSpPr>
          <p:cNvPr id="69650" name="Line 20"/>
          <p:cNvSpPr>
            <a:spLocks noChangeShapeType="1"/>
          </p:cNvSpPr>
          <p:nvPr/>
        </p:nvSpPr>
        <p:spPr bwMode="auto">
          <a:xfrm>
            <a:off x="1075557" y="4061941"/>
            <a:ext cx="288925" cy="757238"/>
          </a:xfrm>
          <a:prstGeom prst="line">
            <a:avLst/>
          </a:prstGeom>
          <a:noFill/>
          <a:ln w="9525">
            <a:solidFill>
              <a:schemeClr val="tx1"/>
            </a:solidFill>
            <a:round/>
            <a:headEnd/>
            <a:tailEnd/>
          </a:ln>
        </p:spPr>
        <p:txBody>
          <a:bodyPr/>
          <a:lstStyle/>
          <a:p>
            <a:endParaRPr lang="en-US"/>
          </a:p>
        </p:txBody>
      </p:sp>
      <p:sp>
        <p:nvSpPr>
          <p:cNvPr id="69651" name="Line 21"/>
          <p:cNvSpPr>
            <a:spLocks noChangeShapeType="1"/>
          </p:cNvSpPr>
          <p:nvPr/>
        </p:nvSpPr>
        <p:spPr bwMode="auto">
          <a:xfrm>
            <a:off x="850132" y="2280766"/>
            <a:ext cx="815975" cy="309563"/>
          </a:xfrm>
          <a:prstGeom prst="line">
            <a:avLst/>
          </a:prstGeom>
          <a:noFill/>
          <a:ln w="9525">
            <a:solidFill>
              <a:schemeClr val="tx1"/>
            </a:solidFill>
            <a:round/>
            <a:headEnd/>
            <a:tailEnd/>
          </a:ln>
        </p:spPr>
        <p:txBody>
          <a:bodyPr/>
          <a:lstStyle/>
          <a:p>
            <a:endParaRPr lang="en-US"/>
          </a:p>
        </p:txBody>
      </p:sp>
      <p:sp>
        <p:nvSpPr>
          <p:cNvPr id="69652" name="Oval 22"/>
          <p:cNvSpPr>
            <a:spLocks noChangeArrowheads="1"/>
          </p:cNvSpPr>
          <p:nvPr/>
        </p:nvSpPr>
        <p:spPr bwMode="auto">
          <a:xfrm>
            <a:off x="1567682" y="2483966"/>
            <a:ext cx="212725" cy="223838"/>
          </a:xfrm>
          <a:prstGeom prst="ellipse">
            <a:avLst/>
          </a:prstGeom>
          <a:solidFill>
            <a:schemeClr val="accent1"/>
          </a:solidFill>
          <a:ln w="9525">
            <a:solidFill>
              <a:schemeClr val="tx1"/>
            </a:solidFill>
            <a:round/>
            <a:headEnd/>
            <a:tailEnd/>
          </a:ln>
        </p:spPr>
        <p:txBody>
          <a:bodyPr wrap="none" anchor="ctr"/>
          <a:lstStyle/>
          <a:p>
            <a:pPr algn="ctr"/>
            <a:r>
              <a:rPr lang="en-US" sz="1400">
                <a:solidFill>
                  <a:srgbClr val="990000"/>
                </a:solidFill>
                <a:latin typeface="Calibri" pitchFamily="34" charset="0"/>
              </a:rPr>
              <a:t>E</a:t>
            </a:r>
          </a:p>
        </p:txBody>
      </p:sp>
      <p:sp>
        <p:nvSpPr>
          <p:cNvPr id="69653" name="Oval 23"/>
          <p:cNvSpPr>
            <a:spLocks noChangeArrowheads="1"/>
          </p:cNvSpPr>
          <p:nvPr/>
        </p:nvSpPr>
        <p:spPr bwMode="auto">
          <a:xfrm>
            <a:off x="737419" y="2171229"/>
            <a:ext cx="212725" cy="223837"/>
          </a:xfrm>
          <a:prstGeom prst="ellipse">
            <a:avLst/>
          </a:prstGeom>
          <a:solidFill>
            <a:schemeClr val="accent1"/>
          </a:solidFill>
          <a:ln w="9525">
            <a:solidFill>
              <a:schemeClr val="tx1"/>
            </a:solidFill>
            <a:round/>
            <a:headEnd/>
            <a:tailEnd/>
          </a:ln>
        </p:spPr>
        <p:txBody>
          <a:bodyPr wrap="none" anchor="ctr"/>
          <a:lstStyle/>
          <a:p>
            <a:pPr algn="ctr"/>
            <a:r>
              <a:rPr lang="en-US" sz="1400">
                <a:solidFill>
                  <a:srgbClr val="990000"/>
                </a:solidFill>
                <a:latin typeface="Calibri" pitchFamily="34" charset="0"/>
              </a:rPr>
              <a:t>D</a:t>
            </a:r>
          </a:p>
        </p:txBody>
      </p:sp>
      <p:sp>
        <p:nvSpPr>
          <p:cNvPr id="69654" name="Oval 24"/>
          <p:cNvSpPr>
            <a:spLocks noChangeArrowheads="1"/>
          </p:cNvSpPr>
          <p:nvPr/>
        </p:nvSpPr>
        <p:spPr bwMode="auto">
          <a:xfrm>
            <a:off x="981894" y="3941291"/>
            <a:ext cx="212725" cy="223838"/>
          </a:xfrm>
          <a:prstGeom prst="ellipse">
            <a:avLst/>
          </a:prstGeom>
          <a:solidFill>
            <a:schemeClr val="accent1"/>
          </a:solidFill>
          <a:ln w="9525">
            <a:solidFill>
              <a:schemeClr val="tx1"/>
            </a:solidFill>
            <a:round/>
            <a:headEnd/>
            <a:tailEnd/>
          </a:ln>
        </p:spPr>
        <p:txBody>
          <a:bodyPr wrap="none" anchor="ctr"/>
          <a:lstStyle/>
          <a:p>
            <a:pPr algn="ctr"/>
            <a:r>
              <a:rPr lang="en-US" sz="1400">
                <a:solidFill>
                  <a:srgbClr val="990000"/>
                </a:solidFill>
                <a:latin typeface="Calibri" pitchFamily="34" charset="0"/>
              </a:rPr>
              <a:t>F</a:t>
            </a:r>
          </a:p>
        </p:txBody>
      </p:sp>
      <p:sp>
        <p:nvSpPr>
          <p:cNvPr id="69655" name="Oval 25"/>
          <p:cNvSpPr>
            <a:spLocks noChangeArrowheads="1"/>
          </p:cNvSpPr>
          <p:nvPr/>
        </p:nvSpPr>
        <p:spPr bwMode="auto">
          <a:xfrm>
            <a:off x="1493069" y="764704"/>
            <a:ext cx="212725" cy="223837"/>
          </a:xfrm>
          <a:prstGeom prst="ellipse">
            <a:avLst/>
          </a:prstGeom>
          <a:solidFill>
            <a:schemeClr val="accent1"/>
          </a:solidFill>
          <a:ln w="9525">
            <a:solidFill>
              <a:schemeClr val="tx1"/>
            </a:solidFill>
            <a:round/>
            <a:headEnd/>
            <a:tailEnd/>
          </a:ln>
        </p:spPr>
        <p:txBody>
          <a:bodyPr wrap="none" anchor="ctr"/>
          <a:lstStyle/>
          <a:p>
            <a:pPr algn="ctr"/>
            <a:r>
              <a:rPr lang="en-US" sz="1400">
                <a:solidFill>
                  <a:srgbClr val="990000"/>
                </a:solidFill>
                <a:latin typeface="Calibri" pitchFamily="34" charset="0"/>
              </a:rPr>
              <a:t>A</a:t>
            </a:r>
          </a:p>
        </p:txBody>
      </p:sp>
      <p:sp>
        <p:nvSpPr>
          <p:cNvPr id="69656" name="Oval 26"/>
          <p:cNvSpPr>
            <a:spLocks noChangeArrowheads="1"/>
          </p:cNvSpPr>
          <p:nvPr/>
        </p:nvSpPr>
        <p:spPr bwMode="auto">
          <a:xfrm>
            <a:off x="2313807" y="1402879"/>
            <a:ext cx="212725" cy="223837"/>
          </a:xfrm>
          <a:prstGeom prst="ellipse">
            <a:avLst/>
          </a:prstGeom>
          <a:solidFill>
            <a:schemeClr val="accent1"/>
          </a:solidFill>
          <a:ln w="9525">
            <a:solidFill>
              <a:schemeClr val="tx1"/>
            </a:solidFill>
            <a:round/>
            <a:headEnd/>
            <a:tailEnd/>
          </a:ln>
        </p:spPr>
        <p:txBody>
          <a:bodyPr wrap="none" anchor="ctr"/>
          <a:lstStyle/>
          <a:p>
            <a:pPr algn="ctr"/>
            <a:r>
              <a:rPr lang="en-US" sz="1400" dirty="0">
                <a:solidFill>
                  <a:srgbClr val="990000"/>
                </a:solidFill>
                <a:latin typeface="Calibri" pitchFamily="34" charset="0"/>
              </a:rPr>
              <a:t>C</a:t>
            </a:r>
          </a:p>
        </p:txBody>
      </p:sp>
      <p:sp>
        <p:nvSpPr>
          <p:cNvPr id="69657" name="Oval 27"/>
          <p:cNvSpPr>
            <a:spLocks noChangeArrowheads="1"/>
          </p:cNvSpPr>
          <p:nvPr/>
        </p:nvSpPr>
        <p:spPr bwMode="auto">
          <a:xfrm>
            <a:off x="467544" y="1321916"/>
            <a:ext cx="212725" cy="223838"/>
          </a:xfrm>
          <a:prstGeom prst="ellipse">
            <a:avLst/>
          </a:prstGeom>
          <a:solidFill>
            <a:schemeClr val="accent1"/>
          </a:solidFill>
          <a:ln w="9525">
            <a:solidFill>
              <a:schemeClr val="tx1"/>
            </a:solidFill>
            <a:round/>
            <a:headEnd/>
            <a:tailEnd/>
          </a:ln>
        </p:spPr>
        <p:txBody>
          <a:bodyPr wrap="none" anchor="ctr"/>
          <a:lstStyle/>
          <a:p>
            <a:pPr algn="ctr"/>
            <a:r>
              <a:rPr lang="en-US" sz="1400">
                <a:solidFill>
                  <a:srgbClr val="990000"/>
                </a:solidFill>
                <a:latin typeface="Calibri" pitchFamily="34" charset="0"/>
              </a:rPr>
              <a:t>B</a:t>
            </a:r>
          </a:p>
        </p:txBody>
      </p:sp>
      <p:sp>
        <p:nvSpPr>
          <p:cNvPr id="69658" name="Oval 28"/>
          <p:cNvSpPr>
            <a:spLocks noChangeArrowheads="1"/>
          </p:cNvSpPr>
          <p:nvPr/>
        </p:nvSpPr>
        <p:spPr bwMode="auto">
          <a:xfrm>
            <a:off x="1259707" y="4706466"/>
            <a:ext cx="212725" cy="223838"/>
          </a:xfrm>
          <a:prstGeom prst="ellipse">
            <a:avLst/>
          </a:prstGeom>
          <a:solidFill>
            <a:schemeClr val="accent1"/>
          </a:solidFill>
          <a:ln w="9525">
            <a:solidFill>
              <a:schemeClr val="tx1"/>
            </a:solidFill>
            <a:round/>
            <a:headEnd/>
            <a:tailEnd/>
          </a:ln>
        </p:spPr>
        <p:txBody>
          <a:bodyPr wrap="none" anchor="ctr"/>
          <a:lstStyle/>
          <a:p>
            <a:pPr algn="ctr"/>
            <a:r>
              <a:rPr lang="en-US" sz="1400">
                <a:solidFill>
                  <a:srgbClr val="990000"/>
                </a:solidFill>
                <a:latin typeface="Calibri" pitchFamily="34" charset="0"/>
              </a:rPr>
              <a:t>H</a:t>
            </a:r>
          </a:p>
        </p:txBody>
      </p:sp>
      <p:sp>
        <p:nvSpPr>
          <p:cNvPr id="69659" name="Oval 29"/>
          <p:cNvSpPr>
            <a:spLocks noChangeArrowheads="1"/>
          </p:cNvSpPr>
          <p:nvPr/>
        </p:nvSpPr>
        <p:spPr bwMode="auto">
          <a:xfrm>
            <a:off x="2539232" y="3933354"/>
            <a:ext cx="212725" cy="223837"/>
          </a:xfrm>
          <a:prstGeom prst="ellipse">
            <a:avLst/>
          </a:prstGeom>
          <a:solidFill>
            <a:schemeClr val="accent1"/>
          </a:solidFill>
          <a:ln w="9525">
            <a:solidFill>
              <a:schemeClr val="tx1"/>
            </a:solidFill>
            <a:round/>
            <a:headEnd/>
            <a:tailEnd/>
          </a:ln>
        </p:spPr>
        <p:txBody>
          <a:bodyPr wrap="none" anchor="ctr"/>
          <a:lstStyle/>
          <a:p>
            <a:pPr algn="ctr"/>
            <a:r>
              <a:rPr lang="en-US" sz="1400">
                <a:solidFill>
                  <a:srgbClr val="990000"/>
                </a:solidFill>
                <a:latin typeface="Calibri" pitchFamily="34" charset="0"/>
              </a:rPr>
              <a:t>G</a:t>
            </a:r>
          </a:p>
        </p:txBody>
      </p:sp>
      <p:sp>
        <p:nvSpPr>
          <p:cNvPr id="69660" name="Oval 30"/>
          <p:cNvSpPr>
            <a:spLocks noChangeArrowheads="1"/>
          </p:cNvSpPr>
          <p:nvPr/>
        </p:nvSpPr>
        <p:spPr bwMode="auto">
          <a:xfrm>
            <a:off x="2024882" y="4789016"/>
            <a:ext cx="212725" cy="223838"/>
          </a:xfrm>
          <a:prstGeom prst="ellipse">
            <a:avLst/>
          </a:prstGeom>
          <a:solidFill>
            <a:schemeClr val="accent1"/>
          </a:solidFill>
          <a:ln w="9525">
            <a:solidFill>
              <a:schemeClr val="tx1"/>
            </a:solidFill>
            <a:round/>
            <a:headEnd/>
            <a:tailEnd/>
          </a:ln>
        </p:spPr>
        <p:txBody>
          <a:bodyPr wrap="none" anchor="ctr"/>
          <a:lstStyle/>
          <a:p>
            <a:pPr algn="ctr"/>
            <a:r>
              <a:rPr lang="en-US" sz="1400" dirty="0">
                <a:solidFill>
                  <a:srgbClr val="990000"/>
                </a:solidFill>
                <a:latin typeface="Calibri" pitchFamily="34" charset="0"/>
              </a:rPr>
              <a:t>I</a:t>
            </a:r>
          </a:p>
        </p:txBody>
      </p:sp>
      <p:sp>
        <p:nvSpPr>
          <p:cNvPr id="37" name="Line 4"/>
          <p:cNvSpPr>
            <a:spLocks noChangeShapeType="1"/>
          </p:cNvSpPr>
          <p:nvPr/>
        </p:nvSpPr>
        <p:spPr bwMode="auto">
          <a:xfrm flipV="1">
            <a:off x="1470026" y="5773165"/>
            <a:ext cx="907380" cy="408012"/>
          </a:xfrm>
          <a:prstGeom prst="line">
            <a:avLst/>
          </a:prstGeom>
          <a:noFill/>
          <a:ln w="9525">
            <a:solidFill>
              <a:schemeClr val="tx1"/>
            </a:solidFill>
            <a:round/>
            <a:headEnd/>
            <a:tailEnd/>
          </a:ln>
        </p:spPr>
        <p:txBody>
          <a:bodyPr/>
          <a:lstStyle/>
          <a:p>
            <a:endParaRPr lang="en-US"/>
          </a:p>
        </p:txBody>
      </p:sp>
      <p:sp>
        <p:nvSpPr>
          <p:cNvPr id="38" name="Line 5"/>
          <p:cNvSpPr>
            <a:spLocks noChangeShapeType="1"/>
          </p:cNvSpPr>
          <p:nvPr/>
        </p:nvSpPr>
        <p:spPr bwMode="auto">
          <a:xfrm>
            <a:off x="1473200" y="6212928"/>
            <a:ext cx="766763" cy="69850"/>
          </a:xfrm>
          <a:prstGeom prst="line">
            <a:avLst/>
          </a:prstGeom>
          <a:noFill/>
          <a:ln w="9525">
            <a:solidFill>
              <a:schemeClr val="tx1"/>
            </a:solidFill>
            <a:round/>
            <a:headEnd/>
            <a:tailEnd/>
          </a:ln>
        </p:spPr>
        <p:txBody>
          <a:bodyPr/>
          <a:lstStyle/>
          <a:p>
            <a:endParaRPr lang="en-US"/>
          </a:p>
        </p:txBody>
      </p:sp>
      <p:sp>
        <p:nvSpPr>
          <p:cNvPr id="39" name="Line 18"/>
          <p:cNvSpPr>
            <a:spLocks noChangeShapeType="1"/>
          </p:cNvSpPr>
          <p:nvPr/>
        </p:nvSpPr>
        <p:spPr bwMode="auto">
          <a:xfrm flipV="1">
            <a:off x="2225675" y="5803552"/>
            <a:ext cx="151731" cy="480813"/>
          </a:xfrm>
          <a:prstGeom prst="line">
            <a:avLst/>
          </a:prstGeom>
          <a:noFill/>
          <a:ln w="9525">
            <a:solidFill>
              <a:schemeClr val="tx1"/>
            </a:solidFill>
            <a:round/>
            <a:headEnd/>
            <a:tailEnd/>
          </a:ln>
        </p:spPr>
        <p:txBody>
          <a:bodyPr/>
          <a:lstStyle/>
          <a:p>
            <a:endParaRPr lang="en-US"/>
          </a:p>
        </p:txBody>
      </p:sp>
      <p:sp>
        <p:nvSpPr>
          <p:cNvPr id="40" name="Line 19"/>
          <p:cNvSpPr>
            <a:spLocks noChangeShapeType="1"/>
          </p:cNvSpPr>
          <p:nvPr/>
        </p:nvSpPr>
        <p:spPr bwMode="auto">
          <a:xfrm flipV="1">
            <a:off x="1599431" y="5733255"/>
            <a:ext cx="781820" cy="39909"/>
          </a:xfrm>
          <a:prstGeom prst="line">
            <a:avLst/>
          </a:prstGeom>
          <a:noFill/>
          <a:ln w="9525">
            <a:solidFill>
              <a:schemeClr val="tx1"/>
            </a:solidFill>
            <a:round/>
            <a:headEnd/>
            <a:tailEnd/>
          </a:ln>
        </p:spPr>
        <p:txBody>
          <a:bodyPr/>
          <a:lstStyle/>
          <a:p>
            <a:endParaRPr lang="en-US"/>
          </a:p>
        </p:txBody>
      </p:sp>
      <p:sp>
        <p:nvSpPr>
          <p:cNvPr id="41" name="Line 20"/>
          <p:cNvSpPr>
            <a:spLocks noChangeShapeType="1"/>
          </p:cNvSpPr>
          <p:nvPr/>
        </p:nvSpPr>
        <p:spPr bwMode="auto">
          <a:xfrm flipH="1">
            <a:off x="1477963" y="5816846"/>
            <a:ext cx="121468" cy="378619"/>
          </a:xfrm>
          <a:prstGeom prst="line">
            <a:avLst/>
          </a:prstGeom>
          <a:noFill/>
          <a:ln w="9525">
            <a:solidFill>
              <a:schemeClr val="tx1"/>
            </a:solidFill>
            <a:round/>
            <a:headEnd/>
            <a:tailEnd/>
          </a:ln>
        </p:spPr>
        <p:txBody>
          <a:bodyPr/>
          <a:lstStyle/>
          <a:p>
            <a:endParaRPr lang="en-US"/>
          </a:p>
        </p:txBody>
      </p:sp>
      <p:sp>
        <p:nvSpPr>
          <p:cNvPr id="42" name="Oval 24"/>
          <p:cNvSpPr>
            <a:spLocks noChangeArrowheads="1"/>
          </p:cNvSpPr>
          <p:nvPr/>
        </p:nvSpPr>
        <p:spPr bwMode="auto">
          <a:xfrm>
            <a:off x="1478955" y="5661247"/>
            <a:ext cx="212725" cy="223838"/>
          </a:xfrm>
          <a:prstGeom prst="ellipse">
            <a:avLst/>
          </a:prstGeom>
          <a:solidFill>
            <a:schemeClr val="accent1"/>
          </a:solidFill>
          <a:ln w="9525">
            <a:solidFill>
              <a:schemeClr val="tx1"/>
            </a:solidFill>
            <a:round/>
            <a:headEnd/>
            <a:tailEnd/>
          </a:ln>
        </p:spPr>
        <p:txBody>
          <a:bodyPr wrap="none" anchor="ctr"/>
          <a:lstStyle/>
          <a:p>
            <a:pPr algn="ctr"/>
            <a:r>
              <a:rPr lang="en-US" sz="1400" dirty="0">
                <a:solidFill>
                  <a:srgbClr val="990000"/>
                </a:solidFill>
                <a:latin typeface="Calibri" pitchFamily="34" charset="0"/>
              </a:rPr>
              <a:t>J</a:t>
            </a:r>
          </a:p>
        </p:txBody>
      </p:sp>
      <p:sp>
        <p:nvSpPr>
          <p:cNvPr id="43" name="Oval 28"/>
          <p:cNvSpPr>
            <a:spLocks noChangeArrowheads="1"/>
          </p:cNvSpPr>
          <p:nvPr/>
        </p:nvSpPr>
        <p:spPr bwMode="auto">
          <a:xfrm>
            <a:off x="1373188" y="6082753"/>
            <a:ext cx="212725" cy="223838"/>
          </a:xfrm>
          <a:prstGeom prst="ellipse">
            <a:avLst/>
          </a:prstGeom>
          <a:solidFill>
            <a:schemeClr val="accent1"/>
          </a:solidFill>
          <a:ln w="9525">
            <a:solidFill>
              <a:schemeClr val="tx1"/>
            </a:solidFill>
            <a:round/>
            <a:headEnd/>
            <a:tailEnd/>
          </a:ln>
        </p:spPr>
        <p:txBody>
          <a:bodyPr wrap="none" anchor="ctr"/>
          <a:lstStyle/>
          <a:p>
            <a:pPr algn="ctr"/>
            <a:r>
              <a:rPr lang="en-US" sz="1400" dirty="0" smtClean="0">
                <a:solidFill>
                  <a:srgbClr val="990000"/>
                </a:solidFill>
                <a:latin typeface="Calibri" pitchFamily="34" charset="0"/>
              </a:rPr>
              <a:t>L</a:t>
            </a:r>
            <a:endParaRPr lang="en-US" sz="1400" dirty="0">
              <a:solidFill>
                <a:srgbClr val="990000"/>
              </a:solidFill>
              <a:latin typeface="Calibri" pitchFamily="34" charset="0"/>
            </a:endParaRPr>
          </a:p>
        </p:txBody>
      </p:sp>
      <p:sp>
        <p:nvSpPr>
          <p:cNvPr id="44" name="Oval 29"/>
          <p:cNvSpPr>
            <a:spLocks noChangeArrowheads="1"/>
          </p:cNvSpPr>
          <p:nvPr/>
        </p:nvSpPr>
        <p:spPr bwMode="auto">
          <a:xfrm>
            <a:off x="2271043" y="5589240"/>
            <a:ext cx="212725" cy="223837"/>
          </a:xfrm>
          <a:prstGeom prst="ellipse">
            <a:avLst/>
          </a:prstGeom>
          <a:solidFill>
            <a:schemeClr val="accent1"/>
          </a:solidFill>
          <a:ln w="9525">
            <a:solidFill>
              <a:schemeClr val="tx1"/>
            </a:solidFill>
            <a:round/>
            <a:headEnd/>
            <a:tailEnd/>
          </a:ln>
        </p:spPr>
        <p:txBody>
          <a:bodyPr wrap="none" anchor="ctr"/>
          <a:lstStyle/>
          <a:p>
            <a:pPr algn="ctr"/>
            <a:r>
              <a:rPr lang="en-US" sz="1400" dirty="0">
                <a:solidFill>
                  <a:srgbClr val="990000"/>
                </a:solidFill>
                <a:latin typeface="Calibri" pitchFamily="34" charset="0"/>
              </a:rPr>
              <a:t>K</a:t>
            </a:r>
          </a:p>
        </p:txBody>
      </p:sp>
      <p:sp>
        <p:nvSpPr>
          <p:cNvPr id="45" name="Oval 30"/>
          <p:cNvSpPr>
            <a:spLocks noChangeArrowheads="1"/>
          </p:cNvSpPr>
          <p:nvPr/>
        </p:nvSpPr>
        <p:spPr bwMode="auto">
          <a:xfrm>
            <a:off x="2138363" y="6165303"/>
            <a:ext cx="212725" cy="223838"/>
          </a:xfrm>
          <a:prstGeom prst="ellipse">
            <a:avLst/>
          </a:prstGeom>
          <a:solidFill>
            <a:schemeClr val="accent1"/>
          </a:solidFill>
          <a:ln w="9525">
            <a:solidFill>
              <a:schemeClr val="tx1"/>
            </a:solidFill>
            <a:round/>
            <a:headEnd/>
            <a:tailEnd/>
          </a:ln>
        </p:spPr>
        <p:txBody>
          <a:bodyPr wrap="none" anchor="ctr"/>
          <a:lstStyle/>
          <a:p>
            <a:pPr algn="ctr"/>
            <a:r>
              <a:rPr lang="en-US" sz="1400" dirty="0" smtClean="0">
                <a:solidFill>
                  <a:srgbClr val="990000"/>
                </a:solidFill>
                <a:latin typeface="Calibri" pitchFamily="34" charset="0"/>
              </a:rPr>
              <a:t>M</a:t>
            </a:r>
            <a:endParaRPr lang="en-US" sz="1400" dirty="0">
              <a:solidFill>
                <a:srgbClr val="990000"/>
              </a:solidFill>
              <a:latin typeface="Calibri" pitchFamily="34" charset="0"/>
            </a:endParaRPr>
          </a:p>
        </p:txBody>
      </p:sp>
      <p:sp>
        <p:nvSpPr>
          <p:cNvPr id="46" name="Rectangle 6"/>
          <p:cNvSpPr>
            <a:spLocks noChangeArrowheads="1"/>
          </p:cNvSpPr>
          <p:nvPr/>
        </p:nvSpPr>
        <p:spPr bwMode="auto">
          <a:xfrm>
            <a:off x="745232" y="-27384"/>
            <a:ext cx="7499176" cy="850106"/>
          </a:xfrm>
          <a:prstGeom prst="rect">
            <a:avLst/>
          </a:prstGeom>
          <a:noFill/>
          <a:ln w="9525">
            <a:noFill/>
            <a:miter lim="800000"/>
            <a:headEnd/>
            <a:tailEnd/>
          </a:ln>
        </p:spPr>
        <p:txBody>
          <a:bodyPr anchor="ctr"/>
          <a:lstStyle/>
          <a:p>
            <a:pPr algn="ctr"/>
            <a:r>
              <a:rPr lang="en-US" sz="3200" b="1" dirty="0" smtClean="0">
                <a:latin typeface="Calibri" pitchFamily="34" charset="0"/>
              </a:rPr>
              <a:t>Network Definitions &amp; Visualization</a:t>
            </a:r>
            <a:endParaRPr lang="en-US" sz="3200" b="1" dirty="0">
              <a:latin typeface="Calibri" pitchFamily="34" charset="0"/>
            </a:endParaRPr>
          </a:p>
        </p:txBody>
      </p:sp>
    </p:spTree>
    <p:extLst>
      <p:ext uri="{BB962C8B-B14F-4D97-AF65-F5344CB8AC3E}">
        <p14:creationId xmlns:p14="http://schemas.microsoft.com/office/powerpoint/2010/main" val="1158836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Line 4"/>
          <p:cNvSpPr>
            <a:spLocks noChangeShapeType="1"/>
          </p:cNvSpPr>
          <p:nvPr/>
        </p:nvSpPr>
        <p:spPr bwMode="auto">
          <a:xfrm flipV="1">
            <a:off x="1356544" y="4028604"/>
            <a:ext cx="1292225" cy="776287"/>
          </a:xfrm>
          <a:prstGeom prst="line">
            <a:avLst/>
          </a:prstGeom>
          <a:noFill/>
          <a:ln w="9525">
            <a:solidFill>
              <a:schemeClr val="tx1"/>
            </a:solidFill>
            <a:round/>
            <a:headEnd/>
            <a:tailEnd/>
          </a:ln>
        </p:spPr>
        <p:txBody>
          <a:bodyPr/>
          <a:lstStyle/>
          <a:p>
            <a:endParaRPr lang="en-US"/>
          </a:p>
        </p:txBody>
      </p:sp>
      <p:sp>
        <p:nvSpPr>
          <p:cNvPr id="69635" name="Line 5"/>
          <p:cNvSpPr>
            <a:spLocks noChangeShapeType="1"/>
          </p:cNvSpPr>
          <p:nvPr/>
        </p:nvSpPr>
        <p:spPr bwMode="auto">
          <a:xfrm>
            <a:off x="1359719" y="4836641"/>
            <a:ext cx="766763" cy="69850"/>
          </a:xfrm>
          <a:prstGeom prst="line">
            <a:avLst/>
          </a:prstGeom>
          <a:noFill/>
          <a:ln w="9525">
            <a:solidFill>
              <a:schemeClr val="tx1"/>
            </a:solidFill>
            <a:round/>
            <a:headEnd/>
            <a:tailEnd/>
          </a:ln>
        </p:spPr>
        <p:txBody>
          <a:bodyPr/>
          <a:lstStyle/>
          <a:p>
            <a:endParaRPr lang="en-US"/>
          </a:p>
        </p:txBody>
      </p:sp>
      <p:sp>
        <p:nvSpPr>
          <p:cNvPr id="69636" name="Rectangle 6"/>
          <p:cNvSpPr>
            <a:spLocks noChangeArrowheads="1"/>
          </p:cNvSpPr>
          <p:nvPr/>
        </p:nvSpPr>
        <p:spPr bwMode="auto">
          <a:xfrm>
            <a:off x="745232" y="-27384"/>
            <a:ext cx="7499176" cy="850106"/>
          </a:xfrm>
          <a:prstGeom prst="rect">
            <a:avLst/>
          </a:prstGeom>
          <a:noFill/>
          <a:ln w="9525">
            <a:noFill/>
            <a:miter lim="800000"/>
            <a:headEnd/>
            <a:tailEnd/>
          </a:ln>
        </p:spPr>
        <p:txBody>
          <a:bodyPr anchor="ctr"/>
          <a:lstStyle/>
          <a:p>
            <a:pPr algn="ctr"/>
            <a:r>
              <a:rPr lang="en-US" sz="3200" b="1" dirty="0" smtClean="0">
                <a:latin typeface="Calibri" pitchFamily="34" charset="0"/>
              </a:rPr>
              <a:t>Network Definitions &amp; Visualization</a:t>
            </a:r>
            <a:endParaRPr lang="en-US" sz="3200" b="1" dirty="0">
              <a:latin typeface="Calibri" pitchFamily="34" charset="0"/>
            </a:endParaRPr>
          </a:p>
        </p:txBody>
      </p:sp>
      <p:sp>
        <p:nvSpPr>
          <p:cNvPr id="69637" name="Rectangle 7"/>
          <p:cNvSpPr>
            <a:spLocks noChangeArrowheads="1"/>
          </p:cNvSpPr>
          <p:nvPr/>
        </p:nvSpPr>
        <p:spPr bwMode="auto">
          <a:xfrm>
            <a:off x="3159125" y="1552575"/>
            <a:ext cx="5673725" cy="4525963"/>
          </a:xfrm>
          <a:prstGeom prst="rect">
            <a:avLst/>
          </a:prstGeom>
          <a:noFill/>
          <a:ln w="9525">
            <a:noFill/>
            <a:miter lim="800000"/>
            <a:headEnd/>
            <a:tailEnd/>
          </a:ln>
        </p:spPr>
        <p:txBody>
          <a:bodyPr/>
          <a:lstStyle/>
          <a:p>
            <a:pPr marL="174625" indent="-174625">
              <a:lnSpc>
                <a:spcPct val="80000"/>
              </a:lnSpc>
              <a:spcBef>
                <a:spcPct val="20000"/>
              </a:spcBef>
              <a:buFontTx/>
              <a:buChar char="•"/>
            </a:pPr>
            <a:r>
              <a:rPr lang="en-US" sz="2800" b="1" dirty="0" smtClean="0">
                <a:latin typeface="Calibri" pitchFamily="34" charset="0"/>
              </a:rPr>
              <a:t>Vertex (Node)</a:t>
            </a:r>
          </a:p>
          <a:p>
            <a:pPr marL="631825" lvl="1" indent="-174625">
              <a:lnSpc>
                <a:spcPct val="80000"/>
              </a:lnSpc>
              <a:spcBef>
                <a:spcPct val="20000"/>
              </a:spcBef>
              <a:buFontTx/>
              <a:buChar char="•"/>
            </a:pPr>
            <a:r>
              <a:rPr lang="en-US" sz="2400" dirty="0" smtClean="0">
                <a:latin typeface="Calibri" pitchFamily="34" charset="0"/>
              </a:rPr>
              <a:t> Labels &amp; Attribute values</a:t>
            </a:r>
            <a:br>
              <a:rPr lang="en-US" sz="2400" dirty="0" smtClean="0">
                <a:latin typeface="Calibri" pitchFamily="34" charset="0"/>
              </a:rPr>
            </a:br>
            <a:endParaRPr lang="en-US" sz="2400" b="1" dirty="0" smtClean="0">
              <a:latin typeface="Calibri" pitchFamily="34" charset="0"/>
            </a:endParaRPr>
          </a:p>
          <a:p>
            <a:pPr marL="174625" indent="-174625">
              <a:lnSpc>
                <a:spcPct val="80000"/>
              </a:lnSpc>
              <a:spcBef>
                <a:spcPct val="20000"/>
              </a:spcBef>
              <a:buFontTx/>
              <a:buChar char="•"/>
            </a:pPr>
            <a:r>
              <a:rPr lang="en-US" sz="2800" b="1" dirty="0" smtClean="0">
                <a:latin typeface="Calibri" pitchFamily="34" charset="0"/>
              </a:rPr>
              <a:t>Edge (Link, Tie)</a:t>
            </a:r>
          </a:p>
          <a:p>
            <a:pPr marL="631825" lvl="1" indent="-174625">
              <a:lnSpc>
                <a:spcPct val="80000"/>
              </a:lnSpc>
              <a:spcBef>
                <a:spcPct val="20000"/>
              </a:spcBef>
              <a:buFontTx/>
              <a:buChar char="•"/>
            </a:pPr>
            <a:r>
              <a:rPr lang="en-US" sz="2400" b="1" dirty="0">
                <a:latin typeface="Calibri" pitchFamily="34" charset="0"/>
              </a:rPr>
              <a:t> </a:t>
            </a:r>
            <a:r>
              <a:rPr lang="en-US" sz="2400" dirty="0" smtClean="0">
                <a:latin typeface="Calibri" pitchFamily="34" charset="0"/>
              </a:rPr>
              <a:t>Directed/Undirected</a:t>
            </a:r>
          </a:p>
          <a:p>
            <a:pPr marL="631825" lvl="1" indent="-174625">
              <a:lnSpc>
                <a:spcPct val="80000"/>
              </a:lnSpc>
              <a:spcBef>
                <a:spcPct val="20000"/>
              </a:spcBef>
              <a:buFontTx/>
              <a:buChar char="•"/>
            </a:pPr>
            <a:r>
              <a:rPr lang="en-US" sz="2400" dirty="0">
                <a:latin typeface="Calibri" pitchFamily="34" charset="0"/>
              </a:rPr>
              <a:t> </a:t>
            </a:r>
            <a:r>
              <a:rPr lang="en-US" sz="2400" dirty="0" smtClean="0">
                <a:latin typeface="Calibri" pitchFamily="34" charset="0"/>
              </a:rPr>
              <a:t>Labels &amp; Attribute values</a:t>
            </a:r>
            <a:br>
              <a:rPr lang="en-US" sz="2400" dirty="0" smtClean="0">
                <a:latin typeface="Calibri" pitchFamily="34" charset="0"/>
              </a:rPr>
            </a:br>
            <a:endParaRPr lang="en-US" sz="2400" dirty="0">
              <a:latin typeface="Calibri" pitchFamily="34" charset="0"/>
            </a:endParaRPr>
          </a:p>
          <a:p>
            <a:pPr marL="174625" indent="-174625">
              <a:lnSpc>
                <a:spcPct val="80000"/>
              </a:lnSpc>
              <a:spcBef>
                <a:spcPct val="20000"/>
              </a:spcBef>
              <a:buFontTx/>
              <a:buChar char="•"/>
            </a:pPr>
            <a:r>
              <a:rPr lang="en-US" sz="2800" b="1" dirty="0">
                <a:latin typeface="Calibri" pitchFamily="34" charset="0"/>
              </a:rPr>
              <a:t>Cohesive </a:t>
            </a:r>
            <a:r>
              <a:rPr lang="en-US" sz="2800" b="1" dirty="0" smtClean="0">
                <a:latin typeface="Calibri" pitchFamily="34" charset="0"/>
              </a:rPr>
              <a:t>Sub-Groups</a:t>
            </a:r>
            <a:endParaRPr lang="en-US" sz="2800" b="1" dirty="0">
              <a:latin typeface="Calibri" pitchFamily="34" charset="0"/>
            </a:endParaRPr>
          </a:p>
          <a:p>
            <a:pPr marL="631825" lvl="1" indent="-174625">
              <a:lnSpc>
                <a:spcPct val="80000"/>
              </a:lnSpc>
              <a:spcBef>
                <a:spcPct val="20000"/>
              </a:spcBef>
              <a:buFontTx/>
              <a:buChar char="•"/>
            </a:pPr>
            <a:r>
              <a:rPr lang="en-US" sz="2400" dirty="0" smtClean="0">
                <a:latin typeface="Calibri" pitchFamily="34" charset="0"/>
              </a:rPr>
              <a:t>Components</a:t>
            </a:r>
          </a:p>
          <a:p>
            <a:pPr marL="631825" lvl="1" indent="-174625">
              <a:lnSpc>
                <a:spcPct val="80000"/>
              </a:lnSpc>
              <a:spcBef>
                <a:spcPct val="20000"/>
              </a:spcBef>
              <a:buFontTx/>
              <a:buChar char="•"/>
            </a:pPr>
            <a:r>
              <a:rPr lang="en-US" sz="2400" dirty="0" smtClean="0">
                <a:latin typeface="Calibri" pitchFamily="34" charset="0"/>
              </a:rPr>
              <a:t>Clique</a:t>
            </a:r>
            <a:endParaRPr lang="en-US" sz="2400" dirty="0">
              <a:latin typeface="Calibri" pitchFamily="34" charset="0"/>
            </a:endParaRPr>
          </a:p>
          <a:p>
            <a:pPr marL="631825" lvl="1" indent="-174625">
              <a:lnSpc>
                <a:spcPct val="80000"/>
              </a:lnSpc>
              <a:spcBef>
                <a:spcPct val="20000"/>
              </a:spcBef>
              <a:buFontTx/>
              <a:buChar char="•"/>
            </a:pPr>
            <a:r>
              <a:rPr lang="en-US" sz="2400" dirty="0" smtClean="0">
                <a:latin typeface="Calibri" pitchFamily="34" charset="0"/>
              </a:rPr>
              <a:t>Cluster</a:t>
            </a:r>
            <a:endParaRPr lang="en-US" sz="2400" dirty="0">
              <a:latin typeface="Calibri" pitchFamily="34" charset="0"/>
            </a:endParaRPr>
          </a:p>
        </p:txBody>
      </p:sp>
      <p:sp>
        <p:nvSpPr>
          <p:cNvPr id="69638" name="Line 8"/>
          <p:cNvSpPr>
            <a:spLocks noChangeShapeType="1"/>
          </p:cNvSpPr>
          <p:nvPr/>
        </p:nvSpPr>
        <p:spPr bwMode="auto">
          <a:xfrm flipV="1">
            <a:off x="578669" y="888529"/>
            <a:ext cx="1011238" cy="544512"/>
          </a:xfrm>
          <a:prstGeom prst="line">
            <a:avLst/>
          </a:prstGeom>
          <a:noFill/>
          <a:ln w="38100">
            <a:solidFill>
              <a:schemeClr val="tx1"/>
            </a:solidFill>
            <a:round/>
            <a:headEnd/>
            <a:tailEnd/>
          </a:ln>
        </p:spPr>
        <p:txBody>
          <a:bodyPr/>
          <a:lstStyle/>
          <a:p>
            <a:endParaRPr lang="en-US"/>
          </a:p>
        </p:txBody>
      </p:sp>
      <p:sp>
        <p:nvSpPr>
          <p:cNvPr id="69639" name="Line 9"/>
          <p:cNvSpPr>
            <a:spLocks noChangeShapeType="1"/>
          </p:cNvSpPr>
          <p:nvPr/>
        </p:nvSpPr>
        <p:spPr bwMode="auto">
          <a:xfrm>
            <a:off x="578669" y="1442566"/>
            <a:ext cx="261938" cy="846138"/>
          </a:xfrm>
          <a:prstGeom prst="line">
            <a:avLst/>
          </a:prstGeom>
          <a:noFill/>
          <a:ln w="9525">
            <a:solidFill>
              <a:schemeClr val="tx1"/>
            </a:solidFill>
            <a:round/>
            <a:headEnd/>
            <a:tailEnd/>
          </a:ln>
        </p:spPr>
        <p:txBody>
          <a:bodyPr/>
          <a:lstStyle/>
          <a:p>
            <a:endParaRPr lang="en-US"/>
          </a:p>
        </p:txBody>
      </p:sp>
      <p:sp>
        <p:nvSpPr>
          <p:cNvPr id="69640" name="Line 10"/>
          <p:cNvSpPr>
            <a:spLocks noChangeShapeType="1"/>
          </p:cNvSpPr>
          <p:nvPr/>
        </p:nvSpPr>
        <p:spPr bwMode="auto">
          <a:xfrm flipH="1">
            <a:off x="837432" y="885354"/>
            <a:ext cx="749300" cy="1409700"/>
          </a:xfrm>
          <a:prstGeom prst="line">
            <a:avLst/>
          </a:prstGeom>
          <a:noFill/>
          <a:ln w="38100">
            <a:solidFill>
              <a:schemeClr val="tx1"/>
            </a:solidFill>
            <a:round/>
            <a:headEnd/>
            <a:tailEnd/>
          </a:ln>
        </p:spPr>
        <p:txBody>
          <a:bodyPr/>
          <a:lstStyle/>
          <a:p>
            <a:endParaRPr lang="en-US"/>
          </a:p>
        </p:txBody>
      </p:sp>
      <p:sp>
        <p:nvSpPr>
          <p:cNvPr id="69641" name="Line 11"/>
          <p:cNvSpPr>
            <a:spLocks noChangeShapeType="1"/>
          </p:cNvSpPr>
          <p:nvPr/>
        </p:nvSpPr>
        <p:spPr bwMode="auto">
          <a:xfrm flipH="1">
            <a:off x="834257" y="1523529"/>
            <a:ext cx="1585912" cy="749300"/>
          </a:xfrm>
          <a:prstGeom prst="line">
            <a:avLst/>
          </a:prstGeom>
          <a:noFill/>
          <a:ln w="9525">
            <a:solidFill>
              <a:schemeClr val="tx1"/>
            </a:solidFill>
            <a:round/>
            <a:headEnd/>
            <a:tailEnd/>
          </a:ln>
        </p:spPr>
        <p:txBody>
          <a:bodyPr/>
          <a:lstStyle/>
          <a:p>
            <a:endParaRPr lang="en-US"/>
          </a:p>
        </p:txBody>
      </p:sp>
      <p:sp>
        <p:nvSpPr>
          <p:cNvPr id="69642" name="Line 12"/>
          <p:cNvSpPr>
            <a:spLocks noChangeShapeType="1"/>
          </p:cNvSpPr>
          <p:nvPr/>
        </p:nvSpPr>
        <p:spPr bwMode="auto">
          <a:xfrm flipH="1" flipV="1">
            <a:off x="1589907" y="905991"/>
            <a:ext cx="77787" cy="1712913"/>
          </a:xfrm>
          <a:prstGeom prst="line">
            <a:avLst/>
          </a:prstGeom>
          <a:noFill/>
          <a:ln w="38100">
            <a:solidFill>
              <a:schemeClr val="tx1"/>
            </a:solidFill>
            <a:round/>
            <a:headEnd/>
            <a:tailEnd/>
          </a:ln>
        </p:spPr>
        <p:txBody>
          <a:bodyPr/>
          <a:lstStyle/>
          <a:p>
            <a:endParaRPr lang="en-US"/>
          </a:p>
        </p:txBody>
      </p:sp>
      <p:sp>
        <p:nvSpPr>
          <p:cNvPr id="69643" name="Line 13"/>
          <p:cNvSpPr>
            <a:spLocks noChangeShapeType="1"/>
          </p:cNvSpPr>
          <p:nvPr/>
        </p:nvSpPr>
        <p:spPr bwMode="auto">
          <a:xfrm>
            <a:off x="565969" y="1401291"/>
            <a:ext cx="1098550" cy="1176338"/>
          </a:xfrm>
          <a:prstGeom prst="line">
            <a:avLst/>
          </a:prstGeom>
          <a:noFill/>
          <a:ln w="9525">
            <a:solidFill>
              <a:schemeClr val="tx1"/>
            </a:solidFill>
            <a:round/>
            <a:headEnd/>
            <a:tailEnd/>
          </a:ln>
        </p:spPr>
        <p:txBody>
          <a:bodyPr/>
          <a:lstStyle/>
          <a:p>
            <a:endParaRPr lang="en-US"/>
          </a:p>
        </p:txBody>
      </p:sp>
      <p:sp>
        <p:nvSpPr>
          <p:cNvPr id="69644" name="Line 14"/>
          <p:cNvSpPr>
            <a:spLocks noChangeShapeType="1"/>
          </p:cNvSpPr>
          <p:nvPr/>
        </p:nvSpPr>
        <p:spPr bwMode="auto">
          <a:xfrm>
            <a:off x="824732" y="2285529"/>
            <a:ext cx="271462" cy="1789112"/>
          </a:xfrm>
          <a:prstGeom prst="line">
            <a:avLst/>
          </a:prstGeom>
          <a:noFill/>
          <a:ln w="9525">
            <a:solidFill>
              <a:schemeClr val="tx1"/>
            </a:solidFill>
            <a:round/>
            <a:headEnd/>
            <a:tailEnd/>
          </a:ln>
        </p:spPr>
        <p:txBody>
          <a:bodyPr/>
          <a:lstStyle/>
          <a:p>
            <a:endParaRPr lang="en-US"/>
          </a:p>
        </p:txBody>
      </p:sp>
      <p:sp>
        <p:nvSpPr>
          <p:cNvPr id="69645" name="Line 15"/>
          <p:cNvSpPr>
            <a:spLocks noChangeShapeType="1"/>
          </p:cNvSpPr>
          <p:nvPr/>
        </p:nvSpPr>
        <p:spPr bwMode="auto">
          <a:xfrm flipH="1">
            <a:off x="1093019" y="2604616"/>
            <a:ext cx="582613" cy="1447800"/>
          </a:xfrm>
          <a:prstGeom prst="line">
            <a:avLst/>
          </a:prstGeom>
          <a:noFill/>
          <a:ln w="9525">
            <a:solidFill>
              <a:schemeClr val="tx1"/>
            </a:solidFill>
            <a:round/>
            <a:headEnd/>
            <a:tailEnd/>
          </a:ln>
        </p:spPr>
        <p:txBody>
          <a:bodyPr/>
          <a:lstStyle/>
          <a:p>
            <a:endParaRPr lang="en-US"/>
          </a:p>
        </p:txBody>
      </p:sp>
      <p:sp>
        <p:nvSpPr>
          <p:cNvPr id="69646" name="Line 16"/>
          <p:cNvSpPr>
            <a:spLocks noChangeShapeType="1"/>
          </p:cNvSpPr>
          <p:nvPr/>
        </p:nvSpPr>
        <p:spPr bwMode="auto">
          <a:xfrm flipH="1">
            <a:off x="1384324" y="2601441"/>
            <a:ext cx="288131" cy="2105025"/>
          </a:xfrm>
          <a:prstGeom prst="line">
            <a:avLst/>
          </a:prstGeom>
          <a:noFill/>
          <a:ln w="9525">
            <a:solidFill>
              <a:schemeClr val="tx1"/>
            </a:solidFill>
            <a:round/>
            <a:headEnd/>
            <a:tailEnd type="triangle"/>
          </a:ln>
        </p:spPr>
        <p:txBody>
          <a:bodyPr/>
          <a:lstStyle/>
          <a:p>
            <a:endParaRPr lang="en-US"/>
          </a:p>
        </p:txBody>
      </p:sp>
      <p:sp>
        <p:nvSpPr>
          <p:cNvPr id="69647" name="Line 17"/>
          <p:cNvSpPr>
            <a:spLocks noChangeShapeType="1"/>
          </p:cNvSpPr>
          <p:nvPr/>
        </p:nvSpPr>
        <p:spPr bwMode="auto">
          <a:xfrm>
            <a:off x="1648644" y="2587154"/>
            <a:ext cx="990600" cy="1477962"/>
          </a:xfrm>
          <a:prstGeom prst="line">
            <a:avLst/>
          </a:prstGeom>
          <a:noFill/>
          <a:ln w="9525">
            <a:solidFill>
              <a:schemeClr val="tx1"/>
            </a:solidFill>
            <a:round/>
            <a:headEnd/>
            <a:tailEnd/>
          </a:ln>
        </p:spPr>
        <p:txBody>
          <a:bodyPr/>
          <a:lstStyle/>
          <a:p>
            <a:endParaRPr lang="en-US"/>
          </a:p>
        </p:txBody>
      </p:sp>
      <p:sp>
        <p:nvSpPr>
          <p:cNvPr id="69648" name="Line 18"/>
          <p:cNvSpPr>
            <a:spLocks noChangeShapeType="1"/>
          </p:cNvSpPr>
          <p:nvPr/>
        </p:nvSpPr>
        <p:spPr bwMode="auto">
          <a:xfrm flipV="1">
            <a:off x="2112194" y="4061941"/>
            <a:ext cx="533400" cy="846138"/>
          </a:xfrm>
          <a:prstGeom prst="line">
            <a:avLst/>
          </a:prstGeom>
          <a:noFill/>
          <a:ln w="25400">
            <a:solidFill>
              <a:schemeClr val="tx1"/>
            </a:solidFill>
            <a:round/>
            <a:headEnd/>
            <a:tailEnd/>
          </a:ln>
        </p:spPr>
        <p:txBody>
          <a:bodyPr/>
          <a:lstStyle/>
          <a:p>
            <a:endParaRPr lang="en-US"/>
          </a:p>
        </p:txBody>
      </p:sp>
      <p:sp>
        <p:nvSpPr>
          <p:cNvPr id="69649" name="Line 19"/>
          <p:cNvSpPr>
            <a:spLocks noChangeShapeType="1"/>
          </p:cNvSpPr>
          <p:nvPr/>
        </p:nvSpPr>
        <p:spPr bwMode="auto">
          <a:xfrm>
            <a:off x="1097782" y="4047654"/>
            <a:ext cx="1525587" cy="9525"/>
          </a:xfrm>
          <a:prstGeom prst="line">
            <a:avLst/>
          </a:prstGeom>
          <a:noFill/>
          <a:ln w="9525">
            <a:solidFill>
              <a:schemeClr val="tx1"/>
            </a:solidFill>
            <a:round/>
            <a:headEnd/>
            <a:tailEnd/>
          </a:ln>
        </p:spPr>
        <p:txBody>
          <a:bodyPr/>
          <a:lstStyle/>
          <a:p>
            <a:endParaRPr lang="en-US"/>
          </a:p>
        </p:txBody>
      </p:sp>
      <p:sp>
        <p:nvSpPr>
          <p:cNvPr id="69650" name="Line 20"/>
          <p:cNvSpPr>
            <a:spLocks noChangeShapeType="1"/>
          </p:cNvSpPr>
          <p:nvPr/>
        </p:nvSpPr>
        <p:spPr bwMode="auto">
          <a:xfrm>
            <a:off x="1075557" y="4061941"/>
            <a:ext cx="288925" cy="757238"/>
          </a:xfrm>
          <a:prstGeom prst="line">
            <a:avLst/>
          </a:prstGeom>
          <a:noFill/>
          <a:ln w="9525">
            <a:solidFill>
              <a:schemeClr val="tx1"/>
            </a:solidFill>
            <a:round/>
            <a:headEnd/>
            <a:tailEnd/>
          </a:ln>
        </p:spPr>
        <p:txBody>
          <a:bodyPr/>
          <a:lstStyle/>
          <a:p>
            <a:endParaRPr lang="en-US"/>
          </a:p>
        </p:txBody>
      </p:sp>
      <p:sp>
        <p:nvSpPr>
          <p:cNvPr id="69651" name="Line 21"/>
          <p:cNvSpPr>
            <a:spLocks noChangeShapeType="1"/>
          </p:cNvSpPr>
          <p:nvPr/>
        </p:nvSpPr>
        <p:spPr bwMode="auto">
          <a:xfrm>
            <a:off x="850132" y="2280766"/>
            <a:ext cx="815975" cy="309563"/>
          </a:xfrm>
          <a:prstGeom prst="line">
            <a:avLst/>
          </a:prstGeom>
          <a:noFill/>
          <a:ln w="9525">
            <a:solidFill>
              <a:schemeClr val="tx1"/>
            </a:solidFill>
            <a:round/>
            <a:headEnd/>
            <a:tailEnd/>
          </a:ln>
        </p:spPr>
        <p:txBody>
          <a:bodyPr/>
          <a:lstStyle/>
          <a:p>
            <a:endParaRPr lang="en-US"/>
          </a:p>
        </p:txBody>
      </p:sp>
      <p:sp>
        <p:nvSpPr>
          <p:cNvPr id="69652" name="Oval 22"/>
          <p:cNvSpPr>
            <a:spLocks noChangeArrowheads="1"/>
          </p:cNvSpPr>
          <p:nvPr/>
        </p:nvSpPr>
        <p:spPr bwMode="auto">
          <a:xfrm>
            <a:off x="1567682" y="2483966"/>
            <a:ext cx="212725" cy="223838"/>
          </a:xfrm>
          <a:prstGeom prst="ellipse">
            <a:avLst/>
          </a:prstGeom>
          <a:solidFill>
            <a:schemeClr val="accent3">
              <a:lumMod val="40000"/>
              <a:lumOff val="60000"/>
            </a:schemeClr>
          </a:solidFill>
          <a:ln w="9525">
            <a:solidFill>
              <a:schemeClr val="tx1"/>
            </a:solidFill>
            <a:round/>
            <a:headEnd/>
            <a:tailEnd/>
          </a:ln>
        </p:spPr>
        <p:txBody>
          <a:bodyPr wrap="none" anchor="ctr"/>
          <a:lstStyle/>
          <a:p>
            <a:pPr algn="ctr"/>
            <a:r>
              <a:rPr lang="en-US" sz="1400">
                <a:solidFill>
                  <a:srgbClr val="990000"/>
                </a:solidFill>
                <a:latin typeface="Calibri" pitchFamily="34" charset="0"/>
              </a:rPr>
              <a:t>E</a:t>
            </a:r>
          </a:p>
        </p:txBody>
      </p:sp>
      <p:sp>
        <p:nvSpPr>
          <p:cNvPr id="69653" name="Oval 23"/>
          <p:cNvSpPr>
            <a:spLocks noChangeArrowheads="1"/>
          </p:cNvSpPr>
          <p:nvPr/>
        </p:nvSpPr>
        <p:spPr bwMode="auto">
          <a:xfrm>
            <a:off x="578669" y="2060849"/>
            <a:ext cx="403225" cy="423118"/>
          </a:xfrm>
          <a:prstGeom prst="ellipse">
            <a:avLst/>
          </a:prstGeom>
          <a:solidFill>
            <a:schemeClr val="accent1"/>
          </a:solidFill>
          <a:ln w="9525">
            <a:solidFill>
              <a:schemeClr val="tx1"/>
            </a:solidFill>
            <a:round/>
            <a:headEnd/>
            <a:tailEnd/>
          </a:ln>
        </p:spPr>
        <p:txBody>
          <a:bodyPr wrap="none" anchor="ctr"/>
          <a:lstStyle/>
          <a:p>
            <a:pPr algn="ctr"/>
            <a:r>
              <a:rPr lang="en-US" sz="1400" dirty="0">
                <a:solidFill>
                  <a:srgbClr val="990000"/>
                </a:solidFill>
                <a:latin typeface="Calibri" pitchFamily="34" charset="0"/>
              </a:rPr>
              <a:t>D</a:t>
            </a:r>
          </a:p>
        </p:txBody>
      </p:sp>
      <p:sp>
        <p:nvSpPr>
          <p:cNvPr id="69654" name="Oval 24"/>
          <p:cNvSpPr>
            <a:spLocks noChangeArrowheads="1"/>
          </p:cNvSpPr>
          <p:nvPr/>
        </p:nvSpPr>
        <p:spPr bwMode="auto">
          <a:xfrm>
            <a:off x="981894" y="3941291"/>
            <a:ext cx="212725" cy="223838"/>
          </a:xfrm>
          <a:prstGeom prst="ellipse">
            <a:avLst/>
          </a:prstGeom>
          <a:solidFill>
            <a:schemeClr val="accent3">
              <a:lumMod val="40000"/>
              <a:lumOff val="60000"/>
            </a:schemeClr>
          </a:solidFill>
          <a:ln w="9525">
            <a:solidFill>
              <a:schemeClr val="tx1"/>
            </a:solidFill>
            <a:round/>
            <a:headEnd/>
            <a:tailEnd/>
          </a:ln>
        </p:spPr>
        <p:txBody>
          <a:bodyPr wrap="none" anchor="ctr"/>
          <a:lstStyle/>
          <a:p>
            <a:pPr algn="ctr"/>
            <a:r>
              <a:rPr lang="en-US" sz="1400">
                <a:solidFill>
                  <a:srgbClr val="990000"/>
                </a:solidFill>
                <a:latin typeface="Calibri" pitchFamily="34" charset="0"/>
              </a:rPr>
              <a:t>F</a:t>
            </a:r>
          </a:p>
        </p:txBody>
      </p:sp>
      <p:sp>
        <p:nvSpPr>
          <p:cNvPr id="69655" name="Oval 25"/>
          <p:cNvSpPr>
            <a:spLocks noChangeArrowheads="1"/>
          </p:cNvSpPr>
          <p:nvPr/>
        </p:nvSpPr>
        <p:spPr bwMode="auto">
          <a:xfrm>
            <a:off x="1461637" y="745921"/>
            <a:ext cx="363512" cy="396081"/>
          </a:xfrm>
          <a:prstGeom prst="ellipse">
            <a:avLst/>
          </a:prstGeom>
          <a:solidFill>
            <a:schemeClr val="accent1"/>
          </a:solidFill>
          <a:ln w="9525">
            <a:solidFill>
              <a:schemeClr val="tx1"/>
            </a:solidFill>
            <a:round/>
            <a:headEnd/>
            <a:tailEnd/>
          </a:ln>
        </p:spPr>
        <p:txBody>
          <a:bodyPr wrap="none" anchor="ctr"/>
          <a:lstStyle/>
          <a:p>
            <a:pPr algn="ctr"/>
            <a:r>
              <a:rPr lang="en-US" sz="1400">
                <a:solidFill>
                  <a:srgbClr val="990000"/>
                </a:solidFill>
                <a:latin typeface="Calibri" pitchFamily="34" charset="0"/>
              </a:rPr>
              <a:t>A</a:t>
            </a:r>
          </a:p>
        </p:txBody>
      </p:sp>
      <p:sp>
        <p:nvSpPr>
          <p:cNvPr id="69656" name="Oval 26"/>
          <p:cNvSpPr>
            <a:spLocks noChangeArrowheads="1"/>
          </p:cNvSpPr>
          <p:nvPr/>
        </p:nvSpPr>
        <p:spPr bwMode="auto">
          <a:xfrm>
            <a:off x="2313807" y="1402879"/>
            <a:ext cx="212725" cy="223837"/>
          </a:xfrm>
          <a:prstGeom prst="ellipse">
            <a:avLst/>
          </a:prstGeom>
          <a:solidFill>
            <a:schemeClr val="accent1"/>
          </a:solidFill>
          <a:ln w="9525">
            <a:solidFill>
              <a:schemeClr val="tx1"/>
            </a:solidFill>
            <a:round/>
            <a:headEnd/>
            <a:tailEnd/>
          </a:ln>
        </p:spPr>
        <p:txBody>
          <a:bodyPr wrap="none" anchor="ctr"/>
          <a:lstStyle/>
          <a:p>
            <a:pPr algn="ctr"/>
            <a:r>
              <a:rPr lang="en-US" sz="1400" dirty="0">
                <a:solidFill>
                  <a:srgbClr val="990000"/>
                </a:solidFill>
                <a:latin typeface="Calibri" pitchFamily="34" charset="0"/>
              </a:rPr>
              <a:t>C</a:t>
            </a:r>
          </a:p>
        </p:txBody>
      </p:sp>
      <p:sp>
        <p:nvSpPr>
          <p:cNvPr id="69657" name="Oval 27"/>
          <p:cNvSpPr>
            <a:spLocks noChangeArrowheads="1"/>
          </p:cNvSpPr>
          <p:nvPr/>
        </p:nvSpPr>
        <p:spPr bwMode="auto">
          <a:xfrm>
            <a:off x="467544" y="1321916"/>
            <a:ext cx="212725" cy="223838"/>
          </a:xfrm>
          <a:prstGeom prst="ellipse">
            <a:avLst/>
          </a:prstGeom>
          <a:solidFill>
            <a:schemeClr val="accent3">
              <a:lumMod val="40000"/>
              <a:lumOff val="60000"/>
            </a:schemeClr>
          </a:solidFill>
          <a:ln w="9525">
            <a:solidFill>
              <a:schemeClr val="tx1"/>
            </a:solidFill>
            <a:round/>
            <a:headEnd/>
            <a:tailEnd/>
          </a:ln>
        </p:spPr>
        <p:txBody>
          <a:bodyPr wrap="none" anchor="ctr"/>
          <a:lstStyle/>
          <a:p>
            <a:pPr algn="ctr"/>
            <a:r>
              <a:rPr lang="en-US" sz="1400">
                <a:solidFill>
                  <a:srgbClr val="990000"/>
                </a:solidFill>
                <a:latin typeface="Calibri" pitchFamily="34" charset="0"/>
              </a:rPr>
              <a:t>B</a:t>
            </a:r>
          </a:p>
        </p:txBody>
      </p:sp>
      <p:sp>
        <p:nvSpPr>
          <p:cNvPr id="69658" name="Oval 28"/>
          <p:cNvSpPr>
            <a:spLocks noChangeArrowheads="1"/>
          </p:cNvSpPr>
          <p:nvPr/>
        </p:nvSpPr>
        <p:spPr bwMode="auto">
          <a:xfrm>
            <a:off x="1259707" y="4706466"/>
            <a:ext cx="212725" cy="223838"/>
          </a:xfrm>
          <a:prstGeom prst="ellipse">
            <a:avLst/>
          </a:prstGeom>
          <a:solidFill>
            <a:schemeClr val="accent1"/>
          </a:solidFill>
          <a:ln w="9525">
            <a:solidFill>
              <a:schemeClr val="tx1"/>
            </a:solidFill>
            <a:round/>
            <a:headEnd/>
            <a:tailEnd/>
          </a:ln>
        </p:spPr>
        <p:txBody>
          <a:bodyPr wrap="none" anchor="ctr"/>
          <a:lstStyle/>
          <a:p>
            <a:pPr algn="ctr"/>
            <a:r>
              <a:rPr lang="en-US" sz="1400">
                <a:solidFill>
                  <a:srgbClr val="990000"/>
                </a:solidFill>
                <a:latin typeface="Calibri" pitchFamily="34" charset="0"/>
              </a:rPr>
              <a:t>H</a:t>
            </a:r>
          </a:p>
        </p:txBody>
      </p:sp>
      <p:sp>
        <p:nvSpPr>
          <p:cNvPr id="69659" name="Oval 29"/>
          <p:cNvSpPr>
            <a:spLocks noChangeArrowheads="1"/>
          </p:cNvSpPr>
          <p:nvPr/>
        </p:nvSpPr>
        <p:spPr bwMode="auto">
          <a:xfrm>
            <a:off x="2411760" y="3782938"/>
            <a:ext cx="448592" cy="438150"/>
          </a:xfrm>
          <a:prstGeom prst="ellipse">
            <a:avLst/>
          </a:prstGeom>
          <a:solidFill>
            <a:schemeClr val="accent2">
              <a:lumMod val="40000"/>
              <a:lumOff val="60000"/>
            </a:schemeClr>
          </a:solidFill>
          <a:ln w="9525">
            <a:solidFill>
              <a:schemeClr val="tx1"/>
            </a:solidFill>
            <a:round/>
            <a:headEnd/>
            <a:tailEnd/>
          </a:ln>
        </p:spPr>
        <p:txBody>
          <a:bodyPr wrap="none" anchor="ctr"/>
          <a:lstStyle/>
          <a:p>
            <a:pPr algn="ctr"/>
            <a:r>
              <a:rPr lang="en-US" sz="1400" dirty="0">
                <a:solidFill>
                  <a:srgbClr val="990000"/>
                </a:solidFill>
                <a:latin typeface="Calibri" pitchFamily="34" charset="0"/>
              </a:rPr>
              <a:t>G</a:t>
            </a:r>
          </a:p>
        </p:txBody>
      </p:sp>
      <p:sp>
        <p:nvSpPr>
          <p:cNvPr id="69660" name="Oval 30"/>
          <p:cNvSpPr>
            <a:spLocks noChangeArrowheads="1"/>
          </p:cNvSpPr>
          <p:nvPr/>
        </p:nvSpPr>
        <p:spPr bwMode="auto">
          <a:xfrm>
            <a:off x="2024882" y="4789016"/>
            <a:ext cx="212725" cy="223838"/>
          </a:xfrm>
          <a:prstGeom prst="ellipse">
            <a:avLst/>
          </a:prstGeom>
          <a:solidFill>
            <a:schemeClr val="accent1"/>
          </a:solidFill>
          <a:ln w="9525">
            <a:solidFill>
              <a:schemeClr val="tx1"/>
            </a:solidFill>
            <a:round/>
            <a:headEnd/>
            <a:tailEnd/>
          </a:ln>
        </p:spPr>
        <p:txBody>
          <a:bodyPr wrap="none" anchor="ctr"/>
          <a:lstStyle/>
          <a:p>
            <a:pPr algn="ctr"/>
            <a:r>
              <a:rPr lang="en-US" sz="1400" dirty="0">
                <a:solidFill>
                  <a:srgbClr val="990000"/>
                </a:solidFill>
                <a:latin typeface="Calibri" pitchFamily="34" charset="0"/>
              </a:rPr>
              <a:t>I</a:t>
            </a:r>
          </a:p>
        </p:txBody>
      </p:sp>
      <p:sp>
        <p:nvSpPr>
          <p:cNvPr id="37" name="Line 4"/>
          <p:cNvSpPr>
            <a:spLocks noChangeShapeType="1"/>
          </p:cNvSpPr>
          <p:nvPr/>
        </p:nvSpPr>
        <p:spPr bwMode="auto">
          <a:xfrm flipV="1">
            <a:off x="1470026" y="5816845"/>
            <a:ext cx="881062" cy="364331"/>
          </a:xfrm>
          <a:prstGeom prst="line">
            <a:avLst/>
          </a:prstGeom>
          <a:noFill/>
          <a:ln w="9525">
            <a:solidFill>
              <a:schemeClr val="tx1"/>
            </a:solidFill>
            <a:round/>
            <a:headEnd/>
            <a:tailEnd type="triangle"/>
          </a:ln>
        </p:spPr>
        <p:txBody>
          <a:bodyPr/>
          <a:lstStyle/>
          <a:p>
            <a:endParaRPr lang="en-US"/>
          </a:p>
        </p:txBody>
      </p:sp>
      <p:sp>
        <p:nvSpPr>
          <p:cNvPr id="38" name="Line 5"/>
          <p:cNvSpPr>
            <a:spLocks noChangeShapeType="1"/>
          </p:cNvSpPr>
          <p:nvPr/>
        </p:nvSpPr>
        <p:spPr bwMode="auto">
          <a:xfrm>
            <a:off x="1473200" y="6212928"/>
            <a:ext cx="766763" cy="69850"/>
          </a:xfrm>
          <a:prstGeom prst="line">
            <a:avLst/>
          </a:prstGeom>
          <a:noFill/>
          <a:ln w="9525">
            <a:solidFill>
              <a:schemeClr val="tx1"/>
            </a:solidFill>
            <a:round/>
            <a:headEnd/>
            <a:tailEnd/>
          </a:ln>
        </p:spPr>
        <p:txBody>
          <a:bodyPr/>
          <a:lstStyle/>
          <a:p>
            <a:endParaRPr lang="en-US"/>
          </a:p>
        </p:txBody>
      </p:sp>
      <p:sp>
        <p:nvSpPr>
          <p:cNvPr id="39" name="Line 18"/>
          <p:cNvSpPr>
            <a:spLocks noChangeShapeType="1"/>
          </p:cNvSpPr>
          <p:nvPr/>
        </p:nvSpPr>
        <p:spPr bwMode="auto">
          <a:xfrm flipV="1">
            <a:off x="2225675" y="5803552"/>
            <a:ext cx="151731" cy="480813"/>
          </a:xfrm>
          <a:prstGeom prst="line">
            <a:avLst/>
          </a:prstGeom>
          <a:noFill/>
          <a:ln w="9525">
            <a:solidFill>
              <a:schemeClr val="tx1"/>
            </a:solidFill>
            <a:round/>
            <a:headEnd/>
            <a:tailEnd/>
          </a:ln>
        </p:spPr>
        <p:txBody>
          <a:bodyPr/>
          <a:lstStyle/>
          <a:p>
            <a:endParaRPr lang="en-US"/>
          </a:p>
        </p:txBody>
      </p:sp>
      <p:sp>
        <p:nvSpPr>
          <p:cNvPr id="40" name="Line 19"/>
          <p:cNvSpPr>
            <a:spLocks noChangeShapeType="1"/>
          </p:cNvSpPr>
          <p:nvPr/>
        </p:nvSpPr>
        <p:spPr bwMode="auto">
          <a:xfrm flipV="1">
            <a:off x="1599431" y="5733255"/>
            <a:ext cx="781820" cy="39909"/>
          </a:xfrm>
          <a:prstGeom prst="line">
            <a:avLst/>
          </a:prstGeom>
          <a:noFill/>
          <a:ln w="57150">
            <a:solidFill>
              <a:schemeClr val="tx1"/>
            </a:solidFill>
            <a:round/>
            <a:headEnd/>
            <a:tailEnd type="triangle"/>
          </a:ln>
        </p:spPr>
        <p:txBody>
          <a:bodyPr/>
          <a:lstStyle/>
          <a:p>
            <a:endParaRPr lang="en-US"/>
          </a:p>
        </p:txBody>
      </p:sp>
      <p:sp>
        <p:nvSpPr>
          <p:cNvPr id="41" name="Line 20"/>
          <p:cNvSpPr>
            <a:spLocks noChangeShapeType="1"/>
          </p:cNvSpPr>
          <p:nvPr/>
        </p:nvSpPr>
        <p:spPr bwMode="auto">
          <a:xfrm flipH="1">
            <a:off x="1477963" y="5816846"/>
            <a:ext cx="121468" cy="378619"/>
          </a:xfrm>
          <a:prstGeom prst="line">
            <a:avLst/>
          </a:prstGeom>
          <a:noFill/>
          <a:ln w="9525">
            <a:solidFill>
              <a:schemeClr val="tx1"/>
            </a:solidFill>
            <a:round/>
            <a:headEnd/>
            <a:tailEnd/>
          </a:ln>
        </p:spPr>
        <p:txBody>
          <a:bodyPr/>
          <a:lstStyle/>
          <a:p>
            <a:endParaRPr lang="en-US"/>
          </a:p>
        </p:txBody>
      </p:sp>
      <p:sp>
        <p:nvSpPr>
          <p:cNvPr id="42" name="Oval 24"/>
          <p:cNvSpPr>
            <a:spLocks noChangeArrowheads="1"/>
          </p:cNvSpPr>
          <p:nvPr/>
        </p:nvSpPr>
        <p:spPr bwMode="auto">
          <a:xfrm>
            <a:off x="1259707" y="5445224"/>
            <a:ext cx="431973" cy="439861"/>
          </a:xfrm>
          <a:prstGeom prst="ellipse">
            <a:avLst/>
          </a:prstGeom>
          <a:solidFill>
            <a:schemeClr val="accent1"/>
          </a:solidFill>
          <a:ln w="9525">
            <a:solidFill>
              <a:schemeClr val="tx1"/>
            </a:solidFill>
            <a:round/>
            <a:headEnd/>
            <a:tailEnd/>
          </a:ln>
        </p:spPr>
        <p:txBody>
          <a:bodyPr wrap="none" anchor="ctr"/>
          <a:lstStyle/>
          <a:p>
            <a:pPr algn="ctr"/>
            <a:r>
              <a:rPr lang="en-US" sz="1400" dirty="0">
                <a:solidFill>
                  <a:srgbClr val="990000"/>
                </a:solidFill>
                <a:latin typeface="Calibri" pitchFamily="34" charset="0"/>
              </a:rPr>
              <a:t>J</a:t>
            </a:r>
          </a:p>
        </p:txBody>
      </p:sp>
      <p:sp>
        <p:nvSpPr>
          <p:cNvPr id="43" name="Oval 28"/>
          <p:cNvSpPr>
            <a:spLocks noChangeArrowheads="1"/>
          </p:cNvSpPr>
          <p:nvPr/>
        </p:nvSpPr>
        <p:spPr bwMode="auto">
          <a:xfrm>
            <a:off x="1373188" y="6082753"/>
            <a:ext cx="212725" cy="223838"/>
          </a:xfrm>
          <a:prstGeom prst="ellipse">
            <a:avLst/>
          </a:prstGeom>
          <a:solidFill>
            <a:schemeClr val="accent1"/>
          </a:solidFill>
          <a:ln w="9525">
            <a:solidFill>
              <a:schemeClr val="tx1"/>
            </a:solidFill>
            <a:round/>
            <a:headEnd/>
            <a:tailEnd/>
          </a:ln>
        </p:spPr>
        <p:txBody>
          <a:bodyPr wrap="none" anchor="ctr"/>
          <a:lstStyle/>
          <a:p>
            <a:pPr algn="ctr"/>
            <a:r>
              <a:rPr lang="en-US" sz="1400" dirty="0" smtClean="0">
                <a:solidFill>
                  <a:srgbClr val="990000"/>
                </a:solidFill>
                <a:latin typeface="Calibri" pitchFamily="34" charset="0"/>
              </a:rPr>
              <a:t>L</a:t>
            </a:r>
            <a:endParaRPr lang="en-US" sz="1400" dirty="0">
              <a:solidFill>
                <a:srgbClr val="990000"/>
              </a:solidFill>
              <a:latin typeface="Calibri" pitchFamily="34" charset="0"/>
            </a:endParaRPr>
          </a:p>
        </p:txBody>
      </p:sp>
      <p:sp>
        <p:nvSpPr>
          <p:cNvPr id="44" name="Oval 29"/>
          <p:cNvSpPr>
            <a:spLocks noChangeArrowheads="1"/>
          </p:cNvSpPr>
          <p:nvPr/>
        </p:nvSpPr>
        <p:spPr bwMode="auto">
          <a:xfrm>
            <a:off x="2339752" y="5581427"/>
            <a:ext cx="296304" cy="295845"/>
          </a:xfrm>
          <a:prstGeom prst="ellipse">
            <a:avLst/>
          </a:prstGeom>
          <a:solidFill>
            <a:schemeClr val="accent1"/>
          </a:solidFill>
          <a:ln w="9525">
            <a:solidFill>
              <a:schemeClr val="tx1"/>
            </a:solidFill>
            <a:round/>
            <a:headEnd/>
            <a:tailEnd/>
          </a:ln>
        </p:spPr>
        <p:txBody>
          <a:bodyPr wrap="none" anchor="ctr"/>
          <a:lstStyle/>
          <a:p>
            <a:pPr algn="ctr"/>
            <a:r>
              <a:rPr lang="en-US" sz="1400" dirty="0">
                <a:solidFill>
                  <a:srgbClr val="990000"/>
                </a:solidFill>
                <a:latin typeface="Calibri" pitchFamily="34" charset="0"/>
              </a:rPr>
              <a:t>K</a:t>
            </a:r>
          </a:p>
        </p:txBody>
      </p:sp>
      <p:sp>
        <p:nvSpPr>
          <p:cNvPr id="45" name="Oval 30"/>
          <p:cNvSpPr>
            <a:spLocks noChangeArrowheads="1"/>
          </p:cNvSpPr>
          <p:nvPr/>
        </p:nvSpPr>
        <p:spPr bwMode="auto">
          <a:xfrm>
            <a:off x="2138363" y="6165303"/>
            <a:ext cx="212725" cy="223838"/>
          </a:xfrm>
          <a:prstGeom prst="ellipse">
            <a:avLst/>
          </a:prstGeom>
          <a:solidFill>
            <a:schemeClr val="accent1"/>
          </a:solidFill>
          <a:ln w="9525">
            <a:solidFill>
              <a:schemeClr val="tx1"/>
            </a:solidFill>
            <a:round/>
            <a:headEnd/>
            <a:tailEnd/>
          </a:ln>
        </p:spPr>
        <p:txBody>
          <a:bodyPr wrap="none" anchor="ctr"/>
          <a:lstStyle/>
          <a:p>
            <a:pPr algn="ctr"/>
            <a:r>
              <a:rPr lang="en-US" sz="1400" dirty="0" smtClean="0">
                <a:solidFill>
                  <a:srgbClr val="990000"/>
                </a:solidFill>
                <a:latin typeface="Calibri" pitchFamily="34" charset="0"/>
              </a:rPr>
              <a:t>M</a:t>
            </a:r>
            <a:endParaRPr lang="en-US" sz="1400" dirty="0">
              <a:solidFill>
                <a:srgbClr val="990000"/>
              </a:solidFill>
              <a:latin typeface="Calibri" pitchFamily="34" charset="0"/>
            </a:endParaRPr>
          </a:p>
        </p:txBody>
      </p:sp>
    </p:spTree>
    <p:extLst>
      <p:ext uri="{BB962C8B-B14F-4D97-AF65-F5344CB8AC3E}">
        <p14:creationId xmlns:p14="http://schemas.microsoft.com/office/powerpoint/2010/main" val="10213537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25"/>
            <a:ext cx="8229600" cy="1143000"/>
          </a:xfrm>
        </p:spPr>
        <p:txBody>
          <a:bodyPr>
            <a:normAutofit/>
          </a:bodyPr>
          <a:lstStyle/>
          <a:p>
            <a:r>
              <a:rPr lang="en-US" sz="3200" b="1" dirty="0" smtClean="0"/>
              <a:t>Many Structures Are Possible</a:t>
            </a:r>
            <a:endParaRPr lang="en-US" sz="3200" b="1" dirty="0"/>
          </a:p>
        </p:txBody>
      </p:sp>
      <p:pic>
        <p:nvPicPr>
          <p:cNvPr id="34818" name="Picture 2" descr="http://www.self-insight.com/images/sna_boundary.gif"/>
          <p:cNvPicPr>
            <a:picLocks noChangeAspect="1" noChangeArrowheads="1"/>
          </p:cNvPicPr>
          <p:nvPr/>
        </p:nvPicPr>
        <p:blipFill>
          <a:blip r:embed="rId3" cstate="print"/>
          <a:srcRect/>
          <a:stretch>
            <a:fillRect/>
          </a:stretch>
        </p:blipFill>
        <p:spPr bwMode="auto">
          <a:xfrm>
            <a:off x="2771800" y="978412"/>
            <a:ext cx="2286000" cy="2286000"/>
          </a:xfrm>
          <a:prstGeom prst="rect">
            <a:avLst/>
          </a:prstGeom>
          <a:noFill/>
        </p:spPr>
      </p:pic>
      <p:pic>
        <p:nvPicPr>
          <p:cNvPr id="34820" name="Picture 4" descr="http://hci.stanford.edu/jheer/projects/vizster/early_design/vizster-overview.jpg"/>
          <p:cNvPicPr>
            <a:picLocks noChangeAspect="1" noChangeArrowheads="1"/>
          </p:cNvPicPr>
          <p:nvPr/>
        </p:nvPicPr>
        <p:blipFill>
          <a:blip r:embed="rId4" cstate="print"/>
          <a:srcRect l="1897" t="13163" r="39566" b="14110"/>
          <a:stretch>
            <a:fillRect/>
          </a:stretch>
        </p:blipFill>
        <p:spPr bwMode="auto">
          <a:xfrm>
            <a:off x="6084168" y="982708"/>
            <a:ext cx="2697837" cy="2398052"/>
          </a:xfrm>
          <a:prstGeom prst="rect">
            <a:avLst/>
          </a:prstGeom>
          <a:noFill/>
        </p:spPr>
      </p:pic>
      <p:pic>
        <p:nvPicPr>
          <p:cNvPr id="7" name="Picture 2"/>
          <p:cNvPicPr>
            <a:picLocks noChangeAspect="1" noChangeArrowheads="1"/>
          </p:cNvPicPr>
          <p:nvPr/>
        </p:nvPicPr>
        <p:blipFill>
          <a:blip r:embed="rId5" cstate="email">
            <a:clrChange>
              <a:clrFrom>
                <a:srgbClr val="FEFEFE"/>
              </a:clrFrom>
              <a:clrTo>
                <a:srgbClr val="FEFEFE">
                  <a:alpha val="0"/>
                </a:srgbClr>
              </a:clrTo>
            </a:clrChange>
            <a:grayscl/>
            <a:extLst>
              <a:ext uri="{28A0092B-C50C-407E-A947-70E740481C1C}">
                <a14:useLocalDpi xmlns:a14="http://schemas.microsoft.com/office/drawing/2010/main"/>
              </a:ext>
            </a:extLst>
          </a:blip>
          <a:srcRect/>
          <a:stretch>
            <a:fillRect/>
          </a:stretch>
        </p:blipFill>
        <p:spPr bwMode="auto">
          <a:xfrm>
            <a:off x="179512" y="3766071"/>
            <a:ext cx="3129062" cy="3091929"/>
          </a:xfrm>
          <a:prstGeom prst="rect">
            <a:avLst/>
          </a:prstGeom>
          <a:noFill/>
          <a:ln w="9525">
            <a:noFill/>
            <a:miter lim="800000"/>
            <a:headEnd/>
            <a:tailEnd/>
          </a:ln>
        </p:spPr>
      </p:pic>
      <p:pic>
        <p:nvPicPr>
          <p:cNvPr id="8" name="Picture 7" descr="Fig7"/>
          <p:cNvPicPr>
            <a:picLocks noChangeAspect="1" noChangeArrowheads="1"/>
          </p:cNvPicPr>
          <p:nvPr/>
        </p:nvPicPr>
        <p:blipFill rotWithShape="1">
          <a:blip r:embed="rId6">
            <a:extLst>
              <a:ext uri="{28A0092B-C50C-407E-A947-70E740481C1C}">
                <a14:useLocalDpi xmlns:a14="http://schemas.microsoft.com/office/drawing/2010/main" val="0"/>
              </a:ext>
            </a:extLst>
          </a:blip>
          <a:srcRect l="33829" t="23148" r="1559" b="19744"/>
          <a:stretch/>
        </p:blipFill>
        <p:spPr bwMode="auto">
          <a:xfrm>
            <a:off x="3501370" y="3119120"/>
            <a:ext cx="5551189" cy="35882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33772"/>
          <a:stretch/>
        </p:blipFill>
        <p:spPr bwMode="auto">
          <a:xfrm rot="5400000">
            <a:off x="-457191" y="1439896"/>
            <a:ext cx="3308474" cy="1093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84029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22"/>
          <p:cNvPicPr>
            <a:picLocks noChangeAspect="1" noChangeArrowheads="1"/>
          </p:cNvPicPr>
          <p:nvPr/>
        </p:nvPicPr>
        <p:blipFill>
          <a:blip r:embed="rId3" cstate="print"/>
          <a:srcRect/>
          <a:stretch>
            <a:fillRect/>
          </a:stretch>
        </p:blipFill>
        <p:spPr bwMode="auto">
          <a:xfrm>
            <a:off x="4595400" y="1066800"/>
            <a:ext cx="4320000" cy="2400000"/>
          </a:xfrm>
          <a:prstGeom prst="rect">
            <a:avLst/>
          </a:prstGeom>
          <a:noFill/>
          <a:ln w="9525">
            <a:noFill/>
            <a:miter lim="800000"/>
            <a:headEnd/>
            <a:tailEnd/>
          </a:ln>
        </p:spPr>
      </p:pic>
      <p:sp>
        <p:nvSpPr>
          <p:cNvPr id="2" name="Title 1"/>
          <p:cNvSpPr>
            <a:spLocks noGrp="1"/>
          </p:cNvSpPr>
          <p:nvPr>
            <p:ph type="title"/>
          </p:nvPr>
        </p:nvSpPr>
        <p:spPr>
          <a:xfrm>
            <a:off x="457200" y="44624"/>
            <a:ext cx="8229600" cy="1143000"/>
          </a:xfrm>
        </p:spPr>
        <p:txBody>
          <a:bodyPr>
            <a:normAutofit/>
          </a:bodyPr>
          <a:lstStyle/>
          <a:p>
            <a:r>
              <a:rPr lang="en-US" sz="3200" b="1" dirty="0" smtClean="0"/>
              <a:t>Descriptive Network Measures</a:t>
            </a:r>
            <a:endParaRPr lang="en-US" sz="3200" b="1" dirty="0"/>
          </a:p>
        </p:txBody>
      </p:sp>
      <p:sp>
        <p:nvSpPr>
          <p:cNvPr id="3" name="Content Placeholder 2"/>
          <p:cNvSpPr>
            <a:spLocks noGrp="1"/>
          </p:cNvSpPr>
          <p:nvPr>
            <p:ph idx="1"/>
          </p:nvPr>
        </p:nvSpPr>
        <p:spPr/>
        <p:txBody>
          <a:bodyPr>
            <a:normAutofit fontScale="92500" lnSpcReduction="10000"/>
          </a:bodyPr>
          <a:lstStyle/>
          <a:p>
            <a:r>
              <a:rPr lang="en-US" b="1" dirty="0" smtClean="0"/>
              <a:t>Individual</a:t>
            </a:r>
          </a:p>
          <a:p>
            <a:pPr lvl="1"/>
            <a:r>
              <a:rPr lang="en-US" dirty="0" smtClean="0"/>
              <a:t>Centrality </a:t>
            </a:r>
          </a:p>
          <a:p>
            <a:pPr lvl="2"/>
            <a:r>
              <a:rPr lang="en-US" dirty="0" smtClean="0"/>
              <a:t>Degree (In, Out, Total)</a:t>
            </a:r>
          </a:p>
          <a:p>
            <a:pPr lvl="2"/>
            <a:r>
              <a:rPr lang="en-US" dirty="0" err="1" smtClean="0"/>
              <a:t>Betweenness</a:t>
            </a:r>
            <a:endParaRPr lang="en-US" dirty="0" smtClean="0"/>
          </a:p>
          <a:p>
            <a:pPr lvl="2"/>
            <a:r>
              <a:rPr lang="en-US" dirty="0" smtClean="0"/>
              <a:t>Closeness</a:t>
            </a:r>
          </a:p>
          <a:p>
            <a:pPr lvl="2"/>
            <a:r>
              <a:rPr lang="en-US" dirty="0" smtClean="0"/>
              <a:t>Eigenvector</a:t>
            </a:r>
          </a:p>
          <a:p>
            <a:r>
              <a:rPr lang="en-US" b="1" dirty="0" smtClean="0"/>
              <a:t>Network characteristics</a:t>
            </a:r>
          </a:p>
          <a:p>
            <a:pPr lvl="1"/>
            <a:r>
              <a:rPr lang="en-US" dirty="0" smtClean="0"/>
              <a:t>Density</a:t>
            </a:r>
          </a:p>
          <a:p>
            <a:pPr lvl="1"/>
            <a:r>
              <a:rPr lang="en-US" dirty="0" smtClean="0"/>
              <a:t>Hierarchy</a:t>
            </a:r>
          </a:p>
          <a:p>
            <a:pPr lvl="1"/>
            <a:r>
              <a:rPr lang="en-US" dirty="0" smtClean="0"/>
              <a:t>Diameter</a:t>
            </a:r>
          </a:p>
          <a:p>
            <a:pPr lvl="1"/>
            <a:endParaRPr lang="en-US" dirty="0" smtClean="0"/>
          </a:p>
          <a:p>
            <a:endParaRPr lang="en-US" dirty="0"/>
          </a:p>
        </p:txBody>
      </p:sp>
      <p:grpSp>
        <p:nvGrpSpPr>
          <p:cNvPr id="58" name="Group 57"/>
          <p:cNvGrpSpPr>
            <a:grpSpLocks noChangeAspect="1"/>
          </p:cNvGrpSpPr>
          <p:nvPr/>
        </p:nvGrpSpPr>
        <p:grpSpPr>
          <a:xfrm>
            <a:off x="4343400" y="4648200"/>
            <a:ext cx="1524000" cy="1409700"/>
            <a:chOff x="5867400" y="0"/>
            <a:chExt cx="3048000" cy="2819400"/>
          </a:xfrm>
        </p:grpSpPr>
        <p:sp>
          <p:nvSpPr>
            <p:cNvPr id="59" name="Line 11"/>
            <p:cNvSpPr>
              <a:spLocks noChangeShapeType="1"/>
            </p:cNvSpPr>
            <p:nvPr/>
          </p:nvSpPr>
          <p:spPr bwMode="auto">
            <a:xfrm flipV="1">
              <a:off x="7467600" y="914400"/>
              <a:ext cx="685800" cy="457200"/>
            </a:xfrm>
            <a:prstGeom prst="line">
              <a:avLst/>
            </a:prstGeom>
            <a:noFill/>
            <a:ln w="9525">
              <a:solidFill>
                <a:schemeClr val="tx1"/>
              </a:solidFill>
              <a:round/>
              <a:headEnd/>
              <a:tailEnd/>
            </a:ln>
          </p:spPr>
          <p:txBody>
            <a:bodyPr/>
            <a:lstStyle/>
            <a:p>
              <a:endParaRPr lang="en-US"/>
            </a:p>
          </p:txBody>
        </p:sp>
        <p:sp>
          <p:nvSpPr>
            <p:cNvPr id="60" name="Line 12"/>
            <p:cNvSpPr>
              <a:spLocks noChangeShapeType="1"/>
            </p:cNvSpPr>
            <p:nvPr/>
          </p:nvSpPr>
          <p:spPr bwMode="auto">
            <a:xfrm>
              <a:off x="6781800" y="914400"/>
              <a:ext cx="685800" cy="457200"/>
            </a:xfrm>
            <a:prstGeom prst="line">
              <a:avLst/>
            </a:prstGeom>
            <a:noFill/>
            <a:ln w="9525">
              <a:solidFill>
                <a:schemeClr val="tx1"/>
              </a:solidFill>
              <a:round/>
              <a:headEnd/>
              <a:tailEnd/>
            </a:ln>
          </p:spPr>
          <p:txBody>
            <a:bodyPr/>
            <a:lstStyle/>
            <a:p>
              <a:endParaRPr lang="en-US"/>
            </a:p>
          </p:txBody>
        </p:sp>
        <p:sp>
          <p:nvSpPr>
            <p:cNvPr id="61" name="Line 13"/>
            <p:cNvSpPr>
              <a:spLocks noChangeShapeType="1"/>
            </p:cNvSpPr>
            <p:nvPr/>
          </p:nvSpPr>
          <p:spPr bwMode="auto">
            <a:xfrm>
              <a:off x="7467600" y="1371600"/>
              <a:ext cx="762000" cy="457200"/>
            </a:xfrm>
            <a:prstGeom prst="line">
              <a:avLst/>
            </a:prstGeom>
            <a:noFill/>
            <a:ln w="9525">
              <a:solidFill>
                <a:schemeClr val="tx1"/>
              </a:solidFill>
              <a:round/>
              <a:headEnd/>
              <a:tailEnd/>
            </a:ln>
          </p:spPr>
          <p:txBody>
            <a:bodyPr/>
            <a:lstStyle/>
            <a:p>
              <a:endParaRPr lang="en-US"/>
            </a:p>
          </p:txBody>
        </p:sp>
        <p:sp>
          <p:nvSpPr>
            <p:cNvPr id="62" name="Line 36"/>
            <p:cNvSpPr>
              <a:spLocks noChangeShapeType="1"/>
            </p:cNvSpPr>
            <p:nvPr/>
          </p:nvSpPr>
          <p:spPr bwMode="auto">
            <a:xfrm>
              <a:off x="6781800" y="990600"/>
              <a:ext cx="0" cy="762000"/>
            </a:xfrm>
            <a:prstGeom prst="line">
              <a:avLst/>
            </a:prstGeom>
            <a:noFill/>
            <a:ln w="9525">
              <a:solidFill>
                <a:schemeClr val="tx1"/>
              </a:solidFill>
              <a:round/>
              <a:headEnd/>
              <a:tailEnd/>
            </a:ln>
          </p:spPr>
          <p:txBody>
            <a:bodyPr/>
            <a:lstStyle/>
            <a:p>
              <a:endParaRPr lang="en-US"/>
            </a:p>
          </p:txBody>
        </p:sp>
        <p:sp>
          <p:nvSpPr>
            <p:cNvPr id="63" name="Line 37"/>
            <p:cNvSpPr>
              <a:spLocks noChangeShapeType="1"/>
            </p:cNvSpPr>
            <p:nvPr/>
          </p:nvSpPr>
          <p:spPr bwMode="auto">
            <a:xfrm>
              <a:off x="8229600" y="990600"/>
              <a:ext cx="0" cy="914400"/>
            </a:xfrm>
            <a:prstGeom prst="line">
              <a:avLst/>
            </a:prstGeom>
            <a:noFill/>
            <a:ln w="9525">
              <a:solidFill>
                <a:schemeClr val="tx1"/>
              </a:solidFill>
              <a:round/>
              <a:headEnd/>
              <a:tailEnd/>
            </a:ln>
          </p:spPr>
          <p:txBody>
            <a:bodyPr/>
            <a:lstStyle/>
            <a:p>
              <a:endParaRPr lang="en-US"/>
            </a:p>
          </p:txBody>
        </p:sp>
        <p:sp>
          <p:nvSpPr>
            <p:cNvPr id="64" name="Line 38"/>
            <p:cNvSpPr>
              <a:spLocks noChangeShapeType="1"/>
            </p:cNvSpPr>
            <p:nvPr/>
          </p:nvSpPr>
          <p:spPr bwMode="auto">
            <a:xfrm flipV="1">
              <a:off x="6781800" y="1371600"/>
              <a:ext cx="685800" cy="457200"/>
            </a:xfrm>
            <a:prstGeom prst="line">
              <a:avLst/>
            </a:prstGeom>
            <a:noFill/>
            <a:ln w="9525">
              <a:solidFill>
                <a:schemeClr val="tx1"/>
              </a:solidFill>
              <a:round/>
              <a:headEnd/>
              <a:tailEnd/>
            </a:ln>
          </p:spPr>
          <p:txBody>
            <a:bodyPr/>
            <a:lstStyle/>
            <a:p>
              <a:endParaRPr lang="en-US"/>
            </a:p>
          </p:txBody>
        </p:sp>
        <p:sp>
          <p:nvSpPr>
            <p:cNvPr id="65" name="Line 43"/>
            <p:cNvSpPr>
              <a:spLocks noChangeShapeType="1"/>
            </p:cNvSpPr>
            <p:nvPr/>
          </p:nvSpPr>
          <p:spPr bwMode="auto">
            <a:xfrm flipV="1">
              <a:off x="6172200" y="1828800"/>
              <a:ext cx="685800" cy="609600"/>
            </a:xfrm>
            <a:prstGeom prst="line">
              <a:avLst/>
            </a:prstGeom>
            <a:noFill/>
            <a:ln w="9525">
              <a:solidFill>
                <a:schemeClr val="tx1"/>
              </a:solidFill>
              <a:round/>
              <a:headEnd/>
              <a:tailEnd/>
            </a:ln>
          </p:spPr>
          <p:txBody>
            <a:bodyPr/>
            <a:lstStyle/>
            <a:p>
              <a:endParaRPr lang="en-US"/>
            </a:p>
          </p:txBody>
        </p:sp>
        <p:sp>
          <p:nvSpPr>
            <p:cNvPr id="66" name="Line 44"/>
            <p:cNvSpPr>
              <a:spLocks noChangeShapeType="1"/>
            </p:cNvSpPr>
            <p:nvPr/>
          </p:nvSpPr>
          <p:spPr bwMode="auto">
            <a:xfrm>
              <a:off x="8305800" y="1905000"/>
              <a:ext cx="533400" cy="685800"/>
            </a:xfrm>
            <a:prstGeom prst="line">
              <a:avLst/>
            </a:prstGeom>
            <a:noFill/>
            <a:ln w="9525">
              <a:solidFill>
                <a:schemeClr val="tx1"/>
              </a:solidFill>
              <a:round/>
              <a:headEnd/>
              <a:tailEnd/>
            </a:ln>
          </p:spPr>
          <p:txBody>
            <a:bodyPr/>
            <a:lstStyle/>
            <a:p>
              <a:endParaRPr lang="en-US"/>
            </a:p>
          </p:txBody>
        </p:sp>
        <p:sp>
          <p:nvSpPr>
            <p:cNvPr id="67" name="Line 45"/>
            <p:cNvSpPr>
              <a:spLocks noChangeShapeType="1"/>
            </p:cNvSpPr>
            <p:nvPr/>
          </p:nvSpPr>
          <p:spPr bwMode="auto">
            <a:xfrm flipV="1">
              <a:off x="8153400" y="152400"/>
              <a:ext cx="609600" cy="914400"/>
            </a:xfrm>
            <a:prstGeom prst="line">
              <a:avLst/>
            </a:prstGeom>
            <a:noFill/>
            <a:ln w="9525">
              <a:solidFill>
                <a:schemeClr val="tx1"/>
              </a:solidFill>
              <a:round/>
              <a:headEnd/>
              <a:tailEnd/>
            </a:ln>
          </p:spPr>
          <p:txBody>
            <a:bodyPr/>
            <a:lstStyle/>
            <a:p>
              <a:endParaRPr lang="en-US"/>
            </a:p>
          </p:txBody>
        </p:sp>
        <p:sp>
          <p:nvSpPr>
            <p:cNvPr id="68" name="Line 46"/>
            <p:cNvSpPr>
              <a:spLocks noChangeShapeType="1"/>
            </p:cNvSpPr>
            <p:nvPr/>
          </p:nvSpPr>
          <p:spPr bwMode="auto">
            <a:xfrm flipH="1" flipV="1">
              <a:off x="6096000" y="228600"/>
              <a:ext cx="685800" cy="685800"/>
            </a:xfrm>
            <a:prstGeom prst="line">
              <a:avLst/>
            </a:prstGeom>
            <a:noFill/>
            <a:ln w="9525">
              <a:solidFill>
                <a:schemeClr val="tx1"/>
              </a:solidFill>
              <a:round/>
              <a:headEnd/>
              <a:tailEnd/>
            </a:ln>
          </p:spPr>
          <p:txBody>
            <a:bodyPr/>
            <a:lstStyle/>
            <a:p>
              <a:endParaRPr lang="en-US"/>
            </a:p>
          </p:txBody>
        </p:sp>
        <p:sp>
          <p:nvSpPr>
            <p:cNvPr id="69" name="Oval 49"/>
            <p:cNvSpPr>
              <a:spLocks noChangeArrowheads="1"/>
            </p:cNvSpPr>
            <p:nvPr/>
          </p:nvSpPr>
          <p:spPr bwMode="auto">
            <a:xfrm>
              <a:off x="5867400" y="0"/>
              <a:ext cx="457200" cy="457200"/>
            </a:xfrm>
            <a:prstGeom prst="ellipse">
              <a:avLst/>
            </a:prstGeom>
            <a:solidFill>
              <a:srgbClr val="0000FF"/>
            </a:solidFill>
            <a:ln w="9525">
              <a:solidFill>
                <a:schemeClr val="tx1"/>
              </a:solidFill>
              <a:round/>
              <a:headEnd/>
              <a:tailEnd/>
            </a:ln>
          </p:spPr>
          <p:txBody>
            <a:bodyPr wrap="none" anchor="ctr"/>
            <a:lstStyle/>
            <a:p>
              <a:endParaRPr lang="en-US"/>
            </a:p>
          </p:txBody>
        </p:sp>
        <p:sp>
          <p:nvSpPr>
            <p:cNvPr id="70" name="Oval 50"/>
            <p:cNvSpPr>
              <a:spLocks noChangeArrowheads="1"/>
            </p:cNvSpPr>
            <p:nvPr/>
          </p:nvSpPr>
          <p:spPr bwMode="auto">
            <a:xfrm>
              <a:off x="5867400" y="2209800"/>
              <a:ext cx="457200" cy="457200"/>
            </a:xfrm>
            <a:prstGeom prst="ellipse">
              <a:avLst/>
            </a:prstGeom>
            <a:solidFill>
              <a:srgbClr val="0000FF"/>
            </a:solidFill>
            <a:ln w="9525">
              <a:solidFill>
                <a:schemeClr val="tx1"/>
              </a:solidFill>
              <a:round/>
              <a:headEnd/>
              <a:tailEnd/>
            </a:ln>
          </p:spPr>
          <p:txBody>
            <a:bodyPr wrap="none" anchor="ctr"/>
            <a:lstStyle/>
            <a:p>
              <a:endParaRPr lang="en-US"/>
            </a:p>
          </p:txBody>
        </p:sp>
        <p:sp>
          <p:nvSpPr>
            <p:cNvPr id="71" name="Oval 51"/>
            <p:cNvSpPr>
              <a:spLocks noChangeArrowheads="1"/>
            </p:cNvSpPr>
            <p:nvPr/>
          </p:nvSpPr>
          <p:spPr bwMode="auto">
            <a:xfrm>
              <a:off x="6477000" y="685800"/>
              <a:ext cx="457200" cy="457200"/>
            </a:xfrm>
            <a:prstGeom prst="ellipse">
              <a:avLst/>
            </a:prstGeom>
            <a:solidFill>
              <a:srgbClr val="0000FF"/>
            </a:solidFill>
            <a:ln w="9525">
              <a:solidFill>
                <a:schemeClr val="tx1"/>
              </a:solidFill>
              <a:round/>
              <a:headEnd/>
              <a:tailEnd/>
            </a:ln>
          </p:spPr>
          <p:txBody>
            <a:bodyPr wrap="none" anchor="ctr"/>
            <a:lstStyle/>
            <a:p>
              <a:endParaRPr lang="en-US"/>
            </a:p>
          </p:txBody>
        </p:sp>
        <p:sp>
          <p:nvSpPr>
            <p:cNvPr id="72" name="Oval 52"/>
            <p:cNvSpPr>
              <a:spLocks noChangeArrowheads="1"/>
            </p:cNvSpPr>
            <p:nvPr/>
          </p:nvSpPr>
          <p:spPr bwMode="auto">
            <a:xfrm>
              <a:off x="7924800" y="762000"/>
              <a:ext cx="457200" cy="457200"/>
            </a:xfrm>
            <a:prstGeom prst="ellipse">
              <a:avLst/>
            </a:prstGeom>
            <a:solidFill>
              <a:srgbClr val="0000FF"/>
            </a:solidFill>
            <a:ln w="9525">
              <a:solidFill>
                <a:schemeClr val="tx1"/>
              </a:solidFill>
              <a:round/>
              <a:headEnd/>
              <a:tailEnd/>
            </a:ln>
          </p:spPr>
          <p:txBody>
            <a:bodyPr wrap="none" anchor="ctr"/>
            <a:lstStyle/>
            <a:p>
              <a:endParaRPr lang="en-US"/>
            </a:p>
          </p:txBody>
        </p:sp>
        <p:sp>
          <p:nvSpPr>
            <p:cNvPr id="73" name="Oval 53"/>
            <p:cNvSpPr>
              <a:spLocks noChangeArrowheads="1"/>
            </p:cNvSpPr>
            <p:nvPr/>
          </p:nvSpPr>
          <p:spPr bwMode="auto">
            <a:xfrm>
              <a:off x="8458200" y="2362200"/>
              <a:ext cx="457200" cy="457200"/>
            </a:xfrm>
            <a:prstGeom prst="ellipse">
              <a:avLst/>
            </a:prstGeom>
            <a:solidFill>
              <a:srgbClr val="0000FF"/>
            </a:solidFill>
            <a:ln w="9525">
              <a:solidFill>
                <a:schemeClr val="tx1"/>
              </a:solidFill>
              <a:round/>
              <a:headEnd/>
              <a:tailEnd/>
            </a:ln>
          </p:spPr>
          <p:txBody>
            <a:bodyPr wrap="none" anchor="ctr"/>
            <a:lstStyle/>
            <a:p>
              <a:endParaRPr lang="en-US"/>
            </a:p>
          </p:txBody>
        </p:sp>
        <p:sp>
          <p:nvSpPr>
            <p:cNvPr id="74" name="Oval 54"/>
            <p:cNvSpPr>
              <a:spLocks noChangeArrowheads="1"/>
            </p:cNvSpPr>
            <p:nvPr/>
          </p:nvSpPr>
          <p:spPr bwMode="auto">
            <a:xfrm>
              <a:off x="8382000" y="0"/>
              <a:ext cx="457200" cy="457200"/>
            </a:xfrm>
            <a:prstGeom prst="ellipse">
              <a:avLst/>
            </a:prstGeom>
            <a:solidFill>
              <a:srgbClr val="0000FF"/>
            </a:solidFill>
            <a:ln w="9525">
              <a:solidFill>
                <a:schemeClr val="tx1"/>
              </a:solidFill>
              <a:round/>
              <a:headEnd/>
              <a:tailEnd/>
            </a:ln>
          </p:spPr>
          <p:txBody>
            <a:bodyPr wrap="none" anchor="ctr"/>
            <a:lstStyle/>
            <a:p>
              <a:endParaRPr lang="en-US"/>
            </a:p>
          </p:txBody>
        </p:sp>
        <p:sp>
          <p:nvSpPr>
            <p:cNvPr id="75" name="Oval 55"/>
            <p:cNvSpPr>
              <a:spLocks noChangeArrowheads="1"/>
            </p:cNvSpPr>
            <p:nvPr/>
          </p:nvSpPr>
          <p:spPr bwMode="auto">
            <a:xfrm>
              <a:off x="8001000" y="1676400"/>
              <a:ext cx="457200" cy="457200"/>
            </a:xfrm>
            <a:prstGeom prst="ellipse">
              <a:avLst/>
            </a:prstGeom>
            <a:solidFill>
              <a:srgbClr val="0000FF"/>
            </a:solidFill>
            <a:ln w="9525">
              <a:solidFill>
                <a:schemeClr val="tx1"/>
              </a:solidFill>
              <a:round/>
              <a:headEnd/>
              <a:tailEnd/>
            </a:ln>
          </p:spPr>
          <p:txBody>
            <a:bodyPr wrap="none" anchor="ctr"/>
            <a:lstStyle/>
            <a:p>
              <a:endParaRPr lang="en-US"/>
            </a:p>
          </p:txBody>
        </p:sp>
        <p:sp>
          <p:nvSpPr>
            <p:cNvPr id="76" name="Oval 56"/>
            <p:cNvSpPr>
              <a:spLocks noChangeArrowheads="1"/>
            </p:cNvSpPr>
            <p:nvPr/>
          </p:nvSpPr>
          <p:spPr bwMode="auto">
            <a:xfrm>
              <a:off x="6553200" y="1600200"/>
              <a:ext cx="457200" cy="457200"/>
            </a:xfrm>
            <a:prstGeom prst="ellipse">
              <a:avLst/>
            </a:prstGeom>
            <a:solidFill>
              <a:srgbClr val="0000FF"/>
            </a:solidFill>
            <a:ln w="9525">
              <a:solidFill>
                <a:schemeClr val="tx1"/>
              </a:solidFill>
              <a:round/>
              <a:headEnd/>
              <a:tailEnd/>
            </a:ln>
          </p:spPr>
          <p:txBody>
            <a:bodyPr wrap="none" anchor="ctr"/>
            <a:lstStyle/>
            <a:p>
              <a:endParaRPr lang="en-US"/>
            </a:p>
          </p:txBody>
        </p:sp>
        <p:sp>
          <p:nvSpPr>
            <p:cNvPr id="77" name="Oval 66"/>
            <p:cNvSpPr>
              <a:spLocks noChangeArrowheads="1"/>
            </p:cNvSpPr>
            <p:nvPr/>
          </p:nvSpPr>
          <p:spPr bwMode="auto">
            <a:xfrm>
              <a:off x="7239000" y="1143000"/>
              <a:ext cx="457200" cy="457200"/>
            </a:xfrm>
            <a:prstGeom prst="ellipse">
              <a:avLst/>
            </a:prstGeom>
            <a:solidFill>
              <a:srgbClr val="0000FF"/>
            </a:solidFill>
            <a:ln w="9525">
              <a:solidFill>
                <a:schemeClr val="tx1"/>
              </a:solidFill>
              <a:round/>
              <a:headEnd/>
              <a:tailEnd/>
            </a:ln>
          </p:spPr>
          <p:txBody>
            <a:bodyPr wrap="none" anchor="ctr"/>
            <a:lstStyle/>
            <a:p>
              <a:endParaRPr lang="en-US"/>
            </a:p>
          </p:txBody>
        </p:sp>
      </p:grpSp>
      <p:grpSp>
        <p:nvGrpSpPr>
          <p:cNvPr id="78" name="Group 77"/>
          <p:cNvGrpSpPr>
            <a:grpSpLocks noChangeAspect="1"/>
          </p:cNvGrpSpPr>
          <p:nvPr/>
        </p:nvGrpSpPr>
        <p:grpSpPr>
          <a:xfrm>
            <a:off x="6858000" y="4648200"/>
            <a:ext cx="1752600" cy="1485900"/>
            <a:chOff x="5638800" y="3886200"/>
            <a:chExt cx="3505200" cy="2971800"/>
          </a:xfrm>
        </p:grpSpPr>
        <p:sp>
          <p:nvSpPr>
            <p:cNvPr id="79" name="Line 2"/>
            <p:cNvSpPr>
              <a:spLocks noChangeShapeType="1"/>
            </p:cNvSpPr>
            <p:nvPr/>
          </p:nvSpPr>
          <p:spPr bwMode="auto">
            <a:xfrm>
              <a:off x="7391400" y="4343400"/>
              <a:ext cx="685800" cy="762000"/>
            </a:xfrm>
            <a:prstGeom prst="line">
              <a:avLst/>
            </a:prstGeom>
            <a:noFill/>
            <a:ln w="9525">
              <a:solidFill>
                <a:schemeClr val="tx1"/>
              </a:solidFill>
              <a:round/>
              <a:headEnd/>
              <a:tailEnd/>
            </a:ln>
          </p:spPr>
          <p:txBody>
            <a:bodyPr/>
            <a:lstStyle/>
            <a:p>
              <a:endParaRPr lang="en-US"/>
            </a:p>
          </p:txBody>
        </p:sp>
        <p:sp>
          <p:nvSpPr>
            <p:cNvPr id="80" name="Line 3"/>
            <p:cNvSpPr>
              <a:spLocks noChangeShapeType="1"/>
            </p:cNvSpPr>
            <p:nvPr/>
          </p:nvSpPr>
          <p:spPr bwMode="auto">
            <a:xfrm flipH="1">
              <a:off x="5867400" y="4343400"/>
              <a:ext cx="1524000" cy="2209800"/>
            </a:xfrm>
            <a:prstGeom prst="line">
              <a:avLst/>
            </a:prstGeom>
            <a:noFill/>
            <a:ln w="9525">
              <a:solidFill>
                <a:schemeClr val="tx1"/>
              </a:solidFill>
              <a:round/>
              <a:headEnd/>
              <a:tailEnd/>
            </a:ln>
          </p:spPr>
          <p:txBody>
            <a:bodyPr/>
            <a:lstStyle/>
            <a:p>
              <a:endParaRPr lang="en-US"/>
            </a:p>
          </p:txBody>
        </p:sp>
        <p:sp>
          <p:nvSpPr>
            <p:cNvPr id="81" name="Line 4"/>
            <p:cNvSpPr>
              <a:spLocks noChangeShapeType="1"/>
            </p:cNvSpPr>
            <p:nvPr/>
          </p:nvSpPr>
          <p:spPr bwMode="auto">
            <a:xfrm>
              <a:off x="7391400" y="4267200"/>
              <a:ext cx="533400" cy="1371600"/>
            </a:xfrm>
            <a:prstGeom prst="line">
              <a:avLst/>
            </a:prstGeom>
            <a:noFill/>
            <a:ln w="9525">
              <a:solidFill>
                <a:schemeClr val="tx1"/>
              </a:solidFill>
              <a:round/>
              <a:headEnd/>
              <a:tailEnd/>
            </a:ln>
          </p:spPr>
          <p:txBody>
            <a:bodyPr/>
            <a:lstStyle/>
            <a:p>
              <a:endParaRPr lang="en-US"/>
            </a:p>
          </p:txBody>
        </p:sp>
        <p:sp>
          <p:nvSpPr>
            <p:cNvPr id="82" name="Line 5"/>
            <p:cNvSpPr>
              <a:spLocks noChangeShapeType="1"/>
            </p:cNvSpPr>
            <p:nvPr/>
          </p:nvSpPr>
          <p:spPr bwMode="auto">
            <a:xfrm flipV="1">
              <a:off x="7315200" y="4114800"/>
              <a:ext cx="1447800" cy="228600"/>
            </a:xfrm>
            <a:prstGeom prst="line">
              <a:avLst/>
            </a:prstGeom>
            <a:noFill/>
            <a:ln w="9525">
              <a:solidFill>
                <a:schemeClr val="tx1"/>
              </a:solidFill>
              <a:round/>
              <a:headEnd/>
              <a:tailEnd/>
            </a:ln>
          </p:spPr>
          <p:txBody>
            <a:bodyPr/>
            <a:lstStyle/>
            <a:p>
              <a:endParaRPr lang="en-US"/>
            </a:p>
          </p:txBody>
        </p:sp>
        <p:sp>
          <p:nvSpPr>
            <p:cNvPr id="83" name="Line 6"/>
            <p:cNvSpPr>
              <a:spLocks noChangeShapeType="1"/>
            </p:cNvSpPr>
            <p:nvPr/>
          </p:nvSpPr>
          <p:spPr bwMode="auto">
            <a:xfrm flipH="1">
              <a:off x="6629400" y="4343400"/>
              <a:ext cx="685800" cy="685800"/>
            </a:xfrm>
            <a:prstGeom prst="line">
              <a:avLst/>
            </a:prstGeom>
            <a:noFill/>
            <a:ln w="9525">
              <a:solidFill>
                <a:schemeClr val="tx1"/>
              </a:solidFill>
              <a:round/>
              <a:headEnd/>
              <a:tailEnd/>
            </a:ln>
          </p:spPr>
          <p:txBody>
            <a:bodyPr/>
            <a:lstStyle/>
            <a:p>
              <a:endParaRPr lang="en-US"/>
            </a:p>
          </p:txBody>
        </p:sp>
        <p:sp>
          <p:nvSpPr>
            <p:cNvPr id="84" name="Line 7"/>
            <p:cNvSpPr>
              <a:spLocks noChangeShapeType="1"/>
            </p:cNvSpPr>
            <p:nvPr/>
          </p:nvSpPr>
          <p:spPr bwMode="auto">
            <a:xfrm flipH="1">
              <a:off x="6705600" y="4343400"/>
              <a:ext cx="685800" cy="1447800"/>
            </a:xfrm>
            <a:prstGeom prst="line">
              <a:avLst/>
            </a:prstGeom>
            <a:noFill/>
            <a:ln w="9525">
              <a:solidFill>
                <a:schemeClr val="tx1"/>
              </a:solidFill>
              <a:round/>
              <a:headEnd/>
              <a:tailEnd/>
            </a:ln>
          </p:spPr>
          <p:txBody>
            <a:bodyPr/>
            <a:lstStyle/>
            <a:p>
              <a:endParaRPr lang="en-US"/>
            </a:p>
          </p:txBody>
        </p:sp>
        <p:sp>
          <p:nvSpPr>
            <p:cNvPr id="85" name="Line 8"/>
            <p:cNvSpPr>
              <a:spLocks noChangeShapeType="1"/>
            </p:cNvSpPr>
            <p:nvPr/>
          </p:nvSpPr>
          <p:spPr bwMode="auto">
            <a:xfrm>
              <a:off x="7467600" y="4343400"/>
              <a:ext cx="1447800" cy="2286000"/>
            </a:xfrm>
            <a:prstGeom prst="line">
              <a:avLst/>
            </a:prstGeom>
            <a:noFill/>
            <a:ln w="9525">
              <a:solidFill>
                <a:schemeClr val="tx1"/>
              </a:solidFill>
              <a:round/>
              <a:headEnd/>
              <a:tailEnd/>
            </a:ln>
          </p:spPr>
          <p:txBody>
            <a:bodyPr/>
            <a:lstStyle/>
            <a:p>
              <a:endParaRPr lang="en-US"/>
            </a:p>
          </p:txBody>
        </p:sp>
        <p:sp>
          <p:nvSpPr>
            <p:cNvPr id="86" name="Line 9"/>
            <p:cNvSpPr>
              <a:spLocks noChangeShapeType="1"/>
            </p:cNvSpPr>
            <p:nvPr/>
          </p:nvSpPr>
          <p:spPr bwMode="auto">
            <a:xfrm flipH="1" flipV="1">
              <a:off x="5791200" y="4038600"/>
              <a:ext cx="1600200" cy="304800"/>
            </a:xfrm>
            <a:prstGeom prst="line">
              <a:avLst/>
            </a:prstGeom>
            <a:noFill/>
            <a:ln w="9525">
              <a:solidFill>
                <a:schemeClr val="tx1"/>
              </a:solidFill>
              <a:round/>
              <a:headEnd/>
              <a:tailEnd/>
            </a:ln>
          </p:spPr>
          <p:txBody>
            <a:bodyPr/>
            <a:lstStyle/>
            <a:p>
              <a:endParaRPr lang="en-US"/>
            </a:p>
          </p:txBody>
        </p:sp>
        <p:sp>
          <p:nvSpPr>
            <p:cNvPr id="87" name="Line 14"/>
            <p:cNvSpPr>
              <a:spLocks noChangeShapeType="1"/>
            </p:cNvSpPr>
            <p:nvPr/>
          </p:nvSpPr>
          <p:spPr bwMode="auto">
            <a:xfrm flipH="1" flipV="1">
              <a:off x="5867400" y="4038600"/>
              <a:ext cx="2971800" cy="76200"/>
            </a:xfrm>
            <a:prstGeom prst="line">
              <a:avLst/>
            </a:prstGeom>
            <a:noFill/>
            <a:ln w="9525">
              <a:solidFill>
                <a:schemeClr val="tx1"/>
              </a:solidFill>
              <a:round/>
              <a:headEnd/>
              <a:tailEnd/>
            </a:ln>
          </p:spPr>
          <p:txBody>
            <a:bodyPr/>
            <a:lstStyle/>
            <a:p>
              <a:endParaRPr lang="en-US"/>
            </a:p>
          </p:txBody>
        </p:sp>
        <p:sp>
          <p:nvSpPr>
            <p:cNvPr id="88" name="Line 15"/>
            <p:cNvSpPr>
              <a:spLocks noChangeShapeType="1"/>
            </p:cNvSpPr>
            <p:nvPr/>
          </p:nvSpPr>
          <p:spPr bwMode="auto">
            <a:xfrm>
              <a:off x="5867400" y="6629400"/>
              <a:ext cx="2971800" cy="0"/>
            </a:xfrm>
            <a:prstGeom prst="line">
              <a:avLst/>
            </a:prstGeom>
            <a:noFill/>
            <a:ln w="9525">
              <a:solidFill>
                <a:schemeClr val="tx1"/>
              </a:solidFill>
              <a:round/>
              <a:headEnd/>
              <a:tailEnd/>
            </a:ln>
          </p:spPr>
          <p:txBody>
            <a:bodyPr/>
            <a:lstStyle/>
            <a:p>
              <a:endParaRPr lang="en-US"/>
            </a:p>
          </p:txBody>
        </p:sp>
        <p:sp>
          <p:nvSpPr>
            <p:cNvPr id="89" name="Line 16"/>
            <p:cNvSpPr>
              <a:spLocks noChangeShapeType="1"/>
            </p:cNvSpPr>
            <p:nvPr/>
          </p:nvSpPr>
          <p:spPr bwMode="auto">
            <a:xfrm flipH="1" flipV="1">
              <a:off x="5791200" y="4114800"/>
              <a:ext cx="0" cy="2438400"/>
            </a:xfrm>
            <a:prstGeom prst="line">
              <a:avLst/>
            </a:prstGeom>
            <a:noFill/>
            <a:ln w="9525">
              <a:solidFill>
                <a:schemeClr val="tx1"/>
              </a:solidFill>
              <a:round/>
              <a:headEnd/>
              <a:tailEnd/>
            </a:ln>
          </p:spPr>
          <p:txBody>
            <a:bodyPr/>
            <a:lstStyle/>
            <a:p>
              <a:endParaRPr lang="en-US"/>
            </a:p>
          </p:txBody>
        </p:sp>
        <p:sp>
          <p:nvSpPr>
            <p:cNvPr id="90" name="Line 17"/>
            <p:cNvSpPr>
              <a:spLocks noChangeShapeType="1"/>
            </p:cNvSpPr>
            <p:nvPr/>
          </p:nvSpPr>
          <p:spPr bwMode="auto">
            <a:xfrm flipH="1" flipV="1">
              <a:off x="8915400" y="4114800"/>
              <a:ext cx="0" cy="2438400"/>
            </a:xfrm>
            <a:prstGeom prst="line">
              <a:avLst/>
            </a:prstGeom>
            <a:noFill/>
            <a:ln w="9525">
              <a:solidFill>
                <a:schemeClr val="tx1"/>
              </a:solidFill>
              <a:round/>
              <a:headEnd/>
              <a:tailEnd/>
            </a:ln>
          </p:spPr>
          <p:txBody>
            <a:bodyPr/>
            <a:lstStyle/>
            <a:p>
              <a:endParaRPr lang="en-US"/>
            </a:p>
          </p:txBody>
        </p:sp>
        <p:sp>
          <p:nvSpPr>
            <p:cNvPr id="91" name="Line 18"/>
            <p:cNvSpPr>
              <a:spLocks noChangeShapeType="1"/>
            </p:cNvSpPr>
            <p:nvPr/>
          </p:nvSpPr>
          <p:spPr bwMode="auto">
            <a:xfrm flipH="1" flipV="1">
              <a:off x="8153400" y="5181600"/>
              <a:ext cx="762000" cy="1371600"/>
            </a:xfrm>
            <a:prstGeom prst="line">
              <a:avLst/>
            </a:prstGeom>
            <a:noFill/>
            <a:ln w="9525">
              <a:solidFill>
                <a:schemeClr val="tx1"/>
              </a:solidFill>
              <a:round/>
              <a:headEnd/>
              <a:tailEnd/>
            </a:ln>
          </p:spPr>
          <p:txBody>
            <a:bodyPr/>
            <a:lstStyle/>
            <a:p>
              <a:endParaRPr lang="en-US"/>
            </a:p>
          </p:txBody>
        </p:sp>
        <p:sp>
          <p:nvSpPr>
            <p:cNvPr id="92" name="Line 19"/>
            <p:cNvSpPr>
              <a:spLocks noChangeShapeType="1"/>
            </p:cNvSpPr>
            <p:nvPr/>
          </p:nvSpPr>
          <p:spPr bwMode="auto">
            <a:xfrm flipH="1">
              <a:off x="6629400" y="5105400"/>
              <a:ext cx="1600200" cy="685800"/>
            </a:xfrm>
            <a:prstGeom prst="line">
              <a:avLst/>
            </a:prstGeom>
            <a:noFill/>
            <a:ln w="9525">
              <a:solidFill>
                <a:schemeClr val="tx1"/>
              </a:solidFill>
              <a:round/>
              <a:headEnd/>
              <a:tailEnd/>
            </a:ln>
          </p:spPr>
          <p:txBody>
            <a:bodyPr/>
            <a:lstStyle/>
            <a:p>
              <a:endParaRPr lang="en-US"/>
            </a:p>
          </p:txBody>
        </p:sp>
        <p:sp>
          <p:nvSpPr>
            <p:cNvPr id="93" name="Line 20"/>
            <p:cNvSpPr>
              <a:spLocks noChangeShapeType="1"/>
            </p:cNvSpPr>
            <p:nvPr/>
          </p:nvSpPr>
          <p:spPr bwMode="auto">
            <a:xfrm flipH="1" flipV="1">
              <a:off x="6705600" y="5105400"/>
              <a:ext cx="1371600" cy="685800"/>
            </a:xfrm>
            <a:prstGeom prst="line">
              <a:avLst/>
            </a:prstGeom>
            <a:noFill/>
            <a:ln w="9525">
              <a:solidFill>
                <a:schemeClr val="tx1"/>
              </a:solidFill>
              <a:round/>
              <a:headEnd/>
              <a:tailEnd/>
            </a:ln>
          </p:spPr>
          <p:txBody>
            <a:bodyPr/>
            <a:lstStyle/>
            <a:p>
              <a:endParaRPr lang="en-US"/>
            </a:p>
          </p:txBody>
        </p:sp>
        <p:sp>
          <p:nvSpPr>
            <p:cNvPr id="94" name="Line 21"/>
            <p:cNvSpPr>
              <a:spLocks noChangeShapeType="1"/>
            </p:cNvSpPr>
            <p:nvPr/>
          </p:nvSpPr>
          <p:spPr bwMode="auto">
            <a:xfrm flipH="1" flipV="1">
              <a:off x="8077200" y="5181600"/>
              <a:ext cx="0" cy="533400"/>
            </a:xfrm>
            <a:prstGeom prst="line">
              <a:avLst/>
            </a:prstGeom>
            <a:noFill/>
            <a:ln w="9525">
              <a:solidFill>
                <a:schemeClr val="tx1"/>
              </a:solidFill>
              <a:round/>
              <a:headEnd/>
              <a:tailEnd/>
            </a:ln>
          </p:spPr>
          <p:txBody>
            <a:bodyPr/>
            <a:lstStyle/>
            <a:p>
              <a:endParaRPr lang="en-US"/>
            </a:p>
          </p:txBody>
        </p:sp>
        <p:sp>
          <p:nvSpPr>
            <p:cNvPr id="95" name="Line 22"/>
            <p:cNvSpPr>
              <a:spLocks noChangeShapeType="1"/>
            </p:cNvSpPr>
            <p:nvPr/>
          </p:nvSpPr>
          <p:spPr bwMode="auto">
            <a:xfrm flipH="1" flipV="1">
              <a:off x="6705600" y="5029200"/>
              <a:ext cx="0" cy="762000"/>
            </a:xfrm>
            <a:prstGeom prst="line">
              <a:avLst/>
            </a:prstGeom>
            <a:noFill/>
            <a:ln w="9525">
              <a:solidFill>
                <a:schemeClr val="tx1"/>
              </a:solidFill>
              <a:round/>
              <a:headEnd/>
              <a:tailEnd/>
            </a:ln>
          </p:spPr>
          <p:txBody>
            <a:bodyPr/>
            <a:lstStyle/>
            <a:p>
              <a:endParaRPr lang="en-US"/>
            </a:p>
          </p:txBody>
        </p:sp>
        <p:sp>
          <p:nvSpPr>
            <p:cNvPr id="96" name="Line 23"/>
            <p:cNvSpPr>
              <a:spLocks noChangeShapeType="1"/>
            </p:cNvSpPr>
            <p:nvPr/>
          </p:nvSpPr>
          <p:spPr bwMode="auto">
            <a:xfrm flipH="1" flipV="1">
              <a:off x="6705600" y="5105400"/>
              <a:ext cx="1447800" cy="76200"/>
            </a:xfrm>
            <a:prstGeom prst="line">
              <a:avLst/>
            </a:prstGeom>
            <a:noFill/>
            <a:ln w="9525">
              <a:solidFill>
                <a:schemeClr val="tx1"/>
              </a:solidFill>
              <a:round/>
              <a:headEnd/>
              <a:tailEnd/>
            </a:ln>
          </p:spPr>
          <p:txBody>
            <a:bodyPr/>
            <a:lstStyle/>
            <a:p>
              <a:endParaRPr lang="en-US"/>
            </a:p>
          </p:txBody>
        </p:sp>
        <p:sp>
          <p:nvSpPr>
            <p:cNvPr id="97" name="Line 24"/>
            <p:cNvSpPr>
              <a:spLocks noChangeShapeType="1"/>
            </p:cNvSpPr>
            <p:nvPr/>
          </p:nvSpPr>
          <p:spPr bwMode="auto">
            <a:xfrm flipH="1" flipV="1">
              <a:off x="6705600" y="5867400"/>
              <a:ext cx="1524000" cy="0"/>
            </a:xfrm>
            <a:prstGeom prst="line">
              <a:avLst/>
            </a:prstGeom>
            <a:noFill/>
            <a:ln w="9525">
              <a:solidFill>
                <a:schemeClr val="tx1"/>
              </a:solidFill>
              <a:round/>
              <a:headEnd/>
              <a:tailEnd/>
            </a:ln>
          </p:spPr>
          <p:txBody>
            <a:bodyPr/>
            <a:lstStyle/>
            <a:p>
              <a:endParaRPr lang="en-US"/>
            </a:p>
          </p:txBody>
        </p:sp>
        <p:sp>
          <p:nvSpPr>
            <p:cNvPr id="98" name="Line 25"/>
            <p:cNvSpPr>
              <a:spLocks noChangeShapeType="1"/>
            </p:cNvSpPr>
            <p:nvPr/>
          </p:nvSpPr>
          <p:spPr bwMode="auto">
            <a:xfrm>
              <a:off x="6781800" y="5105400"/>
              <a:ext cx="2057400" cy="1524000"/>
            </a:xfrm>
            <a:prstGeom prst="line">
              <a:avLst/>
            </a:prstGeom>
            <a:noFill/>
            <a:ln w="9525">
              <a:solidFill>
                <a:schemeClr val="tx1"/>
              </a:solidFill>
              <a:round/>
              <a:headEnd/>
              <a:tailEnd/>
            </a:ln>
          </p:spPr>
          <p:txBody>
            <a:bodyPr/>
            <a:lstStyle/>
            <a:p>
              <a:endParaRPr lang="en-US"/>
            </a:p>
          </p:txBody>
        </p:sp>
        <p:sp>
          <p:nvSpPr>
            <p:cNvPr id="99" name="Line 26"/>
            <p:cNvSpPr>
              <a:spLocks noChangeShapeType="1"/>
            </p:cNvSpPr>
            <p:nvPr/>
          </p:nvSpPr>
          <p:spPr bwMode="auto">
            <a:xfrm flipH="1" flipV="1">
              <a:off x="8153400" y="5867400"/>
              <a:ext cx="685800" cy="685800"/>
            </a:xfrm>
            <a:prstGeom prst="line">
              <a:avLst/>
            </a:prstGeom>
            <a:noFill/>
            <a:ln w="9525">
              <a:solidFill>
                <a:schemeClr val="tx1"/>
              </a:solidFill>
              <a:round/>
              <a:headEnd/>
              <a:tailEnd/>
            </a:ln>
          </p:spPr>
          <p:txBody>
            <a:bodyPr/>
            <a:lstStyle/>
            <a:p>
              <a:endParaRPr lang="en-US"/>
            </a:p>
          </p:txBody>
        </p:sp>
        <p:sp>
          <p:nvSpPr>
            <p:cNvPr id="100" name="Line 27"/>
            <p:cNvSpPr>
              <a:spLocks noChangeShapeType="1"/>
            </p:cNvSpPr>
            <p:nvPr/>
          </p:nvSpPr>
          <p:spPr bwMode="auto">
            <a:xfrm flipH="1" flipV="1">
              <a:off x="6629400" y="5943600"/>
              <a:ext cx="2286000" cy="685800"/>
            </a:xfrm>
            <a:prstGeom prst="line">
              <a:avLst/>
            </a:prstGeom>
            <a:noFill/>
            <a:ln w="9525">
              <a:solidFill>
                <a:schemeClr val="tx1"/>
              </a:solidFill>
              <a:round/>
              <a:headEnd/>
              <a:tailEnd/>
            </a:ln>
          </p:spPr>
          <p:txBody>
            <a:bodyPr/>
            <a:lstStyle/>
            <a:p>
              <a:endParaRPr lang="en-US"/>
            </a:p>
          </p:txBody>
        </p:sp>
        <p:sp>
          <p:nvSpPr>
            <p:cNvPr id="101" name="Line 28"/>
            <p:cNvSpPr>
              <a:spLocks noChangeShapeType="1"/>
            </p:cNvSpPr>
            <p:nvPr/>
          </p:nvSpPr>
          <p:spPr bwMode="auto">
            <a:xfrm flipH="1">
              <a:off x="5867400" y="5943600"/>
              <a:ext cx="2286000" cy="609600"/>
            </a:xfrm>
            <a:prstGeom prst="line">
              <a:avLst/>
            </a:prstGeom>
            <a:noFill/>
            <a:ln w="9525">
              <a:solidFill>
                <a:schemeClr val="tx1"/>
              </a:solidFill>
              <a:round/>
              <a:headEnd/>
              <a:tailEnd/>
            </a:ln>
          </p:spPr>
          <p:txBody>
            <a:bodyPr/>
            <a:lstStyle/>
            <a:p>
              <a:endParaRPr lang="en-US"/>
            </a:p>
          </p:txBody>
        </p:sp>
        <p:sp>
          <p:nvSpPr>
            <p:cNvPr id="102" name="Line 29"/>
            <p:cNvSpPr>
              <a:spLocks noChangeShapeType="1"/>
            </p:cNvSpPr>
            <p:nvPr/>
          </p:nvSpPr>
          <p:spPr bwMode="auto">
            <a:xfrm flipV="1">
              <a:off x="5867400" y="5257800"/>
              <a:ext cx="2362200" cy="1295400"/>
            </a:xfrm>
            <a:prstGeom prst="line">
              <a:avLst/>
            </a:prstGeom>
            <a:noFill/>
            <a:ln w="9525">
              <a:solidFill>
                <a:schemeClr val="tx1"/>
              </a:solidFill>
              <a:round/>
              <a:headEnd/>
              <a:tailEnd/>
            </a:ln>
          </p:spPr>
          <p:txBody>
            <a:bodyPr/>
            <a:lstStyle/>
            <a:p>
              <a:endParaRPr lang="en-US"/>
            </a:p>
          </p:txBody>
        </p:sp>
        <p:sp>
          <p:nvSpPr>
            <p:cNvPr id="103" name="Line 30"/>
            <p:cNvSpPr>
              <a:spLocks noChangeShapeType="1"/>
            </p:cNvSpPr>
            <p:nvPr/>
          </p:nvSpPr>
          <p:spPr bwMode="auto">
            <a:xfrm flipH="1">
              <a:off x="5943600" y="5105400"/>
              <a:ext cx="762000" cy="1371600"/>
            </a:xfrm>
            <a:prstGeom prst="line">
              <a:avLst/>
            </a:prstGeom>
            <a:noFill/>
            <a:ln w="9525">
              <a:solidFill>
                <a:schemeClr val="tx1"/>
              </a:solidFill>
              <a:round/>
              <a:headEnd/>
              <a:tailEnd/>
            </a:ln>
          </p:spPr>
          <p:txBody>
            <a:bodyPr/>
            <a:lstStyle/>
            <a:p>
              <a:endParaRPr lang="en-US"/>
            </a:p>
          </p:txBody>
        </p:sp>
        <p:sp>
          <p:nvSpPr>
            <p:cNvPr id="104" name="Line 31"/>
            <p:cNvSpPr>
              <a:spLocks noChangeShapeType="1"/>
            </p:cNvSpPr>
            <p:nvPr/>
          </p:nvSpPr>
          <p:spPr bwMode="auto">
            <a:xfrm flipV="1">
              <a:off x="5867400" y="5791200"/>
              <a:ext cx="838200" cy="762000"/>
            </a:xfrm>
            <a:prstGeom prst="line">
              <a:avLst/>
            </a:prstGeom>
            <a:noFill/>
            <a:ln w="9525">
              <a:solidFill>
                <a:schemeClr val="tx1"/>
              </a:solidFill>
              <a:round/>
              <a:headEnd/>
              <a:tailEnd/>
            </a:ln>
          </p:spPr>
          <p:txBody>
            <a:bodyPr/>
            <a:lstStyle/>
            <a:p>
              <a:endParaRPr lang="en-US"/>
            </a:p>
          </p:txBody>
        </p:sp>
        <p:sp>
          <p:nvSpPr>
            <p:cNvPr id="105" name="Line 32"/>
            <p:cNvSpPr>
              <a:spLocks noChangeShapeType="1"/>
            </p:cNvSpPr>
            <p:nvPr/>
          </p:nvSpPr>
          <p:spPr bwMode="auto">
            <a:xfrm flipV="1">
              <a:off x="6858000" y="4114800"/>
              <a:ext cx="2057400" cy="990600"/>
            </a:xfrm>
            <a:prstGeom prst="line">
              <a:avLst/>
            </a:prstGeom>
            <a:noFill/>
            <a:ln w="9525">
              <a:solidFill>
                <a:schemeClr val="tx1"/>
              </a:solidFill>
              <a:round/>
              <a:headEnd/>
              <a:tailEnd/>
            </a:ln>
          </p:spPr>
          <p:txBody>
            <a:bodyPr/>
            <a:lstStyle/>
            <a:p>
              <a:endParaRPr lang="en-US"/>
            </a:p>
          </p:txBody>
        </p:sp>
        <p:sp>
          <p:nvSpPr>
            <p:cNvPr id="106" name="Line 33"/>
            <p:cNvSpPr>
              <a:spLocks noChangeShapeType="1"/>
            </p:cNvSpPr>
            <p:nvPr/>
          </p:nvSpPr>
          <p:spPr bwMode="auto">
            <a:xfrm flipH="1">
              <a:off x="8229600" y="4191000"/>
              <a:ext cx="685800" cy="1676400"/>
            </a:xfrm>
            <a:prstGeom prst="line">
              <a:avLst/>
            </a:prstGeom>
            <a:noFill/>
            <a:ln w="9525">
              <a:solidFill>
                <a:schemeClr val="tx1"/>
              </a:solidFill>
              <a:round/>
              <a:headEnd/>
              <a:tailEnd/>
            </a:ln>
          </p:spPr>
          <p:txBody>
            <a:bodyPr/>
            <a:lstStyle/>
            <a:p>
              <a:endParaRPr lang="en-US"/>
            </a:p>
          </p:txBody>
        </p:sp>
        <p:sp>
          <p:nvSpPr>
            <p:cNvPr id="107" name="Line 34"/>
            <p:cNvSpPr>
              <a:spLocks noChangeShapeType="1"/>
            </p:cNvSpPr>
            <p:nvPr/>
          </p:nvSpPr>
          <p:spPr bwMode="auto">
            <a:xfrm flipH="1">
              <a:off x="6934200" y="4114800"/>
              <a:ext cx="1981200" cy="1600200"/>
            </a:xfrm>
            <a:prstGeom prst="line">
              <a:avLst/>
            </a:prstGeom>
            <a:noFill/>
            <a:ln w="9525">
              <a:solidFill>
                <a:schemeClr val="tx1"/>
              </a:solidFill>
              <a:round/>
              <a:headEnd/>
              <a:tailEnd/>
            </a:ln>
          </p:spPr>
          <p:txBody>
            <a:bodyPr/>
            <a:lstStyle/>
            <a:p>
              <a:endParaRPr lang="en-US"/>
            </a:p>
          </p:txBody>
        </p:sp>
        <p:sp>
          <p:nvSpPr>
            <p:cNvPr id="108" name="Line 35"/>
            <p:cNvSpPr>
              <a:spLocks noChangeShapeType="1"/>
            </p:cNvSpPr>
            <p:nvPr/>
          </p:nvSpPr>
          <p:spPr bwMode="auto">
            <a:xfrm flipH="1" flipV="1">
              <a:off x="5943600" y="4114800"/>
              <a:ext cx="2286000" cy="1066800"/>
            </a:xfrm>
            <a:prstGeom prst="line">
              <a:avLst/>
            </a:prstGeom>
            <a:noFill/>
            <a:ln w="9525">
              <a:solidFill>
                <a:schemeClr val="tx1"/>
              </a:solidFill>
              <a:round/>
              <a:headEnd/>
              <a:tailEnd/>
            </a:ln>
          </p:spPr>
          <p:txBody>
            <a:bodyPr/>
            <a:lstStyle/>
            <a:p>
              <a:endParaRPr lang="en-US"/>
            </a:p>
          </p:txBody>
        </p:sp>
        <p:sp>
          <p:nvSpPr>
            <p:cNvPr id="109" name="Line 39"/>
            <p:cNvSpPr>
              <a:spLocks noChangeShapeType="1"/>
            </p:cNvSpPr>
            <p:nvPr/>
          </p:nvSpPr>
          <p:spPr bwMode="auto">
            <a:xfrm flipV="1">
              <a:off x="8153400" y="4114800"/>
              <a:ext cx="762000" cy="1066800"/>
            </a:xfrm>
            <a:prstGeom prst="line">
              <a:avLst/>
            </a:prstGeom>
            <a:noFill/>
            <a:ln w="9525">
              <a:solidFill>
                <a:schemeClr val="tx1"/>
              </a:solidFill>
              <a:round/>
              <a:headEnd/>
              <a:tailEnd/>
            </a:ln>
          </p:spPr>
          <p:txBody>
            <a:bodyPr/>
            <a:lstStyle/>
            <a:p>
              <a:endParaRPr lang="en-US"/>
            </a:p>
          </p:txBody>
        </p:sp>
        <p:sp>
          <p:nvSpPr>
            <p:cNvPr id="110" name="Line 40"/>
            <p:cNvSpPr>
              <a:spLocks noChangeShapeType="1"/>
            </p:cNvSpPr>
            <p:nvPr/>
          </p:nvSpPr>
          <p:spPr bwMode="auto">
            <a:xfrm flipH="1" flipV="1">
              <a:off x="5943600" y="4191000"/>
              <a:ext cx="762000" cy="762000"/>
            </a:xfrm>
            <a:prstGeom prst="line">
              <a:avLst/>
            </a:prstGeom>
            <a:noFill/>
            <a:ln w="9525">
              <a:solidFill>
                <a:schemeClr val="tx1"/>
              </a:solidFill>
              <a:round/>
              <a:headEnd/>
              <a:tailEnd/>
            </a:ln>
          </p:spPr>
          <p:txBody>
            <a:bodyPr/>
            <a:lstStyle/>
            <a:p>
              <a:endParaRPr lang="en-US"/>
            </a:p>
          </p:txBody>
        </p:sp>
        <p:sp>
          <p:nvSpPr>
            <p:cNvPr id="111" name="Line 41"/>
            <p:cNvSpPr>
              <a:spLocks noChangeShapeType="1"/>
            </p:cNvSpPr>
            <p:nvPr/>
          </p:nvSpPr>
          <p:spPr bwMode="auto">
            <a:xfrm>
              <a:off x="5943600" y="4114800"/>
              <a:ext cx="2133600" cy="1676400"/>
            </a:xfrm>
            <a:prstGeom prst="line">
              <a:avLst/>
            </a:prstGeom>
            <a:noFill/>
            <a:ln w="9525">
              <a:solidFill>
                <a:schemeClr val="tx1"/>
              </a:solidFill>
              <a:round/>
              <a:headEnd/>
              <a:tailEnd/>
            </a:ln>
          </p:spPr>
          <p:txBody>
            <a:bodyPr/>
            <a:lstStyle/>
            <a:p>
              <a:endParaRPr lang="en-US"/>
            </a:p>
          </p:txBody>
        </p:sp>
        <p:sp>
          <p:nvSpPr>
            <p:cNvPr id="112" name="Line 42"/>
            <p:cNvSpPr>
              <a:spLocks noChangeShapeType="1"/>
            </p:cNvSpPr>
            <p:nvPr/>
          </p:nvSpPr>
          <p:spPr bwMode="auto">
            <a:xfrm>
              <a:off x="5867400" y="4114800"/>
              <a:ext cx="838200" cy="1752600"/>
            </a:xfrm>
            <a:prstGeom prst="line">
              <a:avLst/>
            </a:prstGeom>
            <a:noFill/>
            <a:ln w="9525">
              <a:solidFill>
                <a:schemeClr val="tx1"/>
              </a:solidFill>
              <a:round/>
              <a:headEnd/>
              <a:tailEnd/>
            </a:ln>
          </p:spPr>
          <p:txBody>
            <a:bodyPr/>
            <a:lstStyle/>
            <a:p>
              <a:endParaRPr lang="en-US"/>
            </a:p>
          </p:txBody>
        </p:sp>
        <p:sp>
          <p:nvSpPr>
            <p:cNvPr id="113" name="Oval 57"/>
            <p:cNvSpPr>
              <a:spLocks noChangeArrowheads="1"/>
            </p:cNvSpPr>
            <p:nvPr/>
          </p:nvSpPr>
          <p:spPr bwMode="auto">
            <a:xfrm>
              <a:off x="5638800" y="3886200"/>
              <a:ext cx="457200" cy="457200"/>
            </a:xfrm>
            <a:prstGeom prst="ellipse">
              <a:avLst/>
            </a:prstGeom>
            <a:solidFill>
              <a:srgbClr val="0000FF"/>
            </a:solidFill>
            <a:ln w="9525">
              <a:solidFill>
                <a:schemeClr val="tx1"/>
              </a:solidFill>
              <a:round/>
              <a:headEnd/>
              <a:tailEnd/>
            </a:ln>
          </p:spPr>
          <p:txBody>
            <a:bodyPr wrap="none" anchor="ctr"/>
            <a:lstStyle/>
            <a:p>
              <a:endParaRPr lang="en-US"/>
            </a:p>
          </p:txBody>
        </p:sp>
        <p:sp>
          <p:nvSpPr>
            <p:cNvPr id="114" name="Oval 58"/>
            <p:cNvSpPr>
              <a:spLocks noChangeArrowheads="1"/>
            </p:cNvSpPr>
            <p:nvPr/>
          </p:nvSpPr>
          <p:spPr bwMode="auto">
            <a:xfrm>
              <a:off x="5638800" y="6400800"/>
              <a:ext cx="457200" cy="457200"/>
            </a:xfrm>
            <a:prstGeom prst="ellipse">
              <a:avLst/>
            </a:prstGeom>
            <a:solidFill>
              <a:srgbClr val="0000FF"/>
            </a:solidFill>
            <a:ln w="9525">
              <a:solidFill>
                <a:schemeClr val="tx1"/>
              </a:solidFill>
              <a:round/>
              <a:headEnd/>
              <a:tailEnd/>
            </a:ln>
          </p:spPr>
          <p:txBody>
            <a:bodyPr wrap="none" anchor="ctr"/>
            <a:lstStyle/>
            <a:p>
              <a:endParaRPr lang="en-US"/>
            </a:p>
          </p:txBody>
        </p:sp>
        <p:sp>
          <p:nvSpPr>
            <p:cNvPr id="115" name="Oval 59"/>
            <p:cNvSpPr>
              <a:spLocks noChangeArrowheads="1"/>
            </p:cNvSpPr>
            <p:nvPr/>
          </p:nvSpPr>
          <p:spPr bwMode="auto">
            <a:xfrm>
              <a:off x="6477000" y="4876800"/>
              <a:ext cx="457200" cy="457200"/>
            </a:xfrm>
            <a:prstGeom prst="ellipse">
              <a:avLst/>
            </a:prstGeom>
            <a:solidFill>
              <a:srgbClr val="0000FF"/>
            </a:solidFill>
            <a:ln w="9525">
              <a:solidFill>
                <a:schemeClr val="tx1"/>
              </a:solidFill>
              <a:round/>
              <a:headEnd/>
              <a:tailEnd/>
            </a:ln>
          </p:spPr>
          <p:txBody>
            <a:bodyPr wrap="none" anchor="ctr"/>
            <a:lstStyle/>
            <a:p>
              <a:endParaRPr lang="en-US"/>
            </a:p>
          </p:txBody>
        </p:sp>
        <p:sp>
          <p:nvSpPr>
            <p:cNvPr id="116" name="Oval 60"/>
            <p:cNvSpPr>
              <a:spLocks noChangeArrowheads="1"/>
            </p:cNvSpPr>
            <p:nvPr/>
          </p:nvSpPr>
          <p:spPr bwMode="auto">
            <a:xfrm>
              <a:off x="7848600" y="4876800"/>
              <a:ext cx="457200" cy="457200"/>
            </a:xfrm>
            <a:prstGeom prst="ellipse">
              <a:avLst/>
            </a:prstGeom>
            <a:solidFill>
              <a:srgbClr val="0000FF"/>
            </a:solidFill>
            <a:ln w="9525">
              <a:solidFill>
                <a:schemeClr val="tx1"/>
              </a:solidFill>
              <a:round/>
              <a:headEnd/>
              <a:tailEnd/>
            </a:ln>
          </p:spPr>
          <p:txBody>
            <a:bodyPr wrap="none" anchor="ctr"/>
            <a:lstStyle/>
            <a:p>
              <a:endParaRPr lang="en-US"/>
            </a:p>
          </p:txBody>
        </p:sp>
        <p:sp>
          <p:nvSpPr>
            <p:cNvPr id="117" name="Oval 61"/>
            <p:cNvSpPr>
              <a:spLocks noChangeArrowheads="1"/>
            </p:cNvSpPr>
            <p:nvPr/>
          </p:nvSpPr>
          <p:spPr bwMode="auto">
            <a:xfrm>
              <a:off x="8686800" y="6400800"/>
              <a:ext cx="457200" cy="457200"/>
            </a:xfrm>
            <a:prstGeom prst="ellipse">
              <a:avLst/>
            </a:prstGeom>
            <a:solidFill>
              <a:srgbClr val="0000FF"/>
            </a:solidFill>
            <a:ln w="9525">
              <a:solidFill>
                <a:schemeClr val="tx1"/>
              </a:solidFill>
              <a:round/>
              <a:headEnd/>
              <a:tailEnd/>
            </a:ln>
          </p:spPr>
          <p:txBody>
            <a:bodyPr wrap="none" anchor="ctr"/>
            <a:lstStyle/>
            <a:p>
              <a:endParaRPr lang="en-US"/>
            </a:p>
          </p:txBody>
        </p:sp>
        <p:sp>
          <p:nvSpPr>
            <p:cNvPr id="118" name="Oval 62"/>
            <p:cNvSpPr>
              <a:spLocks noChangeArrowheads="1"/>
            </p:cNvSpPr>
            <p:nvPr/>
          </p:nvSpPr>
          <p:spPr bwMode="auto">
            <a:xfrm>
              <a:off x="8686800" y="3886200"/>
              <a:ext cx="457200" cy="457200"/>
            </a:xfrm>
            <a:prstGeom prst="ellipse">
              <a:avLst/>
            </a:prstGeom>
            <a:solidFill>
              <a:srgbClr val="0000FF"/>
            </a:solidFill>
            <a:ln w="9525">
              <a:solidFill>
                <a:schemeClr val="tx1"/>
              </a:solidFill>
              <a:round/>
              <a:headEnd/>
              <a:tailEnd/>
            </a:ln>
          </p:spPr>
          <p:txBody>
            <a:bodyPr wrap="none" anchor="ctr"/>
            <a:lstStyle/>
            <a:p>
              <a:endParaRPr lang="en-US"/>
            </a:p>
          </p:txBody>
        </p:sp>
        <p:sp>
          <p:nvSpPr>
            <p:cNvPr id="119" name="Oval 63"/>
            <p:cNvSpPr>
              <a:spLocks noChangeArrowheads="1"/>
            </p:cNvSpPr>
            <p:nvPr/>
          </p:nvSpPr>
          <p:spPr bwMode="auto">
            <a:xfrm rot="238349">
              <a:off x="7848600" y="5562600"/>
              <a:ext cx="457200" cy="457200"/>
            </a:xfrm>
            <a:prstGeom prst="ellipse">
              <a:avLst/>
            </a:prstGeom>
            <a:solidFill>
              <a:srgbClr val="0000FF"/>
            </a:solidFill>
            <a:ln w="9525">
              <a:solidFill>
                <a:schemeClr val="tx1"/>
              </a:solidFill>
              <a:round/>
              <a:headEnd/>
              <a:tailEnd/>
            </a:ln>
          </p:spPr>
          <p:txBody>
            <a:bodyPr wrap="none" anchor="ctr"/>
            <a:lstStyle/>
            <a:p>
              <a:endParaRPr lang="en-US"/>
            </a:p>
          </p:txBody>
        </p:sp>
        <p:sp>
          <p:nvSpPr>
            <p:cNvPr id="120" name="Oval 64"/>
            <p:cNvSpPr>
              <a:spLocks noChangeArrowheads="1"/>
            </p:cNvSpPr>
            <p:nvPr/>
          </p:nvSpPr>
          <p:spPr bwMode="auto">
            <a:xfrm>
              <a:off x="6477000" y="5562600"/>
              <a:ext cx="457200" cy="457200"/>
            </a:xfrm>
            <a:prstGeom prst="ellipse">
              <a:avLst/>
            </a:prstGeom>
            <a:solidFill>
              <a:srgbClr val="0000FF"/>
            </a:solidFill>
            <a:ln w="9525">
              <a:solidFill>
                <a:schemeClr val="tx1"/>
              </a:solidFill>
              <a:round/>
              <a:headEnd/>
              <a:tailEnd/>
            </a:ln>
          </p:spPr>
          <p:txBody>
            <a:bodyPr wrap="none" anchor="ctr"/>
            <a:lstStyle/>
            <a:p>
              <a:endParaRPr lang="en-US"/>
            </a:p>
          </p:txBody>
        </p:sp>
        <p:sp>
          <p:nvSpPr>
            <p:cNvPr id="121" name="Oval 67"/>
            <p:cNvSpPr>
              <a:spLocks noChangeArrowheads="1"/>
            </p:cNvSpPr>
            <p:nvPr/>
          </p:nvSpPr>
          <p:spPr bwMode="auto">
            <a:xfrm>
              <a:off x="7162800" y="4114800"/>
              <a:ext cx="457200" cy="457200"/>
            </a:xfrm>
            <a:prstGeom prst="ellipse">
              <a:avLst/>
            </a:prstGeom>
            <a:solidFill>
              <a:srgbClr val="0000FF"/>
            </a:solidFill>
            <a:ln w="9525">
              <a:solidFill>
                <a:schemeClr val="tx1"/>
              </a:solidFill>
              <a:round/>
              <a:headEnd/>
              <a:tailEnd/>
            </a:ln>
          </p:spPr>
          <p:txBody>
            <a:bodyPr wrap="none" anchor="ctr"/>
            <a:lstStyle/>
            <a:p>
              <a:endParaRPr lang="en-US"/>
            </a:p>
          </p:txBody>
        </p:sp>
      </p:grpSp>
    </p:spTree>
    <p:extLst>
      <p:ext uri="{BB962C8B-B14F-4D97-AF65-F5344CB8AC3E}">
        <p14:creationId xmlns:p14="http://schemas.microsoft.com/office/powerpoint/2010/main" val="23553530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C:\Users\MARCA~1.SMI\AppData\Local\Temp\SNAGHTML26527d33.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7200" y="0"/>
            <a:ext cx="8172449" cy="6537960"/>
          </a:xfrm>
          <a:prstGeom prst="rect">
            <a:avLst/>
          </a:prstGeom>
          <a:noFill/>
        </p:spPr>
      </p:pic>
      <p:sp>
        <p:nvSpPr>
          <p:cNvPr id="3" name="TextBox 2"/>
          <p:cNvSpPr txBox="1"/>
          <p:nvPr/>
        </p:nvSpPr>
        <p:spPr>
          <a:xfrm>
            <a:off x="1477060" y="6488668"/>
            <a:ext cx="6600140" cy="369332"/>
          </a:xfrm>
          <a:prstGeom prst="rect">
            <a:avLst/>
          </a:prstGeom>
          <a:noFill/>
        </p:spPr>
        <p:txBody>
          <a:bodyPr wrap="none" rtlCol="0">
            <a:spAutoFit/>
          </a:bodyPr>
          <a:lstStyle/>
          <a:p>
            <a:r>
              <a:rPr lang="en-US" dirty="0" smtClean="0"/>
              <a:t>NodeXL creates a list of “vertices” from imported social media edges</a:t>
            </a:r>
            <a:endParaRPr lang="en-US" dirty="0"/>
          </a:p>
        </p:txBody>
      </p:sp>
      <p:sp>
        <p:nvSpPr>
          <p:cNvPr id="4" name="Oval 3"/>
          <p:cNvSpPr/>
          <p:nvPr/>
        </p:nvSpPr>
        <p:spPr>
          <a:xfrm>
            <a:off x="2057400" y="6019800"/>
            <a:ext cx="685800" cy="533400"/>
          </a:xfrm>
          <a:prstGeom prst="ellipse">
            <a:avLst/>
          </a:prstGeom>
          <a:solidFill>
            <a:srgbClr val="FFFF00">
              <a:alpha val="3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eft Arrow 4"/>
          <p:cNvSpPr/>
          <p:nvPr/>
        </p:nvSpPr>
        <p:spPr>
          <a:xfrm>
            <a:off x="2057400" y="2819400"/>
            <a:ext cx="6858000" cy="1524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NodeXL displays subgraph images along with network metadata</a:t>
            </a:r>
            <a:endParaRPr lang="en-US" dirty="0"/>
          </a:p>
        </p:txBody>
      </p:sp>
    </p:spTree>
    <p:extLst>
      <p:ext uri="{BB962C8B-B14F-4D97-AF65-F5344CB8AC3E}">
        <p14:creationId xmlns:p14="http://schemas.microsoft.com/office/powerpoint/2010/main" val="28791361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14501" y="6488668"/>
            <a:ext cx="7826694" cy="369332"/>
          </a:xfrm>
          <a:prstGeom prst="rect">
            <a:avLst/>
          </a:prstGeom>
          <a:noFill/>
        </p:spPr>
        <p:txBody>
          <a:bodyPr wrap="none" rtlCol="0">
            <a:spAutoFit/>
          </a:bodyPr>
          <a:lstStyle/>
          <a:p>
            <a:r>
              <a:rPr lang="en-US" dirty="0"/>
              <a:t>NodeXL “Autofill columns” simplifies mapping data attributes to display attributes</a:t>
            </a:r>
          </a:p>
        </p:txBody>
      </p:sp>
      <p:pic>
        <p:nvPicPr>
          <p:cNvPr id="36870" name="Picture 6" descr="C:\Users\MARCA~1.SMI\AppData\Local\Temp\SNAGHTML265d6734.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57301" y="152400"/>
            <a:ext cx="2727563" cy="4267200"/>
          </a:xfrm>
          <a:prstGeom prst="rect">
            <a:avLst/>
          </a:prstGeom>
          <a:noFill/>
        </p:spPr>
      </p:pic>
      <p:pic>
        <p:nvPicPr>
          <p:cNvPr id="36874" name="Picture 10" descr="C:\Users\MARCA~1.SMI\AppData\Local\Temp\SNAGHTML265db64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61723" y="152400"/>
            <a:ext cx="2824977" cy="4419600"/>
          </a:xfrm>
          <a:prstGeom prst="rect">
            <a:avLst/>
          </a:prstGeom>
          <a:noFill/>
        </p:spPr>
      </p:pic>
      <p:pic>
        <p:nvPicPr>
          <p:cNvPr id="36872" name="Picture 8" descr="C:\Users\MARCA~1.SMI\AppData\Local\Temp\SNAGHTML265d8407.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71900" y="1752602"/>
            <a:ext cx="2971800" cy="4649301"/>
          </a:xfrm>
          <a:prstGeom prst="rect">
            <a:avLst/>
          </a:prstGeom>
          <a:noFill/>
        </p:spPr>
      </p:pic>
      <p:sp>
        <p:nvSpPr>
          <p:cNvPr id="9" name="Oval 8"/>
          <p:cNvSpPr/>
          <p:nvPr/>
        </p:nvSpPr>
        <p:spPr>
          <a:xfrm>
            <a:off x="1257300" y="228600"/>
            <a:ext cx="514350" cy="533400"/>
          </a:xfrm>
          <a:prstGeom prst="ellipse">
            <a:avLst/>
          </a:prstGeom>
          <a:solidFill>
            <a:srgbClr val="FFFF00">
              <a:alpha val="3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057650" y="1905000"/>
            <a:ext cx="514350" cy="533400"/>
          </a:xfrm>
          <a:prstGeom prst="ellipse">
            <a:avLst/>
          </a:prstGeom>
          <a:solidFill>
            <a:srgbClr val="FFFF00">
              <a:alpha val="3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600700" y="228600"/>
            <a:ext cx="514350" cy="533400"/>
          </a:xfrm>
          <a:prstGeom prst="ellipse">
            <a:avLst/>
          </a:prstGeom>
          <a:solidFill>
            <a:srgbClr val="FFFF00">
              <a:alpha val="3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81479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14700" y="6488668"/>
            <a:ext cx="3642407" cy="369332"/>
          </a:xfrm>
          <a:prstGeom prst="rect">
            <a:avLst/>
          </a:prstGeom>
          <a:noFill/>
        </p:spPr>
        <p:txBody>
          <a:bodyPr wrap="none" rtlCol="0">
            <a:spAutoFit/>
          </a:bodyPr>
          <a:lstStyle/>
          <a:p>
            <a:r>
              <a:rPr lang="en-US" dirty="0"/>
              <a:t>NodeXL enables filtering of networks</a:t>
            </a:r>
          </a:p>
        </p:txBody>
      </p:sp>
      <p:pic>
        <p:nvPicPr>
          <p:cNvPr id="34818" name="Picture 2" descr="C:\Users\MARCA~1.SMI\AppData\Local\Temp\SNAGHTML2674a8b6.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00150" y="76200"/>
            <a:ext cx="2623469" cy="5257800"/>
          </a:xfrm>
          <a:prstGeom prst="rect">
            <a:avLst/>
          </a:prstGeom>
          <a:noFill/>
        </p:spPr>
      </p:pic>
      <p:pic>
        <p:nvPicPr>
          <p:cNvPr id="34820" name="Picture 4" descr="C:\Users\MARCA~1.SMI\AppData\Local\Temp\SNAGHTML2675ea77.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20131" y="685800"/>
            <a:ext cx="2623469" cy="5257800"/>
          </a:xfrm>
          <a:prstGeom prst="rect">
            <a:avLst/>
          </a:prstGeom>
          <a:noFill/>
        </p:spPr>
      </p:pic>
      <p:pic>
        <p:nvPicPr>
          <p:cNvPr id="34822" name="Picture 6" descr="C:\Users\MARCA~1.SMI\AppData\Local\Temp\SNAGHTML2676a9fe.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415554" y="1447800"/>
            <a:ext cx="2585447" cy="5181600"/>
          </a:xfrm>
          <a:prstGeom prst="rect">
            <a:avLst/>
          </a:prstGeom>
          <a:noFill/>
        </p:spPr>
      </p:pic>
    </p:spTree>
    <p:extLst>
      <p:ext uri="{BB962C8B-B14F-4D97-AF65-F5344CB8AC3E}">
        <p14:creationId xmlns:p14="http://schemas.microsoft.com/office/powerpoint/2010/main" val="32329714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21001-NodeXL-Twitter-obama2012 Networ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577552"/>
            <a:ext cx="8026400" cy="6019800"/>
          </a:xfrm>
          <a:prstGeom prst="rect">
            <a:avLst/>
          </a:prstGeom>
        </p:spPr>
      </p:pic>
    </p:spTree>
    <p:extLst>
      <p:ext uri="{BB962C8B-B14F-4D97-AF65-F5344CB8AC3E}">
        <p14:creationId xmlns:p14="http://schemas.microsoft.com/office/powerpoint/2010/main" val="32191691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0"/>
          </p:nvPr>
        </p:nvSpPr>
        <p:spPr/>
        <p:txBody>
          <a:bodyPr/>
          <a:lstStyle/>
          <a:p>
            <a:r>
              <a:rPr lang="en-AU"/>
              <a:t>Copyright © 2011, Elsevier Inc. All rights Reserved</a:t>
            </a:r>
          </a:p>
        </p:txBody>
      </p:sp>
      <p:sp>
        <p:nvSpPr>
          <p:cNvPr id="543746" name="Rectangle 2"/>
          <p:cNvSpPr>
            <a:spLocks noGrp="1" noChangeArrowheads="1"/>
          </p:cNvSpPr>
          <p:nvPr>
            <p:ph type="title"/>
          </p:nvPr>
        </p:nvSpPr>
        <p:spPr/>
        <p:txBody>
          <a:bodyPr>
            <a:normAutofit fontScale="90000"/>
          </a:bodyPr>
          <a:lstStyle/>
          <a:p>
            <a:r>
              <a:rPr lang="en-US"/>
              <a:t>FIGURE 7.11</a:t>
            </a:r>
            <a:endParaRPr lang="en-GB"/>
          </a:p>
        </p:txBody>
      </p:sp>
      <p:sp>
        <p:nvSpPr>
          <p:cNvPr id="543747" name="Text Box 3"/>
          <p:cNvSpPr txBox="1">
            <a:spLocks noChangeArrowheads="1"/>
          </p:cNvSpPr>
          <p:nvPr/>
        </p:nvSpPr>
        <p:spPr bwMode="auto">
          <a:xfrm rot="5400000">
            <a:off x="8366919" y="410369"/>
            <a:ext cx="1187450" cy="36671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buClrTx/>
              <a:buSzTx/>
              <a:buFontTx/>
              <a:buNone/>
            </a:pPr>
            <a:r>
              <a:rPr lang="en-US" sz="1800">
                <a:solidFill>
                  <a:srgbClr val="0066FF"/>
                </a:solidFill>
                <a:latin typeface="Arial" charset="0"/>
              </a:rPr>
              <a:t>Chapter 7</a:t>
            </a:r>
          </a:p>
        </p:txBody>
      </p:sp>
      <p:sp>
        <p:nvSpPr>
          <p:cNvPr id="543748" name="Text Box 4"/>
          <p:cNvSpPr txBox="1">
            <a:spLocks noChangeArrowheads="1"/>
          </p:cNvSpPr>
          <p:nvPr/>
        </p:nvSpPr>
        <p:spPr bwMode="auto">
          <a:xfrm>
            <a:off x="6227763" y="1196975"/>
            <a:ext cx="273685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solidFill>
                  <a:srgbClr val="000066"/>
                </a:solidFill>
                <a:latin typeface="Arial" charset="0"/>
              </a:rPr>
              <a:t>Lobbying Coalition network connecting organizations (vertices) that have jointly filed comments on U.S. Federal Communications Commission policies (edges). Vertex size represents number of filings and color represents eigenvector centrality (pink  higher). Darker edges connect organizations with many joint filings. Vertices were originally positioned using Fruchterman-Reingold and handpositioned to respect clusters identified by NodeXL’s Find Clusters algorithm.</a:t>
            </a:r>
            <a:endParaRPr lang="en-GB" sz="1600">
              <a:solidFill>
                <a:srgbClr val="000066"/>
              </a:solidFill>
              <a:latin typeface="Arial" charset="0"/>
            </a:endParaRPr>
          </a:p>
        </p:txBody>
      </p:sp>
      <p:pic>
        <p:nvPicPr>
          <p:cNvPr id="543749" name="Picture 5" descr="Fig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484313"/>
            <a:ext cx="5832475" cy="4375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2282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2009 - NodeXL v88 - Kite Network.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795337"/>
            <a:ext cx="9144000" cy="6062663"/>
          </a:xfrm>
          <a:prstGeom prst="rect">
            <a:avLst/>
          </a:prstGeom>
          <a:noFill/>
          <a:ln w="9525">
            <a:noFill/>
            <a:miter lim="800000"/>
            <a:headEnd/>
            <a:tailEnd/>
          </a:ln>
        </p:spPr>
      </p:pic>
      <p:sp>
        <p:nvSpPr>
          <p:cNvPr id="6" name="Right Arrow 5"/>
          <p:cNvSpPr/>
          <p:nvPr/>
        </p:nvSpPr>
        <p:spPr>
          <a:xfrm rot="18128934">
            <a:off x="4789488" y="4432300"/>
            <a:ext cx="1981200" cy="1066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t>Diane has high degree</a:t>
            </a:r>
          </a:p>
        </p:txBody>
      </p:sp>
      <p:sp>
        <p:nvSpPr>
          <p:cNvPr id="7" name="Right Arrow 6"/>
          <p:cNvSpPr/>
          <p:nvPr/>
        </p:nvSpPr>
        <p:spPr>
          <a:xfrm rot="4728207">
            <a:off x="6964363" y="2082800"/>
            <a:ext cx="1981200" cy="1066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t>Heather has high </a:t>
            </a:r>
            <a:r>
              <a:rPr lang="en-US" sz="1600" dirty="0" smtClean="0"/>
              <a:t>betweenness</a:t>
            </a:r>
            <a:endParaRPr lang="en-US" sz="1600" dirty="0"/>
          </a:p>
        </p:txBody>
      </p:sp>
      <p:sp>
        <p:nvSpPr>
          <p:cNvPr id="8" name="Title 7"/>
          <p:cNvSpPr>
            <a:spLocks noGrp="1"/>
          </p:cNvSpPr>
          <p:nvPr>
            <p:ph type="title"/>
          </p:nvPr>
        </p:nvSpPr>
        <p:spPr>
          <a:xfrm>
            <a:off x="76200" y="76200"/>
            <a:ext cx="8229600" cy="762000"/>
          </a:xfrm>
        </p:spPr>
        <p:txBody>
          <a:bodyPr>
            <a:normAutofit/>
          </a:bodyPr>
          <a:lstStyle/>
          <a:p>
            <a:pPr rtl="0" eaLnBrk="1" latinLnBrk="0" hangingPunct="1"/>
            <a:r>
              <a:rPr lang="en-US" sz="2000" b="1" kern="1200" dirty="0" smtClean="0">
                <a:solidFill>
                  <a:schemeClr val="tx1"/>
                </a:solidFill>
                <a:latin typeface="Calibri"/>
                <a:ea typeface="+mn-ea"/>
                <a:cs typeface="+mn-cs"/>
              </a:rPr>
              <a:t>Example</a:t>
            </a:r>
          </a:p>
        </p:txBody>
      </p:sp>
      <p:sp>
        <p:nvSpPr>
          <p:cNvPr id="9" name="Rounded Rectangle 8"/>
          <p:cNvSpPr/>
          <p:nvPr/>
        </p:nvSpPr>
        <p:spPr>
          <a:xfrm>
            <a:off x="990600" y="4495800"/>
            <a:ext cx="3200400" cy="1371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 minimal network can illustrate the ways different locations have different values for centrality and degree</a:t>
            </a:r>
            <a:endParaRPr lang="en-US" dirty="0"/>
          </a:p>
        </p:txBody>
      </p:sp>
    </p:spTree>
    <p:extLst>
      <p:ext uri="{BB962C8B-B14F-4D97-AF65-F5344CB8AC3E}">
        <p14:creationId xmlns:p14="http://schemas.microsoft.com/office/powerpoint/2010/main" val="27436624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29600" cy="1143000"/>
          </a:xfrm>
        </p:spPr>
        <p:txBody>
          <a:bodyPr>
            <a:normAutofit fontScale="90000"/>
          </a:bodyPr>
          <a:lstStyle/>
          <a:p>
            <a:pPr rtl="0" fontAlgn="base"/>
            <a:r>
              <a:rPr lang="en-US" sz="3600" b="1" i="0" kern="1200" dirty="0" smtClean="0">
                <a:solidFill>
                  <a:schemeClr val="tx1"/>
                </a:solidFill>
                <a:latin typeface="Arial" pitchFamily="34" charset="0"/>
                <a:ea typeface="+mj-ea"/>
                <a:cs typeface="Arial" pitchFamily="34" charset="0"/>
              </a:rPr>
              <a:t>NodeXL</a:t>
            </a:r>
            <a:endParaRPr lang="en-US" sz="2700" b="0" i="0" kern="1200" dirty="0" smtClean="0">
              <a:solidFill>
                <a:schemeClr val="tx1"/>
              </a:solidFill>
              <a:latin typeface="Arial" pitchFamily="34" charset="0"/>
              <a:ea typeface="+mj-ea"/>
              <a:cs typeface="Arial" pitchFamily="34" charset="0"/>
            </a:endParaRPr>
          </a:p>
          <a:p>
            <a:pPr rtl="0" fontAlgn="base"/>
            <a:r>
              <a:rPr lang="en-US" sz="2700" b="1" i="0" kern="1200" dirty="0" smtClean="0">
                <a:solidFill>
                  <a:schemeClr val="tx1"/>
                </a:solidFill>
                <a:latin typeface="Arial" pitchFamily="34" charset="0"/>
                <a:ea typeface="+mj-ea"/>
                <a:cs typeface="Arial" pitchFamily="34" charset="0"/>
              </a:rPr>
              <a:t>Free/Open Network Analysis </a:t>
            </a:r>
            <a:r>
              <a:rPr lang="en-US" sz="2700" b="0" i="0" kern="1200" dirty="0" smtClean="0">
                <a:solidFill>
                  <a:schemeClr val="tx1"/>
                </a:solidFill>
                <a:latin typeface="Arial" pitchFamily="34" charset="0"/>
                <a:ea typeface="+mj-ea"/>
                <a:cs typeface="Arial" pitchFamily="34" charset="0"/>
              </a:rPr>
              <a:t>add-in for </a:t>
            </a:r>
            <a:r>
              <a:rPr lang="en-US" sz="2700" b="1" i="0" kern="1200" dirty="0" smtClean="0">
                <a:solidFill>
                  <a:schemeClr val="tx1"/>
                </a:solidFill>
                <a:latin typeface="Arial" pitchFamily="34" charset="0"/>
                <a:ea typeface="+mj-ea"/>
                <a:cs typeface="Arial" pitchFamily="34" charset="0"/>
              </a:rPr>
              <a:t>Excel 2007/2010 </a:t>
            </a:r>
            <a:r>
              <a:rPr lang="en-US" sz="2000" b="1" i="0" kern="1200" dirty="0" smtClean="0">
                <a:solidFill>
                  <a:schemeClr val="tx1"/>
                </a:solidFill>
                <a:latin typeface="Arial" pitchFamily="34" charset="0"/>
                <a:ea typeface="+mj-ea"/>
                <a:cs typeface="Arial" pitchFamily="34" charset="0"/>
              </a:rPr>
              <a:t/>
            </a:r>
            <a:br>
              <a:rPr lang="en-US" sz="2000" b="1" i="0" kern="1200" dirty="0" smtClean="0">
                <a:solidFill>
                  <a:schemeClr val="tx1"/>
                </a:solidFill>
                <a:latin typeface="Arial" pitchFamily="34" charset="0"/>
                <a:ea typeface="+mj-ea"/>
                <a:cs typeface="Arial" pitchFamily="34" charset="0"/>
              </a:rPr>
            </a:br>
            <a:endParaRPr lang="en-US" sz="2000" b="0" i="0" kern="1200" dirty="0" smtClean="0">
              <a:solidFill>
                <a:schemeClr val="tx1"/>
              </a:solidFill>
              <a:latin typeface="Arial" pitchFamily="34" charset="0"/>
              <a:ea typeface="+mj-ea"/>
              <a:cs typeface="Arial" pitchFamily="34" charset="0"/>
            </a:endParaRPr>
          </a:p>
        </p:txBody>
      </p:sp>
      <p:pic>
        <p:nvPicPr>
          <p:cNvPr id="5" name="Picture 2"/>
          <p:cNvPicPr>
            <a:picLocks noChangeAspect="1" noChangeArrowheads="1"/>
          </p:cNvPicPr>
          <p:nvPr/>
        </p:nvPicPr>
        <p:blipFill>
          <a:blip r:embed="rId3" cstate="print"/>
          <a:srcRect/>
          <a:stretch>
            <a:fillRect/>
          </a:stretch>
        </p:blipFill>
        <p:spPr bwMode="auto">
          <a:xfrm>
            <a:off x="1079500" y="1474920"/>
            <a:ext cx="6845300" cy="4953000"/>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l="51241" t="39523" r="1250" b="5183"/>
          <a:stretch>
            <a:fillRect/>
          </a:stretch>
        </p:blipFill>
        <p:spPr bwMode="auto">
          <a:xfrm>
            <a:off x="4573588" y="3474680"/>
            <a:ext cx="3257550" cy="2743200"/>
          </a:xfrm>
          <a:prstGeom prst="rect">
            <a:avLst/>
          </a:prstGeom>
          <a:noFill/>
          <a:ln w="9525">
            <a:solidFill>
              <a:schemeClr val="tx2"/>
            </a:solidFill>
            <a:miter lim="800000"/>
            <a:headEnd/>
            <a:tailEnd/>
          </a:ln>
        </p:spPr>
      </p:pic>
      <p:sp>
        <p:nvSpPr>
          <p:cNvPr id="3" name="Rectangle 2"/>
          <p:cNvSpPr/>
          <p:nvPr/>
        </p:nvSpPr>
        <p:spPr>
          <a:xfrm>
            <a:off x="2915816" y="6485572"/>
            <a:ext cx="3172663" cy="369332"/>
          </a:xfrm>
          <a:prstGeom prst="rect">
            <a:avLst/>
          </a:prstGeom>
        </p:spPr>
        <p:txBody>
          <a:bodyPr wrap="none">
            <a:spAutoFit/>
          </a:bodyPr>
          <a:lstStyle/>
          <a:p>
            <a:r>
              <a:rPr lang="en-US" b="1" dirty="0">
                <a:latin typeface="Arial" pitchFamily="34" charset="0"/>
                <a:cs typeface="Arial" pitchFamily="34" charset="0"/>
              </a:rPr>
              <a:t>http://nodexl.codeplex.com</a:t>
            </a:r>
            <a:endParaRPr lang="en-US" dirty="0"/>
          </a:p>
        </p:txBody>
      </p:sp>
    </p:spTree>
    <p:extLst>
      <p:ext uri="{BB962C8B-B14F-4D97-AF65-F5344CB8AC3E}">
        <p14:creationId xmlns:p14="http://schemas.microsoft.com/office/powerpoint/2010/main" val="29872808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9" descr="Hansen5_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6163" y="0"/>
            <a:ext cx="55578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2" descr="C:\Users\Marc A. Smith\Documents\My Dropbox\_2010 - Book - Analyzing Social Media Networks\Figures\Author Thumbnails\Shneiderman-portrait.JPG"/>
          <p:cNvPicPr>
            <a:picLocks noChangeAspect="1" noChangeArrowheads="1"/>
          </p:cNvPicPr>
          <p:nvPr/>
        </p:nvPicPr>
        <p:blipFill>
          <a:blip r:embed="rId4">
            <a:extLst>
              <a:ext uri="{28A0092B-C50C-407E-A947-70E740481C1C}">
                <a14:useLocalDpi xmlns:a14="http://schemas.microsoft.com/office/drawing/2010/main" val="0"/>
              </a:ext>
            </a:extLst>
          </a:blip>
          <a:srcRect b="1956"/>
          <a:stretch>
            <a:fillRect/>
          </a:stretch>
        </p:blipFill>
        <p:spPr bwMode="auto">
          <a:xfrm>
            <a:off x="2019300" y="2239963"/>
            <a:ext cx="1400175" cy="1830387"/>
          </a:xfrm>
          <a:prstGeom prst="rect">
            <a:avLst/>
          </a:prstGeom>
          <a:noFill/>
          <a:ln w="38100">
            <a:solidFill>
              <a:srgbClr val="800000"/>
            </a:solidFill>
            <a:miter lim="800000"/>
            <a:headEnd/>
            <a:tailEnd/>
          </a:ln>
          <a:extLst>
            <a:ext uri="{909E8E84-426E-40DD-AFC4-6F175D3DCCD1}">
              <a14:hiddenFill xmlns:a14="http://schemas.microsoft.com/office/drawing/2010/main">
                <a:solidFill>
                  <a:srgbClr val="FFFFFF"/>
                </a:solidFill>
              </a14:hiddenFill>
            </a:ext>
          </a:extLst>
        </p:spPr>
      </p:pic>
      <p:pic>
        <p:nvPicPr>
          <p:cNvPr id="24580" name="Picture 3" descr="C:\Users\Marc A. Smith\Documents\My Dropbox\_2010 - Book - Analyzing Social Media Networks\Figures\Author Thumbnails\Hansen-portrai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239963"/>
            <a:ext cx="1681163" cy="1828800"/>
          </a:xfrm>
          <a:prstGeom prst="rect">
            <a:avLst/>
          </a:prstGeom>
          <a:noFill/>
          <a:ln w="38100">
            <a:solidFill>
              <a:srgbClr val="800000"/>
            </a:solidFill>
            <a:miter lim="800000"/>
            <a:headEnd/>
            <a:tailEnd/>
          </a:ln>
          <a:extLst>
            <a:ext uri="{909E8E84-426E-40DD-AFC4-6F175D3DCCD1}">
              <a14:hiddenFill xmlns:a14="http://schemas.microsoft.com/office/drawing/2010/main">
                <a:solidFill>
                  <a:srgbClr val="FFFFFF"/>
                </a:solidFill>
              </a14:hiddenFill>
            </a:ext>
          </a:extLst>
        </p:spPr>
      </p:pic>
      <p:pic>
        <p:nvPicPr>
          <p:cNvPr id="24581" name="Picture 4" descr="C:\Users\Marc A. Smith\Documents\My Dropbox\_2010 - Book - Analyzing Social Media Networks\Figures\Author Thumbnails\Marc_Smith.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525" y="4276725"/>
            <a:ext cx="1692275" cy="1697038"/>
          </a:xfrm>
          <a:prstGeom prst="rect">
            <a:avLst/>
          </a:prstGeom>
          <a:noFill/>
          <a:ln w="38100">
            <a:solidFill>
              <a:srgbClr val="800000"/>
            </a:solidFill>
            <a:miter lim="800000"/>
            <a:headEnd/>
            <a:tailEnd/>
          </a:ln>
          <a:extLst>
            <a:ext uri="{909E8E84-426E-40DD-AFC4-6F175D3DCCD1}">
              <a14:hiddenFill xmlns:a14="http://schemas.microsoft.com/office/drawing/2010/main">
                <a:solidFill>
                  <a:srgbClr val="FFFFFF"/>
                </a:solidFill>
              </a14:hiddenFill>
            </a:ext>
          </a:extLst>
        </p:spPr>
      </p:pic>
      <p:pic>
        <p:nvPicPr>
          <p:cNvPr id="24582" name="Picture 5" descr="C:\Users\Marc A. Smith\Documents\My Dropbox\_Blog - Connected Action\2010 -  University of Maryland - Logo.pn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35814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7" descr="C:\Users\Marc A. Smith\Documents\My Dropbox\_Blog - Connected Action\2010 -  University of Maryland - HCIL - Log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 y="914400"/>
            <a:ext cx="3276600"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6" name="Rectangle 9"/>
          <p:cNvSpPr>
            <a:spLocks noChangeArrowheads="1"/>
          </p:cNvSpPr>
          <p:nvPr/>
        </p:nvSpPr>
        <p:spPr bwMode="auto">
          <a:xfrm>
            <a:off x="76200" y="6224588"/>
            <a:ext cx="33718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2200">
                <a:latin typeface="Calibri" pitchFamily="-16" charset="0"/>
                <a:hlinkClick r:id="rId9"/>
              </a:rPr>
              <a:t>http://nodexl.codeplex.com</a:t>
            </a:r>
            <a:endParaRPr lang="en-US" sz="2200">
              <a:latin typeface="Calibri" pitchFamily="-16" charset="0"/>
            </a:endParaRPr>
          </a:p>
        </p:txBody>
      </p:sp>
    </p:spTree>
    <p:extLst>
      <p:ext uri="{BB962C8B-B14F-4D97-AF65-F5344CB8AC3E}">
        <p14:creationId xmlns:p14="http://schemas.microsoft.com/office/powerpoint/2010/main" val="5878763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9182100"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123728" y="6381328"/>
            <a:ext cx="5039969" cy="369332"/>
          </a:xfrm>
          <a:prstGeom prst="rect">
            <a:avLst/>
          </a:prstGeom>
          <a:noFill/>
        </p:spPr>
        <p:txBody>
          <a:bodyPr wrap="none" rtlCol="0">
            <a:spAutoFit/>
          </a:bodyPr>
          <a:lstStyle/>
          <a:p>
            <a:r>
              <a:rPr lang="en-US" dirty="0" smtClean="0"/>
              <a:t>Elizabeth Schwarz, </a:t>
            </a:r>
            <a:r>
              <a:rPr lang="en-US" dirty="0" err="1" smtClean="0"/>
              <a:t>UCRiverside</a:t>
            </a:r>
            <a:r>
              <a:rPr lang="en-US" dirty="0" smtClean="0"/>
              <a:t>, eschw001@ucr.edu</a:t>
            </a:r>
            <a:endParaRPr lang="en-US" dirty="0"/>
          </a:p>
        </p:txBody>
      </p:sp>
    </p:spTree>
    <p:extLst>
      <p:ext uri="{BB962C8B-B14F-4D97-AF65-F5344CB8AC3E}">
        <p14:creationId xmlns:p14="http://schemas.microsoft.com/office/powerpoint/2010/main" val="26258010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 y="1295400"/>
            <a:ext cx="8039100"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2166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dirty="0" smtClean="0"/>
              <a:t>Who Uses Network Analysis</a:t>
            </a:r>
            <a:endParaRPr lang="en-US" dirty="0"/>
          </a:p>
        </p:txBody>
      </p:sp>
      <p:graphicFrame>
        <p:nvGraphicFramePr>
          <p:cNvPr id="6" name="Diagram 5"/>
          <p:cNvGraphicFramePr/>
          <p:nvPr>
            <p:extLst>
              <p:ext uri="{D42A27DB-BD31-4B8C-83A1-F6EECF244321}">
                <p14:modId xmlns:p14="http://schemas.microsoft.com/office/powerpoint/2010/main" val="762795912"/>
              </p:ext>
            </p:extLst>
          </p:nvPr>
        </p:nvGraphicFramePr>
        <p:xfrm>
          <a:off x="76200" y="642937"/>
          <a:ext cx="8915400" cy="63674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641378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lickr-NS Newsflash-newspapers.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0400" y="2540001"/>
            <a:ext cx="1981200" cy="1255662"/>
          </a:xfrm>
          <a:prstGeom prst="rect">
            <a:avLst/>
          </a:prstGeom>
          <a:solidFill>
            <a:schemeClr val="tx1">
              <a:alpha val="62000"/>
            </a:schemeClr>
          </a:solidFill>
          <a:ln>
            <a:solidFill>
              <a:schemeClr val="tx1">
                <a:alpha val="50000"/>
              </a:schemeClr>
            </a:solidFill>
          </a:ln>
          <a:effectLst>
            <a:outerShdw blurRad="454025" dist="190500" dir="2700000" sx="102000" sy="102000" algn="tl" rotWithShape="0">
              <a:srgbClr val="000000">
                <a:alpha val="43000"/>
              </a:srgbClr>
            </a:outerShdw>
          </a:effectLst>
        </p:spPr>
      </p:pic>
      <p:sp>
        <p:nvSpPr>
          <p:cNvPr id="3" name="Rounded Rectangle 2"/>
          <p:cNvSpPr/>
          <p:nvPr/>
        </p:nvSpPr>
        <p:spPr>
          <a:xfrm>
            <a:off x="7086600" y="3835400"/>
            <a:ext cx="1825561" cy="355600"/>
          </a:xfrm>
          <a:prstGeom prst="roundRect">
            <a:avLst/>
          </a:prstGeom>
          <a:solidFill>
            <a:schemeClr val="bg1">
              <a:lumMod val="65000"/>
              <a:alpha val="62000"/>
            </a:schemeClr>
          </a:solidFill>
          <a:ln>
            <a:solidFill>
              <a:schemeClr val="bg1">
                <a:lumMod val="65000"/>
                <a:alpha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Arial"/>
                <a:cs typeface="Arial"/>
              </a:rPr>
              <a:t>Publication</a:t>
            </a:r>
            <a:endParaRPr lang="en-US" sz="1200"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Arial"/>
              <a:cs typeface="Arial"/>
            </a:endParaRPr>
          </a:p>
        </p:txBody>
      </p:sp>
      <p:pic>
        <p:nvPicPr>
          <p:cNvPr id="4" name="Picture 3" descr="Flickr-rvwithtito-projector bea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2547321"/>
            <a:ext cx="1505967" cy="1211879"/>
          </a:xfrm>
          <a:prstGeom prst="rect">
            <a:avLst/>
          </a:prstGeom>
          <a:solidFill>
            <a:schemeClr val="tx1">
              <a:alpha val="62000"/>
            </a:schemeClr>
          </a:solidFill>
          <a:ln>
            <a:solidFill>
              <a:schemeClr val="tx1">
                <a:alpha val="50000"/>
              </a:schemeClr>
            </a:solidFill>
          </a:ln>
          <a:effectLst>
            <a:outerShdw blurRad="454025" dist="190500" dir="2700000" sx="102000" sy="102000" algn="tl" rotWithShape="0">
              <a:srgbClr val="000000">
                <a:alpha val="43000"/>
              </a:srgbClr>
            </a:outerShdw>
          </a:effectLst>
        </p:spPr>
      </p:pic>
      <p:sp>
        <p:nvSpPr>
          <p:cNvPr id="5" name="Rounded Rectangle 4"/>
          <p:cNvSpPr/>
          <p:nvPr/>
        </p:nvSpPr>
        <p:spPr>
          <a:xfrm>
            <a:off x="5334000" y="3835400"/>
            <a:ext cx="1676400" cy="355600"/>
          </a:xfrm>
          <a:prstGeom prst="roundRect">
            <a:avLst/>
          </a:prstGeom>
          <a:solidFill>
            <a:schemeClr val="bg1">
              <a:lumMod val="65000"/>
              <a:alpha val="62000"/>
            </a:schemeClr>
          </a:solidFill>
          <a:ln>
            <a:solidFill>
              <a:schemeClr val="bg1">
                <a:lumMod val="65000"/>
                <a:alpha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Arial"/>
                <a:cs typeface="Arial"/>
              </a:rPr>
              <a:t>Visualization</a:t>
            </a:r>
            <a:endParaRPr lang="en-US" sz="1200"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Arial"/>
              <a:cs typeface="Arial"/>
            </a:endParaRPr>
          </a:p>
        </p:txBody>
      </p:sp>
      <p:pic>
        <p:nvPicPr>
          <p:cNvPr id="6" name="Picture 5" descr="Flickr-hchalkley-mill ston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600" y="2563488"/>
            <a:ext cx="1594282" cy="1195712"/>
          </a:xfrm>
          <a:prstGeom prst="rect">
            <a:avLst/>
          </a:prstGeom>
          <a:solidFill>
            <a:schemeClr val="tx1">
              <a:alpha val="62000"/>
            </a:schemeClr>
          </a:solidFill>
          <a:ln>
            <a:solidFill>
              <a:schemeClr val="tx1">
                <a:alpha val="50000"/>
              </a:schemeClr>
            </a:solidFill>
          </a:ln>
          <a:effectLst>
            <a:outerShdw blurRad="454025" dist="190500" dir="2700000" sx="102000" sy="102000" algn="tl" rotWithShape="0">
              <a:srgbClr val="000000">
                <a:alpha val="43000"/>
              </a:srgbClr>
            </a:outerShdw>
          </a:effectLst>
        </p:spPr>
      </p:pic>
      <p:sp>
        <p:nvSpPr>
          <p:cNvPr id="7" name="Rounded Rectangle 6"/>
          <p:cNvSpPr/>
          <p:nvPr/>
        </p:nvSpPr>
        <p:spPr>
          <a:xfrm>
            <a:off x="3733800" y="3835400"/>
            <a:ext cx="1455860" cy="355600"/>
          </a:xfrm>
          <a:prstGeom prst="roundRect">
            <a:avLst/>
          </a:prstGeom>
          <a:solidFill>
            <a:schemeClr val="bg1">
              <a:lumMod val="65000"/>
              <a:alpha val="62000"/>
            </a:schemeClr>
          </a:solidFill>
          <a:ln>
            <a:solidFill>
              <a:schemeClr val="bg1">
                <a:lumMod val="65000"/>
                <a:alpha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Arial"/>
                <a:cs typeface="Arial"/>
              </a:rPr>
              <a:t>Analysis</a:t>
            </a:r>
            <a:endParaRPr lang="en-US" sz="1200"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Arial"/>
              <a:cs typeface="Arial"/>
            </a:endParaRPr>
          </a:p>
        </p:txBody>
      </p:sp>
      <p:pic>
        <p:nvPicPr>
          <p:cNvPr id="8" name="Picture 7" descr="Flickr-druclimb-bucket.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7821" y="2571493"/>
            <a:ext cx="1703579" cy="1187707"/>
          </a:xfrm>
          <a:prstGeom prst="rect">
            <a:avLst/>
          </a:prstGeom>
          <a:solidFill>
            <a:schemeClr val="tx1">
              <a:alpha val="62000"/>
            </a:schemeClr>
          </a:solidFill>
          <a:ln>
            <a:solidFill>
              <a:schemeClr val="tx1">
                <a:alpha val="50000"/>
              </a:schemeClr>
            </a:solidFill>
          </a:ln>
          <a:effectLst>
            <a:outerShdw blurRad="454025" dist="190500" dir="2700000" sx="102000" sy="102000" algn="tl" rotWithShape="0">
              <a:srgbClr val="000000">
                <a:alpha val="43000"/>
              </a:srgbClr>
            </a:outerShdw>
          </a:effectLst>
        </p:spPr>
      </p:pic>
      <p:sp>
        <p:nvSpPr>
          <p:cNvPr id="9" name="Rounded Rectangle 8"/>
          <p:cNvSpPr/>
          <p:nvPr/>
        </p:nvSpPr>
        <p:spPr>
          <a:xfrm>
            <a:off x="2020104" y="3835400"/>
            <a:ext cx="1408896" cy="355600"/>
          </a:xfrm>
          <a:prstGeom prst="roundRect">
            <a:avLst/>
          </a:prstGeom>
          <a:solidFill>
            <a:schemeClr val="bg1">
              <a:lumMod val="65000"/>
              <a:alpha val="62000"/>
            </a:schemeClr>
          </a:solidFill>
          <a:ln>
            <a:solidFill>
              <a:schemeClr val="bg1">
                <a:lumMod val="65000"/>
                <a:alpha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Arial"/>
                <a:cs typeface="Arial"/>
              </a:rPr>
              <a:t>Container</a:t>
            </a:r>
            <a:endParaRPr lang="en-US" sz="1200"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Arial"/>
              <a:cs typeface="Arial"/>
            </a:endParaRPr>
          </a:p>
        </p:txBody>
      </p:sp>
      <p:pic>
        <p:nvPicPr>
          <p:cNvPr id="10" name="Picture 9" descr="Flickr-Badgopher-Spigot.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 y="2576534"/>
            <a:ext cx="1594282" cy="1195712"/>
          </a:xfrm>
          <a:prstGeom prst="rect">
            <a:avLst/>
          </a:prstGeom>
          <a:solidFill>
            <a:schemeClr val="tx1">
              <a:alpha val="62000"/>
            </a:schemeClr>
          </a:solidFill>
          <a:ln>
            <a:solidFill>
              <a:schemeClr val="tx1">
                <a:alpha val="50000"/>
              </a:schemeClr>
            </a:solidFill>
          </a:ln>
          <a:effectLst>
            <a:outerShdw blurRad="454025" dist="190500" dir="2700000" sx="102000" sy="102000" algn="tl" rotWithShape="0">
              <a:srgbClr val="000000">
                <a:alpha val="43000"/>
              </a:srgbClr>
            </a:outerShdw>
          </a:effectLst>
        </p:spPr>
      </p:pic>
      <p:sp>
        <p:nvSpPr>
          <p:cNvPr id="11" name="Rounded Rectangle 10"/>
          <p:cNvSpPr/>
          <p:nvPr/>
        </p:nvSpPr>
        <p:spPr>
          <a:xfrm>
            <a:off x="238267" y="3835400"/>
            <a:ext cx="1361933" cy="355600"/>
          </a:xfrm>
          <a:prstGeom prst="roundRect">
            <a:avLst/>
          </a:prstGeom>
          <a:solidFill>
            <a:schemeClr val="bg1">
              <a:lumMod val="65000"/>
              <a:alpha val="62000"/>
            </a:schemeClr>
          </a:solidFill>
          <a:ln>
            <a:solidFill>
              <a:schemeClr val="bg1">
                <a:lumMod val="65000"/>
                <a:alpha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Arial"/>
                <a:cs typeface="Arial"/>
              </a:rPr>
              <a:t>Providers</a:t>
            </a:r>
            <a:endParaRPr lang="en-US" sz="1200"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Arial"/>
              <a:cs typeface="Arial"/>
            </a:endParaRPr>
          </a:p>
        </p:txBody>
      </p:sp>
      <p:sp>
        <p:nvSpPr>
          <p:cNvPr id="13" name="Rounded Rectangle 12"/>
          <p:cNvSpPr/>
          <p:nvPr/>
        </p:nvSpPr>
        <p:spPr>
          <a:xfrm>
            <a:off x="1447800" y="304800"/>
            <a:ext cx="6477000" cy="736600"/>
          </a:xfrm>
          <a:prstGeom prst="roundRect">
            <a:avLst>
              <a:gd name="adj" fmla="val 50000"/>
            </a:avLst>
          </a:prstGeom>
          <a:solidFill>
            <a:schemeClr val="bg1">
              <a:lumMod val="65000"/>
              <a:alpha val="62000"/>
            </a:schemeClr>
          </a:solidFill>
          <a:ln>
            <a:solidFill>
              <a:schemeClr val="bg1">
                <a:lumMod val="65000"/>
                <a:alpha val="50000"/>
              </a:schemeClr>
            </a:solidFill>
          </a:ln>
          <a:scene3d>
            <a:camera prst="orthographicFront">
              <a:rot lat="21299999" lon="30000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Arial"/>
                <a:cs typeface="Arial"/>
              </a:rPr>
              <a:t>Network Analysis Data Flow</a:t>
            </a:r>
            <a:endParaRPr lang="en-US" sz="2000"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Arial"/>
              <a:cs typeface="Arial"/>
            </a:endParaRPr>
          </a:p>
        </p:txBody>
      </p:sp>
      <p:sp>
        <p:nvSpPr>
          <p:cNvPr id="12" name="Right Arrow 11"/>
          <p:cNvSpPr/>
          <p:nvPr/>
        </p:nvSpPr>
        <p:spPr>
          <a:xfrm>
            <a:off x="1143000" y="4419600"/>
            <a:ext cx="2438400" cy="914400"/>
          </a:xfrm>
          <a:prstGeom prst="rightArrow">
            <a:avLst/>
          </a:prstGeom>
          <a:solidFill>
            <a:srgbClr val="3366FF">
              <a:alpha val="90000"/>
            </a:srgbClr>
          </a:solidFill>
          <a:ln>
            <a:solidFill>
              <a:schemeClr val="tx1">
                <a:alpha val="50000"/>
              </a:schemeClr>
            </a:solidFill>
          </a:ln>
          <a:effectLst>
            <a:outerShdw blurRad="454025" dist="190500" dir="2700000" sx="102000" sy="102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urved Up Arrow 14"/>
          <p:cNvSpPr/>
          <p:nvPr/>
        </p:nvSpPr>
        <p:spPr>
          <a:xfrm rot="10800000">
            <a:off x="4038599" y="1371600"/>
            <a:ext cx="2286001" cy="1066800"/>
          </a:xfrm>
          <a:prstGeom prst="curvedUpArrow">
            <a:avLst/>
          </a:prstGeom>
          <a:solidFill>
            <a:srgbClr val="3366FF">
              <a:alpha val="90000"/>
            </a:srgbClr>
          </a:solidFill>
          <a:ln>
            <a:solidFill>
              <a:schemeClr val="tx1">
                <a:alpha val="50000"/>
              </a:schemeClr>
            </a:solidFill>
          </a:ln>
          <a:effectLst>
            <a:outerShdw blurRad="454025" dist="190500" dir="2700000" sx="102000" sy="102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5"/>
          <p:cNvSpPr/>
          <p:nvPr/>
        </p:nvSpPr>
        <p:spPr>
          <a:xfrm>
            <a:off x="7086600" y="4267200"/>
            <a:ext cx="1752600" cy="914400"/>
          </a:xfrm>
          <a:prstGeom prst="rightArrow">
            <a:avLst/>
          </a:prstGeom>
          <a:solidFill>
            <a:srgbClr val="3366FF">
              <a:alpha val="90000"/>
            </a:srgbClr>
          </a:solidFill>
          <a:ln>
            <a:solidFill>
              <a:schemeClr val="tx1">
                <a:alpha val="50000"/>
              </a:schemeClr>
            </a:solidFill>
          </a:ln>
          <a:effectLst>
            <a:outerShdw blurRad="454025" dist="190500" dir="2700000" sx="102000" sy="102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urved Up Arrow 16"/>
          <p:cNvSpPr/>
          <p:nvPr/>
        </p:nvSpPr>
        <p:spPr>
          <a:xfrm>
            <a:off x="4267199" y="4419600"/>
            <a:ext cx="2286001" cy="1066800"/>
          </a:xfrm>
          <a:prstGeom prst="curvedUpArrow">
            <a:avLst/>
          </a:prstGeom>
          <a:solidFill>
            <a:srgbClr val="3366FF">
              <a:alpha val="90000"/>
            </a:srgbClr>
          </a:solidFill>
          <a:ln>
            <a:solidFill>
              <a:schemeClr val="tx1">
                <a:alpha val="50000"/>
              </a:schemeClr>
            </a:solidFill>
          </a:ln>
          <a:effectLst>
            <a:outerShdw blurRad="454025" dist="190500" dir="2700000" sx="102000" sy="102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02122" y="5715000"/>
            <a:ext cx="1541877" cy="1143000"/>
          </a:xfrm>
          <a:prstGeom prst="rect">
            <a:avLst/>
          </a:prstGeom>
        </p:spPr>
      </p:pic>
      <p:pic>
        <p:nvPicPr>
          <p:cNvPr id="19" name="Picture 18" descr="20110414-SMRF-Logo.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5250" y="5867400"/>
            <a:ext cx="2343150" cy="914400"/>
          </a:xfrm>
          <a:prstGeom prst="rect">
            <a:avLst/>
          </a:prstGeom>
        </p:spPr>
      </p:pic>
    </p:spTree>
    <p:extLst>
      <p:ext uri="{BB962C8B-B14F-4D97-AF65-F5344CB8AC3E}">
        <p14:creationId xmlns:p14="http://schemas.microsoft.com/office/powerpoint/2010/main" val="2853941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109039" y="351128"/>
            <a:ext cx="2376264" cy="864096"/>
          </a:xfrm>
          <a:prstGeom prst="roundRect">
            <a:avLst/>
          </a:prstGeom>
          <a:solidFill>
            <a:schemeClr val="bg1">
              <a:lumMod val="65000"/>
              <a:alpha val="62000"/>
            </a:schemeClr>
          </a:solidFill>
          <a:ln>
            <a:solidFill>
              <a:schemeClr val="bg1">
                <a:lumMod val="65000"/>
                <a:alpha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Arial"/>
                <a:cs typeface="Arial"/>
              </a:rPr>
              <a:t>Providers</a:t>
            </a:r>
            <a:endParaRPr lang="en-US" sz="1200"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Arial"/>
              <a:cs typeface="Arial"/>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89" r="74515" b="44744"/>
          <a:stretch/>
        </p:blipFill>
        <p:spPr bwMode="auto">
          <a:xfrm>
            <a:off x="251520" y="1412776"/>
            <a:ext cx="3715038" cy="5021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7"/>
          <p:cNvSpPr>
            <a:spLocks noChangeArrowheads="1"/>
          </p:cNvSpPr>
          <p:nvPr/>
        </p:nvSpPr>
        <p:spPr bwMode="auto">
          <a:xfrm>
            <a:off x="4154859" y="1552575"/>
            <a:ext cx="5673725" cy="4525963"/>
          </a:xfrm>
          <a:prstGeom prst="rect">
            <a:avLst/>
          </a:prstGeom>
          <a:noFill/>
          <a:ln w="9525">
            <a:noFill/>
            <a:miter lim="800000"/>
            <a:headEnd/>
            <a:tailEnd/>
          </a:ln>
        </p:spPr>
        <p:txBody>
          <a:bodyPr/>
          <a:lstStyle/>
          <a:p>
            <a:pPr marL="174625" indent="-174625">
              <a:lnSpc>
                <a:spcPct val="80000"/>
              </a:lnSpc>
              <a:spcBef>
                <a:spcPct val="20000"/>
              </a:spcBef>
              <a:buFontTx/>
              <a:buChar char="•"/>
            </a:pPr>
            <a:r>
              <a:rPr lang="en-US" sz="2800" b="1" dirty="0" smtClean="0">
                <a:latin typeface="Calibri" pitchFamily="34" charset="0"/>
              </a:rPr>
              <a:t>Social media</a:t>
            </a:r>
          </a:p>
          <a:p>
            <a:pPr marL="631825" lvl="1" indent="-174625">
              <a:lnSpc>
                <a:spcPct val="80000"/>
              </a:lnSpc>
              <a:spcBef>
                <a:spcPct val="20000"/>
              </a:spcBef>
              <a:buFontTx/>
              <a:buChar char="•"/>
            </a:pPr>
            <a:r>
              <a:rPr lang="en-US" sz="2400" dirty="0" smtClean="0">
                <a:latin typeface="Calibri" pitchFamily="34" charset="0"/>
              </a:rPr>
              <a:t> Email</a:t>
            </a:r>
            <a:r>
              <a:rPr lang="en-US" sz="2400" dirty="0">
                <a:latin typeface="Calibri" pitchFamily="34" charset="0"/>
              </a:rPr>
              <a:t>, </a:t>
            </a:r>
            <a:r>
              <a:rPr lang="en-US" sz="2400" dirty="0" smtClean="0">
                <a:latin typeface="Calibri" pitchFamily="34" charset="0"/>
              </a:rPr>
              <a:t>Blogs, YouTube</a:t>
            </a:r>
            <a:r>
              <a:rPr lang="en-US" sz="2400" dirty="0">
                <a:latin typeface="Calibri" pitchFamily="34" charset="0"/>
              </a:rPr>
              <a:t>…</a:t>
            </a:r>
            <a:endParaRPr lang="en-US" sz="2400" dirty="0" smtClean="0">
              <a:latin typeface="Calibri" pitchFamily="34" charset="0"/>
            </a:endParaRPr>
          </a:p>
          <a:p>
            <a:pPr marL="631825" lvl="1" indent="-174625">
              <a:lnSpc>
                <a:spcPct val="80000"/>
              </a:lnSpc>
              <a:spcBef>
                <a:spcPct val="20000"/>
              </a:spcBef>
              <a:buFontTx/>
              <a:buChar char="•"/>
            </a:pPr>
            <a:r>
              <a:rPr lang="en-US" sz="2400" dirty="0">
                <a:latin typeface="Calibri" pitchFamily="34" charset="0"/>
              </a:rPr>
              <a:t> </a:t>
            </a:r>
            <a:r>
              <a:rPr lang="en-US" sz="2400" dirty="0" smtClean="0">
                <a:latin typeface="Calibri" pitchFamily="34" charset="0"/>
              </a:rPr>
              <a:t>Facebook, Twitter, LinkedIn… </a:t>
            </a:r>
            <a:endParaRPr lang="en-US" sz="2400" b="1" dirty="0" smtClean="0">
              <a:latin typeface="Calibri" pitchFamily="34" charset="0"/>
            </a:endParaRPr>
          </a:p>
          <a:p>
            <a:pPr marL="174625" indent="-174625">
              <a:lnSpc>
                <a:spcPct val="80000"/>
              </a:lnSpc>
              <a:spcBef>
                <a:spcPct val="20000"/>
              </a:spcBef>
              <a:buFontTx/>
              <a:buChar char="•"/>
            </a:pPr>
            <a:r>
              <a:rPr lang="en-US" sz="2800" b="1" dirty="0" smtClean="0">
                <a:latin typeface="Calibri" pitchFamily="34" charset="0"/>
              </a:rPr>
              <a:t>Publications</a:t>
            </a:r>
          </a:p>
          <a:p>
            <a:pPr marL="631825" lvl="1" indent="-174625">
              <a:lnSpc>
                <a:spcPct val="80000"/>
              </a:lnSpc>
              <a:spcBef>
                <a:spcPct val="20000"/>
              </a:spcBef>
              <a:buFontTx/>
              <a:buChar char="•"/>
            </a:pPr>
            <a:r>
              <a:rPr lang="en-US" sz="2400" b="1" dirty="0">
                <a:latin typeface="Calibri" pitchFamily="34" charset="0"/>
              </a:rPr>
              <a:t> </a:t>
            </a:r>
            <a:r>
              <a:rPr lang="en-US" sz="2400" dirty="0" smtClean="0">
                <a:latin typeface="Calibri" pitchFamily="34" charset="0"/>
              </a:rPr>
              <a:t>Scientific &amp; Legal citations</a:t>
            </a:r>
            <a:endParaRPr lang="en-US" sz="2400" dirty="0">
              <a:latin typeface="Calibri" pitchFamily="34" charset="0"/>
            </a:endParaRPr>
          </a:p>
          <a:p>
            <a:pPr marL="174625" indent="-174625">
              <a:lnSpc>
                <a:spcPct val="80000"/>
              </a:lnSpc>
              <a:spcBef>
                <a:spcPct val="20000"/>
              </a:spcBef>
              <a:buFontTx/>
              <a:buChar char="•"/>
            </a:pPr>
            <a:r>
              <a:rPr lang="en-US" sz="2800" b="1" dirty="0" smtClean="0">
                <a:latin typeface="Calibri" pitchFamily="34" charset="0"/>
              </a:rPr>
              <a:t>Science</a:t>
            </a:r>
          </a:p>
          <a:p>
            <a:pPr marL="631825" lvl="1" indent="-174625">
              <a:lnSpc>
                <a:spcPct val="80000"/>
              </a:lnSpc>
              <a:spcBef>
                <a:spcPct val="20000"/>
              </a:spcBef>
              <a:buFontTx/>
              <a:buChar char="•"/>
            </a:pPr>
            <a:r>
              <a:rPr lang="en-US" sz="2400" dirty="0" smtClean="0">
                <a:latin typeface="Calibri" pitchFamily="34" charset="0"/>
              </a:rPr>
              <a:t>Predator-prey networks</a:t>
            </a:r>
          </a:p>
          <a:p>
            <a:pPr marL="631825" lvl="1" indent="-174625">
              <a:lnSpc>
                <a:spcPct val="80000"/>
              </a:lnSpc>
              <a:spcBef>
                <a:spcPct val="20000"/>
              </a:spcBef>
              <a:buFontTx/>
              <a:buChar char="•"/>
            </a:pPr>
            <a:r>
              <a:rPr lang="en-US" sz="2400" dirty="0" smtClean="0">
                <a:latin typeface="Calibri" pitchFamily="34" charset="0"/>
              </a:rPr>
              <a:t>Biological pathways</a:t>
            </a:r>
          </a:p>
          <a:p>
            <a:pPr marL="631825" lvl="1" indent="-174625">
              <a:lnSpc>
                <a:spcPct val="80000"/>
              </a:lnSpc>
              <a:spcBef>
                <a:spcPct val="20000"/>
              </a:spcBef>
              <a:buFontTx/>
              <a:buChar char="•"/>
            </a:pPr>
            <a:r>
              <a:rPr lang="en-US" sz="2400" dirty="0" smtClean="0">
                <a:latin typeface="Calibri" pitchFamily="34" charset="0"/>
              </a:rPr>
              <a:t>Epidemic contagion</a:t>
            </a:r>
            <a:endParaRPr lang="en-US" sz="2400" dirty="0">
              <a:latin typeface="Calibri" pitchFamily="34" charset="0"/>
            </a:endParaRPr>
          </a:p>
          <a:p>
            <a:pPr marL="174625" indent="-174625">
              <a:lnSpc>
                <a:spcPct val="80000"/>
              </a:lnSpc>
              <a:spcBef>
                <a:spcPct val="20000"/>
              </a:spcBef>
              <a:buFontTx/>
              <a:buChar char="•"/>
            </a:pPr>
            <a:r>
              <a:rPr lang="en-US" sz="2800" b="1" dirty="0" smtClean="0">
                <a:latin typeface="Calibri" pitchFamily="34" charset="0"/>
              </a:rPr>
              <a:t>Business</a:t>
            </a:r>
            <a:endParaRPr lang="en-US" sz="2800" b="1" dirty="0">
              <a:latin typeface="Calibri" pitchFamily="34" charset="0"/>
            </a:endParaRPr>
          </a:p>
          <a:p>
            <a:pPr marL="631825" lvl="1" indent="-174625">
              <a:lnSpc>
                <a:spcPct val="80000"/>
              </a:lnSpc>
              <a:spcBef>
                <a:spcPct val="20000"/>
              </a:spcBef>
              <a:buFontTx/>
              <a:buChar char="•"/>
            </a:pPr>
            <a:r>
              <a:rPr lang="en-US" sz="2400" dirty="0">
                <a:latin typeface="Calibri" pitchFamily="34" charset="0"/>
              </a:rPr>
              <a:t> </a:t>
            </a:r>
            <a:r>
              <a:rPr lang="en-US" sz="2400" dirty="0" smtClean="0">
                <a:latin typeface="Calibri" pitchFamily="34" charset="0"/>
              </a:rPr>
              <a:t>Corporate boards</a:t>
            </a:r>
          </a:p>
          <a:p>
            <a:pPr marL="631825" lvl="1" indent="-174625">
              <a:lnSpc>
                <a:spcPct val="80000"/>
              </a:lnSpc>
              <a:spcBef>
                <a:spcPct val="20000"/>
              </a:spcBef>
              <a:buFontTx/>
              <a:buChar char="•"/>
            </a:pPr>
            <a:r>
              <a:rPr lang="en-US" sz="2400" dirty="0">
                <a:latin typeface="Calibri" pitchFamily="34" charset="0"/>
              </a:rPr>
              <a:t> </a:t>
            </a:r>
            <a:r>
              <a:rPr lang="en-US" sz="2400" dirty="0" smtClean="0">
                <a:latin typeface="Calibri" pitchFamily="34" charset="0"/>
              </a:rPr>
              <a:t>Sales networks</a:t>
            </a:r>
          </a:p>
          <a:p>
            <a:pPr marL="631825" lvl="1" indent="-174625">
              <a:lnSpc>
                <a:spcPct val="80000"/>
              </a:lnSpc>
              <a:spcBef>
                <a:spcPct val="20000"/>
              </a:spcBef>
              <a:buFontTx/>
              <a:buChar char="•"/>
            </a:pPr>
            <a:r>
              <a:rPr lang="en-US" sz="2400" dirty="0">
                <a:latin typeface="Calibri" pitchFamily="34" charset="0"/>
              </a:rPr>
              <a:t> </a:t>
            </a:r>
            <a:r>
              <a:rPr lang="en-US" sz="2400" dirty="0" smtClean="0">
                <a:latin typeface="Calibri" pitchFamily="34" charset="0"/>
              </a:rPr>
              <a:t>International trade</a:t>
            </a:r>
            <a:endParaRPr lang="en-US" sz="2400" dirty="0">
              <a:latin typeface="Calibri" pitchFamily="34" charset="0"/>
            </a:endParaRPr>
          </a:p>
        </p:txBody>
      </p:sp>
      <p:pic>
        <p:nvPicPr>
          <p:cNvPr id="6" name="Picture 5" descr="Flickr-Badgopher-Spigo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422" y="44624"/>
            <a:ext cx="1594282" cy="1195712"/>
          </a:xfrm>
          <a:prstGeom prst="rect">
            <a:avLst/>
          </a:prstGeom>
          <a:solidFill>
            <a:schemeClr val="tx1">
              <a:alpha val="62000"/>
            </a:schemeClr>
          </a:solidFill>
          <a:ln>
            <a:solidFill>
              <a:schemeClr val="tx1">
                <a:alpha val="50000"/>
              </a:schemeClr>
            </a:solidFill>
          </a:ln>
          <a:effectLst>
            <a:outerShdw blurRad="454025" dist="190500" dir="2700000" sx="102000" sy="102000" algn="tl" rotWithShape="0">
              <a:srgbClr val="000000">
                <a:alpha val="43000"/>
              </a:srgbClr>
            </a:outerShdw>
          </a:effectLst>
        </p:spPr>
      </p:pic>
    </p:spTree>
    <p:extLst>
      <p:ext uri="{BB962C8B-B14F-4D97-AF65-F5344CB8AC3E}">
        <p14:creationId xmlns:p14="http://schemas.microsoft.com/office/powerpoint/2010/main" val="28157470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885140" y="914400"/>
            <a:ext cx="9505800" cy="5943600"/>
          </a:xfrm>
          <a:prstGeom prst="rect">
            <a:avLst/>
          </a:prstGeom>
        </p:spPr>
      </p:pic>
      <p:pic>
        <p:nvPicPr>
          <p:cNvPr id="14" name="Picture 13" descr="Flickr-druclimb-bucke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143" y="158839"/>
            <a:ext cx="2286000" cy="1593761"/>
          </a:xfrm>
          <a:prstGeom prst="rect">
            <a:avLst/>
          </a:prstGeom>
          <a:solidFill>
            <a:schemeClr val="tx1">
              <a:alpha val="62000"/>
            </a:schemeClr>
          </a:solidFill>
          <a:ln>
            <a:solidFill>
              <a:schemeClr val="tx1">
                <a:alpha val="50000"/>
              </a:schemeClr>
            </a:solidFill>
          </a:ln>
          <a:effectLst>
            <a:outerShdw blurRad="454025" dist="190500" dir="2700000" sx="102000" sy="102000" algn="tl" rotWithShape="0">
              <a:srgbClr val="000000">
                <a:alpha val="43000"/>
              </a:srgbClr>
            </a:outerShdw>
          </a:effectLst>
        </p:spPr>
      </p:pic>
      <p:sp>
        <p:nvSpPr>
          <p:cNvPr id="15" name="Rounded Rectangle 14"/>
          <p:cNvSpPr/>
          <p:nvPr/>
        </p:nvSpPr>
        <p:spPr>
          <a:xfrm>
            <a:off x="2609424" y="101600"/>
            <a:ext cx="3029376" cy="736600"/>
          </a:xfrm>
          <a:prstGeom prst="roundRect">
            <a:avLst/>
          </a:prstGeom>
          <a:solidFill>
            <a:schemeClr val="bg1">
              <a:lumMod val="65000"/>
              <a:alpha val="62000"/>
            </a:schemeClr>
          </a:solidFill>
          <a:ln>
            <a:solidFill>
              <a:schemeClr val="bg1">
                <a:lumMod val="65000"/>
                <a:alpha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Arial"/>
                <a:cs typeface="Arial"/>
              </a:rPr>
              <a:t>Container</a:t>
            </a:r>
            <a:endParaRPr lang="en-US" sz="2000"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Arial"/>
              <a:cs typeface="Arial"/>
            </a:endParaRPr>
          </a:p>
        </p:txBody>
      </p:sp>
    </p:spTree>
    <p:extLst>
      <p:ext uri="{BB962C8B-B14F-4D97-AF65-F5344CB8AC3E}">
        <p14:creationId xmlns:p14="http://schemas.microsoft.com/office/powerpoint/2010/main" val="23893509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3027609" y="0"/>
            <a:ext cx="6112170" cy="6858000"/>
          </a:xfrm>
          <a:prstGeom prst="rect">
            <a:avLst/>
          </a:prstGeom>
        </p:spPr>
      </p:pic>
      <p:pic>
        <p:nvPicPr>
          <p:cNvPr id="11" name="Picture 10" descr="Flickr-hchalkley-mill ston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228600"/>
            <a:ext cx="2286000" cy="1714500"/>
          </a:xfrm>
          <a:prstGeom prst="rect">
            <a:avLst/>
          </a:prstGeom>
          <a:solidFill>
            <a:schemeClr val="tx1">
              <a:alpha val="62000"/>
            </a:schemeClr>
          </a:solidFill>
          <a:ln>
            <a:solidFill>
              <a:schemeClr val="tx1">
                <a:alpha val="50000"/>
              </a:schemeClr>
            </a:solidFill>
          </a:ln>
          <a:effectLst>
            <a:outerShdw blurRad="454025" dist="190500" dir="2700000" sx="102000" sy="102000" algn="tl" rotWithShape="0">
              <a:srgbClr val="000000">
                <a:alpha val="43000"/>
              </a:srgbClr>
            </a:outerShdw>
          </a:effectLst>
        </p:spPr>
      </p:pic>
      <p:sp>
        <p:nvSpPr>
          <p:cNvPr id="12" name="Rounded Rectangle 11"/>
          <p:cNvSpPr/>
          <p:nvPr/>
        </p:nvSpPr>
        <p:spPr>
          <a:xfrm>
            <a:off x="19424" y="2133600"/>
            <a:ext cx="2667000" cy="736600"/>
          </a:xfrm>
          <a:prstGeom prst="roundRect">
            <a:avLst/>
          </a:prstGeom>
          <a:solidFill>
            <a:schemeClr val="bg1">
              <a:lumMod val="65000"/>
              <a:alpha val="62000"/>
            </a:schemeClr>
          </a:solidFill>
          <a:ln>
            <a:solidFill>
              <a:schemeClr val="bg1">
                <a:lumMod val="65000"/>
                <a:alpha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Arial"/>
                <a:cs typeface="Arial"/>
              </a:rPr>
              <a:t>Analysis</a:t>
            </a:r>
            <a:endParaRPr lang="en-US" sz="2000"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Arial"/>
              <a:cs typeface="Arial"/>
            </a:endParaRPr>
          </a:p>
        </p:txBody>
      </p:sp>
    </p:spTree>
    <p:extLst>
      <p:ext uri="{BB962C8B-B14F-4D97-AF65-F5344CB8AC3E}">
        <p14:creationId xmlns:p14="http://schemas.microsoft.com/office/powerpoint/2010/main" val="34459647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2-10-06 04-07-51 NodeXL Twitter Search medicare.png"/>
          <p:cNvPicPr>
            <a:picLocks noChangeAspect="1"/>
          </p:cNvPicPr>
          <p:nvPr/>
        </p:nvPicPr>
        <p:blipFill rotWithShape="1">
          <a:blip r:embed="rId2" cstate="print">
            <a:extLst>
              <a:ext uri="{28A0092B-C50C-407E-A947-70E740481C1C}">
                <a14:useLocalDpi xmlns:a14="http://schemas.microsoft.com/office/drawing/2010/main" val="0"/>
              </a:ext>
            </a:extLst>
          </a:blip>
          <a:srcRect l="30635"/>
          <a:stretch/>
        </p:blipFill>
        <p:spPr>
          <a:xfrm>
            <a:off x="2560320" y="0"/>
            <a:ext cx="6659880" cy="7200900"/>
          </a:xfrm>
          <a:prstGeom prst="rect">
            <a:avLst/>
          </a:prstGeom>
        </p:spPr>
      </p:pic>
      <p:pic>
        <p:nvPicPr>
          <p:cNvPr id="25" name="Picture 24" descr="Flickr-rvwithtito-projector bea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304" y="429929"/>
            <a:ext cx="2295144" cy="1846943"/>
          </a:xfrm>
          <a:prstGeom prst="rect">
            <a:avLst/>
          </a:prstGeom>
          <a:solidFill>
            <a:schemeClr val="tx1">
              <a:alpha val="62000"/>
            </a:schemeClr>
          </a:solidFill>
          <a:ln>
            <a:solidFill>
              <a:schemeClr val="tx1">
                <a:alpha val="50000"/>
              </a:schemeClr>
            </a:solidFill>
          </a:ln>
          <a:effectLst>
            <a:outerShdw blurRad="454025" dist="190500" dir="2700000" sx="102000" sy="102000" algn="tl" rotWithShape="0">
              <a:srgbClr val="000000">
                <a:alpha val="43000"/>
              </a:srgbClr>
            </a:outerShdw>
          </a:effectLst>
        </p:spPr>
      </p:pic>
      <p:sp>
        <p:nvSpPr>
          <p:cNvPr id="26" name="Rounded Rectangle 25"/>
          <p:cNvSpPr/>
          <p:nvPr/>
        </p:nvSpPr>
        <p:spPr>
          <a:xfrm>
            <a:off x="107504" y="2492896"/>
            <a:ext cx="2376264" cy="592584"/>
          </a:xfrm>
          <a:prstGeom prst="roundRect">
            <a:avLst/>
          </a:prstGeom>
          <a:solidFill>
            <a:schemeClr val="bg1">
              <a:lumMod val="65000"/>
              <a:alpha val="62000"/>
            </a:schemeClr>
          </a:solidFill>
          <a:ln>
            <a:solidFill>
              <a:schemeClr val="bg1">
                <a:lumMod val="65000"/>
                <a:alpha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Arial"/>
                <a:cs typeface="Arial"/>
              </a:rPr>
              <a:t>Visualization</a:t>
            </a:r>
            <a:endParaRPr lang="en-US"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Arial"/>
              <a:cs typeface="Arial"/>
            </a:endParaRPr>
          </a:p>
        </p:txBody>
      </p:sp>
    </p:spTree>
    <p:extLst>
      <p:ext uri="{BB962C8B-B14F-4D97-AF65-F5344CB8AC3E}">
        <p14:creationId xmlns:p14="http://schemas.microsoft.com/office/powerpoint/2010/main" val="12063930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051720" y="1825477"/>
            <a:ext cx="7092280" cy="5032523"/>
          </a:xfrm>
          <a:prstGeom prst="rect">
            <a:avLst/>
          </a:prstGeom>
        </p:spPr>
      </p:pic>
      <p:pic>
        <p:nvPicPr>
          <p:cNvPr id="5" name="Picture 4" descr="Flickr-NS Newsflash-newspaper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381000"/>
            <a:ext cx="1755775" cy="1112791"/>
          </a:xfrm>
          <a:prstGeom prst="rect">
            <a:avLst/>
          </a:prstGeom>
          <a:solidFill>
            <a:schemeClr val="tx1">
              <a:alpha val="62000"/>
            </a:schemeClr>
          </a:solidFill>
          <a:ln>
            <a:solidFill>
              <a:schemeClr val="tx1">
                <a:alpha val="50000"/>
              </a:schemeClr>
            </a:solidFill>
          </a:ln>
          <a:effectLst>
            <a:outerShdw blurRad="454025" dist="190500" dir="2700000" sx="102000" sy="102000" algn="tl" rotWithShape="0">
              <a:srgbClr val="000000">
                <a:alpha val="43000"/>
              </a:srgbClr>
            </a:outerShdw>
          </a:effectLst>
        </p:spPr>
      </p:pic>
      <p:sp>
        <p:nvSpPr>
          <p:cNvPr id="6" name="Rounded Rectangle 5"/>
          <p:cNvSpPr/>
          <p:nvPr/>
        </p:nvSpPr>
        <p:spPr>
          <a:xfrm>
            <a:off x="2687706" y="260648"/>
            <a:ext cx="3684494" cy="736600"/>
          </a:xfrm>
          <a:prstGeom prst="roundRect">
            <a:avLst/>
          </a:prstGeom>
          <a:solidFill>
            <a:schemeClr val="bg1">
              <a:lumMod val="65000"/>
              <a:alpha val="62000"/>
            </a:schemeClr>
          </a:solidFill>
          <a:ln>
            <a:solidFill>
              <a:schemeClr val="bg1">
                <a:lumMod val="65000"/>
                <a:alpha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Arial"/>
                <a:cs typeface="Arial"/>
              </a:rPr>
              <a:t>Publication</a:t>
            </a:r>
            <a:endParaRPr lang="en-US" sz="2000"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Arial"/>
              <a:cs typeface="Arial"/>
            </a:endParaRPr>
          </a:p>
        </p:txBody>
      </p:sp>
    </p:spTree>
    <p:extLst>
      <p:ext uri="{BB962C8B-B14F-4D97-AF65-F5344CB8AC3E}">
        <p14:creationId xmlns:p14="http://schemas.microsoft.com/office/powerpoint/2010/main" val="429313308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2340</TotalTime>
  <Words>549</Words>
  <Application>Microsoft Office PowerPoint</Application>
  <PresentationFormat>On-screen Show (4:3)</PresentationFormat>
  <Paragraphs>138</Paragraphs>
  <Slides>22</Slides>
  <Notes>10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Introduction to NodeXL</vt:lpstr>
      <vt:lpstr>NodeXL Free/Open Network Analysis add-in for Excel 2007/2010  </vt:lpstr>
      <vt:lpstr>Who Uses Network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Many Structures Are Possible</vt:lpstr>
      <vt:lpstr>Descriptive Network Measures</vt:lpstr>
      <vt:lpstr>PowerPoint Presentation</vt:lpstr>
      <vt:lpstr>PowerPoint Presentation</vt:lpstr>
      <vt:lpstr>PowerPoint Presentation</vt:lpstr>
      <vt:lpstr>PowerPoint Presentation</vt:lpstr>
      <vt:lpstr>FIGURE 7.11</vt:lpstr>
      <vt:lpstr>Example</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Piyush</dc:creator>
  <cp:lastModifiedBy>Ben</cp:lastModifiedBy>
  <cp:revision>39</cp:revision>
  <dcterms:created xsi:type="dcterms:W3CDTF">2013-08-08T19:05:02Z</dcterms:created>
  <dcterms:modified xsi:type="dcterms:W3CDTF">2013-08-15T19:31:06Z</dcterms:modified>
</cp:coreProperties>
</file>