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37"/>
  </p:notesMasterIdLst>
  <p:handoutMasterIdLst>
    <p:handoutMasterId r:id="rId38"/>
  </p:handoutMasterIdLst>
  <p:sldIdLst>
    <p:sldId id="256" r:id="rId3"/>
    <p:sldId id="269" r:id="rId4"/>
    <p:sldId id="325" r:id="rId5"/>
    <p:sldId id="293" r:id="rId6"/>
    <p:sldId id="324" r:id="rId7"/>
    <p:sldId id="294" r:id="rId8"/>
    <p:sldId id="295" r:id="rId9"/>
    <p:sldId id="258" r:id="rId10"/>
    <p:sldId id="261" r:id="rId11"/>
    <p:sldId id="290" r:id="rId12"/>
    <p:sldId id="262" r:id="rId13"/>
    <p:sldId id="291" r:id="rId14"/>
    <p:sldId id="272" r:id="rId15"/>
    <p:sldId id="303" r:id="rId16"/>
    <p:sldId id="300" r:id="rId17"/>
    <p:sldId id="299" r:id="rId18"/>
    <p:sldId id="318" r:id="rId19"/>
    <p:sldId id="320" r:id="rId20"/>
    <p:sldId id="321" r:id="rId21"/>
    <p:sldId id="304" r:id="rId22"/>
    <p:sldId id="306" r:id="rId23"/>
    <p:sldId id="297" r:id="rId24"/>
    <p:sldId id="308" r:id="rId25"/>
    <p:sldId id="309" r:id="rId26"/>
    <p:sldId id="323" r:id="rId27"/>
    <p:sldId id="310" r:id="rId28"/>
    <p:sldId id="311" r:id="rId29"/>
    <p:sldId id="312" r:id="rId30"/>
    <p:sldId id="313" r:id="rId31"/>
    <p:sldId id="314" r:id="rId32"/>
    <p:sldId id="315" r:id="rId33"/>
    <p:sldId id="317" r:id="rId34"/>
    <p:sldId id="298" r:id="rId35"/>
    <p:sldId id="32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85" autoAdjust="0"/>
    <p:restoredTop sz="85496" autoAdjust="0"/>
  </p:normalViewPr>
  <p:slideViewPr>
    <p:cSldViewPr>
      <p:cViewPr>
        <p:scale>
          <a:sx n="100" d="100"/>
          <a:sy n="100" d="100"/>
        </p:scale>
        <p:origin x="-606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E7C2B-3E84-4463-B9C4-65751F279FCD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C58B0-229D-423F-8B79-821B4155D8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84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DB585-68B0-4D23-9548-27AB0A4F694F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54FAA-8D00-4CD2-A91A-DFC87B364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57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54FAA-8D00-4CD2-A91A-DFC87B36495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30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54FAA-8D00-4CD2-A91A-DFC87B36495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7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54FAA-8D00-4CD2-A91A-DFC87B36495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53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54FAA-8D00-4CD2-A91A-DFC87B36495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12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54FAA-8D00-4CD2-A91A-DFC87B36495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12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54FAA-8D00-4CD2-A91A-DFC87B36495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30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54FAA-8D00-4CD2-A91A-DFC87B36495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06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54FAA-8D00-4CD2-A91A-DFC87B36495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06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54FAA-8D00-4CD2-A91A-DFC87B36495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06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54FAA-8D00-4CD2-A91A-DFC87B36495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68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54FAA-8D00-4CD2-A91A-DFC87B36495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46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54FAA-8D00-4CD2-A91A-DFC87B36495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35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54FAA-8D00-4CD2-A91A-DFC87B36495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00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54FAA-8D00-4CD2-A91A-DFC87B36495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00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8697-BC59-4A21-B6AB-F3D318D2A49B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82DB-6051-4123-B5DB-079D57174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8697-BC59-4A21-B6AB-F3D318D2A49B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82DB-6051-4123-B5DB-079D57174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8697-BC59-4A21-B6AB-F3D318D2A49B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82DB-6051-4123-B5DB-079D57174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EC173-15D8-41C3-8522-27A6519A2D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01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F57EE-7B18-45AC-B062-5834DD538D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79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5FD67-A20F-4238-9EA5-610D2A0B04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12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76FAC-4373-407E-B5C4-FFAC840A22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20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95014-9FBB-42C2-BD89-96C86868FC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73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AEFFF-5DEE-4A96-AE16-63A5DF16B4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47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963F1-CFEF-4F59-A398-0499FB83AB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8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B7CDB-2231-4DE3-95C2-3F222B8D47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36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8697-BC59-4A21-B6AB-F3D318D2A49B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82DB-6051-4123-B5DB-079D57174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DA711-CFAF-4E8D-A3AE-DC8F4D8095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033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9FC2-F9AE-4C1D-A5E2-C3C866E6AA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35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76200"/>
            <a:ext cx="20764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769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35857-BC90-41EA-9217-4D5C034DC5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0657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54FF1-61A0-4AFC-AD50-497328927E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26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8697-BC59-4A21-B6AB-F3D318D2A49B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82DB-6051-4123-B5DB-079D57174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8697-BC59-4A21-B6AB-F3D318D2A49B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82DB-6051-4123-B5DB-079D57174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8697-BC59-4A21-B6AB-F3D318D2A49B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82DB-6051-4123-B5DB-079D57174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8697-BC59-4A21-B6AB-F3D318D2A49B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82DB-6051-4123-B5DB-079D57174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8697-BC59-4A21-B6AB-F3D318D2A49B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82DB-6051-4123-B5DB-079D57174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8697-BC59-4A21-B6AB-F3D318D2A49B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82DB-6051-4123-B5DB-079D57174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8697-BC59-4A21-B6AB-F3D318D2A49B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82DB-6051-4123-B5DB-079D57174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C8697-BC59-4A21-B6AB-F3D318D2A49B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782DB-6051-4123-B5DB-079D571747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105400" y="3581400"/>
            <a:ext cx="19812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1E8E33-6F44-4FB4-A466-084C24EF35E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129540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76200"/>
            <a:ext cx="8229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911.Gov  </a:t>
            </a:r>
            <a:br>
              <a:rPr lang="en-US" smtClean="0"/>
            </a:br>
            <a:r>
              <a:rPr lang="en-US" smtClean="0"/>
              <a:t>Community Response Grid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42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137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5032B"/>
        </a:buClr>
        <a:buSzPct val="14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DC0000"/>
        </a:buClr>
        <a:buSzPct val="120000"/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5032B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5032B"/>
        </a:buClr>
        <a:buChar char="•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5032B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5032B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5032B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5032B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5032B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Owner\Documents\UTH\Presentation-%20Recs\Rec%2305.wmv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Owner\Documents\UTH\Presentation-%20Recs\Rec%2305.wmv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Owner\Documents\UTH\Presentation-%20Recs\Rec%2305.wmv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6.xml"/><Relationship Id="rId1" Type="http://schemas.openxmlformats.org/officeDocument/2006/relationships/slideLayout" Target="../slideLayouts/slideLayout23.xml"/><Relationship Id="rId5" Type="http://schemas.openxmlformats.org/officeDocument/2006/relationships/slide" Target="slide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6.xml"/><Relationship Id="rId1" Type="http://schemas.openxmlformats.org/officeDocument/2006/relationships/slideLayout" Target="../slideLayouts/slideLayout23.xml"/><Relationship Id="rId5" Type="http://schemas.openxmlformats.org/officeDocument/2006/relationships/slide" Target="slide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ki.cs.umd.edu/cmsc434_f11/images/d/d2/Adam3.tiff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://www.cs.umd.edu/hcil/lifefines2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cs.umd.edu/hcil/lifelines" TargetMode="External"/><Relationship Id="rId5" Type="http://schemas.openxmlformats.org/officeDocument/2006/relationships/hyperlink" Target="http://www.cs.umd.edu/hcil/lifeflow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cs.umd.edu/hcil/sharp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RC NCCD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194010"/>
            <a:ext cx="2581361" cy="863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219980"/>
            <a:ext cx="91440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Project 4:  Cognitive Information Design and Visualization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02780" y="5257800"/>
            <a:ext cx="5288620" cy="914400"/>
            <a:chOff x="2209800" y="3945771"/>
            <a:chExt cx="5384800" cy="931029"/>
          </a:xfrm>
        </p:grpSpPr>
        <p:pic>
          <p:nvPicPr>
            <p:cNvPr id="7" name="Picture 6" descr="HCIL_logo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09800" y="3945771"/>
              <a:ext cx="928687" cy="923499"/>
            </a:xfrm>
            <a:prstGeom prst="rect">
              <a:avLst/>
            </a:prstGeom>
          </p:spPr>
        </p:pic>
        <p:pic>
          <p:nvPicPr>
            <p:cNvPr id="9" name="Picture 8" descr="UKN_log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15000" y="4098171"/>
              <a:ext cx="1879600" cy="508000"/>
            </a:xfrm>
            <a:prstGeom prst="rect">
              <a:avLst/>
            </a:prstGeom>
          </p:spPr>
        </p:pic>
        <p:pic>
          <p:nvPicPr>
            <p:cNvPr id="11" name="Picture 10" descr="UTHealth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57600" y="3945771"/>
              <a:ext cx="1567176" cy="93102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781800" y="5791200"/>
            <a:ext cx="190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0" y="2743200"/>
            <a:ext cx="2877903" cy="1004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smtClean="0"/>
              <a:t>Presented by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/>
              <a:t>Dr. Ben Shneiderman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752600" y="3934331"/>
            <a:ext cx="16924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Catherine Plaisant</a:t>
            </a:r>
          </a:p>
          <a:p>
            <a:r>
              <a:rPr lang="en-US" sz="1600" dirty="0" smtClean="0"/>
              <a:t>Surreya Tarkan</a:t>
            </a:r>
          </a:p>
          <a:p>
            <a:r>
              <a:rPr lang="en-US" sz="1600" dirty="0" smtClean="0"/>
              <a:t>Tiffany Chao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3795231" y="3934331"/>
            <a:ext cx="158716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Jorge Herskovic</a:t>
            </a:r>
          </a:p>
          <a:p>
            <a:r>
              <a:rPr lang="en-US" sz="1600" dirty="0" smtClean="0"/>
              <a:t>Elmer Bernstram</a:t>
            </a:r>
          </a:p>
          <a:p>
            <a:r>
              <a:rPr lang="en-US" sz="1600" dirty="0" smtClean="0"/>
              <a:t>Elis Markovitz</a:t>
            </a:r>
          </a:p>
          <a:p>
            <a:r>
              <a:rPr lang="en-US" sz="1600" dirty="0" smtClean="0"/>
              <a:t>Chitra Shriram 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688179" y="3934331"/>
            <a:ext cx="1322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Todd Johnson</a:t>
            </a:r>
            <a:endParaRPr lang="en-US" sz="1600" dirty="0"/>
          </a:p>
        </p:txBody>
      </p:sp>
      <p:pic>
        <p:nvPicPr>
          <p:cNvPr id="17" name="Picture 188" descr="UMD Logo - Glob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127895"/>
            <a:ext cx="1166813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828800" y="1143000"/>
            <a:ext cx="5410200" cy="3276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981200" y="1219200"/>
            <a:ext cx="5098151" cy="3093912"/>
            <a:chOff x="457200" y="1293698"/>
            <a:chExt cx="8146692" cy="4943978"/>
          </a:xfrm>
        </p:grpSpPr>
        <p:pic>
          <p:nvPicPr>
            <p:cNvPr id="3" name="Picture 2" descr="::::Desktop:Screen shot 2011-09-13 at 12.05.32 AM.png"/>
            <p:cNvPicPr/>
            <p:nvPr/>
          </p:nvPicPr>
          <p:blipFill>
            <a:blip r:embed="rId3" cstate="print">
              <a:lum bright="20000" contrast="-30000"/>
            </a:blip>
            <a:srcRect/>
            <a:stretch>
              <a:fillRect/>
            </a:stretch>
          </p:blipFill>
          <p:spPr bwMode="auto">
            <a:xfrm>
              <a:off x="4206897" y="3583376"/>
              <a:ext cx="4279900" cy="265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3" descr="::::Desktop:Screen shot 2011-09-13 at 12.49.28 AM.png"/>
            <p:cNvPicPr/>
            <p:nvPr/>
          </p:nvPicPr>
          <p:blipFill>
            <a:blip r:embed="rId4" cstate="print">
              <a:lum bright="20000" contrast="-30000"/>
            </a:blip>
            <a:srcRect/>
            <a:stretch>
              <a:fillRect/>
            </a:stretch>
          </p:blipFill>
          <p:spPr bwMode="auto">
            <a:xfrm>
              <a:off x="828102" y="1293698"/>
              <a:ext cx="43053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Content Placeholder 3" descr="emarkowitz:Desktop:Screen shot 2011-09-09 at 10.07.57 PM.png"/>
            <p:cNvPicPr>
              <a:picLocks/>
            </p:cNvPicPr>
            <p:nvPr/>
          </p:nvPicPr>
          <p:blipFill>
            <a:blip r:embed="rId5" cstate="print">
              <a:lum bright="20000" contrast="-30000"/>
            </a:blip>
            <a:srcRect l="-30675" r="-30675"/>
            <a:stretch>
              <a:fillRect/>
            </a:stretch>
          </p:blipFill>
          <p:spPr bwMode="auto">
            <a:xfrm>
              <a:off x="457200" y="1600200"/>
              <a:ext cx="4906866" cy="2697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:::Desktop:Screen shot 2011-09-09 at 10.28.36 PM.png"/>
            <p:cNvPicPr/>
            <p:nvPr/>
          </p:nvPicPr>
          <p:blipFill>
            <a:blip r:embed="rId6" cstate="print">
              <a:lum bright="20000" contrast="-30000"/>
            </a:blip>
            <a:srcRect/>
            <a:stretch>
              <a:fillRect/>
            </a:stretch>
          </p:blipFill>
          <p:spPr bwMode="auto">
            <a:xfrm>
              <a:off x="2220456" y="2004934"/>
              <a:ext cx="4703087" cy="2848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:::Desktop:Screen shot 2011-09-09 at 10.26.14 PM.png"/>
            <p:cNvPicPr/>
            <p:nvPr/>
          </p:nvPicPr>
          <p:blipFill>
            <a:blip r:embed="rId7" cstate="print">
              <a:lum bright="20000" contrast="-30000"/>
            </a:blip>
            <a:srcRect/>
            <a:stretch>
              <a:fillRect/>
            </a:stretch>
          </p:blipFill>
          <p:spPr bwMode="auto">
            <a:xfrm>
              <a:off x="695348" y="3113391"/>
              <a:ext cx="3987800" cy="2975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 7"/>
            <p:cNvPicPr/>
            <p:nvPr/>
          </p:nvPicPr>
          <p:blipFill>
            <a:blip r:embed="rId8" cstate="print">
              <a:lum bright="20000" contrast="-30000"/>
            </a:blip>
            <a:srcRect/>
            <a:stretch>
              <a:fillRect/>
            </a:stretch>
          </p:blipFill>
          <p:spPr bwMode="auto">
            <a:xfrm>
              <a:off x="4333897" y="1427983"/>
              <a:ext cx="4152900" cy="28702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pic>
          <p:nvPicPr>
            <p:cNvPr id="9" name="P 9"/>
            <p:cNvPicPr/>
            <p:nvPr/>
          </p:nvPicPr>
          <p:blipFill>
            <a:blip r:embed="rId9" cstate="print">
              <a:lum bright="20000" contrast="-30000"/>
            </a:blip>
            <a:srcRect/>
            <a:stretch>
              <a:fillRect/>
            </a:stretch>
          </p:blipFill>
          <p:spPr bwMode="auto">
            <a:xfrm>
              <a:off x="3198716" y="3232304"/>
              <a:ext cx="4330700" cy="24892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pic>
          <p:nvPicPr>
            <p:cNvPr id="10" name="Picture 9" descr=":::Desktop:Screen shot 2011-09-09 at 11.52.05 PM.png"/>
            <p:cNvPicPr/>
            <p:nvPr/>
          </p:nvPicPr>
          <p:blipFill>
            <a:blip r:embed="rId10" cstate="print">
              <a:lum bright="20000" contrast="-30000"/>
            </a:blip>
            <a:srcRect/>
            <a:stretch>
              <a:fillRect/>
            </a:stretch>
          </p:blipFill>
          <p:spPr bwMode="auto">
            <a:xfrm>
              <a:off x="540169" y="1722055"/>
              <a:ext cx="3493095" cy="2072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 descr=":::Desktop:Screen shot 2011-09-10 at 12.27.34 AM.png"/>
            <p:cNvPicPr/>
            <p:nvPr/>
          </p:nvPicPr>
          <p:blipFill>
            <a:blip r:embed="rId11" cstate="print">
              <a:lum bright="20000" contrast="-30000"/>
            </a:blip>
            <a:srcRect/>
            <a:stretch>
              <a:fillRect/>
            </a:stretch>
          </p:blipFill>
          <p:spPr bwMode="auto">
            <a:xfrm>
              <a:off x="2686408" y="1949450"/>
              <a:ext cx="3771184" cy="295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1" descr=":::Desktop:Screen shot 2011-09-10 at 12.27.24 AM.png"/>
            <p:cNvPicPr/>
            <p:nvPr/>
          </p:nvPicPr>
          <p:blipFill>
            <a:blip r:embed="rId12" cstate="print">
              <a:lum bright="20000" contrast="-30000"/>
            </a:blip>
            <a:srcRect/>
            <a:stretch>
              <a:fillRect/>
            </a:stretch>
          </p:blipFill>
          <p:spPr bwMode="auto">
            <a:xfrm>
              <a:off x="4206897" y="4065976"/>
              <a:ext cx="4279900" cy="217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2" descr=":::Desktop:Screen shot 2011-09-10 at 1.50.33 AM.png"/>
            <p:cNvPicPr/>
            <p:nvPr/>
          </p:nvPicPr>
          <p:blipFill>
            <a:blip r:embed="rId13" cstate="print">
              <a:lum bright="20000" contrast="-30000"/>
            </a:blip>
            <a:srcRect/>
            <a:stretch>
              <a:fillRect/>
            </a:stretch>
          </p:blipFill>
          <p:spPr bwMode="auto">
            <a:xfrm>
              <a:off x="4683148" y="1293698"/>
              <a:ext cx="3873500" cy="284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3" descr="ttp://www.softwareadvice.com/imglib/products/screenshots/screenshot_6475_432x324.jpg"/>
            <p:cNvPicPr/>
            <p:nvPr/>
          </p:nvPicPr>
          <p:blipFill>
            <a:blip r:embed="rId14" cstate="print">
              <a:lum bright="20000" contrast="-30000"/>
            </a:blip>
            <a:srcRect b="24149"/>
            <a:stretch>
              <a:fillRect/>
            </a:stretch>
          </p:blipFill>
          <p:spPr bwMode="auto">
            <a:xfrm>
              <a:off x="695348" y="3574473"/>
              <a:ext cx="4433907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::::Desktop:Screen shot 2011-09-11 at 11.08.59 PM.png"/>
            <p:cNvPicPr/>
            <p:nvPr/>
          </p:nvPicPr>
          <p:blipFill>
            <a:blip r:embed="rId15" cstate="print">
              <a:lum bright="20000" contrast="-30000"/>
            </a:blip>
            <a:srcRect/>
            <a:stretch>
              <a:fillRect/>
            </a:stretch>
          </p:blipFill>
          <p:spPr bwMode="auto">
            <a:xfrm>
              <a:off x="2432050" y="2127250"/>
              <a:ext cx="4279900" cy="260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 descr="::::Desktop:Screen shot 2011-09-11 at 11.29.23 PM.png"/>
            <p:cNvPicPr/>
            <p:nvPr/>
          </p:nvPicPr>
          <p:blipFill>
            <a:blip r:embed="rId16" cstate="print">
              <a:lum bright="20000" contrast="-30000"/>
            </a:blip>
            <a:srcRect/>
            <a:stretch>
              <a:fillRect/>
            </a:stretch>
          </p:blipFill>
          <p:spPr bwMode="auto">
            <a:xfrm>
              <a:off x="4311292" y="1546397"/>
              <a:ext cx="4292600" cy="224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 descr="::::Desktop:Screen shot 2011-09-13 at 12.17.42 AM.png"/>
            <p:cNvPicPr/>
            <p:nvPr/>
          </p:nvPicPr>
          <p:blipFill>
            <a:blip r:embed="rId17" cstate="print">
              <a:lum bright="20000" contrast="-30000"/>
            </a:blip>
            <a:srcRect/>
            <a:stretch>
              <a:fillRect/>
            </a:stretch>
          </p:blipFill>
          <p:spPr bwMode="auto">
            <a:xfrm>
              <a:off x="3519579" y="1427983"/>
              <a:ext cx="4292600" cy="280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 descr="::::Desktop:Screen shot 2011-09-13 at 12.31.49 AM.png"/>
            <p:cNvPicPr/>
            <p:nvPr/>
          </p:nvPicPr>
          <p:blipFill>
            <a:blip r:embed="rId18" cstate="print">
              <a:lum bright="20000" contrast="-30000"/>
            </a:blip>
            <a:srcRect/>
            <a:stretch>
              <a:fillRect/>
            </a:stretch>
          </p:blipFill>
          <p:spPr bwMode="auto">
            <a:xfrm>
              <a:off x="4033264" y="1656583"/>
              <a:ext cx="4279900" cy="264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976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/>
              <a:t>Existing tools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4467999"/>
            <a:ext cx="914400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b">
            <a:spAutoFit/>
          </a:bodyPr>
          <a:lstStyle/>
          <a:p>
            <a:pPr lvl="2"/>
            <a:endParaRPr lang="en-US" sz="2000" dirty="0" smtClean="0"/>
          </a:p>
          <a:p>
            <a:pPr lvl="2"/>
            <a:r>
              <a:rPr lang="en-US" sz="2000" dirty="0" smtClean="0"/>
              <a:t>Limitations: 	1. No or limited assistance</a:t>
            </a:r>
          </a:p>
          <a:p>
            <a:pPr lvl="2"/>
            <a:r>
              <a:rPr lang="en-US" sz="2000" dirty="0"/>
              <a:t>	</a:t>
            </a:r>
            <a:r>
              <a:rPr lang="en-US" sz="2000" dirty="0" smtClean="0"/>
              <a:t>	2. Increases workload for the clinician.</a:t>
            </a:r>
          </a:p>
          <a:p>
            <a:pPr lvl="6"/>
            <a:r>
              <a:rPr lang="en-US" sz="2000" dirty="0" smtClean="0"/>
              <a:t>3. </a:t>
            </a:r>
            <a:r>
              <a:rPr lang="en-US" sz="2000" dirty="0"/>
              <a:t>U</a:t>
            </a:r>
            <a:r>
              <a:rPr lang="en-US" sz="2000" dirty="0" smtClean="0"/>
              <a:t>sability problems</a:t>
            </a:r>
          </a:p>
          <a:p>
            <a:pPr lvl="6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213308" y="2697788"/>
            <a:ext cx="377492" cy="1375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057400" y="1492001"/>
            <a:ext cx="377492" cy="1375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83957" y="1400985"/>
            <a:ext cx="533400" cy="687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674395" y="1174050"/>
            <a:ext cx="377492" cy="1375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826795" y="1326450"/>
            <a:ext cx="377492" cy="1375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8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304800"/>
            <a:ext cx="9144000" cy="6397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Levels of Equivalence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equival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579531"/>
            <a:ext cx="8229600" cy="3475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304800"/>
            <a:ext cx="9144000" cy="6397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Levels of Equivalence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equival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579531"/>
            <a:ext cx="8229600" cy="347550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955998"/>
              </p:ext>
            </p:extLst>
          </p:nvPr>
        </p:nvGraphicFramePr>
        <p:xfrm>
          <a:off x="533400" y="5562600"/>
          <a:ext cx="8229600" cy="49756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885195"/>
                <a:gridCol w="3202414"/>
                <a:gridCol w="1510573"/>
                <a:gridCol w="1631418"/>
              </a:tblGrid>
              <a:tr h="49756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Bozzo</a:t>
                      </a:r>
                      <a:r>
                        <a:rPr lang="en-US" sz="900" dirty="0">
                          <a:effectLst/>
                        </a:rPr>
                        <a:t> Silva, P., </a:t>
                      </a:r>
                      <a:r>
                        <a:rPr lang="en-US" sz="900" dirty="0" err="1">
                          <a:effectLst/>
                        </a:rPr>
                        <a:t>Bernstam</a:t>
                      </a:r>
                      <a:r>
                        <a:rPr lang="en-US" sz="900" dirty="0">
                          <a:effectLst/>
                        </a:rPr>
                        <a:t>, E., Markowitz, E., Johnson, </a:t>
                      </a:r>
                      <a:r>
                        <a:rPr lang="en-US" sz="900" dirty="0" err="1">
                          <a:effectLst/>
                        </a:rPr>
                        <a:t>T.,Zhang</a:t>
                      </a:r>
                      <a:r>
                        <a:rPr lang="en-US" sz="900" dirty="0">
                          <a:effectLst/>
                        </a:rPr>
                        <a:t>, J., Herskovic, J. 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899" marR="64899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Automated medication reconciliation and complexity of care transitions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899" marR="64899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S87</a:t>
                      </a:r>
                      <a:endParaRPr lang="en-US" sz="1000">
                        <a:effectLst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Wednesday, Oct. 26</a:t>
                      </a:r>
                      <a:endParaRPr lang="en-US" sz="1000">
                        <a:effectLst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8:50 – 9:10 AM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899" marR="64899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Lincoln West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899" marR="64899" marT="0" marB="0" anchor="ctr"/>
                </a:tc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5486400" y="5257800"/>
            <a:ext cx="1447800" cy="1143000"/>
          </a:xfrm>
          <a:prstGeom prst="ellipse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304798"/>
            <a:ext cx="3722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Two Designs - Demos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2192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dirty="0"/>
              <a:t>Tabular </a:t>
            </a:r>
            <a:r>
              <a:rPr lang="en-US" sz="2400" dirty="0" smtClean="0"/>
              <a:t>layout </a:t>
            </a:r>
            <a:r>
              <a:rPr lang="en-US" sz="2400" dirty="0"/>
              <a:t>			 </a:t>
            </a:r>
            <a:r>
              <a:rPr lang="en-US" sz="2400" dirty="0" smtClean="0"/>
              <a:t>           Spatial </a:t>
            </a:r>
            <a:r>
              <a:rPr lang="en-US" sz="2400" dirty="0"/>
              <a:t>Layout</a:t>
            </a:r>
            <a:endParaRPr lang="en-US" sz="2400" dirty="0" smtClean="0"/>
          </a:p>
          <a:p>
            <a:pPr marL="342900" indent="-342900"/>
            <a:r>
              <a:rPr lang="en-US" sz="2400" dirty="0" smtClean="0"/>
              <a:t>Grouped rows = similarity	            Closeness = similarity</a:t>
            </a:r>
          </a:p>
          <a:p>
            <a:pPr marL="342900" indent="-342900"/>
            <a:r>
              <a:rPr lang="en-US" sz="2400" b="1" i="1" dirty="0" err="1" smtClean="0"/>
              <a:t>MedRecon</a:t>
            </a:r>
            <a:r>
              <a:rPr lang="en-US" sz="2400" i="1" dirty="0" smtClean="0"/>
              <a:t> </a:t>
            </a:r>
            <a:r>
              <a:rPr lang="en-US" sz="2400" dirty="0"/>
              <a:t>	</a:t>
            </a:r>
            <a:r>
              <a:rPr lang="en-US" sz="2400" dirty="0" smtClean="0"/>
              <a:t>		            </a:t>
            </a:r>
            <a:r>
              <a:rPr lang="en-US" sz="2400" b="1" i="1" dirty="0" err="1" smtClean="0"/>
              <a:t>TwinList</a:t>
            </a:r>
            <a:endParaRPr lang="en-US" sz="2400" b="1" i="1" dirty="0"/>
          </a:p>
          <a:p>
            <a:pPr marL="342900" indent="-342900"/>
            <a:endParaRPr lang="en-US" sz="24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205" y="2514600"/>
            <a:ext cx="393099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c#05.wmv">
            <a:hlinkClick r:id="" action="ppaction://media"/>
          </p:cNvPr>
          <p:cNvPicPr/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81000" y="2514600"/>
            <a:ext cx="3962400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304800"/>
            <a:ext cx="7104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MedRecon: semi automatic reconciliation</a:t>
            </a:r>
            <a:endParaRPr lang="en-US" sz="3200" dirty="0"/>
          </a:p>
        </p:txBody>
      </p:sp>
      <p:pic>
        <p:nvPicPr>
          <p:cNvPr id="7" name="Rec#05.wmv">
            <a:hlinkClick r:id="" action="ppaction://media"/>
          </p:cNvPr>
          <p:cNvPicPr/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81000" y="1600200"/>
            <a:ext cx="6248400" cy="4724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29400" y="4800600"/>
            <a:ext cx="2743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Identical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medications a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utomatically reconciled</a:t>
            </a:r>
          </a:p>
          <a:p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9400" y="2914471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Un-reconciled medications 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require clinician’s selection or rejection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552898" y="1600200"/>
            <a:ext cx="1324402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Video demo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3374" y="1219200"/>
            <a:ext cx="85058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Eliz Markowitz, Elmer V.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Bernstam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, Jorge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Herskovic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Jiajie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Zhang, 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Todd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R. Johnson</a:t>
            </a:r>
          </a:p>
        </p:txBody>
      </p:sp>
    </p:spTree>
    <p:extLst>
      <p:ext uri="{BB962C8B-B14F-4D97-AF65-F5344CB8AC3E}">
        <p14:creationId xmlns:p14="http://schemas.microsoft.com/office/powerpoint/2010/main" val="372962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8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533400" y="4495800"/>
            <a:ext cx="41148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Compatibility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with hand held devices ?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http://t1.gstatic.com/images?q=tbn:ANd9GcTXFagdovhZJeX_iS5q63xsb7iTSie6cwZjRCAU2hyzNwVOA5U2O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505200"/>
            <a:ext cx="3349048" cy="24765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0" y="304800"/>
            <a:ext cx="20880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MedRecon:</a:t>
            </a:r>
            <a:endParaRPr lang="en-US" sz="3200" dirty="0"/>
          </a:p>
        </p:txBody>
      </p:sp>
      <p:pic>
        <p:nvPicPr>
          <p:cNvPr id="2" name="MedRecv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304800"/>
            <a:ext cx="7104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MedRecon: semi automatic reconciliation</a:t>
            </a:r>
            <a:endParaRPr lang="en-US" sz="3200" dirty="0"/>
          </a:p>
        </p:txBody>
      </p:sp>
      <p:pic>
        <p:nvPicPr>
          <p:cNvPr id="7" name="Rec#05.wmv">
            <a:hlinkClick r:id="" action="ppaction://media"/>
          </p:cNvPr>
          <p:cNvPicPr/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81000" y="1600200"/>
            <a:ext cx="5791200" cy="3962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29400" y="4800600"/>
            <a:ext cx="2743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Identical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medications a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utomatically reconciled</a:t>
            </a:r>
          </a:p>
          <a:p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9400" y="2914471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Un-reconciled medications 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require clinician’s selection or rejection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552898" y="1600200"/>
            <a:ext cx="1324402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Video demo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9813" y="1210449"/>
            <a:ext cx="85058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Eliz Markowitz, Elmer V.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Bernstam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, Jorge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Herskovic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Jiajie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Zhang, 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Todd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R. Johnson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960236"/>
              </p:ext>
            </p:extLst>
          </p:nvPr>
        </p:nvGraphicFramePr>
        <p:xfrm>
          <a:off x="381000" y="5867400"/>
          <a:ext cx="8229600" cy="66341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687013"/>
                <a:gridCol w="2865761"/>
                <a:gridCol w="1351774"/>
                <a:gridCol w="1459916"/>
                <a:gridCol w="865136"/>
              </a:tblGrid>
              <a:tr h="6634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Markowitz, E., </a:t>
                      </a:r>
                      <a:r>
                        <a:rPr lang="en-US" sz="900" dirty="0" err="1">
                          <a:effectLst/>
                        </a:rPr>
                        <a:t>Bernstam</a:t>
                      </a:r>
                      <a:r>
                        <a:rPr lang="en-US" sz="900" dirty="0">
                          <a:effectLst/>
                        </a:rPr>
                        <a:t>, E., Herskovic, J., Zhang, J., Shneiderman, B, Plaisant, C., Johnson, T.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899" marR="64899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Medication Reconciliation: Work Domain Ontology, Prototype Development, and a Predictive Model 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899" marR="64899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S87</a:t>
                      </a:r>
                      <a:endParaRPr lang="en-US" sz="1000">
                        <a:effectLst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Wednesday, Oct. 26</a:t>
                      </a:r>
                      <a:endParaRPr lang="en-US" sz="1000">
                        <a:effectLst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8:30 – 8:50 AM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899" marR="64899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Lincoln West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899" marR="648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</a:rPr>
                        <a:t>Paper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899" marR="64899" marT="0" marB="0" anchor="ctr"/>
                </a:tc>
              </a:tr>
            </a:tbl>
          </a:graphicData>
        </a:graphic>
      </p:graphicFrame>
      <p:sp>
        <p:nvSpPr>
          <p:cNvPr id="10" name="Oval 9"/>
          <p:cNvSpPr/>
          <p:nvPr/>
        </p:nvSpPr>
        <p:spPr>
          <a:xfrm>
            <a:off x="4762500" y="5572125"/>
            <a:ext cx="1447800" cy="1143000"/>
          </a:xfrm>
          <a:prstGeom prst="ellipse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Twinlist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33975" y="1828800"/>
            <a:ext cx="403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 Presentations: </a:t>
            </a:r>
            <a:br>
              <a:rPr lang="en-US" dirty="0" smtClean="0"/>
            </a:br>
            <a:r>
              <a:rPr lang="en-US" dirty="0" smtClean="0"/>
              <a:t>       HCIL symposium (200+ attendees)</a:t>
            </a:r>
            <a:br>
              <a:rPr lang="en-US" dirty="0" smtClean="0"/>
            </a:br>
            <a:r>
              <a:rPr lang="en-US" dirty="0" smtClean="0"/>
              <a:t>       AMIA WISH tomorrow    </a:t>
            </a:r>
            <a:br>
              <a:rPr lang="en-US" dirty="0" smtClean="0"/>
            </a:br>
            <a:r>
              <a:rPr lang="en-US" i="1" dirty="0" smtClean="0"/>
              <a:t>    </a:t>
            </a:r>
          </a:p>
          <a:p>
            <a:r>
              <a:rPr lang="en-US" i="1" dirty="0" smtClean="0"/>
              <a:t>”Best reconciliation app I have ever seen”</a:t>
            </a:r>
            <a:r>
              <a:rPr lang="en-US" i="1" dirty="0"/>
              <a:t>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  </a:t>
            </a:r>
            <a:r>
              <a:rPr lang="en-US" sz="1200" dirty="0" smtClean="0"/>
              <a:t>Dr. Shawn Murphy, </a:t>
            </a:r>
            <a:r>
              <a:rPr lang="en-US" sz="1200" dirty="0" err="1" smtClean="0"/>
              <a:t>PartnersHealthcare</a:t>
            </a:r>
            <a:r>
              <a:rPr lang="en-US" sz="1200" dirty="0" smtClean="0"/>
              <a:t> &amp; Harvard Medical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/>
          <a:stretch/>
        </p:blipFill>
        <p:spPr bwMode="auto">
          <a:xfrm>
            <a:off x="318388" y="1828800"/>
            <a:ext cx="4772172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8388" y="990600"/>
            <a:ext cx="8505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Tiffany Chao, Catherine </a:t>
            </a:r>
            <a:r>
              <a:rPr lang="en-US" sz="1200" dirty="0" err="1" smtClean="0">
                <a:solidFill>
                  <a:schemeClr val="accent4">
                    <a:lumMod val="75000"/>
                  </a:schemeClr>
                </a:solidFill>
              </a:rPr>
              <a:t>Plaisant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, Ben </a:t>
            </a:r>
            <a:r>
              <a:rPr lang="en-US" sz="1200" dirty="0" err="1" smtClean="0">
                <a:solidFill>
                  <a:schemeClr val="accent4">
                    <a:lumMod val="75000"/>
                  </a:schemeClr>
                </a:solidFill>
              </a:rPr>
              <a:t>Shneideman</a:t>
            </a:r>
            <a:endParaRPr lang="en-US" sz="12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Based on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class project of : </a:t>
            </a:r>
            <a:r>
              <a:rPr lang="es-ES" sz="1200" dirty="0">
                <a:solidFill>
                  <a:schemeClr val="accent4">
                    <a:lumMod val="75000"/>
                  </a:schemeClr>
                </a:solidFill>
              </a:rPr>
              <a:t>Leo </a:t>
            </a:r>
            <a:r>
              <a:rPr lang="es-ES" sz="1200" dirty="0" err="1">
                <a:solidFill>
                  <a:schemeClr val="accent4">
                    <a:lumMod val="75000"/>
                  </a:schemeClr>
                </a:solidFill>
              </a:rPr>
              <a:t>Claudino</a:t>
            </a:r>
            <a:r>
              <a:rPr lang="es-ES" sz="12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s-ES" sz="1200" dirty="0" err="1">
                <a:solidFill>
                  <a:schemeClr val="accent4">
                    <a:lumMod val="75000"/>
                  </a:schemeClr>
                </a:solidFill>
              </a:rPr>
              <a:t>Sameh</a:t>
            </a:r>
            <a:r>
              <a:rPr lang="es-E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accent4">
                    <a:lumMod val="75000"/>
                  </a:schemeClr>
                </a:solidFill>
              </a:rPr>
              <a:t>Khamis</a:t>
            </a:r>
            <a:r>
              <a:rPr lang="es-ES" sz="12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s-ES" sz="1200" dirty="0" err="1">
                <a:solidFill>
                  <a:schemeClr val="accent4">
                    <a:lumMod val="75000"/>
                  </a:schemeClr>
                </a:solidFill>
              </a:rPr>
              <a:t>Ran</a:t>
            </a:r>
            <a:r>
              <a:rPr lang="es-E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accent4">
                    <a:lumMod val="75000"/>
                  </a:schemeClr>
                </a:solidFill>
              </a:rPr>
              <a:t>Liu</a:t>
            </a:r>
            <a:r>
              <a:rPr lang="es-ES" sz="1200" dirty="0">
                <a:solidFill>
                  <a:schemeClr val="accent4">
                    <a:lumMod val="75000"/>
                  </a:schemeClr>
                </a:solidFill>
              </a:rPr>
              <a:t>, Ben London, </a:t>
            </a:r>
            <a:r>
              <a:rPr lang="es-ES" sz="1200" dirty="0" err="1">
                <a:solidFill>
                  <a:schemeClr val="accent4">
                    <a:lumMod val="75000"/>
                  </a:schemeClr>
                </a:solidFill>
              </a:rPr>
              <a:t>Jay</a:t>
            </a:r>
            <a:r>
              <a:rPr lang="es-ES" sz="1200" dirty="0">
                <a:solidFill>
                  <a:schemeClr val="accent4">
                    <a:lumMod val="75000"/>
                  </a:schemeClr>
                </a:solidFill>
              </a:rPr>
              <a:t> Pujara</a:t>
            </a:r>
          </a:p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                Students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of CMSC734 Information Visualization 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class</a:t>
            </a:r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0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winlist-amia3-mpe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0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Twinlist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33975" y="1828800"/>
            <a:ext cx="403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 Presentations: </a:t>
            </a:r>
            <a:br>
              <a:rPr lang="en-US" dirty="0" smtClean="0"/>
            </a:br>
            <a:r>
              <a:rPr lang="en-US" dirty="0" smtClean="0"/>
              <a:t>       HCIL symposium (200+ attendees)</a:t>
            </a:r>
            <a:br>
              <a:rPr lang="en-US" dirty="0" smtClean="0"/>
            </a:br>
            <a:r>
              <a:rPr lang="en-US" dirty="0" smtClean="0"/>
              <a:t>       AMIA WISH tomorrow    </a:t>
            </a:r>
            <a:br>
              <a:rPr lang="en-US" dirty="0" smtClean="0"/>
            </a:br>
            <a:r>
              <a:rPr lang="en-US" i="1" dirty="0" smtClean="0"/>
              <a:t>    </a:t>
            </a:r>
          </a:p>
          <a:p>
            <a:r>
              <a:rPr lang="en-US" i="1" dirty="0" smtClean="0"/>
              <a:t>”Best reconciliation app I have ever seen”</a:t>
            </a:r>
            <a:r>
              <a:rPr lang="en-US" i="1" dirty="0"/>
              <a:t>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  </a:t>
            </a:r>
            <a:r>
              <a:rPr lang="en-US" sz="1200" dirty="0" smtClean="0"/>
              <a:t>Dr. Shawn Murphy, </a:t>
            </a:r>
            <a:r>
              <a:rPr lang="en-US" sz="1200" dirty="0" err="1" smtClean="0"/>
              <a:t>PartnersHealthcare</a:t>
            </a:r>
            <a:r>
              <a:rPr lang="en-US" sz="1200" dirty="0" smtClean="0"/>
              <a:t> &amp; Harvard Medical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/>
          <a:stretch/>
        </p:blipFill>
        <p:spPr bwMode="auto">
          <a:xfrm>
            <a:off x="152400" y="1905000"/>
            <a:ext cx="4945706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8388" y="990600"/>
            <a:ext cx="8505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Tiffany Chao, Catherine Plaisant, Ben Shneiderman</a:t>
            </a:r>
          </a:p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Based on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class project of : </a:t>
            </a:r>
            <a:r>
              <a:rPr lang="es-ES" sz="1200" dirty="0">
                <a:solidFill>
                  <a:schemeClr val="accent4">
                    <a:lumMod val="75000"/>
                  </a:schemeClr>
                </a:solidFill>
              </a:rPr>
              <a:t>Leo </a:t>
            </a:r>
            <a:r>
              <a:rPr lang="es-ES" sz="1200" dirty="0" err="1">
                <a:solidFill>
                  <a:schemeClr val="accent4">
                    <a:lumMod val="75000"/>
                  </a:schemeClr>
                </a:solidFill>
              </a:rPr>
              <a:t>Claudino</a:t>
            </a:r>
            <a:r>
              <a:rPr lang="es-ES" sz="12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s-ES" sz="1200" dirty="0" err="1">
                <a:solidFill>
                  <a:schemeClr val="accent4">
                    <a:lumMod val="75000"/>
                  </a:schemeClr>
                </a:solidFill>
              </a:rPr>
              <a:t>Sameh</a:t>
            </a:r>
            <a:r>
              <a:rPr lang="es-E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accent4">
                    <a:lumMod val="75000"/>
                  </a:schemeClr>
                </a:solidFill>
              </a:rPr>
              <a:t>Khamis</a:t>
            </a:r>
            <a:r>
              <a:rPr lang="es-ES" sz="12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s-ES" sz="1200" dirty="0" err="1">
                <a:solidFill>
                  <a:schemeClr val="accent4">
                    <a:lumMod val="75000"/>
                  </a:schemeClr>
                </a:solidFill>
              </a:rPr>
              <a:t>Ran</a:t>
            </a:r>
            <a:r>
              <a:rPr lang="es-E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accent4">
                    <a:lumMod val="75000"/>
                  </a:schemeClr>
                </a:solidFill>
              </a:rPr>
              <a:t>Liu</a:t>
            </a:r>
            <a:r>
              <a:rPr lang="es-ES" sz="1200" dirty="0">
                <a:solidFill>
                  <a:schemeClr val="accent4">
                    <a:lumMod val="75000"/>
                  </a:schemeClr>
                </a:solidFill>
              </a:rPr>
              <a:t>, Ben London, </a:t>
            </a:r>
            <a:r>
              <a:rPr lang="es-ES" sz="1200" dirty="0" err="1">
                <a:solidFill>
                  <a:schemeClr val="accent4">
                    <a:lumMod val="75000"/>
                  </a:schemeClr>
                </a:solidFill>
              </a:rPr>
              <a:t>Jay</a:t>
            </a:r>
            <a:r>
              <a:rPr lang="es-ES" sz="1200" dirty="0">
                <a:solidFill>
                  <a:schemeClr val="accent4">
                    <a:lumMod val="75000"/>
                  </a:schemeClr>
                </a:solidFill>
              </a:rPr>
              <a:t> Pujara</a:t>
            </a:r>
          </a:p>
          <a:p>
            <a:r>
              <a:rPr lang="en-US" sz="1200" smtClean="0">
                <a:solidFill>
                  <a:schemeClr val="accent4">
                    <a:lumMod val="75000"/>
                  </a:schemeClr>
                </a:solidFill>
              </a:rPr>
              <a:t>                                               </a:t>
            </a:r>
            <a:r>
              <a:rPr lang="en-US" sz="120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UMD CMSC734 </a:t>
            </a:r>
            <a:r>
              <a:rPr lang="en-US" sz="1200">
                <a:solidFill>
                  <a:schemeClr val="accent4">
                    <a:lumMod val="75000"/>
                  </a:schemeClr>
                </a:solidFill>
              </a:rPr>
              <a:t>Information </a:t>
            </a:r>
            <a:r>
              <a:rPr lang="en-US" sz="1200" smtClean="0">
                <a:solidFill>
                  <a:schemeClr val="accent4">
                    <a:lumMod val="75000"/>
                  </a:schemeClr>
                </a:solidFill>
              </a:rPr>
              <a:t>Visualization</a:t>
            </a:r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0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44000" cy="6397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Human-Computer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Interaction 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 Strong Structures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315200" cy="493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Systematic Yet Flexible HIT</a:t>
            </a:r>
            <a:br>
              <a:rPr lang="en-US" dirty="0" smtClean="0"/>
            </a:br>
            <a:r>
              <a:rPr lang="en-US" sz="3100" dirty="0" smtClean="0"/>
              <a:t>Eliz Markowitz</a:t>
            </a:r>
            <a:endParaRPr lang="en-US" sz="31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1600200"/>
            <a:ext cx="8915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Need balance between</a:t>
            </a:r>
          </a:p>
          <a:p>
            <a:pPr lvl="1"/>
            <a:r>
              <a:rPr lang="en-US" i="1" dirty="0" smtClean="0"/>
              <a:t>Systematicity</a:t>
            </a:r>
            <a:r>
              <a:rPr lang="en-US" dirty="0" smtClean="0"/>
              <a:t> </a:t>
            </a:r>
            <a:r>
              <a:rPr lang="en-US" dirty="0"/>
              <a:t>to ensure </a:t>
            </a:r>
            <a:r>
              <a:rPr lang="en-US" dirty="0" smtClean="0"/>
              <a:t>consistency</a:t>
            </a:r>
            <a:r>
              <a:rPr lang="en-US" dirty="0"/>
              <a:t>, </a:t>
            </a:r>
            <a:r>
              <a:rPr lang="en-US" dirty="0" smtClean="0"/>
              <a:t>efficiency &amp; safety</a:t>
            </a:r>
          </a:p>
          <a:p>
            <a:pPr lvl="1"/>
            <a:r>
              <a:rPr lang="en-US" i="1" dirty="0" smtClean="0"/>
              <a:t>Flexibility </a:t>
            </a:r>
            <a:r>
              <a:rPr lang="en-US" dirty="0"/>
              <a:t>to accommodate </a:t>
            </a:r>
            <a:r>
              <a:rPr lang="en-US" dirty="0" smtClean="0"/>
              <a:t>variability</a:t>
            </a:r>
            <a:endParaRPr lang="en-US" u="sng" dirty="0" smtClean="0"/>
          </a:p>
          <a:p>
            <a:r>
              <a:rPr lang="en-US" dirty="0" smtClean="0"/>
              <a:t>Hypothesis: </a:t>
            </a:r>
            <a:br>
              <a:rPr lang="en-US" dirty="0" smtClean="0"/>
            </a:br>
            <a:r>
              <a:rPr lang="en-US" dirty="0" smtClean="0"/>
              <a:t>  Matching </a:t>
            </a:r>
            <a:r>
              <a:rPr lang="en-US" dirty="0"/>
              <a:t>task </a:t>
            </a:r>
            <a:r>
              <a:rPr lang="en-US" dirty="0" smtClean="0"/>
              <a:t>&amp; interface </a:t>
            </a:r>
            <a:r>
              <a:rPr lang="en-US" dirty="0" err="1"/>
              <a:t>systematicity</a:t>
            </a:r>
            <a:r>
              <a:rPr lang="en-US" dirty="0"/>
              <a:t> </a:t>
            </a:r>
            <a:r>
              <a:rPr lang="en-US" dirty="0" smtClean="0"/>
              <a:t>&amp;  </a:t>
            </a:r>
            <a:br>
              <a:rPr lang="en-US" dirty="0" smtClean="0"/>
            </a:br>
            <a:r>
              <a:rPr lang="en-US" dirty="0" smtClean="0"/>
              <a:t>    flexibility improves efficiency &amp; usability</a:t>
            </a:r>
          </a:p>
          <a:p>
            <a:r>
              <a:rPr lang="en-US" dirty="0"/>
              <a:t>Goal: </a:t>
            </a:r>
            <a:r>
              <a:rPr lang="en-US" dirty="0" smtClean="0"/>
              <a:t>design guidelines </a:t>
            </a:r>
            <a:endParaRPr lang="en-US" u="sng" dirty="0" smtClean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57200" y="5715000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600" dirty="0" smtClean="0"/>
              <a:t>Eliz Markowitz, MS, </a:t>
            </a:r>
            <a:r>
              <a:rPr lang="en-US" sz="1600" dirty="0" err="1" smtClean="0"/>
              <a:t>Jiajie</a:t>
            </a:r>
            <a:r>
              <a:rPr lang="en-US" sz="1600" dirty="0" smtClean="0"/>
              <a:t> </a:t>
            </a:r>
            <a:r>
              <a:rPr lang="en-US" sz="1600" dirty="0"/>
              <a:t>Zhang, </a:t>
            </a:r>
            <a:r>
              <a:rPr lang="en-US" sz="1600" dirty="0" smtClean="0"/>
              <a:t>PhD, Elmer </a:t>
            </a:r>
            <a:r>
              <a:rPr lang="en-US" sz="1600" dirty="0"/>
              <a:t>V. </a:t>
            </a:r>
            <a:r>
              <a:rPr lang="en-US" sz="1600" dirty="0" err="1"/>
              <a:t>Bernstam</a:t>
            </a:r>
            <a:r>
              <a:rPr lang="en-US" sz="1600" dirty="0"/>
              <a:t>, MD, </a:t>
            </a:r>
            <a:r>
              <a:rPr lang="en-US" sz="1600" dirty="0" smtClean="0"/>
              <a:t>PhD, and Todd </a:t>
            </a:r>
            <a:r>
              <a:rPr lang="en-US" sz="1600" dirty="0"/>
              <a:t>R. Johnson, </a:t>
            </a:r>
            <a:r>
              <a:rPr lang="en-US" sz="1600" dirty="0" smtClean="0"/>
              <a:t>PhD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7683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Systematic Yet Flexible HIT</a:t>
            </a:r>
            <a:br>
              <a:rPr lang="en-US" dirty="0" smtClean="0"/>
            </a:br>
            <a:r>
              <a:rPr lang="en-US" sz="2200" dirty="0" smtClean="0"/>
              <a:t>Eliz Markowitz PhD Thesis</a:t>
            </a:r>
            <a:endParaRPr lang="en-US" sz="2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431388"/>
            <a:ext cx="3429000" cy="533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400" dirty="0"/>
              <a:t>Example: SYF &amp; Catheter Insertion</a:t>
            </a:r>
            <a:endParaRPr lang="en-US" sz="2400" dirty="0" smtClean="0"/>
          </a:p>
        </p:txBody>
      </p:sp>
      <p:sp>
        <p:nvSpPr>
          <p:cNvPr id="19" name="Rectangle 18"/>
          <p:cNvSpPr/>
          <p:nvPr/>
        </p:nvSpPr>
        <p:spPr>
          <a:xfrm>
            <a:off x="4715907" y="1736188"/>
            <a:ext cx="4199493" cy="496941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0" name="Content Placeholder 10"/>
          <p:cNvSpPr txBox="1">
            <a:spLocks/>
          </p:cNvSpPr>
          <p:nvPr/>
        </p:nvSpPr>
        <p:spPr>
          <a:xfrm>
            <a:off x="4886936" y="4393428"/>
            <a:ext cx="3891113" cy="216390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384 total states</a:t>
            </a:r>
          </a:p>
          <a:p>
            <a:pPr lvl="1"/>
            <a:r>
              <a:rPr lang="en-US" dirty="0" smtClean="0"/>
              <a:t>286 goal states</a:t>
            </a:r>
          </a:p>
          <a:p>
            <a:r>
              <a:rPr lang="en-US" dirty="0" smtClean="0"/>
              <a:t>13,004 paths to any state in which the central line is inserted</a:t>
            </a:r>
          </a:p>
          <a:p>
            <a:pPr lvl="1"/>
            <a:r>
              <a:rPr lang="en-US" dirty="0" smtClean="0"/>
              <a:t>1,680 paths to the ideal goal state</a:t>
            </a:r>
          </a:p>
          <a:p>
            <a:pPr lvl="1"/>
            <a:r>
              <a:rPr lang="en-US" dirty="0" smtClean="0"/>
              <a:t>Only 2 paths contain the appropriate sequence of 9 actions</a:t>
            </a:r>
          </a:p>
          <a:p>
            <a:pPr lvl="2"/>
            <a:endParaRPr lang="en-US" dirty="0"/>
          </a:p>
        </p:txBody>
      </p:sp>
      <p:pic>
        <p:nvPicPr>
          <p:cNvPr id="21" name="Content Placeholder 1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0" b="8884"/>
          <a:stretch>
            <a:fillRect/>
          </a:stretch>
        </p:blipFill>
        <p:spPr bwMode="auto">
          <a:xfrm>
            <a:off x="5434956" y="1912808"/>
            <a:ext cx="2924413" cy="2193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Content Placeholder 12" descr="SYF_HCIL_Graph.psd"/>
          <p:cNvPicPr>
            <a:picLocks noChangeAspect="1"/>
          </p:cNvPicPr>
          <p:nvPr/>
        </p:nvPicPr>
        <p:blipFill>
          <a:blip r:embed="rId3"/>
          <a:srcRect l="387" r="2405"/>
          <a:stretch>
            <a:fillRect/>
          </a:stretch>
        </p:blipFill>
        <p:spPr>
          <a:xfrm>
            <a:off x="325758" y="1736188"/>
            <a:ext cx="2230061" cy="496941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25758" y="1736188"/>
            <a:ext cx="4169691" cy="496941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GraphKey.ps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966" y="1853566"/>
            <a:ext cx="1270634" cy="127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7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Reducing Wrong Patient Errors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With long lists, users may choose wrong item</a:t>
            </a:r>
            <a:r>
              <a:rPr lang="en-US" dirty="0" smtClean="0">
                <a:sym typeface="Wingdings" pitchFamily="2" charset="2"/>
              </a:rPr>
              <a:t>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   Poor visual design</a:t>
            </a:r>
          </a:p>
          <a:p>
            <a:pPr marL="0" indent="0">
              <a:buNone/>
            </a:pPr>
            <a:r>
              <a:rPr lang="en-US" dirty="0" smtClean="0">
                <a:sym typeface="Wingdings" pitchFamily="2" charset="2"/>
              </a:rPr>
              <a:t>    Inadequate feedback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   Lack of error prevention </a:t>
            </a: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 smtClean="0">
                <a:sym typeface="Wingdings" pitchFamily="2" charset="2"/>
              </a:rPr>
              <a:t>Wrong patients, medications, lab tests</a:t>
            </a:r>
            <a:br>
              <a:rPr lang="en-US" dirty="0" smtClean="0">
                <a:sym typeface="Wingdings" pitchFamily="2" charset="2"/>
              </a:rPr>
            </a:br>
            <a:endParaRPr lang="en-US" dirty="0" smtClean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 smtClean="0">
                <a:sym typeface="Wingdings" pitchFamily="2" charset="2"/>
              </a:rPr>
              <a:t>Test: 100 subjects with 4 treatments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             Photos </a:t>
            </a:r>
            <a:r>
              <a:rPr lang="en-US" dirty="0">
                <a:sym typeface="Wingdings" pitchFamily="2" charset="2"/>
              </a:rPr>
              <a:t>(Y/N) </a:t>
            </a:r>
            <a:r>
              <a:rPr lang="en-US" dirty="0" smtClean="0">
                <a:sym typeface="Wingdings" pitchFamily="2" charset="2"/>
              </a:rPr>
              <a:t>&amp;  Animation</a:t>
            </a:r>
            <a:r>
              <a:rPr lang="en-US" dirty="0">
                <a:sym typeface="Wingdings" pitchFamily="2" charset="2"/>
              </a:rPr>
              <a:t> (Y/N)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116684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  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5400" y="1182469"/>
            <a:ext cx="647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Meirav</a:t>
            </a:r>
            <a:r>
              <a:rPr lang="en-US" dirty="0"/>
              <a:t> </a:t>
            </a:r>
            <a:r>
              <a:rPr lang="en-US" dirty="0" err="1"/>
              <a:t>Taieb</a:t>
            </a:r>
            <a:r>
              <a:rPr lang="en-US" dirty="0"/>
              <a:t>, </a:t>
            </a:r>
            <a:r>
              <a:rPr lang="en-US" dirty="0" err="1" smtClean="0"/>
              <a:t>Jyothi</a:t>
            </a:r>
            <a:r>
              <a:rPr lang="en-US" dirty="0" smtClean="0"/>
              <a:t> </a:t>
            </a:r>
            <a:r>
              <a:rPr lang="en-US" dirty="0" err="1" smtClean="0"/>
              <a:t>Vinjumur</a:t>
            </a:r>
            <a:r>
              <a:rPr lang="en-US" dirty="0"/>
              <a:t>, Catherine </a:t>
            </a:r>
            <a:r>
              <a:rPr lang="en-US" dirty="0" err="1"/>
              <a:t>Plaisant</a:t>
            </a:r>
            <a:r>
              <a:rPr lang="en-US" dirty="0"/>
              <a:t>, </a:t>
            </a:r>
            <a:r>
              <a:rPr lang="en-US" dirty="0" smtClean="0"/>
              <a:t>Ben </a:t>
            </a:r>
            <a:r>
              <a:rPr lang="en-US" dirty="0" err="1" smtClean="0"/>
              <a:t>Shneiderman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1295400"/>
            <a:ext cx="1155700" cy="55626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sq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4099" name="AutoShape 9">
            <a:hlinkClick r:id="rId2" action="ppaction://hlinksldjump">
              <a:snd r:embed="rId3" name="click.wav"/>
            </a:hlinkClick>
          </p:cNvPr>
          <p:cNvSpPr>
            <a:spLocks noChangeArrowheads="1"/>
          </p:cNvSpPr>
          <p:nvPr/>
        </p:nvSpPr>
        <p:spPr bwMode="auto">
          <a:xfrm>
            <a:off x="1295400" y="1752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  <a:latin typeface="Antique Olv (W1)" pitchFamily="34" charset="0"/>
              </a:rPr>
              <a:t>Culbertson, George	M  77   9845722  EMM  3/4/1934       6/11/2011	Connors, Greg</a:t>
            </a:r>
            <a:endParaRPr lang="en-US" sz="120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4100" name="Rectangle 19"/>
          <p:cNvSpPr>
            <a:spLocks noChangeArrowheads="1"/>
          </p:cNvSpPr>
          <p:nvPr/>
        </p:nvSpPr>
        <p:spPr bwMode="auto">
          <a:xfrm>
            <a:off x="0" y="37623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Privacy</a:t>
            </a:r>
          </a:p>
        </p:txBody>
      </p:sp>
      <p:sp>
        <p:nvSpPr>
          <p:cNvPr id="4101" name="Rectangle 20"/>
          <p:cNvSpPr>
            <a:spLocks noChangeArrowheads="1"/>
          </p:cNvSpPr>
          <p:nvPr/>
        </p:nvSpPr>
        <p:spPr bwMode="auto">
          <a:xfrm>
            <a:off x="0" y="28479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Discuss</a:t>
            </a:r>
          </a:p>
        </p:txBody>
      </p:sp>
      <p:sp>
        <p:nvSpPr>
          <p:cNvPr id="4102" name="Rectangle 21"/>
          <p:cNvSpPr>
            <a:spLocks noChangeArrowheads="1"/>
          </p:cNvSpPr>
          <p:nvPr/>
        </p:nvSpPr>
        <p:spPr bwMode="auto">
          <a:xfrm>
            <a:off x="0" y="25431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History</a:t>
            </a:r>
          </a:p>
        </p:txBody>
      </p:sp>
      <p:sp>
        <p:nvSpPr>
          <p:cNvPr id="4103" name="Rectangle 23"/>
          <p:cNvSpPr>
            <a:spLocks noChangeArrowheads="1"/>
          </p:cNvSpPr>
          <p:nvPr/>
        </p:nvSpPr>
        <p:spPr bwMode="auto">
          <a:xfrm>
            <a:off x="0" y="40671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About</a:t>
            </a:r>
          </a:p>
        </p:txBody>
      </p:sp>
      <p:sp>
        <p:nvSpPr>
          <p:cNvPr id="4104" name="Rectangle 24"/>
          <p:cNvSpPr>
            <a:spLocks noChangeArrowheads="1"/>
          </p:cNvSpPr>
          <p:nvPr/>
        </p:nvSpPr>
        <p:spPr bwMode="auto">
          <a:xfrm>
            <a:off x="0" y="43719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Contact</a:t>
            </a:r>
          </a:p>
        </p:txBody>
      </p:sp>
      <p:sp>
        <p:nvSpPr>
          <p:cNvPr id="4105" name="Rectangle 25"/>
          <p:cNvSpPr>
            <a:spLocks noChangeArrowheads="1"/>
          </p:cNvSpPr>
          <p:nvPr/>
        </p:nvSpPr>
        <p:spPr bwMode="auto">
          <a:xfrm>
            <a:off x="0" y="31527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Feedback</a:t>
            </a:r>
          </a:p>
        </p:txBody>
      </p:sp>
      <p:sp>
        <p:nvSpPr>
          <p:cNvPr id="4106" name="Rectangle 26"/>
          <p:cNvSpPr>
            <a:spLocks noChangeArrowheads="1"/>
          </p:cNvSpPr>
          <p:nvPr/>
        </p:nvSpPr>
        <p:spPr bwMode="auto">
          <a:xfrm>
            <a:off x="0" y="34575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Training</a:t>
            </a:r>
          </a:p>
        </p:txBody>
      </p:sp>
      <p:sp>
        <p:nvSpPr>
          <p:cNvPr id="4107" name="Rectangle 27"/>
          <p:cNvSpPr>
            <a:spLocks noChangeArrowheads="1"/>
          </p:cNvSpPr>
          <p:nvPr/>
        </p:nvSpPr>
        <p:spPr bwMode="auto">
          <a:xfrm>
            <a:off x="7938" y="1924050"/>
            <a:ext cx="1117600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Request</a:t>
            </a:r>
          </a:p>
        </p:txBody>
      </p:sp>
      <p:sp>
        <p:nvSpPr>
          <p:cNvPr id="4108" name="Rectangle 28"/>
          <p:cNvSpPr>
            <a:spLocks noGrp="1" noChangeArrowheads="1"/>
          </p:cNvSpPr>
          <p:nvPr>
            <p:ph type="title"/>
          </p:nvPr>
        </p:nvSpPr>
        <p:spPr>
          <a:xfrm>
            <a:off x="1171575" y="0"/>
            <a:ext cx="8229600" cy="12954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z="3100" smtClean="0"/>
              <a:t>University Health Service</a:t>
            </a:r>
            <a:br>
              <a:rPr lang="en-US" sz="3100" smtClean="0"/>
            </a:br>
            <a:r>
              <a:rPr lang="en-US" sz="3100" smtClean="0"/>
              <a:t>   Provider: Smead, John </a:t>
            </a:r>
          </a:p>
        </p:txBody>
      </p:sp>
      <p:sp>
        <p:nvSpPr>
          <p:cNvPr id="4109" name="Rectangle 29"/>
          <p:cNvSpPr>
            <a:spLocks noChangeArrowheads="1"/>
          </p:cNvSpPr>
          <p:nvPr/>
        </p:nvSpPr>
        <p:spPr bwMode="auto">
          <a:xfrm>
            <a:off x="1219200" y="1323975"/>
            <a:ext cx="73914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</a:rPr>
              <a:t>Your patient list:              Sex Age  MedRec  Birth Date     Admission Date 	  Attending Dr</a:t>
            </a:r>
          </a:p>
        </p:txBody>
      </p:sp>
      <p:sp>
        <p:nvSpPr>
          <p:cNvPr id="4110" name="Rectangle 31"/>
          <p:cNvSpPr>
            <a:spLocks noChangeArrowheads="1"/>
          </p:cNvSpPr>
          <p:nvPr/>
        </p:nvSpPr>
        <p:spPr bwMode="auto">
          <a:xfrm>
            <a:off x="7938" y="1619250"/>
            <a:ext cx="1117600" cy="30480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ntique Olv (W1)" pitchFamily="34" charset="0"/>
              </a:rPr>
              <a:t>Report</a:t>
            </a:r>
          </a:p>
        </p:txBody>
      </p:sp>
      <p:sp>
        <p:nvSpPr>
          <p:cNvPr id="4111" name="Text Box 40"/>
          <p:cNvSpPr txBox="1">
            <a:spLocks noChangeArrowheads="1"/>
          </p:cNvSpPr>
          <p:nvPr/>
        </p:nvSpPr>
        <p:spPr bwMode="auto">
          <a:xfrm>
            <a:off x="-76200" y="4752975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91240B29-F687-4F45-9708-019B960494DF}">
              <a14:hiddenLine xmlns:a14="http://schemas.microsoft.com/office/drawing/2010/main" w="1905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</a:rPr>
              <a:t>Text size</a:t>
            </a:r>
          </a:p>
        </p:txBody>
      </p:sp>
      <p:pic>
        <p:nvPicPr>
          <p:cNvPr id="4112" name="Picture 46" descr="maryland-fl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04800"/>
            <a:ext cx="100965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3" name="AutoShape 47"/>
          <p:cNvSpPr>
            <a:spLocks noChangeArrowheads="1"/>
          </p:cNvSpPr>
          <p:nvPr/>
        </p:nvSpPr>
        <p:spPr bwMode="auto">
          <a:xfrm>
            <a:off x="57150" y="5562600"/>
            <a:ext cx="100965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ntique Olv (W1)" pitchFamily="34" charset="0"/>
              </a:rPr>
              <a:t>espagnol</a:t>
            </a:r>
          </a:p>
        </p:txBody>
      </p:sp>
      <p:sp>
        <p:nvSpPr>
          <p:cNvPr id="4114" name="Text Box 49"/>
          <p:cNvSpPr txBox="1">
            <a:spLocks noChangeArrowheads="1"/>
          </p:cNvSpPr>
          <p:nvPr/>
        </p:nvSpPr>
        <p:spPr bwMode="auto">
          <a:xfrm>
            <a:off x="485775" y="5486400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91240B29-F687-4F45-9708-019B960494DF}">
              <a14:hiddenLine xmlns:a14="http://schemas.microsoft.com/office/drawing/2010/main" w="1905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</a:rPr>
              <a:t>~</a:t>
            </a:r>
          </a:p>
        </p:txBody>
      </p:sp>
      <p:sp>
        <p:nvSpPr>
          <p:cNvPr id="4115" name="Line 51"/>
          <p:cNvSpPr>
            <a:spLocks noChangeShapeType="1"/>
          </p:cNvSpPr>
          <p:nvPr/>
        </p:nvSpPr>
        <p:spPr bwMode="auto">
          <a:xfrm rot="-5400000">
            <a:off x="-2286000" y="3429000"/>
            <a:ext cx="6858000" cy="0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4116" name="Rectangle 22"/>
          <p:cNvSpPr>
            <a:spLocks noChangeArrowheads="1"/>
          </p:cNvSpPr>
          <p:nvPr/>
        </p:nvSpPr>
        <p:spPr bwMode="auto">
          <a:xfrm>
            <a:off x="7938" y="1314450"/>
            <a:ext cx="1114425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Register</a:t>
            </a:r>
          </a:p>
        </p:txBody>
      </p:sp>
      <p:sp>
        <p:nvSpPr>
          <p:cNvPr id="4117" name="AutoShape 54"/>
          <p:cNvSpPr>
            <a:spLocks noChangeArrowheads="1"/>
          </p:cNvSpPr>
          <p:nvPr/>
        </p:nvSpPr>
        <p:spPr bwMode="auto">
          <a:xfrm>
            <a:off x="609600" y="5057775"/>
            <a:ext cx="30480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ntique Olv (W1)" pitchFamily="34" charset="0"/>
              </a:rPr>
              <a:t>-</a:t>
            </a:r>
          </a:p>
        </p:txBody>
      </p:sp>
      <p:sp>
        <p:nvSpPr>
          <p:cNvPr id="4118" name="AutoShape 55"/>
          <p:cNvSpPr>
            <a:spLocks noChangeArrowheads="1"/>
          </p:cNvSpPr>
          <p:nvPr/>
        </p:nvSpPr>
        <p:spPr bwMode="auto">
          <a:xfrm>
            <a:off x="209550" y="5057775"/>
            <a:ext cx="32385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Antique Olv (W1)" pitchFamily="34" charset="0"/>
              </a:rPr>
              <a:t>+</a:t>
            </a:r>
          </a:p>
        </p:txBody>
      </p:sp>
      <p:sp>
        <p:nvSpPr>
          <p:cNvPr id="4119" name="Rectangle 59"/>
          <p:cNvSpPr>
            <a:spLocks noChangeArrowheads="1"/>
          </p:cNvSpPr>
          <p:nvPr/>
        </p:nvSpPr>
        <p:spPr bwMode="auto">
          <a:xfrm>
            <a:off x="9525" y="2228850"/>
            <a:ext cx="1117600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Census</a:t>
            </a:r>
          </a:p>
        </p:txBody>
      </p:sp>
      <p:sp>
        <p:nvSpPr>
          <p:cNvPr id="4120" name="AutoShape 9">
            <a:hlinkClick r:id="rId5" action="ppaction://hlinksldjump">
              <a:snd r:embed="rId3" name="click.wav"/>
            </a:hlinkClick>
          </p:cNvPr>
          <p:cNvSpPr>
            <a:spLocks noChangeArrowheads="1"/>
          </p:cNvSpPr>
          <p:nvPr/>
        </p:nvSpPr>
        <p:spPr bwMode="auto">
          <a:xfrm>
            <a:off x="1295400" y="2133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  <a:latin typeface="Antique Olv (W1)" pitchFamily="34" charset="0"/>
              </a:rPr>
              <a:t>Culbertson, Susan	F  24    9887333   JDC  5/22/1987     6/11/2011	Schneider, Ben</a:t>
            </a:r>
            <a:endParaRPr lang="en-US" sz="120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4121" name="AutoShape 9"/>
          <p:cNvSpPr>
            <a:spLocks noChangeArrowheads="1"/>
          </p:cNvSpPr>
          <p:nvPr/>
        </p:nvSpPr>
        <p:spPr bwMode="auto">
          <a:xfrm>
            <a:off x="1295400" y="2514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  <a:latin typeface="Antique Olv (W1)" pitchFamily="34" charset="0"/>
              </a:rPr>
              <a:t>Donder,  Bill		M  21   9823244   EMM  6/4/1990       6/102011	Tabibi, Mary</a:t>
            </a:r>
            <a:endParaRPr lang="en-US" sz="120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4122" name="AutoShape 9"/>
          <p:cNvSpPr>
            <a:spLocks noChangeArrowheads="1"/>
          </p:cNvSpPr>
          <p:nvPr/>
        </p:nvSpPr>
        <p:spPr bwMode="auto">
          <a:xfrm>
            <a:off x="1295400" y="2895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  <a:latin typeface="Antique Olv (W1)" pitchFamily="34" charset="0"/>
              </a:rPr>
              <a:t>Harris, Emily	F  24    9828970   DRD  5/22/1987     6/12/2011	Tabibi, Mary</a:t>
            </a:r>
            <a:endParaRPr lang="en-US" sz="120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4123" name="AutoShape 9"/>
          <p:cNvSpPr>
            <a:spLocks noChangeArrowheads="1"/>
          </p:cNvSpPr>
          <p:nvPr/>
        </p:nvSpPr>
        <p:spPr bwMode="auto">
          <a:xfrm>
            <a:off x="1295400" y="3276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  <a:latin typeface="Antique Olv (W1)" pitchFamily="34" charset="0"/>
              </a:rPr>
              <a:t>Isaacson, Thomas	M  53    9845722  EMM  7/11/1958      6/11/2011	Connors, Greg</a:t>
            </a:r>
            <a:endParaRPr lang="en-US" sz="120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4124" name="AutoShape 9"/>
          <p:cNvSpPr>
            <a:spLocks noChangeArrowheads="1"/>
          </p:cNvSpPr>
          <p:nvPr/>
        </p:nvSpPr>
        <p:spPr bwMode="auto">
          <a:xfrm>
            <a:off x="1295400" y="3657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  <a:latin typeface="Antique Olv (W1)" pitchFamily="34" charset="0"/>
              </a:rPr>
              <a:t>Burchard, Susan	F  24    9887333   JDC  5/22/1987     6/12/2011	Schneider, Ben</a:t>
            </a:r>
            <a:endParaRPr lang="en-US" sz="120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4125" name="AutoShape 9"/>
          <p:cNvSpPr>
            <a:spLocks noChangeArrowheads="1"/>
          </p:cNvSpPr>
          <p:nvPr/>
        </p:nvSpPr>
        <p:spPr bwMode="auto">
          <a:xfrm>
            <a:off x="1295400" y="4038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  <a:latin typeface="Antique Olv (W1)" pitchFamily="34" charset="0"/>
              </a:rPr>
              <a:t>Culbertson, George	M  77   9823244   EMM  3/4/1934       6/11/2011	Connors, Greg</a:t>
            </a:r>
            <a:endParaRPr lang="en-US" sz="120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4126" name="AutoShape 9"/>
          <p:cNvSpPr>
            <a:spLocks noChangeArrowheads="1"/>
          </p:cNvSpPr>
          <p:nvPr/>
        </p:nvSpPr>
        <p:spPr bwMode="auto">
          <a:xfrm>
            <a:off x="1295400" y="4419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  <a:latin typeface="Antique Olv (W1)" pitchFamily="34" charset="0"/>
              </a:rPr>
              <a:t>Culbertson, Susan	F  24    9828970   DRD  5/22/1987     6/12/2011	Franks, George</a:t>
            </a:r>
            <a:endParaRPr lang="en-US" sz="120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4127" name="AutoShape 9"/>
          <p:cNvSpPr>
            <a:spLocks noChangeArrowheads="1"/>
          </p:cNvSpPr>
          <p:nvPr/>
        </p:nvSpPr>
        <p:spPr bwMode="auto">
          <a:xfrm>
            <a:off x="1295400" y="4800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  <a:latin typeface="Antique Olv (W1)" pitchFamily="34" charset="0"/>
              </a:rPr>
              <a:t>Albertson, George	M  77   9845722  EMM  3/4/1934       6/11/2011	 Schneider, Ben</a:t>
            </a:r>
            <a:endParaRPr lang="en-US" sz="120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4128" name="AutoShape 9"/>
          <p:cNvSpPr>
            <a:spLocks noChangeArrowheads="1"/>
          </p:cNvSpPr>
          <p:nvPr/>
        </p:nvSpPr>
        <p:spPr bwMode="auto">
          <a:xfrm>
            <a:off x="1295400" y="5181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  <a:latin typeface="Antique Olv (W1)" pitchFamily="34" charset="0"/>
              </a:rPr>
              <a:t>Burchard, Susan	F  24    9887333   JDC  5/22/1987     6/12/2011	Schneider, Ben</a:t>
            </a:r>
            <a:endParaRPr lang="en-US" sz="120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4129" name="AutoShape 9"/>
          <p:cNvSpPr>
            <a:spLocks noChangeArrowheads="1"/>
          </p:cNvSpPr>
          <p:nvPr/>
        </p:nvSpPr>
        <p:spPr bwMode="auto">
          <a:xfrm>
            <a:off x="1295400" y="5562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  <a:latin typeface="Antique Olv (W1)" pitchFamily="34" charset="0"/>
              </a:rPr>
              <a:t>Albertson, George	M  77   9823244   EMM  3/4/1934       6/11/2011	Tabibi, Mary</a:t>
            </a:r>
            <a:endParaRPr lang="en-US" sz="120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4130" name="AutoShape 9"/>
          <p:cNvSpPr>
            <a:spLocks noChangeArrowheads="1"/>
          </p:cNvSpPr>
          <p:nvPr/>
        </p:nvSpPr>
        <p:spPr bwMode="auto">
          <a:xfrm>
            <a:off x="1295400" y="5943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  <a:latin typeface="Antique Olv (W1)" pitchFamily="34" charset="0"/>
              </a:rPr>
              <a:t>Burchard, Susan	F  24    9828970   DRD  5/22/1987     6/12/2011	 Schneider, Ben</a:t>
            </a:r>
            <a:endParaRPr lang="en-US" sz="120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58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1295400"/>
            <a:ext cx="1155700" cy="55626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sq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5123" name="Rectangle 19"/>
          <p:cNvSpPr>
            <a:spLocks noChangeArrowheads="1"/>
          </p:cNvSpPr>
          <p:nvPr/>
        </p:nvSpPr>
        <p:spPr bwMode="auto">
          <a:xfrm>
            <a:off x="0" y="37623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Privacy</a:t>
            </a:r>
          </a:p>
        </p:txBody>
      </p:sp>
      <p:sp>
        <p:nvSpPr>
          <p:cNvPr id="5124" name="Rectangle 20"/>
          <p:cNvSpPr>
            <a:spLocks noChangeArrowheads="1"/>
          </p:cNvSpPr>
          <p:nvPr/>
        </p:nvSpPr>
        <p:spPr bwMode="auto">
          <a:xfrm>
            <a:off x="0" y="28479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Discuss</a:t>
            </a:r>
          </a:p>
        </p:txBody>
      </p:sp>
      <p:sp>
        <p:nvSpPr>
          <p:cNvPr id="5125" name="Rectangle 21"/>
          <p:cNvSpPr>
            <a:spLocks noChangeArrowheads="1"/>
          </p:cNvSpPr>
          <p:nvPr/>
        </p:nvSpPr>
        <p:spPr bwMode="auto">
          <a:xfrm>
            <a:off x="0" y="25431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History</a:t>
            </a:r>
          </a:p>
        </p:txBody>
      </p:sp>
      <p:sp>
        <p:nvSpPr>
          <p:cNvPr id="5126" name="Rectangle 23"/>
          <p:cNvSpPr>
            <a:spLocks noChangeArrowheads="1"/>
          </p:cNvSpPr>
          <p:nvPr/>
        </p:nvSpPr>
        <p:spPr bwMode="auto">
          <a:xfrm>
            <a:off x="0" y="40671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About</a:t>
            </a:r>
          </a:p>
        </p:txBody>
      </p:sp>
      <p:sp>
        <p:nvSpPr>
          <p:cNvPr id="5127" name="Rectangle 24"/>
          <p:cNvSpPr>
            <a:spLocks noChangeArrowheads="1"/>
          </p:cNvSpPr>
          <p:nvPr/>
        </p:nvSpPr>
        <p:spPr bwMode="auto">
          <a:xfrm>
            <a:off x="0" y="43719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Contact</a:t>
            </a:r>
          </a:p>
        </p:txBody>
      </p:sp>
      <p:sp>
        <p:nvSpPr>
          <p:cNvPr id="5128" name="Rectangle 25"/>
          <p:cNvSpPr>
            <a:spLocks noChangeArrowheads="1"/>
          </p:cNvSpPr>
          <p:nvPr/>
        </p:nvSpPr>
        <p:spPr bwMode="auto">
          <a:xfrm>
            <a:off x="0" y="31527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Feedback</a:t>
            </a:r>
          </a:p>
        </p:txBody>
      </p:sp>
      <p:sp>
        <p:nvSpPr>
          <p:cNvPr id="5129" name="Rectangle 26"/>
          <p:cNvSpPr>
            <a:spLocks noChangeArrowheads="1"/>
          </p:cNvSpPr>
          <p:nvPr/>
        </p:nvSpPr>
        <p:spPr bwMode="auto">
          <a:xfrm>
            <a:off x="0" y="34575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Training</a:t>
            </a:r>
          </a:p>
        </p:txBody>
      </p:sp>
      <p:sp>
        <p:nvSpPr>
          <p:cNvPr id="5130" name="Rectangle 27"/>
          <p:cNvSpPr>
            <a:spLocks noChangeArrowheads="1"/>
          </p:cNvSpPr>
          <p:nvPr/>
        </p:nvSpPr>
        <p:spPr bwMode="auto">
          <a:xfrm>
            <a:off x="7938" y="1924050"/>
            <a:ext cx="1117600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Request</a:t>
            </a:r>
          </a:p>
        </p:txBody>
      </p:sp>
      <p:sp>
        <p:nvSpPr>
          <p:cNvPr id="5131" name="Rectangle 28"/>
          <p:cNvSpPr>
            <a:spLocks noGrp="1" noChangeArrowheads="1"/>
          </p:cNvSpPr>
          <p:nvPr>
            <p:ph type="title"/>
          </p:nvPr>
        </p:nvSpPr>
        <p:spPr>
          <a:xfrm>
            <a:off x="1171575" y="0"/>
            <a:ext cx="8229600" cy="12954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z="3100" smtClean="0"/>
              <a:t>University Health Service</a:t>
            </a:r>
            <a:br>
              <a:rPr lang="en-US" sz="3100" smtClean="0"/>
            </a:br>
            <a:r>
              <a:rPr lang="en-US" sz="3100" smtClean="0"/>
              <a:t>   Patient: Culbertson, George</a:t>
            </a:r>
          </a:p>
        </p:txBody>
      </p:sp>
      <p:sp>
        <p:nvSpPr>
          <p:cNvPr id="5132" name="Rectangle 31"/>
          <p:cNvSpPr>
            <a:spLocks noChangeArrowheads="1"/>
          </p:cNvSpPr>
          <p:nvPr/>
        </p:nvSpPr>
        <p:spPr bwMode="auto">
          <a:xfrm>
            <a:off x="7938" y="1619250"/>
            <a:ext cx="1117600" cy="30480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ntique Olv (W1)" pitchFamily="34" charset="0"/>
              </a:rPr>
              <a:t>Report</a:t>
            </a:r>
          </a:p>
        </p:txBody>
      </p:sp>
      <p:sp>
        <p:nvSpPr>
          <p:cNvPr id="5133" name="Text Box 40"/>
          <p:cNvSpPr txBox="1">
            <a:spLocks noChangeArrowheads="1"/>
          </p:cNvSpPr>
          <p:nvPr/>
        </p:nvSpPr>
        <p:spPr bwMode="auto">
          <a:xfrm>
            <a:off x="-76200" y="4752975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91240B29-F687-4F45-9708-019B960494DF}">
              <a14:hiddenLine xmlns:a14="http://schemas.microsoft.com/office/drawing/2010/main" w="1905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</a:rPr>
              <a:t>Text size</a:t>
            </a:r>
          </a:p>
        </p:txBody>
      </p:sp>
      <p:pic>
        <p:nvPicPr>
          <p:cNvPr id="5134" name="Picture 46" descr="maryland-fl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04800"/>
            <a:ext cx="100965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AutoShape 47"/>
          <p:cNvSpPr>
            <a:spLocks noChangeArrowheads="1"/>
          </p:cNvSpPr>
          <p:nvPr/>
        </p:nvSpPr>
        <p:spPr bwMode="auto">
          <a:xfrm>
            <a:off x="57150" y="5562600"/>
            <a:ext cx="100965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ntique Olv (W1)" pitchFamily="34" charset="0"/>
              </a:rPr>
              <a:t>espagnol</a:t>
            </a:r>
          </a:p>
        </p:txBody>
      </p:sp>
      <p:sp>
        <p:nvSpPr>
          <p:cNvPr id="5136" name="Text Box 49"/>
          <p:cNvSpPr txBox="1">
            <a:spLocks noChangeArrowheads="1"/>
          </p:cNvSpPr>
          <p:nvPr/>
        </p:nvSpPr>
        <p:spPr bwMode="auto">
          <a:xfrm>
            <a:off x="485775" y="5486400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91240B29-F687-4F45-9708-019B960494DF}">
              <a14:hiddenLine xmlns:a14="http://schemas.microsoft.com/office/drawing/2010/main" w="1905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</a:rPr>
              <a:t>~</a:t>
            </a:r>
          </a:p>
        </p:txBody>
      </p:sp>
      <p:sp>
        <p:nvSpPr>
          <p:cNvPr id="5137" name="Line 51"/>
          <p:cNvSpPr>
            <a:spLocks noChangeShapeType="1"/>
          </p:cNvSpPr>
          <p:nvPr/>
        </p:nvSpPr>
        <p:spPr bwMode="auto">
          <a:xfrm rot="-5400000">
            <a:off x="-2286000" y="3429000"/>
            <a:ext cx="6858000" cy="0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5138" name="Rectangle 22"/>
          <p:cNvSpPr>
            <a:spLocks noChangeArrowheads="1"/>
          </p:cNvSpPr>
          <p:nvPr/>
        </p:nvSpPr>
        <p:spPr bwMode="auto">
          <a:xfrm>
            <a:off x="7938" y="1314450"/>
            <a:ext cx="1114425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Register</a:t>
            </a:r>
          </a:p>
        </p:txBody>
      </p:sp>
      <p:sp>
        <p:nvSpPr>
          <p:cNvPr id="5139" name="AutoShape 54"/>
          <p:cNvSpPr>
            <a:spLocks noChangeArrowheads="1"/>
          </p:cNvSpPr>
          <p:nvPr/>
        </p:nvSpPr>
        <p:spPr bwMode="auto">
          <a:xfrm>
            <a:off x="609600" y="5057775"/>
            <a:ext cx="30480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ntique Olv (W1)" pitchFamily="34" charset="0"/>
              </a:rPr>
              <a:t>-</a:t>
            </a:r>
          </a:p>
        </p:txBody>
      </p:sp>
      <p:sp>
        <p:nvSpPr>
          <p:cNvPr id="5140" name="AutoShape 55"/>
          <p:cNvSpPr>
            <a:spLocks noChangeArrowheads="1"/>
          </p:cNvSpPr>
          <p:nvPr/>
        </p:nvSpPr>
        <p:spPr bwMode="auto">
          <a:xfrm>
            <a:off x="209550" y="5057775"/>
            <a:ext cx="32385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Antique Olv (W1)" pitchFamily="34" charset="0"/>
              </a:rPr>
              <a:t>+</a:t>
            </a:r>
          </a:p>
        </p:txBody>
      </p:sp>
      <p:sp>
        <p:nvSpPr>
          <p:cNvPr id="5141" name="Rectangle 59"/>
          <p:cNvSpPr>
            <a:spLocks noChangeArrowheads="1"/>
          </p:cNvSpPr>
          <p:nvPr/>
        </p:nvSpPr>
        <p:spPr bwMode="auto">
          <a:xfrm>
            <a:off x="9525" y="2228850"/>
            <a:ext cx="1117600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Census</a:t>
            </a:r>
          </a:p>
        </p:txBody>
      </p:sp>
      <p:sp>
        <p:nvSpPr>
          <p:cNvPr id="5142" name="TextBox 1"/>
          <p:cNvSpPr txBox="1">
            <a:spLocks noChangeArrowheads="1"/>
          </p:cNvSpPr>
          <p:nvPr/>
        </p:nvSpPr>
        <p:spPr bwMode="auto">
          <a:xfrm>
            <a:off x="1295400" y="1619250"/>
            <a:ext cx="7162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Rounds Report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  PT#:  0897709870987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  Sex:           M	                               MR#: </a:t>
            </a:r>
            <a:r>
              <a:rPr lang="en-US" b="1" dirty="0" smtClean="0"/>
              <a:t>9845722 </a:t>
            </a:r>
            <a:endParaRPr lang="en-US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  Birth date:  3/4/1934		  Admit: 6/11/2011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  </a:t>
            </a:r>
            <a:r>
              <a:rPr lang="en-US" dirty="0" err="1" smtClean="0"/>
              <a:t>Rm</a:t>
            </a:r>
            <a:r>
              <a:rPr lang="en-US" dirty="0" smtClean="0"/>
              <a:t>/Bed:    EMM			  Attending: </a:t>
            </a:r>
            <a:r>
              <a:rPr lang="en-US" b="1" dirty="0" smtClean="0"/>
              <a:t>Connors, Greg</a:t>
            </a:r>
            <a:endParaRPr lang="en-US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/>
          </a:p>
        </p:txBody>
      </p:sp>
      <p:sp>
        <p:nvSpPr>
          <p:cNvPr id="5143" name="Rounded Rectangle 3"/>
          <p:cNvSpPr>
            <a:spLocks noChangeArrowheads="1"/>
          </p:cNvSpPr>
          <p:nvPr/>
        </p:nvSpPr>
        <p:spPr bwMode="auto">
          <a:xfrm>
            <a:off x="6934200" y="3762375"/>
            <a:ext cx="1676400" cy="55562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cap="sq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ntique Olv (W1)" pitchFamily="34" charset="0"/>
              </a:rPr>
              <a:t>CT Scan</a:t>
            </a:r>
          </a:p>
        </p:txBody>
      </p:sp>
      <p:sp>
        <p:nvSpPr>
          <p:cNvPr id="5144" name="Rounded Rectangle 42"/>
          <p:cNvSpPr>
            <a:spLocks noChangeArrowheads="1"/>
          </p:cNvSpPr>
          <p:nvPr/>
        </p:nvSpPr>
        <p:spPr bwMode="auto">
          <a:xfrm>
            <a:off x="3276600" y="3787775"/>
            <a:ext cx="2133600" cy="55562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cap="sq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ntique Olv (W1)" pitchFamily="34" charset="0"/>
              </a:rPr>
              <a:t>Electrocardiogram</a:t>
            </a:r>
          </a:p>
        </p:txBody>
      </p:sp>
      <p:sp>
        <p:nvSpPr>
          <p:cNvPr id="5145" name="Rounded Rectangle 43"/>
          <p:cNvSpPr>
            <a:spLocks noChangeArrowheads="1"/>
          </p:cNvSpPr>
          <p:nvPr/>
        </p:nvSpPr>
        <p:spPr bwMode="auto">
          <a:xfrm>
            <a:off x="1447800" y="3771154"/>
            <a:ext cx="1676400" cy="55796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cap="sq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ntique Olv (W1)" pitchFamily="34" charset="0"/>
              </a:rPr>
              <a:t>Blood Test</a:t>
            </a:r>
          </a:p>
        </p:txBody>
      </p:sp>
      <p:sp>
        <p:nvSpPr>
          <p:cNvPr id="5146" name="Rounded Rectangle 44"/>
          <p:cNvSpPr>
            <a:spLocks noChangeArrowheads="1"/>
          </p:cNvSpPr>
          <p:nvPr/>
        </p:nvSpPr>
        <p:spPr bwMode="auto">
          <a:xfrm>
            <a:off x="5562600" y="3762375"/>
            <a:ext cx="1219200" cy="55562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cap="sq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ntique Olv (W1)" pitchFamily="34" charset="0"/>
              </a:rPr>
              <a:t>MRI</a:t>
            </a:r>
          </a:p>
        </p:txBody>
      </p:sp>
    </p:spTree>
    <p:extLst>
      <p:ext uri="{BB962C8B-B14F-4D97-AF65-F5344CB8AC3E}">
        <p14:creationId xmlns:p14="http://schemas.microsoft.com/office/powerpoint/2010/main" val="2194134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1295400"/>
            <a:ext cx="1155700" cy="55626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sq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5123" name="Rectangle 19"/>
          <p:cNvSpPr>
            <a:spLocks noChangeArrowheads="1"/>
          </p:cNvSpPr>
          <p:nvPr/>
        </p:nvSpPr>
        <p:spPr bwMode="auto">
          <a:xfrm>
            <a:off x="0" y="37623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Privacy</a:t>
            </a:r>
          </a:p>
        </p:txBody>
      </p:sp>
      <p:sp>
        <p:nvSpPr>
          <p:cNvPr id="5124" name="Rectangle 20"/>
          <p:cNvSpPr>
            <a:spLocks noChangeArrowheads="1"/>
          </p:cNvSpPr>
          <p:nvPr/>
        </p:nvSpPr>
        <p:spPr bwMode="auto">
          <a:xfrm>
            <a:off x="0" y="28479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Discuss</a:t>
            </a:r>
          </a:p>
        </p:txBody>
      </p:sp>
      <p:sp>
        <p:nvSpPr>
          <p:cNvPr id="5125" name="Rectangle 21"/>
          <p:cNvSpPr>
            <a:spLocks noChangeArrowheads="1"/>
          </p:cNvSpPr>
          <p:nvPr/>
        </p:nvSpPr>
        <p:spPr bwMode="auto">
          <a:xfrm>
            <a:off x="0" y="25431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History</a:t>
            </a:r>
          </a:p>
        </p:txBody>
      </p:sp>
      <p:sp>
        <p:nvSpPr>
          <p:cNvPr id="5126" name="Rectangle 23"/>
          <p:cNvSpPr>
            <a:spLocks noChangeArrowheads="1"/>
          </p:cNvSpPr>
          <p:nvPr/>
        </p:nvSpPr>
        <p:spPr bwMode="auto">
          <a:xfrm>
            <a:off x="0" y="40671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About</a:t>
            </a:r>
          </a:p>
        </p:txBody>
      </p:sp>
      <p:sp>
        <p:nvSpPr>
          <p:cNvPr id="5127" name="Rectangle 24"/>
          <p:cNvSpPr>
            <a:spLocks noChangeArrowheads="1"/>
          </p:cNvSpPr>
          <p:nvPr/>
        </p:nvSpPr>
        <p:spPr bwMode="auto">
          <a:xfrm>
            <a:off x="0" y="43719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Contact</a:t>
            </a:r>
          </a:p>
        </p:txBody>
      </p:sp>
      <p:sp>
        <p:nvSpPr>
          <p:cNvPr id="5128" name="Rectangle 25"/>
          <p:cNvSpPr>
            <a:spLocks noChangeArrowheads="1"/>
          </p:cNvSpPr>
          <p:nvPr/>
        </p:nvSpPr>
        <p:spPr bwMode="auto">
          <a:xfrm>
            <a:off x="0" y="31527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Feedback</a:t>
            </a:r>
          </a:p>
        </p:txBody>
      </p:sp>
      <p:sp>
        <p:nvSpPr>
          <p:cNvPr id="5129" name="Rectangle 26"/>
          <p:cNvSpPr>
            <a:spLocks noChangeArrowheads="1"/>
          </p:cNvSpPr>
          <p:nvPr/>
        </p:nvSpPr>
        <p:spPr bwMode="auto">
          <a:xfrm>
            <a:off x="0" y="34575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Training</a:t>
            </a:r>
          </a:p>
        </p:txBody>
      </p:sp>
      <p:sp>
        <p:nvSpPr>
          <p:cNvPr id="5130" name="Rectangle 27"/>
          <p:cNvSpPr>
            <a:spLocks noChangeArrowheads="1"/>
          </p:cNvSpPr>
          <p:nvPr/>
        </p:nvSpPr>
        <p:spPr bwMode="auto">
          <a:xfrm>
            <a:off x="7938" y="1924050"/>
            <a:ext cx="1117600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Request</a:t>
            </a:r>
          </a:p>
        </p:txBody>
      </p:sp>
      <p:sp>
        <p:nvSpPr>
          <p:cNvPr id="5131" name="Rectangle 28"/>
          <p:cNvSpPr>
            <a:spLocks noGrp="1" noChangeArrowheads="1"/>
          </p:cNvSpPr>
          <p:nvPr>
            <p:ph type="title"/>
          </p:nvPr>
        </p:nvSpPr>
        <p:spPr>
          <a:xfrm>
            <a:off x="1171575" y="0"/>
            <a:ext cx="8229600" cy="12954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z="3100" smtClean="0"/>
              <a:t>University Health Service</a:t>
            </a:r>
            <a:br>
              <a:rPr lang="en-US" sz="3100" smtClean="0"/>
            </a:br>
            <a:r>
              <a:rPr lang="en-US" sz="3100" smtClean="0"/>
              <a:t>   Patient: Culbertson, George</a:t>
            </a:r>
          </a:p>
        </p:txBody>
      </p:sp>
      <p:sp>
        <p:nvSpPr>
          <p:cNvPr id="5132" name="Rectangle 31"/>
          <p:cNvSpPr>
            <a:spLocks noChangeArrowheads="1"/>
          </p:cNvSpPr>
          <p:nvPr/>
        </p:nvSpPr>
        <p:spPr bwMode="auto">
          <a:xfrm>
            <a:off x="7938" y="1619250"/>
            <a:ext cx="1117600" cy="30480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ntique Olv (W1)" pitchFamily="34" charset="0"/>
              </a:rPr>
              <a:t>Report</a:t>
            </a:r>
          </a:p>
        </p:txBody>
      </p:sp>
      <p:sp>
        <p:nvSpPr>
          <p:cNvPr id="5133" name="Text Box 40"/>
          <p:cNvSpPr txBox="1">
            <a:spLocks noChangeArrowheads="1"/>
          </p:cNvSpPr>
          <p:nvPr/>
        </p:nvSpPr>
        <p:spPr bwMode="auto">
          <a:xfrm>
            <a:off x="-76200" y="4752975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91240B29-F687-4F45-9708-019B960494DF}">
              <a14:hiddenLine xmlns:a14="http://schemas.microsoft.com/office/drawing/2010/main" w="1905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</a:rPr>
              <a:t>Text size</a:t>
            </a:r>
          </a:p>
        </p:txBody>
      </p:sp>
      <p:pic>
        <p:nvPicPr>
          <p:cNvPr id="5134" name="Picture 46" descr="maryland-fl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04800"/>
            <a:ext cx="100965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AutoShape 47"/>
          <p:cNvSpPr>
            <a:spLocks noChangeArrowheads="1"/>
          </p:cNvSpPr>
          <p:nvPr/>
        </p:nvSpPr>
        <p:spPr bwMode="auto">
          <a:xfrm>
            <a:off x="57150" y="5562600"/>
            <a:ext cx="100965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ntique Olv (W1)" pitchFamily="34" charset="0"/>
              </a:rPr>
              <a:t>espagnol</a:t>
            </a:r>
          </a:p>
        </p:txBody>
      </p:sp>
      <p:sp>
        <p:nvSpPr>
          <p:cNvPr id="5136" name="Text Box 49"/>
          <p:cNvSpPr txBox="1">
            <a:spLocks noChangeArrowheads="1"/>
          </p:cNvSpPr>
          <p:nvPr/>
        </p:nvSpPr>
        <p:spPr bwMode="auto">
          <a:xfrm>
            <a:off x="485775" y="5486400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91240B29-F687-4F45-9708-019B960494DF}">
              <a14:hiddenLine xmlns:a14="http://schemas.microsoft.com/office/drawing/2010/main" w="1905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</a:rPr>
              <a:t>~</a:t>
            </a:r>
          </a:p>
        </p:txBody>
      </p:sp>
      <p:sp>
        <p:nvSpPr>
          <p:cNvPr id="5137" name="Line 51"/>
          <p:cNvSpPr>
            <a:spLocks noChangeShapeType="1"/>
          </p:cNvSpPr>
          <p:nvPr/>
        </p:nvSpPr>
        <p:spPr bwMode="auto">
          <a:xfrm rot="-5400000">
            <a:off x="-2286000" y="3429000"/>
            <a:ext cx="6858000" cy="0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5138" name="Rectangle 22"/>
          <p:cNvSpPr>
            <a:spLocks noChangeArrowheads="1"/>
          </p:cNvSpPr>
          <p:nvPr/>
        </p:nvSpPr>
        <p:spPr bwMode="auto">
          <a:xfrm>
            <a:off x="7938" y="1314450"/>
            <a:ext cx="1114425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Register</a:t>
            </a:r>
          </a:p>
        </p:txBody>
      </p:sp>
      <p:sp>
        <p:nvSpPr>
          <p:cNvPr id="5139" name="AutoShape 54"/>
          <p:cNvSpPr>
            <a:spLocks noChangeArrowheads="1"/>
          </p:cNvSpPr>
          <p:nvPr/>
        </p:nvSpPr>
        <p:spPr bwMode="auto">
          <a:xfrm>
            <a:off x="609600" y="5057775"/>
            <a:ext cx="30480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ntique Olv (W1)" pitchFamily="34" charset="0"/>
              </a:rPr>
              <a:t>-</a:t>
            </a:r>
          </a:p>
        </p:txBody>
      </p:sp>
      <p:sp>
        <p:nvSpPr>
          <p:cNvPr id="5140" name="AutoShape 55"/>
          <p:cNvSpPr>
            <a:spLocks noChangeArrowheads="1"/>
          </p:cNvSpPr>
          <p:nvPr/>
        </p:nvSpPr>
        <p:spPr bwMode="auto">
          <a:xfrm>
            <a:off x="209550" y="5057775"/>
            <a:ext cx="32385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Antique Olv (W1)" pitchFamily="34" charset="0"/>
              </a:rPr>
              <a:t>+</a:t>
            </a:r>
          </a:p>
        </p:txBody>
      </p:sp>
      <p:sp>
        <p:nvSpPr>
          <p:cNvPr id="5141" name="Rectangle 59"/>
          <p:cNvSpPr>
            <a:spLocks noChangeArrowheads="1"/>
          </p:cNvSpPr>
          <p:nvPr/>
        </p:nvSpPr>
        <p:spPr bwMode="auto">
          <a:xfrm>
            <a:off x="9525" y="2228850"/>
            <a:ext cx="1117600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Census</a:t>
            </a:r>
          </a:p>
        </p:txBody>
      </p:sp>
      <p:sp>
        <p:nvSpPr>
          <p:cNvPr id="5142" name="TextBox 1"/>
          <p:cNvSpPr txBox="1">
            <a:spLocks noChangeArrowheads="1"/>
          </p:cNvSpPr>
          <p:nvPr/>
        </p:nvSpPr>
        <p:spPr bwMode="auto">
          <a:xfrm>
            <a:off x="1295400" y="1619250"/>
            <a:ext cx="7162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Rounds Report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  PT#:  0897709870987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  Sex:           M	                               MR#: </a:t>
            </a:r>
            <a:r>
              <a:rPr lang="en-US" b="1" dirty="0" smtClean="0"/>
              <a:t>9845722 </a:t>
            </a:r>
            <a:endParaRPr lang="en-US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  Birth date:  3/4/1934		  Admit: 6/11/2011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  </a:t>
            </a:r>
            <a:r>
              <a:rPr lang="en-US" dirty="0" err="1" smtClean="0"/>
              <a:t>Rm</a:t>
            </a:r>
            <a:r>
              <a:rPr lang="en-US" dirty="0" smtClean="0"/>
              <a:t>/Bed:    EMM			  Attending: </a:t>
            </a:r>
            <a:r>
              <a:rPr lang="en-US" b="1" dirty="0" smtClean="0"/>
              <a:t>Connors, Greg</a:t>
            </a:r>
            <a:endParaRPr lang="en-US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/>
          </a:p>
        </p:txBody>
      </p:sp>
      <p:sp>
        <p:nvSpPr>
          <p:cNvPr id="5143" name="Rounded Rectangle 3"/>
          <p:cNvSpPr>
            <a:spLocks noChangeArrowheads="1"/>
          </p:cNvSpPr>
          <p:nvPr/>
        </p:nvSpPr>
        <p:spPr bwMode="auto">
          <a:xfrm>
            <a:off x="6934200" y="3762375"/>
            <a:ext cx="1676400" cy="55562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cap="sq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ntique Olv (W1)" pitchFamily="34" charset="0"/>
              </a:rPr>
              <a:t>CT Scan</a:t>
            </a:r>
          </a:p>
        </p:txBody>
      </p:sp>
      <p:sp>
        <p:nvSpPr>
          <p:cNvPr id="5144" name="Rounded Rectangle 42"/>
          <p:cNvSpPr>
            <a:spLocks noChangeArrowheads="1"/>
          </p:cNvSpPr>
          <p:nvPr/>
        </p:nvSpPr>
        <p:spPr bwMode="auto">
          <a:xfrm>
            <a:off x="3276600" y="3787775"/>
            <a:ext cx="2133600" cy="55562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cap="sq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ntique Olv (W1)" pitchFamily="34" charset="0"/>
              </a:rPr>
              <a:t>Electrocardiogram</a:t>
            </a:r>
          </a:p>
        </p:txBody>
      </p:sp>
      <p:sp>
        <p:nvSpPr>
          <p:cNvPr id="5145" name="Rounded Rectangle 43"/>
          <p:cNvSpPr>
            <a:spLocks noChangeArrowheads="1"/>
          </p:cNvSpPr>
          <p:nvPr/>
        </p:nvSpPr>
        <p:spPr bwMode="auto">
          <a:xfrm>
            <a:off x="1447800" y="3771154"/>
            <a:ext cx="1676400" cy="55796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cap="sq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ntique Olv (W1)" pitchFamily="34" charset="0"/>
              </a:rPr>
              <a:t>Blood Test</a:t>
            </a:r>
          </a:p>
        </p:txBody>
      </p:sp>
      <p:sp>
        <p:nvSpPr>
          <p:cNvPr id="5146" name="Rounded Rectangle 44"/>
          <p:cNvSpPr>
            <a:spLocks noChangeArrowheads="1"/>
          </p:cNvSpPr>
          <p:nvPr/>
        </p:nvSpPr>
        <p:spPr bwMode="auto">
          <a:xfrm>
            <a:off x="5562600" y="3762375"/>
            <a:ext cx="1219200" cy="55562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cap="sq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ntique Olv (W1)" pitchFamily="34" charset="0"/>
              </a:rPr>
              <a:t>MRI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1200" y="5181600"/>
            <a:ext cx="6484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Blood Test Confirmed: Due back in 6 hours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82657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1295400"/>
            <a:ext cx="1155700" cy="55626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sq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6147" name="Rectangle 19"/>
          <p:cNvSpPr>
            <a:spLocks noChangeArrowheads="1"/>
          </p:cNvSpPr>
          <p:nvPr/>
        </p:nvSpPr>
        <p:spPr bwMode="auto">
          <a:xfrm>
            <a:off x="0" y="37623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Privacy</a:t>
            </a:r>
          </a:p>
        </p:txBody>
      </p:sp>
      <p:sp>
        <p:nvSpPr>
          <p:cNvPr id="6148" name="Rectangle 20"/>
          <p:cNvSpPr>
            <a:spLocks noChangeArrowheads="1"/>
          </p:cNvSpPr>
          <p:nvPr/>
        </p:nvSpPr>
        <p:spPr bwMode="auto">
          <a:xfrm>
            <a:off x="0" y="28479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Discuss</a:t>
            </a:r>
          </a:p>
        </p:txBody>
      </p:sp>
      <p:sp>
        <p:nvSpPr>
          <p:cNvPr id="6149" name="Rectangle 21"/>
          <p:cNvSpPr>
            <a:spLocks noChangeArrowheads="1"/>
          </p:cNvSpPr>
          <p:nvPr/>
        </p:nvSpPr>
        <p:spPr bwMode="auto">
          <a:xfrm>
            <a:off x="0" y="25431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History</a:t>
            </a:r>
          </a:p>
        </p:txBody>
      </p:sp>
      <p:sp>
        <p:nvSpPr>
          <p:cNvPr id="6150" name="Rectangle 23"/>
          <p:cNvSpPr>
            <a:spLocks noChangeArrowheads="1"/>
          </p:cNvSpPr>
          <p:nvPr/>
        </p:nvSpPr>
        <p:spPr bwMode="auto">
          <a:xfrm>
            <a:off x="0" y="40671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About</a:t>
            </a:r>
          </a:p>
        </p:txBody>
      </p:sp>
      <p:sp>
        <p:nvSpPr>
          <p:cNvPr id="6151" name="Rectangle 24"/>
          <p:cNvSpPr>
            <a:spLocks noChangeArrowheads="1"/>
          </p:cNvSpPr>
          <p:nvPr/>
        </p:nvSpPr>
        <p:spPr bwMode="auto">
          <a:xfrm>
            <a:off x="0" y="43719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Contact</a:t>
            </a:r>
          </a:p>
        </p:txBody>
      </p:sp>
      <p:sp>
        <p:nvSpPr>
          <p:cNvPr id="6152" name="Rectangle 25"/>
          <p:cNvSpPr>
            <a:spLocks noChangeArrowheads="1"/>
          </p:cNvSpPr>
          <p:nvPr/>
        </p:nvSpPr>
        <p:spPr bwMode="auto">
          <a:xfrm>
            <a:off x="0" y="31527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Feedback</a:t>
            </a:r>
          </a:p>
        </p:txBody>
      </p:sp>
      <p:sp>
        <p:nvSpPr>
          <p:cNvPr id="6153" name="Rectangle 26"/>
          <p:cNvSpPr>
            <a:spLocks noChangeArrowheads="1"/>
          </p:cNvSpPr>
          <p:nvPr/>
        </p:nvSpPr>
        <p:spPr bwMode="auto">
          <a:xfrm>
            <a:off x="0" y="34575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Training</a:t>
            </a:r>
          </a:p>
        </p:txBody>
      </p:sp>
      <p:sp>
        <p:nvSpPr>
          <p:cNvPr id="6154" name="Rectangle 27"/>
          <p:cNvSpPr>
            <a:spLocks noChangeArrowheads="1"/>
          </p:cNvSpPr>
          <p:nvPr/>
        </p:nvSpPr>
        <p:spPr bwMode="auto">
          <a:xfrm>
            <a:off x="7938" y="1924050"/>
            <a:ext cx="1117600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Request</a:t>
            </a:r>
          </a:p>
        </p:txBody>
      </p:sp>
      <p:sp>
        <p:nvSpPr>
          <p:cNvPr id="6155" name="Rectangle 28"/>
          <p:cNvSpPr>
            <a:spLocks noGrp="1" noChangeArrowheads="1"/>
          </p:cNvSpPr>
          <p:nvPr>
            <p:ph type="title"/>
          </p:nvPr>
        </p:nvSpPr>
        <p:spPr>
          <a:xfrm>
            <a:off x="1171575" y="0"/>
            <a:ext cx="8229600" cy="12954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z="3100" smtClean="0"/>
              <a:t>University Health Service</a:t>
            </a:r>
            <a:br>
              <a:rPr lang="en-US" sz="3100" smtClean="0"/>
            </a:br>
            <a:r>
              <a:rPr lang="en-US" sz="3100" smtClean="0"/>
              <a:t>   Patient: Culbertson, George</a:t>
            </a:r>
          </a:p>
        </p:txBody>
      </p:sp>
      <p:sp>
        <p:nvSpPr>
          <p:cNvPr id="6156" name="Rectangle 31"/>
          <p:cNvSpPr>
            <a:spLocks noChangeArrowheads="1"/>
          </p:cNvSpPr>
          <p:nvPr/>
        </p:nvSpPr>
        <p:spPr bwMode="auto">
          <a:xfrm>
            <a:off x="7938" y="1619250"/>
            <a:ext cx="1117600" cy="30480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ntique Olv (W1)" pitchFamily="34" charset="0"/>
              </a:rPr>
              <a:t>Report</a:t>
            </a:r>
          </a:p>
        </p:txBody>
      </p:sp>
      <p:sp>
        <p:nvSpPr>
          <p:cNvPr id="6157" name="Text Box 40"/>
          <p:cNvSpPr txBox="1">
            <a:spLocks noChangeArrowheads="1"/>
          </p:cNvSpPr>
          <p:nvPr/>
        </p:nvSpPr>
        <p:spPr bwMode="auto">
          <a:xfrm>
            <a:off x="-76200" y="4752975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91240B29-F687-4F45-9708-019B960494DF}">
              <a14:hiddenLine xmlns:a14="http://schemas.microsoft.com/office/drawing/2010/main" w="1905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</a:rPr>
              <a:t>Text size</a:t>
            </a:r>
          </a:p>
        </p:txBody>
      </p:sp>
      <p:pic>
        <p:nvPicPr>
          <p:cNvPr id="6158" name="Picture 46" descr="maryland-fl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04800"/>
            <a:ext cx="100965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AutoShape 47"/>
          <p:cNvSpPr>
            <a:spLocks noChangeArrowheads="1"/>
          </p:cNvSpPr>
          <p:nvPr/>
        </p:nvSpPr>
        <p:spPr bwMode="auto">
          <a:xfrm>
            <a:off x="57150" y="5562600"/>
            <a:ext cx="100965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ntique Olv (W1)" pitchFamily="34" charset="0"/>
              </a:rPr>
              <a:t>espagnol</a:t>
            </a:r>
          </a:p>
        </p:txBody>
      </p:sp>
      <p:sp>
        <p:nvSpPr>
          <p:cNvPr id="6160" name="Text Box 49"/>
          <p:cNvSpPr txBox="1">
            <a:spLocks noChangeArrowheads="1"/>
          </p:cNvSpPr>
          <p:nvPr/>
        </p:nvSpPr>
        <p:spPr bwMode="auto">
          <a:xfrm>
            <a:off x="485775" y="5486400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91240B29-F687-4F45-9708-019B960494DF}">
              <a14:hiddenLine xmlns:a14="http://schemas.microsoft.com/office/drawing/2010/main" w="1905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</a:rPr>
              <a:t>~</a:t>
            </a:r>
          </a:p>
        </p:txBody>
      </p:sp>
      <p:sp>
        <p:nvSpPr>
          <p:cNvPr id="6161" name="Line 51"/>
          <p:cNvSpPr>
            <a:spLocks noChangeShapeType="1"/>
          </p:cNvSpPr>
          <p:nvPr/>
        </p:nvSpPr>
        <p:spPr bwMode="auto">
          <a:xfrm rot="-5400000">
            <a:off x="-2286000" y="3429000"/>
            <a:ext cx="6858000" cy="0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6162" name="Rectangle 22"/>
          <p:cNvSpPr>
            <a:spLocks noChangeArrowheads="1"/>
          </p:cNvSpPr>
          <p:nvPr/>
        </p:nvSpPr>
        <p:spPr bwMode="auto">
          <a:xfrm>
            <a:off x="7938" y="1314450"/>
            <a:ext cx="1114425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Register</a:t>
            </a:r>
          </a:p>
        </p:txBody>
      </p:sp>
      <p:sp>
        <p:nvSpPr>
          <p:cNvPr id="6163" name="AutoShape 54"/>
          <p:cNvSpPr>
            <a:spLocks noChangeArrowheads="1"/>
          </p:cNvSpPr>
          <p:nvPr/>
        </p:nvSpPr>
        <p:spPr bwMode="auto">
          <a:xfrm>
            <a:off x="609600" y="5057775"/>
            <a:ext cx="30480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ntique Olv (W1)" pitchFamily="34" charset="0"/>
              </a:rPr>
              <a:t>-</a:t>
            </a:r>
          </a:p>
        </p:txBody>
      </p:sp>
      <p:sp>
        <p:nvSpPr>
          <p:cNvPr id="6164" name="AutoShape 55"/>
          <p:cNvSpPr>
            <a:spLocks noChangeArrowheads="1"/>
          </p:cNvSpPr>
          <p:nvPr/>
        </p:nvSpPr>
        <p:spPr bwMode="auto">
          <a:xfrm>
            <a:off x="209550" y="5057775"/>
            <a:ext cx="32385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Antique Olv (W1)" pitchFamily="34" charset="0"/>
              </a:rPr>
              <a:t>+</a:t>
            </a:r>
          </a:p>
        </p:txBody>
      </p:sp>
      <p:sp>
        <p:nvSpPr>
          <p:cNvPr id="6165" name="Rectangle 59"/>
          <p:cNvSpPr>
            <a:spLocks noChangeArrowheads="1"/>
          </p:cNvSpPr>
          <p:nvPr/>
        </p:nvSpPr>
        <p:spPr bwMode="auto">
          <a:xfrm>
            <a:off x="9525" y="2228850"/>
            <a:ext cx="1117600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Census</a:t>
            </a:r>
          </a:p>
        </p:txBody>
      </p:sp>
      <p:sp>
        <p:nvSpPr>
          <p:cNvPr id="6166" name="TextBox 1"/>
          <p:cNvSpPr txBox="1">
            <a:spLocks noChangeArrowheads="1"/>
          </p:cNvSpPr>
          <p:nvPr/>
        </p:nvSpPr>
        <p:spPr bwMode="auto">
          <a:xfrm>
            <a:off x="1295400" y="1619250"/>
            <a:ext cx="7162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Rounds Report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  PT#:  0897709870987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  Sex:           M			  MR#: </a:t>
            </a:r>
            <a:r>
              <a:rPr lang="en-US" b="1" dirty="0" smtClean="0"/>
              <a:t>9845722 </a:t>
            </a:r>
            <a:endParaRPr lang="en-US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  Birth date:  3/4/1934		  Admit: 6/11/2011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  </a:t>
            </a:r>
            <a:r>
              <a:rPr lang="en-US" dirty="0" err="1" smtClean="0"/>
              <a:t>Rm</a:t>
            </a:r>
            <a:r>
              <a:rPr lang="en-US" dirty="0" smtClean="0"/>
              <a:t>/Bed:    EMM			  Attending: </a:t>
            </a:r>
            <a:r>
              <a:rPr lang="en-US" b="1" dirty="0" smtClean="0"/>
              <a:t>Connors, Greg</a:t>
            </a:r>
            <a:endParaRPr lang="en-US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/>
          </a:p>
        </p:txBody>
      </p:sp>
      <p:pic>
        <p:nvPicPr>
          <p:cNvPr id="6171" name="Picture 2" descr="http://blog.smartpress.com/wp-content/uploads/2010/11/American_Portraits__No__15_by_Nullermand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2" b="21194"/>
          <a:stretch>
            <a:fillRect/>
          </a:stretch>
        </p:blipFill>
        <p:spPr bwMode="auto">
          <a:xfrm>
            <a:off x="7543800" y="0"/>
            <a:ext cx="1165225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ounded Rectangle 3"/>
          <p:cNvSpPr>
            <a:spLocks noChangeArrowheads="1"/>
          </p:cNvSpPr>
          <p:nvPr/>
        </p:nvSpPr>
        <p:spPr bwMode="auto">
          <a:xfrm>
            <a:off x="6934200" y="3940175"/>
            <a:ext cx="1676400" cy="37782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cap="sq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ntique Olv (W1)" pitchFamily="34" charset="0"/>
              </a:rPr>
              <a:t>CT Scan</a:t>
            </a:r>
          </a:p>
        </p:txBody>
      </p:sp>
      <p:sp>
        <p:nvSpPr>
          <p:cNvPr id="38" name="Rounded Rectangle 42"/>
          <p:cNvSpPr>
            <a:spLocks noChangeArrowheads="1"/>
          </p:cNvSpPr>
          <p:nvPr/>
        </p:nvSpPr>
        <p:spPr bwMode="auto">
          <a:xfrm>
            <a:off x="3276600" y="3965575"/>
            <a:ext cx="2133600" cy="37782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cap="sq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ntique Olv (W1)" pitchFamily="34" charset="0"/>
              </a:rPr>
              <a:t>Electrocardiogram</a:t>
            </a:r>
          </a:p>
        </p:txBody>
      </p:sp>
      <p:sp>
        <p:nvSpPr>
          <p:cNvPr id="39" name="Rounded Rectangle 43"/>
          <p:cNvSpPr>
            <a:spLocks noChangeArrowheads="1"/>
          </p:cNvSpPr>
          <p:nvPr/>
        </p:nvSpPr>
        <p:spPr bwMode="auto">
          <a:xfrm>
            <a:off x="1447800" y="3949700"/>
            <a:ext cx="1676400" cy="37941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cap="sq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ntique Olv (W1)" pitchFamily="34" charset="0"/>
              </a:rPr>
              <a:t>Blood Test</a:t>
            </a:r>
          </a:p>
        </p:txBody>
      </p:sp>
      <p:sp>
        <p:nvSpPr>
          <p:cNvPr id="40" name="Rounded Rectangle 44"/>
          <p:cNvSpPr>
            <a:spLocks noChangeArrowheads="1"/>
          </p:cNvSpPr>
          <p:nvPr/>
        </p:nvSpPr>
        <p:spPr bwMode="auto">
          <a:xfrm>
            <a:off x="5562600" y="3940175"/>
            <a:ext cx="1219200" cy="37782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cap="sq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ntique Olv (W1)" pitchFamily="34" charset="0"/>
              </a:rPr>
              <a:t>MRI</a:t>
            </a:r>
          </a:p>
        </p:txBody>
      </p:sp>
      <p:sp>
        <p:nvSpPr>
          <p:cNvPr id="41" name="Rounded Rectangle 3"/>
          <p:cNvSpPr>
            <a:spLocks noChangeArrowheads="1"/>
          </p:cNvSpPr>
          <p:nvPr/>
        </p:nvSpPr>
        <p:spPr bwMode="auto">
          <a:xfrm>
            <a:off x="6934200" y="3762375"/>
            <a:ext cx="1676400" cy="55562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cap="sq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ntique Olv (W1)" pitchFamily="34" charset="0"/>
              </a:rPr>
              <a:t>CT Scan</a:t>
            </a:r>
          </a:p>
        </p:txBody>
      </p:sp>
      <p:sp>
        <p:nvSpPr>
          <p:cNvPr id="42" name="Rounded Rectangle 42"/>
          <p:cNvSpPr>
            <a:spLocks noChangeArrowheads="1"/>
          </p:cNvSpPr>
          <p:nvPr/>
        </p:nvSpPr>
        <p:spPr bwMode="auto">
          <a:xfrm>
            <a:off x="3276600" y="3787775"/>
            <a:ext cx="2133600" cy="55562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cap="sq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ntique Olv (W1)" pitchFamily="34" charset="0"/>
              </a:rPr>
              <a:t>Electrocardiogram</a:t>
            </a:r>
          </a:p>
        </p:txBody>
      </p:sp>
      <p:sp>
        <p:nvSpPr>
          <p:cNvPr id="43" name="Rounded Rectangle 43"/>
          <p:cNvSpPr>
            <a:spLocks noChangeArrowheads="1"/>
          </p:cNvSpPr>
          <p:nvPr/>
        </p:nvSpPr>
        <p:spPr bwMode="auto">
          <a:xfrm>
            <a:off x="1447800" y="3771154"/>
            <a:ext cx="1676400" cy="55796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cap="sq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ntique Olv (W1)" pitchFamily="34" charset="0"/>
              </a:rPr>
              <a:t>Blood Test</a:t>
            </a:r>
          </a:p>
        </p:txBody>
      </p:sp>
      <p:sp>
        <p:nvSpPr>
          <p:cNvPr id="44" name="Rounded Rectangle 44"/>
          <p:cNvSpPr>
            <a:spLocks noChangeArrowheads="1"/>
          </p:cNvSpPr>
          <p:nvPr/>
        </p:nvSpPr>
        <p:spPr bwMode="auto">
          <a:xfrm>
            <a:off x="5562600" y="3762375"/>
            <a:ext cx="1219200" cy="55562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cap="sq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ntique Olv (W1)" pitchFamily="34" charset="0"/>
              </a:rPr>
              <a:t>MRI</a:t>
            </a:r>
          </a:p>
        </p:txBody>
      </p:sp>
    </p:spTree>
    <p:extLst>
      <p:ext uri="{BB962C8B-B14F-4D97-AF65-F5344CB8AC3E}">
        <p14:creationId xmlns:p14="http://schemas.microsoft.com/office/powerpoint/2010/main" val="2062657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1295400"/>
            <a:ext cx="1155700" cy="55626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sq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7171" name="Rectangle 19"/>
          <p:cNvSpPr>
            <a:spLocks noChangeArrowheads="1"/>
          </p:cNvSpPr>
          <p:nvPr/>
        </p:nvSpPr>
        <p:spPr bwMode="auto">
          <a:xfrm>
            <a:off x="0" y="37623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Privacy</a:t>
            </a:r>
          </a:p>
        </p:txBody>
      </p:sp>
      <p:sp>
        <p:nvSpPr>
          <p:cNvPr id="7172" name="Rectangle 20"/>
          <p:cNvSpPr>
            <a:spLocks noChangeArrowheads="1"/>
          </p:cNvSpPr>
          <p:nvPr/>
        </p:nvSpPr>
        <p:spPr bwMode="auto">
          <a:xfrm>
            <a:off x="0" y="28479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Discuss</a:t>
            </a:r>
          </a:p>
        </p:txBody>
      </p:sp>
      <p:sp>
        <p:nvSpPr>
          <p:cNvPr id="7173" name="Rectangle 21"/>
          <p:cNvSpPr>
            <a:spLocks noChangeArrowheads="1"/>
          </p:cNvSpPr>
          <p:nvPr/>
        </p:nvSpPr>
        <p:spPr bwMode="auto">
          <a:xfrm>
            <a:off x="0" y="25431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History</a:t>
            </a:r>
          </a:p>
        </p:txBody>
      </p:sp>
      <p:sp>
        <p:nvSpPr>
          <p:cNvPr id="7174" name="Rectangle 23"/>
          <p:cNvSpPr>
            <a:spLocks noChangeArrowheads="1"/>
          </p:cNvSpPr>
          <p:nvPr/>
        </p:nvSpPr>
        <p:spPr bwMode="auto">
          <a:xfrm>
            <a:off x="0" y="40671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About</a:t>
            </a:r>
          </a:p>
        </p:txBody>
      </p:sp>
      <p:sp>
        <p:nvSpPr>
          <p:cNvPr id="7175" name="Rectangle 24"/>
          <p:cNvSpPr>
            <a:spLocks noChangeArrowheads="1"/>
          </p:cNvSpPr>
          <p:nvPr/>
        </p:nvSpPr>
        <p:spPr bwMode="auto">
          <a:xfrm>
            <a:off x="0" y="43719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Contact</a:t>
            </a:r>
          </a:p>
        </p:txBody>
      </p:sp>
      <p:sp>
        <p:nvSpPr>
          <p:cNvPr id="7176" name="Rectangle 25"/>
          <p:cNvSpPr>
            <a:spLocks noChangeArrowheads="1"/>
          </p:cNvSpPr>
          <p:nvPr/>
        </p:nvSpPr>
        <p:spPr bwMode="auto">
          <a:xfrm>
            <a:off x="0" y="31527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Feedback</a:t>
            </a:r>
          </a:p>
        </p:txBody>
      </p:sp>
      <p:sp>
        <p:nvSpPr>
          <p:cNvPr id="7177" name="Rectangle 26"/>
          <p:cNvSpPr>
            <a:spLocks noChangeArrowheads="1"/>
          </p:cNvSpPr>
          <p:nvPr/>
        </p:nvSpPr>
        <p:spPr bwMode="auto">
          <a:xfrm>
            <a:off x="0" y="34575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Training</a:t>
            </a:r>
          </a:p>
        </p:txBody>
      </p:sp>
      <p:sp>
        <p:nvSpPr>
          <p:cNvPr id="7178" name="Rectangle 27"/>
          <p:cNvSpPr>
            <a:spLocks noChangeArrowheads="1"/>
          </p:cNvSpPr>
          <p:nvPr/>
        </p:nvSpPr>
        <p:spPr bwMode="auto">
          <a:xfrm>
            <a:off x="7938" y="1924050"/>
            <a:ext cx="1117600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Request</a:t>
            </a:r>
          </a:p>
        </p:txBody>
      </p:sp>
      <p:sp>
        <p:nvSpPr>
          <p:cNvPr id="7179" name="Rectangle 28"/>
          <p:cNvSpPr>
            <a:spLocks noGrp="1" noChangeArrowheads="1"/>
          </p:cNvSpPr>
          <p:nvPr>
            <p:ph type="title"/>
          </p:nvPr>
        </p:nvSpPr>
        <p:spPr>
          <a:xfrm>
            <a:off x="1171575" y="0"/>
            <a:ext cx="8229600" cy="12954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z="3100" smtClean="0"/>
              <a:t>University Health Service</a:t>
            </a:r>
            <a:br>
              <a:rPr lang="en-US" sz="3100" smtClean="0"/>
            </a:br>
            <a:r>
              <a:rPr lang="en-US" sz="3100" smtClean="0"/>
              <a:t>   Patient: Culbertson, Susan</a:t>
            </a:r>
          </a:p>
        </p:txBody>
      </p:sp>
      <p:sp>
        <p:nvSpPr>
          <p:cNvPr id="7180" name="Rectangle 31"/>
          <p:cNvSpPr>
            <a:spLocks noChangeArrowheads="1"/>
          </p:cNvSpPr>
          <p:nvPr/>
        </p:nvSpPr>
        <p:spPr bwMode="auto">
          <a:xfrm>
            <a:off x="7938" y="1619250"/>
            <a:ext cx="1117600" cy="30480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ntique Olv (W1)" pitchFamily="34" charset="0"/>
              </a:rPr>
              <a:t>Report</a:t>
            </a:r>
          </a:p>
        </p:txBody>
      </p:sp>
      <p:sp>
        <p:nvSpPr>
          <p:cNvPr id="7181" name="Text Box 40"/>
          <p:cNvSpPr txBox="1">
            <a:spLocks noChangeArrowheads="1"/>
          </p:cNvSpPr>
          <p:nvPr/>
        </p:nvSpPr>
        <p:spPr bwMode="auto">
          <a:xfrm>
            <a:off x="-76200" y="4752975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91240B29-F687-4F45-9708-019B960494DF}">
              <a14:hiddenLine xmlns:a14="http://schemas.microsoft.com/office/drawing/2010/main" w="1905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</a:rPr>
              <a:t>Text size</a:t>
            </a:r>
          </a:p>
        </p:txBody>
      </p:sp>
      <p:pic>
        <p:nvPicPr>
          <p:cNvPr id="7182" name="Picture 46" descr="maryland-fl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04800"/>
            <a:ext cx="100965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AutoShape 47"/>
          <p:cNvSpPr>
            <a:spLocks noChangeArrowheads="1"/>
          </p:cNvSpPr>
          <p:nvPr/>
        </p:nvSpPr>
        <p:spPr bwMode="auto">
          <a:xfrm>
            <a:off x="57150" y="5562600"/>
            <a:ext cx="100965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ntique Olv (W1)" pitchFamily="34" charset="0"/>
              </a:rPr>
              <a:t>espagnol</a:t>
            </a:r>
          </a:p>
        </p:txBody>
      </p:sp>
      <p:sp>
        <p:nvSpPr>
          <p:cNvPr id="7184" name="Text Box 49"/>
          <p:cNvSpPr txBox="1">
            <a:spLocks noChangeArrowheads="1"/>
          </p:cNvSpPr>
          <p:nvPr/>
        </p:nvSpPr>
        <p:spPr bwMode="auto">
          <a:xfrm>
            <a:off x="485775" y="5486400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91240B29-F687-4F45-9708-019B960494DF}">
              <a14:hiddenLine xmlns:a14="http://schemas.microsoft.com/office/drawing/2010/main" w="1905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</a:rPr>
              <a:t>~</a:t>
            </a:r>
          </a:p>
        </p:txBody>
      </p:sp>
      <p:sp>
        <p:nvSpPr>
          <p:cNvPr id="7185" name="Line 51"/>
          <p:cNvSpPr>
            <a:spLocks noChangeShapeType="1"/>
          </p:cNvSpPr>
          <p:nvPr/>
        </p:nvSpPr>
        <p:spPr bwMode="auto">
          <a:xfrm rot="-5400000">
            <a:off x="-2286000" y="3429000"/>
            <a:ext cx="6858000" cy="0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7186" name="Rectangle 22"/>
          <p:cNvSpPr>
            <a:spLocks noChangeArrowheads="1"/>
          </p:cNvSpPr>
          <p:nvPr/>
        </p:nvSpPr>
        <p:spPr bwMode="auto">
          <a:xfrm>
            <a:off x="7938" y="1314450"/>
            <a:ext cx="1114425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Register</a:t>
            </a:r>
          </a:p>
        </p:txBody>
      </p:sp>
      <p:sp>
        <p:nvSpPr>
          <p:cNvPr id="7187" name="AutoShape 54"/>
          <p:cNvSpPr>
            <a:spLocks noChangeArrowheads="1"/>
          </p:cNvSpPr>
          <p:nvPr/>
        </p:nvSpPr>
        <p:spPr bwMode="auto">
          <a:xfrm>
            <a:off x="609600" y="5057775"/>
            <a:ext cx="30480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ntique Olv (W1)" pitchFamily="34" charset="0"/>
              </a:rPr>
              <a:t>-</a:t>
            </a:r>
          </a:p>
        </p:txBody>
      </p:sp>
      <p:sp>
        <p:nvSpPr>
          <p:cNvPr id="7188" name="AutoShape 55"/>
          <p:cNvSpPr>
            <a:spLocks noChangeArrowheads="1"/>
          </p:cNvSpPr>
          <p:nvPr/>
        </p:nvSpPr>
        <p:spPr bwMode="auto">
          <a:xfrm>
            <a:off x="209550" y="5057775"/>
            <a:ext cx="32385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Antique Olv (W1)" pitchFamily="34" charset="0"/>
              </a:rPr>
              <a:t>+</a:t>
            </a:r>
          </a:p>
        </p:txBody>
      </p:sp>
      <p:sp>
        <p:nvSpPr>
          <p:cNvPr id="7189" name="Rectangle 59"/>
          <p:cNvSpPr>
            <a:spLocks noChangeArrowheads="1"/>
          </p:cNvSpPr>
          <p:nvPr/>
        </p:nvSpPr>
        <p:spPr bwMode="auto">
          <a:xfrm>
            <a:off x="9525" y="2228850"/>
            <a:ext cx="1117600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Census</a:t>
            </a:r>
          </a:p>
        </p:txBody>
      </p:sp>
      <p:sp>
        <p:nvSpPr>
          <p:cNvPr id="7190" name="TextBox 1"/>
          <p:cNvSpPr txBox="1">
            <a:spLocks noChangeArrowheads="1"/>
          </p:cNvSpPr>
          <p:nvPr/>
        </p:nvSpPr>
        <p:spPr bwMode="auto">
          <a:xfrm>
            <a:off x="1295400" y="1619250"/>
            <a:ext cx="7162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Rounds Report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  PT#:  0897709870987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  Sex:           F			  MR#: </a:t>
            </a:r>
            <a:r>
              <a:rPr lang="en-US" b="1" dirty="0" smtClean="0"/>
              <a:t>9845758 </a:t>
            </a:r>
            <a:endParaRPr lang="en-US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  Birth date: 			  Admit: 6/11/2011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  </a:t>
            </a:r>
            <a:r>
              <a:rPr lang="en-US" dirty="0" err="1" smtClean="0"/>
              <a:t>Rm</a:t>
            </a:r>
            <a:r>
              <a:rPr lang="en-US" dirty="0" smtClean="0"/>
              <a:t>/Bed:    EMM			  Attending: </a:t>
            </a:r>
            <a:r>
              <a:rPr lang="en-US" b="1" dirty="0" smtClean="0"/>
              <a:t>Connors, Greg</a:t>
            </a:r>
            <a:endParaRPr lang="en-US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/>
          </a:p>
        </p:txBody>
      </p:sp>
      <p:pic>
        <p:nvPicPr>
          <p:cNvPr id="7195" name="Picture 2" descr="http://gc126mvcc.files.wordpress.com/2010/03/portrai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5" b="11215"/>
          <a:stretch>
            <a:fillRect/>
          </a:stretch>
        </p:blipFill>
        <p:spPr bwMode="auto">
          <a:xfrm>
            <a:off x="7575550" y="0"/>
            <a:ext cx="1035050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le 3"/>
          <p:cNvSpPr>
            <a:spLocks noChangeArrowheads="1"/>
          </p:cNvSpPr>
          <p:nvPr/>
        </p:nvSpPr>
        <p:spPr bwMode="auto">
          <a:xfrm>
            <a:off x="6934200" y="3762375"/>
            <a:ext cx="1676400" cy="55562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cap="sq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ntique Olv (W1)" pitchFamily="34" charset="0"/>
              </a:rPr>
              <a:t>CT Scan</a:t>
            </a:r>
          </a:p>
        </p:txBody>
      </p:sp>
      <p:sp>
        <p:nvSpPr>
          <p:cNvPr id="34" name="Rounded Rectangle 42"/>
          <p:cNvSpPr>
            <a:spLocks noChangeArrowheads="1"/>
          </p:cNvSpPr>
          <p:nvPr/>
        </p:nvSpPr>
        <p:spPr bwMode="auto">
          <a:xfrm>
            <a:off x="3276600" y="3787775"/>
            <a:ext cx="2133600" cy="55562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cap="sq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ntique Olv (W1)" pitchFamily="34" charset="0"/>
              </a:rPr>
              <a:t>Electrocardiogram</a:t>
            </a:r>
          </a:p>
        </p:txBody>
      </p:sp>
      <p:sp>
        <p:nvSpPr>
          <p:cNvPr id="35" name="Rounded Rectangle 43"/>
          <p:cNvSpPr>
            <a:spLocks noChangeArrowheads="1"/>
          </p:cNvSpPr>
          <p:nvPr/>
        </p:nvSpPr>
        <p:spPr bwMode="auto">
          <a:xfrm>
            <a:off x="1447800" y="3771154"/>
            <a:ext cx="1676400" cy="55796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cap="sq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ntique Olv (W1)" pitchFamily="34" charset="0"/>
              </a:rPr>
              <a:t>Blood Test</a:t>
            </a:r>
          </a:p>
        </p:txBody>
      </p:sp>
      <p:sp>
        <p:nvSpPr>
          <p:cNvPr id="36" name="Rounded Rectangle 44"/>
          <p:cNvSpPr>
            <a:spLocks noChangeArrowheads="1"/>
          </p:cNvSpPr>
          <p:nvPr/>
        </p:nvSpPr>
        <p:spPr bwMode="auto">
          <a:xfrm>
            <a:off x="5562600" y="3762375"/>
            <a:ext cx="1219200" cy="55562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cap="sq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ntique Olv (W1)" pitchFamily="34" charset="0"/>
              </a:rPr>
              <a:t>MRI</a:t>
            </a:r>
          </a:p>
        </p:txBody>
      </p:sp>
    </p:spTree>
    <p:extLst>
      <p:ext uri="{BB962C8B-B14F-4D97-AF65-F5344CB8AC3E}">
        <p14:creationId xmlns:p14="http://schemas.microsoft.com/office/powerpoint/2010/main" val="2905717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1295400"/>
            <a:ext cx="1155700" cy="55626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sq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8195" name="AutoShape 9">
            <a:hlinkClick r:id="rId2" action="ppaction://hlinksldjump">
              <a:snd r:embed="rId3" name="click.wav"/>
            </a:hlinkClick>
          </p:cNvPr>
          <p:cNvSpPr>
            <a:spLocks noChangeArrowheads="1"/>
          </p:cNvSpPr>
          <p:nvPr/>
        </p:nvSpPr>
        <p:spPr bwMode="auto">
          <a:xfrm>
            <a:off x="1295400" y="1752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  <a:latin typeface="Antique Olv (W1)" pitchFamily="34" charset="0"/>
              </a:rPr>
              <a:t>Culbertson, George	M  77   9845722  EMM  3/4/1934       6/11/2011	Connors, Greg</a:t>
            </a:r>
            <a:endParaRPr lang="en-US" sz="120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8196" name="Rectangle 19"/>
          <p:cNvSpPr>
            <a:spLocks noChangeArrowheads="1"/>
          </p:cNvSpPr>
          <p:nvPr/>
        </p:nvSpPr>
        <p:spPr bwMode="auto">
          <a:xfrm>
            <a:off x="0" y="37623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Privacy</a:t>
            </a:r>
          </a:p>
        </p:txBody>
      </p:sp>
      <p:sp>
        <p:nvSpPr>
          <p:cNvPr id="8197" name="Rectangle 20"/>
          <p:cNvSpPr>
            <a:spLocks noChangeArrowheads="1"/>
          </p:cNvSpPr>
          <p:nvPr/>
        </p:nvSpPr>
        <p:spPr bwMode="auto">
          <a:xfrm>
            <a:off x="0" y="28479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Discuss</a:t>
            </a:r>
          </a:p>
        </p:txBody>
      </p:sp>
      <p:sp>
        <p:nvSpPr>
          <p:cNvPr id="8198" name="Rectangle 21"/>
          <p:cNvSpPr>
            <a:spLocks noChangeArrowheads="1"/>
          </p:cNvSpPr>
          <p:nvPr/>
        </p:nvSpPr>
        <p:spPr bwMode="auto">
          <a:xfrm>
            <a:off x="0" y="25431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History</a:t>
            </a:r>
          </a:p>
        </p:txBody>
      </p:sp>
      <p:sp>
        <p:nvSpPr>
          <p:cNvPr id="8199" name="Rectangle 23"/>
          <p:cNvSpPr>
            <a:spLocks noChangeArrowheads="1"/>
          </p:cNvSpPr>
          <p:nvPr/>
        </p:nvSpPr>
        <p:spPr bwMode="auto">
          <a:xfrm>
            <a:off x="0" y="40671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About</a:t>
            </a:r>
          </a:p>
        </p:txBody>
      </p:sp>
      <p:sp>
        <p:nvSpPr>
          <p:cNvPr id="8200" name="Rectangle 24"/>
          <p:cNvSpPr>
            <a:spLocks noChangeArrowheads="1"/>
          </p:cNvSpPr>
          <p:nvPr/>
        </p:nvSpPr>
        <p:spPr bwMode="auto">
          <a:xfrm>
            <a:off x="0" y="43719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Contact</a:t>
            </a:r>
          </a:p>
        </p:txBody>
      </p:sp>
      <p:sp>
        <p:nvSpPr>
          <p:cNvPr id="8201" name="Rectangle 25"/>
          <p:cNvSpPr>
            <a:spLocks noChangeArrowheads="1"/>
          </p:cNvSpPr>
          <p:nvPr/>
        </p:nvSpPr>
        <p:spPr bwMode="auto">
          <a:xfrm>
            <a:off x="0" y="31527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Feedback</a:t>
            </a:r>
          </a:p>
        </p:txBody>
      </p:sp>
      <p:sp>
        <p:nvSpPr>
          <p:cNvPr id="8202" name="Rectangle 26"/>
          <p:cNvSpPr>
            <a:spLocks noChangeArrowheads="1"/>
          </p:cNvSpPr>
          <p:nvPr/>
        </p:nvSpPr>
        <p:spPr bwMode="auto">
          <a:xfrm>
            <a:off x="0" y="34575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Training</a:t>
            </a:r>
          </a:p>
        </p:txBody>
      </p:sp>
      <p:sp>
        <p:nvSpPr>
          <p:cNvPr id="8203" name="Rectangle 27"/>
          <p:cNvSpPr>
            <a:spLocks noChangeArrowheads="1"/>
          </p:cNvSpPr>
          <p:nvPr/>
        </p:nvSpPr>
        <p:spPr bwMode="auto">
          <a:xfrm>
            <a:off x="7938" y="1924050"/>
            <a:ext cx="1117600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Request</a:t>
            </a:r>
          </a:p>
        </p:txBody>
      </p:sp>
      <p:sp>
        <p:nvSpPr>
          <p:cNvPr id="8204" name="Rectangle 28"/>
          <p:cNvSpPr>
            <a:spLocks noGrp="1" noChangeArrowheads="1"/>
          </p:cNvSpPr>
          <p:nvPr>
            <p:ph type="title"/>
          </p:nvPr>
        </p:nvSpPr>
        <p:spPr>
          <a:xfrm>
            <a:off x="1171575" y="0"/>
            <a:ext cx="8229600" cy="12954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z="3100" smtClean="0"/>
              <a:t>University Health Service</a:t>
            </a:r>
            <a:br>
              <a:rPr lang="en-US" sz="3100" smtClean="0"/>
            </a:br>
            <a:r>
              <a:rPr lang="en-US" sz="3100" smtClean="0"/>
              <a:t>   Provider: Smead, John </a:t>
            </a:r>
          </a:p>
        </p:txBody>
      </p:sp>
      <p:sp>
        <p:nvSpPr>
          <p:cNvPr id="8205" name="Rectangle 29"/>
          <p:cNvSpPr>
            <a:spLocks noChangeArrowheads="1"/>
          </p:cNvSpPr>
          <p:nvPr/>
        </p:nvSpPr>
        <p:spPr bwMode="auto">
          <a:xfrm>
            <a:off x="1219200" y="1323975"/>
            <a:ext cx="73914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</a:rPr>
              <a:t>Your patient list:              Sex Age  MedRec  Birth Date     Admission Date 	  Attending Dr</a:t>
            </a:r>
          </a:p>
        </p:txBody>
      </p:sp>
      <p:sp>
        <p:nvSpPr>
          <p:cNvPr id="8206" name="Rectangle 31"/>
          <p:cNvSpPr>
            <a:spLocks noChangeArrowheads="1"/>
          </p:cNvSpPr>
          <p:nvPr/>
        </p:nvSpPr>
        <p:spPr bwMode="auto">
          <a:xfrm>
            <a:off x="7938" y="1619250"/>
            <a:ext cx="1117600" cy="30480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ntique Olv (W1)" pitchFamily="34" charset="0"/>
              </a:rPr>
              <a:t>Report</a:t>
            </a:r>
          </a:p>
        </p:txBody>
      </p:sp>
      <p:sp>
        <p:nvSpPr>
          <p:cNvPr id="8207" name="Text Box 40"/>
          <p:cNvSpPr txBox="1">
            <a:spLocks noChangeArrowheads="1"/>
          </p:cNvSpPr>
          <p:nvPr/>
        </p:nvSpPr>
        <p:spPr bwMode="auto">
          <a:xfrm>
            <a:off x="-76200" y="4752975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91240B29-F687-4F45-9708-019B960494DF}">
              <a14:hiddenLine xmlns:a14="http://schemas.microsoft.com/office/drawing/2010/main" w="1905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</a:rPr>
              <a:t>Text size</a:t>
            </a:r>
          </a:p>
        </p:txBody>
      </p:sp>
      <p:pic>
        <p:nvPicPr>
          <p:cNvPr id="8208" name="Picture 46" descr="maryland-fl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04800"/>
            <a:ext cx="100965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9" name="AutoShape 47"/>
          <p:cNvSpPr>
            <a:spLocks noChangeArrowheads="1"/>
          </p:cNvSpPr>
          <p:nvPr/>
        </p:nvSpPr>
        <p:spPr bwMode="auto">
          <a:xfrm>
            <a:off x="57150" y="5562600"/>
            <a:ext cx="100965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ntique Olv (W1)" pitchFamily="34" charset="0"/>
              </a:rPr>
              <a:t>espagnol</a:t>
            </a:r>
          </a:p>
        </p:txBody>
      </p:sp>
      <p:sp>
        <p:nvSpPr>
          <p:cNvPr id="8210" name="Text Box 49"/>
          <p:cNvSpPr txBox="1">
            <a:spLocks noChangeArrowheads="1"/>
          </p:cNvSpPr>
          <p:nvPr/>
        </p:nvSpPr>
        <p:spPr bwMode="auto">
          <a:xfrm>
            <a:off x="485775" y="5486400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91240B29-F687-4F45-9708-019B960494DF}">
              <a14:hiddenLine xmlns:a14="http://schemas.microsoft.com/office/drawing/2010/main" w="1905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</a:rPr>
              <a:t>~</a:t>
            </a:r>
          </a:p>
        </p:txBody>
      </p:sp>
      <p:sp>
        <p:nvSpPr>
          <p:cNvPr id="8211" name="Line 51"/>
          <p:cNvSpPr>
            <a:spLocks noChangeShapeType="1"/>
          </p:cNvSpPr>
          <p:nvPr/>
        </p:nvSpPr>
        <p:spPr bwMode="auto">
          <a:xfrm rot="-5400000">
            <a:off x="-2286000" y="3429000"/>
            <a:ext cx="6858000" cy="0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8212" name="Rectangle 22"/>
          <p:cNvSpPr>
            <a:spLocks noChangeArrowheads="1"/>
          </p:cNvSpPr>
          <p:nvPr/>
        </p:nvSpPr>
        <p:spPr bwMode="auto">
          <a:xfrm>
            <a:off x="7938" y="1314450"/>
            <a:ext cx="1114425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Register</a:t>
            </a:r>
          </a:p>
        </p:txBody>
      </p:sp>
      <p:sp>
        <p:nvSpPr>
          <p:cNvPr id="8213" name="AutoShape 54"/>
          <p:cNvSpPr>
            <a:spLocks noChangeArrowheads="1"/>
          </p:cNvSpPr>
          <p:nvPr/>
        </p:nvSpPr>
        <p:spPr bwMode="auto">
          <a:xfrm>
            <a:off x="609600" y="5057775"/>
            <a:ext cx="30480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ntique Olv (W1)" pitchFamily="34" charset="0"/>
              </a:rPr>
              <a:t>-</a:t>
            </a:r>
          </a:p>
        </p:txBody>
      </p:sp>
      <p:sp>
        <p:nvSpPr>
          <p:cNvPr id="8214" name="AutoShape 55"/>
          <p:cNvSpPr>
            <a:spLocks noChangeArrowheads="1"/>
          </p:cNvSpPr>
          <p:nvPr/>
        </p:nvSpPr>
        <p:spPr bwMode="auto">
          <a:xfrm>
            <a:off x="209550" y="5057775"/>
            <a:ext cx="32385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Antique Olv (W1)" pitchFamily="34" charset="0"/>
              </a:rPr>
              <a:t>+</a:t>
            </a:r>
          </a:p>
        </p:txBody>
      </p:sp>
      <p:sp>
        <p:nvSpPr>
          <p:cNvPr id="8215" name="Rectangle 59"/>
          <p:cNvSpPr>
            <a:spLocks noChangeArrowheads="1"/>
          </p:cNvSpPr>
          <p:nvPr/>
        </p:nvSpPr>
        <p:spPr bwMode="auto">
          <a:xfrm>
            <a:off x="9525" y="2228850"/>
            <a:ext cx="1117600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Census</a:t>
            </a:r>
          </a:p>
        </p:txBody>
      </p:sp>
      <p:sp>
        <p:nvSpPr>
          <p:cNvPr id="8216" name="AutoShape 9">
            <a:hlinkClick r:id="rId5" action="ppaction://hlinksldjump">
              <a:snd r:embed="rId3" name="click.wav"/>
            </a:hlinkClick>
          </p:cNvPr>
          <p:cNvSpPr>
            <a:spLocks noChangeArrowheads="1"/>
          </p:cNvSpPr>
          <p:nvPr/>
        </p:nvSpPr>
        <p:spPr bwMode="auto">
          <a:xfrm>
            <a:off x="1295400" y="2133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  <a:latin typeface="Antique Olv (W1)" pitchFamily="34" charset="0"/>
              </a:rPr>
              <a:t>Culbertson, Susan	F  24    9887333   JDC  5/22/1987     6/11/2011	Schneider, Ben</a:t>
            </a:r>
            <a:endParaRPr lang="en-US" sz="120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8217" name="AutoShape 9"/>
          <p:cNvSpPr>
            <a:spLocks noChangeArrowheads="1"/>
          </p:cNvSpPr>
          <p:nvPr/>
        </p:nvSpPr>
        <p:spPr bwMode="auto">
          <a:xfrm>
            <a:off x="1295400" y="2514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  <a:latin typeface="Antique Olv (W1)" pitchFamily="34" charset="0"/>
              </a:rPr>
              <a:t>Donder,  Bill		M  21   9823244   EMM  6/4/1990       6/102011	Tabibi, Mary</a:t>
            </a:r>
            <a:endParaRPr lang="en-US" sz="120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8218" name="AutoShape 9"/>
          <p:cNvSpPr>
            <a:spLocks noChangeArrowheads="1"/>
          </p:cNvSpPr>
          <p:nvPr/>
        </p:nvSpPr>
        <p:spPr bwMode="auto">
          <a:xfrm>
            <a:off x="1295400" y="2895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  <a:latin typeface="Antique Olv (W1)" pitchFamily="34" charset="0"/>
              </a:rPr>
              <a:t>Harris, Emily	F  24    9828970   DRD  5/22/1987     6/12/2011	Tabibi, Mary</a:t>
            </a:r>
            <a:endParaRPr lang="en-US" sz="120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8219" name="AutoShape 9"/>
          <p:cNvSpPr>
            <a:spLocks noChangeArrowheads="1"/>
          </p:cNvSpPr>
          <p:nvPr/>
        </p:nvSpPr>
        <p:spPr bwMode="auto">
          <a:xfrm>
            <a:off x="1295400" y="3276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  <a:latin typeface="Antique Olv (W1)" pitchFamily="34" charset="0"/>
              </a:rPr>
              <a:t>Isaacson, Thomas	M  53    9845722  EMM  7/11/1958      6/11/2011	Connors, Greg</a:t>
            </a:r>
            <a:endParaRPr lang="en-US" sz="120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8220" name="AutoShape 9"/>
          <p:cNvSpPr>
            <a:spLocks noChangeArrowheads="1"/>
          </p:cNvSpPr>
          <p:nvPr/>
        </p:nvSpPr>
        <p:spPr bwMode="auto">
          <a:xfrm>
            <a:off x="1295400" y="3657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  <a:latin typeface="Antique Olv (W1)" pitchFamily="34" charset="0"/>
              </a:rPr>
              <a:t>Burchard, Susan	F  24    9887333   JDC  5/22/1987     6/12/2011	Schneider, Ben</a:t>
            </a:r>
            <a:endParaRPr lang="en-US" sz="120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8221" name="AutoShape 9"/>
          <p:cNvSpPr>
            <a:spLocks noChangeArrowheads="1"/>
          </p:cNvSpPr>
          <p:nvPr/>
        </p:nvSpPr>
        <p:spPr bwMode="auto">
          <a:xfrm>
            <a:off x="1295400" y="4038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  <a:latin typeface="Antique Olv (W1)" pitchFamily="34" charset="0"/>
              </a:rPr>
              <a:t>Culbertson, George	M  77   9823244   EMM  3/4/1934       6/11/2011	Connors, Greg</a:t>
            </a:r>
            <a:endParaRPr lang="en-US" sz="120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8222" name="AutoShape 9"/>
          <p:cNvSpPr>
            <a:spLocks noChangeArrowheads="1"/>
          </p:cNvSpPr>
          <p:nvPr/>
        </p:nvSpPr>
        <p:spPr bwMode="auto">
          <a:xfrm>
            <a:off x="1295400" y="4419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dirty="0" smtClean="0">
                <a:solidFill>
                  <a:srgbClr val="000000"/>
                </a:solidFill>
                <a:latin typeface="Antique Olv (W1)" pitchFamily="34" charset="0"/>
              </a:rPr>
              <a:t>Culbertson, Susan	F  24    9828970   DRD  5/22/1987     6/12/2011	Franks, George</a:t>
            </a:r>
            <a:endParaRPr lang="en-US" sz="1200" dirty="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8223" name="AutoShape 9"/>
          <p:cNvSpPr>
            <a:spLocks noChangeArrowheads="1"/>
          </p:cNvSpPr>
          <p:nvPr/>
        </p:nvSpPr>
        <p:spPr bwMode="auto">
          <a:xfrm>
            <a:off x="1295400" y="4800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  <a:latin typeface="Antique Olv (W1)" pitchFamily="34" charset="0"/>
              </a:rPr>
              <a:t>Albertson, George	M  77   9845722  EMM  3/4/1934       6/11/2011	 Schneider, Ben</a:t>
            </a:r>
            <a:endParaRPr lang="en-US" sz="120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8224" name="AutoShape 9"/>
          <p:cNvSpPr>
            <a:spLocks noChangeArrowheads="1"/>
          </p:cNvSpPr>
          <p:nvPr/>
        </p:nvSpPr>
        <p:spPr bwMode="auto">
          <a:xfrm>
            <a:off x="1295400" y="5181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  <a:latin typeface="Antique Olv (W1)" pitchFamily="34" charset="0"/>
              </a:rPr>
              <a:t>Burchard, Susan	F  24    9887333   JDC  5/22/1987     6/12/2011	Schneider, Ben</a:t>
            </a:r>
            <a:endParaRPr lang="en-US" sz="120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8225" name="AutoShape 9"/>
          <p:cNvSpPr>
            <a:spLocks noChangeArrowheads="1"/>
          </p:cNvSpPr>
          <p:nvPr/>
        </p:nvSpPr>
        <p:spPr bwMode="auto">
          <a:xfrm>
            <a:off x="1295400" y="5562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  <a:latin typeface="Antique Olv (W1)" pitchFamily="34" charset="0"/>
              </a:rPr>
              <a:t>Albertson, George	M  77   9823244   EMM  3/4/1934       6/11/2011	Tabibi, Mary</a:t>
            </a:r>
            <a:endParaRPr lang="en-US" sz="120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8226" name="AutoShape 9"/>
          <p:cNvSpPr>
            <a:spLocks noChangeArrowheads="1"/>
          </p:cNvSpPr>
          <p:nvPr/>
        </p:nvSpPr>
        <p:spPr bwMode="auto">
          <a:xfrm>
            <a:off x="1295400" y="5943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  <a:latin typeface="Antique Olv (W1)" pitchFamily="34" charset="0"/>
              </a:rPr>
              <a:t>Burchard, Susan	F  24    9828970   DRD  5/22/1987     6/12/2011	 Schneider, Ben</a:t>
            </a:r>
            <a:endParaRPr lang="en-US" sz="120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22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1295400"/>
            <a:ext cx="1155700" cy="55626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sq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9219" name="Rectangle 19"/>
          <p:cNvSpPr>
            <a:spLocks noChangeArrowheads="1"/>
          </p:cNvSpPr>
          <p:nvPr/>
        </p:nvSpPr>
        <p:spPr bwMode="auto">
          <a:xfrm>
            <a:off x="0" y="37623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Privacy</a:t>
            </a:r>
          </a:p>
        </p:txBody>
      </p:sp>
      <p:sp>
        <p:nvSpPr>
          <p:cNvPr id="9220" name="Rectangle 20"/>
          <p:cNvSpPr>
            <a:spLocks noChangeArrowheads="1"/>
          </p:cNvSpPr>
          <p:nvPr/>
        </p:nvSpPr>
        <p:spPr bwMode="auto">
          <a:xfrm>
            <a:off x="0" y="28479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Discuss</a:t>
            </a:r>
          </a:p>
        </p:txBody>
      </p:sp>
      <p:sp>
        <p:nvSpPr>
          <p:cNvPr id="9221" name="Rectangle 21"/>
          <p:cNvSpPr>
            <a:spLocks noChangeArrowheads="1"/>
          </p:cNvSpPr>
          <p:nvPr/>
        </p:nvSpPr>
        <p:spPr bwMode="auto">
          <a:xfrm>
            <a:off x="0" y="25431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History</a:t>
            </a:r>
          </a:p>
        </p:txBody>
      </p:sp>
      <p:sp>
        <p:nvSpPr>
          <p:cNvPr id="9222" name="Rectangle 23"/>
          <p:cNvSpPr>
            <a:spLocks noChangeArrowheads="1"/>
          </p:cNvSpPr>
          <p:nvPr/>
        </p:nvSpPr>
        <p:spPr bwMode="auto">
          <a:xfrm>
            <a:off x="0" y="40671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About</a:t>
            </a:r>
          </a:p>
        </p:txBody>
      </p:sp>
      <p:sp>
        <p:nvSpPr>
          <p:cNvPr id="9223" name="Rectangle 24"/>
          <p:cNvSpPr>
            <a:spLocks noChangeArrowheads="1"/>
          </p:cNvSpPr>
          <p:nvPr/>
        </p:nvSpPr>
        <p:spPr bwMode="auto">
          <a:xfrm>
            <a:off x="0" y="43719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Contact</a:t>
            </a:r>
          </a:p>
        </p:txBody>
      </p:sp>
      <p:sp>
        <p:nvSpPr>
          <p:cNvPr id="9224" name="Rectangle 25"/>
          <p:cNvSpPr>
            <a:spLocks noChangeArrowheads="1"/>
          </p:cNvSpPr>
          <p:nvPr/>
        </p:nvSpPr>
        <p:spPr bwMode="auto">
          <a:xfrm>
            <a:off x="0" y="31527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Feedback</a:t>
            </a:r>
          </a:p>
        </p:txBody>
      </p:sp>
      <p:sp>
        <p:nvSpPr>
          <p:cNvPr id="9225" name="Rectangle 26"/>
          <p:cNvSpPr>
            <a:spLocks noChangeArrowheads="1"/>
          </p:cNvSpPr>
          <p:nvPr/>
        </p:nvSpPr>
        <p:spPr bwMode="auto">
          <a:xfrm>
            <a:off x="0" y="34575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Training</a:t>
            </a:r>
          </a:p>
        </p:txBody>
      </p:sp>
      <p:sp>
        <p:nvSpPr>
          <p:cNvPr id="9226" name="Rectangle 27"/>
          <p:cNvSpPr>
            <a:spLocks noChangeArrowheads="1"/>
          </p:cNvSpPr>
          <p:nvPr/>
        </p:nvSpPr>
        <p:spPr bwMode="auto">
          <a:xfrm>
            <a:off x="7938" y="1924050"/>
            <a:ext cx="1117600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Request</a:t>
            </a:r>
          </a:p>
        </p:txBody>
      </p:sp>
      <p:sp>
        <p:nvSpPr>
          <p:cNvPr id="9227" name="Rectangle 28"/>
          <p:cNvSpPr>
            <a:spLocks noGrp="1" noChangeArrowheads="1"/>
          </p:cNvSpPr>
          <p:nvPr>
            <p:ph type="title"/>
          </p:nvPr>
        </p:nvSpPr>
        <p:spPr>
          <a:xfrm>
            <a:off x="1171575" y="0"/>
            <a:ext cx="8229600" cy="12954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z="3100" smtClean="0"/>
              <a:t>University Health Service</a:t>
            </a:r>
            <a:br>
              <a:rPr lang="en-US" sz="3100" smtClean="0"/>
            </a:br>
            <a:r>
              <a:rPr lang="en-US" sz="3100" smtClean="0"/>
              <a:t>   Provider: Smead, John </a:t>
            </a:r>
          </a:p>
        </p:txBody>
      </p:sp>
      <p:sp>
        <p:nvSpPr>
          <p:cNvPr id="9228" name="Rectangle 29"/>
          <p:cNvSpPr>
            <a:spLocks noChangeArrowheads="1"/>
          </p:cNvSpPr>
          <p:nvPr/>
        </p:nvSpPr>
        <p:spPr bwMode="auto">
          <a:xfrm>
            <a:off x="1219200" y="1323975"/>
            <a:ext cx="73914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</a:rPr>
              <a:t>Your patient list:              Sex Age  MedRec  Birth Date     Admission Date 	  Attending Dr</a:t>
            </a:r>
          </a:p>
        </p:txBody>
      </p:sp>
      <p:sp>
        <p:nvSpPr>
          <p:cNvPr id="9229" name="Rectangle 31"/>
          <p:cNvSpPr>
            <a:spLocks noChangeArrowheads="1"/>
          </p:cNvSpPr>
          <p:nvPr/>
        </p:nvSpPr>
        <p:spPr bwMode="auto">
          <a:xfrm>
            <a:off x="7938" y="1619250"/>
            <a:ext cx="1117600" cy="30480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ntique Olv (W1)" pitchFamily="34" charset="0"/>
              </a:rPr>
              <a:t>Report</a:t>
            </a:r>
          </a:p>
        </p:txBody>
      </p:sp>
      <p:sp>
        <p:nvSpPr>
          <p:cNvPr id="9230" name="Text Box 40"/>
          <p:cNvSpPr txBox="1">
            <a:spLocks noChangeArrowheads="1"/>
          </p:cNvSpPr>
          <p:nvPr/>
        </p:nvSpPr>
        <p:spPr bwMode="auto">
          <a:xfrm>
            <a:off x="-76200" y="4752975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91240B29-F687-4F45-9708-019B960494DF}">
              <a14:hiddenLine xmlns:a14="http://schemas.microsoft.com/office/drawing/2010/main" w="1905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</a:rPr>
              <a:t>Text size</a:t>
            </a:r>
          </a:p>
        </p:txBody>
      </p:sp>
      <p:pic>
        <p:nvPicPr>
          <p:cNvPr id="9231" name="Picture 46" descr="maryland-fl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04800"/>
            <a:ext cx="100965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2" name="AutoShape 47"/>
          <p:cNvSpPr>
            <a:spLocks noChangeArrowheads="1"/>
          </p:cNvSpPr>
          <p:nvPr/>
        </p:nvSpPr>
        <p:spPr bwMode="auto">
          <a:xfrm>
            <a:off x="57150" y="5562600"/>
            <a:ext cx="100965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ntique Olv (W1)" pitchFamily="34" charset="0"/>
              </a:rPr>
              <a:t>espagnol</a:t>
            </a:r>
          </a:p>
        </p:txBody>
      </p:sp>
      <p:sp>
        <p:nvSpPr>
          <p:cNvPr id="9233" name="Text Box 49"/>
          <p:cNvSpPr txBox="1">
            <a:spLocks noChangeArrowheads="1"/>
          </p:cNvSpPr>
          <p:nvPr/>
        </p:nvSpPr>
        <p:spPr bwMode="auto">
          <a:xfrm>
            <a:off x="485775" y="5486400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91240B29-F687-4F45-9708-019B960494DF}">
              <a14:hiddenLine xmlns:a14="http://schemas.microsoft.com/office/drawing/2010/main" w="1905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</a:rPr>
              <a:t>~</a:t>
            </a:r>
          </a:p>
        </p:txBody>
      </p:sp>
      <p:sp>
        <p:nvSpPr>
          <p:cNvPr id="9234" name="Line 51"/>
          <p:cNvSpPr>
            <a:spLocks noChangeShapeType="1"/>
          </p:cNvSpPr>
          <p:nvPr/>
        </p:nvSpPr>
        <p:spPr bwMode="auto">
          <a:xfrm rot="-5400000">
            <a:off x="-2286000" y="3429000"/>
            <a:ext cx="6858000" cy="0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9235" name="Rectangle 22"/>
          <p:cNvSpPr>
            <a:spLocks noChangeArrowheads="1"/>
          </p:cNvSpPr>
          <p:nvPr/>
        </p:nvSpPr>
        <p:spPr bwMode="auto">
          <a:xfrm>
            <a:off x="7938" y="1314450"/>
            <a:ext cx="1114425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Register</a:t>
            </a:r>
          </a:p>
        </p:txBody>
      </p:sp>
      <p:sp>
        <p:nvSpPr>
          <p:cNvPr id="9236" name="AutoShape 54"/>
          <p:cNvSpPr>
            <a:spLocks noChangeArrowheads="1"/>
          </p:cNvSpPr>
          <p:nvPr/>
        </p:nvSpPr>
        <p:spPr bwMode="auto">
          <a:xfrm>
            <a:off x="609600" y="5057775"/>
            <a:ext cx="30480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ntique Olv (W1)" pitchFamily="34" charset="0"/>
              </a:rPr>
              <a:t>-</a:t>
            </a:r>
          </a:p>
        </p:txBody>
      </p:sp>
      <p:sp>
        <p:nvSpPr>
          <p:cNvPr id="9237" name="AutoShape 55"/>
          <p:cNvSpPr>
            <a:spLocks noChangeArrowheads="1"/>
          </p:cNvSpPr>
          <p:nvPr/>
        </p:nvSpPr>
        <p:spPr bwMode="auto">
          <a:xfrm>
            <a:off x="209550" y="5057775"/>
            <a:ext cx="32385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Antique Olv (W1)" pitchFamily="34" charset="0"/>
              </a:rPr>
              <a:t>+</a:t>
            </a:r>
          </a:p>
        </p:txBody>
      </p:sp>
      <p:sp>
        <p:nvSpPr>
          <p:cNvPr id="9238" name="Rectangle 59"/>
          <p:cNvSpPr>
            <a:spLocks noChangeArrowheads="1"/>
          </p:cNvSpPr>
          <p:nvPr/>
        </p:nvSpPr>
        <p:spPr bwMode="auto">
          <a:xfrm>
            <a:off x="9525" y="2228850"/>
            <a:ext cx="1117600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Census</a:t>
            </a:r>
          </a:p>
        </p:txBody>
      </p:sp>
      <p:sp>
        <p:nvSpPr>
          <p:cNvPr id="9239" name="AutoShape 9"/>
          <p:cNvSpPr>
            <a:spLocks noChangeArrowheads="1"/>
          </p:cNvSpPr>
          <p:nvPr/>
        </p:nvSpPr>
        <p:spPr bwMode="auto">
          <a:xfrm>
            <a:off x="1295400" y="4038600"/>
            <a:ext cx="7391400" cy="323850"/>
          </a:xfrm>
          <a:prstGeom prst="roundRect">
            <a:avLst>
              <a:gd name="adj" fmla="val 16667"/>
            </a:avLst>
          </a:prstGeom>
          <a:solidFill>
            <a:srgbClr val="DBE7F9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</a:pPr>
            <a:r>
              <a:rPr lang="en-US" sz="1200" b="1" smtClean="0">
                <a:solidFill>
                  <a:srgbClr val="000000"/>
                </a:solidFill>
                <a:latin typeface="Antique Olv (W1)" pitchFamily="34" charset="0"/>
              </a:rPr>
              <a:t>Culbertson, George	M  77   9823244   EMM  3/4/1934       6/11/2011	Connors, Greg</a:t>
            </a:r>
            <a:endParaRPr lang="en-US" sz="1200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256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44000" cy="6397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Human-Computer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Interaction 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 Strong Structures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315200" cy="493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6818" r="4314" b="5682"/>
          <a:stretch>
            <a:fillRect/>
          </a:stretch>
        </p:blipFill>
        <p:spPr bwMode="auto">
          <a:xfrm>
            <a:off x="4267200" y="984766"/>
            <a:ext cx="4426744" cy="577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02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1295400"/>
            <a:ext cx="1155700" cy="55626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sq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6147" name="Rectangle 19"/>
          <p:cNvSpPr>
            <a:spLocks noChangeArrowheads="1"/>
          </p:cNvSpPr>
          <p:nvPr/>
        </p:nvSpPr>
        <p:spPr bwMode="auto">
          <a:xfrm>
            <a:off x="0" y="37623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Privacy</a:t>
            </a:r>
          </a:p>
        </p:txBody>
      </p:sp>
      <p:sp>
        <p:nvSpPr>
          <p:cNvPr id="6148" name="Rectangle 20"/>
          <p:cNvSpPr>
            <a:spLocks noChangeArrowheads="1"/>
          </p:cNvSpPr>
          <p:nvPr/>
        </p:nvSpPr>
        <p:spPr bwMode="auto">
          <a:xfrm>
            <a:off x="0" y="28479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Discuss</a:t>
            </a:r>
          </a:p>
        </p:txBody>
      </p:sp>
      <p:sp>
        <p:nvSpPr>
          <p:cNvPr id="6149" name="Rectangle 21"/>
          <p:cNvSpPr>
            <a:spLocks noChangeArrowheads="1"/>
          </p:cNvSpPr>
          <p:nvPr/>
        </p:nvSpPr>
        <p:spPr bwMode="auto">
          <a:xfrm>
            <a:off x="0" y="25431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History</a:t>
            </a:r>
          </a:p>
        </p:txBody>
      </p:sp>
      <p:sp>
        <p:nvSpPr>
          <p:cNvPr id="6150" name="Rectangle 23"/>
          <p:cNvSpPr>
            <a:spLocks noChangeArrowheads="1"/>
          </p:cNvSpPr>
          <p:nvPr/>
        </p:nvSpPr>
        <p:spPr bwMode="auto">
          <a:xfrm>
            <a:off x="0" y="40671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About</a:t>
            </a:r>
          </a:p>
        </p:txBody>
      </p:sp>
      <p:sp>
        <p:nvSpPr>
          <p:cNvPr id="6151" name="Rectangle 24"/>
          <p:cNvSpPr>
            <a:spLocks noChangeArrowheads="1"/>
          </p:cNvSpPr>
          <p:nvPr/>
        </p:nvSpPr>
        <p:spPr bwMode="auto">
          <a:xfrm>
            <a:off x="0" y="43719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Contact</a:t>
            </a:r>
          </a:p>
        </p:txBody>
      </p:sp>
      <p:sp>
        <p:nvSpPr>
          <p:cNvPr id="6152" name="Rectangle 25"/>
          <p:cNvSpPr>
            <a:spLocks noChangeArrowheads="1"/>
          </p:cNvSpPr>
          <p:nvPr/>
        </p:nvSpPr>
        <p:spPr bwMode="auto">
          <a:xfrm>
            <a:off x="0" y="31527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Feedback</a:t>
            </a:r>
          </a:p>
        </p:txBody>
      </p:sp>
      <p:sp>
        <p:nvSpPr>
          <p:cNvPr id="6153" name="Rectangle 26"/>
          <p:cNvSpPr>
            <a:spLocks noChangeArrowheads="1"/>
          </p:cNvSpPr>
          <p:nvPr/>
        </p:nvSpPr>
        <p:spPr bwMode="auto">
          <a:xfrm>
            <a:off x="0" y="34575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Training</a:t>
            </a:r>
          </a:p>
        </p:txBody>
      </p:sp>
      <p:sp>
        <p:nvSpPr>
          <p:cNvPr id="6154" name="Rectangle 27"/>
          <p:cNvSpPr>
            <a:spLocks noChangeArrowheads="1"/>
          </p:cNvSpPr>
          <p:nvPr/>
        </p:nvSpPr>
        <p:spPr bwMode="auto">
          <a:xfrm>
            <a:off x="7938" y="1924050"/>
            <a:ext cx="1117600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Request</a:t>
            </a:r>
          </a:p>
        </p:txBody>
      </p:sp>
      <p:sp>
        <p:nvSpPr>
          <p:cNvPr id="6156" name="Rectangle 31"/>
          <p:cNvSpPr>
            <a:spLocks noChangeArrowheads="1"/>
          </p:cNvSpPr>
          <p:nvPr/>
        </p:nvSpPr>
        <p:spPr bwMode="auto">
          <a:xfrm>
            <a:off x="7938" y="1619250"/>
            <a:ext cx="1117600" cy="30480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ntique Olv (W1)" pitchFamily="34" charset="0"/>
              </a:rPr>
              <a:t>Report</a:t>
            </a:r>
          </a:p>
        </p:txBody>
      </p:sp>
      <p:sp>
        <p:nvSpPr>
          <p:cNvPr id="6157" name="Text Box 40"/>
          <p:cNvSpPr txBox="1">
            <a:spLocks noChangeArrowheads="1"/>
          </p:cNvSpPr>
          <p:nvPr/>
        </p:nvSpPr>
        <p:spPr bwMode="auto">
          <a:xfrm>
            <a:off x="-76200" y="4752975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91240B29-F687-4F45-9708-019B960494DF}">
              <a14:hiddenLine xmlns:a14="http://schemas.microsoft.com/office/drawing/2010/main" w="1905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</a:rPr>
              <a:t>Text size</a:t>
            </a:r>
          </a:p>
        </p:txBody>
      </p:sp>
      <p:pic>
        <p:nvPicPr>
          <p:cNvPr id="6158" name="Picture 46" descr="maryland-fl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04800"/>
            <a:ext cx="100965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AutoShape 47"/>
          <p:cNvSpPr>
            <a:spLocks noChangeArrowheads="1"/>
          </p:cNvSpPr>
          <p:nvPr/>
        </p:nvSpPr>
        <p:spPr bwMode="auto">
          <a:xfrm>
            <a:off x="57150" y="5562600"/>
            <a:ext cx="100965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ntique Olv (W1)" pitchFamily="34" charset="0"/>
              </a:rPr>
              <a:t>espagnol</a:t>
            </a:r>
          </a:p>
        </p:txBody>
      </p:sp>
      <p:sp>
        <p:nvSpPr>
          <p:cNvPr id="6160" name="Text Box 49"/>
          <p:cNvSpPr txBox="1">
            <a:spLocks noChangeArrowheads="1"/>
          </p:cNvSpPr>
          <p:nvPr/>
        </p:nvSpPr>
        <p:spPr bwMode="auto">
          <a:xfrm>
            <a:off x="485775" y="5486400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91240B29-F687-4F45-9708-019B960494DF}">
              <a14:hiddenLine xmlns:a14="http://schemas.microsoft.com/office/drawing/2010/main" w="1905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</a:rPr>
              <a:t>~</a:t>
            </a:r>
          </a:p>
        </p:txBody>
      </p:sp>
      <p:sp>
        <p:nvSpPr>
          <p:cNvPr id="6161" name="Line 51"/>
          <p:cNvSpPr>
            <a:spLocks noChangeShapeType="1"/>
          </p:cNvSpPr>
          <p:nvPr/>
        </p:nvSpPr>
        <p:spPr bwMode="auto">
          <a:xfrm rot="-5400000">
            <a:off x="-2286000" y="3429000"/>
            <a:ext cx="6858000" cy="0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6162" name="Rectangle 22"/>
          <p:cNvSpPr>
            <a:spLocks noChangeArrowheads="1"/>
          </p:cNvSpPr>
          <p:nvPr/>
        </p:nvSpPr>
        <p:spPr bwMode="auto">
          <a:xfrm>
            <a:off x="7938" y="1314450"/>
            <a:ext cx="1114425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Register</a:t>
            </a:r>
          </a:p>
        </p:txBody>
      </p:sp>
      <p:sp>
        <p:nvSpPr>
          <p:cNvPr id="6163" name="AutoShape 54"/>
          <p:cNvSpPr>
            <a:spLocks noChangeArrowheads="1"/>
          </p:cNvSpPr>
          <p:nvPr/>
        </p:nvSpPr>
        <p:spPr bwMode="auto">
          <a:xfrm>
            <a:off x="609600" y="5057775"/>
            <a:ext cx="30480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ntique Olv (W1)" pitchFamily="34" charset="0"/>
              </a:rPr>
              <a:t>-</a:t>
            </a:r>
          </a:p>
        </p:txBody>
      </p:sp>
      <p:sp>
        <p:nvSpPr>
          <p:cNvPr id="6164" name="AutoShape 55"/>
          <p:cNvSpPr>
            <a:spLocks noChangeArrowheads="1"/>
          </p:cNvSpPr>
          <p:nvPr/>
        </p:nvSpPr>
        <p:spPr bwMode="auto">
          <a:xfrm>
            <a:off x="209550" y="5057775"/>
            <a:ext cx="32385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Antique Olv (W1)" pitchFamily="34" charset="0"/>
              </a:rPr>
              <a:t>+</a:t>
            </a:r>
          </a:p>
        </p:txBody>
      </p:sp>
      <p:sp>
        <p:nvSpPr>
          <p:cNvPr id="6165" name="Rectangle 59"/>
          <p:cNvSpPr>
            <a:spLocks noChangeArrowheads="1"/>
          </p:cNvSpPr>
          <p:nvPr/>
        </p:nvSpPr>
        <p:spPr bwMode="auto">
          <a:xfrm>
            <a:off x="9525" y="2228850"/>
            <a:ext cx="1117600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Census</a:t>
            </a:r>
          </a:p>
        </p:txBody>
      </p:sp>
      <p:pic>
        <p:nvPicPr>
          <p:cNvPr id="6171" name="Picture 2" descr="http://blog.smartpress.com/wp-content/uploads/2010/11/American_Portraits__No__15_by_Nullermand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2" b="21194"/>
          <a:stretch>
            <a:fillRect/>
          </a:stretch>
        </p:blipFill>
        <p:spPr bwMode="auto">
          <a:xfrm>
            <a:off x="7543800" y="0"/>
            <a:ext cx="1165225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 txBox="1">
            <a:spLocks noChangeArrowheads="1"/>
          </p:cNvSpPr>
          <p:nvPr/>
        </p:nvSpPr>
        <p:spPr bwMode="auto">
          <a:xfrm>
            <a:off x="1200150" y="0"/>
            <a:ext cx="6801323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                 Culbertson, George</a:t>
            </a:r>
          </a:p>
        </p:txBody>
      </p:sp>
    </p:spTree>
    <p:extLst>
      <p:ext uri="{BB962C8B-B14F-4D97-AF65-F5344CB8AC3E}">
        <p14:creationId xmlns:p14="http://schemas.microsoft.com/office/powerpoint/2010/main" val="2013283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1295400"/>
            <a:ext cx="1155700" cy="55626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sq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6147" name="Rectangle 19"/>
          <p:cNvSpPr>
            <a:spLocks noChangeArrowheads="1"/>
          </p:cNvSpPr>
          <p:nvPr/>
        </p:nvSpPr>
        <p:spPr bwMode="auto">
          <a:xfrm>
            <a:off x="0" y="37623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Privacy</a:t>
            </a:r>
          </a:p>
        </p:txBody>
      </p:sp>
      <p:sp>
        <p:nvSpPr>
          <p:cNvPr id="6148" name="Rectangle 20"/>
          <p:cNvSpPr>
            <a:spLocks noChangeArrowheads="1"/>
          </p:cNvSpPr>
          <p:nvPr/>
        </p:nvSpPr>
        <p:spPr bwMode="auto">
          <a:xfrm>
            <a:off x="0" y="28479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Discuss</a:t>
            </a:r>
          </a:p>
        </p:txBody>
      </p:sp>
      <p:sp>
        <p:nvSpPr>
          <p:cNvPr id="6149" name="Rectangle 21"/>
          <p:cNvSpPr>
            <a:spLocks noChangeArrowheads="1"/>
          </p:cNvSpPr>
          <p:nvPr/>
        </p:nvSpPr>
        <p:spPr bwMode="auto">
          <a:xfrm>
            <a:off x="0" y="25431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History</a:t>
            </a:r>
          </a:p>
        </p:txBody>
      </p:sp>
      <p:sp>
        <p:nvSpPr>
          <p:cNvPr id="6150" name="Rectangle 23"/>
          <p:cNvSpPr>
            <a:spLocks noChangeArrowheads="1"/>
          </p:cNvSpPr>
          <p:nvPr/>
        </p:nvSpPr>
        <p:spPr bwMode="auto">
          <a:xfrm>
            <a:off x="0" y="40671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About</a:t>
            </a:r>
          </a:p>
        </p:txBody>
      </p:sp>
      <p:sp>
        <p:nvSpPr>
          <p:cNvPr id="6151" name="Rectangle 24"/>
          <p:cNvSpPr>
            <a:spLocks noChangeArrowheads="1"/>
          </p:cNvSpPr>
          <p:nvPr/>
        </p:nvSpPr>
        <p:spPr bwMode="auto">
          <a:xfrm>
            <a:off x="0" y="43719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Contact</a:t>
            </a:r>
          </a:p>
        </p:txBody>
      </p:sp>
      <p:sp>
        <p:nvSpPr>
          <p:cNvPr id="6152" name="Rectangle 25"/>
          <p:cNvSpPr>
            <a:spLocks noChangeArrowheads="1"/>
          </p:cNvSpPr>
          <p:nvPr/>
        </p:nvSpPr>
        <p:spPr bwMode="auto">
          <a:xfrm>
            <a:off x="0" y="31527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Feedback</a:t>
            </a:r>
          </a:p>
        </p:txBody>
      </p:sp>
      <p:sp>
        <p:nvSpPr>
          <p:cNvPr id="6153" name="Rectangle 26"/>
          <p:cNvSpPr>
            <a:spLocks noChangeArrowheads="1"/>
          </p:cNvSpPr>
          <p:nvPr/>
        </p:nvSpPr>
        <p:spPr bwMode="auto">
          <a:xfrm>
            <a:off x="0" y="3457575"/>
            <a:ext cx="1143000" cy="304800"/>
          </a:xfrm>
          <a:prstGeom prst="rect">
            <a:avLst/>
          </a:prstGeom>
          <a:noFill/>
          <a:ln w="6350" cap="rnd" algn="ctr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  <a:latin typeface="Antique Olv (W1)" pitchFamily="34" charset="0"/>
              </a:rPr>
              <a:t>Training</a:t>
            </a:r>
          </a:p>
        </p:txBody>
      </p:sp>
      <p:sp>
        <p:nvSpPr>
          <p:cNvPr id="6154" name="Rectangle 27"/>
          <p:cNvSpPr>
            <a:spLocks noChangeArrowheads="1"/>
          </p:cNvSpPr>
          <p:nvPr/>
        </p:nvSpPr>
        <p:spPr bwMode="auto">
          <a:xfrm>
            <a:off x="7938" y="1924050"/>
            <a:ext cx="1117600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Request</a:t>
            </a:r>
          </a:p>
        </p:txBody>
      </p:sp>
      <p:sp>
        <p:nvSpPr>
          <p:cNvPr id="6155" name="Rectangle 28"/>
          <p:cNvSpPr>
            <a:spLocks noGrp="1" noChangeArrowheads="1"/>
          </p:cNvSpPr>
          <p:nvPr>
            <p:ph type="title"/>
          </p:nvPr>
        </p:nvSpPr>
        <p:spPr>
          <a:xfrm>
            <a:off x="1171575" y="0"/>
            <a:ext cx="8229600" cy="12954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z="3100" dirty="0" smtClean="0"/>
              <a:t>University Health Service</a:t>
            </a:r>
            <a:br>
              <a:rPr lang="en-US" sz="3100" dirty="0" smtClean="0"/>
            </a:br>
            <a:r>
              <a:rPr lang="en-US" sz="3100" dirty="0" smtClean="0"/>
              <a:t>   Patient: Culbertson, George</a:t>
            </a:r>
          </a:p>
        </p:txBody>
      </p:sp>
      <p:sp>
        <p:nvSpPr>
          <p:cNvPr id="6156" name="Rectangle 31"/>
          <p:cNvSpPr>
            <a:spLocks noChangeArrowheads="1"/>
          </p:cNvSpPr>
          <p:nvPr/>
        </p:nvSpPr>
        <p:spPr bwMode="auto">
          <a:xfrm>
            <a:off x="7938" y="1619250"/>
            <a:ext cx="1117600" cy="30480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ntique Olv (W1)" pitchFamily="34" charset="0"/>
              </a:rPr>
              <a:t>Report</a:t>
            </a:r>
          </a:p>
        </p:txBody>
      </p:sp>
      <p:sp>
        <p:nvSpPr>
          <p:cNvPr id="6157" name="Text Box 40"/>
          <p:cNvSpPr txBox="1">
            <a:spLocks noChangeArrowheads="1"/>
          </p:cNvSpPr>
          <p:nvPr/>
        </p:nvSpPr>
        <p:spPr bwMode="auto">
          <a:xfrm>
            <a:off x="-76200" y="4752975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91240B29-F687-4F45-9708-019B960494DF}">
              <a14:hiddenLine xmlns:a14="http://schemas.microsoft.com/office/drawing/2010/main" w="1905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</a:rPr>
              <a:t>Text size</a:t>
            </a:r>
          </a:p>
        </p:txBody>
      </p:sp>
      <p:pic>
        <p:nvPicPr>
          <p:cNvPr id="6158" name="Picture 46" descr="maryland-fl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04800"/>
            <a:ext cx="100965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AutoShape 47"/>
          <p:cNvSpPr>
            <a:spLocks noChangeArrowheads="1"/>
          </p:cNvSpPr>
          <p:nvPr/>
        </p:nvSpPr>
        <p:spPr bwMode="auto">
          <a:xfrm>
            <a:off x="57150" y="5562600"/>
            <a:ext cx="100965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ntique Olv (W1)" pitchFamily="34" charset="0"/>
              </a:rPr>
              <a:t>espagnol</a:t>
            </a:r>
          </a:p>
        </p:txBody>
      </p:sp>
      <p:sp>
        <p:nvSpPr>
          <p:cNvPr id="6160" name="Text Box 49"/>
          <p:cNvSpPr txBox="1">
            <a:spLocks noChangeArrowheads="1"/>
          </p:cNvSpPr>
          <p:nvPr/>
        </p:nvSpPr>
        <p:spPr bwMode="auto">
          <a:xfrm>
            <a:off x="485775" y="5486400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91240B29-F687-4F45-9708-019B960494DF}">
              <a14:hiddenLine xmlns:a14="http://schemas.microsoft.com/office/drawing/2010/main" w="1905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</a:rPr>
              <a:t>~</a:t>
            </a:r>
          </a:p>
        </p:txBody>
      </p:sp>
      <p:sp>
        <p:nvSpPr>
          <p:cNvPr id="6161" name="Line 51"/>
          <p:cNvSpPr>
            <a:spLocks noChangeShapeType="1"/>
          </p:cNvSpPr>
          <p:nvPr/>
        </p:nvSpPr>
        <p:spPr bwMode="auto">
          <a:xfrm rot="-5400000">
            <a:off x="-2286000" y="3429000"/>
            <a:ext cx="6858000" cy="0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ntique Olv (W1)" pitchFamily="34" charset="0"/>
            </a:endParaRPr>
          </a:p>
        </p:txBody>
      </p:sp>
      <p:sp>
        <p:nvSpPr>
          <p:cNvPr id="6162" name="Rectangle 22"/>
          <p:cNvSpPr>
            <a:spLocks noChangeArrowheads="1"/>
          </p:cNvSpPr>
          <p:nvPr/>
        </p:nvSpPr>
        <p:spPr bwMode="auto">
          <a:xfrm>
            <a:off x="7938" y="1314450"/>
            <a:ext cx="1114425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Register</a:t>
            </a:r>
          </a:p>
        </p:txBody>
      </p:sp>
      <p:sp>
        <p:nvSpPr>
          <p:cNvPr id="6163" name="AutoShape 54"/>
          <p:cNvSpPr>
            <a:spLocks noChangeArrowheads="1"/>
          </p:cNvSpPr>
          <p:nvPr/>
        </p:nvSpPr>
        <p:spPr bwMode="auto">
          <a:xfrm>
            <a:off x="609600" y="5057775"/>
            <a:ext cx="30480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ntique Olv (W1)" pitchFamily="34" charset="0"/>
              </a:rPr>
              <a:t>-</a:t>
            </a:r>
          </a:p>
        </p:txBody>
      </p:sp>
      <p:sp>
        <p:nvSpPr>
          <p:cNvPr id="6164" name="AutoShape 55"/>
          <p:cNvSpPr>
            <a:spLocks noChangeArrowheads="1"/>
          </p:cNvSpPr>
          <p:nvPr/>
        </p:nvSpPr>
        <p:spPr bwMode="auto">
          <a:xfrm>
            <a:off x="209550" y="5057775"/>
            <a:ext cx="323850" cy="3048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 cap="sq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Antique Olv (W1)" pitchFamily="34" charset="0"/>
              </a:rPr>
              <a:t>+</a:t>
            </a:r>
          </a:p>
        </p:txBody>
      </p:sp>
      <p:sp>
        <p:nvSpPr>
          <p:cNvPr id="6165" name="Rectangle 59"/>
          <p:cNvSpPr>
            <a:spLocks noChangeArrowheads="1"/>
          </p:cNvSpPr>
          <p:nvPr/>
        </p:nvSpPr>
        <p:spPr bwMode="auto">
          <a:xfrm>
            <a:off x="9525" y="2228850"/>
            <a:ext cx="1117600" cy="304800"/>
          </a:xfrm>
          <a:prstGeom prst="rect">
            <a:avLst/>
          </a:prstGeom>
          <a:noFill/>
          <a:ln w="158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ntique Olv (W1)" pitchFamily="34" charset="0"/>
              </a:rPr>
              <a:t>Census</a:t>
            </a:r>
          </a:p>
        </p:txBody>
      </p:sp>
      <p:sp>
        <p:nvSpPr>
          <p:cNvPr id="6166" name="TextBox 1"/>
          <p:cNvSpPr txBox="1">
            <a:spLocks noChangeArrowheads="1"/>
          </p:cNvSpPr>
          <p:nvPr/>
        </p:nvSpPr>
        <p:spPr bwMode="auto">
          <a:xfrm>
            <a:off x="1295400" y="1619250"/>
            <a:ext cx="7162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Rounds Report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  PT#:  0897709870987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  Sex:           M			  MR#: </a:t>
            </a:r>
            <a:r>
              <a:rPr lang="en-US" b="1" dirty="0" smtClean="0"/>
              <a:t>9845722 </a:t>
            </a:r>
            <a:endParaRPr lang="en-US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  Birth date:  3/4/1934		  Admit: 6/11/2011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  </a:t>
            </a:r>
            <a:r>
              <a:rPr lang="en-US" dirty="0" err="1" smtClean="0"/>
              <a:t>Rm</a:t>
            </a:r>
            <a:r>
              <a:rPr lang="en-US" dirty="0" smtClean="0"/>
              <a:t>/Bed:    EMM			  Attending: </a:t>
            </a:r>
            <a:r>
              <a:rPr lang="en-US" b="1" dirty="0" smtClean="0"/>
              <a:t>Connors, Greg</a:t>
            </a:r>
            <a:endParaRPr lang="en-US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/>
          </a:p>
        </p:txBody>
      </p:sp>
      <p:pic>
        <p:nvPicPr>
          <p:cNvPr id="6171" name="Picture 2" descr="http://blog.smartpress.com/wp-content/uploads/2010/11/American_Portraits__No__15_by_Nullermand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2" b="21194"/>
          <a:stretch>
            <a:fillRect/>
          </a:stretch>
        </p:blipFill>
        <p:spPr bwMode="auto">
          <a:xfrm>
            <a:off x="7543800" y="0"/>
            <a:ext cx="1165225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le 3"/>
          <p:cNvSpPr>
            <a:spLocks noChangeArrowheads="1"/>
          </p:cNvSpPr>
          <p:nvPr/>
        </p:nvSpPr>
        <p:spPr bwMode="auto">
          <a:xfrm>
            <a:off x="6934200" y="3762375"/>
            <a:ext cx="1676400" cy="55562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cap="sq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ntique Olv (W1)" pitchFamily="34" charset="0"/>
              </a:rPr>
              <a:t>CT Scan</a:t>
            </a:r>
          </a:p>
        </p:txBody>
      </p:sp>
      <p:sp>
        <p:nvSpPr>
          <p:cNvPr id="34" name="Rounded Rectangle 42"/>
          <p:cNvSpPr>
            <a:spLocks noChangeArrowheads="1"/>
          </p:cNvSpPr>
          <p:nvPr/>
        </p:nvSpPr>
        <p:spPr bwMode="auto">
          <a:xfrm>
            <a:off x="3276600" y="3787775"/>
            <a:ext cx="2133600" cy="55562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cap="sq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ntique Olv (W1)" pitchFamily="34" charset="0"/>
              </a:rPr>
              <a:t>Electrocardiogram</a:t>
            </a:r>
          </a:p>
        </p:txBody>
      </p:sp>
      <p:sp>
        <p:nvSpPr>
          <p:cNvPr id="35" name="Rounded Rectangle 43"/>
          <p:cNvSpPr>
            <a:spLocks noChangeArrowheads="1"/>
          </p:cNvSpPr>
          <p:nvPr/>
        </p:nvSpPr>
        <p:spPr bwMode="auto">
          <a:xfrm>
            <a:off x="1447800" y="3771154"/>
            <a:ext cx="1676400" cy="55796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cap="sq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ntique Olv (W1)" pitchFamily="34" charset="0"/>
              </a:rPr>
              <a:t>Blood Test</a:t>
            </a:r>
          </a:p>
        </p:txBody>
      </p:sp>
      <p:sp>
        <p:nvSpPr>
          <p:cNvPr id="36" name="Rounded Rectangle 44"/>
          <p:cNvSpPr>
            <a:spLocks noChangeArrowheads="1"/>
          </p:cNvSpPr>
          <p:nvPr/>
        </p:nvSpPr>
        <p:spPr bwMode="auto">
          <a:xfrm>
            <a:off x="5562600" y="3762375"/>
            <a:ext cx="1219200" cy="55562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9050" cap="sq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ntique Olv (W1)" pitchFamily="34" charset="0"/>
              </a:rPr>
              <a:t>MRI</a:t>
            </a:r>
          </a:p>
        </p:txBody>
      </p:sp>
    </p:spTree>
    <p:extLst>
      <p:ext uri="{BB962C8B-B14F-4D97-AF65-F5344CB8AC3E}">
        <p14:creationId xmlns:p14="http://schemas.microsoft.com/office/powerpoint/2010/main" val="2013283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9067800" cy="7620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algn="ctr" eaLnBrk="1" hangingPunct="1"/>
            <a:r>
              <a:rPr lang="en-US" sz="3600" dirty="0" smtClean="0">
                <a:solidFill>
                  <a:schemeClr val="tx1"/>
                </a:solidFill>
              </a:rPr>
              <a:t>Student spinoff projects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pic>
        <p:nvPicPr>
          <p:cNvPr id="12" name="Picture 5" descr="https://wiki.cs.umd.edu/cmsc434_f11/images/3/31/Mo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4" y="1633538"/>
            <a:ext cx="1981200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https://wiki.cs.umd.edu/cmsc434_f11/images/5/55/MoodTrackerMock3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990600"/>
            <a:ext cx="1841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7" t="26543" r="13402" b="15947"/>
          <a:stretch>
            <a:fillRect/>
          </a:stretch>
        </p:blipFill>
        <p:spPr bwMode="auto">
          <a:xfrm>
            <a:off x="3613150" y="914400"/>
            <a:ext cx="4997450" cy="3275013"/>
          </a:xfrm>
          <a:prstGeom prst="rect">
            <a:avLst/>
          </a:prstGeom>
          <a:noFill/>
          <a:ln w="15875" cap="sq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7F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2" descr="https://wiki.cs.umd.edu/cmsc434_f11/images/6/6c/Image006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952875"/>
            <a:ext cx="6134100" cy="2981325"/>
          </a:xfrm>
          <a:prstGeom prst="rect">
            <a:avLst/>
          </a:prstGeom>
          <a:noFill/>
          <a:ln w="158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wiki.cs.umd.edu/cmsc434_f11/images/thumb/d/d2/Adam3.tiff/800px-Adam3.tiff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05200"/>
            <a:ext cx="4932363" cy="3521075"/>
          </a:xfrm>
          <a:prstGeom prst="rect">
            <a:avLst/>
          </a:prstGeom>
          <a:noFill/>
          <a:ln w="158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132" y="1276290"/>
            <a:ext cx="1561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MoodTracker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72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Two PhD theses emerging </a:t>
            </a:r>
          </a:p>
          <a:p>
            <a:pPr marL="457200" lvl="1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- Lab tracking &amp; Systematic </a:t>
            </a:r>
            <a:r>
              <a:rPr lang="en-US" sz="2000" dirty="0"/>
              <a:t>Yet Flexible</a:t>
            </a:r>
            <a:r>
              <a:rPr lang="en-US" sz="2000" dirty="0" smtClean="0"/>
              <a:t> Framework</a:t>
            </a:r>
          </a:p>
          <a:p>
            <a:r>
              <a:rPr lang="en-US" dirty="0" smtClean="0"/>
              <a:t>Nov/Dec </a:t>
            </a:r>
            <a:r>
              <a:rPr lang="en-US" dirty="0"/>
              <a:t>special section of </a:t>
            </a:r>
            <a:r>
              <a:rPr lang="en-US" i="1" dirty="0"/>
              <a:t>ACM Interactions </a:t>
            </a:r>
            <a:endParaRPr lang="en-US" i="1" dirty="0" smtClean="0"/>
          </a:p>
          <a:p>
            <a:pPr marL="457200" lvl="1" indent="0">
              <a:buNone/>
            </a:pPr>
            <a:r>
              <a:rPr lang="en-US" sz="2000" dirty="0" smtClean="0"/>
              <a:t>- Includes paper by Siemens/</a:t>
            </a:r>
            <a:r>
              <a:rPr lang="en-US" sz="2000" dirty="0" err="1" smtClean="0"/>
              <a:t>Allscripts</a:t>
            </a:r>
            <a:endParaRPr lang="en-US" sz="2000" dirty="0"/>
          </a:p>
          <a:p>
            <a:r>
              <a:rPr lang="en-US" dirty="0" smtClean="0"/>
              <a:t>Presentations </a:t>
            </a:r>
            <a:r>
              <a:rPr lang="en-US" dirty="0"/>
              <a:t>to corporate designers    </a:t>
            </a:r>
            <a:endParaRPr lang="en-US" dirty="0" smtClean="0"/>
          </a:p>
          <a:p>
            <a:r>
              <a:rPr lang="en-US" dirty="0" smtClean="0"/>
              <a:t>Users studies &amp; clinician reviews</a:t>
            </a:r>
            <a:endParaRPr lang="en-US" dirty="0"/>
          </a:p>
          <a:p>
            <a:r>
              <a:rPr lang="en-US" dirty="0" smtClean="0"/>
              <a:t>Comparative analyses &amp; guidelines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RC NCCD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194010"/>
            <a:ext cx="2581361" cy="863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219980"/>
            <a:ext cx="91440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Project 4:  Cognitive Information Design and Visualization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52600" y="5821092"/>
            <a:ext cx="5288620" cy="914400"/>
            <a:chOff x="2209800" y="3945771"/>
            <a:chExt cx="5384800" cy="931029"/>
          </a:xfrm>
        </p:grpSpPr>
        <p:pic>
          <p:nvPicPr>
            <p:cNvPr id="7" name="Picture 6" descr="HCIL_logo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09800" y="3945771"/>
              <a:ext cx="928687" cy="923499"/>
            </a:xfrm>
            <a:prstGeom prst="rect">
              <a:avLst/>
            </a:prstGeom>
          </p:spPr>
        </p:pic>
        <p:pic>
          <p:nvPicPr>
            <p:cNvPr id="9" name="Picture 8" descr="UKN_log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15000" y="4098171"/>
              <a:ext cx="1879600" cy="508000"/>
            </a:xfrm>
            <a:prstGeom prst="rect">
              <a:avLst/>
            </a:prstGeom>
          </p:spPr>
        </p:pic>
        <p:pic>
          <p:nvPicPr>
            <p:cNvPr id="11" name="Picture 10" descr="UTHealth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57600" y="3945771"/>
              <a:ext cx="1567176" cy="93102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" y="2757368"/>
            <a:ext cx="815339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/>
              <a:t>Thanks for </a:t>
            </a:r>
            <a:r>
              <a:rPr lang="en-US" sz="2800" dirty="0"/>
              <a:t>support </a:t>
            </a:r>
            <a:r>
              <a:rPr lang="en-US" sz="2800" dirty="0" smtClean="0"/>
              <a:t>(#10510592) from:</a:t>
            </a:r>
          </a:p>
          <a:p>
            <a:pPr algn="ctr"/>
            <a:r>
              <a:rPr lang="en-US" sz="3200" b="1" dirty="0" smtClean="0"/>
              <a:t> Office of the National Coordinator</a:t>
            </a:r>
            <a:br>
              <a:rPr lang="en-US" sz="3200" b="1" dirty="0" smtClean="0"/>
            </a:br>
            <a:r>
              <a:rPr lang="en-US" sz="3200" b="1" dirty="0" smtClean="0"/>
              <a:t>Strategic Health IT Advanced Research Projects</a:t>
            </a:r>
          </a:p>
          <a:p>
            <a:pPr lvl="0" algn="ctr"/>
            <a:r>
              <a:rPr lang="en-US" sz="100" dirty="0" smtClean="0"/>
              <a:t> </a:t>
            </a:r>
            <a:r>
              <a:rPr lang="en-US" sz="1200" dirty="0" smtClean="0"/>
              <a:t> </a:t>
            </a:r>
          </a:p>
          <a:p>
            <a:pPr lvl="0" algn="ctr"/>
            <a:r>
              <a:rPr lang="en-US" sz="2400" dirty="0" smtClean="0"/>
              <a:t>Pre-doctoral </a:t>
            </a:r>
            <a:r>
              <a:rPr lang="en-US" sz="2400" dirty="0"/>
              <a:t>training </a:t>
            </a:r>
            <a:r>
              <a:rPr lang="en-US" sz="2400" dirty="0" smtClean="0"/>
              <a:t>fellowship: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 </a:t>
            </a:r>
            <a:r>
              <a:rPr lang="en-US" sz="2800" dirty="0"/>
              <a:t>Agency for Healthcare Research and Quality</a:t>
            </a:r>
          </a:p>
          <a:p>
            <a:pPr algn="ctr"/>
            <a:endParaRPr lang="en-US" sz="3200" b="1" dirty="0"/>
          </a:p>
        </p:txBody>
      </p:sp>
      <p:pic>
        <p:nvPicPr>
          <p:cNvPr id="17" name="Picture 188" descr="UMD Logo - Glob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691187"/>
            <a:ext cx="1166813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05761" y="5970770"/>
            <a:ext cx="1457239" cy="658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5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43" y="274638"/>
            <a:ext cx="9027524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History of EHR </a:t>
            </a:r>
            <a:r>
              <a:rPr lang="en-US" dirty="0" smtClean="0"/>
              <a:t>Interfaces &amp;Tech Transfer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2398" r="32721" b="15563"/>
          <a:stretch/>
        </p:blipFill>
        <p:spPr>
          <a:xfrm>
            <a:off x="504825" y="962025"/>
            <a:ext cx="3295341" cy="264627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371599"/>
            <a:ext cx="4671675" cy="350375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4" y="4071584"/>
            <a:ext cx="3295341" cy="24715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0025" y="6496050"/>
            <a:ext cx="4921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LifeFlow</a:t>
            </a:r>
            <a:r>
              <a:rPr lang="en-US" dirty="0" smtClean="0"/>
              <a:t> </a:t>
            </a:r>
            <a:r>
              <a:rPr lang="en-US" sz="1200" dirty="0" smtClean="0"/>
              <a:t>(CHI 2011, IHI 2011 with Mayo) </a:t>
            </a:r>
            <a:r>
              <a:rPr lang="en-US" sz="1200" dirty="0" smtClean="0">
                <a:hlinkClick r:id="rId5"/>
              </a:rPr>
              <a:t>www.cs.umd.edu/hcil/lifeflow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200025" y="3581400"/>
            <a:ext cx="37987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Lifelines </a:t>
            </a:r>
            <a:r>
              <a:rPr lang="en-US" sz="1200" dirty="0" smtClean="0"/>
              <a:t>(AMIA 1998)  </a:t>
            </a:r>
            <a:r>
              <a:rPr lang="en-US" sz="1200" dirty="0" smtClean="0">
                <a:hlinkClick r:id="rId6"/>
              </a:rPr>
              <a:t>www.cs.umd.edu/hcil/lifelines</a:t>
            </a:r>
            <a:r>
              <a:rPr lang="en-US" sz="1200" dirty="0" smtClean="0"/>
              <a:t> </a:t>
            </a:r>
            <a:endParaRPr lang="en-US" sz="1200" dirty="0"/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19600" y="4840069"/>
            <a:ext cx="4470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Lifelines2 </a:t>
            </a:r>
            <a:r>
              <a:rPr lang="en-US" sz="1200" dirty="0" smtClean="0"/>
              <a:t>(CHI 2009 - IHI 2010) </a:t>
            </a:r>
            <a:r>
              <a:rPr lang="en-US" sz="1200" dirty="0" smtClean="0">
                <a:hlinkClick r:id="rId7"/>
              </a:rPr>
              <a:t>www.cs.umd.edu/hcil/lifefines2</a:t>
            </a:r>
            <a:r>
              <a:rPr lang="en-US" sz="1200" dirty="0" smtClean="0"/>
              <a:t/>
            </a:r>
            <a:br>
              <a:rPr lang="en-US" sz="1200" dirty="0" smtClean="0"/>
            </a:b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4940837" y="5181600"/>
            <a:ext cx="3364963" cy="26471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Now Integrated with i2b2 &amp; BTRIS</a:t>
            </a:r>
            <a:endParaRPr lang="en-US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1295400"/>
            <a:ext cx="76962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</a:t>
            </a:r>
            <a:r>
              <a:rPr lang="ru-RU" sz="2400" dirty="0" smtClean="0"/>
              <a:t>reate </a:t>
            </a:r>
            <a:r>
              <a:rPr lang="en-US" sz="2400" dirty="0" smtClean="0"/>
              <a:t>framework &amp; guidelines for designing </a:t>
            </a:r>
            <a:br>
              <a:rPr lang="en-US" sz="2400" dirty="0" smtClean="0"/>
            </a:br>
            <a:r>
              <a:rPr lang="ru-RU" sz="2400" b="1" dirty="0" smtClean="0">
                <a:solidFill>
                  <a:srgbClr val="C00000"/>
                </a:solidFill>
              </a:rPr>
              <a:t>interactive information visualizations </a:t>
            </a:r>
            <a:r>
              <a:rPr lang="ru-RU" sz="2400" dirty="0" smtClean="0"/>
              <a:t>that provide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b="1" dirty="0" smtClean="0">
                <a:solidFill>
                  <a:srgbClr val="C00000"/>
                </a:solidFill>
              </a:rPr>
              <a:t>patient-centered cognitive support </a:t>
            </a:r>
            <a:r>
              <a:rPr lang="ru-RU" sz="2400" dirty="0" smtClean="0"/>
              <a:t>by enhancing </a:t>
            </a:r>
            <a:r>
              <a:rPr lang="ru-RU" sz="2400" b="1" dirty="0" smtClean="0">
                <a:solidFill>
                  <a:srgbClr val="C00000"/>
                </a:solidFill>
              </a:rPr>
              <a:t>accessibility </a:t>
            </a:r>
            <a:r>
              <a:rPr lang="en-US" sz="2400" b="1" dirty="0" smtClean="0">
                <a:solidFill>
                  <a:srgbClr val="C00000"/>
                </a:solidFill>
              </a:rPr>
              <a:t>&amp; </a:t>
            </a:r>
            <a:r>
              <a:rPr lang="ru-RU" sz="2400" b="1" dirty="0" smtClean="0">
                <a:solidFill>
                  <a:srgbClr val="C00000"/>
                </a:solidFill>
              </a:rPr>
              <a:t>understanding of patient data</a:t>
            </a:r>
            <a:r>
              <a:rPr lang="ru-RU" sz="2400" dirty="0" smtClean="0"/>
              <a:t>.</a:t>
            </a:r>
            <a:endParaRPr lang="en-US" sz="2400" dirty="0" smtClean="0"/>
          </a:p>
          <a:p>
            <a:endParaRPr lang="en-US" sz="2400" b="1" dirty="0" smtClean="0"/>
          </a:p>
          <a:p>
            <a:pPr>
              <a:lnSpc>
                <a:spcPct val="150000"/>
              </a:lnSpc>
            </a:pPr>
            <a:r>
              <a:rPr lang="en-US" sz="2000" b="1" dirty="0" smtClean="0"/>
              <a:t>Short Term Goals:</a:t>
            </a:r>
          </a:p>
          <a:p>
            <a:pPr lvl="1"/>
            <a:r>
              <a:rPr lang="en-US" sz="2400" dirty="0" smtClean="0">
                <a:ea typeface="ＭＳ Ｐゴシック" charset="0"/>
                <a:cs typeface="ＭＳ Ｐゴシック" charset="0"/>
              </a:rPr>
              <a:t>Focus on clinician-centered visualization tools that</a:t>
            </a:r>
            <a:br>
              <a:rPr lang="en-US" sz="2400" dirty="0" smtClean="0">
                <a:ea typeface="ＭＳ Ｐゴシック" charset="0"/>
                <a:cs typeface="ＭＳ Ｐゴシック" charset="0"/>
              </a:rPr>
            </a:br>
            <a:r>
              <a:rPr lang="en-US" sz="2400" b="1" dirty="0" smtClean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address national priorities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44000" cy="6397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Overall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Goals of Project 4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4391025"/>
            <a:ext cx="7086600" cy="830997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  <a:spcAft>
                <a:spcPts val="1800"/>
              </a:spcAft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 &amp; study tracking to ensure completion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67678" y="5562600"/>
            <a:ext cx="3581400" cy="685800"/>
          </a:xfrm>
          <a:prstGeom prst="round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467678" y="4640997"/>
            <a:ext cx="5542722" cy="685800"/>
          </a:xfrm>
          <a:prstGeom prst="round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95375" y="5638800"/>
            <a:ext cx="3882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Bef>
                <a:spcPts val="600"/>
              </a:spcBef>
              <a:spcAft>
                <a:spcPts val="1800"/>
              </a:spcAft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Medication Reconciliation</a:t>
            </a:r>
          </a:p>
        </p:txBody>
      </p:sp>
    </p:spTree>
    <p:extLst>
      <p:ext uri="{BB962C8B-B14F-4D97-AF65-F5344CB8AC3E}">
        <p14:creationId xmlns:p14="http://schemas.microsoft.com/office/powerpoint/2010/main" val="265023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Initial </a:t>
            </a:r>
            <a:r>
              <a:rPr lang="en-US" dirty="0" smtClean="0"/>
              <a:t>efforts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4400" y="1371600"/>
            <a:ext cx="754380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Survey EHR visualizations </a:t>
            </a:r>
            <a:endParaRPr lang="en-US" sz="2000" dirty="0" smtClean="0"/>
          </a:p>
          <a:p>
            <a:endParaRPr lang="en-US" sz="3200" dirty="0" smtClean="0"/>
          </a:p>
          <a:p>
            <a:r>
              <a:rPr lang="en-US" sz="3200" dirty="0"/>
              <a:t>Build relationships</a:t>
            </a:r>
          </a:p>
          <a:p>
            <a:r>
              <a:rPr lang="en-US" sz="3200" dirty="0" smtClean="0"/>
              <a:t>Workshops with partners &amp; vendors</a:t>
            </a:r>
          </a:p>
          <a:p>
            <a:endParaRPr lang="en-US" sz="3200" dirty="0" smtClean="0"/>
          </a:p>
          <a:p>
            <a:r>
              <a:rPr lang="en-US" sz="3200" dirty="0" smtClean="0"/>
              <a:t>Create national interest in EHR usability</a:t>
            </a:r>
          </a:p>
          <a:p>
            <a:r>
              <a:rPr lang="en-US" sz="3200" dirty="0" smtClean="0"/>
              <a:t>	ACM, UPA, HIMSS, </a:t>
            </a:r>
            <a:r>
              <a:rPr lang="en-US" sz="3200" dirty="0" err="1" smtClean="0"/>
              <a:t>InfoVis</a:t>
            </a:r>
            <a:endParaRPr lang="en-US" sz="3200" dirty="0" smtClean="0"/>
          </a:p>
          <a:p>
            <a:r>
              <a:rPr lang="en-US" sz="3200" dirty="0" smtClean="0"/>
              <a:t>	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3200" dirty="0" smtClean="0"/>
              <a:t>article by Steve </a:t>
            </a:r>
            <a:r>
              <a:rPr lang="en-US" sz="3200" dirty="0" err="1" smtClean="0"/>
              <a:t>Lohr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2800" dirty="0"/>
              <a:t>See: </a:t>
            </a:r>
            <a:r>
              <a:rPr lang="en-US" sz="2000" dirty="0">
                <a:hlinkClick r:id="rId2"/>
              </a:rPr>
              <a:t>www.cs.umd.edu/hcil/sharp</a:t>
            </a:r>
            <a:r>
              <a:rPr lang="en-US" sz="2000" dirty="0"/>
              <a:t> 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972050"/>
            <a:ext cx="201433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53168"/>
            <a:ext cx="3790950" cy="77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74638"/>
            <a:ext cx="9220200" cy="56356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Lab 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&amp; study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tracking to 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ensure completion</a:t>
            </a:r>
            <a:endParaRPr lang="en-US" sz="3200" dirty="0"/>
          </a:p>
        </p:txBody>
      </p:sp>
      <p:pic>
        <p:nvPicPr>
          <p:cNvPr id="5" name="Picture 4" descr="result review - cropped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49312" y="4343400"/>
            <a:ext cx="3603624" cy="19044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3513" y="1306286"/>
            <a:ext cx="4953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Define </a:t>
            </a:r>
            <a:r>
              <a:rPr lang="en-US" dirty="0" smtClean="0"/>
              <a:t>tracking processes</a:t>
            </a:r>
          </a:p>
          <a:p>
            <a:r>
              <a:rPr lang="en-US" dirty="0" smtClean="0"/>
              <a:t>      Assign temporal </a:t>
            </a:r>
            <a:r>
              <a:rPr lang="en-US" dirty="0"/>
              <a:t>r</a:t>
            </a:r>
            <a:r>
              <a:rPr lang="en-US" dirty="0" smtClean="0"/>
              <a:t>esponsibility </a:t>
            </a:r>
          </a:p>
          <a:p>
            <a:r>
              <a:rPr lang="en-US" dirty="0" smtClean="0"/>
              <a:t>      Define possible actions</a:t>
            </a:r>
            <a:br>
              <a:rPr lang="en-US" dirty="0" smtClean="0"/>
            </a:br>
            <a:r>
              <a:rPr lang="en-US" dirty="0" smtClean="0"/>
              <a:t>      Predict expected </a:t>
            </a:r>
            <a:r>
              <a:rPr lang="en-US" dirty="0"/>
              <a:t>duration</a:t>
            </a:r>
            <a:br>
              <a:rPr lang="en-US" dirty="0"/>
            </a:br>
            <a:endParaRPr lang="en-US" dirty="0" smtClean="0"/>
          </a:p>
          <a:p>
            <a:r>
              <a:rPr lang="en-US" dirty="0" smtClean="0"/>
              <a:t>Generate </a:t>
            </a:r>
            <a:r>
              <a:rPr lang="en-US" dirty="0"/>
              <a:t>User Interface from processes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Enhance situation </a:t>
            </a:r>
            <a:r>
              <a:rPr lang="en-US" dirty="0"/>
              <a:t>awareness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Integrate follow-up </a:t>
            </a:r>
            <a:r>
              <a:rPr lang="en-US" dirty="0"/>
              <a:t>actions </a:t>
            </a:r>
            <a:r>
              <a:rPr lang="en-US" dirty="0" smtClean="0"/>
              <a:t>with results</a:t>
            </a:r>
            <a:br>
              <a:rPr lang="en-US" dirty="0" smtClean="0"/>
            </a:br>
            <a:r>
              <a:rPr lang="en-US" dirty="0" smtClean="0"/>
              <a:t>      Simplify rapid operations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dirty="0" smtClean="0"/>
              <a:t>     Provide </a:t>
            </a:r>
            <a:r>
              <a:rPr lang="en-US" dirty="0"/>
              <a:t>retrospective </a:t>
            </a:r>
            <a:r>
              <a:rPr lang="en-US" dirty="0" smtClean="0"/>
              <a:t>analysis 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  <a:endParaRPr lang="en-US" dirty="0"/>
          </a:p>
        </p:txBody>
      </p:sp>
      <p:pic>
        <p:nvPicPr>
          <p:cNvPr id="8" name="Picture 2" descr="Description: datafile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63"/>
          <a:stretch/>
        </p:blipFill>
        <p:spPr bwMode="auto">
          <a:xfrm>
            <a:off x="4819650" y="1185729"/>
            <a:ext cx="3880468" cy="268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" t="3406" r="11712" b="7847"/>
          <a:stretch/>
        </p:blipFill>
        <p:spPr bwMode="auto">
          <a:xfrm>
            <a:off x="4229546" y="2362200"/>
            <a:ext cx="4838253" cy="384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retrospective analysis - cropped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3073053" y="5069607"/>
            <a:ext cx="2312987" cy="17116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3374" y="914400"/>
            <a:ext cx="85058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4">
                    <a:lumMod val="75000"/>
                  </a:schemeClr>
                </a:solidFill>
              </a:rPr>
              <a:t>Sureyya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accent4">
                    <a:lumMod val="75000"/>
                  </a:schemeClr>
                </a:solidFill>
              </a:rPr>
              <a:t>Tarkan</a:t>
            </a:r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976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/>
              <a:t>Medication Reconciliation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838200" y="1920419"/>
            <a:ext cx="8458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 complex process: </a:t>
            </a:r>
          </a:p>
          <a:p>
            <a:endParaRPr lang="en-US" dirty="0" smtClean="0"/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Develop a list of current medications; 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Develop a list of medications to be prescribed; 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Compare the medications on the two lists 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Make clinical decisions based on the comparison 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Communicate the new list to appropriate caregivers and to the patient.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http://www.ihs.gov/cio/ehr/index.cfm?module=medication_reconciliation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37569" y="1678352"/>
            <a:ext cx="625231" cy="625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53400" y="166858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791200" y="1668584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391400" y="16685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274638"/>
            <a:ext cx="9144000" cy="6397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 of Medication Lists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no_dual_co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26" y="1066800"/>
            <a:ext cx="8848374" cy="48508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09600" y="5715000"/>
            <a:ext cx="7787196" cy="400110"/>
            <a:chOff x="5257800" y="1663482"/>
            <a:chExt cx="7787196" cy="400110"/>
          </a:xfrm>
        </p:grpSpPr>
        <p:sp>
          <p:nvSpPr>
            <p:cNvPr id="7" name="TextBox 6"/>
            <p:cNvSpPr txBox="1"/>
            <p:nvPr/>
          </p:nvSpPr>
          <p:spPr>
            <a:xfrm>
              <a:off x="5257800" y="1663482"/>
              <a:ext cx="7787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  What is unique?		What is identical?	What is equivalent?</a:t>
              </a:r>
              <a:endParaRPr lang="en-US" sz="20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5257800" y="18288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848600" y="1815882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0591800" y="1815882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BE7F9"/>
        </a:solidFill>
        <a:ln w="1905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ntique Olv (W1)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BE7F9"/>
        </a:solidFill>
        <a:ln w="1905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ntique Olv (W1)" pitchFamily="34" charset="0"/>
            <a:cs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2437</TotalTime>
  <Words>1038</Words>
  <Application>Microsoft Office PowerPoint</Application>
  <PresentationFormat>On-screen Show (4:3)</PresentationFormat>
  <Paragraphs>391</Paragraphs>
  <Slides>34</Slides>
  <Notes>14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Pixel</vt:lpstr>
      <vt:lpstr>PowerPoint Presentation</vt:lpstr>
      <vt:lpstr>PowerPoint Presentation</vt:lpstr>
      <vt:lpstr>PowerPoint Presentation</vt:lpstr>
      <vt:lpstr>History of EHR Interfaces &amp;Tech Transfer</vt:lpstr>
      <vt:lpstr>PowerPoint Presentation</vt:lpstr>
      <vt:lpstr>Initial efforts</vt:lpstr>
      <vt:lpstr>Lab &amp; study tracking to ensure completion</vt:lpstr>
      <vt:lpstr>Medication Reconciliation</vt:lpstr>
      <vt:lpstr>PowerPoint Presentation</vt:lpstr>
      <vt:lpstr>Existing 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Twinlist</vt:lpstr>
      <vt:lpstr>PowerPoint Presentation</vt:lpstr>
      <vt:lpstr>Twinlist</vt:lpstr>
      <vt:lpstr>Systematic Yet Flexible HIT Eliz Markowitz</vt:lpstr>
      <vt:lpstr>Systematic Yet Flexible HIT Eliz Markowitz PhD Thesis</vt:lpstr>
      <vt:lpstr>Reducing Wrong Patient Errors</vt:lpstr>
      <vt:lpstr>University Health Service    Provider: Smead, John </vt:lpstr>
      <vt:lpstr>University Health Service    Patient: Culbertson, George</vt:lpstr>
      <vt:lpstr>University Health Service    Patient: Culbertson, George</vt:lpstr>
      <vt:lpstr>University Health Service    Patient: Culbertson, George</vt:lpstr>
      <vt:lpstr>University Health Service    Patient: Culbertson, Susan</vt:lpstr>
      <vt:lpstr>University Health Service    Provider: Smead, John </vt:lpstr>
      <vt:lpstr>University Health Service    Provider: Smead, John </vt:lpstr>
      <vt:lpstr>PowerPoint Presentation</vt:lpstr>
      <vt:lpstr>University Health Service    Patient: Culbertson, George</vt:lpstr>
      <vt:lpstr>Student spinoff projects</vt:lpstr>
      <vt:lpstr>Next?</vt:lpstr>
      <vt:lpstr>PowerPoint Presentation</vt:lpstr>
    </vt:vector>
  </TitlesOfParts>
  <Company>University of Texas Health Science Center at Houston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cshriram</dc:creator>
  <cp:lastModifiedBy>charley lewittes</cp:lastModifiedBy>
  <cp:revision>126</cp:revision>
  <cp:lastPrinted>2011-10-14T14:38:50Z</cp:lastPrinted>
  <dcterms:created xsi:type="dcterms:W3CDTF">2011-10-19T01:48:40Z</dcterms:created>
  <dcterms:modified xsi:type="dcterms:W3CDTF">2011-11-03T21:07:25Z</dcterms:modified>
</cp:coreProperties>
</file>