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26"/>
  </p:notesMasterIdLst>
  <p:handoutMasterIdLst>
    <p:handoutMasterId r:id="rId27"/>
  </p:handoutMasterIdLst>
  <p:sldIdLst>
    <p:sldId id="686" r:id="rId2"/>
    <p:sldId id="653" r:id="rId3"/>
    <p:sldId id="710" r:id="rId4"/>
    <p:sldId id="711" r:id="rId5"/>
    <p:sldId id="712" r:id="rId6"/>
    <p:sldId id="713" r:id="rId7"/>
    <p:sldId id="714" r:id="rId8"/>
    <p:sldId id="715" r:id="rId9"/>
    <p:sldId id="623" r:id="rId10"/>
    <p:sldId id="654" r:id="rId11"/>
    <p:sldId id="647" r:id="rId12"/>
    <p:sldId id="692" r:id="rId13"/>
    <p:sldId id="689" r:id="rId14"/>
    <p:sldId id="690" r:id="rId15"/>
    <p:sldId id="696" r:id="rId16"/>
    <p:sldId id="697" r:id="rId17"/>
    <p:sldId id="698" r:id="rId18"/>
    <p:sldId id="699" r:id="rId19"/>
    <p:sldId id="700" r:id="rId20"/>
    <p:sldId id="705" r:id="rId21"/>
    <p:sldId id="707" r:id="rId22"/>
    <p:sldId id="709" r:id="rId23"/>
    <p:sldId id="708" r:id="rId24"/>
    <p:sldId id="704" r:id="rId25"/>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1pPr>
    <a:lvl2pPr marL="4572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2pPr>
    <a:lvl3pPr marL="9144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3pPr>
    <a:lvl4pPr marL="13716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4pPr>
    <a:lvl5pPr marL="18288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5pPr>
    <a:lvl6pPr marL="2286000" algn="l" defTabSz="914400" rtl="0" eaLnBrk="1" latinLnBrk="0" hangingPunct="1">
      <a:defRPr sz="2400" kern="1200">
        <a:solidFill>
          <a:srgbClr val="000000"/>
        </a:solidFill>
        <a:latin typeface="Antique Olv (W1)" pitchFamily="34" charset="0"/>
        <a:ea typeface="+mn-ea"/>
        <a:cs typeface="Arial" charset="0"/>
      </a:defRPr>
    </a:lvl6pPr>
    <a:lvl7pPr marL="2743200" algn="l" defTabSz="914400" rtl="0" eaLnBrk="1" latinLnBrk="0" hangingPunct="1">
      <a:defRPr sz="2400" kern="1200">
        <a:solidFill>
          <a:srgbClr val="000000"/>
        </a:solidFill>
        <a:latin typeface="Antique Olv (W1)" pitchFamily="34" charset="0"/>
        <a:ea typeface="+mn-ea"/>
        <a:cs typeface="Arial" charset="0"/>
      </a:defRPr>
    </a:lvl7pPr>
    <a:lvl8pPr marL="3200400" algn="l" defTabSz="914400" rtl="0" eaLnBrk="1" latinLnBrk="0" hangingPunct="1">
      <a:defRPr sz="2400" kern="1200">
        <a:solidFill>
          <a:srgbClr val="000000"/>
        </a:solidFill>
        <a:latin typeface="Antique Olv (W1)" pitchFamily="34" charset="0"/>
        <a:ea typeface="+mn-ea"/>
        <a:cs typeface="Arial" charset="0"/>
      </a:defRPr>
    </a:lvl8pPr>
    <a:lvl9pPr marL="3657600" algn="l" defTabSz="914400" rtl="0" eaLnBrk="1" latinLnBrk="0" hangingPunct="1">
      <a:defRPr sz="2400" kern="1200">
        <a:solidFill>
          <a:srgbClr val="000000"/>
        </a:solidFill>
        <a:latin typeface="Antique Olv (W1)"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A2"/>
    <a:srgbClr val="FAF400"/>
    <a:srgbClr val="EC0000"/>
    <a:srgbClr val="DC0000"/>
    <a:srgbClr val="F6F000"/>
    <a:srgbClr val="FFFF00"/>
    <a:srgbClr val="F5032B"/>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0" autoAdjust="0"/>
    <p:restoredTop sz="94511" autoAdjust="0"/>
  </p:normalViewPr>
  <p:slideViewPr>
    <p:cSldViewPr>
      <p:cViewPr>
        <p:scale>
          <a:sx n="110" d="100"/>
          <a:sy n="110" d="100"/>
        </p:scale>
        <p:origin x="-1656"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2416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25235FBE-433D-44B7-8089-C1B6F16F4081}" type="slidenum">
              <a:rPr lang="en-US"/>
              <a:pPr>
                <a:defRPr/>
              </a:pPr>
              <a:t>‹#›</a:t>
            </a:fld>
            <a:endParaRPr lang="en-US"/>
          </a:p>
        </p:txBody>
      </p:sp>
    </p:spTree>
    <p:extLst>
      <p:ext uri="{BB962C8B-B14F-4D97-AF65-F5344CB8AC3E}">
        <p14:creationId xmlns:p14="http://schemas.microsoft.com/office/powerpoint/2010/main" val="212737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4583D9D5-0969-46A5-A4FF-934F5A89C9AB}" type="slidenum">
              <a:rPr lang="en-US"/>
              <a:pPr>
                <a:defRPr/>
              </a:pPr>
              <a:t>‹#›</a:t>
            </a:fld>
            <a:endParaRPr lang="en-US"/>
          </a:p>
        </p:txBody>
      </p:sp>
    </p:spTree>
    <p:extLst>
      <p:ext uri="{BB962C8B-B14F-4D97-AF65-F5344CB8AC3E}">
        <p14:creationId xmlns:p14="http://schemas.microsoft.com/office/powerpoint/2010/main" val="3019945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893F2F7-4024-459F-94E0-28343CC4DD79}" type="slidenum">
              <a:rPr lang="en-US" smtClean="0"/>
              <a:pPr/>
              <a:t>1</a:t>
            </a:fld>
            <a:endParaRPr lang="en-US" smtClean="0"/>
          </a:p>
        </p:txBody>
      </p:sp>
      <p:sp>
        <p:nvSpPr>
          <p:cNvPr id="59395" name="Rectangle 2"/>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smtClean="0"/>
          </a:p>
        </p:txBody>
      </p:sp>
      <p:sp>
        <p:nvSpPr>
          <p:cNvPr id="59396"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54FAA-8D00-4CD2-A91A-DFC87B364951}" type="slidenum">
              <a:rPr lang="en-US" smtClean="0"/>
              <a:pPr/>
              <a:t>23</a:t>
            </a:fld>
            <a:endParaRPr lang="en-US"/>
          </a:p>
        </p:txBody>
      </p:sp>
    </p:spTree>
    <p:extLst>
      <p:ext uri="{BB962C8B-B14F-4D97-AF65-F5344CB8AC3E}">
        <p14:creationId xmlns:p14="http://schemas.microsoft.com/office/powerpoint/2010/main" val="161921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836DF0A-FB1E-441B-BF9C-7060E2FB7FCE}" type="slidenum">
              <a:rPr lang="en-US" smtClean="0"/>
              <a:pPr/>
              <a:t>3</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"The IN Cell Analyzer automated microscope was used to identify proteins influencing the division of human cells. After the images were analyzed, quantitative results were transferred to Spotfire DecisionSite. This screen revealed the previously unknown involvement of the retinol binding protein RBP1 in cell cycle control.(Stubbs S, &amp; Thomas N. 2006 Methods in Enzymology; 414:1-21.) Retinol a form of Vitamin A plays a crucial role in vision and during embryonic development"</a:t>
            </a:r>
          </a:p>
          <a:p>
            <a:pPr eaLnBrk="1" hangingPunct="1"/>
            <a:r>
              <a:rPr lang="en-US"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5A7F5DC-9072-4F3F-AF61-A5F535468B78}" type="slidenum">
              <a:rPr lang="en-US" smtClean="0"/>
              <a:pPr/>
              <a:t>10</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lnSpc>
                <a:spcPct val="80000"/>
              </a:lnSpc>
            </a:pPr>
            <a:r>
              <a:rPr lang="en-US" sz="900" smtClean="0"/>
              <a:t>Contrast and Creatinine dataset</a:t>
            </a:r>
          </a:p>
          <a:p>
            <a:pPr eaLnBrk="1" hangingPunct="1">
              <a:lnSpc>
                <a:spcPct val="80000"/>
              </a:lnSpc>
            </a:pPr>
            <a:r>
              <a:rPr lang="en-US" sz="900" smtClean="0"/>
              <a:t>In some diagnostic radiology procedures, patients are injected contrast material.  However, some patients develop adverse side </a:t>
            </a:r>
          </a:p>
          <a:p>
            <a:pPr eaLnBrk="1" hangingPunct="1">
              <a:lnSpc>
                <a:spcPct val="80000"/>
              </a:lnSpc>
            </a:pPr>
            <a:r>
              <a:rPr lang="en-US" sz="900" smtClean="0"/>
              <a:t>effects to the contrast material.  One serious side effect is renal failure, which is detected by high creatinine levels in a patient's blood.  </a:t>
            </a:r>
          </a:p>
          <a:p>
            <a:pPr eaLnBrk="1" hangingPunct="1">
              <a:lnSpc>
                <a:spcPct val="80000"/>
              </a:lnSpc>
            </a:pPr>
            <a:r>
              <a:rPr lang="en-US" sz="900" smtClean="0"/>
              <a:t>This adverse effect usually occur within two weeks after the radiology contrast.  WHC is interested in finding the proportion </a:t>
            </a:r>
          </a:p>
          <a:p>
            <a:pPr eaLnBrk="1" hangingPunct="1">
              <a:lnSpc>
                <a:spcPct val="80000"/>
              </a:lnSpc>
            </a:pPr>
            <a:r>
              <a:rPr lang="en-US" sz="900" smtClean="0"/>
              <a:t>of patients who exhibit this condition in historical records.</a:t>
            </a:r>
          </a:p>
          <a:p>
            <a:pPr eaLnBrk="1" hangingPunct="1">
              <a:lnSpc>
                <a:spcPct val="80000"/>
              </a:lnSpc>
            </a:pPr>
            <a:endParaRPr lang="en-US" sz="900" smtClean="0"/>
          </a:p>
          <a:p>
            <a:pPr eaLnBrk="1" hangingPunct="1">
              <a:lnSpc>
                <a:spcPct val="80000"/>
              </a:lnSpc>
            </a:pPr>
            <a:r>
              <a:rPr lang="en-US" sz="900" smtClean="0"/>
              <a:t>Screenshots</a:t>
            </a:r>
          </a:p>
          <a:p>
            <a:pPr eaLnBrk="1" hangingPunct="1">
              <a:lnSpc>
                <a:spcPct val="80000"/>
              </a:lnSpc>
            </a:pPr>
            <a:endParaRPr lang="en-US" sz="900" smtClean="0"/>
          </a:p>
          <a:p>
            <a:pPr eaLnBrk="1" hangingPunct="1">
              <a:lnSpc>
                <a:spcPct val="80000"/>
              </a:lnSpc>
            </a:pPr>
            <a:r>
              <a:rPr lang="en-US" sz="900" smtClean="0"/>
              <a:t>1-aligned-ranked.png:</a:t>
            </a:r>
          </a:p>
          <a:p>
            <a:pPr eaLnBrk="1" hangingPunct="1">
              <a:lnSpc>
                <a:spcPct val="80000"/>
              </a:lnSpc>
            </a:pPr>
            <a:r>
              <a:rPr lang="en-US" sz="900" smtClean="0"/>
              <a:t>We align by the 1st occurrence of radiology contrast and rank by the number of creatinine high (CREAT-H) events to bring </a:t>
            </a:r>
          </a:p>
          <a:p>
            <a:pPr eaLnBrk="1" hangingPunct="1">
              <a:lnSpc>
                <a:spcPct val="80000"/>
              </a:lnSpc>
            </a:pPr>
            <a:r>
              <a:rPr lang="en-US" sz="900" smtClean="0"/>
              <a:t>the most severe patients to the top.  We realize two things: (1) some patients have more than 1 "Radiology Contrast" events, </a:t>
            </a:r>
          </a:p>
          <a:p>
            <a:pPr eaLnBrk="1" hangingPunct="1">
              <a:lnSpc>
                <a:spcPct val="80000"/>
              </a:lnSpc>
            </a:pPr>
            <a:r>
              <a:rPr lang="en-US" sz="900" smtClean="0"/>
              <a:t>and (2), some patients have consistently high creatinine readings (chronic kidney failure).</a:t>
            </a:r>
          </a:p>
          <a:p>
            <a:pPr eaLnBrk="1" hangingPunct="1">
              <a:lnSpc>
                <a:spcPct val="80000"/>
              </a:lnSpc>
            </a:pPr>
            <a:endParaRPr lang="en-US" sz="900" smtClean="0"/>
          </a:p>
          <a:p>
            <a:pPr eaLnBrk="1" hangingPunct="1">
              <a:lnSpc>
                <a:spcPct val="80000"/>
              </a:lnSpc>
            </a:pPr>
            <a:r>
              <a:rPr lang="en-US" sz="900" smtClean="0"/>
              <a:t>2-aligned(all)-distribution-selected.png</a:t>
            </a:r>
          </a:p>
          <a:p>
            <a:pPr eaLnBrk="1" hangingPunct="1">
              <a:lnSpc>
                <a:spcPct val="80000"/>
              </a:lnSpc>
            </a:pPr>
            <a:r>
              <a:rPr lang="en-US" sz="900" smtClean="0"/>
              <a:t>We align by all occurrences of raiology contrast, and then show the temporal summary of CREAT-H events. </a:t>
            </a:r>
          </a:p>
          <a:p>
            <a:pPr eaLnBrk="1" hangingPunct="1">
              <a:lnSpc>
                <a:spcPct val="80000"/>
              </a:lnSpc>
            </a:pPr>
            <a:r>
              <a:rPr lang="en-US" sz="900" smtClean="0"/>
              <a:t> The patients are presented in 4 exclusive sets in the summary: those who have CREAT-H only before alignment, only after </a:t>
            </a:r>
          </a:p>
          <a:p>
            <a:pPr eaLnBrk="1" hangingPunct="1">
              <a:lnSpc>
                <a:spcPct val="80000"/>
              </a:lnSpc>
            </a:pPr>
            <a:r>
              <a:rPr lang="en-US" sz="900" smtClean="0"/>
              <a:t>alignment, both before and after, and neither.  We then select from the "only after" summary the patients who have </a:t>
            </a:r>
          </a:p>
          <a:p>
            <a:pPr eaLnBrk="1" hangingPunct="1">
              <a:lnSpc>
                <a:spcPct val="80000"/>
              </a:lnSpc>
            </a:pPr>
            <a:r>
              <a:rPr lang="en-US" sz="900" smtClean="0"/>
              <a:t>at least one CREAT-H event within 2 weeks of any "Radiology Contrast" event.  There are 421 patients.</a:t>
            </a:r>
          </a:p>
          <a:p>
            <a:pPr eaLnBrk="1" hangingPunct="1">
              <a:lnSpc>
                <a:spcPct val="80000"/>
              </a:lnSpc>
            </a:pPr>
            <a:endParaRPr lang="en-US" sz="9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Arial" charset="0"/>
              </a:rPr>
              <a:t>(a) shows the main visualization of multiple EHRs. (b) is a temporal summary, showing the distribution of the three event types Admit, Exit, and ICU over time. (c) is the control panel for Lifelines2. Each of the 318 patients is aligned by their 1</a:t>
            </a:r>
            <a:r>
              <a:rPr lang="en-US" sz="1200" b="0" i="0" u="none" strike="noStrike" kern="1200" baseline="30000" dirty="0" smtClean="0">
                <a:solidFill>
                  <a:schemeClr val="tx1"/>
                </a:solidFill>
                <a:latin typeface="Arial" charset="0"/>
                <a:ea typeface="+mn-ea"/>
                <a:cs typeface="Arial" charset="0"/>
              </a:rPr>
              <a:t>st</a:t>
            </a:r>
            <a:r>
              <a:rPr lang="en-US" sz="1200" b="0" i="0" u="none" strike="noStrike" kern="1200" baseline="0" dirty="0" smtClean="0">
                <a:solidFill>
                  <a:schemeClr val="tx1"/>
                </a:solidFill>
                <a:latin typeface="Arial" charset="0"/>
                <a:ea typeface="+mn-ea"/>
                <a:cs typeface="Arial" charset="0"/>
              </a:rPr>
              <a:t> occurrence of IMC, ranked by the number of ICU events, and filtered by the sequence of events.</a:t>
            </a:r>
            <a:endParaRPr lang="en-US" dirty="0"/>
          </a:p>
        </p:txBody>
      </p:sp>
      <p:sp>
        <p:nvSpPr>
          <p:cNvPr id="4" name="Slide Number Placeholder 3"/>
          <p:cNvSpPr>
            <a:spLocks noGrp="1"/>
          </p:cNvSpPr>
          <p:nvPr>
            <p:ph type="sldNum" sz="quarter" idx="10"/>
          </p:nvPr>
        </p:nvSpPr>
        <p:spPr/>
        <p:txBody>
          <a:bodyPr/>
          <a:lstStyle/>
          <a:p>
            <a:pPr>
              <a:defRPr/>
            </a:pPr>
            <a:fld id="{4583D9D5-0969-46A5-A4FF-934F5A89C9AB}" type="slidenum">
              <a:rPr lang="en-US" smtClean="0"/>
              <a:pPr>
                <a:defRPr/>
              </a:pPr>
              <a:t>12</a:t>
            </a:fld>
            <a:endParaRPr lang="en-US"/>
          </a:p>
        </p:txBody>
      </p:sp>
    </p:spTree>
    <p:extLst>
      <p:ext uri="{BB962C8B-B14F-4D97-AF65-F5344CB8AC3E}">
        <p14:creationId xmlns:p14="http://schemas.microsoft.com/office/powerpoint/2010/main" val="150592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th-TH" dirty="0" smtClean="0"/>
              <a:t>Using</a:t>
            </a:r>
            <a:r>
              <a:rPr lang="th-TH" baseline="0" dirty="0" smtClean="0"/>
              <a:t> LifeFlow, 7,041 patients are aggregated into this visualization and LifeFlow immediately reveal the most common pattern, which you could not do easily in SQL.</a:t>
            </a:r>
          </a:p>
          <a:p>
            <a:endParaRPr lang="th-TH" baseline="0" dirty="0" smtClean="0"/>
          </a:p>
          <a:p>
            <a:r>
              <a:rPr lang="th-TH" baseline="0" dirty="0" smtClean="0"/>
              <a:t>You could easily notice this huge pattern “Arrival -&gt; ER -&gt; Exit”, meaning patients who visited with minor injuries or simple conditions and left the hospital immediately after receiving their treatment.</a:t>
            </a:r>
          </a:p>
          <a:p>
            <a:r>
              <a:rPr lang="th-TH" baseline="0" dirty="0" smtClean="0"/>
              <a:t>When hovering the mouse over, LifeFlow displays a tooltip that gives more information, such as number of patients and other statistics, and also shows the distribution of the patients. </a:t>
            </a:r>
          </a:p>
          <a:p>
            <a:r>
              <a:rPr lang="th-TH" baseline="0" dirty="0" smtClean="0"/>
              <a:t>As the horizontal gap represents time, you can see from the distribution that some patients left the hospital very quickly after visiting the emergency room while some of them stayed longer. </a:t>
            </a:r>
          </a:p>
          <a:p>
            <a:endParaRPr lang="th-TH" baseline="0" dirty="0" smtClean="0"/>
          </a:p>
          <a:p>
            <a:r>
              <a:rPr lang="th-TH" baseline="0" dirty="0" smtClean="0"/>
              <a:t>*optional</a:t>
            </a:r>
          </a:p>
          <a:p>
            <a:r>
              <a:rPr lang="th-TH" baseline="0" dirty="0" smtClean="0"/>
              <a:t>The second most common pattern is “Arrival (Blue) -&gt; ER (Pink) -&gt; Floor (Green) -&gt; Exit (Cyan)”, meaning patients who were admitted to observe the conditions and then everything went well so they left the hospital. </a:t>
            </a:r>
          </a:p>
          <a:p>
            <a:r>
              <a:rPr lang="th-TH" baseline="0" dirty="0" smtClean="0"/>
              <a:t>You can also use the horizontal gap to compare these patients with the patients who exit from the emergency room. </a:t>
            </a:r>
          </a:p>
          <a:p>
            <a:r>
              <a:rPr lang="th-TH" baseline="0" dirty="0" smtClean="0"/>
              <a:t>Comparing the gap from pink to cyan and pink to green, you can see that the gap from pink to green is smaller than pink to cyan, so the patients were transferred to Floor faster than exit the hospital in average.</a:t>
            </a:r>
          </a:p>
          <a:p>
            <a:endParaRPr lang="th-TH" dirty="0" smtClean="0"/>
          </a:p>
          <a:p>
            <a:r>
              <a:rPr lang="th-TH" dirty="0" smtClean="0"/>
              <a:t>You</a:t>
            </a:r>
            <a:r>
              <a:rPr lang="th-TH" baseline="0" dirty="0" smtClean="0"/>
              <a:t> have seen the two most common cases, now I will remove the common patterns so we can analyze the less frequent patterns.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After removing all the common cases, we</a:t>
            </a:r>
            <a:r>
              <a:rPr lang="th-TH" baseline="0" dirty="0" smtClean="0"/>
              <a:t> have 344 patients left. </a:t>
            </a:r>
          </a:p>
          <a:p>
            <a:endParaRPr lang="th-TH" baseline="0" dirty="0" smtClean="0"/>
          </a:p>
          <a:p>
            <a:r>
              <a:rPr lang="th-TH" baseline="0" dirty="0" smtClean="0"/>
              <a:t>These are mostly the patients who were admitted. </a:t>
            </a:r>
          </a:p>
          <a:p>
            <a:r>
              <a:rPr lang="th-TH" baseline="0" dirty="0" smtClean="0"/>
              <a:t>There are many information that I can explain from this visualization here, but I will go straight into the case that our physician partners are mostly interested in. </a:t>
            </a:r>
          </a:p>
          <a:p>
            <a:r>
              <a:rPr lang="th-TH" baseline="0" dirty="0" smtClean="0"/>
              <a:t>The mouse is pointing at this sequence, which represents the “bounce backs” patients, meaning patients who were transferred from ICU to Floor because they seemed to get better, however, they were transferred back to the ICU. </a:t>
            </a:r>
          </a:p>
          <a:p>
            <a:r>
              <a:rPr lang="th-TH" baseline="0" dirty="0" smtClean="0"/>
              <a:t>So the physician are interested in finding these patients to analyze what made them made the wrong decisions. </a:t>
            </a:r>
          </a:p>
          <a:p>
            <a:endParaRPr lang="th-TH" baseline="0" dirty="0" smtClean="0"/>
          </a:p>
          <a:p>
            <a:r>
              <a:rPr lang="th-TH" baseline="0" dirty="0" smtClean="0"/>
              <a:t>*optional</a:t>
            </a:r>
          </a:p>
          <a:p>
            <a:r>
              <a:rPr lang="th-TH" baseline="0" dirty="0" smtClean="0"/>
              <a:t>Another case is the step ups, which means the patients whose level of care were escalated to higher level, you can see from the visualization that there were patients who were transferred from ER to Floor (green) to ICU (red) and IMC (orange). </a:t>
            </a:r>
          </a:p>
          <a:p>
            <a:r>
              <a:rPr lang="th-TH" baseline="0" dirty="0" smtClean="0"/>
              <a:t>The number of these patients and the average transferred time could be compare to the hospital standards to measure the quality of care. </a:t>
            </a:r>
          </a:p>
        </p:txBody>
      </p:sp>
      <p:sp>
        <p:nvSpPr>
          <p:cNvPr id="4" name="Slide Number Placeholder 3"/>
          <p:cNvSpPr>
            <a:spLocks noGrp="1"/>
          </p:cNvSpPr>
          <p:nvPr>
            <p:ph type="sldNum" sz="quarter" idx="10"/>
          </p:nvPr>
        </p:nvSpPr>
        <p:spPr/>
        <p:txBody>
          <a:bodyPr/>
          <a:lstStyle/>
          <a:p>
            <a:fld id="{F0338A80-A046-7647-9CDD-5C799194CE07}"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Ben: This slide is optional.</a:t>
            </a:r>
            <a:r>
              <a:rPr lang="th-TH" baseline="0" dirty="0" smtClean="0"/>
              <a:t> You can use it to show that when you click on the bounce backs patients, you can get the details of each patient in LifeLines2 view.</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Another</a:t>
            </a:r>
            <a:r>
              <a:rPr lang="th-TH" baseline="0" dirty="0" smtClean="0"/>
              <a:t> interesting feature is you can align by a particular event.</a:t>
            </a:r>
          </a:p>
          <a:p>
            <a:r>
              <a:rPr lang="th-TH" baseline="0" dirty="0" smtClean="0"/>
              <a:t>For example, if you want to know what happened before and after the patients went to the ICU, you can align by ICU.</a:t>
            </a:r>
          </a:p>
          <a:p>
            <a:r>
              <a:rPr lang="th-TH" baseline="0" dirty="0" smtClean="0"/>
              <a:t>The dash line separate between what happened before and what happened after. </a:t>
            </a:r>
          </a:p>
          <a:p>
            <a:r>
              <a:rPr lang="th-TH" baseline="0" dirty="0" smtClean="0"/>
              <a:t>You can see that the ICU patients mostly came from the ER (pink), and most of them were transferred to Floor (green) after that.</a:t>
            </a:r>
          </a:p>
          <a:p>
            <a:r>
              <a:rPr lang="th-TH" baseline="0" dirty="0" smtClean="0"/>
              <a:t>Unfortunately, some of them died after they were transferred to the ICU (black).</a:t>
            </a:r>
          </a:p>
          <a:p>
            <a:endParaRPr lang="th-TH" baseline="0" dirty="0" smtClean="0"/>
          </a:p>
          <a:p>
            <a:r>
              <a:rPr lang="th-TH" baseline="0" dirty="0" smtClean="0"/>
              <a:t>From this visualization, you may notice a small pattern in the bottom. </a:t>
            </a:r>
          </a:p>
          <a:p>
            <a:r>
              <a:rPr lang="th-TH" baseline="0" dirty="0" smtClean="0"/>
              <a:t>Let me zoom in. </a:t>
            </a:r>
          </a:p>
        </p:txBody>
      </p:sp>
      <p:sp>
        <p:nvSpPr>
          <p:cNvPr id="4" name="Slide Number Placeholder 3"/>
          <p:cNvSpPr>
            <a:spLocks noGrp="1"/>
          </p:cNvSpPr>
          <p:nvPr>
            <p:ph type="sldNum" sz="quarter" idx="10"/>
          </p:nvPr>
        </p:nvSpPr>
        <p:spPr/>
        <p:txBody>
          <a:bodyPr/>
          <a:lstStyle/>
          <a:p>
            <a:fld id="{F0338A80-A046-7647-9CDD-5C799194CE07}"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So this patient</a:t>
            </a:r>
            <a:r>
              <a:rPr lang="th-TH" baseline="0" dirty="0" smtClean="0"/>
              <a:t> was dead before transferred to the ICU, which is impossible. </a:t>
            </a:r>
          </a:p>
          <a:p>
            <a:r>
              <a:rPr lang="th-TH" baseline="0" dirty="0" smtClean="0"/>
              <a:t>Of course, this must be problem with data entry. </a:t>
            </a:r>
          </a:p>
          <a:p>
            <a:r>
              <a:rPr lang="th-TH" baseline="0" dirty="0" smtClean="0"/>
              <a:t>But we may never notice it if the data are hidden in the database.</a:t>
            </a:r>
          </a:p>
          <a:p>
            <a:endParaRPr lang="th-TH" baseline="0" dirty="0" smtClean="0"/>
          </a:p>
          <a:p>
            <a:r>
              <a:rPr lang="th-TH" baseline="0" dirty="0" smtClean="0"/>
              <a:t>Therefore, you can see that LifeFlow support this kind of analysis by</a:t>
            </a:r>
          </a:p>
          <a:p>
            <a:pPr>
              <a:buFontTx/>
              <a:buChar char="-"/>
            </a:pPr>
            <a:r>
              <a:rPr lang="th-TH" baseline="0" dirty="0" smtClean="0"/>
              <a:t>giving overview, showing common trends, </a:t>
            </a:r>
          </a:p>
          <a:p>
            <a:pPr>
              <a:buFontTx/>
              <a:buChar char="-"/>
            </a:pPr>
            <a:r>
              <a:rPr lang="th-TH" baseline="0" dirty="0" smtClean="0"/>
              <a:t>providing summary of every sequences, you can do SQL and calculate average for every transfer if you like, but in LifeFlow, it is right there, you just need to move your mouse over. </a:t>
            </a:r>
          </a:p>
          <a:p>
            <a:pPr>
              <a:buFontTx/>
              <a:buChar char="-"/>
            </a:pPr>
            <a:r>
              <a:rPr lang="th-TH" baseline="0" dirty="0" smtClean="0"/>
              <a:t>showing every possible transfer pattern and may led you to a discovery of surprising pattern.</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grpSp>
      </p:grpSp>
      <p:sp>
        <p:nvSpPr>
          <p:cNvPr id="55315" name="Rectangle 19"/>
          <p:cNvSpPr>
            <a:spLocks noGrp="1" noChangeArrowheads="1"/>
          </p:cNvSpPr>
          <p:nvPr>
            <p:ph type="ctrTitle"/>
          </p:nvPr>
        </p:nvSpPr>
        <p:spPr>
          <a:xfrm>
            <a:off x="2971800" y="1828800"/>
            <a:ext cx="6019800" cy="2209800"/>
          </a:xfrm>
        </p:spPr>
        <p:txBody>
          <a:bodyPr/>
          <a:lstStyle>
            <a:lvl1pPr>
              <a:defRPr sz="4200">
                <a:solidFill>
                  <a:srgbClr val="FFFFFF"/>
                </a:solidFill>
              </a:defRPr>
            </a:lvl1pPr>
          </a:lstStyle>
          <a:p>
            <a:r>
              <a:rPr lang="en-US"/>
              <a:t>Click to edit Master title style</a:t>
            </a:r>
          </a:p>
        </p:txBody>
      </p:sp>
      <p:sp>
        <p:nvSpPr>
          <p:cNvPr id="55316" name="Rectangle 20"/>
          <p:cNvSpPr>
            <a:spLocks noGrp="1" noChangeArrowheads="1"/>
          </p:cNvSpPr>
          <p:nvPr>
            <p:ph type="subTitle" idx="1"/>
          </p:nvPr>
        </p:nvSpPr>
        <p:spPr>
          <a:xfrm>
            <a:off x="2971800" y="4267200"/>
            <a:ext cx="6019800" cy="1752600"/>
          </a:xfrm>
        </p:spPr>
        <p:txBody>
          <a:bodyPr/>
          <a:lstStyle>
            <a:lvl1pPr marL="0" indent="0">
              <a:buFontTx/>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5256C7C5-131B-42BB-A3ED-9A64A4A4955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87DCFF3-3D0A-4F79-BB87-C88F7C61B92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C09285F-CCF2-49B8-94BE-CD214C28DEB8}"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5C344B9-1CE3-4B95-9852-6BD4397B2AA9}"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D51E48D-245E-4A77-B954-544E4C95DD4B}"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40528-7974-4A89-88F7-475DAE8BFC8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0656DD4-5B6C-4DA4-BA24-11B6BDAE8D00}"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7A03512-D9CA-43CD-8EC8-7A9DF1CF055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38ECB46-397C-464B-A023-64FB7F0A018C}"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C4727DD-C14A-446D-9B29-24078893293D}"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6F01AF2-CAF9-402F-9648-9C521D1B3EE8}"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F2DB17C-7398-411C-A637-37799ACB33DD}"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8CBD83-B3B6-4EA1-8C78-E7555CC9777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617BA4B-C51D-483E-A13C-751B1A38B8A3}"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mn-lt"/>
                <a:cs typeface="Arial" charset="0"/>
              </a:defRPr>
            </a:lvl1pPr>
          </a:lstStyle>
          <a:p>
            <a:pPr>
              <a:defRPr/>
            </a:pPr>
            <a:endParaRPr lang="en-US"/>
          </a:p>
        </p:txBody>
      </p:sp>
      <p:sp>
        <p:nvSpPr>
          <p:cNvPr id="542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Black" pitchFamily="34" charset="0"/>
                <a:cs typeface="Arial" charset="0"/>
              </a:defRPr>
            </a:lvl1pPr>
          </a:lstStyle>
          <a:p>
            <a:pPr>
              <a:defRPr/>
            </a:pPr>
            <a:fld id="{9EC6A757-9557-4D86-876B-C22F61B24CD2}" type="slidenum">
              <a:rPr lang="en-US"/>
              <a:pPr>
                <a:defRPr/>
              </a:pPr>
              <a:t>‹#›</a:t>
            </a:fld>
            <a:endParaRPr lang="en-US"/>
          </a:p>
        </p:txBody>
      </p:sp>
      <p:sp>
        <p:nvSpPr>
          <p:cNvPr id="54277" name="Rectangle 5"/>
          <p:cNvSpPr>
            <a:spLocks noChangeArrowheads="1"/>
          </p:cNvSpPr>
          <p:nvPr userDrawn="1"/>
        </p:nvSpPr>
        <p:spPr bwMode="auto">
          <a:xfrm>
            <a:off x="0" y="914400"/>
            <a:ext cx="285750" cy="223838"/>
          </a:xfrm>
          <a:prstGeom prst="rect">
            <a:avLst/>
          </a:prstGeom>
          <a:gradFill rotWithShape="1">
            <a:gsLst>
              <a:gs pos="0">
                <a:srgbClr val="F6F000"/>
              </a:gs>
              <a:gs pos="100000">
                <a:srgbClr val="FFFFFF"/>
              </a:gs>
            </a:gsLst>
            <a:lin ang="0" scaled="1"/>
          </a:gra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54278" name="Rectangle 6"/>
          <p:cNvSpPr>
            <a:spLocks noChangeArrowheads="1"/>
          </p:cNvSpPr>
          <p:nvPr userDrawn="1"/>
        </p:nvSpPr>
        <p:spPr bwMode="auto">
          <a:xfrm>
            <a:off x="412750" y="971550"/>
            <a:ext cx="8731250" cy="114300"/>
          </a:xfrm>
          <a:prstGeom prst="rect">
            <a:avLst/>
          </a:prstGeom>
          <a:gradFill rotWithShape="1">
            <a:gsLst>
              <a:gs pos="0">
                <a:schemeClr val="tx2"/>
              </a:gs>
              <a:gs pos="100000">
                <a:schemeClr val="bg1"/>
              </a:gs>
            </a:gsLst>
            <a:lin ang="0" scaled="1"/>
          </a:gra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54279" name="Rectangle 7"/>
          <p:cNvSpPr>
            <a:spLocks noChangeArrowheads="1"/>
          </p:cNvSpPr>
          <p:nvPr userDrawn="1"/>
        </p:nvSpPr>
        <p:spPr bwMode="auto">
          <a:xfrm>
            <a:off x="409575" y="971550"/>
            <a:ext cx="138113"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0" name="Rectangle 8"/>
          <p:cNvSpPr>
            <a:spLocks noChangeArrowheads="1"/>
          </p:cNvSpPr>
          <p:nvPr userDrawn="1"/>
        </p:nvSpPr>
        <p:spPr bwMode="auto">
          <a:xfrm>
            <a:off x="547688" y="914400"/>
            <a:ext cx="139700" cy="57150"/>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1" name="Rectangle 9"/>
          <p:cNvSpPr>
            <a:spLocks noChangeArrowheads="1"/>
          </p:cNvSpPr>
          <p:nvPr userDrawn="1"/>
        </p:nvSpPr>
        <p:spPr bwMode="auto">
          <a:xfrm>
            <a:off x="547688" y="971550"/>
            <a:ext cx="139700" cy="58738"/>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2" name="Rectangle 10"/>
          <p:cNvSpPr>
            <a:spLocks noChangeArrowheads="1"/>
          </p:cNvSpPr>
          <p:nvPr userDrawn="1"/>
        </p:nvSpPr>
        <p:spPr bwMode="auto">
          <a:xfrm>
            <a:off x="274638" y="1028700"/>
            <a:ext cx="136525"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4" name="Rectangle 12"/>
          <p:cNvSpPr>
            <a:spLocks noChangeArrowheads="1"/>
          </p:cNvSpPr>
          <p:nvPr userDrawn="1"/>
        </p:nvSpPr>
        <p:spPr bwMode="auto">
          <a:xfrm>
            <a:off x="409575" y="1028700"/>
            <a:ext cx="138113"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5" name="Rectangle 13"/>
          <p:cNvSpPr>
            <a:spLocks noChangeArrowheads="1"/>
          </p:cNvSpPr>
          <p:nvPr userDrawn="1"/>
        </p:nvSpPr>
        <p:spPr bwMode="auto">
          <a:xfrm>
            <a:off x="274638" y="1085850"/>
            <a:ext cx="136525"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1036" name="Rectangle 14"/>
          <p:cNvSpPr>
            <a:spLocks noGrp="1" noChangeArrowheads="1"/>
          </p:cNvSpPr>
          <p:nvPr>
            <p:ph type="title"/>
          </p:nvPr>
        </p:nvSpPr>
        <p:spPr bwMode="auto">
          <a:xfrm>
            <a:off x="5334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mn-lt"/>
                <a:cs typeface="Arial" charset="0"/>
              </a:defRPr>
            </a:lvl1pPr>
          </a:lstStyle>
          <a:p>
            <a:pPr>
              <a:defRPr/>
            </a:pPr>
            <a:endParaRPr lang="en-US"/>
          </a:p>
        </p:txBody>
      </p:sp>
      <p:pic>
        <p:nvPicPr>
          <p:cNvPr id="1039" name="Picture 17" descr="hcil-logo-small"/>
          <p:cNvPicPr>
            <a:picLocks noChangeAspect="1" noChangeArrowheads="1"/>
          </p:cNvPicPr>
          <p:nvPr userDrawn="1"/>
        </p:nvPicPr>
        <p:blipFill>
          <a:blip r:embed="rId16" cstate="print"/>
          <a:srcRect/>
          <a:stretch>
            <a:fillRect/>
          </a:stretch>
        </p:blipFill>
        <p:spPr bwMode="auto">
          <a:xfrm>
            <a:off x="8382000" y="6248400"/>
            <a:ext cx="609600" cy="457200"/>
          </a:xfrm>
          <a:prstGeom prst="rect">
            <a:avLst/>
          </a:prstGeom>
          <a:noFill/>
          <a:ln w="15875">
            <a:solidFill>
              <a:srgbClr val="C0C0C0"/>
            </a:solidFill>
            <a:miter lim="800000"/>
            <a:headEnd/>
            <a:tailEnd/>
          </a:ln>
        </p:spPr>
      </p:pic>
      <p:sp>
        <p:nvSpPr>
          <p:cNvPr id="54290" name="Oval 18"/>
          <p:cNvSpPr>
            <a:spLocks noChangeArrowheads="1"/>
          </p:cNvSpPr>
          <p:nvPr userDrawn="1"/>
        </p:nvSpPr>
        <p:spPr bwMode="auto">
          <a:xfrm>
            <a:off x="133350" y="952500"/>
            <a:ext cx="152400" cy="152400"/>
          </a:xfrm>
          <a:prstGeom prst="ellipse">
            <a:avLst/>
          </a:prstGeom>
          <a:solidFill>
            <a:srgbClr val="EC0000"/>
          </a:solidFill>
          <a:ln w="38100" cap="sq" algn="ctr">
            <a:no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33"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F5032B"/>
        </a:buClr>
        <a:buSzPct val="14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0000"/>
        </a:buClr>
        <a:buSzPct val="120000"/>
        <a:buChar char="•"/>
        <a:defRPr sz="2800">
          <a:solidFill>
            <a:schemeClr val="tx1"/>
          </a:solidFill>
          <a:latin typeface="+mn-lt"/>
          <a:cs typeface="+mn-cs"/>
        </a:defRPr>
      </a:lvl2pPr>
      <a:lvl3pPr marL="1143000" indent="-228600" algn="l" rtl="0" eaLnBrk="0" fontAlgn="base" hangingPunct="0">
        <a:spcBef>
          <a:spcPct val="20000"/>
        </a:spcBef>
        <a:spcAft>
          <a:spcPct val="0"/>
        </a:spcAft>
        <a:buClr>
          <a:srgbClr val="F5032B"/>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rgbClr val="F5032B"/>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rgbClr val="F5032B"/>
        </a:buClr>
        <a:buChar char="•"/>
        <a:defRPr sz="2000">
          <a:solidFill>
            <a:schemeClr val="tx1"/>
          </a:solidFill>
          <a:latin typeface="+mn-lt"/>
          <a:cs typeface="+mn-cs"/>
        </a:defRPr>
      </a:lvl5pPr>
      <a:lvl6pPr marL="2514600" indent="-228600" algn="l" rtl="0" fontAlgn="base">
        <a:spcBef>
          <a:spcPct val="20000"/>
        </a:spcBef>
        <a:spcAft>
          <a:spcPct val="0"/>
        </a:spcAft>
        <a:buClr>
          <a:srgbClr val="F5032B"/>
        </a:buClr>
        <a:buChar char="•"/>
        <a:defRPr sz="2000">
          <a:solidFill>
            <a:schemeClr val="tx1"/>
          </a:solidFill>
          <a:latin typeface="+mn-lt"/>
          <a:cs typeface="+mn-cs"/>
        </a:defRPr>
      </a:lvl6pPr>
      <a:lvl7pPr marL="2971800" indent="-228600" algn="l" rtl="0" fontAlgn="base">
        <a:spcBef>
          <a:spcPct val="20000"/>
        </a:spcBef>
        <a:spcAft>
          <a:spcPct val="0"/>
        </a:spcAft>
        <a:buClr>
          <a:srgbClr val="F5032B"/>
        </a:buClr>
        <a:buChar char="•"/>
        <a:defRPr sz="2000">
          <a:solidFill>
            <a:schemeClr val="tx1"/>
          </a:solidFill>
          <a:latin typeface="+mn-lt"/>
          <a:cs typeface="+mn-cs"/>
        </a:defRPr>
      </a:lvl7pPr>
      <a:lvl8pPr marL="3429000" indent="-228600" algn="l" rtl="0" fontAlgn="base">
        <a:spcBef>
          <a:spcPct val="20000"/>
        </a:spcBef>
        <a:spcAft>
          <a:spcPct val="0"/>
        </a:spcAft>
        <a:buClr>
          <a:srgbClr val="F5032B"/>
        </a:buClr>
        <a:buChar char="•"/>
        <a:defRPr sz="2000">
          <a:solidFill>
            <a:schemeClr val="tx1"/>
          </a:solidFill>
          <a:latin typeface="+mn-lt"/>
          <a:cs typeface="+mn-cs"/>
        </a:defRPr>
      </a:lvl8pPr>
      <a:lvl9pPr marL="3886200" indent="-228600" algn="l" rtl="0" fontAlgn="base">
        <a:spcBef>
          <a:spcPct val="20000"/>
        </a:spcBef>
        <a:spcAft>
          <a:spcPct val="0"/>
        </a:spcAft>
        <a:buClr>
          <a:srgbClr val="F5032B"/>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 y="1219200"/>
            <a:ext cx="9448800" cy="5791200"/>
          </a:xfrm>
          <a:noFill/>
        </p:spPr>
        <p:txBody>
          <a:bodyPr lIns="90488" tIns="44450" rIns="90488" bIns="44450"/>
          <a:lstStyle/>
          <a:p>
            <a:pPr algn="ctr" eaLnBrk="1" hangingPunct="1"/>
            <a:r>
              <a:rPr lang="en-US" sz="1000" b="1" dirty="0" smtClean="0"/>
              <a:t/>
            </a:r>
            <a:br>
              <a:rPr lang="en-US" sz="1000" b="1" dirty="0" smtClean="0"/>
            </a:br>
            <a:r>
              <a:rPr lang="en-US" sz="3200" b="1" dirty="0"/>
              <a:t> </a:t>
            </a:r>
            <a:r>
              <a:rPr lang="en-US" sz="2800" b="1" dirty="0" smtClean="0"/>
              <a:t>Information Visualization in Medical Informatics</a:t>
            </a:r>
            <a:r>
              <a:rPr lang="en-US" sz="3200" b="1" dirty="0" smtClean="0"/>
              <a:t/>
            </a:r>
            <a:br>
              <a:rPr lang="en-US" sz="3200" b="1" dirty="0" smtClean="0"/>
            </a:br>
            <a:r>
              <a:rPr lang="en-US" sz="1600" b="1" dirty="0" smtClean="0"/>
              <a:t/>
            </a:r>
            <a:br>
              <a:rPr lang="en-US" sz="1600" b="1" dirty="0" smtClean="0"/>
            </a:br>
            <a:r>
              <a:rPr lang="en-US" sz="700" b="1" i="1" dirty="0" smtClean="0">
                <a:latin typeface="Times" pitchFamily="18" charset="0"/>
              </a:rPr>
              <a:t/>
            </a:r>
            <a:br>
              <a:rPr lang="en-US" sz="700" b="1" i="1" dirty="0" smtClean="0">
                <a:latin typeface="Times" pitchFamily="18" charset="0"/>
              </a:rPr>
            </a:br>
            <a:r>
              <a:rPr lang="en-US" sz="2400" dirty="0" smtClean="0"/>
              <a:t>Ben Shneiderman  </a:t>
            </a:r>
            <a:r>
              <a:rPr lang="en-US" sz="1600" b="1" i="1" dirty="0" smtClean="0">
                <a:latin typeface="Courier New" pitchFamily="49" charset="0"/>
              </a:rPr>
              <a:t>ben@cs.umd.edu @</a:t>
            </a:r>
            <a:r>
              <a:rPr lang="en-US" sz="1600" b="1" i="1" dirty="0" err="1" smtClean="0">
                <a:latin typeface="Courier New" pitchFamily="49" charset="0"/>
              </a:rPr>
              <a:t>benbendc</a:t>
            </a:r>
            <a:r>
              <a:rPr lang="en-US" sz="2400" dirty="0" smtClean="0"/>
              <a:t/>
            </a:r>
            <a:br>
              <a:rPr lang="en-US" sz="2400" dirty="0" smtClean="0"/>
            </a:br>
            <a:r>
              <a:rPr lang="en-US" sz="1400" dirty="0" smtClean="0"/>
              <a:t/>
            </a:r>
            <a:br>
              <a:rPr lang="en-US" sz="1400" dirty="0" smtClean="0"/>
            </a:br>
            <a:r>
              <a:rPr lang="en-US" sz="2000" dirty="0" smtClean="0"/>
              <a:t>Founding Director (1983-2000), Human-Computer Interaction Lab</a:t>
            </a:r>
            <a:br>
              <a:rPr lang="en-US" sz="2000" dirty="0" smtClean="0"/>
            </a:br>
            <a:r>
              <a:rPr lang="en-US" sz="2000" dirty="0" smtClean="0"/>
              <a:t>Professor, Department of Computer Science</a:t>
            </a:r>
            <a:br>
              <a:rPr lang="en-US" sz="2000" dirty="0" smtClean="0"/>
            </a:br>
            <a:r>
              <a:rPr lang="en-US" sz="2000" dirty="0" smtClean="0"/>
              <a:t>Member, Institute for Advanced Computer Studies</a:t>
            </a:r>
            <a:br>
              <a:rPr lang="en-US" sz="2000" dirty="0" smtClean="0"/>
            </a:br>
            <a:r>
              <a:rPr lang="en-US" sz="2000" dirty="0" smtClean="0"/>
              <a:t/>
            </a:r>
            <a:br>
              <a:rPr lang="en-US" sz="2000" dirty="0" smtClean="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University of Maryland</a:t>
            </a:r>
            <a:br>
              <a:rPr lang="en-US" sz="2400" dirty="0" smtClean="0"/>
            </a:br>
            <a:r>
              <a:rPr lang="en-US" sz="2400" dirty="0" smtClean="0"/>
              <a:t>College Park, MD 20742</a:t>
            </a:r>
          </a:p>
        </p:txBody>
      </p:sp>
      <p:pic>
        <p:nvPicPr>
          <p:cNvPr id="3075" name="Picture 3" descr="Welcome &#10;to the University of Maryland"/>
          <p:cNvPicPr>
            <a:picLocks noGrp="1" noChangeAspect="1" noChangeArrowheads="1"/>
          </p:cNvPicPr>
          <p:nvPr>
            <p:ph idx="1"/>
          </p:nvPr>
        </p:nvPicPr>
        <p:blipFill>
          <a:blip r:embed="rId3" cstate="print"/>
          <a:srcRect/>
          <a:stretch>
            <a:fillRect/>
          </a:stretch>
        </p:blipFill>
        <p:spPr>
          <a:xfrm>
            <a:off x="2362200" y="5867400"/>
            <a:ext cx="4314825" cy="742950"/>
          </a:xfrm>
          <a:solidFill>
            <a:schemeClr val="bg1"/>
          </a:solid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52400"/>
            <a:ext cx="8229600" cy="762000"/>
          </a:xfrm>
        </p:spPr>
        <p:txBody>
          <a:bodyPr/>
          <a:lstStyle/>
          <a:p>
            <a:pPr eaLnBrk="1" hangingPunct="1"/>
            <a:r>
              <a:rPr lang="en-US" sz="3200" b="1" smtClean="0"/>
              <a:t>LifeLines2: Contrast+Creatine</a:t>
            </a:r>
          </a:p>
        </p:txBody>
      </p:sp>
      <p:pic>
        <p:nvPicPr>
          <p:cNvPr id="25603" name="Picture 4" descr="1-aligned-ranked"/>
          <p:cNvPicPr>
            <a:picLocks noChangeAspect="1" noChangeArrowheads="1"/>
          </p:cNvPicPr>
          <p:nvPr/>
        </p:nvPicPr>
        <p:blipFill>
          <a:blip r:embed="rId3" cstate="print"/>
          <a:srcRect/>
          <a:stretch>
            <a:fillRect/>
          </a:stretch>
        </p:blipFill>
        <p:spPr bwMode="auto">
          <a:xfrm>
            <a:off x="533400" y="1143000"/>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smtClean="0"/>
              <a:t>LifeLines2: Align-Rank-Filter &amp; Summarize</a:t>
            </a:r>
          </a:p>
        </p:txBody>
      </p:sp>
      <p:pic>
        <p:nvPicPr>
          <p:cNvPr id="26627" name="Picture 3" descr="2-aligned(all)-distribution-selected"/>
          <p:cNvPicPr>
            <a:picLocks noChangeAspect="1" noChangeArrowheads="1"/>
          </p:cNvPicPr>
          <p:nvPr/>
        </p:nvPicPr>
        <p:blipFill>
          <a:blip r:embed="rId2" cstate="print"/>
          <a:srcRect/>
          <a:stretch>
            <a:fillRect/>
          </a:stretch>
        </p:blipFill>
        <p:spPr bwMode="auto">
          <a:xfrm>
            <a:off x="609600" y="1143000"/>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smtClean="0"/>
              <a:t>LifeLines2: Align-Rank-Filter &amp; Summarize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02743"/>
            <a:ext cx="7164096" cy="57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076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dirty="0" err="1" smtClean="0"/>
              <a:t>LifeFlow</a:t>
            </a:r>
            <a:r>
              <a:rPr lang="en-US" sz="3200" b="1" dirty="0" smtClean="0"/>
              <a:t>: Aggregation Strategy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3828770" cy="534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69922" y="1295400"/>
            <a:ext cx="3429000" cy="4893647"/>
          </a:xfrm>
          <a:prstGeom prst="rect">
            <a:avLst/>
          </a:prstGeom>
          <a:solidFill>
            <a:schemeClr val="bg1"/>
          </a:solidFill>
        </p:spPr>
        <p:txBody>
          <a:bodyPr wrap="square" rtlCol="0">
            <a:spAutoFit/>
          </a:bodyPr>
          <a:lstStyle/>
          <a:p>
            <a:pPr algn="l"/>
            <a:r>
              <a:rPr lang="en-US" dirty="0" smtClean="0"/>
              <a:t>   Temporal</a:t>
            </a:r>
          </a:p>
          <a:p>
            <a:pPr algn="l"/>
            <a:r>
              <a:rPr lang="en-US" dirty="0" smtClean="0"/>
              <a:t>   Categorical Data</a:t>
            </a:r>
          </a:p>
          <a:p>
            <a:pPr algn="l"/>
            <a:r>
              <a:rPr lang="en-US" dirty="0" smtClean="0"/>
              <a:t>     (4 records)</a:t>
            </a:r>
          </a:p>
          <a:p>
            <a:pPr algn="l"/>
            <a:endParaRPr lang="en-US" dirty="0" smtClean="0"/>
          </a:p>
          <a:p>
            <a:pPr algn="l"/>
            <a:endParaRPr lang="en-US" dirty="0"/>
          </a:p>
          <a:p>
            <a:pPr algn="l"/>
            <a:r>
              <a:rPr lang="en-US" dirty="0" smtClean="0"/>
              <a:t>   LifeLines2 format</a:t>
            </a:r>
          </a:p>
          <a:p>
            <a:pPr algn="l"/>
            <a:endParaRPr lang="en-US" dirty="0"/>
          </a:p>
          <a:p>
            <a:pPr algn="l"/>
            <a:endParaRPr lang="en-US" dirty="0" smtClean="0"/>
          </a:p>
          <a:p>
            <a:pPr algn="l"/>
            <a:r>
              <a:rPr lang="en-US" dirty="0" smtClean="0"/>
              <a:t>   Tree of Event   </a:t>
            </a:r>
            <a:br>
              <a:rPr lang="en-US" dirty="0" smtClean="0"/>
            </a:br>
            <a:r>
              <a:rPr lang="en-US" dirty="0" smtClean="0"/>
              <a:t>     Sequences</a:t>
            </a:r>
          </a:p>
          <a:p>
            <a:pPr algn="l"/>
            <a:endParaRPr lang="en-US" dirty="0"/>
          </a:p>
          <a:p>
            <a:pPr algn="l"/>
            <a:endParaRPr lang="en-US" dirty="0" smtClean="0"/>
          </a:p>
          <a:p>
            <a:pPr algn="l"/>
            <a:r>
              <a:rPr lang="en-US" dirty="0" smtClean="0"/>
              <a:t>   </a:t>
            </a:r>
            <a:r>
              <a:rPr lang="en-US" dirty="0" err="1" smtClean="0"/>
              <a:t>LifeFlow</a:t>
            </a:r>
            <a:r>
              <a:rPr lang="en-US" dirty="0" smtClean="0"/>
              <a:t> Aggregation</a:t>
            </a:r>
            <a:endParaRPr lang="en-US" dirty="0"/>
          </a:p>
        </p:txBody>
      </p:sp>
      <p:sp>
        <p:nvSpPr>
          <p:cNvPr id="5" name="Rectangle 6"/>
          <p:cNvSpPr>
            <a:spLocks noChangeArrowheads="1"/>
          </p:cNvSpPr>
          <p:nvPr/>
        </p:nvSpPr>
        <p:spPr bwMode="auto">
          <a:xfrm>
            <a:off x="2217738" y="6488113"/>
            <a:ext cx="4044697" cy="369332"/>
          </a:xfrm>
          <a:prstGeom prst="rect">
            <a:avLst/>
          </a:prstGeom>
          <a:noFill/>
          <a:ln w="12700" cap="sq">
            <a:noFill/>
            <a:miter lim="800000"/>
            <a:headEnd type="none" w="sm" len="sm"/>
            <a:tailEnd type="none" w="sm" len="sm"/>
          </a:ln>
        </p:spPr>
        <p:txBody>
          <a:bodyPr wrap="none">
            <a:spAutoFit/>
          </a:bodyPr>
          <a:lstStyle/>
          <a:p>
            <a:pPr algn="l"/>
            <a:r>
              <a:rPr lang="en-US" sz="1800" b="1" dirty="0" smtClean="0">
                <a:solidFill>
                  <a:schemeClr val="tx1"/>
                </a:solidFill>
                <a:latin typeface="Courier New" pitchFamily="49" charset="0"/>
                <a:cs typeface="Courier New" pitchFamily="49" charset="0"/>
              </a:rPr>
              <a:t>www.cs.umd.edu/hcil/lifeflow</a:t>
            </a:r>
            <a:endParaRPr lang="en-US" sz="1800" b="1"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595735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dirty="0" err="1" smtClean="0"/>
              <a:t>LifeFlow</a:t>
            </a:r>
            <a:r>
              <a:rPr lang="en-US" sz="3200" b="1" dirty="0" smtClean="0"/>
              <a:t>: Interface with User Controls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33"/>
          <a:stretch/>
        </p:blipFill>
        <p:spPr bwMode="auto">
          <a:xfrm>
            <a:off x="1308127" y="1038126"/>
            <a:ext cx="6540473" cy="597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73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43239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9611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98485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3429000" y="6705600"/>
            <a:ext cx="1371600" cy="152400"/>
          </a:xfrm>
          <a:prstGeom prst="rect">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767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9442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p:txBody>
          <a:bodyPr/>
          <a:lstStyle/>
          <a:p>
            <a:pPr eaLnBrk="1" hangingPunct="1"/>
            <a:endParaRPr lang="en-US" i="1" smtClean="0">
              <a:latin typeface="Times" pitchFamily="18" charset="0"/>
            </a:endParaRPr>
          </a:p>
          <a:p>
            <a:pPr eaLnBrk="1" hangingPunct="1"/>
            <a:endParaRPr lang="en-US" smtClean="0">
              <a:latin typeface="Times" pitchFamily="18" charset="0"/>
            </a:endParaRPr>
          </a:p>
        </p:txBody>
      </p:sp>
      <p:sp>
        <p:nvSpPr>
          <p:cNvPr id="4099" name="Text Box 3"/>
          <p:cNvSpPr txBox="1">
            <a:spLocks noChangeArrowheads="1"/>
          </p:cNvSpPr>
          <p:nvPr/>
        </p:nvSpPr>
        <p:spPr bwMode="auto">
          <a:xfrm>
            <a:off x="1066800" y="3959225"/>
            <a:ext cx="6994525" cy="2378075"/>
          </a:xfrm>
          <a:prstGeom prst="rect">
            <a:avLst/>
          </a:prstGeom>
          <a:noFill/>
          <a:ln w="12700">
            <a:noFill/>
            <a:miter lim="800000"/>
            <a:headEnd/>
            <a:tailEnd/>
          </a:ln>
        </p:spPr>
        <p:txBody>
          <a:bodyPr wrap="none">
            <a:spAutoFit/>
          </a:bodyPr>
          <a:lstStyle/>
          <a:p>
            <a:pPr algn="l"/>
            <a:r>
              <a:rPr lang="en-US" sz="3200">
                <a:solidFill>
                  <a:schemeClr val="tx1"/>
                </a:solidFill>
                <a:latin typeface="Arial" charset="0"/>
              </a:rPr>
              <a:t>  Interdisciplinary research community</a:t>
            </a:r>
          </a:p>
          <a:p>
            <a:pPr algn="l"/>
            <a:r>
              <a:rPr lang="en-US" sz="3200">
                <a:solidFill>
                  <a:schemeClr val="tx1"/>
                </a:solidFill>
                <a:latin typeface="Arial" charset="0"/>
              </a:rPr>
              <a:t>    - Computer Science &amp; Info Studies</a:t>
            </a:r>
          </a:p>
          <a:p>
            <a:pPr algn="l"/>
            <a:r>
              <a:rPr lang="en-US" sz="3200">
                <a:solidFill>
                  <a:schemeClr val="tx1"/>
                </a:solidFill>
                <a:latin typeface="Arial" charset="0"/>
              </a:rPr>
              <a:t>    - Psych, Socio, Poli Sci &amp; MITH</a:t>
            </a:r>
          </a:p>
          <a:p>
            <a:pPr algn="l"/>
            <a:r>
              <a:rPr lang="en-US" sz="1800" b="1">
                <a:solidFill>
                  <a:schemeClr val="tx1"/>
                </a:solidFill>
                <a:latin typeface="Courier New" pitchFamily="49" charset="0"/>
              </a:rPr>
              <a:t>    </a:t>
            </a:r>
          </a:p>
          <a:p>
            <a:pPr algn="l"/>
            <a:r>
              <a:rPr lang="en-US" sz="1800" b="1">
                <a:solidFill>
                  <a:schemeClr val="tx1"/>
                </a:solidFill>
                <a:latin typeface="Courier New" pitchFamily="49" charset="0"/>
              </a:rPr>
              <a:t>          (www.cs.umd.edu/hcil)</a:t>
            </a:r>
            <a:br>
              <a:rPr lang="en-US" sz="1800" b="1">
                <a:solidFill>
                  <a:schemeClr val="tx1"/>
                </a:solidFill>
                <a:latin typeface="Courier New" pitchFamily="49" charset="0"/>
              </a:rPr>
            </a:br>
            <a:endParaRPr lang="en-US" sz="1800" b="1">
              <a:solidFill>
                <a:schemeClr val="tx1"/>
              </a:solidFill>
              <a:latin typeface="Courier New" pitchFamily="49" charset="0"/>
            </a:endParaRPr>
          </a:p>
        </p:txBody>
      </p:sp>
      <p:pic>
        <p:nvPicPr>
          <p:cNvPr id="4100" name="Picture 4" descr="hcil-logo-large"/>
          <p:cNvPicPr>
            <a:picLocks noChangeAspect="1" noChangeArrowheads="1"/>
          </p:cNvPicPr>
          <p:nvPr/>
        </p:nvPicPr>
        <p:blipFill>
          <a:blip r:embed="rId2" cstate="print"/>
          <a:srcRect/>
          <a:stretch>
            <a:fillRect/>
          </a:stretch>
        </p:blipFill>
        <p:spPr bwMode="auto">
          <a:xfrm>
            <a:off x="1485900" y="1200150"/>
            <a:ext cx="3200400" cy="2400300"/>
          </a:xfrm>
          <a:prstGeom prst="rect">
            <a:avLst/>
          </a:prstGeom>
          <a:noFill/>
          <a:ln w="12700">
            <a:noFill/>
            <a:miter lim="800000"/>
            <a:headEnd/>
            <a:tailEnd/>
          </a:ln>
        </p:spPr>
      </p:pic>
      <p:pic>
        <p:nvPicPr>
          <p:cNvPr id="4101" name="Picture 5" descr="umd-globe-extra-large"/>
          <p:cNvPicPr>
            <a:picLocks noChangeAspect="1" noChangeArrowheads="1"/>
          </p:cNvPicPr>
          <p:nvPr/>
        </p:nvPicPr>
        <p:blipFill>
          <a:blip r:embed="rId3" cstate="print"/>
          <a:srcRect/>
          <a:stretch>
            <a:fillRect/>
          </a:stretch>
        </p:blipFill>
        <p:spPr bwMode="auto">
          <a:xfrm>
            <a:off x="5448300" y="1200150"/>
            <a:ext cx="2438400" cy="2398713"/>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sz="3200" b="1" dirty="0" smtClean="0"/>
              <a:t>Office of National Coordinator: SHARP</a:t>
            </a:r>
            <a:endParaRPr lang="en-US" b="1" dirty="0" smtClean="0"/>
          </a:p>
        </p:txBody>
      </p:sp>
      <p:sp>
        <p:nvSpPr>
          <p:cNvPr id="43011" name="Rectangle 7"/>
          <p:cNvSpPr>
            <a:spLocks noChangeArrowheads="1"/>
          </p:cNvSpPr>
          <p:nvPr/>
        </p:nvSpPr>
        <p:spPr bwMode="auto">
          <a:xfrm>
            <a:off x="2822039" y="6324600"/>
            <a:ext cx="2869696" cy="307777"/>
          </a:xfrm>
          <a:prstGeom prst="rect">
            <a:avLst/>
          </a:prstGeom>
          <a:noFill/>
          <a:ln w="38100" cap="sq" algn="ctr">
            <a:noFill/>
            <a:miter lim="800000"/>
            <a:headEnd/>
            <a:tailEnd/>
          </a:ln>
        </p:spPr>
        <p:txBody>
          <a:bodyPr wrap="none">
            <a:spAutoFit/>
          </a:bodyPr>
          <a:lstStyle/>
          <a:p>
            <a:r>
              <a:rPr lang="en-US" sz="1400" b="1" dirty="0" smtClean="0">
                <a:solidFill>
                  <a:schemeClr val="tx1"/>
                </a:solidFill>
                <a:latin typeface="Courier New" pitchFamily="49" charset="0"/>
                <a:cs typeface="Courier New" pitchFamily="49" charset="0"/>
              </a:rPr>
              <a:t>www.cs.umd.edu/hcil/sharp</a:t>
            </a:r>
            <a:endParaRPr lang="en-US" sz="1400" b="1" dirty="0">
              <a:solidFill>
                <a:schemeClr val="tx1"/>
              </a:solidFill>
              <a:latin typeface="Courier New" pitchFamily="49" charset="0"/>
            </a:endParaRPr>
          </a:p>
        </p:txBody>
      </p:sp>
      <p:sp>
        <p:nvSpPr>
          <p:cNvPr id="2" name="Rectangle 1"/>
          <p:cNvSpPr/>
          <p:nvPr/>
        </p:nvSpPr>
        <p:spPr>
          <a:xfrm>
            <a:off x="381000" y="1295400"/>
            <a:ext cx="8915400" cy="2308324"/>
          </a:xfrm>
          <a:prstGeom prst="rect">
            <a:avLst/>
          </a:prstGeom>
        </p:spPr>
        <p:txBody>
          <a:bodyPr wrap="square">
            <a:spAutoFit/>
          </a:bodyPr>
          <a:lstStyle/>
          <a:p>
            <a:pPr algn="l"/>
            <a:r>
              <a:rPr lang="en-US" b="1" dirty="0"/>
              <a:t>Strategic Health IT Advanced Research </a:t>
            </a:r>
            <a:r>
              <a:rPr lang="en-US" b="1" dirty="0" smtClean="0"/>
              <a:t>Projects</a:t>
            </a:r>
          </a:p>
          <a:p>
            <a:pPr algn="l"/>
            <a:r>
              <a:rPr lang="en-US" dirty="0" smtClean="0"/>
              <a:t>   - Security </a:t>
            </a:r>
            <a:r>
              <a:rPr lang="en-US" dirty="0"/>
              <a:t>of Health Information Technology </a:t>
            </a:r>
          </a:p>
          <a:p>
            <a:pPr algn="l"/>
            <a:r>
              <a:rPr lang="en-US" dirty="0" smtClean="0"/>
              <a:t>   - </a:t>
            </a:r>
            <a:r>
              <a:rPr lang="en-US" b="1" dirty="0" smtClean="0"/>
              <a:t>Patient-Centered </a:t>
            </a:r>
            <a:r>
              <a:rPr lang="en-US" b="1" dirty="0"/>
              <a:t>Cognitive Support </a:t>
            </a:r>
          </a:p>
          <a:p>
            <a:pPr algn="l"/>
            <a:r>
              <a:rPr lang="en-US" dirty="0" smtClean="0"/>
              <a:t>   - Healthcare </a:t>
            </a:r>
            <a:r>
              <a:rPr lang="en-US" dirty="0"/>
              <a:t>Application and Network Platform Architectures </a:t>
            </a:r>
          </a:p>
          <a:p>
            <a:pPr algn="l"/>
            <a:r>
              <a:rPr lang="en-US" dirty="0" smtClean="0"/>
              <a:t>   - Secondary </a:t>
            </a:r>
            <a:r>
              <a:rPr lang="en-US" dirty="0"/>
              <a:t>Use of EHR Data </a:t>
            </a:r>
          </a:p>
          <a:p>
            <a:pPr algn="l"/>
            <a:endParaRPr lang="en-US" dirty="0"/>
          </a:p>
        </p:txBody>
      </p:sp>
      <p:sp>
        <p:nvSpPr>
          <p:cNvPr id="6" name="Rectangle 5"/>
          <p:cNvSpPr/>
          <p:nvPr/>
        </p:nvSpPr>
        <p:spPr>
          <a:xfrm>
            <a:off x="457200" y="3776008"/>
            <a:ext cx="8915400" cy="1938992"/>
          </a:xfrm>
          <a:prstGeom prst="rect">
            <a:avLst/>
          </a:prstGeom>
        </p:spPr>
        <p:txBody>
          <a:bodyPr wrap="square">
            <a:spAutoFit/>
          </a:bodyPr>
          <a:lstStyle/>
          <a:p>
            <a:pPr algn="l"/>
            <a:r>
              <a:rPr lang="en-US" b="1" dirty="0" err="1" smtClean="0"/>
              <a:t>Univ</a:t>
            </a:r>
            <a:r>
              <a:rPr lang="en-US" b="1" dirty="0" smtClean="0"/>
              <a:t> of Maryland HCIL tasks</a:t>
            </a:r>
          </a:p>
          <a:p>
            <a:pPr algn="l"/>
            <a:r>
              <a:rPr lang="en-US" b="1" dirty="0" smtClean="0"/>
              <a:t>  - Missing Laboratory Reports </a:t>
            </a:r>
          </a:p>
          <a:p>
            <a:pPr algn="l"/>
            <a:r>
              <a:rPr lang="en-US" b="1" dirty="0" smtClean="0"/>
              <a:t>  - Medication Reconciliation</a:t>
            </a:r>
          </a:p>
          <a:p>
            <a:pPr algn="l"/>
            <a:r>
              <a:rPr lang="en-US" b="1" dirty="0" smtClean="0"/>
              <a:t>  - Alarms and Alerts Management</a:t>
            </a:r>
            <a:endParaRPr lang="en-US" dirty="0"/>
          </a:p>
          <a:p>
            <a:pPr algn="l"/>
            <a:endParaRPr lang="en-US" dirty="0"/>
          </a:p>
        </p:txBody>
      </p:sp>
    </p:spTree>
    <p:extLst>
      <p:ext uri="{BB962C8B-B14F-4D97-AF65-F5344CB8AC3E}">
        <p14:creationId xmlns:p14="http://schemas.microsoft.com/office/powerpoint/2010/main" val="399638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9220200" cy="563562"/>
          </a:xfrm>
        </p:spPr>
        <p:txBody>
          <a:bodyPr>
            <a:noAutofit/>
          </a:bodyPr>
          <a:lstStyle/>
          <a:p>
            <a:r>
              <a:rPr lang="en-US" sz="3200" b="1" dirty="0">
                <a:solidFill>
                  <a:schemeClr val="tx1">
                    <a:lumMod val="95000"/>
                    <a:lumOff val="5000"/>
                  </a:schemeClr>
                </a:solidFill>
              </a:rPr>
              <a:t>Lab </a:t>
            </a:r>
            <a:r>
              <a:rPr lang="en-US" sz="3200" b="1" dirty="0" smtClean="0">
                <a:solidFill>
                  <a:schemeClr val="tx1">
                    <a:lumMod val="95000"/>
                    <a:lumOff val="5000"/>
                  </a:schemeClr>
                </a:solidFill>
              </a:rPr>
              <a:t>test tracking </a:t>
            </a:r>
            <a:r>
              <a:rPr lang="en-US" sz="3200" b="1" dirty="0">
                <a:solidFill>
                  <a:schemeClr val="tx1">
                    <a:lumMod val="95000"/>
                    <a:lumOff val="5000"/>
                  </a:schemeClr>
                </a:solidFill>
              </a:rPr>
              <a:t>to </a:t>
            </a:r>
            <a:r>
              <a:rPr lang="en-US" sz="3200" b="1" dirty="0" smtClean="0">
                <a:solidFill>
                  <a:schemeClr val="tx1">
                    <a:lumMod val="95000"/>
                    <a:lumOff val="5000"/>
                  </a:schemeClr>
                </a:solidFill>
              </a:rPr>
              <a:t>ensure completion</a:t>
            </a:r>
            <a:endParaRPr lang="en-US" sz="3200" b="1" dirty="0"/>
          </a:p>
        </p:txBody>
      </p:sp>
      <p:pic>
        <p:nvPicPr>
          <p:cNvPr id="5" name="Picture 4" descr="result review - cropped.png"/>
          <p:cNvPicPr/>
          <p:nvPr/>
        </p:nvPicPr>
        <p:blipFill>
          <a:blip r:embed="rId2"/>
          <a:stretch>
            <a:fillRect/>
          </a:stretch>
        </p:blipFill>
        <p:spPr>
          <a:xfrm>
            <a:off x="349312" y="4343400"/>
            <a:ext cx="3603624" cy="1904448"/>
          </a:xfrm>
          <a:prstGeom prst="rect">
            <a:avLst/>
          </a:prstGeom>
        </p:spPr>
      </p:pic>
      <p:sp>
        <p:nvSpPr>
          <p:cNvPr id="6" name="Rectangle 5"/>
          <p:cNvSpPr/>
          <p:nvPr/>
        </p:nvSpPr>
        <p:spPr>
          <a:xfrm>
            <a:off x="163513" y="1306286"/>
            <a:ext cx="4953000" cy="3139321"/>
          </a:xfrm>
          <a:prstGeom prst="rect">
            <a:avLst/>
          </a:prstGeom>
        </p:spPr>
        <p:txBody>
          <a:bodyPr wrap="square">
            <a:spAutoFit/>
          </a:bodyPr>
          <a:lstStyle/>
          <a:p>
            <a:pPr algn="l"/>
            <a:r>
              <a:rPr lang="en-US" sz="1800" dirty="0"/>
              <a:t>Define </a:t>
            </a:r>
            <a:r>
              <a:rPr lang="en-US" sz="1800" dirty="0" smtClean="0"/>
              <a:t>tracking processes</a:t>
            </a:r>
          </a:p>
          <a:p>
            <a:pPr algn="l"/>
            <a:r>
              <a:rPr lang="en-US" sz="1800" dirty="0" smtClean="0"/>
              <a:t>      Assign temporal </a:t>
            </a:r>
            <a:r>
              <a:rPr lang="en-US" sz="1800" dirty="0"/>
              <a:t>r</a:t>
            </a:r>
            <a:r>
              <a:rPr lang="en-US" sz="1800" dirty="0" smtClean="0"/>
              <a:t>esponsibility </a:t>
            </a:r>
          </a:p>
          <a:p>
            <a:pPr algn="l"/>
            <a:r>
              <a:rPr lang="en-US" sz="1800" dirty="0" smtClean="0"/>
              <a:t>      Define possible actions</a:t>
            </a:r>
            <a:br>
              <a:rPr lang="en-US" sz="1800" dirty="0" smtClean="0"/>
            </a:br>
            <a:r>
              <a:rPr lang="en-US" sz="1800" dirty="0" smtClean="0"/>
              <a:t>      Predict expected </a:t>
            </a:r>
            <a:r>
              <a:rPr lang="en-US" sz="1800" dirty="0"/>
              <a:t>duration</a:t>
            </a:r>
            <a:br>
              <a:rPr lang="en-US" sz="1800" dirty="0"/>
            </a:br>
            <a:endParaRPr lang="en-US" sz="1800" dirty="0" smtClean="0"/>
          </a:p>
          <a:p>
            <a:pPr algn="l"/>
            <a:r>
              <a:rPr lang="en-US" sz="1800" dirty="0" smtClean="0"/>
              <a:t>Generate </a:t>
            </a:r>
            <a:r>
              <a:rPr lang="en-US" sz="1800" dirty="0"/>
              <a:t>User Interface from processes </a:t>
            </a:r>
            <a:r>
              <a:rPr lang="en-US" sz="1800" dirty="0" smtClean="0"/>
              <a:t/>
            </a:r>
            <a:br>
              <a:rPr lang="en-US" sz="1800" dirty="0" smtClean="0"/>
            </a:br>
            <a:r>
              <a:rPr lang="en-US" sz="1800" dirty="0" smtClean="0"/>
              <a:t>      Enhance situation </a:t>
            </a:r>
            <a:r>
              <a:rPr lang="en-US" sz="1800" dirty="0"/>
              <a:t>awareness </a:t>
            </a:r>
            <a:endParaRPr lang="en-US" sz="1800" dirty="0" smtClean="0"/>
          </a:p>
          <a:p>
            <a:pPr algn="l"/>
            <a:r>
              <a:rPr lang="en-US" sz="1800" dirty="0"/>
              <a:t> </a:t>
            </a:r>
            <a:r>
              <a:rPr lang="en-US" sz="1800" dirty="0" smtClean="0"/>
              <a:t>     Integrate follow-up </a:t>
            </a:r>
            <a:r>
              <a:rPr lang="en-US" sz="1800" dirty="0"/>
              <a:t>actions </a:t>
            </a:r>
            <a:r>
              <a:rPr lang="en-US" sz="1800" dirty="0" smtClean="0"/>
              <a:t>with results</a:t>
            </a:r>
            <a:br>
              <a:rPr lang="en-US" sz="1800" dirty="0" smtClean="0"/>
            </a:br>
            <a:r>
              <a:rPr lang="en-US" sz="1800" dirty="0" smtClean="0"/>
              <a:t>      Simplify rapid operations</a:t>
            </a:r>
            <a:r>
              <a:rPr lang="en-US" sz="1800" dirty="0"/>
              <a:t/>
            </a:r>
            <a:br>
              <a:rPr lang="en-US" sz="1800" dirty="0"/>
            </a:br>
            <a:r>
              <a:rPr lang="en-US" sz="1800" dirty="0"/>
              <a:t> </a:t>
            </a:r>
            <a:r>
              <a:rPr lang="en-US" sz="1800" dirty="0" smtClean="0"/>
              <a:t>     Provide </a:t>
            </a:r>
            <a:r>
              <a:rPr lang="en-US" sz="1800" dirty="0"/>
              <a:t>retrospective </a:t>
            </a:r>
            <a:r>
              <a:rPr lang="en-US" sz="1800" dirty="0" smtClean="0"/>
              <a:t>analysis </a:t>
            </a:r>
          </a:p>
          <a:p>
            <a:pPr algn="l"/>
            <a:r>
              <a:rPr lang="en-US" sz="1800" dirty="0"/>
              <a:t> </a:t>
            </a:r>
            <a:r>
              <a:rPr lang="en-US" sz="1800" dirty="0" smtClean="0"/>
              <a:t>      </a:t>
            </a:r>
            <a:endParaRPr lang="en-US" sz="1800" dirty="0"/>
          </a:p>
        </p:txBody>
      </p:sp>
      <p:pic>
        <p:nvPicPr>
          <p:cNvPr id="8" name="Picture 2" descr="Description: datafiles.png"/>
          <p:cNvPicPr>
            <a:picLocks noChangeAspect="1" noChangeArrowheads="1"/>
          </p:cNvPicPr>
          <p:nvPr/>
        </p:nvPicPr>
        <p:blipFill rotWithShape="1">
          <a:blip r:embed="rId3">
            <a:extLst>
              <a:ext uri="{28A0092B-C50C-407E-A947-70E740481C1C}">
                <a14:useLocalDpi xmlns:a14="http://schemas.microsoft.com/office/drawing/2010/main" val="0"/>
              </a:ext>
            </a:extLst>
          </a:blip>
          <a:srcRect r="48663"/>
          <a:stretch/>
        </p:blipFill>
        <p:spPr bwMode="auto">
          <a:xfrm>
            <a:off x="4819650" y="1185729"/>
            <a:ext cx="3880468" cy="26813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42" t="3406" r="11712" b="7847"/>
          <a:stretch/>
        </p:blipFill>
        <p:spPr bwMode="auto">
          <a:xfrm>
            <a:off x="4229546" y="2362200"/>
            <a:ext cx="4838253" cy="384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retrospective analysis - cropped.png"/>
          <p:cNvPicPr/>
          <p:nvPr/>
        </p:nvPicPr>
        <p:blipFill>
          <a:blip r:embed="rId5"/>
          <a:stretch>
            <a:fillRect/>
          </a:stretch>
        </p:blipFill>
        <p:spPr>
          <a:xfrm>
            <a:off x="3073053" y="5069607"/>
            <a:ext cx="2312987" cy="1711641"/>
          </a:xfrm>
          <a:prstGeom prst="rect">
            <a:avLst/>
          </a:prstGeom>
        </p:spPr>
      </p:pic>
      <p:sp>
        <p:nvSpPr>
          <p:cNvPr id="9" name="Rectangle 8"/>
          <p:cNvSpPr/>
          <p:nvPr/>
        </p:nvSpPr>
        <p:spPr>
          <a:xfrm>
            <a:off x="-2590800" y="6477000"/>
            <a:ext cx="8505826" cy="276999"/>
          </a:xfrm>
          <a:prstGeom prst="rect">
            <a:avLst/>
          </a:prstGeom>
        </p:spPr>
        <p:txBody>
          <a:bodyPr wrap="square">
            <a:spAutoFit/>
          </a:bodyPr>
          <a:lstStyle/>
          <a:p>
            <a:r>
              <a:rPr lang="en-US" sz="1200" dirty="0">
                <a:solidFill>
                  <a:schemeClr val="accent4">
                    <a:lumMod val="75000"/>
                  </a:schemeClr>
                </a:solidFill>
              </a:rPr>
              <a:t> </a:t>
            </a:r>
            <a:r>
              <a:rPr lang="en-US" sz="1200" dirty="0" smtClean="0">
                <a:solidFill>
                  <a:schemeClr val="accent4">
                    <a:lumMod val="75000"/>
                  </a:schemeClr>
                </a:solidFill>
              </a:rPr>
              <a:t> PhD work: </a:t>
            </a:r>
            <a:r>
              <a:rPr lang="en-US" sz="1200" dirty="0" err="1" smtClean="0">
                <a:solidFill>
                  <a:schemeClr val="accent4">
                    <a:lumMod val="75000"/>
                  </a:schemeClr>
                </a:solidFill>
              </a:rPr>
              <a:t>Sureyya</a:t>
            </a:r>
            <a:r>
              <a:rPr lang="en-US" sz="1200" dirty="0" smtClean="0">
                <a:solidFill>
                  <a:schemeClr val="accent4">
                    <a:lumMod val="75000"/>
                  </a:schemeClr>
                </a:solidFill>
              </a:rPr>
              <a:t> </a:t>
            </a:r>
            <a:r>
              <a:rPr lang="en-US" sz="1200" dirty="0" err="1" smtClean="0">
                <a:solidFill>
                  <a:schemeClr val="accent4">
                    <a:lumMod val="75000"/>
                  </a:schemeClr>
                </a:solidFill>
              </a:rPr>
              <a:t>Tarkan</a:t>
            </a:r>
            <a:endParaRPr lang="en-US" sz="1200" dirty="0">
              <a:solidFill>
                <a:schemeClr val="accent4">
                  <a:lumMod val="75000"/>
                </a:schemeClr>
              </a:solidFill>
            </a:endParaRPr>
          </a:p>
        </p:txBody>
      </p:sp>
    </p:spTree>
    <p:extLst>
      <p:ext uri="{BB962C8B-B14F-4D97-AF65-F5344CB8AC3E}">
        <p14:creationId xmlns:p14="http://schemas.microsoft.com/office/powerpoint/2010/main" val="17320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twinlist-amia3-mpe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1667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err="1" smtClean="0"/>
              <a:t>Twinlist</a:t>
            </a:r>
            <a:r>
              <a:rPr lang="en-US" b="1" dirty="0" smtClean="0"/>
              <a:t>: Medication Reconciliation</a:t>
            </a:r>
            <a:endParaRPr lang="en-US" b="1" dirty="0"/>
          </a:p>
        </p:txBody>
      </p:sp>
      <p:sp>
        <p:nvSpPr>
          <p:cNvPr id="4" name="Rectangle 3"/>
          <p:cNvSpPr/>
          <p:nvPr/>
        </p:nvSpPr>
        <p:spPr>
          <a:xfrm>
            <a:off x="4953000" y="1676400"/>
            <a:ext cx="4162425" cy="1569660"/>
          </a:xfrm>
          <a:prstGeom prst="rect">
            <a:avLst/>
          </a:prstGeom>
        </p:spPr>
        <p:txBody>
          <a:bodyPr wrap="square">
            <a:spAutoFit/>
          </a:bodyPr>
          <a:lstStyle/>
          <a:p>
            <a:pPr algn="l"/>
            <a:r>
              <a:rPr lang="en-US" dirty="0" smtClean="0"/>
              <a:t> </a:t>
            </a:r>
            <a:r>
              <a:rPr lang="en-US" i="1" dirty="0" smtClean="0"/>
              <a:t>    </a:t>
            </a:r>
          </a:p>
          <a:p>
            <a:pPr algn="l"/>
            <a:r>
              <a:rPr lang="en-US" i="1" dirty="0" smtClean="0"/>
              <a:t>”Best reconciliation app </a:t>
            </a:r>
            <a:br>
              <a:rPr lang="en-US" i="1" dirty="0" smtClean="0"/>
            </a:br>
            <a:r>
              <a:rPr lang="en-US" i="1" dirty="0" smtClean="0"/>
              <a:t>    I have ever seen”</a:t>
            </a:r>
            <a:r>
              <a:rPr lang="en-US" i="1" dirty="0"/>
              <a:t> </a:t>
            </a:r>
          </a:p>
          <a:p>
            <a:pPr algn="l"/>
            <a:endParaRPr lang="en-US" sz="1200" dirty="0" smtClean="0"/>
          </a:p>
          <a:p>
            <a:pPr algn="l"/>
            <a:r>
              <a:rPr lang="en-US" sz="1200" dirty="0" smtClean="0"/>
              <a:t>Dr. Shawn Murphy, </a:t>
            </a:r>
            <a:r>
              <a:rPr lang="en-US" sz="1200" dirty="0" err="1" smtClean="0"/>
              <a:t>PartnersHealthcare</a:t>
            </a:r>
            <a:r>
              <a:rPr lang="en-US" sz="1200" dirty="0" smtClean="0"/>
              <a:t> &amp; Harvard Medical</a:t>
            </a:r>
          </a:p>
        </p:txBody>
      </p:sp>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79"/>
          <a:stretch/>
        </p:blipFill>
        <p:spPr bwMode="auto">
          <a:xfrm>
            <a:off x="152400" y="1371600"/>
            <a:ext cx="477217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3374" y="6103203"/>
            <a:ext cx="8505826" cy="830997"/>
          </a:xfrm>
          <a:prstGeom prst="rect">
            <a:avLst/>
          </a:prstGeom>
        </p:spPr>
        <p:txBody>
          <a:bodyPr wrap="square">
            <a:spAutoFit/>
          </a:bodyPr>
          <a:lstStyle/>
          <a:p>
            <a:pPr algn="l"/>
            <a:r>
              <a:rPr lang="en-US" sz="1200" dirty="0" smtClean="0">
                <a:solidFill>
                  <a:schemeClr val="accent4">
                    <a:lumMod val="75000"/>
                  </a:schemeClr>
                </a:solidFill>
              </a:rPr>
              <a:t>Tiffany Chao, Catherine </a:t>
            </a:r>
            <a:r>
              <a:rPr lang="en-US" sz="1200" dirty="0" err="1" smtClean="0">
                <a:solidFill>
                  <a:schemeClr val="accent4">
                    <a:lumMod val="75000"/>
                  </a:schemeClr>
                </a:solidFill>
              </a:rPr>
              <a:t>Plaisant</a:t>
            </a:r>
            <a:r>
              <a:rPr lang="en-US" sz="1200" dirty="0" smtClean="0">
                <a:solidFill>
                  <a:schemeClr val="accent4">
                    <a:lumMod val="75000"/>
                  </a:schemeClr>
                </a:solidFill>
              </a:rPr>
              <a:t>, Ben </a:t>
            </a:r>
            <a:r>
              <a:rPr lang="en-US" sz="1200" dirty="0" err="1" smtClean="0">
                <a:solidFill>
                  <a:schemeClr val="accent4">
                    <a:lumMod val="75000"/>
                  </a:schemeClr>
                </a:solidFill>
              </a:rPr>
              <a:t>Shneideman</a:t>
            </a:r>
            <a:endParaRPr lang="en-US" sz="1200" dirty="0" smtClean="0">
              <a:solidFill>
                <a:schemeClr val="accent4">
                  <a:lumMod val="75000"/>
                </a:schemeClr>
              </a:solidFill>
            </a:endParaRPr>
          </a:p>
          <a:p>
            <a:pPr algn="l"/>
            <a:r>
              <a:rPr lang="en-US" sz="1200" dirty="0" smtClean="0">
                <a:solidFill>
                  <a:schemeClr val="accent4">
                    <a:lumMod val="75000"/>
                  </a:schemeClr>
                </a:solidFill>
              </a:rPr>
              <a:t>Based on </a:t>
            </a:r>
            <a:r>
              <a:rPr lang="en-US" sz="1200" dirty="0">
                <a:solidFill>
                  <a:schemeClr val="accent4">
                    <a:lumMod val="75000"/>
                  </a:schemeClr>
                </a:solidFill>
              </a:rPr>
              <a:t>class project of : </a:t>
            </a:r>
            <a:r>
              <a:rPr lang="es-ES" sz="1200" dirty="0">
                <a:solidFill>
                  <a:schemeClr val="accent4">
                    <a:lumMod val="75000"/>
                  </a:schemeClr>
                </a:solidFill>
              </a:rPr>
              <a:t>Leo </a:t>
            </a:r>
            <a:r>
              <a:rPr lang="es-ES" sz="1200" dirty="0" err="1">
                <a:solidFill>
                  <a:schemeClr val="accent4">
                    <a:lumMod val="75000"/>
                  </a:schemeClr>
                </a:solidFill>
              </a:rPr>
              <a:t>Claudino</a:t>
            </a:r>
            <a:r>
              <a:rPr lang="es-ES" sz="1200" dirty="0">
                <a:solidFill>
                  <a:schemeClr val="accent4">
                    <a:lumMod val="75000"/>
                  </a:schemeClr>
                </a:solidFill>
              </a:rPr>
              <a:t>, </a:t>
            </a:r>
            <a:r>
              <a:rPr lang="es-ES" sz="1200" dirty="0" err="1">
                <a:solidFill>
                  <a:schemeClr val="accent4">
                    <a:lumMod val="75000"/>
                  </a:schemeClr>
                </a:solidFill>
              </a:rPr>
              <a:t>Sameh</a:t>
            </a:r>
            <a:r>
              <a:rPr lang="es-ES" sz="1200" dirty="0">
                <a:solidFill>
                  <a:schemeClr val="accent4">
                    <a:lumMod val="75000"/>
                  </a:schemeClr>
                </a:solidFill>
              </a:rPr>
              <a:t> </a:t>
            </a:r>
            <a:r>
              <a:rPr lang="es-ES" sz="1200" dirty="0" err="1">
                <a:solidFill>
                  <a:schemeClr val="accent4">
                    <a:lumMod val="75000"/>
                  </a:schemeClr>
                </a:solidFill>
              </a:rPr>
              <a:t>Khamis</a:t>
            </a:r>
            <a:r>
              <a:rPr lang="es-ES" sz="1200" dirty="0">
                <a:solidFill>
                  <a:schemeClr val="accent4">
                    <a:lumMod val="75000"/>
                  </a:schemeClr>
                </a:solidFill>
              </a:rPr>
              <a:t>, </a:t>
            </a:r>
            <a:r>
              <a:rPr lang="es-ES" sz="1200" dirty="0" err="1">
                <a:solidFill>
                  <a:schemeClr val="accent4">
                    <a:lumMod val="75000"/>
                  </a:schemeClr>
                </a:solidFill>
              </a:rPr>
              <a:t>Ran</a:t>
            </a:r>
            <a:r>
              <a:rPr lang="es-ES" sz="1200" dirty="0">
                <a:solidFill>
                  <a:schemeClr val="accent4">
                    <a:lumMod val="75000"/>
                  </a:schemeClr>
                </a:solidFill>
              </a:rPr>
              <a:t> </a:t>
            </a:r>
            <a:r>
              <a:rPr lang="es-ES" sz="1200" dirty="0" err="1">
                <a:solidFill>
                  <a:schemeClr val="accent4">
                    <a:lumMod val="75000"/>
                  </a:schemeClr>
                </a:solidFill>
              </a:rPr>
              <a:t>Liu</a:t>
            </a:r>
            <a:r>
              <a:rPr lang="es-ES" sz="1200" dirty="0">
                <a:solidFill>
                  <a:schemeClr val="accent4">
                    <a:lumMod val="75000"/>
                  </a:schemeClr>
                </a:solidFill>
              </a:rPr>
              <a:t>, Ben London, </a:t>
            </a:r>
            <a:r>
              <a:rPr lang="es-ES" sz="1200" dirty="0" err="1">
                <a:solidFill>
                  <a:schemeClr val="accent4">
                    <a:lumMod val="75000"/>
                  </a:schemeClr>
                </a:solidFill>
              </a:rPr>
              <a:t>Jay</a:t>
            </a:r>
            <a:r>
              <a:rPr lang="es-ES" sz="1200" dirty="0">
                <a:solidFill>
                  <a:schemeClr val="accent4">
                    <a:lumMod val="75000"/>
                  </a:schemeClr>
                </a:solidFill>
              </a:rPr>
              <a:t> Pujara</a:t>
            </a:r>
          </a:p>
          <a:p>
            <a:pPr algn="l"/>
            <a:r>
              <a:rPr lang="en-US" sz="1200" dirty="0" smtClean="0">
                <a:solidFill>
                  <a:schemeClr val="accent4">
                    <a:lumMod val="75000"/>
                  </a:schemeClr>
                </a:solidFill>
              </a:rPr>
              <a:t>                                               Students </a:t>
            </a:r>
            <a:r>
              <a:rPr lang="en-US" sz="1200" dirty="0">
                <a:solidFill>
                  <a:schemeClr val="accent4">
                    <a:lumMod val="75000"/>
                  </a:schemeClr>
                </a:solidFill>
              </a:rPr>
              <a:t>of CMSC734 Information Visualization </a:t>
            </a:r>
            <a:r>
              <a:rPr lang="en-US" sz="1200" dirty="0" smtClean="0">
                <a:solidFill>
                  <a:schemeClr val="accent4">
                    <a:lumMod val="75000"/>
                  </a:schemeClr>
                </a:solidFill>
              </a:rPr>
              <a:t>class</a:t>
            </a:r>
            <a:endParaRPr lang="en-US" sz="1200" dirty="0">
              <a:solidFill>
                <a:schemeClr val="accent4">
                  <a:lumMod val="75000"/>
                </a:schemeClr>
              </a:solidFill>
            </a:endParaRPr>
          </a:p>
          <a:p>
            <a:pPr algn="l"/>
            <a:endParaRPr lang="en-US" sz="1200" dirty="0">
              <a:solidFill>
                <a:schemeClr val="accent4">
                  <a:lumMod val="75000"/>
                </a:schemeClr>
              </a:solidFill>
            </a:endParaRPr>
          </a:p>
        </p:txBody>
      </p:sp>
      <p:sp>
        <p:nvSpPr>
          <p:cNvPr id="6" name="Rectangle 5"/>
          <p:cNvSpPr/>
          <p:nvPr/>
        </p:nvSpPr>
        <p:spPr>
          <a:xfrm>
            <a:off x="4953000" y="3307140"/>
            <a:ext cx="4162425" cy="1200329"/>
          </a:xfrm>
          <a:prstGeom prst="rect">
            <a:avLst/>
          </a:prstGeom>
        </p:spPr>
        <p:txBody>
          <a:bodyPr wrap="square">
            <a:spAutoFit/>
          </a:bodyPr>
          <a:lstStyle/>
          <a:p>
            <a:pPr algn="l"/>
            <a:r>
              <a:rPr lang="en-US" dirty="0" smtClean="0"/>
              <a:t> </a:t>
            </a:r>
            <a:r>
              <a:rPr lang="en-US" i="1" dirty="0" smtClean="0"/>
              <a:t>    </a:t>
            </a:r>
          </a:p>
          <a:p>
            <a:pPr algn="l"/>
            <a:r>
              <a:rPr lang="en-US" i="1" dirty="0" smtClean="0"/>
              <a:t>”Super-cool demo” </a:t>
            </a:r>
            <a:endParaRPr lang="en-US" i="1" dirty="0"/>
          </a:p>
          <a:p>
            <a:pPr algn="l"/>
            <a:endParaRPr lang="en-US" sz="1200" dirty="0" smtClean="0"/>
          </a:p>
          <a:p>
            <a:pPr algn="l"/>
            <a:r>
              <a:rPr lang="en-US" sz="1200" dirty="0" smtClean="0"/>
              <a:t>Dr. Jonathan </a:t>
            </a:r>
            <a:r>
              <a:rPr lang="en-US" sz="1200" dirty="0" err="1" smtClean="0"/>
              <a:t>Nebeker</a:t>
            </a:r>
            <a:r>
              <a:rPr lang="en-US" sz="1200" dirty="0" smtClean="0"/>
              <a:t>,  </a:t>
            </a:r>
            <a:r>
              <a:rPr lang="en-US" sz="1200" dirty="0" err="1" smtClean="0"/>
              <a:t>Univ</a:t>
            </a:r>
            <a:r>
              <a:rPr lang="en-US" sz="1200" dirty="0" smtClean="0"/>
              <a:t> of Utah &amp; VA</a:t>
            </a:r>
          </a:p>
        </p:txBody>
      </p:sp>
    </p:spTree>
    <p:extLst>
      <p:ext uri="{BB962C8B-B14F-4D97-AF65-F5344CB8AC3E}">
        <p14:creationId xmlns:p14="http://schemas.microsoft.com/office/powerpoint/2010/main" val="3380932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p:txBody>
          <a:bodyPr/>
          <a:lstStyle/>
          <a:p>
            <a:pPr eaLnBrk="1" hangingPunct="1"/>
            <a:endParaRPr lang="en-US" i="1" smtClean="0">
              <a:latin typeface="Times" charset="0"/>
            </a:endParaRPr>
          </a:p>
          <a:p>
            <a:pPr eaLnBrk="1" hangingPunct="1"/>
            <a:endParaRPr lang="en-US" smtClean="0">
              <a:latin typeface="Times" charset="0"/>
            </a:endParaRPr>
          </a:p>
        </p:txBody>
      </p:sp>
      <p:sp>
        <p:nvSpPr>
          <p:cNvPr id="60419" name="Text Box 3"/>
          <p:cNvSpPr txBox="1">
            <a:spLocks noChangeArrowheads="1"/>
          </p:cNvSpPr>
          <p:nvPr/>
        </p:nvSpPr>
        <p:spPr bwMode="auto">
          <a:xfrm>
            <a:off x="2484438" y="4605338"/>
            <a:ext cx="436562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2800" b="1" dirty="0">
                <a:solidFill>
                  <a:schemeClr val="tx1"/>
                </a:solidFill>
                <a:latin typeface="Arial" charset="0"/>
              </a:rPr>
              <a:t>29th Annual Symposium</a:t>
            </a:r>
          </a:p>
          <a:p>
            <a:pPr algn="ctr"/>
            <a:r>
              <a:rPr lang="en-US" sz="2800" b="1">
                <a:solidFill>
                  <a:schemeClr val="tx1"/>
                </a:solidFill>
                <a:latin typeface="Arial" charset="0"/>
              </a:rPr>
              <a:t>May </a:t>
            </a:r>
            <a:r>
              <a:rPr lang="en-US" sz="2800" b="1" smtClean="0">
                <a:solidFill>
                  <a:schemeClr val="tx1"/>
                </a:solidFill>
                <a:latin typeface="Arial" charset="0"/>
              </a:rPr>
              <a:t>22-23, </a:t>
            </a:r>
            <a:r>
              <a:rPr lang="en-US" sz="2800" b="1" dirty="0">
                <a:solidFill>
                  <a:schemeClr val="tx1"/>
                </a:solidFill>
                <a:latin typeface="Arial" charset="0"/>
              </a:rPr>
              <a:t>2012</a:t>
            </a:r>
          </a:p>
          <a:p>
            <a:pPr algn="ctr"/>
            <a:endParaRPr lang="en-US" sz="3200" b="1" dirty="0">
              <a:solidFill>
                <a:schemeClr val="tx1"/>
              </a:solidFill>
              <a:latin typeface="Arial" charset="0"/>
            </a:endParaRPr>
          </a:p>
          <a:p>
            <a:pPr algn="ctr"/>
            <a:r>
              <a:rPr lang="en-US" b="1" dirty="0">
                <a:solidFill>
                  <a:schemeClr val="tx1"/>
                </a:solidFill>
                <a:latin typeface="Courier New" pitchFamily="49" charset="0"/>
              </a:rPr>
              <a:t>www.cs.umd.edu/hcil</a:t>
            </a:r>
            <a:br>
              <a:rPr lang="en-US" b="1" dirty="0">
                <a:solidFill>
                  <a:schemeClr val="tx1"/>
                </a:solidFill>
                <a:latin typeface="Courier New" pitchFamily="49" charset="0"/>
              </a:rPr>
            </a:br>
            <a:endParaRPr lang="en-US" b="1" i="1" dirty="0">
              <a:solidFill>
                <a:schemeClr val="tx1"/>
              </a:solidFill>
              <a:latin typeface="Courier New" pitchFamily="49" charset="0"/>
            </a:endParaRPr>
          </a:p>
        </p:txBody>
      </p:sp>
      <p:pic>
        <p:nvPicPr>
          <p:cNvPr id="60420" name="Picture 5"/>
          <p:cNvPicPr>
            <a:picLocks noChangeAspect="1" noChangeArrowheads="1"/>
          </p:cNvPicPr>
          <p:nvPr/>
        </p:nvPicPr>
        <p:blipFill>
          <a:blip r:embed="rId2">
            <a:extLst>
              <a:ext uri="{28A0092B-C50C-407E-A947-70E740481C1C}">
                <a14:useLocalDpi xmlns:a14="http://schemas.microsoft.com/office/drawing/2010/main" val="0"/>
              </a:ext>
            </a:extLst>
          </a:blip>
          <a:srcRect l="1543" t="34029" r="4286" b="13702"/>
          <a:stretch>
            <a:fillRect/>
          </a:stretch>
        </p:blipFill>
        <p:spPr bwMode="auto">
          <a:xfrm>
            <a:off x="336550" y="1371600"/>
            <a:ext cx="8502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spTree>
    <p:extLst>
      <p:ext uri="{BB962C8B-B14F-4D97-AF65-F5344CB8AC3E}">
        <p14:creationId xmlns:p14="http://schemas.microsoft.com/office/powerpoint/2010/main" val="1114331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152400"/>
            <a:ext cx="8915400" cy="762000"/>
          </a:xfrm>
        </p:spPr>
        <p:txBody>
          <a:bodyPr/>
          <a:lstStyle/>
          <a:p>
            <a:pPr eaLnBrk="1" hangingPunct="1"/>
            <a:r>
              <a:rPr lang="en-US" sz="3200" b="1" smtClean="0"/>
              <a:t>Spotfire: Retinol’s role in embryos &amp; vision</a:t>
            </a:r>
          </a:p>
        </p:txBody>
      </p:sp>
      <p:pic>
        <p:nvPicPr>
          <p:cNvPr id="15363" name="Picture 3" descr="Thomas-Spotfire1"/>
          <p:cNvPicPr>
            <a:picLocks noChangeAspect="1" noChangeArrowheads="1"/>
          </p:cNvPicPr>
          <p:nvPr/>
        </p:nvPicPr>
        <p:blipFill>
          <a:blip r:embed="rId3" cstate="print"/>
          <a:srcRect/>
          <a:stretch>
            <a:fillRect/>
          </a:stretch>
        </p:blipFill>
        <p:spPr bwMode="auto">
          <a:xfrm>
            <a:off x="762000" y="1143000"/>
            <a:ext cx="7086600" cy="5668963"/>
          </a:xfrm>
          <a:prstGeom prst="rect">
            <a:avLst/>
          </a:prstGeom>
          <a:noFill/>
          <a:ln w="9525">
            <a:noFill/>
            <a:miter lim="800000"/>
            <a:headEnd/>
            <a:tailEnd/>
          </a:ln>
        </p:spPr>
      </p:pic>
    </p:spTree>
    <p:extLst>
      <p:ext uri="{BB962C8B-B14F-4D97-AF65-F5344CB8AC3E}">
        <p14:creationId xmlns:p14="http://schemas.microsoft.com/office/powerpoint/2010/main" val="3162703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200" b="1" smtClean="0"/>
              <a:t>Spotfire: DC natality data</a:t>
            </a:r>
          </a:p>
        </p:txBody>
      </p:sp>
      <p:pic>
        <p:nvPicPr>
          <p:cNvPr id="13315" name="Picture 3"/>
          <p:cNvPicPr>
            <a:picLocks noChangeAspect="1" noChangeArrowheads="1"/>
          </p:cNvPicPr>
          <p:nvPr/>
        </p:nvPicPr>
        <p:blipFill>
          <a:blip r:embed="rId2" cstate="print"/>
          <a:srcRect/>
          <a:stretch>
            <a:fillRect/>
          </a:stretch>
        </p:blipFill>
        <p:spPr bwMode="auto">
          <a:xfrm>
            <a:off x="304800" y="1119188"/>
            <a:ext cx="7924800" cy="5738812"/>
          </a:xfrm>
          <a:prstGeom prst="rect">
            <a:avLst/>
          </a:prstGeom>
          <a:noFill/>
          <a:ln w="38100" cap="sq" algn="ctr">
            <a:noFill/>
            <a:miter lim="800000"/>
            <a:headEnd/>
            <a:tailEnd/>
          </a:ln>
        </p:spPr>
      </p:pic>
    </p:spTree>
    <p:extLst>
      <p:ext uri="{BB962C8B-B14F-4D97-AF65-F5344CB8AC3E}">
        <p14:creationId xmlns:p14="http://schemas.microsoft.com/office/powerpoint/2010/main" val="2751730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AutoShape 2"/>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16387" name="Picture 3" descr="sf_logo"/>
          <p:cNvPicPr>
            <a:picLocks noChangeAspect="1" noChangeArrowheads="1"/>
          </p:cNvPicPr>
          <p:nvPr/>
        </p:nvPicPr>
        <p:blipFill>
          <a:blip r:embed="rId2" cstate="print"/>
          <a:srcRect l="10001" t="23810" b="23810"/>
          <a:stretch>
            <a:fillRect/>
          </a:stretch>
        </p:blipFill>
        <p:spPr bwMode="auto">
          <a:xfrm>
            <a:off x="5486400" y="0"/>
            <a:ext cx="3429000" cy="838200"/>
          </a:xfrm>
          <a:prstGeom prst="rect">
            <a:avLst/>
          </a:prstGeom>
          <a:noFill/>
          <a:ln w="9525">
            <a:noFill/>
            <a:miter lim="800000"/>
            <a:headEnd/>
            <a:tailEnd/>
          </a:ln>
        </p:spPr>
      </p:pic>
      <p:pic>
        <p:nvPicPr>
          <p:cNvPr id="16388" name="Picture 4" descr="Spotfire-Wall-1"/>
          <p:cNvPicPr>
            <a:picLocks noChangeAspect="1" noChangeArrowheads="1"/>
          </p:cNvPicPr>
          <p:nvPr/>
        </p:nvPicPr>
        <p:blipFill>
          <a:blip r:embed="rId3" cstate="print"/>
          <a:srcRect t="14207" b="20685"/>
          <a:stretch>
            <a:fillRect/>
          </a:stretch>
        </p:blipFill>
        <p:spPr bwMode="auto">
          <a:xfrm>
            <a:off x="0" y="1231900"/>
            <a:ext cx="9144000" cy="4464050"/>
          </a:xfrm>
          <a:prstGeom prst="rect">
            <a:avLst/>
          </a:prstGeom>
          <a:noFill/>
          <a:ln w="9525">
            <a:noFill/>
            <a:miter lim="800000"/>
            <a:headEnd/>
            <a:tailEnd/>
          </a:ln>
        </p:spPr>
      </p:pic>
    </p:spTree>
    <p:extLst>
      <p:ext uri="{BB962C8B-B14F-4D97-AF65-F5344CB8AC3E}">
        <p14:creationId xmlns:p14="http://schemas.microsoft.com/office/powerpoint/2010/main" val="28446622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b="1" smtClean="0"/>
              <a:t>Treemap: WHC Emergency Room </a:t>
            </a:r>
            <a:r>
              <a:rPr lang="en-US" sz="2000" b="1" smtClean="0"/>
              <a:t/>
            </a:r>
            <a:br>
              <a:rPr lang="en-US" sz="2000" b="1" smtClean="0"/>
            </a:br>
            <a:r>
              <a:rPr lang="en-US" sz="2000" b="1" smtClean="0"/>
              <a:t>         (6304 patients in Jan2006)</a:t>
            </a:r>
          </a:p>
        </p:txBody>
      </p:sp>
      <p:pic>
        <p:nvPicPr>
          <p:cNvPr id="27651" name="Picture 3"/>
          <p:cNvPicPr>
            <a:picLocks noChangeAspect="1" noChangeArrowheads="1"/>
          </p:cNvPicPr>
          <p:nvPr/>
        </p:nvPicPr>
        <p:blipFill>
          <a:blip r:embed="rId2" cstate="print"/>
          <a:srcRect/>
          <a:stretch>
            <a:fillRect/>
          </a:stretch>
        </p:blipFill>
        <p:spPr bwMode="auto">
          <a:xfrm>
            <a:off x="762000" y="1143000"/>
            <a:ext cx="7315200" cy="5297488"/>
          </a:xfrm>
          <a:prstGeom prst="rect">
            <a:avLst/>
          </a:prstGeom>
          <a:noFill/>
          <a:ln w="38100" cap="sq" algn="ctr">
            <a:noFill/>
            <a:miter lim="800000"/>
            <a:headEnd/>
            <a:tailEnd/>
          </a:ln>
        </p:spPr>
      </p:pic>
      <p:sp>
        <p:nvSpPr>
          <p:cNvPr id="27652" name="Text Box 4"/>
          <p:cNvSpPr txBox="1">
            <a:spLocks noChangeArrowheads="1"/>
          </p:cNvSpPr>
          <p:nvPr/>
        </p:nvSpPr>
        <p:spPr bwMode="auto">
          <a:xfrm>
            <a:off x="219075" y="6659563"/>
            <a:ext cx="549275" cy="92075"/>
          </a:xfrm>
          <a:prstGeom prst="rect">
            <a:avLst/>
          </a:prstGeom>
          <a:noFill/>
          <a:ln w="38100" cap="sq" algn="ctr">
            <a:noFill/>
            <a:miter lim="800000"/>
            <a:headEnd/>
            <a:tailEnd/>
          </a:ln>
        </p:spPr>
        <p:txBody>
          <a:bodyPr vert="eaVert" wrap="none">
            <a:spAutoFit/>
          </a:bodyPr>
          <a:lstStyle/>
          <a:p>
            <a:endParaRPr lang="en-US"/>
          </a:p>
        </p:txBody>
      </p:sp>
      <p:sp>
        <p:nvSpPr>
          <p:cNvPr id="27653" name="Text Box 5"/>
          <p:cNvSpPr txBox="1">
            <a:spLocks noChangeArrowheads="1"/>
          </p:cNvSpPr>
          <p:nvPr/>
        </p:nvSpPr>
        <p:spPr bwMode="auto">
          <a:xfrm>
            <a:off x="103188" y="6440488"/>
            <a:ext cx="8264525" cy="457200"/>
          </a:xfrm>
          <a:prstGeom prst="rect">
            <a:avLst/>
          </a:prstGeom>
          <a:noFill/>
          <a:ln w="38100" cap="sq" algn="ctr">
            <a:noFill/>
            <a:miter lim="800000"/>
            <a:headEnd/>
            <a:tailEnd/>
          </a:ln>
        </p:spPr>
        <p:txBody>
          <a:bodyPr wrap="none">
            <a:spAutoFit/>
          </a:bodyPr>
          <a:lstStyle/>
          <a:p>
            <a:r>
              <a:rPr lang="en-US"/>
              <a:t>Group by Admissions/MF, size by service time, color by age</a:t>
            </a:r>
          </a:p>
        </p:txBody>
      </p:sp>
    </p:spTree>
    <p:extLst>
      <p:ext uri="{BB962C8B-B14F-4D97-AF65-F5344CB8AC3E}">
        <p14:creationId xmlns:p14="http://schemas.microsoft.com/office/powerpoint/2010/main" val="1645913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152400"/>
            <a:ext cx="8458200" cy="762000"/>
          </a:xfrm>
        </p:spPr>
        <p:txBody>
          <a:bodyPr/>
          <a:lstStyle/>
          <a:p>
            <a:pPr eaLnBrk="1" hangingPunct="1"/>
            <a:r>
              <a:rPr lang="en-US" sz="3200" b="1" smtClean="0"/>
              <a:t>Treemap: WHC Emergency Room </a:t>
            </a:r>
            <a:r>
              <a:rPr lang="en-US" sz="2000" b="1" smtClean="0"/>
              <a:t/>
            </a:r>
            <a:br>
              <a:rPr lang="en-US" sz="2000" b="1" smtClean="0"/>
            </a:br>
            <a:r>
              <a:rPr lang="en-US" sz="2000" b="1" smtClean="0"/>
              <a:t>         (6304 patients in Jan2006)  (only those service time &gt;12 hours)</a:t>
            </a:r>
          </a:p>
        </p:txBody>
      </p:sp>
      <p:sp>
        <p:nvSpPr>
          <p:cNvPr id="28675" name="Text Box 3"/>
          <p:cNvSpPr txBox="1">
            <a:spLocks noChangeArrowheads="1"/>
          </p:cNvSpPr>
          <p:nvPr/>
        </p:nvSpPr>
        <p:spPr bwMode="auto">
          <a:xfrm>
            <a:off x="219075" y="6659563"/>
            <a:ext cx="549275" cy="92075"/>
          </a:xfrm>
          <a:prstGeom prst="rect">
            <a:avLst/>
          </a:prstGeom>
          <a:noFill/>
          <a:ln w="38100" cap="sq" algn="ctr">
            <a:noFill/>
            <a:miter lim="800000"/>
            <a:headEnd/>
            <a:tailEnd/>
          </a:ln>
        </p:spPr>
        <p:txBody>
          <a:bodyPr vert="eaVert" wrap="none">
            <a:spAutoFit/>
          </a:bodyPr>
          <a:lstStyle/>
          <a:p>
            <a:endParaRPr lang="en-US"/>
          </a:p>
        </p:txBody>
      </p:sp>
      <p:sp>
        <p:nvSpPr>
          <p:cNvPr id="28676" name="Text Box 4"/>
          <p:cNvSpPr txBox="1">
            <a:spLocks noChangeArrowheads="1"/>
          </p:cNvSpPr>
          <p:nvPr/>
        </p:nvSpPr>
        <p:spPr bwMode="auto">
          <a:xfrm>
            <a:off x="103188" y="6440488"/>
            <a:ext cx="8264525" cy="457200"/>
          </a:xfrm>
          <a:prstGeom prst="rect">
            <a:avLst/>
          </a:prstGeom>
          <a:noFill/>
          <a:ln w="38100" cap="sq" algn="ctr">
            <a:noFill/>
            <a:miter lim="800000"/>
            <a:headEnd/>
            <a:tailEnd/>
          </a:ln>
        </p:spPr>
        <p:txBody>
          <a:bodyPr wrap="none">
            <a:spAutoFit/>
          </a:bodyPr>
          <a:lstStyle/>
          <a:p>
            <a:r>
              <a:rPr lang="en-US"/>
              <a:t>Group by Admissions/MF, size by service time, color by age</a:t>
            </a:r>
          </a:p>
        </p:txBody>
      </p:sp>
      <p:pic>
        <p:nvPicPr>
          <p:cNvPr id="28677" name="Picture 5"/>
          <p:cNvPicPr>
            <a:picLocks noChangeAspect="1" noChangeArrowheads="1"/>
          </p:cNvPicPr>
          <p:nvPr/>
        </p:nvPicPr>
        <p:blipFill>
          <a:blip r:embed="rId2" cstate="print"/>
          <a:srcRect/>
          <a:stretch>
            <a:fillRect/>
          </a:stretch>
        </p:blipFill>
        <p:spPr bwMode="auto">
          <a:xfrm>
            <a:off x="685800" y="1123950"/>
            <a:ext cx="7391400" cy="5353050"/>
          </a:xfrm>
          <a:prstGeom prst="rect">
            <a:avLst/>
          </a:prstGeom>
          <a:noFill/>
          <a:ln w="38100" cap="sq" algn="ctr">
            <a:noFill/>
            <a:miter lim="800000"/>
            <a:headEnd/>
            <a:tailEnd/>
          </a:ln>
        </p:spPr>
      </p:pic>
    </p:spTree>
    <p:extLst>
      <p:ext uri="{BB962C8B-B14F-4D97-AF65-F5344CB8AC3E}">
        <p14:creationId xmlns:p14="http://schemas.microsoft.com/office/powerpoint/2010/main" val="1795892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048125" y="6553200"/>
            <a:ext cx="2505075" cy="366712"/>
          </a:xfrm>
          <a:prstGeom prst="rect">
            <a:avLst/>
          </a:prstGeom>
          <a:noFill/>
          <a:ln w="12700">
            <a:noFill/>
            <a:miter lim="800000"/>
            <a:headEnd/>
            <a:tailEnd/>
          </a:ln>
        </p:spPr>
        <p:txBody>
          <a:bodyPr wrap="none">
            <a:spAutoFit/>
          </a:bodyPr>
          <a:lstStyle/>
          <a:p>
            <a:pPr algn="l"/>
            <a:r>
              <a:rPr lang="en-US" sz="1800" b="1" dirty="0">
                <a:solidFill>
                  <a:schemeClr val="tx1"/>
                </a:solidFill>
                <a:latin typeface="Courier New" pitchFamily="49" charset="0"/>
              </a:rPr>
              <a:t>www.hivegroup.com</a:t>
            </a:r>
          </a:p>
        </p:txBody>
      </p:sp>
      <p:sp>
        <p:nvSpPr>
          <p:cNvPr id="33795" name="Rectangle 3"/>
          <p:cNvSpPr>
            <a:spLocks noChangeArrowheads="1"/>
          </p:cNvSpPr>
          <p:nvPr/>
        </p:nvSpPr>
        <p:spPr bwMode="auto">
          <a:xfrm>
            <a:off x="457200" y="76200"/>
            <a:ext cx="8991600" cy="685800"/>
          </a:xfrm>
          <a:prstGeom prst="rect">
            <a:avLst/>
          </a:prstGeom>
          <a:noFill/>
          <a:ln w="12700">
            <a:noFill/>
            <a:miter lim="800000"/>
            <a:headEnd/>
            <a:tailEnd/>
          </a:ln>
        </p:spPr>
        <p:txBody>
          <a:bodyPr lIns="92075" tIns="46038" rIns="92075" bIns="46038" anchor="ctr"/>
          <a:lstStyle/>
          <a:p>
            <a:pPr algn="l"/>
            <a:r>
              <a:rPr lang="en-US" sz="3200" b="1" dirty="0" err="1">
                <a:solidFill>
                  <a:schemeClr val="tx2"/>
                </a:solidFill>
                <a:latin typeface="Arial" charset="0"/>
              </a:rPr>
              <a:t>Treemap</a:t>
            </a:r>
            <a:r>
              <a:rPr lang="en-US" sz="3200" b="1" dirty="0">
                <a:solidFill>
                  <a:schemeClr val="tx2"/>
                </a:solidFill>
                <a:latin typeface="Arial" charset="0"/>
              </a:rPr>
              <a:t>: </a:t>
            </a:r>
            <a:r>
              <a:rPr lang="en-US" sz="3200" b="1" dirty="0" smtClean="0">
                <a:solidFill>
                  <a:schemeClr val="tx2"/>
                </a:solidFill>
                <a:latin typeface="Arial" charset="0"/>
              </a:rPr>
              <a:t>Nutritional Analysis</a:t>
            </a:r>
            <a:endParaRPr lang="en-US" sz="2800" b="1" dirty="0">
              <a:solidFill>
                <a:schemeClr val="tx2"/>
              </a:solidFill>
              <a:latin typeface="Arial"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1" t="13847" r="3269" b="6005"/>
          <a:stretch/>
        </p:blipFill>
        <p:spPr bwMode="auto">
          <a:xfrm>
            <a:off x="838200" y="1066800"/>
            <a:ext cx="7315200" cy="547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460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14894" b="12766"/>
          <a:stretch>
            <a:fillRect/>
          </a:stretch>
        </p:blipFill>
        <p:spPr bwMode="auto">
          <a:xfrm>
            <a:off x="1066800" y="1066800"/>
            <a:ext cx="6553200" cy="5391150"/>
          </a:xfrm>
          <a:prstGeom prst="rect">
            <a:avLst/>
          </a:prstGeom>
          <a:noFill/>
          <a:ln w="12700">
            <a:noFill/>
            <a:miter lim="800000"/>
            <a:headEnd type="none" w="sm" len="sm"/>
            <a:tailEnd type="none" w="sm" len="sm"/>
          </a:ln>
        </p:spPr>
      </p:pic>
      <p:pic>
        <p:nvPicPr>
          <p:cNvPr id="24579" name="Picture 3"/>
          <p:cNvPicPr>
            <a:picLocks noChangeAspect="1" noChangeArrowheads="1"/>
          </p:cNvPicPr>
          <p:nvPr/>
        </p:nvPicPr>
        <p:blipFill>
          <a:blip r:embed="rId3" cstate="print"/>
          <a:srcRect/>
          <a:stretch>
            <a:fillRect/>
          </a:stretch>
        </p:blipFill>
        <p:spPr bwMode="auto">
          <a:xfrm>
            <a:off x="4968875" y="4229100"/>
            <a:ext cx="2651125" cy="2206625"/>
          </a:xfrm>
          <a:prstGeom prst="rect">
            <a:avLst/>
          </a:prstGeom>
          <a:noFill/>
          <a:ln w="12700">
            <a:noFill/>
            <a:miter lim="800000"/>
            <a:headEnd type="none" w="sm" len="sm"/>
            <a:tailEnd type="none" w="sm" len="sm"/>
          </a:ln>
        </p:spPr>
      </p:pic>
      <p:sp>
        <p:nvSpPr>
          <p:cNvPr id="24580" name="Text Box 4"/>
          <p:cNvSpPr txBox="1">
            <a:spLocks noChangeArrowheads="1"/>
          </p:cNvSpPr>
          <p:nvPr/>
        </p:nvSpPr>
        <p:spPr bwMode="auto">
          <a:xfrm>
            <a:off x="838200" y="304800"/>
            <a:ext cx="5413375" cy="579438"/>
          </a:xfrm>
          <a:prstGeom prst="rect">
            <a:avLst/>
          </a:prstGeom>
          <a:solidFill>
            <a:schemeClr val="bg1"/>
          </a:solidFill>
          <a:ln w="12700">
            <a:noFill/>
            <a:miter lim="800000"/>
            <a:headEnd/>
            <a:tailEnd/>
          </a:ln>
        </p:spPr>
        <p:txBody>
          <a:bodyPr wrap="none">
            <a:spAutoFit/>
          </a:bodyPr>
          <a:lstStyle/>
          <a:p>
            <a:pPr algn="l"/>
            <a:r>
              <a:rPr lang="en-US" sz="3200" b="1">
                <a:solidFill>
                  <a:schemeClr val="tx2"/>
                </a:solidFill>
                <a:latin typeface="Arial" charset="0"/>
              </a:rPr>
              <a:t>LifeLines: Patient Histories</a:t>
            </a:r>
          </a:p>
        </p:txBody>
      </p:sp>
      <p:sp>
        <p:nvSpPr>
          <p:cNvPr id="24581" name="Rectangle 6"/>
          <p:cNvSpPr>
            <a:spLocks noChangeArrowheads="1"/>
          </p:cNvSpPr>
          <p:nvPr/>
        </p:nvSpPr>
        <p:spPr bwMode="auto">
          <a:xfrm>
            <a:off x="2217738" y="6488113"/>
            <a:ext cx="4183062" cy="369887"/>
          </a:xfrm>
          <a:prstGeom prst="rect">
            <a:avLst/>
          </a:prstGeom>
          <a:noFill/>
          <a:ln w="12700" cap="sq">
            <a:noFill/>
            <a:miter lim="800000"/>
            <a:headEnd type="none" w="sm" len="sm"/>
            <a:tailEnd type="none" w="sm" len="sm"/>
          </a:ln>
        </p:spPr>
        <p:txBody>
          <a:bodyPr wrap="none">
            <a:spAutoFit/>
          </a:bodyPr>
          <a:lstStyle/>
          <a:p>
            <a:pPr algn="l"/>
            <a:r>
              <a:rPr lang="en-US" sz="1800" b="1" dirty="0">
                <a:solidFill>
                  <a:schemeClr val="tx1"/>
                </a:solidFill>
                <a:latin typeface="Courier New" pitchFamily="49" charset="0"/>
                <a:cs typeface="Courier New" pitchFamily="49" charset="0"/>
              </a:rPr>
              <a:t>www.cs.umd.edu/hcil/lifelines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ntique Olv (W1)" pitchFamily="34" charset="0"/>
            <a:cs typeface="Arial"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ntique Olv (W1)" pitchFamily="34" charset="0"/>
            <a:cs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45938</TotalTime>
  <Words>1304</Words>
  <Application>Microsoft Office PowerPoint</Application>
  <PresentationFormat>On-screen Show (4:3)</PresentationFormat>
  <Paragraphs>139</Paragraphs>
  <Slides>24</Slides>
  <Notes>10</Notes>
  <HiddenSlides>1</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Pixel</vt:lpstr>
      <vt:lpstr>  Information Visualization in Medical Informatics   Ben Shneiderman  ben@cs.umd.edu @benbendc  Founding Director (1983-2000), Human-Computer Interaction Lab Professor, Department of Computer Science Member, Institute for Advanced Computer Studies      University of Maryland College Park, MD 20742</vt:lpstr>
      <vt:lpstr>PowerPoint Presentation</vt:lpstr>
      <vt:lpstr>Spotfire: Retinol’s role in embryos &amp; vision</vt:lpstr>
      <vt:lpstr>Spotfire: DC natality data</vt:lpstr>
      <vt:lpstr>PowerPoint Presentation</vt:lpstr>
      <vt:lpstr>Treemap: WHC Emergency Room           (6304 patients in Jan2006)</vt:lpstr>
      <vt:lpstr>Treemap: WHC Emergency Room           (6304 patients in Jan2006)  (only those service time &gt;12 hours)</vt:lpstr>
      <vt:lpstr>PowerPoint Presentation</vt:lpstr>
      <vt:lpstr>PowerPoint Presentation</vt:lpstr>
      <vt:lpstr>LifeLines2: Contrast+Creatine</vt:lpstr>
      <vt:lpstr>LifeLines2: Align-Rank-Filter &amp; Summarize</vt:lpstr>
      <vt:lpstr>LifeLines2: Align-Rank-Filter &amp; Summarize</vt:lpstr>
      <vt:lpstr>LifeFlow: Aggregation Strategy</vt:lpstr>
      <vt:lpstr>LifeFlow: Interface with User Controls</vt:lpstr>
      <vt:lpstr>PowerPoint Presentation</vt:lpstr>
      <vt:lpstr>PowerPoint Presentation</vt:lpstr>
      <vt:lpstr>PowerPoint Presentation</vt:lpstr>
      <vt:lpstr>PowerPoint Presentation</vt:lpstr>
      <vt:lpstr>PowerPoint Presentation</vt:lpstr>
      <vt:lpstr>Office of National Coordinator: SHARP</vt:lpstr>
      <vt:lpstr>Lab test tracking to ensure completion</vt:lpstr>
      <vt:lpstr>PowerPoint Presentation</vt:lpstr>
      <vt:lpstr>Twinlist: Medication Reconciliation</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System Technologies</dc:title>
  <dc:creator>Ben Shneiderman</dc:creator>
  <cp:lastModifiedBy>Catherine Plaisant</cp:lastModifiedBy>
  <cp:revision>235</cp:revision>
  <dcterms:created xsi:type="dcterms:W3CDTF">2004-05-06T20:17:30Z</dcterms:created>
  <dcterms:modified xsi:type="dcterms:W3CDTF">2012-03-16T13:31:00Z</dcterms:modified>
</cp:coreProperties>
</file>