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64"/>
  </p:notesMasterIdLst>
  <p:handoutMasterIdLst>
    <p:handoutMasterId r:id="rId65"/>
  </p:handoutMasterIdLst>
  <p:sldIdLst>
    <p:sldId id="686" r:id="rId2"/>
    <p:sldId id="653" r:id="rId3"/>
    <p:sldId id="720" r:id="rId4"/>
    <p:sldId id="772" r:id="rId5"/>
    <p:sldId id="773" r:id="rId6"/>
    <p:sldId id="774" r:id="rId7"/>
    <p:sldId id="722" r:id="rId8"/>
    <p:sldId id="710" r:id="rId9"/>
    <p:sldId id="711" r:id="rId10"/>
    <p:sldId id="712" r:id="rId11"/>
    <p:sldId id="767" r:id="rId12"/>
    <p:sldId id="768" r:id="rId13"/>
    <p:sldId id="769" r:id="rId14"/>
    <p:sldId id="726" r:id="rId15"/>
    <p:sldId id="770" r:id="rId16"/>
    <p:sldId id="728" r:id="rId17"/>
    <p:sldId id="729" r:id="rId18"/>
    <p:sldId id="730" r:id="rId19"/>
    <p:sldId id="623" r:id="rId20"/>
    <p:sldId id="647" r:id="rId21"/>
    <p:sldId id="692" r:id="rId22"/>
    <p:sldId id="689" r:id="rId23"/>
    <p:sldId id="690" r:id="rId24"/>
    <p:sldId id="696" r:id="rId25"/>
    <p:sldId id="697" r:id="rId26"/>
    <p:sldId id="698" r:id="rId27"/>
    <p:sldId id="699" r:id="rId28"/>
    <p:sldId id="700" r:id="rId29"/>
    <p:sldId id="761" r:id="rId30"/>
    <p:sldId id="762" r:id="rId31"/>
    <p:sldId id="763" r:id="rId32"/>
    <p:sldId id="764" r:id="rId33"/>
    <p:sldId id="765" r:id="rId34"/>
    <p:sldId id="766" r:id="rId35"/>
    <p:sldId id="771" r:id="rId36"/>
    <p:sldId id="741" r:id="rId37"/>
    <p:sldId id="742" r:id="rId38"/>
    <p:sldId id="743" r:id="rId39"/>
    <p:sldId id="744" r:id="rId40"/>
    <p:sldId id="745" r:id="rId41"/>
    <p:sldId id="746" r:id="rId42"/>
    <p:sldId id="747" r:id="rId43"/>
    <p:sldId id="748" r:id="rId44"/>
    <p:sldId id="749" r:id="rId45"/>
    <p:sldId id="705" r:id="rId46"/>
    <p:sldId id="707" r:id="rId47"/>
    <p:sldId id="753" r:id="rId48"/>
    <p:sldId id="754" r:id="rId49"/>
    <p:sldId id="755" r:id="rId50"/>
    <p:sldId id="756" r:id="rId51"/>
    <p:sldId id="752" r:id="rId52"/>
    <p:sldId id="716" r:id="rId53"/>
    <p:sldId id="708" r:id="rId54"/>
    <p:sldId id="775" r:id="rId55"/>
    <p:sldId id="757" r:id="rId56"/>
    <p:sldId id="758" r:id="rId57"/>
    <p:sldId id="759" r:id="rId58"/>
    <p:sldId id="760" r:id="rId59"/>
    <p:sldId id="777" r:id="rId60"/>
    <p:sldId id="776" r:id="rId61"/>
    <p:sldId id="736" r:id="rId62"/>
    <p:sldId id="704" r:id="rId63"/>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1pPr>
    <a:lvl2pPr marL="4572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2pPr>
    <a:lvl3pPr marL="9144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3pPr>
    <a:lvl4pPr marL="13716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4pPr>
    <a:lvl5pPr marL="1828800" algn="ctr" rtl="0" eaLnBrk="0" fontAlgn="base" hangingPunct="0">
      <a:spcBef>
        <a:spcPct val="0"/>
      </a:spcBef>
      <a:spcAft>
        <a:spcPct val="0"/>
      </a:spcAft>
      <a:defRPr sz="2400" kern="1200">
        <a:solidFill>
          <a:srgbClr val="000000"/>
        </a:solidFill>
        <a:latin typeface="Antique Olv (W1)" pitchFamily="34" charset="0"/>
        <a:ea typeface="+mn-ea"/>
        <a:cs typeface="Arial" charset="0"/>
      </a:defRPr>
    </a:lvl5pPr>
    <a:lvl6pPr marL="2286000" algn="l" defTabSz="914400" rtl="0" eaLnBrk="1" latinLnBrk="0" hangingPunct="1">
      <a:defRPr sz="2400" kern="1200">
        <a:solidFill>
          <a:srgbClr val="000000"/>
        </a:solidFill>
        <a:latin typeface="Antique Olv (W1)" pitchFamily="34" charset="0"/>
        <a:ea typeface="+mn-ea"/>
        <a:cs typeface="Arial" charset="0"/>
      </a:defRPr>
    </a:lvl6pPr>
    <a:lvl7pPr marL="2743200" algn="l" defTabSz="914400" rtl="0" eaLnBrk="1" latinLnBrk="0" hangingPunct="1">
      <a:defRPr sz="2400" kern="1200">
        <a:solidFill>
          <a:srgbClr val="000000"/>
        </a:solidFill>
        <a:latin typeface="Antique Olv (W1)" pitchFamily="34" charset="0"/>
        <a:ea typeface="+mn-ea"/>
        <a:cs typeface="Arial" charset="0"/>
      </a:defRPr>
    </a:lvl7pPr>
    <a:lvl8pPr marL="3200400" algn="l" defTabSz="914400" rtl="0" eaLnBrk="1" latinLnBrk="0" hangingPunct="1">
      <a:defRPr sz="2400" kern="1200">
        <a:solidFill>
          <a:srgbClr val="000000"/>
        </a:solidFill>
        <a:latin typeface="Antique Olv (W1)" pitchFamily="34" charset="0"/>
        <a:ea typeface="+mn-ea"/>
        <a:cs typeface="Arial" charset="0"/>
      </a:defRPr>
    </a:lvl8pPr>
    <a:lvl9pPr marL="3657600" algn="l" defTabSz="914400" rtl="0" eaLnBrk="1" latinLnBrk="0" hangingPunct="1">
      <a:defRPr sz="2400" kern="1200">
        <a:solidFill>
          <a:srgbClr val="000000"/>
        </a:solidFill>
        <a:latin typeface="Antique Olv (W1)"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5A2"/>
    <a:srgbClr val="FAF400"/>
    <a:srgbClr val="EC0000"/>
    <a:srgbClr val="DC0000"/>
    <a:srgbClr val="F6F000"/>
    <a:srgbClr val="FFFF00"/>
    <a:srgbClr val="F5032B"/>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0" autoAdjust="0"/>
    <p:restoredTop sz="94511" autoAdjust="0"/>
  </p:normalViewPr>
  <p:slideViewPr>
    <p:cSldViewPr>
      <p:cViewPr varScale="1">
        <p:scale>
          <a:sx n="98" d="100"/>
          <a:sy n="98" d="100"/>
        </p:scale>
        <p:origin x="-114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2416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2416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2416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fld id="{25235FBE-433D-44B7-8089-C1B6F16F4081}" type="slidenum">
              <a:rPr lang="en-US"/>
              <a:pPr>
                <a:defRPr/>
              </a:pPr>
              <a:t>‹#›</a:t>
            </a:fld>
            <a:endParaRPr lang="en-US"/>
          </a:p>
        </p:txBody>
      </p:sp>
    </p:spTree>
    <p:extLst>
      <p:ext uri="{BB962C8B-B14F-4D97-AF65-F5344CB8AC3E}">
        <p14:creationId xmlns:p14="http://schemas.microsoft.com/office/powerpoint/2010/main" val="212737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778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charset="0"/>
                <a:cs typeface="Arial" charset="0"/>
              </a:defRPr>
            </a:lvl1pPr>
          </a:lstStyle>
          <a:p>
            <a:pPr>
              <a:defRPr/>
            </a:pPr>
            <a:endParaRPr lang="en-US"/>
          </a:p>
        </p:txBody>
      </p:sp>
      <p:sp>
        <p:nvSpPr>
          <p:cNvPr id="778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cs typeface="Arial" charset="0"/>
              </a:defRPr>
            </a:lvl1pPr>
          </a:lstStyle>
          <a:p>
            <a:pPr>
              <a:defRPr/>
            </a:pPr>
            <a:fld id="{4583D9D5-0969-46A5-A4FF-934F5A89C9AB}" type="slidenum">
              <a:rPr lang="en-US"/>
              <a:pPr>
                <a:defRPr/>
              </a:pPr>
              <a:t>‹#›</a:t>
            </a:fld>
            <a:endParaRPr lang="en-US"/>
          </a:p>
        </p:txBody>
      </p:sp>
    </p:spTree>
    <p:extLst>
      <p:ext uri="{BB962C8B-B14F-4D97-AF65-F5344CB8AC3E}">
        <p14:creationId xmlns:p14="http://schemas.microsoft.com/office/powerpoint/2010/main" val="30199453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893F2F7-4024-459F-94E0-28343CC4DD79}" type="slidenum">
              <a:rPr lang="en-US" smtClean="0"/>
              <a:pPr/>
              <a:t>1</a:t>
            </a:fld>
            <a:endParaRPr lang="en-US" smtClean="0"/>
          </a:p>
        </p:txBody>
      </p:sp>
      <p:sp>
        <p:nvSpPr>
          <p:cNvPr id="59395" name="Rectangle 2"/>
          <p:cNvSpPr>
            <a:spLocks noGrp="1" noChangeArrowheads="1"/>
          </p:cNvSpPr>
          <p:nvPr>
            <p:ph type="body" idx="1"/>
          </p:nvPr>
        </p:nvSpPr>
        <p:spPr>
          <a:xfrm>
            <a:off x="914400" y="4343400"/>
            <a:ext cx="5029200" cy="4114800"/>
          </a:xfrm>
          <a:noFill/>
          <a:ln/>
        </p:spPr>
        <p:txBody>
          <a:bodyPr lIns="90488" tIns="44450" rIns="90488" bIns="44450"/>
          <a:lstStyle/>
          <a:p>
            <a:pPr eaLnBrk="1" hangingPunct="1"/>
            <a:endParaRPr lang="en-US" smtClean="0"/>
          </a:p>
        </p:txBody>
      </p:sp>
      <p:sp>
        <p:nvSpPr>
          <p:cNvPr id="59396"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extLst>
      <p:ext uri="{BB962C8B-B14F-4D97-AF65-F5344CB8AC3E}">
        <p14:creationId xmlns:p14="http://schemas.microsoft.com/office/powerpoint/2010/main" val="224863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r" eaLnBrk="1" hangingPunct="1"/>
            <a:fld id="{F6C4EA08-E2CB-437A-9230-D11BFEB29F97}" type="slidenum">
              <a:rPr lang="en-US" sz="1200">
                <a:solidFill>
                  <a:schemeClr val="tx1"/>
                </a:solidFill>
                <a:latin typeface="Arial" charset="0"/>
              </a:rPr>
              <a:pPr algn="r" eaLnBrk="1" hangingPunct="1"/>
              <a:t>39</a:t>
            </a:fld>
            <a:endParaRPr lang="en-US" sz="1200">
              <a:solidFill>
                <a:schemeClr val="tx1"/>
              </a:solidFill>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60463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r" eaLnBrk="1" hangingPunct="1"/>
            <a:fld id="{D2DB2A91-2B0E-4763-A438-A94FD4A67CB8}" type="slidenum">
              <a:rPr lang="en-US" sz="1200">
                <a:solidFill>
                  <a:schemeClr val="tx1"/>
                </a:solidFill>
                <a:latin typeface="Arial" charset="0"/>
              </a:rPr>
              <a:pPr algn="r" eaLnBrk="1" hangingPunct="1"/>
              <a:t>40</a:t>
            </a:fld>
            <a:endParaRPr lang="en-US" sz="1200">
              <a:solidFill>
                <a:schemeClr val="tx1"/>
              </a:solidFill>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40280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r" eaLnBrk="1" hangingPunct="1"/>
            <a:fld id="{419BD8EE-60B0-437D-8F01-AF2AFCC497B4}" type="slidenum">
              <a:rPr lang="en-US" sz="1200">
                <a:solidFill>
                  <a:schemeClr val="tx1"/>
                </a:solidFill>
                <a:latin typeface="Arial" charset="0"/>
              </a:rPr>
              <a:pPr algn="r" eaLnBrk="1" hangingPunct="1"/>
              <a:t>41</a:t>
            </a:fld>
            <a:endParaRPr lang="en-US" sz="1200">
              <a:solidFill>
                <a:schemeClr val="tx1"/>
              </a:solidFill>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0776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54FAA-8D00-4CD2-A91A-DFC87B364951}" type="slidenum">
              <a:rPr lang="en-US" smtClean="0"/>
              <a:pPr/>
              <a:t>53</a:t>
            </a:fld>
            <a:endParaRPr lang="en-US"/>
          </a:p>
        </p:txBody>
      </p:sp>
    </p:spTree>
    <p:extLst>
      <p:ext uri="{BB962C8B-B14F-4D97-AF65-F5344CB8AC3E}">
        <p14:creationId xmlns:p14="http://schemas.microsoft.com/office/powerpoint/2010/main" val="1619212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A59E20-BB48-497F-A07F-80544B83A0E2}" type="slidenum">
              <a:rPr lang="en-US" smtClean="0"/>
              <a:pPr/>
              <a:t>56</a:t>
            </a:fld>
            <a:endParaRPr lang="en-US" dirty="0"/>
          </a:p>
        </p:txBody>
      </p:sp>
    </p:spTree>
    <p:extLst>
      <p:ext uri="{BB962C8B-B14F-4D97-AF65-F5344CB8AC3E}">
        <p14:creationId xmlns:p14="http://schemas.microsoft.com/office/powerpoint/2010/main" val="801545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r" eaLnBrk="1" hangingPunct="1"/>
            <a:fld id="{221B8D92-C617-42C6-B00C-1C9FE93FB6E5}" type="slidenum">
              <a:rPr lang="en-US" sz="1200">
                <a:solidFill>
                  <a:schemeClr val="tx1"/>
                </a:solidFill>
                <a:latin typeface="Arial" charset="0"/>
              </a:rPr>
              <a:pPr algn="r" eaLnBrk="1" hangingPunct="1"/>
              <a:t>61</a:t>
            </a:fld>
            <a:endParaRPr lang="en-US" sz="1200">
              <a:solidFill>
                <a:schemeClr val="tx1"/>
              </a:solidFill>
              <a:latin typeface="Arial" charset="0"/>
            </a:endParaRPr>
          </a:p>
        </p:txBody>
      </p:sp>
      <p:sp>
        <p:nvSpPr>
          <p:cNvPr id="96259" name="Rectangle 2"/>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0" tIns="44446" rIns="90480" bIns="44446"/>
          <a:lstStyle/>
          <a:p>
            <a:pPr eaLnBrk="1" hangingPunct="1"/>
            <a:endParaRPr lang="en-US" smtClean="0"/>
          </a:p>
        </p:txBody>
      </p:sp>
      <p:sp>
        <p:nvSpPr>
          <p:cNvPr id="96260"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extLst>
      <p:ext uri="{BB962C8B-B14F-4D97-AF65-F5344CB8AC3E}">
        <p14:creationId xmlns:p14="http://schemas.microsoft.com/office/powerpoint/2010/main" val="304285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836DF0A-FB1E-441B-BF9C-7060E2FB7FCE}" type="slidenum">
              <a:rPr lang="en-US" smtClean="0"/>
              <a:pPr/>
              <a:t>8</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smtClean="0"/>
              <a:t>"The IN Cell Analyzer automated microscope was used to identify proteins influencing the division of human cells. After the images were analyzed, quantitative results were transferred to Spotfire DecisionSite. This screen revealed the previously unknown involvement of the retinol binding protein RBP1 in cell cycle control.(Stubbs S, &amp; Thomas N. 2006 Methods in Enzymology; 414:1-21.) Retinol a form of Vitamin A plays a crucial role in vision and during embryonic development"</a:t>
            </a:r>
          </a:p>
          <a:p>
            <a:pPr eaLnBrk="1" hangingPunct="1"/>
            <a:r>
              <a:rPr lang="en-US" smtClean="0"/>
              <a:t> </a:t>
            </a:r>
          </a:p>
        </p:txBody>
      </p:sp>
    </p:spTree>
    <p:extLst>
      <p:ext uri="{BB962C8B-B14F-4D97-AF65-F5344CB8AC3E}">
        <p14:creationId xmlns:p14="http://schemas.microsoft.com/office/powerpoint/2010/main" val="52062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Arial" charset="0"/>
              </a:rPr>
              <a:t>(a) shows the main visualization of multiple EHRs. (b) is a temporal summary, showing the distribution of the three event types Admit, Exit, and ICU over time. (c) is the control panel for Lifelines2. Each of the 318 patients is aligned by their 1</a:t>
            </a:r>
            <a:r>
              <a:rPr lang="en-US" sz="1200" b="0" i="0" u="none" strike="noStrike" kern="1200" baseline="30000" dirty="0" smtClean="0">
                <a:solidFill>
                  <a:schemeClr val="tx1"/>
                </a:solidFill>
                <a:latin typeface="Arial" charset="0"/>
                <a:ea typeface="+mn-ea"/>
                <a:cs typeface="Arial" charset="0"/>
              </a:rPr>
              <a:t>st</a:t>
            </a:r>
            <a:r>
              <a:rPr lang="en-US" sz="1200" b="0" i="0" u="none" strike="noStrike" kern="1200" baseline="0" dirty="0" smtClean="0">
                <a:solidFill>
                  <a:schemeClr val="tx1"/>
                </a:solidFill>
                <a:latin typeface="Arial" charset="0"/>
                <a:ea typeface="+mn-ea"/>
                <a:cs typeface="Arial" charset="0"/>
              </a:rPr>
              <a:t> occurrence of IMC, ranked by the number of ICU events, and filtered by the sequence of events.</a:t>
            </a:r>
            <a:endParaRPr lang="en-US" dirty="0"/>
          </a:p>
        </p:txBody>
      </p:sp>
      <p:sp>
        <p:nvSpPr>
          <p:cNvPr id="4" name="Slide Number Placeholder 3"/>
          <p:cNvSpPr>
            <a:spLocks noGrp="1"/>
          </p:cNvSpPr>
          <p:nvPr>
            <p:ph type="sldNum" sz="quarter" idx="10"/>
          </p:nvPr>
        </p:nvSpPr>
        <p:spPr/>
        <p:txBody>
          <a:bodyPr/>
          <a:lstStyle/>
          <a:p>
            <a:pPr>
              <a:defRPr/>
            </a:pPr>
            <a:fld id="{4583D9D5-0969-46A5-A4FF-934F5A89C9AB}" type="slidenum">
              <a:rPr lang="en-US" smtClean="0"/>
              <a:pPr>
                <a:defRPr/>
              </a:pPr>
              <a:t>21</a:t>
            </a:fld>
            <a:endParaRPr lang="en-US"/>
          </a:p>
        </p:txBody>
      </p:sp>
    </p:spTree>
    <p:extLst>
      <p:ext uri="{BB962C8B-B14F-4D97-AF65-F5344CB8AC3E}">
        <p14:creationId xmlns:p14="http://schemas.microsoft.com/office/powerpoint/2010/main" val="150592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th-TH" dirty="0" smtClean="0"/>
              <a:t>Using</a:t>
            </a:r>
            <a:r>
              <a:rPr lang="th-TH" baseline="0" dirty="0" smtClean="0"/>
              <a:t> LifeFlow, 7,041 patients are aggregated into this visualization and LifeFlow immediately reveal the most common pattern, which you could not do easily in SQL.</a:t>
            </a:r>
          </a:p>
          <a:p>
            <a:endParaRPr lang="th-TH" baseline="0" dirty="0" smtClean="0"/>
          </a:p>
          <a:p>
            <a:r>
              <a:rPr lang="th-TH" baseline="0" dirty="0" smtClean="0"/>
              <a:t>You could easily notice this huge pattern “Arrival -&gt; ER -&gt; Exit”, meaning patients who visited with minor injuries or simple conditions and left the hospital immediately after receiving their treatment.</a:t>
            </a:r>
          </a:p>
          <a:p>
            <a:r>
              <a:rPr lang="th-TH" baseline="0" dirty="0" smtClean="0"/>
              <a:t>When hovering the mouse over, LifeFlow displays a tooltip that gives more information, such as number of patients and other statistics, and also shows the distribution of the patients. </a:t>
            </a:r>
          </a:p>
          <a:p>
            <a:r>
              <a:rPr lang="th-TH" baseline="0" dirty="0" smtClean="0"/>
              <a:t>As the horizontal gap represents time, you can see from the distribution that some patients left the hospital very quickly after visiting the emergency room while some of them stayed longer. </a:t>
            </a:r>
          </a:p>
          <a:p>
            <a:endParaRPr lang="th-TH" baseline="0" dirty="0" smtClean="0"/>
          </a:p>
          <a:p>
            <a:r>
              <a:rPr lang="th-TH" baseline="0" dirty="0" smtClean="0"/>
              <a:t>*optional</a:t>
            </a:r>
          </a:p>
          <a:p>
            <a:r>
              <a:rPr lang="th-TH" baseline="0" dirty="0" smtClean="0"/>
              <a:t>The second most common pattern is “Arrival (Blue) -&gt; ER (Pink) -&gt; Floor (Green) -&gt; Exit (Cyan)”, meaning patients who were admitted to observe the conditions and then everything went well so they left the hospital. </a:t>
            </a:r>
          </a:p>
          <a:p>
            <a:r>
              <a:rPr lang="th-TH" baseline="0" dirty="0" smtClean="0"/>
              <a:t>You can also use the horizontal gap to compare these patients with the patients who exit from the emergency room. </a:t>
            </a:r>
          </a:p>
          <a:p>
            <a:r>
              <a:rPr lang="th-TH" baseline="0" dirty="0" smtClean="0"/>
              <a:t>Comparing the gap from pink to cyan and pink to green, you can see that the gap from pink to green is smaller than pink to cyan, so the patients were transferred to Floor faster than exit the hospital in average.</a:t>
            </a:r>
          </a:p>
          <a:p>
            <a:endParaRPr lang="th-TH" dirty="0" smtClean="0"/>
          </a:p>
          <a:p>
            <a:r>
              <a:rPr lang="th-TH" dirty="0" smtClean="0"/>
              <a:t>You</a:t>
            </a:r>
            <a:r>
              <a:rPr lang="th-TH" baseline="0" dirty="0" smtClean="0"/>
              <a:t> have seen the two most common cases, now I will remove the common patterns so we can analyze the less frequent patterns.</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24</a:t>
            </a:fld>
            <a:endParaRPr lang="en-US"/>
          </a:p>
        </p:txBody>
      </p:sp>
    </p:spTree>
    <p:extLst>
      <p:ext uri="{BB962C8B-B14F-4D97-AF65-F5344CB8AC3E}">
        <p14:creationId xmlns:p14="http://schemas.microsoft.com/office/powerpoint/2010/main" val="241858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After removing all the common cases, we</a:t>
            </a:r>
            <a:r>
              <a:rPr lang="th-TH" baseline="0" dirty="0" smtClean="0"/>
              <a:t> have 344 patients left. </a:t>
            </a:r>
          </a:p>
          <a:p>
            <a:endParaRPr lang="th-TH" baseline="0" dirty="0" smtClean="0"/>
          </a:p>
          <a:p>
            <a:r>
              <a:rPr lang="th-TH" baseline="0" dirty="0" smtClean="0"/>
              <a:t>These are mostly the patients who were admitted. </a:t>
            </a:r>
          </a:p>
          <a:p>
            <a:r>
              <a:rPr lang="th-TH" baseline="0" dirty="0" smtClean="0"/>
              <a:t>There are many information that I can explain from this visualization here, but I will go straight into the case that our physician partners are mostly interested in. </a:t>
            </a:r>
          </a:p>
          <a:p>
            <a:r>
              <a:rPr lang="th-TH" baseline="0" dirty="0" smtClean="0"/>
              <a:t>The mouse is pointing at this sequence, which represents the “bounce backs” patients, meaning patients who were transferred from ICU to Floor because they seemed to get better, however, they were transferred back to the ICU. </a:t>
            </a:r>
          </a:p>
          <a:p>
            <a:r>
              <a:rPr lang="th-TH" baseline="0" dirty="0" smtClean="0"/>
              <a:t>So the physician are interested in finding these patients to analyze what made them made the wrong decisions. </a:t>
            </a:r>
          </a:p>
          <a:p>
            <a:endParaRPr lang="th-TH" baseline="0" dirty="0" smtClean="0"/>
          </a:p>
          <a:p>
            <a:r>
              <a:rPr lang="th-TH" baseline="0" dirty="0" smtClean="0"/>
              <a:t>*optional</a:t>
            </a:r>
          </a:p>
          <a:p>
            <a:r>
              <a:rPr lang="th-TH" baseline="0" dirty="0" smtClean="0"/>
              <a:t>Another case is the step ups, which means the patients whose level of care were escalated to higher level, you can see from the visualization that there were patients who were transferred from ER to Floor (green) to ICU (red) and IMC (orange). </a:t>
            </a:r>
          </a:p>
          <a:p>
            <a:r>
              <a:rPr lang="th-TH" baseline="0" dirty="0" smtClean="0"/>
              <a:t>The number of these patients and the average transferred time could be compare to the hospital standards to measure the quality of care. </a:t>
            </a:r>
          </a:p>
        </p:txBody>
      </p:sp>
      <p:sp>
        <p:nvSpPr>
          <p:cNvPr id="4" name="Slide Number Placeholder 3"/>
          <p:cNvSpPr>
            <a:spLocks noGrp="1"/>
          </p:cNvSpPr>
          <p:nvPr>
            <p:ph type="sldNum" sz="quarter" idx="10"/>
          </p:nvPr>
        </p:nvSpPr>
        <p:spPr/>
        <p:txBody>
          <a:bodyPr/>
          <a:lstStyle/>
          <a:p>
            <a:fld id="{F0338A80-A046-7647-9CDD-5C799194CE07}" type="slidenum">
              <a:rPr lang="en-US" smtClean="0"/>
              <a:pPr/>
              <a:t>25</a:t>
            </a:fld>
            <a:endParaRPr lang="en-US"/>
          </a:p>
        </p:txBody>
      </p:sp>
    </p:spTree>
    <p:extLst>
      <p:ext uri="{BB962C8B-B14F-4D97-AF65-F5344CB8AC3E}">
        <p14:creationId xmlns:p14="http://schemas.microsoft.com/office/powerpoint/2010/main" val="2228440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Ben: This slide is optional.</a:t>
            </a:r>
            <a:r>
              <a:rPr lang="th-TH" baseline="0" dirty="0" smtClean="0"/>
              <a:t> You can use it to show that when you click on the bounce backs patients, you can get the details of each patient in LifeLines2 view.</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26</a:t>
            </a:fld>
            <a:endParaRPr lang="en-US"/>
          </a:p>
        </p:txBody>
      </p:sp>
    </p:spTree>
    <p:extLst>
      <p:ext uri="{BB962C8B-B14F-4D97-AF65-F5344CB8AC3E}">
        <p14:creationId xmlns:p14="http://schemas.microsoft.com/office/powerpoint/2010/main" val="3565432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Another</a:t>
            </a:r>
            <a:r>
              <a:rPr lang="th-TH" baseline="0" dirty="0" smtClean="0"/>
              <a:t> interesting feature is you can align by a particular event.</a:t>
            </a:r>
          </a:p>
          <a:p>
            <a:r>
              <a:rPr lang="th-TH" baseline="0" dirty="0" smtClean="0"/>
              <a:t>For example, if you want to know what happened before and after the patients went to the ICU, you can align by ICU.</a:t>
            </a:r>
          </a:p>
          <a:p>
            <a:r>
              <a:rPr lang="th-TH" baseline="0" dirty="0" smtClean="0"/>
              <a:t>The dash line separate between what happened before and what happened after. </a:t>
            </a:r>
          </a:p>
          <a:p>
            <a:r>
              <a:rPr lang="th-TH" baseline="0" dirty="0" smtClean="0"/>
              <a:t>You can see that the ICU patients mostly came from the ER (pink), and most of them were transferred to Floor (green) after that.</a:t>
            </a:r>
          </a:p>
          <a:p>
            <a:r>
              <a:rPr lang="th-TH" baseline="0" dirty="0" smtClean="0"/>
              <a:t>Unfortunately, some of them died after they were transferred to the ICU (black).</a:t>
            </a:r>
          </a:p>
          <a:p>
            <a:endParaRPr lang="th-TH" baseline="0" dirty="0" smtClean="0"/>
          </a:p>
          <a:p>
            <a:r>
              <a:rPr lang="th-TH" baseline="0" dirty="0" smtClean="0"/>
              <a:t>From this visualization, you may notice a small pattern in the bottom. </a:t>
            </a:r>
          </a:p>
          <a:p>
            <a:r>
              <a:rPr lang="th-TH" baseline="0" dirty="0" smtClean="0"/>
              <a:t>Let me zoom in. </a:t>
            </a:r>
          </a:p>
        </p:txBody>
      </p:sp>
      <p:sp>
        <p:nvSpPr>
          <p:cNvPr id="4" name="Slide Number Placeholder 3"/>
          <p:cNvSpPr>
            <a:spLocks noGrp="1"/>
          </p:cNvSpPr>
          <p:nvPr>
            <p:ph type="sldNum" sz="quarter" idx="10"/>
          </p:nvPr>
        </p:nvSpPr>
        <p:spPr/>
        <p:txBody>
          <a:bodyPr/>
          <a:lstStyle/>
          <a:p>
            <a:fld id="{F0338A80-A046-7647-9CDD-5C799194CE07}" type="slidenum">
              <a:rPr lang="en-US" smtClean="0"/>
              <a:pPr/>
              <a:t>27</a:t>
            </a:fld>
            <a:endParaRPr lang="en-US"/>
          </a:p>
        </p:txBody>
      </p:sp>
    </p:spTree>
    <p:extLst>
      <p:ext uri="{BB962C8B-B14F-4D97-AF65-F5344CB8AC3E}">
        <p14:creationId xmlns:p14="http://schemas.microsoft.com/office/powerpoint/2010/main" val="416282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th-TH" dirty="0" smtClean="0"/>
              <a:t>So this patient</a:t>
            </a:r>
            <a:r>
              <a:rPr lang="th-TH" baseline="0" dirty="0" smtClean="0"/>
              <a:t> was dead before transferred to the ICU, which is impossible. </a:t>
            </a:r>
          </a:p>
          <a:p>
            <a:r>
              <a:rPr lang="th-TH" baseline="0" dirty="0" smtClean="0"/>
              <a:t>Of course, this must be problem with data entry. </a:t>
            </a:r>
          </a:p>
          <a:p>
            <a:r>
              <a:rPr lang="th-TH" baseline="0" dirty="0" smtClean="0"/>
              <a:t>But we may never notice it if the data are hidden in the database.</a:t>
            </a:r>
          </a:p>
          <a:p>
            <a:endParaRPr lang="th-TH" baseline="0" dirty="0" smtClean="0"/>
          </a:p>
          <a:p>
            <a:r>
              <a:rPr lang="th-TH" baseline="0" dirty="0" smtClean="0"/>
              <a:t>Therefore, you can see that LifeFlow support this kind of analysis by</a:t>
            </a:r>
          </a:p>
          <a:p>
            <a:pPr>
              <a:buFontTx/>
              <a:buChar char="-"/>
            </a:pPr>
            <a:r>
              <a:rPr lang="th-TH" baseline="0" dirty="0" smtClean="0"/>
              <a:t>giving overview, showing common trends, </a:t>
            </a:r>
          </a:p>
          <a:p>
            <a:pPr>
              <a:buFontTx/>
              <a:buChar char="-"/>
            </a:pPr>
            <a:r>
              <a:rPr lang="th-TH" baseline="0" dirty="0" smtClean="0"/>
              <a:t>providing summary of every sequences, you can do SQL and calculate average for every transfer if you like, but in LifeFlow, it is right there, you just need to move your mouse over. </a:t>
            </a:r>
          </a:p>
          <a:p>
            <a:pPr>
              <a:buFontTx/>
              <a:buChar char="-"/>
            </a:pPr>
            <a:r>
              <a:rPr lang="th-TH" baseline="0" dirty="0" smtClean="0"/>
              <a:t>showing every possible transfer pattern and may led you to a discovery of surprising pattern.</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28</a:t>
            </a:fld>
            <a:endParaRPr lang="en-US"/>
          </a:p>
        </p:txBody>
      </p:sp>
    </p:spTree>
    <p:extLst>
      <p:ext uri="{BB962C8B-B14F-4D97-AF65-F5344CB8AC3E}">
        <p14:creationId xmlns:p14="http://schemas.microsoft.com/office/powerpoint/2010/main" val="1671766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r" eaLnBrk="1" hangingPunct="1"/>
            <a:fld id="{DF4A6EE9-9D20-4428-B347-D23A221FB3E8}" type="slidenum">
              <a:rPr lang="en-US" sz="1200">
                <a:solidFill>
                  <a:schemeClr val="tx1"/>
                </a:solidFill>
                <a:latin typeface="Arial" charset="0"/>
              </a:rPr>
              <a:pPr algn="r" eaLnBrk="1" hangingPunct="1"/>
              <a:t>38</a:t>
            </a:fld>
            <a:endParaRPr lang="en-US" sz="1200">
              <a:solidFill>
                <a:schemeClr val="tx1"/>
              </a:solidFill>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3869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eaLnBrk="1" hangingPunct="1">
                <a:defRPr/>
              </a:pPr>
              <a:endParaRPr lang="en-US">
                <a:solidFill>
                  <a:schemeClr val="tx1"/>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grpSp>
      </p:grpSp>
      <p:sp>
        <p:nvSpPr>
          <p:cNvPr id="55315" name="Rectangle 19"/>
          <p:cNvSpPr>
            <a:spLocks noGrp="1" noChangeArrowheads="1"/>
          </p:cNvSpPr>
          <p:nvPr>
            <p:ph type="ctrTitle"/>
          </p:nvPr>
        </p:nvSpPr>
        <p:spPr>
          <a:xfrm>
            <a:off x="2971800" y="1828800"/>
            <a:ext cx="6019800" cy="2209800"/>
          </a:xfrm>
        </p:spPr>
        <p:txBody>
          <a:bodyPr/>
          <a:lstStyle>
            <a:lvl1pPr>
              <a:defRPr sz="4200">
                <a:solidFill>
                  <a:srgbClr val="FFFFFF"/>
                </a:solidFill>
              </a:defRPr>
            </a:lvl1pPr>
          </a:lstStyle>
          <a:p>
            <a:r>
              <a:rPr lang="en-US"/>
              <a:t>Click to edit Master title style</a:t>
            </a:r>
          </a:p>
        </p:txBody>
      </p:sp>
      <p:sp>
        <p:nvSpPr>
          <p:cNvPr id="55316" name="Rectangle 20"/>
          <p:cNvSpPr>
            <a:spLocks noGrp="1" noChangeArrowheads="1"/>
          </p:cNvSpPr>
          <p:nvPr>
            <p:ph type="subTitle" idx="1"/>
          </p:nvPr>
        </p:nvSpPr>
        <p:spPr>
          <a:xfrm>
            <a:off x="2971800" y="4267200"/>
            <a:ext cx="6019800" cy="1752600"/>
          </a:xfrm>
        </p:spPr>
        <p:txBody>
          <a:bodyPr/>
          <a:lstStyle>
            <a:lvl1pPr marL="0" indent="0">
              <a:buFontTx/>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5256C7C5-131B-42BB-A3ED-9A64A4A4955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87DCFF3-3D0A-4F79-BB87-C88F7C61B92B}"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C09285F-CCF2-49B8-94BE-CD214C28DEB8}"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5C344B9-1CE3-4B95-9852-6BD4397B2AA9}"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ftr" sz="quarter"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D51E48D-245E-4A77-B954-544E4C95DD4B}" type="slidenum">
              <a:rPr lang="en-US"/>
              <a:pPr>
                <a:defRPr/>
              </a:pPr>
              <a:t>‹#›</a:t>
            </a:fld>
            <a:endParaRPr lang="en-US"/>
          </a:p>
        </p:txBody>
      </p:sp>
      <p:sp>
        <p:nvSpPr>
          <p:cNvPr id="8"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40528-7974-4A89-88F7-475DAE8BFC8E}"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0656DD4-5B6C-4DA4-BA24-11B6BDAE8D00}"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7A03512-D9CA-43CD-8EC8-7A9DF1CF055B}"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38ECB46-397C-464B-A023-64FB7F0A018C}"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C4727DD-C14A-446D-9B29-24078893293D}"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6F01AF2-CAF9-402F-9648-9C521D1B3EE8}"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F2DB17C-7398-411C-A637-37799ACB33DD}"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A8CBD83-B3B6-4EA1-8C78-E7555CC9777E}"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617BA4B-C51D-483E-A13C-751B1A38B8A3}"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mn-lt"/>
                <a:cs typeface="Arial" charset="0"/>
              </a:defRPr>
            </a:lvl1pPr>
          </a:lstStyle>
          <a:p>
            <a:pPr>
              <a:defRPr/>
            </a:pPr>
            <a:endParaRPr lang="en-US"/>
          </a:p>
        </p:txBody>
      </p:sp>
      <p:sp>
        <p:nvSpPr>
          <p:cNvPr id="54275"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Black" pitchFamily="34" charset="0"/>
                <a:cs typeface="Arial" charset="0"/>
              </a:defRPr>
            </a:lvl1pPr>
          </a:lstStyle>
          <a:p>
            <a:pPr>
              <a:defRPr/>
            </a:pPr>
            <a:fld id="{9EC6A757-9557-4D86-876B-C22F61B24CD2}" type="slidenum">
              <a:rPr lang="en-US"/>
              <a:pPr>
                <a:defRPr/>
              </a:pPr>
              <a:t>‹#›</a:t>
            </a:fld>
            <a:endParaRPr lang="en-US"/>
          </a:p>
        </p:txBody>
      </p:sp>
      <p:sp>
        <p:nvSpPr>
          <p:cNvPr id="54277" name="Rectangle 5"/>
          <p:cNvSpPr>
            <a:spLocks noChangeArrowheads="1"/>
          </p:cNvSpPr>
          <p:nvPr userDrawn="1"/>
        </p:nvSpPr>
        <p:spPr bwMode="auto">
          <a:xfrm>
            <a:off x="0" y="914400"/>
            <a:ext cx="285750" cy="223838"/>
          </a:xfrm>
          <a:prstGeom prst="rect">
            <a:avLst/>
          </a:prstGeom>
          <a:gradFill rotWithShape="1">
            <a:gsLst>
              <a:gs pos="0">
                <a:srgbClr val="F6F000"/>
              </a:gs>
              <a:gs pos="100000">
                <a:srgbClr val="FFFFFF"/>
              </a:gs>
            </a:gsLst>
            <a:lin ang="0" scaled="1"/>
          </a:gradFill>
          <a:ln w="9525">
            <a:noFill/>
            <a:miter lim="800000"/>
            <a:headEnd/>
            <a:tailEnd/>
          </a:ln>
          <a:effectLst/>
        </p:spPr>
        <p:txBody>
          <a:bodyPr wrap="none" anchor="ctr"/>
          <a:lstStyle/>
          <a:p>
            <a:pPr eaLnBrk="1" hangingPunct="1">
              <a:defRPr/>
            </a:pPr>
            <a:endParaRPr lang="en-US">
              <a:solidFill>
                <a:schemeClr val="tx1"/>
              </a:solidFill>
              <a:latin typeface="Times New Roman" pitchFamily="18" charset="0"/>
            </a:endParaRPr>
          </a:p>
        </p:txBody>
      </p:sp>
      <p:sp>
        <p:nvSpPr>
          <p:cNvPr id="54278" name="Rectangle 6"/>
          <p:cNvSpPr>
            <a:spLocks noChangeArrowheads="1"/>
          </p:cNvSpPr>
          <p:nvPr userDrawn="1"/>
        </p:nvSpPr>
        <p:spPr bwMode="auto">
          <a:xfrm>
            <a:off x="412750" y="971550"/>
            <a:ext cx="8731250" cy="114300"/>
          </a:xfrm>
          <a:prstGeom prst="rect">
            <a:avLst/>
          </a:prstGeom>
          <a:gradFill rotWithShape="1">
            <a:gsLst>
              <a:gs pos="0">
                <a:schemeClr val="tx2"/>
              </a:gs>
              <a:gs pos="100000">
                <a:schemeClr val="bg1"/>
              </a:gs>
            </a:gsLst>
            <a:lin ang="0" scaled="1"/>
          </a:gradFill>
          <a:ln w="9525">
            <a:noFill/>
            <a:miter lim="800000"/>
            <a:headEnd/>
            <a:tailEnd/>
          </a:ln>
        </p:spPr>
        <p:txBody>
          <a:bodyPr/>
          <a:lstStyle/>
          <a:p>
            <a:pPr algn="l" eaLnBrk="1" hangingPunct="1">
              <a:defRPr/>
            </a:pPr>
            <a:endParaRPr lang="en-US">
              <a:solidFill>
                <a:schemeClr val="tx1"/>
              </a:solidFill>
              <a:latin typeface="Times New Roman" pitchFamily="18" charset="0"/>
            </a:endParaRPr>
          </a:p>
        </p:txBody>
      </p:sp>
      <p:sp>
        <p:nvSpPr>
          <p:cNvPr id="54279" name="Rectangle 7"/>
          <p:cNvSpPr>
            <a:spLocks noChangeArrowheads="1"/>
          </p:cNvSpPr>
          <p:nvPr userDrawn="1"/>
        </p:nvSpPr>
        <p:spPr bwMode="auto">
          <a:xfrm>
            <a:off x="409575" y="971550"/>
            <a:ext cx="138113" cy="58738"/>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0" name="Rectangle 8"/>
          <p:cNvSpPr>
            <a:spLocks noChangeArrowheads="1"/>
          </p:cNvSpPr>
          <p:nvPr userDrawn="1"/>
        </p:nvSpPr>
        <p:spPr bwMode="auto">
          <a:xfrm>
            <a:off x="547688" y="914400"/>
            <a:ext cx="139700" cy="57150"/>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1" name="Rectangle 9"/>
          <p:cNvSpPr>
            <a:spLocks noChangeArrowheads="1"/>
          </p:cNvSpPr>
          <p:nvPr userDrawn="1"/>
        </p:nvSpPr>
        <p:spPr bwMode="auto">
          <a:xfrm>
            <a:off x="547688" y="971550"/>
            <a:ext cx="139700" cy="58738"/>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54282" name="Rectangle 10"/>
          <p:cNvSpPr>
            <a:spLocks noChangeArrowheads="1"/>
          </p:cNvSpPr>
          <p:nvPr userDrawn="1"/>
        </p:nvSpPr>
        <p:spPr bwMode="auto">
          <a:xfrm>
            <a:off x="274638" y="1028700"/>
            <a:ext cx="136525" cy="58738"/>
          </a:xfrm>
          <a:prstGeom prst="rect">
            <a:avLst/>
          </a:prstGeom>
          <a:solidFill>
            <a:srgbClr val="FFFF00"/>
          </a:solidFill>
          <a:ln w="9525">
            <a:noFill/>
            <a:miter lim="800000"/>
            <a:headEnd/>
            <a:tailEnd/>
          </a:ln>
        </p:spPr>
        <p:txBody>
          <a:bodyPr/>
          <a:lstStyle/>
          <a:p>
            <a:pPr algn="l" eaLnBrk="1" hangingPunct="1">
              <a:defRPr/>
            </a:pPr>
            <a:endParaRPr lang="en-US" sz="1800">
              <a:solidFill>
                <a:schemeClr val="hlink"/>
              </a:solidFill>
              <a:latin typeface="Arial" charset="0"/>
            </a:endParaRPr>
          </a:p>
        </p:txBody>
      </p:sp>
      <p:sp>
        <p:nvSpPr>
          <p:cNvPr id="54284" name="Rectangle 12"/>
          <p:cNvSpPr>
            <a:spLocks noChangeArrowheads="1"/>
          </p:cNvSpPr>
          <p:nvPr userDrawn="1"/>
        </p:nvSpPr>
        <p:spPr bwMode="auto">
          <a:xfrm>
            <a:off x="409575" y="1028700"/>
            <a:ext cx="138113" cy="57150"/>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54285" name="Rectangle 13"/>
          <p:cNvSpPr>
            <a:spLocks noChangeArrowheads="1"/>
          </p:cNvSpPr>
          <p:nvPr userDrawn="1"/>
        </p:nvSpPr>
        <p:spPr bwMode="auto">
          <a:xfrm>
            <a:off x="274638" y="1085850"/>
            <a:ext cx="136525" cy="57150"/>
          </a:xfrm>
          <a:prstGeom prst="rect">
            <a:avLst/>
          </a:prstGeom>
          <a:solidFill>
            <a:srgbClr val="C0C0C0"/>
          </a:solidFill>
          <a:ln w="9525">
            <a:noFill/>
            <a:miter lim="800000"/>
            <a:headEnd/>
            <a:tailEnd/>
          </a:ln>
        </p:spPr>
        <p:txBody>
          <a:bodyPr/>
          <a:lstStyle/>
          <a:p>
            <a:pPr algn="l" eaLnBrk="1" hangingPunct="1">
              <a:defRPr/>
            </a:pPr>
            <a:endParaRPr lang="en-US" sz="1800">
              <a:solidFill>
                <a:schemeClr val="accent2"/>
              </a:solidFill>
              <a:latin typeface="Arial" charset="0"/>
            </a:endParaRPr>
          </a:p>
        </p:txBody>
      </p:sp>
      <p:sp>
        <p:nvSpPr>
          <p:cNvPr id="1036" name="Rectangle 14"/>
          <p:cNvSpPr>
            <a:spLocks noGrp="1" noChangeArrowheads="1"/>
          </p:cNvSpPr>
          <p:nvPr>
            <p:ph type="title"/>
          </p:nvPr>
        </p:nvSpPr>
        <p:spPr bwMode="auto">
          <a:xfrm>
            <a:off x="533400" y="152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7"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4288"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mn-lt"/>
                <a:cs typeface="Arial" charset="0"/>
              </a:defRPr>
            </a:lvl1pPr>
          </a:lstStyle>
          <a:p>
            <a:pPr>
              <a:defRPr/>
            </a:pPr>
            <a:endParaRPr lang="en-US"/>
          </a:p>
        </p:txBody>
      </p:sp>
      <p:pic>
        <p:nvPicPr>
          <p:cNvPr id="1039" name="Picture 17" descr="hcil-logo-small"/>
          <p:cNvPicPr>
            <a:picLocks noChangeAspect="1" noChangeArrowheads="1"/>
          </p:cNvPicPr>
          <p:nvPr userDrawn="1"/>
        </p:nvPicPr>
        <p:blipFill>
          <a:blip r:embed="rId16" cstate="print"/>
          <a:srcRect/>
          <a:stretch>
            <a:fillRect/>
          </a:stretch>
        </p:blipFill>
        <p:spPr bwMode="auto">
          <a:xfrm>
            <a:off x="8382000" y="6248400"/>
            <a:ext cx="609600" cy="457200"/>
          </a:xfrm>
          <a:prstGeom prst="rect">
            <a:avLst/>
          </a:prstGeom>
          <a:noFill/>
          <a:ln w="15875">
            <a:solidFill>
              <a:srgbClr val="C0C0C0"/>
            </a:solidFill>
            <a:miter lim="800000"/>
            <a:headEnd/>
            <a:tailEnd/>
          </a:ln>
        </p:spPr>
      </p:pic>
      <p:sp>
        <p:nvSpPr>
          <p:cNvPr id="54290" name="Oval 18"/>
          <p:cNvSpPr>
            <a:spLocks noChangeArrowheads="1"/>
          </p:cNvSpPr>
          <p:nvPr userDrawn="1"/>
        </p:nvSpPr>
        <p:spPr bwMode="auto">
          <a:xfrm>
            <a:off x="133350" y="952500"/>
            <a:ext cx="152400" cy="152400"/>
          </a:xfrm>
          <a:prstGeom prst="ellipse">
            <a:avLst/>
          </a:prstGeom>
          <a:solidFill>
            <a:srgbClr val="EC0000"/>
          </a:solidFill>
          <a:ln w="38100" cap="sq" algn="ctr">
            <a:no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933"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Lst>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7200" algn="l" rtl="0" fontAlgn="base">
        <a:spcBef>
          <a:spcPct val="0"/>
        </a:spcBef>
        <a:spcAft>
          <a:spcPct val="0"/>
        </a:spcAft>
        <a:defRPr sz="3600">
          <a:solidFill>
            <a:schemeClr val="tx1"/>
          </a:solidFill>
          <a:latin typeface="Arial" charset="0"/>
          <a:cs typeface="Arial" charset="0"/>
        </a:defRPr>
      </a:lvl6pPr>
      <a:lvl7pPr marL="914400" algn="l" rtl="0" fontAlgn="base">
        <a:spcBef>
          <a:spcPct val="0"/>
        </a:spcBef>
        <a:spcAft>
          <a:spcPct val="0"/>
        </a:spcAft>
        <a:defRPr sz="3600">
          <a:solidFill>
            <a:schemeClr val="tx1"/>
          </a:solidFill>
          <a:latin typeface="Arial" charset="0"/>
          <a:cs typeface="Arial" charset="0"/>
        </a:defRPr>
      </a:lvl7pPr>
      <a:lvl8pPr marL="1371600" algn="l" rtl="0" fontAlgn="base">
        <a:spcBef>
          <a:spcPct val="0"/>
        </a:spcBef>
        <a:spcAft>
          <a:spcPct val="0"/>
        </a:spcAft>
        <a:defRPr sz="3600">
          <a:solidFill>
            <a:schemeClr val="tx1"/>
          </a:solidFill>
          <a:latin typeface="Arial" charset="0"/>
          <a:cs typeface="Arial" charset="0"/>
        </a:defRPr>
      </a:lvl8pPr>
      <a:lvl9pPr marL="1828800" algn="l" rtl="0" fontAlgn="base">
        <a:spcBef>
          <a:spcPct val="0"/>
        </a:spcBef>
        <a:spcAft>
          <a:spcPct val="0"/>
        </a:spcAft>
        <a:defRPr sz="36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rgbClr val="F5032B"/>
        </a:buClr>
        <a:buSzPct val="14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0000"/>
        </a:buClr>
        <a:buSzPct val="120000"/>
        <a:buChar char="•"/>
        <a:defRPr sz="2800">
          <a:solidFill>
            <a:schemeClr val="tx1"/>
          </a:solidFill>
          <a:latin typeface="+mn-lt"/>
          <a:cs typeface="+mn-cs"/>
        </a:defRPr>
      </a:lvl2pPr>
      <a:lvl3pPr marL="1143000" indent="-228600" algn="l" rtl="0" eaLnBrk="0" fontAlgn="base" hangingPunct="0">
        <a:spcBef>
          <a:spcPct val="20000"/>
        </a:spcBef>
        <a:spcAft>
          <a:spcPct val="0"/>
        </a:spcAft>
        <a:buClr>
          <a:srgbClr val="F5032B"/>
        </a:buClr>
        <a:buChar char="•"/>
        <a:defRPr sz="2400">
          <a:solidFill>
            <a:schemeClr val="tx1"/>
          </a:solidFill>
          <a:latin typeface="+mn-lt"/>
          <a:cs typeface="+mn-cs"/>
        </a:defRPr>
      </a:lvl3pPr>
      <a:lvl4pPr marL="1600200" indent="-228600" algn="l" rtl="0" eaLnBrk="0" fontAlgn="base" hangingPunct="0">
        <a:spcBef>
          <a:spcPct val="20000"/>
        </a:spcBef>
        <a:spcAft>
          <a:spcPct val="0"/>
        </a:spcAft>
        <a:buClr>
          <a:srgbClr val="F5032B"/>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rgbClr val="F5032B"/>
        </a:buClr>
        <a:buChar char="•"/>
        <a:defRPr sz="2000">
          <a:solidFill>
            <a:schemeClr val="tx1"/>
          </a:solidFill>
          <a:latin typeface="+mn-lt"/>
          <a:cs typeface="+mn-cs"/>
        </a:defRPr>
      </a:lvl5pPr>
      <a:lvl6pPr marL="2514600" indent="-228600" algn="l" rtl="0" fontAlgn="base">
        <a:spcBef>
          <a:spcPct val="20000"/>
        </a:spcBef>
        <a:spcAft>
          <a:spcPct val="0"/>
        </a:spcAft>
        <a:buClr>
          <a:srgbClr val="F5032B"/>
        </a:buClr>
        <a:buChar char="•"/>
        <a:defRPr sz="2000">
          <a:solidFill>
            <a:schemeClr val="tx1"/>
          </a:solidFill>
          <a:latin typeface="+mn-lt"/>
          <a:cs typeface="+mn-cs"/>
        </a:defRPr>
      </a:lvl6pPr>
      <a:lvl7pPr marL="2971800" indent="-228600" algn="l" rtl="0" fontAlgn="base">
        <a:spcBef>
          <a:spcPct val="20000"/>
        </a:spcBef>
        <a:spcAft>
          <a:spcPct val="0"/>
        </a:spcAft>
        <a:buClr>
          <a:srgbClr val="F5032B"/>
        </a:buClr>
        <a:buChar char="•"/>
        <a:defRPr sz="2000">
          <a:solidFill>
            <a:schemeClr val="tx1"/>
          </a:solidFill>
          <a:latin typeface="+mn-lt"/>
          <a:cs typeface="+mn-cs"/>
        </a:defRPr>
      </a:lvl7pPr>
      <a:lvl8pPr marL="3429000" indent="-228600" algn="l" rtl="0" fontAlgn="base">
        <a:spcBef>
          <a:spcPct val="20000"/>
        </a:spcBef>
        <a:spcAft>
          <a:spcPct val="0"/>
        </a:spcAft>
        <a:buClr>
          <a:srgbClr val="F5032B"/>
        </a:buClr>
        <a:buChar char="•"/>
        <a:defRPr sz="2000">
          <a:solidFill>
            <a:schemeClr val="tx1"/>
          </a:solidFill>
          <a:latin typeface="+mn-lt"/>
          <a:cs typeface="+mn-cs"/>
        </a:defRPr>
      </a:lvl8pPr>
      <a:lvl9pPr marL="3886200" indent="-228600" algn="l" rtl="0" fontAlgn="base">
        <a:spcBef>
          <a:spcPct val="20000"/>
        </a:spcBef>
        <a:spcAft>
          <a:spcPct val="0"/>
        </a:spcAft>
        <a:buClr>
          <a:srgbClr val="F5032B"/>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7.emf"/></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00" y="1295400"/>
            <a:ext cx="9448800" cy="5791200"/>
          </a:xfrm>
          <a:noFill/>
        </p:spPr>
        <p:txBody>
          <a:bodyPr lIns="90488" tIns="44450" rIns="90488" bIns="44450"/>
          <a:lstStyle/>
          <a:p>
            <a:pPr algn="ctr" eaLnBrk="1" hangingPunct="1"/>
            <a:r>
              <a:rPr lang="en-US" sz="1000" b="1" dirty="0" smtClean="0"/>
              <a:t/>
            </a:r>
            <a:br>
              <a:rPr lang="en-US" sz="1000" b="1" dirty="0" smtClean="0"/>
            </a:br>
            <a:r>
              <a:rPr lang="en-US" sz="3200" b="1" dirty="0"/>
              <a:t> </a:t>
            </a:r>
            <a:r>
              <a:rPr lang="en-US" b="1" dirty="0" smtClean="0"/>
              <a:t>Information Visualization </a:t>
            </a:r>
            <a:br>
              <a:rPr lang="en-US" b="1" dirty="0" smtClean="0"/>
            </a:br>
            <a:r>
              <a:rPr lang="en-US" b="1" dirty="0" smtClean="0"/>
              <a:t>in Medical Informatics</a:t>
            </a:r>
            <a:r>
              <a:rPr lang="en-US" sz="3200" b="1" dirty="0" smtClean="0"/>
              <a:t/>
            </a:r>
            <a:br>
              <a:rPr lang="en-US" sz="3200" b="1" dirty="0" smtClean="0"/>
            </a:br>
            <a:r>
              <a:rPr lang="en-US" sz="3200" b="1" dirty="0" smtClean="0"/>
              <a:t/>
            </a:r>
            <a:br>
              <a:rPr lang="en-US" sz="3200" b="1" dirty="0" smtClean="0"/>
            </a:br>
            <a:r>
              <a:rPr lang="en-US" sz="700" b="1" i="1" dirty="0" smtClean="0">
                <a:latin typeface="Times" pitchFamily="18" charset="0"/>
              </a:rPr>
              <a:t/>
            </a:r>
            <a:br>
              <a:rPr lang="en-US" sz="700" b="1" i="1" dirty="0" smtClean="0">
                <a:latin typeface="Times" pitchFamily="18" charset="0"/>
              </a:rPr>
            </a:br>
            <a:r>
              <a:rPr lang="en-US" sz="2400" dirty="0" smtClean="0"/>
              <a:t>Ben Shneiderman  </a:t>
            </a:r>
            <a:r>
              <a:rPr lang="en-US" sz="1600" b="1" i="1" dirty="0" smtClean="0">
                <a:latin typeface="Courier New" pitchFamily="49" charset="0"/>
              </a:rPr>
              <a:t>ben@cs.umd.edu </a:t>
            </a:r>
            <a:r>
              <a:rPr lang="en-US" sz="2400" b="1" i="1" dirty="0" smtClean="0">
                <a:latin typeface="Courier New" pitchFamily="49" charset="0"/>
              </a:rPr>
              <a:t>@</a:t>
            </a:r>
            <a:r>
              <a:rPr lang="en-US" sz="2400" b="1" i="1" dirty="0" err="1" smtClean="0">
                <a:latin typeface="Courier New" pitchFamily="49" charset="0"/>
              </a:rPr>
              <a:t>benbendc</a:t>
            </a:r>
            <a:r>
              <a:rPr lang="en-US" sz="2400" dirty="0" smtClean="0"/>
              <a:t/>
            </a:r>
            <a:br>
              <a:rPr lang="en-US" sz="2400" dirty="0" smtClean="0"/>
            </a:br>
            <a:r>
              <a:rPr lang="en-US" sz="1400" dirty="0" smtClean="0"/>
              <a:t/>
            </a:r>
            <a:br>
              <a:rPr lang="en-US" sz="1400" dirty="0" smtClean="0"/>
            </a:br>
            <a:r>
              <a:rPr lang="en-US" sz="2000" dirty="0" smtClean="0"/>
              <a:t>Founding Director (1983-2000), Human-Computer Interaction Lab</a:t>
            </a:r>
            <a:br>
              <a:rPr lang="en-US" sz="2000" dirty="0" smtClean="0"/>
            </a:br>
            <a:r>
              <a:rPr lang="en-US" sz="2000" dirty="0" smtClean="0"/>
              <a:t>Professor, Department of Computer Science</a:t>
            </a:r>
            <a:br>
              <a:rPr lang="en-US" sz="2000" dirty="0" smtClean="0"/>
            </a:br>
            <a:r>
              <a:rPr lang="en-US" sz="2000" dirty="0" smtClean="0"/>
              <a:t>Member, Institute for Advanced Computer Studies</a:t>
            </a:r>
            <a:br>
              <a:rPr lang="en-US" sz="2000" dirty="0" smtClean="0"/>
            </a:br>
            <a:r>
              <a:rPr lang="en-US" sz="2400" dirty="0" smtClean="0"/>
              <a:t/>
            </a:r>
            <a:br>
              <a:rPr lang="en-US" sz="2400" dirty="0" smtClean="0"/>
            </a:br>
            <a:r>
              <a:rPr lang="en-US" sz="2400" dirty="0" smtClean="0"/>
              <a:t/>
            </a:r>
            <a:br>
              <a:rPr lang="en-US" sz="2400" dirty="0" smtClean="0"/>
            </a:br>
            <a:r>
              <a:rPr lang="en-US" sz="2400" dirty="0" smtClean="0"/>
              <a:t>University of Maryland</a:t>
            </a:r>
            <a:br>
              <a:rPr lang="en-US" sz="2400" dirty="0" smtClean="0"/>
            </a:br>
            <a:r>
              <a:rPr lang="en-US" sz="2400" dirty="0" smtClean="0"/>
              <a:t>College Park, MD 20742</a:t>
            </a:r>
          </a:p>
        </p:txBody>
      </p:sp>
      <p:pic>
        <p:nvPicPr>
          <p:cNvPr id="3075" name="Picture 3" descr="Welcome &#10;to the University of Maryland"/>
          <p:cNvPicPr>
            <a:picLocks noGrp="1" noChangeAspect="1" noChangeArrowheads="1"/>
          </p:cNvPicPr>
          <p:nvPr>
            <p:ph idx="1"/>
          </p:nvPr>
        </p:nvPicPr>
        <p:blipFill>
          <a:blip r:embed="rId3" cstate="print"/>
          <a:srcRect/>
          <a:stretch>
            <a:fillRect/>
          </a:stretch>
        </p:blipFill>
        <p:spPr>
          <a:xfrm>
            <a:off x="2362200" y="5867400"/>
            <a:ext cx="4314825" cy="742950"/>
          </a:xfrm>
          <a:solidFill>
            <a:schemeClr val="bg1"/>
          </a:solid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AutoShape 2"/>
          <p:cNvSpPr>
            <a:spLocks noChangeArrowheads="1"/>
          </p:cNvSpPr>
          <p:nvPr/>
        </p:nvSpPr>
        <p:spPr bwMode="auto">
          <a:xfrm>
            <a:off x="6330950" y="2286000"/>
            <a:ext cx="1254125" cy="850900"/>
          </a:xfrm>
          <a:prstGeom prst="cube">
            <a:avLst>
              <a:gd name="adj" fmla="val 24995"/>
            </a:avLst>
          </a:prstGeom>
          <a:noFill/>
          <a:ln w="9525">
            <a:noFill/>
            <a:miter lim="800000"/>
            <a:headEnd/>
            <a:tailEnd/>
          </a:ln>
          <a:effectLst>
            <a:outerShdw dist="107763" dir="2700000" algn="ctr" rotWithShape="0">
              <a:schemeClr val="bg2"/>
            </a:outerShdw>
          </a:effectLst>
        </p:spPr>
        <p:txBody>
          <a:bodyPr wrap="none" anchor="ctr"/>
          <a:lstStyle/>
          <a:p>
            <a:pPr>
              <a:defRPr/>
            </a:pPr>
            <a:endParaRPr lang="en-US"/>
          </a:p>
        </p:txBody>
      </p:sp>
      <p:pic>
        <p:nvPicPr>
          <p:cNvPr id="16387" name="Picture 3" descr="sf_logo"/>
          <p:cNvPicPr>
            <a:picLocks noChangeAspect="1" noChangeArrowheads="1"/>
          </p:cNvPicPr>
          <p:nvPr/>
        </p:nvPicPr>
        <p:blipFill>
          <a:blip r:embed="rId2" cstate="print"/>
          <a:srcRect l="10001" t="23810" b="23810"/>
          <a:stretch>
            <a:fillRect/>
          </a:stretch>
        </p:blipFill>
        <p:spPr bwMode="auto">
          <a:xfrm>
            <a:off x="5486400" y="0"/>
            <a:ext cx="3429000" cy="838200"/>
          </a:xfrm>
          <a:prstGeom prst="rect">
            <a:avLst/>
          </a:prstGeom>
          <a:noFill/>
          <a:ln w="9525">
            <a:noFill/>
            <a:miter lim="800000"/>
            <a:headEnd/>
            <a:tailEnd/>
          </a:ln>
        </p:spPr>
      </p:pic>
      <p:pic>
        <p:nvPicPr>
          <p:cNvPr id="16388" name="Picture 4" descr="Spotfire-Wall-1"/>
          <p:cNvPicPr>
            <a:picLocks noChangeAspect="1" noChangeArrowheads="1"/>
          </p:cNvPicPr>
          <p:nvPr/>
        </p:nvPicPr>
        <p:blipFill>
          <a:blip r:embed="rId3" cstate="print"/>
          <a:srcRect t="14207" b="20685"/>
          <a:stretch>
            <a:fillRect/>
          </a:stretch>
        </p:blipFill>
        <p:spPr bwMode="auto">
          <a:xfrm>
            <a:off x="0" y="1231900"/>
            <a:ext cx="9144000" cy="4464050"/>
          </a:xfrm>
          <a:prstGeom prst="rect">
            <a:avLst/>
          </a:prstGeom>
          <a:noFill/>
          <a:ln w="9525">
            <a:noFill/>
            <a:miter lim="800000"/>
            <a:headEnd/>
            <a:tailEnd/>
          </a:ln>
        </p:spPr>
      </p:pic>
    </p:spTree>
    <p:extLst>
      <p:ext uri="{BB962C8B-B14F-4D97-AF65-F5344CB8AC3E}">
        <p14:creationId xmlns:p14="http://schemas.microsoft.com/office/powerpoint/2010/main" val="28446622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57200" y="228600"/>
            <a:ext cx="8229600" cy="762000"/>
          </a:xfrm>
        </p:spPr>
        <p:txBody>
          <a:bodyPr/>
          <a:lstStyle/>
          <a:p>
            <a:pPr eaLnBrk="1" hangingPunct="1"/>
            <a:r>
              <a:rPr lang="en-US" b="1" smtClean="0"/>
              <a:t>10M - 100M pixels: </a:t>
            </a:r>
            <a:r>
              <a:rPr lang="en-US" smtClean="0"/>
              <a:t>Large displays </a:t>
            </a:r>
            <a:endParaRPr lang="en-US" b="1" smtClean="0"/>
          </a:p>
        </p:txBody>
      </p:sp>
      <p:pic>
        <p:nvPicPr>
          <p:cNvPr id="17411" name="Picture 8" descr="PGY2 at PA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3886200"/>
            <a:ext cx="4668837"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0" descr="http://www.imagingeconomics.com/issues/images/2007-07/2007-07_02-04.jpg"/>
          <p:cNvPicPr>
            <a:picLocks noChangeAspect="1" noChangeArrowheads="1"/>
          </p:cNvPicPr>
          <p:nvPr/>
        </p:nvPicPr>
        <p:blipFill>
          <a:blip r:embed="rId3">
            <a:extLst>
              <a:ext uri="{28A0092B-C50C-407E-A947-70E740481C1C}">
                <a14:useLocalDpi xmlns:a14="http://schemas.microsoft.com/office/drawing/2010/main" val="0"/>
              </a:ext>
            </a:extLst>
          </a:blip>
          <a:srcRect l="6863"/>
          <a:stretch>
            <a:fillRect/>
          </a:stretch>
        </p:blipFill>
        <p:spPr bwMode="auto">
          <a:xfrm>
            <a:off x="5629275" y="3967163"/>
            <a:ext cx="3416300"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8" descr="http://www.gsu.edu/images/IST/BoersVizWall.jpg"/>
          <p:cNvPicPr>
            <a:picLocks noChangeAspect="1" noChangeArrowheads="1"/>
          </p:cNvPicPr>
          <p:nvPr/>
        </p:nvPicPr>
        <p:blipFill>
          <a:blip r:embed="rId4">
            <a:extLst>
              <a:ext uri="{28A0092B-C50C-407E-A947-70E740481C1C}">
                <a14:useLocalDpi xmlns:a14="http://schemas.microsoft.com/office/drawing/2010/main" val="0"/>
              </a:ext>
            </a:extLst>
          </a:blip>
          <a:srcRect l="2811" t="7341" b="20151"/>
          <a:stretch>
            <a:fillRect/>
          </a:stretch>
        </p:blipFill>
        <p:spPr bwMode="auto">
          <a:xfrm>
            <a:off x="4732338" y="1219200"/>
            <a:ext cx="43513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6c4ee2d9-74c0-41a4-9577-65534dc9c8c1" descr="6A116263-B3CF-4FA2-8333-7126468E520C@hs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1254125"/>
            <a:ext cx="4522787"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https://lh4.googleusercontent.com/-jrNZcGkMoGM/UBmg9sm3pBI/AAAAAAABAT0/KhGMqNSrZ1E/s1145/IMG_8957.JPG"/>
          <p:cNvPicPr>
            <a:picLocks noChangeAspect="1" noChangeArrowheads="1"/>
          </p:cNvPicPr>
          <p:nvPr/>
        </p:nvPicPr>
        <p:blipFill>
          <a:blip r:embed="rId6">
            <a:extLst>
              <a:ext uri="{28A0092B-C50C-407E-A947-70E740481C1C}">
                <a14:useLocalDpi xmlns:a14="http://schemas.microsoft.com/office/drawing/2010/main" val="0"/>
              </a:ext>
            </a:extLst>
          </a:blip>
          <a:srcRect l="9225" t="20680" r="10493" b="14267"/>
          <a:stretch>
            <a:fillRect/>
          </a:stretch>
        </p:blipFill>
        <p:spPr bwMode="auto">
          <a:xfrm>
            <a:off x="125413" y="3838575"/>
            <a:ext cx="5354637"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767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idx="4294967295"/>
          </p:nvPr>
        </p:nvSpPr>
        <p:spPr>
          <a:xfrm>
            <a:off x="457200" y="228600"/>
            <a:ext cx="8229600" cy="762000"/>
          </a:xfrm>
        </p:spPr>
        <p:txBody>
          <a:bodyPr/>
          <a:lstStyle/>
          <a:p>
            <a:pPr eaLnBrk="1" hangingPunct="1"/>
            <a:r>
              <a:rPr lang="en-US" b="1" smtClean="0"/>
              <a:t>100M-pixels &amp; more</a:t>
            </a:r>
          </a:p>
        </p:txBody>
      </p:sp>
      <p:pic>
        <p:nvPicPr>
          <p:cNvPr id="18435" name="Picture 5" descr="http://gigaom2.files.wordpress.com/2011/07/controlcenterfolsom1_resized1.jpg"/>
          <p:cNvPicPr>
            <a:picLocks noChangeAspect="1" noChangeArrowheads="1"/>
          </p:cNvPicPr>
          <p:nvPr/>
        </p:nvPicPr>
        <p:blipFill>
          <a:blip r:embed="rId2">
            <a:extLst>
              <a:ext uri="{28A0092B-C50C-407E-A947-70E740481C1C}">
                <a14:useLocalDpi xmlns:a14="http://schemas.microsoft.com/office/drawing/2010/main" val="0"/>
              </a:ext>
            </a:extLst>
          </a:blip>
          <a:srcRect t="11578"/>
          <a:stretch>
            <a:fillRect/>
          </a:stretch>
        </p:blipFill>
        <p:spPr bwMode="auto">
          <a:xfrm>
            <a:off x="23813" y="1295400"/>
            <a:ext cx="91059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3608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57200" y="228600"/>
            <a:ext cx="8229600" cy="762000"/>
          </a:xfrm>
        </p:spPr>
        <p:txBody>
          <a:bodyPr/>
          <a:lstStyle/>
          <a:p>
            <a:pPr eaLnBrk="1" hangingPunct="1"/>
            <a:r>
              <a:rPr lang="en-US" b="1" smtClean="0"/>
              <a:t>1M-pixels &amp; less</a:t>
            </a:r>
          </a:p>
        </p:txBody>
      </p:sp>
      <p:sp>
        <p:nvSpPr>
          <p:cNvPr id="19459" name="Text Box 6"/>
          <p:cNvSpPr txBox="1">
            <a:spLocks noChangeArrowheads="1"/>
          </p:cNvSpPr>
          <p:nvPr/>
        </p:nvSpPr>
        <p:spPr bwMode="auto">
          <a:xfrm>
            <a:off x="4495800" y="304800"/>
            <a:ext cx="3563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ctr"/>
            <a:r>
              <a:rPr lang="en-US" sz="2800"/>
              <a:t>Small mobile devices</a:t>
            </a:r>
          </a:p>
        </p:txBody>
      </p:sp>
      <p:pic>
        <p:nvPicPr>
          <p:cNvPr id="19460" name="Picture 10" descr="http://www.imagingeconomics.com/issues/images/MI_2007-05/2007-05_07-01.jpg"/>
          <p:cNvPicPr>
            <a:picLocks noChangeAspect="1" noChangeArrowheads="1"/>
          </p:cNvPicPr>
          <p:nvPr/>
        </p:nvPicPr>
        <p:blipFill>
          <a:blip r:embed="rId2">
            <a:extLst>
              <a:ext uri="{28A0092B-C50C-407E-A947-70E740481C1C}">
                <a14:useLocalDpi xmlns:a14="http://schemas.microsoft.com/office/drawing/2010/main" val="0"/>
              </a:ext>
            </a:extLst>
          </a:blip>
          <a:srcRect b="2692"/>
          <a:stretch>
            <a:fillRect/>
          </a:stretch>
        </p:blipFill>
        <p:spPr bwMode="auto">
          <a:xfrm>
            <a:off x="6975475" y="1312863"/>
            <a:ext cx="1662113"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Openviz data visualization-publish to ipad, iphone, blackberry, or windows mobile"/>
          <p:cNvPicPr>
            <a:picLocks noChangeAspect="1" noChangeArrowheads="1"/>
          </p:cNvPicPr>
          <p:nvPr/>
        </p:nvPicPr>
        <p:blipFill>
          <a:blip r:embed="rId3">
            <a:extLst>
              <a:ext uri="{28A0092B-C50C-407E-A947-70E740481C1C}">
                <a14:useLocalDpi xmlns:a14="http://schemas.microsoft.com/office/drawing/2010/main" val="0"/>
              </a:ext>
            </a:extLst>
          </a:blip>
          <a:srcRect l="18634" t="13481" r="6703" b="23479"/>
          <a:stretch>
            <a:fillRect/>
          </a:stretch>
        </p:blipFill>
        <p:spPr bwMode="auto">
          <a:xfrm>
            <a:off x="4876800" y="4038600"/>
            <a:ext cx="37544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13" y="1201738"/>
            <a:ext cx="17240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12" descr="Data Visualization Drilldown"/>
          <p:cNvPicPr>
            <a:picLocks noChangeAspect="1" noChangeArrowheads="1"/>
          </p:cNvPicPr>
          <p:nvPr/>
        </p:nvPicPr>
        <p:blipFill>
          <a:blip r:embed="rId5">
            <a:extLst>
              <a:ext uri="{28A0092B-C50C-407E-A947-70E740481C1C}">
                <a14:useLocalDpi xmlns:a14="http://schemas.microsoft.com/office/drawing/2010/main" val="0"/>
              </a:ext>
            </a:extLst>
          </a:blip>
          <a:srcRect l="60680" t="1714" r="1039" b="2475"/>
          <a:stretch>
            <a:fillRect/>
          </a:stretch>
        </p:blipFill>
        <p:spPr bwMode="auto">
          <a:xfrm>
            <a:off x="2847975" y="1228725"/>
            <a:ext cx="15605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4" descr="http://a4.mzstatic.com/us/r1000/087/Purple/00/09/45/mzl.bwninoki.320x480-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7588" y="1277938"/>
            <a:ext cx="169545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5"/>
          <p:cNvPicPr>
            <a:picLocks noChangeAspect="1" noChangeArrowheads="1"/>
          </p:cNvPicPr>
          <p:nvPr/>
        </p:nvPicPr>
        <p:blipFill>
          <a:blip r:embed="rId7">
            <a:extLst>
              <a:ext uri="{28A0092B-C50C-407E-A947-70E740481C1C}">
                <a14:useLocalDpi xmlns:a14="http://schemas.microsoft.com/office/drawing/2010/main" val="0"/>
              </a:ext>
            </a:extLst>
          </a:blip>
          <a:srcRect l="23082" t="16544" r="31380" b="43655"/>
          <a:stretch>
            <a:fillRect/>
          </a:stretch>
        </p:blipFill>
        <p:spPr bwMode="auto">
          <a:xfrm>
            <a:off x="762000" y="4102100"/>
            <a:ext cx="37338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580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3200" b="1" smtClean="0"/>
              <a:t>Information Visualization: Mantra</a:t>
            </a:r>
          </a:p>
        </p:txBody>
      </p:sp>
      <p:sp>
        <p:nvSpPr>
          <p:cNvPr id="17411" name="Rectangle 3"/>
          <p:cNvSpPr>
            <a:spLocks noGrp="1" noChangeArrowheads="1"/>
          </p:cNvSpPr>
          <p:nvPr>
            <p:ph type="body" idx="1"/>
          </p:nvPr>
        </p:nvSpPr>
        <p:spPr>
          <a:xfrm>
            <a:off x="685800" y="1371600"/>
            <a:ext cx="7772400" cy="5029200"/>
          </a:xfrm>
        </p:spPr>
        <p:txBody>
          <a:bodyPr/>
          <a:lstStyle/>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pPr>
            <a:r>
              <a:rPr lang="en-US" sz="2400" b="1" smtClean="0"/>
              <a:t>Overview, zoom &amp; filter, details-on-demand</a:t>
            </a:r>
          </a:p>
          <a:p>
            <a:pPr eaLnBrk="1" hangingPunct="1">
              <a:lnSpc>
                <a:spcPct val="90000"/>
              </a:lnSpc>
              <a:buFontTx/>
              <a:buNone/>
            </a:pPr>
            <a:endParaRPr lang="en-US" sz="2400" smtClean="0"/>
          </a:p>
        </p:txBody>
      </p:sp>
    </p:spTree>
    <p:extLst>
      <p:ext uri="{BB962C8B-B14F-4D97-AF65-F5344CB8AC3E}">
        <p14:creationId xmlns:p14="http://schemas.microsoft.com/office/powerpoint/2010/main" val="3002091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pPr eaLnBrk="1" hangingPunct="1"/>
            <a:r>
              <a:rPr lang="en-US" sz="3200" b="1" smtClean="0"/>
              <a:t>Information Visualization: Data Types</a:t>
            </a:r>
            <a:endParaRPr lang="en-US" sz="3200" smtClean="0"/>
          </a:p>
        </p:txBody>
      </p:sp>
      <p:sp>
        <p:nvSpPr>
          <p:cNvPr id="22531" name="Rectangle 3"/>
          <p:cNvSpPr>
            <a:spLocks noGrp="1" noChangeArrowheads="1"/>
          </p:cNvSpPr>
          <p:nvPr>
            <p:ph type="body" idx="4294967295"/>
          </p:nvPr>
        </p:nvSpPr>
        <p:spPr>
          <a:xfrm>
            <a:off x="990600" y="1371600"/>
            <a:ext cx="8305800" cy="5029200"/>
          </a:xfrm>
        </p:spPr>
        <p:txBody>
          <a:bodyPr/>
          <a:lstStyle/>
          <a:p>
            <a:pPr eaLnBrk="1" hangingPunct="1">
              <a:tabLst>
                <a:tab pos="2286000" algn="l"/>
              </a:tabLst>
            </a:pPr>
            <a:r>
              <a:rPr lang="en-US" sz="2400" b="1" dirty="0" smtClean="0"/>
              <a:t>1-D Linear	</a:t>
            </a:r>
            <a:r>
              <a:rPr lang="en-US" sz="1800" dirty="0" smtClean="0"/>
              <a:t>Document Lens, </a:t>
            </a:r>
            <a:r>
              <a:rPr lang="en-US" sz="1800" dirty="0" err="1" smtClean="0"/>
              <a:t>SeeSoft</a:t>
            </a:r>
            <a:r>
              <a:rPr lang="en-US" sz="1800" dirty="0" smtClean="0"/>
              <a:t>, Info Mural</a:t>
            </a:r>
          </a:p>
          <a:p>
            <a:pPr eaLnBrk="1" hangingPunct="1">
              <a:tabLst>
                <a:tab pos="2286000" algn="l"/>
              </a:tabLst>
            </a:pPr>
            <a:r>
              <a:rPr lang="en-US" sz="2400" b="1" dirty="0" smtClean="0"/>
              <a:t>2-D Map 	</a:t>
            </a:r>
            <a:r>
              <a:rPr lang="en-US" sz="1800" dirty="0" smtClean="0"/>
              <a:t>GIS, ArcView, PageMaker, Medical imagery</a:t>
            </a:r>
            <a:endParaRPr lang="en-US" sz="2400" dirty="0" smtClean="0"/>
          </a:p>
          <a:p>
            <a:pPr eaLnBrk="1" hangingPunct="1">
              <a:tabLst>
                <a:tab pos="2286000" algn="l"/>
              </a:tabLst>
            </a:pPr>
            <a:r>
              <a:rPr lang="en-US" sz="2400" b="1" dirty="0" smtClean="0"/>
              <a:t>3-D World 	</a:t>
            </a:r>
            <a:r>
              <a:rPr lang="en-US" sz="1800" dirty="0" smtClean="0"/>
              <a:t>CAD, Medical, Molecules, Architecture</a:t>
            </a:r>
            <a:br>
              <a:rPr lang="en-US" sz="1800" dirty="0" smtClean="0"/>
            </a:br>
            <a:endParaRPr lang="en-US" sz="1800" dirty="0" smtClean="0"/>
          </a:p>
          <a:p>
            <a:pPr eaLnBrk="1" hangingPunct="1">
              <a:buFontTx/>
              <a:buNone/>
              <a:tabLst>
                <a:tab pos="2286000" algn="l"/>
              </a:tabLst>
            </a:pPr>
            <a:endParaRPr lang="en-US" sz="2400" b="1" dirty="0" smtClean="0"/>
          </a:p>
          <a:p>
            <a:pPr eaLnBrk="1" hangingPunct="1">
              <a:tabLst>
                <a:tab pos="2286000" algn="l"/>
              </a:tabLst>
            </a:pPr>
            <a:r>
              <a:rPr lang="en-US" sz="2400" b="1" dirty="0" smtClean="0"/>
              <a:t>Multi-</a:t>
            </a:r>
            <a:r>
              <a:rPr lang="en-US" sz="2400" b="1" dirty="0" err="1" smtClean="0"/>
              <a:t>Var</a:t>
            </a:r>
            <a:r>
              <a:rPr lang="en-US" sz="2400" b="1" dirty="0" smtClean="0"/>
              <a:t> 	</a:t>
            </a:r>
            <a:r>
              <a:rPr lang="en-US" sz="1800" dirty="0" err="1" smtClean="0"/>
              <a:t>Spotfire</a:t>
            </a:r>
            <a:r>
              <a:rPr lang="en-US" sz="1800" dirty="0" smtClean="0"/>
              <a:t>, Tableau, </a:t>
            </a:r>
            <a:r>
              <a:rPr lang="en-US" sz="1800" dirty="0" err="1" smtClean="0"/>
              <a:t>Qliktech</a:t>
            </a:r>
            <a:r>
              <a:rPr lang="en-US" sz="1800" dirty="0" smtClean="0"/>
              <a:t>, Visual Insight</a:t>
            </a:r>
            <a:endParaRPr lang="en-US" sz="2400" dirty="0" smtClean="0"/>
          </a:p>
          <a:p>
            <a:pPr eaLnBrk="1" hangingPunct="1">
              <a:tabLst>
                <a:tab pos="2286000" algn="l"/>
              </a:tabLst>
            </a:pPr>
            <a:r>
              <a:rPr lang="en-US" sz="2400" b="1" dirty="0" smtClean="0"/>
              <a:t>Temporal 	</a:t>
            </a:r>
            <a:r>
              <a:rPr lang="en-US" sz="1800" dirty="0" err="1" smtClean="0"/>
              <a:t>LifeLines</a:t>
            </a:r>
            <a:r>
              <a:rPr lang="en-US" sz="1800" dirty="0" smtClean="0"/>
              <a:t>, </a:t>
            </a:r>
            <a:r>
              <a:rPr lang="en-US" sz="1800" dirty="0" err="1" smtClean="0"/>
              <a:t>TimeSearcher</a:t>
            </a:r>
            <a:r>
              <a:rPr lang="en-US" sz="1800" dirty="0" smtClean="0"/>
              <a:t>, </a:t>
            </a:r>
            <a:r>
              <a:rPr lang="en-US" sz="1800" dirty="0" err="1" smtClean="0"/>
              <a:t>Palantir</a:t>
            </a:r>
            <a:r>
              <a:rPr lang="en-US" sz="1800" dirty="0" smtClean="0"/>
              <a:t>, </a:t>
            </a:r>
            <a:r>
              <a:rPr lang="en-US" sz="1800" dirty="0" err="1" smtClean="0"/>
              <a:t>DataMontage</a:t>
            </a:r>
            <a:endParaRPr lang="en-US" sz="2400" dirty="0" smtClean="0"/>
          </a:p>
          <a:p>
            <a:pPr eaLnBrk="1" hangingPunct="1">
              <a:tabLst>
                <a:tab pos="2286000" algn="l"/>
              </a:tabLst>
            </a:pPr>
            <a:r>
              <a:rPr lang="en-US" sz="2400" b="1" dirty="0" smtClean="0"/>
              <a:t>Tree 	</a:t>
            </a:r>
            <a:r>
              <a:rPr lang="en-US" sz="1800" dirty="0" smtClean="0"/>
              <a:t>Cone/Cam/Hyperbolic, </a:t>
            </a:r>
            <a:r>
              <a:rPr lang="en-US" sz="1800" dirty="0" err="1" smtClean="0"/>
              <a:t>SpaceTree</a:t>
            </a:r>
            <a:r>
              <a:rPr lang="en-US" sz="1800" dirty="0" smtClean="0"/>
              <a:t>, </a:t>
            </a:r>
            <a:r>
              <a:rPr lang="en-US" sz="1800" dirty="0" err="1" smtClean="0"/>
              <a:t>Treemap</a:t>
            </a:r>
            <a:endParaRPr lang="en-US" sz="2400" dirty="0" smtClean="0"/>
          </a:p>
          <a:p>
            <a:pPr eaLnBrk="1" hangingPunct="1">
              <a:tabLst>
                <a:tab pos="2286000" algn="l"/>
              </a:tabLst>
            </a:pPr>
            <a:r>
              <a:rPr lang="en-US" sz="2400" b="1" dirty="0" smtClean="0"/>
              <a:t>Network	</a:t>
            </a:r>
            <a:r>
              <a:rPr lang="en-US" sz="1800" dirty="0" err="1" smtClean="0"/>
              <a:t>Pajek</a:t>
            </a:r>
            <a:r>
              <a:rPr lang="en-US" sz="1800" dirty="0" smtClean="0"/>
              <a:t>, </a:t>
            </a:r>
            <a:r>
              <a:rPr lang="en-US" sz="1800" dirty="0" err="1" smtClean="0"/>
              <a:t>UCINet</a:t>
            </a:r>
            <a:r>
              <a:rPr lang="en-US" sz="1800" dirty="0" smtClean="0"/>
              <a:t>, </a:t>
            </a:r>
            <a:r>
              <a:rPr lang="en-US" sz="1800" dirty="0" err="1" smtClean="0"/>
              <a:t>NodeXL</a:t>
            </a:r>
            <a:r>
              <a:rPr lang="en-US" sz="1800" dirty="0" smtClean="0"/>
              <a:t>, </a:t>
            </a:r>
            <a:r>
              <a:rPr lang="en-US" sz="1800" dirty="0" err="1" smtClean="0"/>
              <a:t>Gephi</a:t>
            </a:r>
            <a:r>
              <a:rPr lang="en-US" sz="1800" dirty="0" smtClean="0"/>
              <a:t>, Tom Sawyer</a:t>
            </a:r>
          </a:p>
        </p:txBody>
      </p:sp>
      <p:sp>
        <p:nvSpPr>
          <p:cNvPr id="22532" name="Text Box 6"/>
          <p:cNvSpPr txBox="1">
            <a:spLocks noChangeArrowheads="1"/>
          </p:cNvSpPr>
          <p:nvPr/>
        </p:nvSpPr>
        <p:spPr bwMode="auto">
          <a:xfrm rot="10800000">
            <a:off x="377825" y="533400"/>
            <a:ext cx="6143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rgbClr val="000000"/>
                </a:solidFill>
                <a:latin typeface="Antique Olv (W1)" pitchFamily="34" charset="0"/>
                <a:cs typeface="Arial" panose="020B0604020202020204" pitchFamily="34" charset="0"/>
              </a:defRPr>
            </a:lvl1pPr>
            <a:lvl2pPr marL="742950" indent="-285750" eaLnBrk="0" hangingPunct="0">
              <a:defRPr sz="2400">
                <a:solidFill>
                  <a:srgbClr val="000000"/>
                </a:solidFill>
                <a:latin typeface="Antique Olv (W1)" pitchFamily="34" charset="0"/>
                <a:cs typeface="Arial" panose="020B0604020202020204" pitchFamily="34" charset="0"/>
              </a:defRPr>
            </a:lvl2pPr>
            <a:lvl3pPr marL="1143000" indent="-228600" eaLnBrk="0" hangingPunct="0">
              <a:defRPr sz="2400">
                <a:solidFill>
                  <a:srgbClr val="000000"/>
                </a:solidFill>
                <a:latin typeface="Antique Olv (W1)" pitchFamily="34" charset="0"/>
                <a:cs typeface="Arial" panose="020B0604020202020204" pitchFamily="34" charset="0"/>
              </a:defRPr>
            </a:lvl3pPr>
            <a:lvl4pPr marL="1600200" indent="-228600" eaLnBrk="0" hangingPunct="0">
              <a:defRPr sz="2400">
                <a:solidFill>
                  <a:srgbClr val="000000"/>
                </a:solidFill>
                <a:latin typeface="Antique Olv (W1)" pitchFamily="34" charset="0"/>
                <a:cs typeface="Arial" panose="020B0604020202020204" pitchFamily="34" charset="0"/>
              </a:defRPr>
            </a:lvl4pPr>
            <a:lvl5pPr marL="2057400" indent="-228600" eaLnBrk="0" hangingPunct="0">
              <a:defRPr sz="2400">
                <a:solidFill>
                  <a:srgbClr val="000000"/>
                </a:solidFill>
                <a:latin typeface="Antique Olv (W1)" pitchFamily="34" charset="0"/>
                <a:cs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9pPr>
          </a:lstStyle>
          <a:p>
            <a:pPr eaLnBrk="1" hangingPunct="1">
              <a:spcBef>
                <a:spcPct val="50000"/>
              </a:spcBef>
            </a:pPr>
            <a:r>
              <a:rPr lang="en-US" sz="2800" u="sng" dirty="0">
                <a:solidFill>
                  <a:schemeClr val="tx1"/>
                </a:solidFill>
                <a:latin typeface="Times New Roman" panose="02020603050405020304" pitchFamily="18" charset="0"/>
              </a:rPr>
              <a:t>   </a:t>
            </a:r>
            <a:r>
              <a:rPr lang="en-US" sz="2800" u="sng" dirty="0" err="1">
                <a:solidFill>
                  <a:schemeClr val="tx1"/>
                </a:solidFill>
                <a:latin typeface="Times New Roman" panose="02020603050405020304" pitchFamily="18" charset="0"/>
              </a:rPr>
              <a:t>InfoViz</a:t>
            </a:r>
            <a:r>
              <a:rPr lang="en-US" sz="2800" u="sng" dirty="0">
                <a:solidFill>
                  <a:schemeClr val="tx1"/>
                </a:solidFill>
                <a:latin typeface="Times New Roman" panose="02020603050405020304" pitchFamily="18" charset="0"/>
              </a:rPr>
              <a:t>   </a:t>
            </a:r>
            <a:r>
              <a:rPr lang="en-US" sz="2800" dirty="0">
                <a:solidFill>
                  <a:schemeClr val="tx1"/>
                </a:solidFill>
                <a:latin typeface="Times New Roman" panose="02020603050405020304" pitchFamily="18" charset="0"/>
              </a:rPr>
              <a:t>          </a:t>
            </a:r>
            <a:r>
              <a:rPr lang="en-US" sz="2800" u="sng" dirty="0">
                <a:solidFill>
                  <a:schemeClr val="tx1"/>
                </a:solidFill>
                <a:latin typeface="Times New Roman" panose="02020603050405020304" pitchFamily="18" charset="0"/>
              </a:rPr>
              <a:t> </a:t>
            </a:r>
            <a:r>
              <a:rPr lang="en-US" sz="2800" u="sng" dirty="0" err="1">
                <a:solidFill>
                  <a:schemeClr val="tx1"/>
                </a:solidFill>
                <a:latin typeface="Times New Roman" panose="02020603050405020304" pitchFamily="18" charset="0"/>
              </a:rPr>
              <a:t>SciViz</a:t>
            </a:r>
            <a:r>
              <a:rPr lang="en-US" sz="2800" u="sng" dirty="0">
                <a:solidFill>
                  <a:schemeClr val="tx1"/>
                </a:solidFill>
                <a:latin typeface="Times New Roman" panose="02020603050405020304" pitchFamily="18" charset="0"/>
              </a:rPr>
              <a:t>  </a:t>
            </a:r>
            <a:r>
              <a:rPr lang="en-US" sz="2800" u="sng" dirty="0">
                <a:solidFill>
                  <a:schemeClr val="bg1"/>
                </a:solidFill>
                <a:latin typeface="Times New Roman" panose="02020603050405020304" pitchFamily="18" charset="0"/>
              </a:rPr>
              <a:t>.</a:t>
            </a:r>
            <a:r>
              <a:rPr lang="en-US" sz="2800" u="sng" dirty="0">
                <a:solidFill>
                  <a:schemeClr val="tx1"/>
                </a:solidFill>
                <a:latin typeface="Times New Roman" panose="02020603050405020304" pitchFamily="18" charset="0"/>
              </a:rPr>
              <a:t>   </a:t>
            </a:r>
          </a:p>
        </p:txBody>
      </p:sp>
      <p:sp>
        <p:nvSpPr>
          <p:cNvPr id="22533" name="Text Box 5"/>
          <p:cNvSpPr txBox="1">
            <a:spLocks noChangeArrowheads="1"/>
          </p:cNvSpPr>
          <p:nvPr/>
        </p:nvSpPr>
        <p:spPr bwMode="auto">
          <a:xfrm>
            <a:off x="943227" y="5867400"/>
            <a:ext cx="69733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panose="020B0604020202020204" pitchFamily="34" charset="0"/>
              </a:defRPr>
            </a:lvl1pPr>
            <a:lvl2pPr marL="742950" indent="-285750" eaLnBrk="0" hangingPunct="0">
              <a:defRPr sz="2400">
                <a:solidFill>
                  <a:srgbClr val="000000"/>
                </a:solidFill>
                <a:latin typeface="Antique Olv (W1)" pitchFamily="34" charset="0"/>
                <a:cs typeface="Arial" panose="020B0604020202020204" pitchFamily="34" charset="0"/>
              </a:defRPr>
            </a:lvl2pPr>
            <a:lvl3pPr marL="1143000" indent="-228600" eaLnBrk="0" hangingPunct="0">
              <a:defRPr sz="2400">
                <a:solidFill>
                  <a:srgbClr val="000000"/>
                </a:solidFill>
                <a:latin typeface="Antique Olv (W1)" pitchFamily="34" charset="0"/>
                <a:cs typeface="Arial" panose="020B0604020202020204" pitchFamily="34" charset="0"/>
              </a:defRPr>
            </a:lvl3pPr>
            <a:lvl4pPr marL="1600200" indent="-228600" eaLnBrk="0" hangingPunct="0">
              <a:defRPr sz="2400">
                <a:solidFill>
                  <a:srgbClr val="000000"/>
                </a:solidFill>
                <a:latin typeface="Antique Olv (W1)" pitchFamily="34" charset="0"/>
                <a:cs typeface="Arial" panose="020B0604020202020204" pitchFamily="34" charset="0"/>
              </a:defRPr>
            </a:lvl4pPr>
            <a:lvl5pPr marL="2057400" indent="-228600" eaLnBrk="0" hangingPunct="0">
              <a:defRPr sz="2400">
                <a:solidFill>
                  <a:srgbClr val="000000"/>
                </a:solidFill>
                <a:latin typeface="Antique Olv (W1)" pitchFamily="34" charset="0"/>
                <a:cs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9pPr>
          </a:lstStyle>
          <a:p>
            <a:pPr algn="l"/>
            <a:r>
              <a:rPr lang="en-US" sz="1600" b="1" dirty="0" smtClean="0">
                <a:solidFill>
                  <a:schemeClr val="tx1"/>
                </a:solidFill>
                <a:latin typeface="Courier New" panose="02070309020205020404" pitchFamily="49" charset="0"/>
              </a:rPr>
              <a:t>infosthetics.com   visualcomplexity.com  </a:t>
            </a:r>
            <a:r>
              <a:rPr lang="en-US" sz="1600" b="1" dirty="0">
                <a:solidFill>
                  <a:schemeClr val="tx1"/>
                </a:solidFill>
                <a:latin typeface="Courier New" panose="02070309020205020404" pitchFamily="49" charset="0"/>
              </a:rPr>
              <a:t>eagereyes.org</a:t>
            </a:r>
          </a:p>
          <a:p>
            <a:pPr algn="l"/>
            <a:r>
              <a:rPr lang="en-US" sz="1600" b="1" dirty="0">
                <a:solidFill>
                  <a:schemeClr val="tx1"/>
                </a:solidFill>
                <a:latin typeface="Courier New" panose="02070309020205020404" pitchFamily="49" charset="0"/>
              </a:rPr>
              <a:t>flowingdata.com   </a:t>
            </a:r>
            <a:r>
              <a:rPr lang="en-US" sz="1600" b="1" dirty="0" smtClean="0">
                <a:solidFill>
                  <a:schemeClr val="tx1"/>
                </a:solidFill>
                <a:latin typeface="Courier New" panose="02070309020205020404" pitchFamily="49" charset="0"/>
              </a:rPr>
              <a:t> perceptualedge.com    datakind.org</a:t>
            </a:r>
            <a:endParaRPr lang="en-US" sz="1600" dirty="0" smtClean="0">
              <a:solidFill>
                <a:schemeClr val="tx1"/>
              </a:solidFill>
            </a:endParaRPr>
          </a:p>
          <a:p>
            <a:pPr algn="l"/>
            <a:r>
              <a:rPr lang="en-US" sz="1600" b="1" dirty="0" smtClean="0">
                <a:solidFill>
                  <a:schemeClr val="tx1"/>
                </a:solidFill>
                <a:latin typeface="Courier New" panose="02070309020205020404" pitchFamily="49" charset="0"/>
              </a:rPr>
              <a:t>visual.ly          visualizing.org       infovis.org</a:t>
            </a:r>
            <a:endParaRPr lang="en-US" dirty="0">
              <a:solidFill>
                <a:schemeClr val="tx1"/>
              </a:solidFill>
            </a:endParaRPr>
          </a:p>
        </p:txBody>
      </p:sp>
    </p:spTree>
    <p:extLst>
      <p:ext uri="{BB962C8B-B14F-4D97-AF65-F5344CB8AC3E}">
        <p14:creationId xmlns:p14="http://schemas.microsoft.com/office/powerpoint/2010/main" val="14965688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3200" b="1" smtClean="0"/>
              <a:t>Anscombe’s Quartet</a:t>
            </a:r>
          </a:p>
        </p:txBody>
      </p:sp>
      <p:sp>
        <p:nvSpPr>
          <p:cNvPr id="19459" name="Content Placeholder 1"/>
          <p:cNvSpPr>
            <a:spLocks noGrp="1"/>
          </p:cNvSpPr>
          <p:nvPr>
            <p:ph idx="1"/>
          </p:nvPr>
        </p:nvSpPr>
        <p:spPr/>
        <p:txBody>
          <a:bodyPr/>
          <a:lstStyle/>
          <a:p>
            <a:endParaRPr lang="en-US" smtClean="0"/>
          </a:p>
        </p:txBody>
      </p:sp>
      <p:graphicFrame>
        <p:nvGraphicFramePr>
          <p:cNvPr id="5" name="Table 4"/>
          <p:cNvGraphicFramePr>
            <a:graphicFrameLocks noGrp="1"/>
          </p:cNvGraphicFramePr>
          <p:nvPr/>
        </p:nvGraphicFramePr>
        <p:xfrm>
          <a:off x="152400" y="1512888"/>
          <a:ext cx="5791200" cy="4430715"/>
        </p:xfrm>
        <a:graphic>
          <a:graphicData uri="http://schemas.openxmlformats.org/drawingml/2006/table">
            <a:tbl>
              <a:tblPr/>
              <a:tblGrid>
                <a:gridCol w="723900"/>
                <a:gridCol w="723900"/>
                <a:gridCol w="723900"/>
                <a:gridCol w="723900"/>
                <a:gridCol w="723900"/>
                <a:gridCol w="723900"/>
                <a:gridCol w="723900"/>
                <a:gridCol w="723900"/>
              </a:tblGrid>
              <a:tr h="328273">
                <a:tc gridSpan="2">
                  <a:txBody>
                    <a:bodyPr/>
                    <a:lstStyle/>
                    <a:p>
                      <a:pPr algn="ctr"/>
                      <a:r>
                        <a:rPr lang="en-US" sz="1600" dirty="0" smtClean="0">
                          <a:effectLst/>
                        </a:rPr>
                        <a:t>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B w="9525" cap="flat" cmpd="sng" algn="ctr">
                      <a:solidFill>
                        <a:srgbClr val="AAAAAA"/>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gridSpan="2">
                  <a:txBody>
                    <a:bodyPr/>
                    <a:lstStyle/>
                    <a:p>
                      <a:pPr algn="ctr"/>
                      <a:r>
                        <a:rPr lang="en-US" sz="1600" dirty="0" smtClean="0">
                          <a:effectLst/>
                        </a:rPr>
                        <a:t>2</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hMerge="1">
                  <a:txBody>
                    <a:bodyPr/>
                    <a:lstStyle/>
                    <a:p>
                      <a:endParaRPr lang="en-US"/>
                    </a:p>
                  </a:txBody>
                  <a:tcPr/>
                </a:tc>
                <a:tc gridSpan="2">
                  <a:txBody>
                    <a:bodyPr/>
                    <a:lstStyle/>
                    <a:p>
                      <a:pPr algn="ctr"/>
                      <a:r>
                        <a:rPr lang="en-US" sz="1600" dirty="0" smtClean="0">
                          <a:effectLst/>
                        </a:rPr>
                        <a:t>3</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hMerge="1">
                  <a:txBody>
                    <a:bodyPr/>
                    <a:lstStyle/>
                    <a:p>
                      <a:endParaRPr lang="en-US"/>
                    </a:p>
                  </a:txBody>
                  <a:tcPr/>
                </a:tc>
                <a:tc gridSpan="2">
                  <a:txBody>
                    <a:bodyPr/>
                    <a:lstStyle/>
                    <a:p>
                      <a:pPr algn="ctr"/>
                      <a:r>
                        <a:rPr lang="en-US" sz="1600" dirty="0" smtClean="0">
                          <a:effectLst/>
                        </a:rPr>
                        <a:t>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hMerge="1">
                  <a:txBody>
                    <a:bodyPr/>
                    <a:lstStyle/>
                    <a:p>
                      <a:endParaRPr lang="en-US"/>
                    </a:p>
                  </a:txBody>
                  <a:tcPr/>
                </a:tc>
              </a:tr>
              <a:tr h="328273">
                <a:tc>
                  <a:txBody>
                    <a:bodyPr/>
                    <a:lstStyle/>
                    <a:p>
                      <a:r>
                        <a:rPr lang="en-US" sz="1600" dirty="0">
                          <a:effectLst/>
                        </a:rPr>
                        <a:t>x</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y</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a:effectLst/>
                        </a:rPr>
                        <a:t>x</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y</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x</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a:effectLst/>
                        </a:rPr>
                        <a:t>y</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a:effectLst/>
                        </a:rPr>
                        <a:t>x</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a:effectLst/>
                        </a:rPr>
                        <a:t>y</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a:effectLst/>
                        </a:rPr>
                        <a:t>10.0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8.04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10.0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9.14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10.0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7.46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6.58</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6.95</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8.14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6.77</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5.76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98569">
                <a:tc>
                  <a:txBody>
                    <a:bodyPr/>
                    <a:lstStyle/>
                    <a:p>
                      <a:r>
                        <a:rPr lang="en-US" sz="1600" dirty="0">
                          <a:effectLst/>
                        </a:rPr>
                        <a:t>13.0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7.58</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13.0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8.74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13.0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a:effectLst/>
                        </a:rPr>
                        <a:t>12.74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7.71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9.0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8.81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9.0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8.77</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9.0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7.11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8.84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a:effectLst/>
                        </a:rPr>
                        <a:t>11.0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8.33</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9.26</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7.81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8.47</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a:effectLst/>
                        </a:rPr>
                        <a:t>14.0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9.96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14.0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8.10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14.0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8.84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7.04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6.0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7.24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6.0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6.13</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6.0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6.08</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5.25</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81111">
                <a:tc>
                  <a:txBody>
                    <a:bodyPr/>
                    <a:lstStyle/>
                    <a:p>
                      <a:r>
                        <a:rPr lang="en-US" sz="1600" dirty="0" smtClean="0">
                          <a:effectLst/>
                        </a:rPr>
                        <a:t>  4.0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4.26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4.0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3.10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4.0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5.39</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a:effectLst/>
                        </a:rPr>
                        <a:t>19.0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a:effectLst/>
                        </a:rPr>
                        <a:t>12.50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68305">
                <a:tc>
                  <a:txBody>
                    <a:bodyPr/>
                    <a:lstStyle/>
                    <a:p>
                      <a:r>
                        <a:rPr lang="en-US" sz="1600" dirty="0">
                          <a:effectLst/>
                        </a:rPr>
                        <a:t>12.0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10.84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12.0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9.13</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12.0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8.15</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5.56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7.0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4.82</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7.0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7.26</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7.0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6.42</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7.91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5.0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5.68</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5.0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4.74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5.0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5.73</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6.89</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bl>
          </a:graphicData>
        </a:graphic>
      </p:graphicFrame>
    </p:spTree>
    <p:extLst>
      <p:ext uri="{BB962C8B-B14F-4D97-AF65-F5344CB8AC3E}">
        <p14:creationId xmlns:p14="http://schemas.microsoft.com/office/powerpoint/2010/main" val="9948255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3200" b="1" smtClean="0"/>
              <a:t>Anscombe’s Quartet</a:t>
            </a:r>
          </a:p>
        </p:txBody>
      </p:sp>
      <p:sp>
        <p:nvSpPr>
          <p:cNvPr id="20483" name="Content Placeholder 1"/>
          <p:cNvSpPr>
            <a:spLocks noGrp="1"/>
          </p:cNvSpPr>
          <p:nvPr>
            <p:ph idx="1"/>
          </p:nvPr>
        </p:nvSpPr>
        <p:spPr/>
        <p:txBody>
          <a:bodyPr/>
          <a:lstStyle/>
          <a:p>
            <a:endParaRPr lang="en-US" smtClean="0"/>
          </a:p>
        </p:txBody>
      </p:sp>
      <p:graphicFrame>
        <p:nvGraphicFramePr>
          <p:cNvPr id="5" name="Table 4"/>
          <p:cNvGraphicFramePr>
            <a:graphicFrameLocks noGrp="1"/>
          </p:cNvGraphicFramePr>
          <p:nvPr/>
        </p:nvGraphicFramePr>
        <p:xfrm>
          <a:off x="152400" y="1512888"/>
          <a:ext cx="5791200" cy="4430715"/>
        </p:xfrm>
        <a:graphic>
          <a:graphicData uri="http://schemas.openxmlformats.org/drawingml/2006/table">
            <a:tbl>
              <a:tblPr/>
              <a:tblGrid>
                <a:gridCol w="723900"/>
                <a:gridCol w="723900"/>
                <a:gridCol w="723900"/>
                <a:gridCol w="723900"/>
                <a:gridCol w="723900"/>
                <a:gridCol w="723900"/>
                <a:gridCol w="723900"/>
                <a:gridCol w="723900"/>
              </a:tblGrid>
              <a:tr h="328273">
                <a:tc gridSpan="2">
                  <a:txBody>
                    <a:bodyPr/>
                    <a:lstStyle/>
                    <a:p>
                      <a:pPr algn="ctr"/>
                      <a:r>
                        <a:rPr lang="en-US" sz="1600" dirty="0">
                          <a:effectLst/>
                        </a:rPr>
                        <a:t>1</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B w="9525" cap="flat" cmpd="sng" algn="ctr">
                      <a:solidFill>
                        <a:srgbClr val="AAAAAA"/>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gridSpan="2">
                  <a:txBody>
                    <a:bodyPr/>
                    <a:lstStyle/>
                    <a:p>
                      <a:pPr algn="ctr"/>
                      <a:r>
                        <a:rPr lang="en-US" sz="1600" dirty="0" smtClean="0">
                          <a:effectLst/>
                        </a:rPr>
                        <a:t>2</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hMerge="1">
                  <a:txBody>
                    <a:bodyPr/>
                    <a:lstStyle/>
                    <a:p>
                      <a:endParaRPr lang="en-US"/>
                    </a:p>
                  </a:txBody>
                  <a:tcPr/>
                </a:tc>
                <a:tc gridSpan="2">
                  <a:txBody>
                    <a:bodyPr/>
                    <a:lstStyle/>
                    <a:p>
                      <a:pPr algn="ctr"/>
                      <a:r>
                        <a:rPr lang="en-US" sz="1600" dirty="0" smtClean="0">
                          <a:effectLst/>
                        </a:rPr>
                        <a:t>3</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hMerge="1">
                  <a:txBody>
                    <a:bodyPr/>
                    <a:lstStyle/>
                    <a:p>
                      <a:endParaRPr lang="en-US"/>
                    </a:p>
                  </a:txBody>
                  <a:tcPr/>
                </a:tc>
                <a:tc gridSpan="2">
                  <a:txBody>
                    <a:bodyPr/>
                    <a:lstStyle/>
                    <a:p>
                      <a:pPr algn="ctr"/>
                      <a:r>
                        <a:rPr lang="en-US" sz="1600" dirty="0" smtClean="0">
                          <a:effectLst/>
                        </a:rPr>
                        <a:t>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hMerge="1">
                  <a:txBody>
                    <a:bodyPr/>
                    <a:lstStyle/>
                    <a:p>
                      <a:endParaRPr lang="en-US"/>
                    </a:p>
                  </a:txBody>
                  <a:tcPr/>
                </a:tc>
              </a:tr>
              <a:tr h="328273">
                <a:tc>
                  <a:txBody>
                    <a:bodyPr/>
                    <a:lstStyle/>
                    <a:p>
                      <a:r>
                        <a:rPr lang="en-US" sz="1600" dirty="0">
                          <a:effectLst/>
                        </a:rPr>
                        <a:t>x</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y</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a:effectLst/>
                        </a:rPr>
                        <a:t>x</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y</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x</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a:effectLst/>
                        </a:rPr>
                        <a:t>y</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a:effectLst/>
                        </a:rPr>
                        <a:t>x</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a:effectLst/>
                        </a:rPr>
                        <a:t>y</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a:effectLst/>
                        </a:rPr>
                        <a:t>10.0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8.04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10.0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9.14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10.0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7.46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6.58</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6.95</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8.14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6.77</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5.76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98569">
                <a:tc>
                  <a:txBody>
                    <a:bodyPr/>
                    <a:lstStyle/>
                    <a:p>
                      <a:r>
                        <a:rPr lang="en-US" sz="1600" dirty="0">
                          <a:effectLst/>
                        </a:rPr>
                        <a:t>13.0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7.58</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13.0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8.74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13.0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a:effectLst/>
                        </a:rPr>
                        <a:t>12.74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7.71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9.0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8.81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9.0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8.77</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9.0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7.11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8.84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a:effectLst/>
                        </a:rPr>
                        <a:t>11.0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8.33</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9.26</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7.81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8.47</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a:effectLst/>
                        </a:rPr>
                        <a:t>14.0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9.96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14.0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8.10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14.0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8.84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7.04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6.0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7.24</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6.0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6.13</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6.0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6.08</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5.25</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81111">
                <a:tc>
                  <a:txBody>
                    <a:bodyPr/>
                    <a:lstStyle/>
                    <a:p>
                      <a:r>
                        <a:rPr lang="en-US" sz="1600" dirty="0" smtClean="0">
                          <a:effectLst/>
                        </a:rPr>
                        <a:t>  4.0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4.26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4.0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3.10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4.0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5.39</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a:effectLst/>
                        </a:rPr>
                        <a:t>19.0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a:effectLst/>
                        </a:rPr>
                        <a:t>12.50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68305">
                <a:tc>
                  <a:txBody>
                    <a:bodyPr/>
                    <a:lstStyle/>
                    <a:p>
                      <a:r>
                        <a:rPr lang="en-US" sz="1600" dirty="0">
                          <a:effectLst/>
                        </a:rPr>
                        <a:t>12.0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10.84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a:effectLst/>
                        </a:rPr>
                        <a:t>12.0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9.13</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a:effectLst/>
                        </a:rPr>
                        <a:t>12.0</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8.15</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5.56</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7.0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4.82</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7.0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7.26</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7.0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6.42</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7.91</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r h="328273">
                <a:tc>
                  <a:txBody>
                    <a:bodyPr/>
                    <a:lstStyle/>
                    <a:p>
                      <a:r>
                        <a:rPr lang="en-US" sz="1600" dirty="0" smtClean="0">
                          <a:effectLst/>
                        </a:rPr>
                        <a:t>  5.0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5.68</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chemeClr val="accent2">
                        <a:lumMod val="40000"/>
                        <a:lumOff val="60000"/>
                      </a:schemeClr>
                    </a:solidFill>
                  </a:tcPr>
                </a:tc>
                <a:tc>
                  <a:txBody>
                    <a:bodyPr/>
                    <a:lstStyle/>
                    <a:p>
                      <a:r>
                        <a:rPr lang="en-US" sz="1600" dirty="0" smtClean="0">
                          <a:effectLst/>
                        </a:rPr>
                        <a:t>  5.0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a:effectLst/>
                        </a:rPr>
                        <a:t>4.74</a:t>
                      </a: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r>
                        <a:rPr lang="en-US" sz="1600" dirty="0" smtClean="0">
                          <a:effectLst/>
                        </a:rPr>
                        <a:t>  5.0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5.73</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CCFF99"/>
                    </a:solidFill>
                  </a:tcPr>
                </a:tc>
                <a:tc>
                  <a:txBody>
                    <a:bodyPr/>
                    <a:lstStyle/>
                    <a:p>
                      <a:r>
                        <a:rPr lang="en-US" sz="1600" dirty="0" smtClean="0">
                          <a:effectLst/>
                        </a:rPr>
                        <a:t>  8.0</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c>
                  <a:txBody>
                    <a:bodyPr/>
                    <a:lstStyle/>
                    <a:p>
                      <a:r>
                        <a:rPr lang="en-US" sz="1600" dirty="0" smtClean="0">
                          <a:effectLst/>
                        </a:rPr>
                        <a:t>  6.89</a:t>
                      </a:r>
                      <a:endParaRPr lang="en-US" sz="1600" dirty="0">
                        <a:effectLst/>
                      </a:endParaRPr>
                    </a:p>
                  </a:txBody>
                  <a:tcPr marL="80821" marR="80821" marT="40407" marB="40407"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FFF99"/>
                    </a:solidFill>
                  </a:tcPr>
                </a:tc>
              </a:tr>
            </a:tbl>
          </a:graphicData>
        </a:graphic>
      </p:graphicFrame>
      <p:graphicFrame>
        <p:nvGraphicFramePr>
          <p:cNvPr id="6" name="Table 5"/>
          <p:cNvGraphicFramePr>
            <a:graphicFrameLocks noGrp="1"/>
          </p:cNvGraphicFramePr>
          <p:nvPr/>
        </p:nvGraphicFramePr>
        <p:xfrm>
          <a:off x="6019800" y="1981200"/>
          <a:ext cx="3581400" cy="2378078"/>
        </p:xfrm>
        <a:graphic>
          <a:graphicData uri="http://schemas.openxmlformats.org/drawingml/2006/table">
            <a:tbl>
              <a:tblPr/>
              <a:tblGrid>
                <a:gridCol w="1828800"/>
                <a:gridCol w="1752600"/>
              </a:tblGrid>
              <a:tr h="365858">
                <a:tc>
                  <a:txBody>
                    <a:bodyPr/>
                    <a:lstStyle/>
                    <a:p>
                      <a:pPr algn="l"/>
                      <a:r>
                        <a:rPr lang="en-US" sz="1800" dirty="0">
                          <a:effectLst/>
                        </a:rPr>
                        <a:t>Property</a:t>
                      </a: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c>
                  <a:txBody>
                    <a:bodyPr/>
                    <a:lstStyle/>
                    <a:p>
                      <a:pPr algn="l"/>
                      <a:r>
                        <a:rPr lang="en-US" sz="1800" dirty="0">
                          <a:effectLst/>
                        </a:rPr>
                        <a:t>Value</a:t>
                      </a: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2F2F2"/>
                    </a:solidFill>
                  </a:tcPr>
                </a:tc>
              </a:tr>
              <a:tr h="335370">
                <a:tc>
                  <a:txBody>
                    <a:bodyPr/>
                    <a:lstStyle/>
                    <a:p>
                      <a:r>
                        <a:rPr lang="en-US" sz="1600" u="none" strike="noStrike" dirty="0">
                          <a:solidFill>
                            <a:schemeClr val="tx1"/>
                          </a:solidFill>
                          <a:effectLst/>
                        </a:rPr>
                        <a:t>Mean</a:t>
                      </a:r>
                      <a:r>
                        <a:rPr lang="en-US" sz="1600" dirty="0">
                          <a:solidFill>
                            <a:schemeClr val="tx1"/>
                          </a:solidFill>
                          <a:effectLst/>
                        </a:rPr>
                        <a:t> of </a:t>
                      </a:r>
                      <a:r>
                        <a:rPr lang="en-US" sz="1600" i="1" dirty="0">
                          <a:solidFill>
                            <a:schemeClr val="tx1"/>
                          </a:solidFill>
                          <a:effectLst/>
                        </a:rPr>
                        <a:t>x</a:t>
                      </a:r>
                      <a:r>
                        <a:rPr lang="en-US" sz="1600" dirty="0">
                          <a:solidFill>
                            <a:schemeClr val="tx1"/>
                          </a:solidFill>
                          <a:effectLst/>
                        </a:rPr>
                        <a:t> </a:t>
                      </a: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600" dirty="0" smtClean="0">
                          <a:effectLst/>
                        </a:rPr>
                        <a:t>  9.0</a:t>
                      </a:r>
                      <a:endParaRPr lang="en-US" sz="1600" dirty="0">
                        <a:effectLst/>
                      </a:endParaRP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335370">
                <a:tc>
                  <a:txBody>
                    <a:bodyPr/>
                    <a:lstStyle/>
                    <a:p>
                      <a:r>
                        <a:rPr lang="en-US" sz="1600" u="none" strike="noStrike" dirty="0">
                          <a:solidFill>
                            <a:schemeClr val="tx1"/>
                          </a:solidFill>
                          <a:effectLst/>
                        </a:rPr>
                        <a:t>Variance</a:t>
                      </a:r>
                      <a:r>
                        <a:rPr lang="en-US" sz="1600" dirty="0">
                          <a:solidFill>
                            <a:schemeClr val="tx1"/>
                          </a:solidFill>
                          <a:effectLst/>
                        </a:rPr>
                        <a:t> of </a:t>
                      </a:r>
                      <a:r>
                        <a:rPr lang="en-US" sz="1600" i="1" dirty="0" smtClean="0">
                          <a:solidFill>
                            <a:schemeClr val="tx1"/>
                          </a:solidFill>
                          <a:effectLst/>
                        </a:rPr>
                        <a:t>x</a:t>
                      </a:r>
                      <a:endParaRPr lang="en-US" sz="1600" dirty="0">
                        <a:solidFill>
                          <a:schemeClr val="tx1"/>
                        </a:solidFill>
                        <a:effectLst/>
                      </a:endParaRP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600" dirty="0">
                          <a:effectLst/>
                        </a:rPr>
                        <a:t>11.0</a:t>
                      </a: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335370">
                <a:tc>
                  <a:txBody>
                    <a:bodyPr/>
                    <a:lstStyle/>
                    <a:p>
                      <a:r>
                        <a:rPr lang="en-US" sz="1600" dirty="0">
                          <a:solidFill>
                            <a:schemeClr val="tx1"/>
                          </a:solidFill>
                          <a:effectLst/>
                        </a:rPr>
                        <a:t>Mean of </a:t>
                      </a:r>
                      <a:r>
                        <a:rPr lang="en-US" sz="1600" i="1" dirty="0">
                          <a:solidFill>
                            <a:schemeClr val="tx1"/>
                          </a:solidFill>
                          <a:effectLst/>
                        </a:rPr>
                        <a:t>y</a:t>
                      </a:r>
                      <a:r>
                        <a:rPr lang="en-US" sz="1600" dirty="0">
                          <a:solidFill>
                            <a:schemeClr val="tx1"/>
                          </a:solidFill>
                          <a:effectLst/>
                        </a:rPr>
                        <a:t> </a:t>
                      </a: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600" dirty="0" smtClean="0">
                          <a:effectLst/>
                        </a:rPr>
                        <a:t>  7.5</a:t>
                      </a:r>
                      <a:endParaRPr lang="en-US" sz="1600" dirty="0">
                        <a:effectLst/>
                      </a:endParaRP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335370">
                <a:tc>
                  <a:txBody>
                    <a:bodyPr/>
                    <a:lstStyle/>
                    <a:p>
                      <a:r>
                        <a:rPr lang="en-US" sz="1600" dirty="0">
                          <a:solidFill>
                            <a:schemeClr val="tx1"/>
                          </a:solidFill>
                          <a:effectLst/>
                        </a:rPr>
                        <a:t>Variance of </a:t>
                      </a:r>
                      <a:r>
                        <a:rPr lang="en-US" sz="1600" i="1" dirty="0">
                          <a:solidFill>
                            <a:schemeClr val="tx1"/>
                          </a:solidFill>
                          <a:effectLst/>
                        </a:rPr>
                        <a:t>y</a:t>
                      </a:r>
                      <a:r>
                        <a:rPr lang="en-US" sz="1600" dirty="0">
                          <a:solidFill>
                            <a:schemeClr val="tx1"/>
                          </a:solidFill>
                          <a:effectLst/>
                        </a:rPr>
                        <a:t> </a:t>
                      </a: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600" dirty="0" smtClean="0">
                          <a:effectLst/>
                        </a:rPr>
                        <a:t>  4.12</a:t>
                      </a:r>
                      <a:endParaRPr lang="en-US" sz="1600" dirty="0">
                        <a:effectLst/>
                      </a:endParaRP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335370">
                <a:tc>
                  <a:txBody>
                    <a:bodyPr/>
                    <a:lstStyle/>
                    <a:p>
                      <a:r>
                        <a:rPr lang="en-US" sz="1600" u="none" strike="noStrike" dirty="0" smtClean="0">
                          <a:solidFill>
                            <a:schemeClr val="tx1"/>
                          </a:solidFill>
                          <a:effectLst/>
                        </a:rPr>
                        <a:t>Correlation</a:t>
                      </a:r>
                      <a:endParaRPr lang="en-US" sz="1600" dirty="0">
                        <a:solidFill>
                          <a:schemeClr val="tx1"/>
                        </a:solidFill>
                        <a:effectLst/>
                      </a:endParaRP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600" dirty="0" smtClean="0">
                          <a:effectLst/>
                        </a:rPr>
                        <a:t>  0.816</a:t>
                      </a:r>
                      <a:endParaRPr lang="en-US" sz="1600" dirty="0">
                        <a:effectLst/>
                      </a:endParaRP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r h="335370">
                <a:tc>
                  <a:txBody>
                    <a:bodyPr/>
                    <a:lstStyle/>
                    <a:p>
                      <a:r>
                        <a:rPr lang="en-US" sz="1600" u="none" strike="noStrike" dirty="0">
                          <a:solidFill>
                            <a:schemeClr val="tx1"/>
                          </a:solidFill>
                          <a:effectLst/>
                        </a:rPr>
                        <a:t>Linear </a:t>
                      </a:r>
                      <a:r>
                        <a:rPr lang="en-US" sz="1600" u="none" strike="noStrike" dirty="0" smtClean="0">
                          <a:solidFill>
                            <a:schemeClr val="tx1"/>
                          </a:solidFill>
                          <a:effectLst/>
                        </a:rPr>
                        <a:t>regression</a:t>
                      </a:r>
                      <a:endParaRPr lang="en-US" sz="1600" dirty="0">
                        <a:solidFill>
                          <a:schemeClr val="tx1"/>
                        </a:solidFill>
                        <a:effectLst/>
                      </a:endParaRP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c>
                  <a:txBody>
                    <a:bodyPr/>
                    <a:lstStyle/>
                    <a:p>
                      <a:r>
                        <a:rPr lang="en-US" sz="1600" i="1" dirty="0">
                          <a:effectLst/>
                          <a:latin typeface="Times New Roman"/>
                        </a:rPr>
                        <a:t>y</a:t>
                      </a:r>
                      <a:r>
                        <a:rPr lang="en-US" sz="1600" dirty="0">
                          <a:effectLst/>
                          <a:latin typeface="Times New Roman"/>
                        </a:rPr>
                        <a:t> = 3 + 0.5</a:t>
                      </a:r>
                      <a:r>
                        <a:rPr lang="en-US" sz="1600" i="1" dirty="0">
                          <a:effectLst/>
                          <a:latin typeface="Times New Roman"/>
                        </a:rPr>
                        <a:t>x</a:t>
                      </a:r>
                      <a:endParaRPr lang="en-US" sz="1600" dirty="0">
                        <a:effectLst/>
                      </a:endParaRPr>
                    </a:p>
                  </a:txBody>
                  <a:tcPr marT="45732" marB="45732"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85087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b="1" smtClean="0"/>
              <a:t>Anscombe’s Quartet</a:t>
            </a: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l="19228" t="23149" r="11880" b="15762"/>
          <a:stretch>
            <a:fillRect/>
          </a:stretch>
        </p:blipFill>
        <p:spPr bwMode="auto">
          <a:xfrm>
            <a:off x="304800" y="1200150"/>
            <a:ext cx="7958138"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633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t="14894" b="12766"/>
          <a:stretch>
            <a:fillRect/>
          </a:stretch>
        </p:blipFill>
        <p:spPr bwMode="auto">
          <a:xfrm>
            <a:off x="1066800" y="1066800"/>
            <a:ext cx="6553200" cy="5391150"/>
          </a:xfrm>
          <a:prstGeom prst="rect">
            <a:avLst/>
          </a:prstGeom>
          <a:noFill/>
          <a:ln w="12700">
            <a:noFill/>
            <a:miter lim="800000"/>
            <a:headEnd type="none" w="sm" len="sm"/>
            <a:tailEnd type="none" w="sm" len="sm"/>
          </a:ln>
        </p:spPr>
      </p:pic>
      <p:pic>
        <p:nvPicPr>
          <p:cNvPr id="24579" name="Picture 3"/>
          <p:cNvPicPr>
            <a:picLocks noChangeAspect="1" noChangeArrowheads="1"/>
          </p:cNvPicPr>
          <p:nvPr/>
        </p:nvPicPr>
        <p:blipFill>
          <a:blip r:embed="rId3" cstate="print"/>
          <a:srcRect/>
          <a:stretch>
            <a:fillRect/>
          </a:stretch>
        </p:blipFill>
        <p:spPr bwMode="auto">
          <a:xfrm>
            <a:off x="4968875" y="4229100"/>
            <a:ext cx="2651125" cy="2206625"/>
          </a:xfrm>
          <a:prstGeom prst="rect">
            <a:avLst/>
          </a:prstGeom>
          <a:noFill/>
          <a:ln w="12700">
            <a:noFill/>
            <a:miter lim="800000"/>
            <a:headEnd type="none" w="sm" len="sm"/>
            <a:tailEnd type="none" w="sm" len="sm"/>
          </a:ln>
        </p:spPr>
      </p:pic>
      <p:sp>
        <p:nvSpPr>
          <p:cNvPr id="24580" name="Text Box 4"/>
          <p:cNvSpPr txBox="1">
            <a:spLocks noChangeArrowheads="1"/>
          </p:cNvSpPr>
          <p:nvPr/>
        </p:nvSpPr>
        <p:spPr bwMode="auto">
          <a:xfrm>
            <a:off x="838200" y="304800"/>
            <a:ext cx="5413375" cy="579438"/>
          </a:xfrm>
          <a:prstGeom prst="rect">
            <a:avLst/>
          </a:prstGeom>
          <a:solidFill>
            <a:schemeClr val="bg1"/>
          </a:solidFill>
          <a:ln w="12700">
            <a:noFill/>
            <a:miter lim="800000"/>
            <a:headEnd/>
            <a:tailEnd/>
          </a:ln>
        </p:spPr>
        <p:txBody>
          <a:bodyPr wrap="none">
            <a:spAutoFit/>
          </a:bodyPr>
          <a:lstStyle/>
          <a:p>
            <a:pPr algn="l"/>
            <a:r>
              <a:rPr lang="en-US" sz="3200" b="1">
                <a:solidFill>
                  <a:schemeClr val="tx2"/>
                </a:solidFill>
                <a:latin typeface="Arial" charset="0"/>
              </a:rPr>
              <a:t>LifeLines: Patient Histories</a:t>
            </a:r>
          </a:p>
        </p:txBody>
      </p:sp>
      <p:sp>
        <p:nvSpPr>
          <p:cNvPr id="24581" name="Rectangle 6"/>
          <p:cNvSpPr>
            <a:spLocks noChangeArrowheads="1"/>
          </p:cNvSpPr>
          <p:nvPr/>
        </p:nvSpPr>
        <p:spPr bwMode="auto">
          <a:xfrm>
            <a:off x="2217738" y="6488113"/>
            <a:ext cx="4183062" cy="369887"/>
          </a:xfrm>
          <a:prstGeom prst="rect">
            <a:avLst/>
          </a:prstGeom>
          <a:noFill/>
          <a:ln w="12700" cap="sq">
            <a:noFill/>
            <a:miter lim="800000"/>
            <a:headEnd type="none" w="sm" len="sm"/>
            <a:tailEnd type="none" w="sm" len="sm"/>
          </a:ln>
        </p:spPr>
        <p:txBody>
          <a:bodyPr wrap="none">
            <a:spAutoFit/>
          </a:bodyPr>
          <a:lstStyle/>
          <a:p>
            <a:pPr algn="l"/>
            <a:r>
              <a:rPr lang="en-US" sz="1800" b="1" dirty="0">
                <a:solidFill>
                  <a:schemeClr val="tx1"/>
                </a:solidFill>
                <a:latin typeface="Courier New" pitchFamily="49" charset="0"/>
                <a:cs typeface="Courier New" pitchFamily="49" charset="0"/>
              </a:rPr>
              <a:t>www.cs.umd.edu/hcil/lifelines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p:txBody>
          <a:bodyPr/>
          <a:lstStyle/>
          <a:p>
            <a:pPr eaLnBrk="1" hangingPunct="1"/>
            <a:endParaRPr lang="en-US" i="1" smtClean="0">
              <a:latin typeface="Times" pitchFamily="18" charset="0"/>
            </a:endParaRPr>
          </a:p>
          <a:p>
            <a:pPr eaLnBrk="1" hangingPunct="1"/>
            <a:endParaRPr lang="en-US" smtClean="0">
              <a:latin typeface="Times" pitchFamily="18" charset="0"/>
            </a:endParaRPr>
          </a:p>
        </p:txBody>
      </p:sp>
      <p:sp>
        <p:nvSpPr>
          <p:cNvPr id="4099" name="Text Box 3"/>
          <p:cNvSpPr txBox="1">
            <a:spLocks noChangeArrowheads="1"/>
          </p:cNvSpPr>
          <p:nvPr/>
        </p:nvSpPr>
        <p:spPr bwMode="auto">
          <a:xfrm>
            <a:off x="1066800" y="3959225"/>
            <a:ext cx="6994525" cy="2378075"/>
          </a:xfrm>
          <a:prstGeom prst="rect">
            <a:avLst/>
          </a:prstGeom>
          <a:noFill/>
          <a:ln w="12700">
            <a:noFill/>
            <a:miter lim="800000"/>
            <a:headEnd/>
            <a:tailEnd/>
          </a:ln>
        </p:spPr>
        <p:txBody>
          <a:bodyPr wrap="none">
            <a:spAutoFit/>
          </a:bodyPr>
          <a:lstStyle/>
          <a:p>
            <a:pPr algn="l"/>
            <a:r>
              <a:rPr lang="en-US" sz="3200">
                <a:solidFill>
                  <a:schemeClr val="tx1"/>
                </a:solidFill>
                <a:latin typeface="Arial" charset="0"/>
              </a:rPr>
              <a:t>  Interdisciplinary research community</a:t>
            </a:r>
          </a:p>
          <a:p>
            <a:pPr algn="l"/>
            <a:r>
              <a:rPr lang="en-US" sz="3200">
                <a:solidFill>
                  <a:schemeClr val="tx1"/>
                </a:solidFill>
                <a:latin typeface="Arial" charset="0"/>
              </a:rPr>
              <a:t>    - Computer Science &amp; Info Studies</a:t>
            </a:r>
          </a:p>
          <a:p>
            <a:pPr algn="l"/>
            <a:r>
              <a:rPr lang="en-US" sz="3200">
                <a:solidFill>
                  <a:schemeClr val="tx1"/>
                </a:solidFill>
                <a:latin typeface="Arial" charset="0"/>
              </a:rPr>
              <a:t>    - Psych, Socio, Poli Sci &amp; MITH</a:t>
            </a:r>
          </a:p>
          <a:p>
            <a:pPr algn="l"/>
            <a:r>
              <a:rPr lang="en-US" sz="1800" b="1">
                <a:solidFill>
                  <a:schemeClr val="tx1"/>
                </a:solidFill>
                <a:latin typeface="Courier New" pitchFamily="49" charset="0"/>
              </a:rPr>
              <a:t>    </a:t>
            </a:r>
          </a:p>
          <a:p>
            <a:pPr algn="l"/>
            <a:r>
              <a:rPr lang="en-US" sz="1800" b="1">
                <a:solidFill>
                  <a:schemeClr val="tx1"/>
                </a:solidFill>
                <a:latin typeface="Courier New" pitchFamily="49" charset="0"/>
              </a:rPr>
              <a:t>          (www.cs.umd.edu/hcil)</a:t>
            </a:r>
            <a:br>
              <a:rPr lang="en-US" sz="1800" b="1">
                <a:solidFill>
                  <a:schemeClr val="tx1"/>
                </a:solidFill>
                <a:latin typeface="Courier New" pitchFamily="49" charset="0"/>
              </a:rPr>
            </a:br>
            <a:endParaRPr lang="en-US" sz="1800" b="1">
              <a:solidFill>
                <a:schemeClr val="tx1"/>
              </a:solidFill>
              <a:latin typeface="Courier New" pitchFamily="49" charset="0"/>
            </a:endParaRPr>
          </a:p>
        </p:txBody>
      </p:sp>
      <p:pic>
        <p:nvPicPr>
          <p:cNvPr id="4100" name="Picture 4" descr="hcil-logo-large"/>
          <p:cNvPicPr>
            <a:picLocks noChangeAspect="1" noChangeArrowheads="1"/>
          </p:cNvPicPr>
          <p:nvPr/>
        </p:nvPicPr>
        <p:blipFill>
          <a:blip r:embed="rId2" cstate="print"/>
          <a:srcRect/>
          <a:stretch>
            <a:fillRect/>
          </a:stretch>
        </p:blipFill>
        <p:spPr bwMode="auto">
          <a:xfrm>
            <a:off x="1485900" y="1200150"/>
            <a:ext cx="3200400" cy="2400300"/>
          </a:xfrm>
          <a:prstGeom prst="rect">
            <a:avLst/>
          </a:prstGeom>
          <a:noFill/>
          <a:ln w="12700">
            <a:noFill/>
            <a:miter lim="800000"/>
            <a:headEnd/>
            <a:tailEnd/>
          </a:ln>
        </p:spPr>
      </p:pic>
      <p:pic>
        <p:nvPicPr>
          <p:cNvPr id="4101" name="Picture 5" descr="umd-globe-extra-large"/>
          <p:cNvPicPr>
            <a:picLocks noChangeAspect="1" noChangeArrowheads="1"/>
          </p:cNvPicPr>
          <p:nvPr/>
        </p:nvPicPr>
        <p:blipFill>
          <a:blip r:embed="rId3" cstate="print"/>
          <a:srcRect/>
          <a:stretch>
            <a:fillRect/>
          </a:stretch>
        </p:blipFill>
        <p:spPr bwMode="auto">
          <a:xfrm>
            <a:off x="5448300" y="1200150"/>
            <a:ext cx="2438400" cy="2398713"/>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686800" cy="762000"/>
          </a:xfrm>
        </p:spPr>
        <p:txBody>
          <a:bodyPr/>
          <a:lstStyle/>
          <a:p>
            <a:pPr eaLnBrk="1" hangingPunct="1"/>
            <a:r>
              <a:rPr lang="en-US" sz="3200" b="1" smtClean="0"/>
              <a:t>LifeLines2: Align-Rank-Filter &amp; Summarize</a:t>
            </a:r>
          </a:p>
        </p:txBody>
      </p:sp>
      <p:pic>
        <p:nvPicPr>
          <p:cNvPr id="26627" name="Picture 3" descr="2-aligned(all)-distribution-selected"/>
          <p:cNvPicPr>
            <a:picLocks noChangeAspect="1" noChangeArrowheads="1"/>
          </p:cNvPicPr>
          <p:nvPr/>
        </p:nvPicPr>
        <p:blipFill>
          <a:blip r:embed="rId2" cstate="print"/>
          <a:srcRect/>
          <a:stretch>
            <a:fillRect/>
          </a:stretch>
        </p:blipFill>
        <p:spPr bwMode="auto">
          <a:xfrm>
            <a:off x="990600" y="1143000"/>
            <a:ext cx="7239000" cy="5429250"/>
          </a:xfrm>
          <a:prstGeom prst="rect">
            <a:avLst/>
          </a:prstGeom>
          <a:noFill/>
          <a:ln w="9525">
            <a:noFill/>
            <a:miter lim="800000"/>
            <a:headEnd/>
            <a:tailEnd/>
          </a:ln>
        </p:spPr>
      </p:pic>
      <p:sp>
        <p:nvSpPr>
          <p:cNvPr id="4" name="Rectangle 6"/>
          <p:cNvSpPr>
            <a:spLocks noChangeArrowheads="1"/>
          </p:cNvSpPr>
          <p:nvPr/>
        </p:nvSpPr>
        <p:spPr bwMode="auto">
          <a:xfrm>
            <a:off x="2217738" y="6522617"/>
            <a:ext cx="4183062" cy="369887"/>
          </a:xfrm>
          <a:prstGeom prst="rect">
            <a:avLst/>
          </a:prstGeom>
          <a:noFill/>
          <a:ln w="12700" cap="sq">
            <a:noFill/>
            <a:miter lim="800000"/>
            <a:headEnd type="none" w="sm" len="sm"/>
            <a:tailEnd type="none" w="sm" len="sm"/>
          </a:ln>
        </p:spPr>
        <p:txBody>
          <a:bodyPr wrap="none">
            <a:spAutoFit/>
          </a:bodyPr>
          <a:lstStyle/>
          <a:p>
            <a:pPr algn="l"/>
            <a:r>
              <a:rPr lang="en-US" sz="1800" b="1" dirty="0">
                <a:solidFill>
                  <a:schemeClr val="tx1"/>
                </a:solidFill>
                <a:latin typeface="Courier New" pitchFamily="49" charset="0"/>
                <a:cs typeface="Courier New" pitchFamily="49" charset="0"/>
              </a:rPr>
              <a:t>www.cs.umd.edu/hcil/lifelines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686800" cy="762000"/>
          </a:xfrm>
        </p:spPr>
        <p:txBody>
          <a:bodyPr/>
          <a:lstStyle/>
          <a:p>
            <a:pPr eaLnBrk="1" hangingPunct="1"/>
            <a:r>
              <a:rPr lang="en-US" sz="3200" b="1" smtClean="0"/>
              <a:t>LifeLines2: Align-Rank-Filter &amp; Summarize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02743"/>
            <a:ext cx="6706896" cy="538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6"/>
          <p:cNvSpPr>
            <a:spLocks noChangeArrowheads="1"/>
          </p:cNvSpPr>
          <p:nvPr/>
        </p:nvSpPr>
        <p:spPr bwMode="auto">
          <a:xfrm>
            <a:off x="2217738" y="6526088"/>
            <a:ext cx="4320413" cy="446892"/>
          </a:xfrm>
          <a:prstGeom prst="rect">
            <a:avLst/>
          </a:prstGeom>
          <a:noFill/>
          <a:ln w="12700" cap="sq">
            <a:noFill/>
            <a:miter lim="800000"/>
            <a:headEnd type="none" w="sm" len="sm"/>
            <a:tailEnd type="none" w="sm" len="sm"/>
          </a:ln>
        </p:spPr>
        <p:txBody>
          <a:bodyPr wrap="none">
            <a:spAutoFit/>
          </a:bodyPr>
          <a:lstStyle/>
          <a:p>
            <a:pPr algn="l"/>
            <a:r>
              <a:rPr lang="en-US" sz="1800" b="1" dirty="0" smtClean="0">
                <a:solidFill>
                  <a:schemeClr val="tx1"/>
                </a:solidFill>
                <a:latin typeface="Courier New" pitchFamily="49" charset="0"/>
                <a:cs typeface="Courier New" pitchFamily="49" charset="0"/>
              </a:rPr>
              <a:t>www.cs.umd.edu/hcil/lifelines2</a:t>
            </a:r>
            <a:endParaRPr lang="en-US" sz="1800" b="1" dirty="0">
              <a:solidFill>
                <a:schemeClr val="tx1"/>
              </a:solidFill>
              <a:latin typeface="Courier New" pitchFamily="49" charset="0"/>
              <a:cs typeface="Courier New" pitchFamily="49" charset="0"/>
            </a:endParaRPr>
          </a:p>
        </p:txBody>
      </p:sp>
    </p:spTree>
    <p:extLst>
      <p:ext uri="{BB962C8B-B14F-4D97-AF65-F5344CB8AC3E}">
        <p14:creationId xmlns:p14="http://schemas.microsoft.com/office/powerpoint/2010/main" val="713076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686800" cy="762000"/>
          </a:xfrm>
        </p:spPr>
        <p:txBody>
          <a:bodyPr/>
          <a:lstStyle/>
          <a:p>
            <a:pPr eaLnBrk="1" hangingPunct="1"/>
            <a:r>
              <a:rPr lang="en-US" sz="3200" b="1" dirty="0" err="1" smtClean="0"/>
              <a:t>LifeFlow</a:t>
            </a:r>
            <a:r>
              <a:rPr lang="en-US" sz="3200" b="1" dirty="0" smtClean="0"/>
              <a:t>: Aggregation Strategy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3828770" cy="534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69922" y="1295400"/>
            <a:ext cx="3429000" cy="4893647"/>
          </a:xfrm>
          <a:prstGeom prst="rect">
            <a:avLst/>
          </a:prstGeom>
          <a:solidFill>
            <a:schemeClr val="bg1"/>
          </a:solidFill>
        </p:spPr>
        <p:txBody>
          <a:bodyPr wrap="square" rtlCol="0">
            <a:spAutoFit/>
          </a:bodyPr>
          <a:lstStyle/>
          <a:p>
            <a:pPr algn="l"/>
            <a:r>
              <a:rPr lang="en-US" dirty="0" smtClean="0"/>
              <a:t>   Temporal</a:t>
            </a:r>
          </a:p>
          <a:p>
            <a:pPr algn="l"/>
            <a:r>
              <a:rPr lang="en-US" dirty="0" smtClean="0"/>
              <a:t>   Categorical Data</a:t>
            </a:r>
          </a:p>
          <a:p>
            <a:pPr algn="l"/>
            <a:r>
              <a:rPr lang="en-US" dirty="0" smtClean="0"/>
              <a:t>     (4 records)</a:t>
            </a:r>
          </a:p>
          <a:p>
            <a:pPr algn="l"/>
            <a:endParaRPr lang="en-US" dirty="0" smtClean="0"/>
          </a:p>
          <a:p>
            <a:pPr algn="l"/>
            <a:endParaRPr lang="en-US" dirty="0"/>
          </a:p>
          <a:p>
            <a:pPr algn="l"/>
            <a:r>
              <a:rPr lang="en-US" dirty="0" smtClean="0"/>
              <a:t>   LifeLines2 format</a:t>
            </a:r>
          </a:p>
          <a:p>
            <a:pPr algn="l"/>
            <a:endParaRPr lang="en-US" dirty="0"/>
          </a:p>
          <a:p>
            <a:pPr algn="l"/>
            <a:endParaRPr lang="en-US" dirty="0" smtClean="0"/>
          </a:p>
          <a:p>
            <a:pPr algn="l"/>
            <a:r>
              <a:rPr lang="en-US" dirty="0" smtClean="0"/>
              <a:t>   Tree of Event   </a:t>
            </a:r>
            <a:br>
              <a:rPr lang="en-US" dirty="0" smtClean="0"/>
            </a:br>
            <a:r>
              <a:rPr lang="en-US" dirty="0" smtClean="0"/>
              <a:t>     Sequences</a:t>
            </a:r>
          </a:p>
          <a:p>
            <a:pPr algn="l"/>
            <a:endParaRPr lang="en-US" dirty="0"/>
          </a:p>
          <a:p>
            <a:pPr algn="l"/>
            <a:endParaRPr lang="en-US" dirty="0" smtClean="0"/>
          </a:p>
          <a:p>
            <a:pPr algn="l"/>
            <a:r>
              <a:rPr lang="en-US" dirty="0" smtClean="0"/>
              <a:t>   </a:t>
            </a:r>
            <a:r>
              <a:rPr lang="en-US" dirty="0" err="1" smtClean="0"/>
              <a:t>LifeFlow</a:t>
            </a:r>
            <a:r>
              <a:rPr lang="en-US" dirty="0" smtClean="0"/>
              <a:t> Aggregation</a:t>
            </a:r>
            <a:endParaRPr lang="en-US" dirty="0"/>
          </a:p>
        </p:txBody>
      </p:sp>
      <p:sp>
        <p:nvSpPr>
          <p:cNvPr id="5" name="Rectangle 6"/>
          <p:cNvSpPr>
            <a:spLocks noChangeArrowheads="1"/>
          </p:cNvSpPr>
          <p:nvPr/>
        </p:nvSpPr>
        <p:spPr bwMode="auto">
          <a:xfrm>
            <a:off x="2217738" y="6488113"/>
            <a:ext cx="4044697" cy="369332"/>
          </a:xfrm>
          <a:prstGeom prst="rect">
            <a:avLst/>
          </a:prstGeom>
          <a:noFill/>
          <a:ln w="12700" cap="sq">
            <a:noFill/>
            <a:miter lim="800000"/>
            <a:headEnd type="none" w="sm" len="sm"/>
            <a:tailEnd type="none" w="sm" len="sm"/>
          </a:ln>
        </p:spPr>
        <p:txBody>
          <a:bodyPr wrap="none">
            <a:spAutoFit/>
          </a:bodyPr>
          <a:lstStyle/>
          <a:p>
            <a:pPr algn="l"/>
            <a:r>
              <a:rPr lang="en-US" sz="1800" b="1" dirty="0" smtClean="0">
                <a:solidFill>
                  <a:schemeClr val="tx1"/>
                </a:solidFill>
                <a:latin typeface="Courier New" pitchFamily="49" charset="0"/>
                <a:cs typeface="Courier New" pitchFamily="49" charset="0"/>
              </a:rPr>
              <a:t>www.cs.umd.edu/hcil/lifeflow</a:t>
            </a:r>
            <a:endParaRPr lang="en-US" sz="1800" b="1" dirty="0">
              <a:solidFill>
                <a:schemeClr val="tx1"/>
              </a:solidFill>
              <a:latin typeface="Courier New" pitchFamily="49" charset="0"/>
              <a:cs typeface="Courier New" pitchFamily="49" charset="0"/>
            </a:endParaRPr>
          </a:p>
        </p:txBody>
      </p:sp>
    </p:spTree>
    <p:extLst>
      <p:ext uri="{BB962C8B-B14F-4D97-AF65-F5344CB8AC3E}">
        <p14:creationId xmlns:p14="http://schemas.microsoft.com/office/powerpoint/2010/main" val="595735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152400"/>
            <a:ext cx="8686800" cy="762000"/>
          </a:xfrm>
        </p:spPr>
        <p:txBody>
          <a:bodyPr/>
          <a:lstStyle/>
          <a:p>
            <a:pPr eaLnBrk="1" hangingPunct="1"/>
            <a:r>
              <a:rPr lang="en-US" sz="3200" b="1" dirty="0" err="1" smtClean="0"/>
              <a:t>LifeFlow</a:t>
            </a:r>
            <a:r>
              <a:rPr lang="en-US" sz="3200" b="1" dirty="0" smtClean="0"/>
              <a:t>: Interface with User Controls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033"/>
          <a:stretch/>
        </p:blipFill>
        <p:spPr bwMode="auto">
          <a:xfrm>
            <a:off x="1308127" y="1038126"/>
            <a:ext cx="6540473" cy="597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773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43239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69611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98485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Rectangle 2"/>
          <p:cNvSpPr/>
          <p:nvPr/>
        </p:nvSpPr>
        <p:spPr>
          <a:xfrm>
            <a:off x="3429000" y="6705600"/>
            <a:ext cx="1371600" cy="152400"/>
          </a:xfrm>
          <a:prstGeom prst="rect">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76768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994426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err="1" smtClean="0"/>
              <a:t>EventFlow</a:t>
            </a:r>
            <a:r>
              <a:rPr lang="en-US" sz="3200" b="1" dirty="0" smtClean="0"/>
              <a:t>: Original Dataset</a:t>
            </a:r>
            <a:endParaRPr lang="en-US" sz="3200" b="1" dirty="0"/>
          </a:p>
        </p:txBody>
      </p:sp>
      <p:pic>
        <p:nvPicPr>
          <p:cNvPr id="4" name="Picture 3" descr="1.png"/>
          <p:cNvPicPr>
            <a:picLocks noChangeAspect="1"/>
          </p:cNvPicPr>
          <p:nvPr/>
        </p:nvPicPr>
        <p:blipFill>
          <a:blip r:embed="rId2"/>
          <a:stretch>
            <a:fillRect/>
          </a:stretch>
        </p:blipFill>
        <p:spPr>
          <a:xfrm>
            <a:off x="865758" y="1417638"/>
            <a:ext cx="7363842" cy="5457907"/>
          </a:xfrm>
          <a:prstGeom prst="rect">
            <a:avLst/>
          </a:prstGeom>
          <a:ln>
            <a:solidFill>
              <a:schemeClr val="tx1"/>
            </a:solidFill>
          </a:ln>
        </p:spPr>
      </p:pic>
    </p:spTree>
    <p:extLst>
      <p:ext uri="{BB962C8B-B14F-4D97-AF65-F5344CB8AC3E}">
        <p14:creationId xmlns:p14="http://schemas.microsoft.com/office/powerpoint/2010/main" val="1534188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r>
              <a:rPr lang="en-US" sz="3200" b="1" smtClean="0"/>
              <a:t>Design Issues</a:t>
            </a:r>
            <a:endParaRPr lang="en-US" sz="3200" smtClean="0"/>
          </a:p>
        </p:txBody>
      </p:sp>
      <p:sp>
        <p:nvSpPr>
          <p:cNvPr id="7171" name="Rectangle 3"/>
          <p:cNvSpPr>
            <a:spLocks noGrp="1" noChangeArrowheads="1"/>
          </p:cNvSpPr>
          <p:nvPr>
            <p:ph type="body" sz="half" idx="4294967295"/>
          </p:nvPr>
        </p:nvSpPr>
        <p:spPr>
          <a:xfrm>
            <a:off x="228600" y="1371600"/>
            <a:ext cx="6059488" cy="3886200"/>
          </a:xfrm>
        </p:spPr>
        <p:txBody>
          <a:bodyPr/>
          <a:lstStyle/>
          <a:p>
            <a:pPr eaLnBrk="1" hangingPunct="1"/>
            <a:r>
              <a:rPr lang="en-US" sz="2800" dirty="0" smtClean="0"/>
              <a:t>Input devices &amp; strategies</a:t>
            </a:r>
          </a:p>
          <a:p>
            <a:pPr lvl="1" eaLnBrk="1" hangingPunct="1"/>
            <a:r>
              <a:rPr lang="en-US" sz="2400" dirty="0" smtClean="0"/>
              <a:t>Keyboards, pointing</a:t>
            </a:r>
            <a:r>
              <a:rPr lang="en-US" sz="1400" dirty="0" smtClean="0"/>
              <a:t> </a:t>
            </a:r>
            <a:r>
              <a:rPr lang="en-US" sz="2400" dirty="0" smtClean="0"/>
              <a:t>devices,</a:t>
            </a:r>
            <a:r>
              <a:rPr lang="en-US" sz="1400" dirty="0" smtClean="0"/>
              <a:t> </a:t>
            </a:r>
            <a:r>
              <a:rPr lang="en-US" sz="2400" dirty="0" smtClean="0"/>
              <a:t>voice</a:t>
            </a:r>
          </a:p>
          <a:p>
            <a:pPr lvl="1" eaLnBrk="1" hangingPunct="1"/>
            <a:r>
              <a:rPr lang="en-US" sz="2400" dirty="0" smtClean="0"/>
              <a:t>Direct manipulation</a:t>
            </a:r>
          </a:p>
          <a:p>
            <a:pPr lvl="1" eaLnBrk="1" hangingPunct="1"/>
            <a:r>
              <a:rPr lang="en-US" sz="2400" dirty="0" smtClean="0"/>
              <a:t>Menus, forms, commands</a:t>
            </a:r>
            <a:r>
              <a:rPr lang="en-US" sz="2400" i="1" dirty="0" smtClean="0"/>
              <a:t> </a:t>
            </a:r>
          </a:p>
          <a:p>
            <a:pPr eaLnBrk="1" hangingPunct="1"/>
            <a:r>
              <a:rPr lang="en-US" sz="2800" dirty="0" smtClean="0"/>
              <a:t>Output devices &amp; formats</a:t>
            </a:r>
          </a:p>
          <a:p>
            <a:pPr lvl="1" eaLnBrk="1" hangingPunct="1"/>
            <a:r>
              <a:rPr lang="en-US" sz="2400" dirty="0" smtClean="0"/>
              <a:t>Screens, windows, color, sound</a:t>
            </a:r>
          </a:p>
          <a:p>
            <a:pPr lvl="1" eaLnBrk="1" hangingPunct="1"/>
            <a:r>
              <a:rPr lang="en-US" sz="2400" dirty="0" smtClean="0"/>
              <a:t>Text, tables, graphics</a:t>
            </a:r>
          </a:p>
          <a:p>
            <a:pPr lvl="1" eaLnBrk="1" hangingPunct="1"/>
            <a:r>
              <a:rPr lang="en-US" sz="2400" dirty="0" smtClean="0"/>
              <a:t>Instructions, messages, help</a:t>
            </a:r>
          </a:p>
          <a:p>
            <a:pPr eaLnBrk="1" hangingPunct="1"/>
            <a:r>
              <a:rPr lang="en-US" sz="2800" dirty="0" smtClean="0"/>
              <a:t>Collaboration </a:t>
            </a:r>
            <a:r>
              <a:rPr lang="en-US" sz="2800" dirty="0" smtClean="0">
                <a:solidFill>
                  <a:srgbClr val="C00000"/>
                </a:solidFill>
              </a:rPr>
              <a:t>&amp;</a:t>
            </a:r>
            <a:r>
              <a:rPr lang="en-US" sz="2800" dirty="0" smtClean="0"/>
              <a:t> </a:t>
            </a:r>
            <a:r>
              <a:rPr lang="en-US" sz="2800" dirty="0" smtClean="0">
                <a:solidFill>
                  <a:srgbClr val="C00000"/>
                </a:solidFill>
              </a:rPr>
              <a:t>Social Media</a:t>
            </a:r>
          </a:p>
          <a:p>
            <a:pPr eaLnBrk="1" hangingPunct="1"/>
            <a:r>
              <a:rPr lang="en-US" sz="2800" dirty="0" smtClean="0"/>
              <a:t>Help, tutorials, training</a:t>
            </a:r>
          </a:p>
          <a:p>
            <a:pPr eaLnBrk="1" hangingPunct="1"/>
            <a:r>
              <a:rPr lang="en-US" sz="2800" dirty="0" smtClean="0">
                <a:solidFill>
                  <a:srgbClr val="C00000"/>
                </a:solidFill>
              </a:rPr>
              <a:t>Search</a:t>
            </a:r>
          </a:p>
        </p:txBody>
      </p:sp>
      <p:sp>
        <p:nvSpPr>
          <p:cNvPr id="7172" name="Text Box 4"/>
          <p:cNvSpPr txBox="1">
            <a:spLocks noChangeArrowheads="1"/>
          </p:cNvSpPr>
          <p:nvPr/>
        </p:nvSpPr>
        <p:spPr bwMode="auto">
          <a:xfrm>
            <a:off x="6172200" y="5043488"/>
            <a:ext cx="236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ctr"/>
            <a:r>
              <a:rPr lang="en-US" sz="1800" b="1">
                <a:solidFill>
                  <a:schemeClr val="tx1"/>
                </a:solidFill>
                <a:latin typeface="Courier New" pitchFamily="49" charset="0"/>
              </a:rPr>
              <a:t>www.awl.com/DTUI</a:t>
            </a:r>
          </a:p>
        </p:txBody>
      </p:sp>
      <p:sp>
        <p:nvSpPr>
          <p:cNvPr id="7173" name="Text Box 6"/>
          <p:cNvSpPr txBox="1">
            <a:spLocks noChangeArrowheads="1"/>
          </p:cNvSpPr>
          <p:nvPr/>
        </p:nvSpPr>
        <p:spPr bwMode="auto">
          <a:xfrm>
            <a:off x="6113463" y="5459413"/>
            <a:ext cx="240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ctr"/>
            <a:r>
              <a:rPr lang="en-US" sz="2000" b="1">
                <a:solidFill>
                  <a:srgbClr val="DC0000"/>
                </a:solidFill>
              </a:rPr>
              <a:t>Fifth Edition: 2010</a:t>
            </a:r>
          </a:p>
        </p:txBody>
      </p:sp>
      <p:pic>
        <p:nvPicPr>
          <p:cNvPr id="7174" name="Picture 7"/>
          <p:cNvPicPr>
            <a:picLocks noChangeAspect="1" noChangeArrowheads="1"/>
          </p:cNvPicPr>
          <p:nvPr/>
        </p:nvPicPr>
        <p:blipFill>
          <a:blip r:embed="rId2">
            <a:extLst>
              <a:ext uri="{28A0092B-C50C-407E-A947-70E740481C1C}">
                <a14:useLocalDpi xmlns:a14="http://schemas.microsoft.com/office/drawing/2010/main" val="0"/>
              </a:ext>
            </a:extLst>
          </a:blip>
          <a:srcRect l="3137" t="6818" r="4314" b="5682"/>
          <a:stretch>
            <a:fillRect/>
          </a:stretch>
        </p:blipFill>
        <p:spPr bwMode="auto">
          <a:xfrm>
            <a:off x="5715000" y="709613"/>
            <a:ext cx="33099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pic>
      <p:sp>
        <p:nvSpPr>
          <p:cNvPr id="7175" name="Rectangle 6"/>
          <p:cNvSpPr>
            <a:spLocks noChangeArrowheads="1"/>
          </p:cNvSpPr>
          <p:nvPr/>
        </p:nvSpPr>
        <p:spPr bwMode="auto">
          <a:xfrm>
            <a:off x="2298700" y="6051550"/>
            <a:ext cx="2486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buClr>
                <a:srgbClr val="FF0000"/>
              </a:buClr>
              <a:buSzPct val="150000"/>
              <a:buFont typeface="Arial" charset="0"/>
              <a:buChar char="•"/>
            </a:pPr>
            <a:r>
              <a:rPr lang="en-US" sz="2800">
                <a:solidFill>
                  <a:srgbClr val="C00000"/>
                </a:solidFill>
              </a:rPr>
              <a:t> Visualization</a:t>
            </a:r>
            <a:endParaRPr lang="en-US" sz="2800"/>
          </a:p>
        </p:txBody>
      </p:sp>
    </p:spTree>
    <p:extLst>
      <p:ext uri="{BB962C8B-B14F-4D97-AF65-F5344CB8AC3E}">
        <p14:creationId xmlns:p14="http://schemas.microsoft.com/office/powerpoint/2010/main" val="3862991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LABA_ICSs Merged</a:t>
            </a:r>
            <a:endParaRPr lang="en-US" sz="3200" b="1" dirty="0"/>
          </a:p>
        </p:txBody>
      </p:sp>
      <p:pic>
        <p:nvPicPr>
          <p:cNvPr id="5" name="Picture 4" descr="2.png"/>
          <p:cNvPicPr>
            <a:picLocks noChangeAspect="1"/>
          </p:cNvPicPr>
          <p:nvPr/>
        </p:nvPicPr>
        <p:blipFill>
          <a:blip r:embed="rId2"/>
          <a:stretch>
            <a:fillRect/>
          </a:stretch>
        </p:blipFill>
        <p:spPr>
          <a:xfrm>
            <a:off x="762000" y="1278995"/>
            <a:ext cx="7512470" cy="5579005"/>
          </a:xfrm>
          <a:prstGeom prst="rect">
            <a:avLst/>
          </a:prstGeom>
          <a:ln>
            <a:solidFill>
              <a:schemeClr val="tx1"/>
            </a:solidFill>
          </a:ln>
        </p:spPr>
      </p:pic>
    </p:spTree>
    <p:extLst>
      <p:ext uri="{BB962C8B-B14F-4D97-AF65-F5344CB8AC3E}">
        <p14:creationId xmlns:p14="http://schemas.microsoft.com/office/powerpoint/2010/main" val="15666602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SABAs Merged</a:t>
            </a:r>
            <a:endParaRPr lang="en-US" sz="3200" b="1" dirty="0"/>
          </a:p>
        </p:txBody>
      </p:sp>
      <p:pic>
        <p:nvPicPr>
          <p:cNvPr id="4" name="Picture 3" descr="3.png"/>
          <p:cNvPicPr>
            <a:picLocks noChangeAspect="1"/>
          </p:cNvPicPr>
          <p:nvPr/>
        </p:nvPicPr>
        <p:blipFill>
          <a:blip r:embed="rId2"/>
          <a:stretch>
            <a:fillRect/>
          </a:stretch>
        </p:blipFill>
        <p:spPr>
          <a:xfrm>
            <a:off x="762000" y="1275323"/>
            <a:ext cx="7524799" cy="5582677"/>
          </a:xfrm>
          <a:prstGeom prst="rect">
            <a:avLst/>
          </a:prstGeom>
          <a:ln>
            <a:solidFill>
              <a:schemeClr val="tx1"/>
            </a:solidFill>
          </a:ln>
        </p:spPr>
      </p:pic>
    </p:spTree>
    <p:extLst>
      <p:ext uri="{BB962C8B-B14F-4D97-AF65-F5344CB8AC3E}">
        <p14:creationId xmlns:p14="http://schemas.microsoft.com/office/powerpoint/2010/main" val="3161616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Align by First LABA_ICS</a:t>
            </a:r>
            <a:endParaRPr lang="en-US" sz="3200" b="1" dirty="0"/>
          </a:p>
        </p:txBody>
      </p:sp>
      <p:pic>
        <p:nvPicPr>
          <p:cNvPr id="5" name="Picture 4" descr="4.png"/>
          <p:cNvPicPr>
            <a:picLocks noChangeAspect="1"/>
          </p:cNvPicPr>
          <p:nvPr/>
        </p:nvPicPr>
        <p:blipFill>
          <a:blip r:embed="rId2"/>
          <a:stretch>
            <a:fillRect/>
          </a:stretch>
        </p:blipFill>
        <p:spPr>
          <a:xfrm>
            <a:off x="988215" y="1454654"/>
            <a:ext cx="7283081" cy="5403346"/>
          </a:xfrm>
          <a:prstGeom prst="rect">
            <a:avLst/>
          </a:prstGeom>
          <a:ln>
            <a:solidFill>
              <a:schemeClr val="tx1"/>
            </a:solidFill>
          </a:ln>
        </p:spPr>
      </p:pic>
    </p:spTree>
    <p:extLst>
      <p:ext uri="{BB962C8B-B14F-4D97-AF65-F5344CB8AC3E}">
        <p14:creationId xmlns:p14="http://schemas.microsoft.com/office/powerpoint/2010/main" val="38791182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Reduce Window Size</a:t>
            </a:r>
            <a:endParaRPr lang="en-US" sz="3200" b="1" dirty="0"/>
          </a:p>
        </p:txBody>
      </p:sp>
      <p:pic>
        <p:nvPicPr>
          <p:cNvPr id="4" name="Picture 3" descr="5.png"/>
          <p:cNvPicPr>
            <a:picLocks noChangeAspect="1"/>
          </p:cNvPicPr>
          <p:nvPr/>
        </p:nvPicPr>
        <p:blipFill>
          <a:blip r:embed="rId2"/>
          <a:stretch>
            <a:fillRect/>
          </a:stretch>
        </p:blipFill>
        <p:spPr>
          <a:xfrm>
            <a:off x="762000" y="1276951"/>
            <a:ext cx="7522604" cy="5581049"/>
          </a:xfrm>
          <a:prstGeom prst="rect">
            <a:avLst/>
          </a:prstGeom>
          <a:ln>
            <a:solidFill>
              <a:schemeClr val="tx1"/>
            </a:solidFill>
          </a:ln>
        </p:spPr>
      </p:pic>
    </p:spTree>
    <p:extLst>
      <p:ext uri="{BB962C8B-B14F-4D97-AF65-F5344CB8AC3E}">
        <p14:creationId xmlns:p14="http://schemas.microsoft.com/office/powerpoint/2010/main" val="18509537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Original Dataset</a:t>
            </a:r>
            <a:endParaRPr lang="en-US" sz="3200" b="1" dirty="0"/>
          </a:p>
        </p:txBody>
      </p:sp>
      <p:pic>
        <p:nvPicPr>
          <p:cNvPr id="4" name="Picture 3" descr="1.png"/>
          <p:cNvPicPr>
            <a:picLocks noChangeAspect="1"/>
          </p:cNvPicPr>
          <p:nvPr/>
        </p:nvPicPr>
        <p:blipFill>
          <a:blip r:embed="rId2"/>
          <a:stretch>
            <a:fillRect/>
          </a:stretch>
        </p:blipFill>
        <p:spPr>
          <a:xfrm>
            <a:off x="837721" y="1417638"/>
            <a:ext cx="7363842" cy="5457907"/>
          </a:xfrm>
          <a:prstGeom prst="rect">
            <a:avLst/>
          </a:prstGeom>
          <a:ln>
            <a:solidFill>
              <a:schemeClr val="tx1"/>
            </a:solidFill>
          </a:ln>
        </p:spPr>
      </p:pic>
    </p:spTree>
    <p:extLst>
      <p:ext uri="{BB962C8B-B14F-4D97-AF65-F5344CB8AC3E}">
        <p14:creationId xmlns:p14="http://schemas.microsoft.com/office/powerpoint/2010/main" val="23455873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763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txBox="1">
            <a:spLocks noChangeArrowheads="1"/>
          </p:cNvSpPr>
          <p:nvPr/>
        </p:nvSpPr>
        <p:spPr bwMode="auto">
          <a:xfrm>
            <a:off x="533400" y="228600"/>
            <a:ext cx="899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sz="2400">
                <a:solidFill>
                  <a:srgbClr val="000000"/>
                </a:solidFill>
                <a:latin typeface="Antique Olv (W1)" pitchFamily="34" charset="0"/>
                <a:cs typeface="Arial" panose="020B0604020202020204" pitchFamily="34" charset="0"/>
              </a:defRPr>
            </a:lvl1pPr>
            <a:lvl2pPr marL="742950" indent="-285750" eaLnBrk="0" hangingPunct="0">
              <a:defRPr sz="2400">
                <a:solidFill>
                  <a:srgbClr val="000000"/>
                </a:solidFill>
                <a:latin typeface="Antique Olv (W1)" pitchFamily="34" charset="0"/>
                <a:cs typeface="Arial" panose="020B0604020202020204" pitchFamily="34" charset="0"/>
              </a:defRPr>
            </a:lvl2pPr>
            <a:lvl3pPr marL="1143000" indent="-228600" eaLnBrk="0" hangingPunct="0">
              <a:defRPr sz="2400">
                <a:solidFill>
                  <a:srgbClr val="000000"/>
                </a:solidFill>
                <a:latin typeface="Antique Olv (W1)" pitchFamily="34" charset="0"/>
                <a:cs typeface="Arial" panose="020B0604020202020204" pitchFamily="34" charset="0"/>
              </a:defRPr>
            </a:lvl3pPr>
            <a:lvl4pPr marL="1600200" indent="-228600" eaLnBrk="0" hangingPunct="0">
              <a:defRPr sz="2400">
                <a:solidFill>
                  <a:srgbClr val="000000"/>
                </a:solidFill>
                <a:latin typeface="Antique Olv (W1)" pitchFamily="34" charset="0"/>
                <a:cs typeface="Arial" panose="020B0604020202020204" pitchFamily="34" charset="0"/>
              </a:defRPr>
            </a:lvl4pPr>
            <a:lvl5pPr marL="2057400" indent="-228600" eaLnBrk="0" hangingPunct="0">
              <a:defRPr sz="2400">
                <a:solidFill>
                  <a:srgbClr val="000000"/>
                </a:solidFill>
                <a:latin typeface="Antique Olv (W1)" pitchFamily="34" charset="0"/>
                <a:cs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9pPr>
          </a:lstStyle>
          <a:p>
            <a:pPr algn="l" eaLnBrk="1" hangingPunct="1"/>
            <a:r>
              <a:rPr lang="en-US" sz="3200" b="1" dirty="0" err="1">
                <a:solidFill>
                  <a:schemeClr val="tx1"/>
                </a:solidFill>
                <a:latin typeface="Arial" panose="020B0604020202020204" pitchFamily="34" charset="0"/>
              </a:rPr>
              <a:t>EventFlow</a:t>
            </a:r>
            <a:r>
              <a:rPr lang="en-US" sz="3200" b="1" dirty="0">
                <a:solidFill>
                  <a:schemeClr val="tx1"/>
                </a:solidFill>
                <a:latin typeface="Arial" panose="020B0604020202020204" pitchFamily="34" charset="0"/>
              </a:rPr>
              <a:t> Team: Oracle support</a:t>
            </a:r>
            <a:endParaRPr lang="en-US" sz="2800" dirty="0">
              <a:solidFill>
                <a:schemeClr val="tx1"/>
              </a:solidFill>
              <a:latin typeface="Arial" panose="020B0604020202020204" pitchFamily="34" charset="0"/>
            </a:endParaRPr>
          </a:p>
        </p:txBody>
      </p:sp>
      <p:sp>
        <p:nvSpPr>
          <p:cNvPr id="37892" name="Rectangle 6"/>
          <p:cNvSpPr>
            <a:spLocks noChangeArrowheads="1"/>
          </p:cNvSpPr>
          <p:nvPr/>
        </p:nvSpPr>
        <p:spPr bwMode="auto">
          <a:xfrm>
            <a:off x="2217738" y="6096000"/>
            <a:ext cx="418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rgbClr val="000000"/>
                </a:solidFill>
                <a:latin typeface="Antique Olv (W1)" pitchFamily="34" charset="0"/>
                <a:cs typeface="Arial" panose="020B0604020202020204" pitchFamily="34" charset="0"/>
              </a:defRPr>
            </a:lvl1pPr>
            <a:lvl2pPr marL="742950" indent="-285750" eaLnBrk="0" hangingPunct="0">
              <a:defRPr sz="2400">
                <a:solidFill>
                  <a:srgbClr val="000000"/>
                </a:solidFill>
                <a:latin typeface="Antique Olv (W1)" pitchFamily="34" charset="0"/>
                <a:cs typeface="Arial" panose="020B0604020202020204" pitchFamily="34" charset="0"/>
              </a:defRPr>
            </a:lvl2pPr>
            <a:lvl3pPr marL="1143000" indent="-228600" eaLnBrk="0" hangingPunct="0">
              <a:defRPr sz="2400">
                <a:solidFill>
                  <a:srgbClr val="000000"/>
                </a:solidFill>
                <a:latin typeface="Antique Olv (W1)" pitchFamily="34" charset="0"/>
                <a:cs typeface="Arial" panose="020B0604020202020204" pitchFamily="34" charset="0"/>
              </a:defRPr>
            </a:lvl3pPr>
            <a:lvl4pPr marL="1600200" indent="-228600" eaLnBrk="0" hangingPunct="0">
              <a:defRPr sz="2400">
                <a:solidFill>
                  <a:srgbClr val="000000"/>
                </a:solidFill>
                <a:latin typeface="Antique Olv (W1)" pitchFamily="34" charset="0"/>
                <a:cs typeface="Arial" panose="020B0604020202020204" pitchFamily="34" charset="0"/>
              </a:defRPr>
            </a:lvl4pPr>
            <a:lvl5pPr marL="2057400" indent="-228600" eaLnBrk="0" hangingPunct="0">
              <a:defRPr sz="2400">
                <a:solidFill>
                  <a:srgbClr val="000000"/>
                </a:solidFill>
                <a:latin typeface="Antique Olv (W1)" pitchFamily="34" charset="0"/>
                <a:cs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panose="020B0604020202020204" pitchFamily="34" charset="0"/>
              </a:defRPr>
            </a:lvl9pPr>
          </a:lstStyle>
          <a:p>
            <a:pPr eaLnBrk="1" hangingPunct="1"/>
            <a:r>
              <a:rPr lang="en-US" sz="1800" b="1">
                <a:solidFill>
                  <a:schemeClr val="tx1"/>
                </a:solidFill>
                <a:latin typeface="Courier New" panose="02070309020205020404" pitchFamily="49" charset="0"/>
                <a:cs typeface="Courier New" panose="02070309020205020404" pitchFamily="49" charset="0"/>
              </a:rPr>
              <a:t>www.cs.umd.edu/hcil/eventflow</a:t>
            </a:r>
          </a:p>
        </p:txBody>
      </p:sp>
      <p:sp>
        <p:nvSpPr>
          <p:cNvPr id="2" name="Rectangle 1"/>
          <p:cNvSpPr/>
          <p:nvPr/>
        </p:nvSpPr>
        <p:spPr>
          <a:xfrm>
            <a:off x="0" y="6551613"/>
            <a:ext cx="8763000" cy="254000"/>
          </a:xfrm>
          <a:prstGeom prst="rect">
            <a:avLst/>
          </a:prstGeom>
        </p:spPr>
        <p:txBody>
          <a:bodyPr>
            <a:spAutoFit/>
          </a:bodyPr>
          <a:lstStyle/>
          <a:p>
            <a:pPr>
              <a:defRPr/>
            </a:pPr>
            <a:r>
              <a:rPr lang="en-US" sz="1050" b="1" dirty="0">
                <a:latin typeface="Courier New" pitchFamily="49" charset="0"/>
                <a:cs typeface="Courier New" pitchFamily="49" charset="0"/>
              </a:rPr>
              <a:t>www.umdrightnow.umd.edu/news/umd-research-team-developing-powerful-data-visualization-tool-support-oracle</a:t>
            </a:r>
          </a:p>
        </p:txBody>
      </p:sp>
    </p:spTree>
    <p:extLst>
      <p:ext uri="{BB962C8B-B14F-4D97-AF65-F5344CB8AC3E}">
        <p14:creationId xmlns:p14="http://schemas.microsoft.com/office/powerpoint/2010/main" val="3898490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ChangeArrowheads="1"/>
          </p:cNvSpPr>
          <p:nvPr/>
        </p:nvSpPr>
        <p:spPr bwMode="auto">
          <a:xfrm>
            <a:off x="6330950" y="2286000"/>
            <a:ext cx="1254125" cy="850900"/>
          </a:xfrm>
          <a:prstGeom prst="cube">
            <a:avLst>
              <a:gd name="adj" fmla="val 24995"/>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p>
        </p:txBody>
      </p:sp>
      <p:sp>
        <p:nvSpPr>
          <p:cNvPr id="34819" name="Rectangle 3"/>
          <p:cNvSpPr>
            <a:spLocks noGrp="1" noChangeArrowheads="1"/>
          </p:cNvSpPr>
          <p:nvPr>
            <p:ph type="title"/>
          </p:nvPr>
        </p:nvSpPr>
        <p:spPr>
          <a:xfrm>
            <a:off x="533400" y="228600"/>
            <a:ext cx="8991600" cy="685800"/>
          </a:xfrm>
        </p:spPr>
        <p:txBody>
          <a:bodyPr lIns="92075" tIns="46038" rIns="92075" bIns="46038"/>
          <a:lstStyle/>
          <a:p>
            <a:pPr eaLnBrk="1" hangingPunct="1"/>
            <a:r>
              <a:rPr lang="en-US" sz="3200" b="1" smtClean="0"/>
              <a:t>Treemap: Gene Ontology</a:t>
            </a:r>
            <a:endParaRPr lang="en-US" sz="2800" smtClean="0"/>
          </a:p>
        </p:txBody>
      </p:sp>
      <p:pic>
        <p:nvPicPr>
          <p:cNvPr id="34820" name="Picture 5"/>
          <p:cNvPicPr>
            <a:picLocks noChangeAspect="1" noChangeArrowheads="1"/>
          </p:cNvPicPr>
          <p:nvPr/>
        </p:nvPicPr>
        <p:blipFill>
          <a:blip r:embed="rId2">
            <a:extLst>
              <a:ext uri="{28A0092B-C50C-407E-A947-70E740481C1C}">
                <a14:useLocalDpi xmlns:a14="http://schemas.microsoft.com/office/drawing/2010/main" val="0"/>
              </a:ext>
            </a:extLst>
          </a:blip>
          <a:srcRect l="17609" t="25458" r="18530" b="20253"/>
          <a:stretch>
            <a:fillRect/>
          </a:stretch>
        </p:blipFill>
        <p:spPr bwMode="auto">
          <a:xfrm>
            <a:off x="3006725" y="1141413"/>
            <a:ext cx="6035675"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4821" name="Rectangle 6"/>
          <p:cNvSpPr>
            <a:spLocks noChangeArrowheads="1"/>
          </p:cNvSpPr>
          <p:nvPr/>
        </p:nvSpPr>
        <p:spPr bwMode="auto">
          <a:xfrm>
            <a:off x="2217738" y="6488113"/>
            <a:ext cx="418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0" hangingPunct="0"/>
            <a:r>
              <a:rPr lang="en-US" sz="1800" b="1">
                <a:solidFill>
                  <a:schemeClr val="tx1"/>
                </a:solidFill>
                <a:latin typeface="Courier New" pitchFamily="49" charset="0"/>
                <a:cs typeface="Courier New" pitchFamily="49" charset="0"/>
              </a:rPr>
              <a:t>www.cs.umd.edu/hcil/treemap/</a:t>
            </a:r>
          </a:p>
        </p:txBody>
      </p:sp>
      <p:sp>
        <p:nvSpPr>
          <p:cNvPr id="6" name="Rectangle 3"/>
          <p:cNvSpPr txBox="1">
            <a:spLocks noChangeArrowheads="1"/>
          </p:cNvSpPr>
          <p:nvPr/>
        </p:nvSpPr>
        <p:spPr bwMode="auto">
          <a:xfrm>
            <a:off x="152400" y="1905000"/>
            <a:ext cx="3886200" cy="2819400"/>
          </a:xfrm>
          <a:prstGeom prst="rect">
            <a:avLst/>
          </a:prstGeom>
          <a:noFill/>
          <a:ln w="9525">
            <a:noFill/>
            <a:miter lim="800000"/>
            <a:headEnd/>
            <a:tailEnd/>
          </a:ln>
          <a:effectLst/>
        </p:spPr>
        <p:txBody>
          <a:bodyPr lIns="92075" tIns="46038" rIns="92075" bIns="46038"/>
          <a:lstStyle/>
          <a:p>
            <a:pPr marL="342900" indent="-342900" algn="l">
              <a:lnSpc>
                <a:spcPct val="90000"/>
              </a:lnSpc>
              <a:spcBef>
                <a:spcPct val="20000"/>
              </a:spcBef>
              <a:buClr>
                <a:srgbClr val="F5032B"/>
              </a:buClr>
              <a:buSzPct val="140000"/>
              <a:buFont typeface="Times New Roman" pitchFamily="18" charset="0"/>
              <a:buChar char="+"/>
              <a:defRPr/>
            </a:pPr>
            <a:r>
              <a:rPr lang="en-US" kern="0" dirty="0">
                <a:solidFill>
                  <a:schemeClr val="tx1"/>
                </a:solidFill>
                <a:latin typeface="+mn-lt"/>
                <a:cs typeface="+mn-cs"/>
              </a:rPr>
              <a:t>Space filling</a:t>
            </a:r>
          </a:p>
          <a:p>
            <a:pPr marL="342900" indent="-342900" algn="l">
              <a:lnSpc>
                <a:spcPct val="90000"/>
              </a:lnSpc>
              <a:spcBef>
                <a:spcPct val="20000"/>
              </a:spcBef>
              <a:buClr>
                <a:srgbClr val="F5032B"/>
              </a:buClr>
              <a:buSzPct val="140000"/>
              <a:buFont typeface="Times New Roman" pitchFamily="18" charset="0"/>
              <a:buChar char="+"/>
              <a:defRPr/>
            </a:pPr>
            <a:r>
              <a:rPr lang="en-US" kern="0" dirty="0">
                <a:solidFill>
                  <a:schemeClr val="tx1"/>
                </a:solidFill>
                <a:latin typeface="+mn-lt"/>
                <a:cs typeface="+mn-cs"/>
              </a:rPr>
              <a:t>Space limited</a:t>
            </a:r>
          </a:p>
          <a:p>
            <a:pPr marL="342900" indent="-342900" algn="l">
              <a:lnSpc>
                <a:spcPct val="90000"/>
              </a:lnSpc>
              <a:spcBef>
                <a:spcPct val="20000"/>
              </a:spcBef>
              <a:buClr>
                <a:srgbClr val="F5032B"/>
              </a:buClr>
              <a:buSzPct val="140000"/>
              <a:buFont typeface="Times New Roman" pitchFamily="18" charset="0"/>
              <a:buChar char="+"/>
              <a:defRPr/>
            </a:pPr>
            <a:r>
              <a:rPr lang="en-US" kern="0" dirty="0">
                <a:solidFill>
                  <a:schemeClr val="tx1"/>
                </a:solidFill>
                <a:latin typeface="+mn-lt"/>
                <a:cs typeface="+mn-cs"/>
              </a:rPr>
              <a:t>Color coding</a:t>
            </a:r>
          </a:p>
          <a:p>
            <a:pPr marL="342900" indent="-342900" algn="l">
              <a:lnSpc>
                <a:spcPct val="90000"/>
              </a:lnSpc>
              <a:spcBef>
                <a:spcPct val="20000"/>
              </a:spcBef>
              <a:buClr>
                <a:srgbClr val="F5032B"/>
              </a:buClr>
              <a:buSzPct val="140000"/>
              <a:buFont typeface="Times New Roman" pitchFamily="18" charset="0"/>
              <a:buChar char="+"/>
              <a:defRPr/>
            </a:pPr>
            <a:r>
              <a:rPr lang="en-US" kern="0" dirty="0">
                <a:solidFill>
                  <a:schemeClr val="tx1"/>
                </a:solidFill>
                <a:latin typeface="+mn-lt"/>
                <a:cs typeface="+mn-cs"/>
              </a:rPr>
              <a:t>Size coding</a:t>
            </a:r>
          </a:p>
          <a:p>
            <a:pPr marL="342900" indent="-342900" algn="l">
              <a:lnSpc>
                <a:spcPct val="90000"/>
              </a:lnSpc>
              <a:spcBef>
                <a:spcPct val="20000"/>
              </a:spcBef>
              <a:buClr>
                <a:srgbClr val="F5032B"/>
              </a:buClr>
              <a:buSzPct val="180000"/>
              <a:defRPr/>
            </a:pPr>
            <a:r>
              <a:rPr lang="en-US" kern="0" dirty="0">
                <a:solidFill>
                  <a:schemeClr val="tx1"/>
                </a:solidFill>
                <a:latin typeface="+mn-lt"/>
                <a:cs typeface="+mn-cs"/>
              </a:rPr>
              <a:t> </a:t>
            </a:r>
            <a:r>
              <a:rPr lang="en-US" kern="0" dirty="0">
                <a:solidFill>
                  <a:srgbClr val="FF0000"/>
                </a:solidFill>
                <a:latin typeface="+mn-lt"/>
                <a:cs typeface="+mn-cs"/>
              </a:rPr>
              <a:t>- </a:t>
            </a:r>
            <a:r>
              <a:rPr lang="en-US" kern="0" dirty="0">
                <a:solidFill>
                  <a:schemeClr val="tx1"/>
                </a:solidFill>
                <a:latin typeface="+mn-lt"/>
                <a:cs typeface="+mn-cs"/>
              </a:rPr>
              <a:t>Requires learning</a:t>
            </a:r>
          </a:p>
        </p:txBody>
      </p:sp>
      <p:sp>
        <p:nvSpPr>
          <p:cNvPr id="34823" name="Rectangle 6"/>
          <p:cNvSpPr>
            <a:spLocks noChangeArrowheads="1"/>
          </p:cNvSpPr>
          <p:nvPr/>
        </p:nvSpPr>
        <p:spPr bwMode="auto">
          <a:xfrm>
            <a:off x="1443038" y="6019800"/>
            <a:ext cx="5865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eaLnBrk="0" hangingPunct="0"/>
            <a:r>
              <a:rPr lang="en-US" sz="2000">
                <a:solidFill>
                  <a:schemeClr val="tx1"/>
                </a:solidFill>
                <a:latin typeface="Times New Roman" pitchFamily="18" charset="0"/>
              </a:rPr>
              <a:t>(Shneiderman, </a:t>
            </a:r>
            <a:r>
              <a:rPr lang="en-US" sz="2000" i="1">
                <a:solidFill>
                  <a:schemeClr val="tx1"/>
                </a:solidFill>
                <a:latin typeface="Times New Roman" pitchFamily="18" charset="0"/>
              </a:rPr>
              <a:t>ACM Trans. on Graphics</a:t>
            </a:r>
            <a:r>
              <a:rPr lang="en-US" sz="2000">
                <a:solidFill>
                  <a:schemeClr val="tx1"/>
                </a:solidFill>
                <a:latin typeface="Times New Roman" pitchFamily="18" charset="0"/>
              </a:rPr>
              <a:t>, 1992 &amp; 2003)</a:t>
            </a:r>
          </a:p>
        </p:txBody>
      </p:sp>
    </p:spTree>
    <p:extLst>
      <p:ext uri="{BB962C8B-B14F-4D97-AF65-F5344CB8AC3E}">
        <p14:creationId xmlns:p14="http://schemas.microsoft.com/office/powerpoint/2010/main" val="107412064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3"/>
          <p:cNvSpPr>
            <a:spLocks noChangeArrowheads="1"/>
          </p:cNvSpPr>
          <p:nvPr/>
        </p:nvSpPr>
        <p:spPr bwMode="auto">
          <a:xfrm>
            <a:off x="6330950" y="2286000"/>
            <a:ext cx="1254125" cy="850900"/>
          </a:xfrm>
          <a:prstGeom prst="cube">
            <a:avLst>
              <a:gd name="adj" fmla="val 24995"/>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a:p>
        </p:txBody>
      </p:sp>
      <p:grpSp>
        <p:nvGrpSpPr>
          <p:cNvPr id="35843" name="Group 6"/>
          <p:cNvGrpSpPr>
            <a:grpSpLocks/>
          </p:cNvGrpSpPr>
          <p:nvPr/>
        </p:nvGrpSpPr>
        <p:grpSpPr bwMode="auto">
          <a:xfrm>
            <a:off x="1143000" y="1143000"/>
            <a:ext cx="6934200" cy="5257800"/>
            <a:chOff x="1828800" y="2667000"/>
            <a:chExt cx="4876800" cy="3657600"/>
          </a:xfrm>
        </p:grpSpPr>
        <p:pic>
          <p:nvPicPr>
            <p:cNvPr id="35847" name="Picture 2"/>
            <p:cNvPicPr>
              <a:picLocks noChangeAspect="1" noChangeArrowheads="1"/>
            </p:cNvPicPr>
            <p:nvPr/>
          </p:nvPicPr>
          <p:blipFill>
            <a:blip r:embed="rId2">
              <a:extLst>
                <a:ext uri="{28A0092B-C50C-407E-A947-70E740481C1C}">
                  <a14:useLocalDpi xmlns:a14="http://schemas.microsoft.com/office/drawing/2010/main" val="0"/>
                </a:ext>
              </a:extLst>
            </a:blip>
            <a:srcRect l="1219" t="15428" r="9583" b="80112"/>
            <a:stretch>
              <a:fillRect/>
            </a:stretch>
          </p:blipFill>
          <p:spPr bwMode="auto">
            <a:xfrm>
              <a:off x="1828800" y="2667000"/>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pic>
        <p:pic>
          <p:nvPicPr>
            <p:cNvPr id="35848" name="Picture 2"/>
            <p:cNvPicPr>
              <a:picLocks noChangeAspect="1" noChangeArrowheads="1"/>
            </p:cNvPicPr>
            <p:nvPr/>
          </p:nvPicPr>
          <p:blipFill>
            <a:blip r:embed="rId2">
              <a:extLst>
                <a:ext uri="{28A0092B-C50C-407E-A947-70E740481C1C}">
                  <a14:useLocalDpi xmlns:a14="http://schemas.microsoft.com/office/drawing/2010/main" val="0"/>
                </a:ext>
              </a:extLst>
            </a:blip>
            <a:srcRect l="1219" t="27696" r="10976" b="23235"/>
            <a:stretch>
              <a:fillRect/>
            </a:stretch>
          </p:blipFill>
          <p:spPr bwMode="auto">
            <a:xfrm>
              <a:off x="1828800" y="2918581"/>
              <a:ext cx="4876800" cy="340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pic>
      </p:grpSp>
      <p:cxnSp>
        <p:nvCxnSpPr>
          <p:cNvPr id="35844" name="Straight Arrow Connector 8"/>
          <p:cNvCxnSpPr>
            <a:cxnSpLocks noChangeShapeType="1"/>
          </p:cNvCxnSpPr>
          <p:nvPr/>
        </p:nvCxnSpPr>
        <p:spPr bwMode="auto">
          <a:xfrm rot="10800000" flipV="1">
            <a:off x="3238500" y="4098925"/>
            <a:ext cx="304800" cy="152400"/>
          </a:xfrm>
          <a:prstGeom prst="straightConnector1">
            <a:avLst/>
          </a:prstGeom>
          <a:noFill/>
          <a:ln w="38100" cap="sq"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35845" name="Rectangle 16"/>
          <p:cNvSpPr>
            <a:spLocks noChangeArrowheads="1"/>
          </p:cNvSpPr>
          <p:nvPr/>
        </p:nvSpPr>
        <p:spPr bwMode="auto">
          <a:xfrm>
            <a:off x="2590800" y="6445250"/>
            <a:ext cx="3763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txBody>
          <a:bodyPr wrap="none">
            <a:spAutoFit/>
          </a:bodyPr>
          <a:lstStyle/>
          <a:p>
            <a:pPr algn="ctr" eaLnBrk="0" hangingPunct="0"/>
            <a:r>
              <a:rPr lang="en-US" sz="1600" b="1">
                <a:latin typeface="Courier New" pitchFamily="49" charset="0"/>
              </a:rPr>
              <a:t>www.smartmoney.com/marketmap </a:t>
            </a:r>
          </a:p>
        </p:txBody>
      </p:sp>
      <p:sp>
        <p:nvSpPr>
          <p:cNvPr id="35846" name="Rectangle 2"/>
          <p:cNvSpPr>
            <a:spLocks noGrp="1" noChangeArrowheads="1"/>
          </p:cNvSpPr>
          <p:nvPr>
            <p:ph type="title"/>
          </p:nvPr>
        </p:nvSpPr>
        <p:spPr/>
        <p:txBody>
          <a:bodyPr lIns="92075" tIns="46038" rIns="92075" bIns="46038"/>
          <a:lstStyle/>
          <a:p>
            <a:pPr eaLnBrk="1" hangingPunct="1"/>
            <a:r>
              <a:rPr lang="en-US" sz="3200" b="1" smtClean="0"/>
              <a:t>Treemap: Smartmoney MarketMap</a:t>
            </a:r>
            <a:endParaRPr lang="en-US" sz="3200" smtClean="0"/>
          </a:p>
        </p:txBody>
      </p:sp>
    </p:spTree>
    <p:extLst>
      <p:ext uri="{BB962C8B-B14F-4D97-AF65-F5344CB8AC3E}">
        <p14:creationId xmlns:p14="http://schemas.microsoft.com/office/powerpoint/2010/main" val="293826768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381000" y="152400"/>
            <a:ext cx="8610600" cy="685800"/>
          </a:xfrm>
        </p:spPr>
        <p:txBody>
          <a:bodyPr/>
          <a:lstStyle/>
          <a:p>
            <a:pPr eaLnBrk="1" hangingPunct="1"/>
            <a:r>
              <a:rPr lang="en-US" sz="2600" b="1" smtClean="0"/>
              <a:t>Market falls steeply Feb 27, 2007, with one exception</a:t>
            </a:r>
          </a:p>
        </p:txBody>
      </p:sp>
      <p:pic>
        <p:nvPicPr>
          <p:cNvPr id="36867" name="Picture 5"/>
          <p:cNvPicPr>
            <a:picLocks noChangeAspect="1" noChangeArrowheads="1"/>
          </p:cNvPicPr>
          <p:nvPr/>
        </p:nvPicPr>
        <p:blipFill>
          <a:blip r:embed="rId3">
            <a:extLst>
              <a:ext uri="{28A0092B-C50C-407E-A947-70E740481C1C}">
                <a14:useLocalDpi xmlns:a14="http://schemas.microsoft.com/office/drawing/2010/main" val="0"/>
              </a:ext>
            </a:extLst>
          </a:blip>
          <a:srcRect t="16888" r="22119" b="20758"/>
          <a:stretch>
            <a:fillRect/>
          </a:stretch>
        </p:blipFill>
        <p:spPr bwMode="auto">
          <a:xfrm>
            <a:off x="304800" y="1098550"/>
            <a:ext cx="794385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302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381000" y="152400"/>
            <a:ext cx="8991600" cy="685800"/>
          </a:xfrm>
        </p:spPr>
        <p:txBody>
          <a:bodyPr/>
          <a:lstStyle/>
          <a:p>
            <a:pPr eaLnBrk="1" hangingPunct="1"/>
            <a:r>
              <a:rPr lang="en-US" sz="2600" b="1" smtClean="0"/>
              <a:t>Market falls steeply Sept 22, 2011, some exceptions</a:t>
            </a:r>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l="24426" t="25288" r="33594" b="24229"/>
          <a:stretch>
            <a:fillRect/>
          </a:stretch>
        </p:blipFill>
        <p:spPr bwMode="auto">
          <a:xfrm>
            <a:off x="192088" y="1295400"/>
            <a:ext cx="8247062"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947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81000" y="228600"/>
            <a:ext cx="8839200" cy="685800"/>
          </a:xfrm>
        </p:spPr>
        <p:txBody>
          <a:bodyPr/>
          <a:lstStyle/>
          <a:p>
            <a:pPr eaLnBrk="1" hangingPunct="1"/>
            <a:r>
              <a:rPr lang="en-US" sz="3200" b="1" smtClean="0"/>
              <a:t>Information Visualization &amp; Visual Analytics</a:t>
            </a:r>
          </a:p>
        </p:txBody>
      </p:sp>
      <p:sp>
        <p:nvSpPr>
          <p:cNvPr id="10243" name="Rectangle 3"/>
          <p:cNvSpPr>
            <a:spLocks noGrp="1" noChangeArrowheads="1"/>
          </p:cNvSpPr>
          <p:nvPr>
            <p:ph type="body" idx="1"/>
          </p:nvPr>
        </p:nvSpPr>
        <p:spPr>
          <a:xfrm>
            <a:off x="609600" y="1295400"/>
            <a:ext cx="8229600" cy="5029200"/>
          </a:xfrm>
        </p:spPr>
        <p:txBody>
          <a:bodyPr/>
          <a:lstStyle/>
          <a:p>
            <a:pPr eaLnBrk="1" hangingPunct="1">
              <a:defRPr/>
            </a:pPr>
            <a:r>
              <a:rPr lang="en-US" sz="2400" b="1" dirty="0" smtClean="0"/>
              <a:t>Visual bands</a:t>
            </a:r>
            <a:endParaRPr lang="en-US" sz="2400" dirty="0" smtClean="0"/>
          </a:p>
          <a:p>
            <a:pPr marL="692150" lvl="1" indent="-347663" eaLnBrk="1" hangingPunct="1">
              <a:defRPr/>
            </a:pPr>
            <a:r>
              <a:rPr lang="en-US" sz="2000" dirty="0" smtClean="0"/>
              <a:t>Human </a:t>
            </a:r>
            <a:r>
              <a:rPr lang="en-US" sz="2000" dirty="0" err="1" smtClean="0"/>
              <a:t>percle</a:t>
            </a:r>
            <a:endParaRPr lang="en-US" sz="2000" dirty="0" smtClean="0"/>
          </a:p>
          <a:p>
            <a:pPr marL="987425" lvl="2" indent="-293688" eaLnBrk="1" hangingPunct="1">
              <a:defRPr/>
            </a:pPr>
            <a:r>
              <a:rPr lang="en-US" sz="1800" dirty="0" smtClean="0"/>
              <a:t>Trend, </a:t>
            </a:r>
            <a:r>
              <a:rPr lang="en-US" sz="1800" dirty="0" err="1" smtClean="0"/>
              <a:t>clus</a:t>
            </a:r>
            <a:r>
              <a:rPr lang="en-US" sz="1800" dirty="0" smtClean="0"/>
              <a:t>..</a:t>
            </a:r>
          </a:p>
          <a:p>
            <a:pPr marL="987425" lvl="2" indent="-293688" eaLnBrk="1" hangingPunct="1">
              <a:defRPr/>
            </a:pPr>
            <a:r>
              <a:rPr lang="en-US" sz="1800" dirty="0" smtClean="0"/>
              <a:t>Color, size,..</a:t>
            </a:r>
            <a:r>
              <a:rPr lang="en-US" sz="2000" dirty="0" smtClean="0"/>
              <a:t/>
            </a:r>
            <a:br>
              <a:rPr lang="en-US" sz="2000" dirty="0" smtClean="0"/>
            </a:br>
            <a:endParaRPr lang="en-US" sz="2000" dirty="0" smtClean="0"/>
          </a:p>
          <a:p>
            <a:pPr eaLnBrk="1" hangingPunct="1">
              <a:defRPr/>
            </a:pPr>
            <a:r>
              <a:rPr lang="en-US" sz="2400" b="1" dirty="0" smtClean="0"/>
              <a:t>Three </a:t>
            </a:r>
            <a:r>
              <a:rPr lang="en-US" sz="2400" b="1" dirty="0" err="1" smtClean="0"/>
              <a:t>challe</a:t>
            </a:r>
            <a:endParaRPr lang="en-US" sz="2400" dirty="0" smtClean="0"/>
          </a:p>
          <a:p>
            <a:pPr marL="692150" lvl="1" indent="-347663" eaLnBrk="1" hangingPunct="1">
              <a:defRPr/>
            </a:pPr>
            <a:r>
              <a:rPr lang="en-US" sz="2000" dirty="0" smtClean="0"/>
              <a:t>Meaningful vi </a:t>
            </a:r>
          </a:p>
          <a:p>
            <a:pPr marL="692150" lvl="1" indent="-347663" eaLnBrk="1" hangingPunct="1">
              <a:defRPr/>
            </a:pPr>
            <a:r>
              <a:rPr lang="en-US" sz="2000" dirty="0" smtClean="0"/>
              <a:t>Interaction: w</a:t>
            </a:r>
          </a:p>
          <a:p>
            <a:pPr marL="692150" lvl="1" indent="-347663" eaLnBrk="1" hangingPunct="1">
              <a:defRPr/>
            </a:pPr>
            <a:r>
              <a:rPr lang="en-US" sz="2000" dirty="0" smtClean="0"/>
              <a:t>Process </a:t>
            </a:r>
            <a:r>
              <a:rPr lang="en-US" sz="2000" dirty="0" err="1" smtClean="0"/>
              <a:t>mo</a:t>
            </a:r>
            <a:r>
              <a:rPr lang="en-US" sz="2000" dirty="0" smtClean="0"/>
              <a:t/>
            </a:r>
            <a:br>
              <a:rPr lang="en-US" sz="2000" dirty="0" smtClean="0"/>
            </a:br>
            <a:r>
              <a:rPr lang="en-US" sz="2000" dirty="0" smtClean="0"/>
              <a:t>    </a:t>
            </a:r>
          </a:p>
          <a:p>
            <a:pPr marL="692150" lvl="1" indent="-347663" eaLnBrk="1" hangingPunct="1">
              <a:defRPr/>
            </a:pPr>
            <a:endParaRPr lang="en-US" sz="2000" dirty="0" smtClean="0"/>
          </a:p>
          <a:p>
            <a:pPr marL="692150" lvl="1" indent="-347663" eaLnBrk="1" hangingPunct="1">
              <a:defRPr/>
            </a:pPr>
            <a:endParaRPr lang="en-US" sz="2000" dirty="0"/>
          </a:p>
          <a:p>
            <a:pPr marL="692150" lvl="1" indent="-347663" eaLnBrk="1" hangingPunct="1">
              <a:defRPr/>
            </a:pPr>
            <a:endParaRPr lang="en-US" sz="2000" dirty="0" smtClean="0"/>
          </a:p>
          <a:p>
            <a:pPr marL="344487" lvl="1" indent="0" eaLnBrk="1" hangingPunct="1">
              <a:buFontTx/>
              <a:buNone/>
              <a:defRPr/>
            </a:pPr>
            <a:r>
              <a:rPr lang="en-US" sz="2000" dirty="0" smtClean="0"/>
              <a:t>  1999	</a:t>
            </a:r>
          </a:p>
        </p:txBody>
      </p:sp>
      <p:pic>
        <p:nvPicPr>
          <p:cNvPr id="81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2990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2205234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228600" y="152400"/>
            <a:ext cx="8915400" cy="609600"/>
          </a:xfrm>
        </p:spPr>
        <p:txBody>
          <a:bodyPr/>
          <a:lstStyle/>
          <a:p>
            <a:pPr eaLnBrk="1" hangingPunct="1"/>
            <a:r>
              <a:rPr lang="en-US" sz="2600" b="1" smtClean="0"/>
              <a:t>Market mixed, February 8, 2008 </a:t>
            </a:r>
            <a:br>
              <a:rPr lang="en-US" sz="2600" b="1" smtClean="0"/>
            </a:br>
            <a:r>
              <a:rPr lang="en-US" sz="2600" b="1" smtClean="0">
                <a:solidFill>
                  <a:srgbClr val="009900"/>
                </a:solidFill>
              </a:rPr>
              <a:t>Energy &amp; Technology up</a:t>
            </a:r>
            <a:r>
              <a:rPr lang="en-US" sz="2600" b="1" smtClean="0"/>
              <a:t>, </a:t>
            </a:r>
            <a:r>
              <a:rPr lang="en-US" sz="2600" b="1" smtClean="0">
                <a:solidFill>
                  <a:srgbClr val="FF0000"/>
                </a:solidFill>
              </a:rPr>
              <a:t>Financial &amp; Health Care down</a:t>
            </a:r>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l="842" t="27029" r="24628" b="19901"/>
          <a:stretch>
            <a:fillRect/>
          </a:stretch>
        </p:blipFill>
        <p:spPr bwMode="auto">
          <a:xfrm>
            <a:off x="381000" y="1155700"/>
            <a:ext cx="7786688"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9438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304800" y="152400"/>
            <a:ext cx="8839200" cy="855663"/>
          </a:xfrm>
        </p:spPr>
        <p:txBody>
          <a:bodyPr/>
          <a:lstStyle/>
          <a:p>
            <a:pPr eaLnBrk="1" hangingPunct="1"/>
            <a:r>
              <a:rPr lang="en-US" sz="2800" b="1" smtClean="0"/>
              <a:t>Market rises, September 1, 2010, Gold contrarians </a:t>
            </a:r>
          </a:p>
        </p:txBody>
      </p:sp>
      <p:pic>
        <p:nvPicPr>
          <p:cNvPr id="39939" name="Picture 5"/>
          <p:cNvPicPr>
            <a:picLocks noChangeAspect="1" noChangeArrowheads="1"/>
          </p:cNvPicPr>
          <p:nvPr/>
        </p:nvPicPr>
        <p:blipFill>
          <a:blip r:embed="rId3">
            <a:extLst>
              <a:ext uri="{28A0092B-C50C-407E-A947-70E740481C1C}">
                <a14:useLocalDpi xmlns:a14="http://schemas.microsoft.com/office/drawing/2010/main" val="0"/>
              </a:ext>
            </a:extLst>
          </a:blip>
          <a:srcRect l="8737" t="34212" r="23053" b="7895"/>
          <a:stretch>
            <a:fillRect/>
          </a:stretch>
        </p:blipFill>
        <p:spPr bwMode="auto">
          <a:xfrm>
            <a:off x="457200" y="1143000"/>
            <a:ext cx="78486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606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200" b="1" smtClean="0"/>
              <a:t>Treemap: WHC Emergency Room </a:t>
            </a:r>
            <a:r>
              <a:rPr lang="en-US" sz="2000" b="1" smtClean="0"/>
              <a:t/>
            </a:r>
            <a:br>
              <a:rPr lang="en-US" sz="2000" b="1" smtClean="0"/>
            </a:br>
            <a:r>
              <a:rPr lang="en-US" sz="2000" b="1" smtClean="0"/>
              <a:t>         (6304 patients in Jan2006)</a:t>
            </a:r>
          </a:p>
        </p:txBody>
      </p:sp>
      <p:pic>
        <p:nvPicPr>
          <p:cNvPr id="27651" name="Picture 3"/>
          <p:cNvPicPr>
            <a:picLocks noChangeAspect="1" noChangeArrowheads="1"/>
          </p:cNvPicPr>
          <p:nvPr/>
        </p:nvPicPr>
        <p:blipFill>
          <a:blip r:embed="rId2" cstate="print"/>
          <a:srcRect/>
          <a:stretch>
            <a:fillRect/>
          </a:stretch>
        </p:blipFill>
        <p:spPr bwMode="auto">
          <a:xfrm>
            <a:off x="762000" y="1143000"/>
            <a:ext cx="7315200" cy="5297488"/>
          </a:xfrm>
          <a:prstGeom prst="rect">
            <a:avLst/>
          </a:prstGeom>
          <a:noFill/>
          <a:ln w="38100" cap="sq" algn="ctr">
            <a:noFill/>
            <a:miter lim="800000"/>
            <a:headEnd/>
            <a:tailEnd/>
          </a:ln>
        </p:spPr>
      </p:pic>
      <p:sp>
        <p:nvSpPr>
          <p:cNvPr id="27652" name="Text Box 4"/>
          <p:cNvSpPr txBox="1">
            <a:spLocks noChangeArrowheads="1"/>
          </p:cNvSpPr>
          <p:nvPr/>
        </p:nvSpPr>
        <p:spPr bwMode="auto">
          <a:xfrm>
            <a:off x="219075" y="6659563"/>
            <a:ext cx="549275" cy="92075"/>
          </a:xfrm>
          <a:prstGeom prst="rect">
            <a:avLst/>
          </a:prstGeom>
          <a:noFill/>
          <a:ln w="38100" cap="sq" algn="ctr">
            <a:noFill/>
            <a:miter lim="800000"/>
            <a:headEnd/>
            <a:tailEnd/>
          </a:ln>
        </p:spPr>
        <p:txBody>
          <a:bodyPr vert="eaVert" wrap="none">
            <a:spAutoFit/>
          </a:bodyPr>
          <a:lstStyle/>
          <a:p>
            <a:endParaRPr lang="en-US"/>
          </a:p>
        </p:txBody>
      </p:sp>
      <p:sp>
        <p:nvSpPr>
          <p:cNvPr id="27653" name="Text Box 5"/>
          <p:cNvSpPr txBox="1">
            <a:spLocks noChangeArrowheads="1"/>
          </p:cNvSpPr>
          <p:nvPr/>
        </p:nvSpPr>
        <p:spPr bwMode="auto">
          <a:xfrm>
            <a:off x="103188" y="6440488"/>
            <a:ext cx="8264525" cy="457200"/>
          </a:xfrm>
          <a:prstGeom prst="rect">
            <a:avLst/>
          </a:prstGeom>
          <a:noFill/>
          <a:ln w="38100" cap="sq" algn="ctr">
            <a:noFill/>
            <a:miter lim="800000"/>
            <a:headEnd/>
            <a:tailEnd/>
          </a:ln>
        </p:spPr>
        <p:txBody>
          <a:bodyPr wrap="none">
            <a:spAutoFit/>
          </a:bodyPr>
          <a:lstStyle/>
          <a:p>
            <a:r>
              <a:rPr lang="en-US"/>
              <a:t>Group by Admissions/MF, size by service time, color by age</a:t>
            </a:r>
          </a:p>
        </p:txBody>
      </p:sp>
    </p:spTree>
    <p:extLst>
      <p:ext uri="{BB962C8B-B14F-4D97-AF65-F5344CB8AC3E}">
        <p14:creationId xmlns:p14="http://schemas.microsoft.com/office/powerpoint/2010/main" val="4077746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3400" y="152400"/>
            <a:ext cx="8458200" cy="762000"/>
          </a:xfrm>
        </p:spPr>
        <p:txBody>
          <a:bodyPr/>
          <a:lstStyle/>
          <a:p>
            <a:pPr eaLnBrk="1" hangingPunct="1"/>
            <a:r>
              <a:rPr lang="en-US" sz="3200" b="1" smtClean="0"/>
              <a:t>Treemap: WHC Emergency Room </a:t>
            </a:r>
            <a:r>
              <a:rPr lang="en-US" sz="2000" b="1" smtClean="0"/>
              <a:t/>
            </a:r>
            <a:br>
              <a:rPr lang="en-US" sz="2000" b="1" smtClean="0"/>
            </a:br>
            <a:r>
              <a:rPr lang="en-US" sz="2000" b="1" smtClean="0"/>
              <a:t>         (6304 patients in Jan2006)  (only those service time &gt;12 hours)</a:t>
            </a:r>
          </a:p>
        </p:txBody>
      </p:sp>
      <p:sp>
        <p:nvSpPr>
          <p:cNvPr id="28675" name="Text Box 3"/>
          <p:cNvSpPr txBox="1">
            <a:spLocks noChangeArrowheads="1"/>
          </p:cNvSpPr>
          <p:nvPr/>
        </p:nvSpPr>
        <p:spPr bwMode="auto">
          <a:xfrm>
            <a:off x="219075" y="6659563"/>
            <a:ext cx="549275" cy="92075"/>
          </a:xfrm>
          <a:prstGeom prst="rect">
            <a:avLst/>
          </a:prstGeom>
          <a:noFill/>
          <a:ln w="38100" cap="sq" algn="ctr">
            <a:noFill/>
            <a:miter lim="800000"/>
            <a:headEnd/>
            <a:tailEnd/>
          </a:ln>
        </p:spPr>
        <p:txBody>
          <a:bodyPr vert="eaVert" wrap="none">
            <a:spAutoFit/>
          </a:bodyPr>
          <a:lstStyle/>
          <a:p>
            <a:endParaRPr lang="en-US"/>
          </a:p>
        </p:txBody>
      </p:sp>
      <p:sp>
        <p:nvSpPr>
          <p:cNvPr id="28676" name="Text Box 4"/>
          <p:cNvSpPr txBox="1">
            <a:spLocks noChangeArrowheads="1"/>
          </p:cNvSpPr>
          <p:nvPr/>
        </p:nvSpPr>
        <p:spPr bwMode="auto">
          <a:xfrm>
            <a:off x="103188" y="6440488"/>
            <a:ext cx="8264525" cy="457200"/>
          </a:xfrm>
          <a:prstGeom prst="rect">
            <a:avLst/>
          </a:prstGeom>
          <a:noFill/>
          <a:ln w="38100" cap="sq" algn="ctr">
            <a:noFill/>
            <a:miter lim="800000"/>
            <a:headEnd/>
            <a:tailEnd/>
          </a:ln>
        </p:spPr>
        <p:txBody>
          <a:bodyPr wrap="none">
            <a:spAutoFit/>
          </a:bodyPr>
          <a:lstStyle/>
          <a:p>
            <a:r>
              <a:rPr lang="en-US"/>
              <a:t>Group by Admissions/MF, size by service time, color by age</a:t>
            </a:r>
          </a:p>
        </p:txBody>
      </p:sp>
      <p:pic>
        <p:nvPicPr>
          <p:cNvPr id="28677" name="Picture 5"/>
          <p:cNvPicPr>
            <a:picLocks noChangeAspect="1" noChangeArrowheads="1"/>
          </p:cNvPicPr>
          <p:nvPr/>
        </p:nvPicPr>
        <p:blipFill>
          <a:blip r:embed="rId2" cstate="print"/>
          <a:srcRect/>
          <a:stretch>
            <a:fillRect/>
          </a:stretch>
        </p:blipFill>
        <p:spPr bwMode="auto">
          <a:xfrm>
            <a:off x="685800" y="1123950"/>
            <a:ext cx="7391400" cy="5353050"/>
          </a:xfrm>
          <a:prstGeom prst="rect">
            <a:avLst/>
          </a:prstGeom>
          <a:noFill/>
          <a:ln w="38100" cap="sq" algn="ctr">
            <a:noFill/>
            <a:miter lim="800000"/>
            <a:headEnd/>
            <a:tailEnd/>
          </a:ln>
        </p:spPr>
      </p:pic>
    </p:spTree>
    <p:extLst>
      <p:ext uri="{BB962C8B-B14F-4D97-AF65-F5344CB8AC3E}">
        <p14:creationId xmlns:p14="http://schemas.microsoft.com/office/powerpoint/2010/main" val="22338336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352800" y="6553200"/>
            <a:ext cx="2505075" cy="366712"/>
          </a:xfrm>
          <a:prstGeom prst="rect">
            <a:avLst/>
          </a:prstGeom>
          <a:noFill/>
          <a:ln w="12700">
            <a:noFill/>
            <a:miter lim="800000"/>
            <a:headEnd/>
            <a:tailEnd/>
          </a:ln>
        </p:spPr>
        <p:txBody>
          <a:bodyPr wrap="none">
            <a:spAutoFit/>
          </a:bodyPr>
          <a:lstStyle/>
          <a:p>
            <a:pPr algn="l"/>
            <a:r>
              <a:rPr lang="en-US" sz="1800" b="1" dirty="0">
                <a:solidFill>
                  <a:schemeClr val="tx1"/>
                </a:solidFill>
                <a:latin typeface="Courier New" pitchFamily="49" charset="0"/>
              </a:rPr>
              <a:t>www.hivegroup.com</a:t>
            </a:r>
          </a:p>
        </p:txBody>
      </p:sp>
      <p:sp>
        <p:nvSpPr>
          <p:cNvPr id="33795" name="Rectangle 3"/>
          <p:cNvSpPr>
            <a:spLocks noChangeArrowheads="1"/>
          </p:cNvSpPr>
          <p:nvPr/>
        </p:nvSpPr>
        <p:spPr bwMode="auto">
          <a:xfrm>
            <a:off x="457200" y="76200"/>
            <a:ext cx="8991600" cy="685800"/>
          </a:xfrm>
          <a:prstGeom prst="rect">
            <a:avLst/>
          </a:prstGeom>
          <a:noFill/>
          <a:ln w="12700">
            <a:noFill/>
            <a:miter lim="800000"/>
            <a:headEnd/>
            <a:tailEnd/>
          </a:ln>
        </p:spPr>
        <p:txBody>
          <a:bodyPr lIns="92075" tIns="46038" rIns="92075" bIns="46038" anchor="ctr"/>
          <a:lstStyle/>
          <a:p>
            <a:pPr algn="l"/>
            <a:r>
              <a:rPr lang="en-US" sz="3200" b="1" dirty="0" err="1">
                <a:solidFill>
                  <a:schemeClr val="tx2"/>
                </a:solidFill>
                <a:latin typeface="Arial" charset="0"/>
              </a:rPr>
              <a:t>Treemap</a:t>
            </a:r>
            <a:r>
              <a:rPr lang="en-US" sz="3200" b="1" dirty="0">
                <a:solidFill>
                  <a:schemeClr val="tx2"/>
                </a:solidFill>
                <a:latin typeface="Arial" charset="0"/>
              </a:rPr>
              <a:t>: </a:t>
            </a:r>
            <a:r>
              <a:rPr lang="en-US" sz="3200" b="1" dirty="0" smtClean="0">
                <a:solidFill>
                  <a:schemeClr val="tx2"/>
                </a:solidFill>
                <a:latin typeface="Arial" charset="0"/>
              </a:rPr>
              <a:t>Nutritional Analysis</a:t>
            </a:r>
            <a:endParaRPr lang="en-US" sz="2800" b="1" dirty="0">
              <a:solidFill>
                <a:schemeClr val="tx2"/>
              </a:solidFill>
              <a:latin typeface="Arial"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1" t="13847" r="3269" b="6005"/>
          <a:stretch/>
        </p:blipFill>
        <p:spPr bwMode="auto">
          <a:xfrm>
            <a:off x="838200" y="1066800"/>
            <a:ext cx="7315200" cy="5472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5397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sz="3200" b="1" dirty="0" smtClean="0"/>
              <a:t>Office of National Coordinator: SHARP</a:t>
            </a:r>
            <a:endParaRPr lang="en-US" b="1" dirty="0" smtClean="0"/>
          </a:p>
        </p:txBody>
      </p:sp>
      <p:sp>
        <p:nvSpPr>
          <p:cNvPr id="43011" name="Rectangle 7"/>
          <p:cNvSpPr>
            <a:spLocks noChangeArrowheads="1"/>
          </p:cNvSpPr>
          <p:nvPr/>
        </p:nvSpPr>
        <p:spPr bwMode="auto">
          <a:xfrm>
            <a:off x="2822039" y="6324600"/>
            <a:ext cx="2869696" cy="307777"/>
          </a:xfrm>
          <a:prstGeom prst="rect">
            <a:avLst/>
          </a:prstGeom>
          <a:noFill/>
          <a:ln w="38100" cap="sq" algn="ctr">
            <a:noFill/>
            <a:miter lim="800000"/>
            <a:headEnd/>
            <a:tailEnd/>
          </a:ln>
        </p:spPr>
        <p:txBody>
          <a:bodyPr wrap="none">
            <a:spAutoFit/>
          </a:bodyPr>
          <a:lstStyle/>
          <a:p>
            <a:r>
              <a:rPr lang="en-US" sz="1400" b="1" dirty="0" smtClean="0">
                <a:solidFill>
                  <a:schemeClr val="tx1"/>
                </a:solidFill>
                <a:latin typeface="Courier New" pitchFamily="49" charset="0"/>
                <a:cs typeface="Courier New" pitchFamily="49" charset="0"/>
              </a:rPr>
              <a:t>www.cs.umd.edu/hcil/sharp</a:t>
            </a:r>
            <a:endParaRPr lang="en-US" sz="1400" b="1" dirty="0">
              <a:solidFill>
                <a:schemeClr val="tx1"/>
              </a:solidFill>
              <a:latin typeface="Courier New" pitchFamily="49" charset="0"/>
            </a:endParaRPr>
          </a:p>
        </p:txBody>
      </p:sp>
      <p:sp>
        <p:nvSpPr>
          <p:cNvPr id="2" name="Rectangle 1"/>
          <p:cNvSpPr/>
          <p:nvPr/>
        </p:nvSpPr>
        <p:spPr>
          <a:xfrm>
            <a:off x="381000" y="1295400"/>
            <a:ext cx="8915400" cy="2308324"/>
          </a:xfrm>
          <a:prstGeom prst="rect">
            <a:avLst/>
          </a:prstGeom>
        </p:spPr>
        <p:txBody>
          <a:bodyPr wrap="square">
            <a:spAutoFit/>
          </a:bodyPr>
          <a:lstStyle/>
          <a:p>
            <a:pPr algn="l"/>
            <a:r>
              <a:rPr lang="en-US" b="1" dirty="0"/>
              <a:t>Strategic Health IT Advanced Research </a:t>
            </a:r>
            <a:r>
              <a:rPr lang="en-US" b="1" dirty="0" smtClean="0"/>
              <a:t>Projects</a:t>
            </a:r>
          </a:p>
          <a:p>
            <a:pPr algn="l"/>
            <a:r>
              <a:rPr lang="en-US" dirty="0" smtClean="0"/>
              <a:t>   - Security </a:t>
            </a:r>
            <a:r>
              <a:rPr lang="en-US" dirty="0"/>
              <a:t>of Health Information Technology </a:t>
            </a:r>
          </a:p>
          <a:p>
            <a:pPr algn="l"/>
            <a:r>
              <a:rPr lang="en-US" dirty="0" smtClean="0"/>
              <a:t>   - </a:t>
            </a:r>
            <a:r>
              <a:rPr lang="en-US" b="1" dirty="0" smtClean="0"/>
              <a:t>Patient-Centered </a:t>
            </a:r>
            <a:r>
              <a:rPr lang="en-US" b="1" dirty="0"/>
              <a:t>Cognitive Support </a:t>
            </a:r>
          </a:p>
          <a:p>
            <a:pPr algn="l"/>
            <a:r>
              <a:rPr lang="en-US" dirty="0" smtClean="0"/>
              <a:t>   - Healthcare </a:t>
            </a:r>
            <a:r>
              <a:rPr lang="en-US" dirty="0"/>
              <a:t>Application and Network Platform Architectures </a:t>
            </a:r>
          </a:p>
          <a:p>
            <a:pPr algn="l"/>
            <a:r>
              <a:rPr lang="en-US" dirty="0" smtClean="0"/>
              <a:t>   - Secondary </a:t>
            </a:r>
            <a:r>
              <a:rPr lang="en-US" dirty="0"/>
              <a:t>Use of EHR Data </a:t>
            </a:r>
          </a:p>
          <a:p>
            <a:pPr algn="l"/>
            <a:endParaRPr lang="en-US" dirty="0"/>
          </a:p>
        </p:txBody>
      </p:sp>
      <p:sp>
        <p:nvSpPr>
          <p:cNvPr id="6" name="Rectangle 5"/>
          <p:cNvSpPr/>
          <p:nvPr/>
        </p:nvSpPr>
        <p:spPr>
          <a:xfrm>
            <a:off x="457200" y="3776008"/>
            <a:ext cx="8915400" cy="1938992"/>
          </a:xfrm>
          <a:prstGeom prst="rect">
            <a:avLst/>
          </a:prstGeom>
        </p:spPr>
        <p:txBody>
          <a:bodyPr wrap="square">
            <a:spAutoFit/>
          </a:bodyPr>
          <a:lstStyle/>
          <a:p>
            <a:pPr algn="l"/>
            <a:r>
              <a:rPr lang="en-US" b="1" dirty="0" err="1" smtClean="0"/>
              <a:t>Univ</a:t>
            </a:r>
            <a:r>
              <a:rPr lang="en-US" b="1" dirty="0" smtClean="0"/>
              <a:t> of Maryland HCIL tasks</a:t>
            </a:r>
          </a:p>
          <a:p>
            <a:pPr algn="l"/>
            <a:r>
              <a:rPr lang="en-US" b="1" dirty="0" smtClean="0"/>
              <a:t>  - Missing Laboratory Reports </a:t>
            </a:r>
          </a:p>
          <a:p>
            <a:pPr algn="l"/>
            <a:r>
              <a:rPr lang="en-US" b="1" dirty="0" smtClean="0"/>
              <a:t>  - Medication Reconciliation</a:t>
            </a:r>
          </a:p>
          <a:p>
            <a:pPr algn="l"/>
            <a:r>
              <a:rPr lang="en-US" b="1" dirty="0" smtClean="0"/>
              <a:t>  - Wrong Patient Errors</a:t>
            </a:r>
            <a:endParaRPr lang="en-US" dirty="0"/>
          </a:p>
          <a:p>
            <a:pPr algn="l"/>
            <a:endParaRPr lang="en-US" dirty="0"/>
          </a:p>
        </p:txBody>
      </p:sp>
    </p:spTree>
    <p:extLst>
      <p:ext uri="{BB962C8B-B14F-4D97-AF65-F5344CB8AC3E}">
        <p14:creationId xmlns:p14="http://schemas.microsoft.com/office/powerpoint/2010/main" val="3996383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9220200" cy="563562"/>
          </a:xfrm>
        </p:spPr>
        <p:txBody>
          <a:bodyPr>
            <a:noAutofit/>
          </a:bodyPr>
          <a:lstStyle/>
          <a:p>
            <a:r>
              <a:rPr lang="en-US" sz="3200" b="1" dirty="0">
                <a:solidFill>
                  <a:schemeClr val="tx1">
                    <a:lumMod val="95000"/>
                    <a:lumOff val="5000"/>
                  </a:schemeClr>
                </a:solidFill>
              </a:rPr>
              <a:t>Lab </a:t>
            </a:r>
            <a:r>
              <a:rPr lang="en-US" sz="3200" b="1" dirty="0" smtClean="0">
                <a:solidFill>
                  <a:schemeClr val="tx1">
                    <a:lumMod val="95000"/>
                    <a:lumOff val="5000"/>
                  </a:schemeClr>
                </a:solidFill>
              </a:rPr>
              <a:t>test tracking </a:t>
            </a:r>
            <a:r>
              <a:rPr lang="en-US" sz="3200" b="1" dirty="0">
                <a:solidFill>
                  <a:schemeClr val="tx1">
                    <a:lumMod val="95000"/>
                    <a:lumOff val="5000"/>
                  </a:schemeClr>
                </a:solidFill>
              </a:rPr>
              <a:t>to </a:t>
            </a:r>
            <a:r>
              <a:rPr lang="en-US" sz="3200" b="1" dirty="0" smtClean="0">
                <a:solidFill>
                  <a:schemeClr val="tx1">
                    <a:lumMod val="95000"/>
                    <a:lumOff val="5000"/>
                  </a:schemeClr>
                </a:solidFill>
              </a:rPr>
              <a:t>ensure completion</a:t>
            </a:r>
            <a:endParaRPr lang="en-US" sz="3200" b="1" dirty="0"/>
          </a:p>
        </p:txBody>
      </p:sp>
      <p:pic>
        <p:nvPicPr>
          <p:cNvPr id="5" name="Picture 4" descr="result review - cropped.png"/>
          <p:cNvPicPr/>
          <p:nvPr/>
        </p:nvPicPr>
        <p:blipFill>
          <a:blip r:embed="rId2"/>
          <a:stretch>
            <a:fillRect/>
          </a:stretch>
        </p:blipFill>
        <p:spPr>
          <a:xfrm>
            <a:off x="349312" y="4343400"/>
            <a:ext cx="3603624" cy="1904448"/>
          </a:xfrm>
          <a:prstGeom prst="rect">
            <a:avLst/>
          </a:prstGeom>
        </p:spPr>
      </p:pic>
      <p:sp>
        <p:nvSpPr>
          <p:cNvPr id="6" name="Rectangle 5"/>
          <p:cNvSpPr/>
          <p:nvPr/>
        </p:nvSpPr>
        <p:spPr>
          <a:xfrm>
            <a:off x="163513" y="1306286"/>
            <a:ext cx="4953000" cy="3139321"/>
          </a:xfrm>
          <a:prstGeom prst="rect">
            <a:avLst/>
          </a:prstGeom>
        </p:spPr>
        <p:txBody>
          <a:bodyPr wrap="square">
            <a:spAutoFit/>
          </a:bodyPr>
          <a:lstStyle/>
          <a:p>
            <a:pPr algn="l"/>
            <a:r>
              <a:rPr lang="en-US" sz="1800" dirty="0"/>
              <a:t>Define </a:t>
            </a:r>
            <a:r>
              <a:rPr lang="en-US" sz="1800" dirty="0" smtClean="0"/>
              <a:t>tracking processes</a:t>
            </a:r>
          </a:p>
          <a:p>
            <a:pPr algn="l"/>
            <a:r>
              <a:rPr lang="en-US" sz="1800" dirty="0" smtClean="0"/>
              <a:t>      Assign temporal </a:t>
            </a:r>
            <a:r>
              <a:rPr lang="en-US" sz="1800" dirty="0"/>
              <a:t>r</a:t>
            </a:r>
            <a:r>
              <a:rPr lang="en-US" sz="1800" dirty="0" smtClean="0"/>
              <a:t>esponsibility </a:t>
            </a:r>
          </a:p>
          <a:p>
            <a:pPr algn="l"/>
            <a:r>
              <a:rPr lang="en-US" sz="1800" dirty="0" smtClean="0"/>
              <a:t>      Define possible actions</a:t>
            </a:r>
            <a:br>
              <a:rPr lang="en-US" sz="1800" dirty="0" smtClean="0"/>
            </a:br>
            <a:r>
              <a:rPr lang="en-US" sz="1800" dirty="0" smtClean="0"/>
              <a:t>      Predict expected </a:t>
            </a:r>
            <a:r>
              <a:rPr lang="en-US" sz="1800" dirty="0"/>
              <a:t>duration</a:t>
            </a:r>
            <a:br>
              <a:rPr lang="en-US" sz="1800" dirty="0"/>
            </a:br>
            <a:endParaRPr lang="en-US" sz="1800" dirty="0" smtClean="0"/>
          </a:p>
          <a:p>
            <a:pPr algn="l"/>
            <a:r>
              <a:rPr lang="en-US" sz="1800" dirty="0" smtClean="0"/>
              <a:t>Generate </a:t>
            </a:r>
            <a:r>
              <a:rPr lang="en-US" sz="1800" dirty="0"/>
              <a:t>User Interface from processes </a:t>
            </a:r>
            <a:r>
              <a:rPr lang="en-US" sz="1800" dirty="0" smtClean="0"/>
              <a:t/>
            </a:r>
            <a:br>
              <a:rPr lang="en-US" sz="1800" dirty="0" smtClean="0"/>
            </a:br>
            <a:r>
              <a:rPr lang="en-US" sz="1800" dirty="0" smtClean="0"/>
              <a:t>      Enhance situation </a:t>
            </a:r>
            <a:r>
              <a:rPr lang="en-US" sz="1800" dirty="0"/>
              <a:t>awareness </a:t>
            </a:r>
            <a:endParaRPr lang="en-US" sz="1800" dirty="0" smtClean="0"/>
          </a:p>
          <a:p>
            <a:pPr algn="l"/>
            <a:r>
              <a:rPr lang="en-US" sz="1800" dirty="0"/>
              <a:t> </a:t>
            </a:r>
            <a:r>
              <a:rPr lang="en-US" sz="1800" dirty="0" smtClean="0"/>
              <a:t>     Integrate follow-up </a:t>
            </a:r>
            <a:r>
              <a:rPr lang="en-US" sz="1800" dirty="0"/>
              <a:t>actions </a:t>
            </a:r>
            <a:r>
              <a:rPr lang="en-US" sz="1800" dirty="0" smtClean="0"/>
              <a:t>with results</a:t>
            </a:r>
            <a:br>
              <a:rPr lang="en-US" sz="1800" dirty="0" smtClean="0"/>
            </a:br>
            <a:r>
              <a:rPr lang="en-US" sz="1800" dirty="0" smtClean="0"/>
              <a:t>      Simplify rapid operations</a:t>
            </a:r>
            <a:r>
              <a:rPr lang="en-US" sz="1800" dirty="0"/>
              <a:t/>
            </a:r>
            <a:br>
              <a:rPr lang="en-US" sz="1800" dirty="0"/>
            </a:br>
            <a:r>
              <a:rPr lang="en-US" sz="1800" dirty="0"/>
              <a:t> </a:t>
            </a:r>
            <a:r>
              <a:rPr lang="en-US" sz="1800" dirty="0" smtClean="0"/>
              <a:t>     Provide </a:t>
            </a:r>
            <a:r>
              <a:rPr lang="en-US" sz="1800" dirty="0"/>
              <a:t>retrospective </a:t>
            </a:r>
            <a:r>
              <a:rPr lang="en-US" sz="1800" dirty="0" smtClean="0"/>
              <a:t>analysis </a:t>
            </a:r>
          </a:p>
          <a:p>
            <a:pPr algn="l"/>
            <a:r>
              <a:rPr lang="en-US" sz="1800" dirty="0"/>
              <a:t> </a:t>
            </a:r>
            <a:r>
              <a:rPr lang="en-US" sz="1800" dirty="0" smtClean="0"/>
              <a:t>      </a:t>
            </a:r>
            <a:endParaRPr lang="en-US" sz="1800" dirty="0"/>
          </a:p>
        </p:txBody>
      </p:sp>
      <p:pic>
        <p:nvPicPr>
          <p:cNvPr id="8" name="Picture 2" descr="Description: datafiles.png"/>
          <p:cNvPicPr>
            <a:picLocks noChangeAspect="1" noChangeArrowheads="1"/>
          </p:cNvPicPr>
          <p:nvPr/>
        </p:nvPicPr>
        <p:blipFill rotWithShape="1">
          <a:blip r:embed="rId3">
            <a:extLst>
              <a:ext uri="{28A0092B-C50C-407E-A947-70E740481C1C}">
                <a14:useLocalDpi xmlns:a14="http://schemas.microsoft.com/office/drawing/2010/main" val="0"/>
              </a:ext>
            </a:extLst>
          </a:blip>
          <a:srcRect r="48663"/>
          <a:stretch/>
        </p:blipFill>
        <p:spPr bwMode="auto">
          <a:xfrm>
            <a:off x="4819650" y="1185729"/>
            <a:ext cx="3880468" cy="26813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42" t="3406" r="11712" b="7847"/>
          <a:stretch/>
        </p:blipFill>
        <p:spPr bwMode="auto">
          <a:xfrm>
            <a:off x="4229546" y="2362200"/>
            <a:ext cx="4838253" cy="384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590800" y="6477000"/>
            <a:ext cx="8505826" cy="276999"/>
          </a:xfrm>
          <a:prstGeom prst="rect">
            <a:avLst/>
          </a:prstGeom>
        </p:spPr>
        <p:txBody>
          <a:bodyPr wrap="square">
            <a:spAutoFit/>
          </a:bodyPr>
          <a:lstStyle/>
          <a:p>
            <a:r>
              <a:rPr lang="en-US" sz="1200" dirty="0">
                <a:solidFill>
                  <a:schemeClr val="accent4">
                    <a:lumMod val="75000"/>
                  </a:schemeClr>
                </a:solidFill>
              </a:rPr>
              <a:t> </a:t>
            </a:r>
            <a:r>
              <a:rPr lang="en-US" sz="1200" dirty="0" smtClean="0">
                <a:solidFill>
                  <a:schemeClr val="accent4">
                    <a:lumMod val="75000"/>
                  </a:schemeClr>
                </a:solidFill>
              </a:rPr>
              <a:t> PhD work: </a:t>
            </a:r>
            <a:r>
              <a:rPr lang="en-US" sz="1200" dirty="0" err="1" smtClean="0">
                <a:solidFill>
                  <a:schemeClr val="accent4">
                    <a:lumMod val="75000"/>
                  </a:schemeClr>
                </a:solidFill>
              </a:rPr>
              <a:t>Sureyya</a:t>
            </a:r>
            <a:r>
              <a:rPr lang="en-US" sz="1200" dirty="0" smtClean="0">
                <a:solidFill>
                  <a:schemeClr val="accent4">
                    <a:lumMod val="75000"/>
                  </a:schemeClr>
                </a:solidFill>
              </a:rPr>
              <a:t> </a:t>
            </a:r>
            <a:r>
              <a:rPr lang="en-US" sz="1200" dirty="0" err="1" smtClean="0">
                <a:solidFill>
                  <a:schemeClr val="accent4">
                    <a:lumMod val="75000"/>
                  </a:schemeClr>
                </a:solidFill>
              </a:rPr>
              <a:t>Tarkan</a:t>
            </a:r>
            <a:endParaRPr lang="en-US" sz="1200" dirty="0">
              <a:solidFill>
                <a:schemeClr val="accent4">
                  <a:lumMod val="75000"/>
                </a:schemeClr>
              </a:solidFill>
            </a:endParaRPr>
          </a:p>
        </p:txBody>
      </p:sp>
    </p:spTree>
    <p:extLst>
      <p:ext uri="{BB962C8B-B14F-4D97-AF65-F5344CB8AC3E}">
        <p14:creationId xmlns:p14="http://schemas.microsoft.com/office/powerpoint/2010/main" val="173203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Missing Lab Tests: Results Only</a:t>
            </a:r>
            <a:endParaRPr lang="en-US" sz="3200" b="1" dirty="0"/>
          </a:p>
        </p:txBody>
      </p:sp>
      <p:sp>
        <p:nvSpPr>
          <p:cNvPr id="5" name="Content Placeholder 4"/>
          <p:cNvSpPr>
            <a:spLocks noGrp="1"/>
          </p:cNvSpPr>
          <p:nvPr>
            <p:ph sz="half" idx="2"/>
          </p:nvPr>
        </p:nvSpPr>
        <p:spPr/>
        <p:txBody>
          <a:bodyPr>
            <a:normAutofit/>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95400"/>
            <a:ext cx="6400800" cy="5203081"/>
          </a:xfrm>
          <a:prstGeom prst="rect">
            <a:avLst/>
          </a:prstGeom>
        </p:spPr>
      </p:pic>
    </p:spTree>
    <p:extLst>
      <p:ext uri="{BB962C8B-B14F-4D97-AF65-F5344CB8AC3E}">
        <p14:creationId xmlns:p14="http://schemas.microsoft.com/office/powerpoint/2010/main" val="14862685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norm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1295400"/>
            <a:ext cx="6507021" cy="5257800"/>
          </a:xfrm>
          <a:prstGeom prst="rect">
            <a:avLst/>
          </a:prstGeom>
        </p:spPr>
      </p:pic>
      <p:sp>
        <p:nvSpPr>
          <p:cNvPr id="6" name="Content Placeholder 5"/>
          <p:cNvSpPr>
            <a:spLocks noGrp="1"/>
          </p:cNvSpPr>
          <p:nvPr>
            <p:ph sz="half" idx="1"/>
          </p:nvPr>
        </p:nvSpPr>
        <p:spPr/>
        <p:txBody>
          <a:bodyPr/>
          <a:lstStyle/>
          <a:p>
            <a:endParaRPr lang="en-US"/>
          </a:p>
        </p:txBody>
      </p:sp>
      <p:sp>
        <p:nvSpPr>
          <p:cNvPr id="7" name="Title 6"/>
          <p:cNvSpPr>
            <a:spLocks noGrp="1"/>
          </p:cNvSpPr>
          <p:nvPr>
            <p:ph type="title"/>
          </p:nvPr>
        </p:nvSpPr>
        <p:spPr/>
        <p:txBody>
          <a:bodyPr/>
          <a:lstStyle/>
          <a:p>
            <a:r>
              <a:rPr lang="en-US" sz="3200" b="1" dirty="0"/>
              <a:t>Missing Lab Tests: </a:t>
            </a:r>
            <a:r>
              <a:rPr lang="en-US" sz="3200" b="1" dirty="0" err="1" smtClean="0"/>
              <a:t>Results+Pending</a:t>
            </a:r>
            <a:endParaRPr lang="en-US" sz="3200" dirty="0"/>
          </a:p>
        </p:txBody>
      </p:sp>
    </p:spTree>
    <p:extLst>
      <p:ext uri="{BB962C8B-B14F-4D97-AF65-F5344CB8AC3E}">
        <p14:creationId xmlns:p14="http://schemas.microsoft.com/office/powerpoint/2010/main" val="41729579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normAutofit/>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95400"/>
            <a:ext cx="6495391" cy="5257800"/>
          </a:xfrm>
          <a:prstGeom prst="rect">
            <a:avLst/>
          </a:prstGeom>
        </p:spPr>
      </p:pic>
      <p:sp>
        <p:nvSpPr>
          <p:cNvPr id="8" name="Title 6"/>
          <p:cNvSpPr>
            <a:spLocks noGrp="1"/>
          </p:cNvSpPr>
          <p:nvPr>
            <p:ph type="title"/>
          </p:nvPr>
        </p:nvSpPr>
        <p:spPr>
          <a:xfrm>
            <a:off x="533400" y="152400"/>
            <a:ext cx="8229600" cy="762000"/>
          </a:xfrm>
        </p:spPr>
        <p:txBody>
          <a:bodyPr/>
          <a:lstStyle/>
          <a:p>
            <a:r>
              <a:rPr lang="en-US" sz="3200" b="1" dirty="0"/>
              <a:t>Missing Lab Tests: </a:t>
            </a:r>
            <a:r>
              <a:rPr lang="en-US" sz="3200" b="1" dirty="0" smtClean="0"/>
              <a:t>Prioritized Pending</a:t>
            </a:r>
            <a:endParaRPr lang="en-US" sz="3200" dirty="0"/>
          </a:p>
        </p:txBody>
      </p:sp>
      <p:sp>
        <p:nvSpPr>
          <p:cNvPr id="7" name="Content Placeholder 6"/>
          <p:cNvSpPr>
            <a:spLocks noGrp="1"/>
          </p:cNvSpPr>
          <p:nvPr>
            <p:ph sz="half" idx="1"/>
          </p:nvPr>
        </p:nvSpPr>
        <p:spPr/>
        <p:txBody>
          <a:bodyPr/>
          <a:lstStyle/>
          <a:p>
            <a:endParaRPr lang="en-US"/>
          </a:p>
        </p:txBody>
      </p:sp>
    </p:spTree>
    <p:extLst>
      <p:ext uri="{BB962C8B-B14F-4D97-AF65-F5344CB8AC3E}">
        <p14:creationId xmlns:p14="http://schemas.microsoft.com/office/powerpoint/2010/main" val="1099811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228600"/>
            <a:ext cx="8839200" cy="685800"/>
          </a:xfrm>
        </p:spPr>
        <p:txBody>
          <a:bodyPr/>
          <a:lstStyle/>
          <a:p>
            <a:pPr eaLnBrk="1" hangingPunct="1"/>
            <a:r>
              <a:rPr lang="en-US" sz="3200" b="1" smtClean="0"/>
              <a:t>Information Visualization &amp; Visual Analytics</a:t>
            </a:r>
          </a:p>
        </p:txBody>
      </p:sp>
      <p:sp>
        <p:nvSpPr>
          <p:cNvPr id="10243" name="Rectangle 3"/>
          <p:cNvSpPr>
            <a:spLocks noGrp="1" noChangeArrowheads="1"/>
          </p:cNvSpPr>
          <p:nvPr>
            <p:ph type="body" idx="1"/>
          </p:nvPr>
        </p:nvSpPr>
        <p:spPr>
          <a:xfrm>
            <a:off x="609600" y="1295400"/>
            <a:ext cx="8229600" cy="5029200"/>
          </a:xfrm>
        </p:spPr>
        <p:txBody>
          <a:bodyPr/>
          <a:lstStyle/>
          <a:p>
            <a:pPr eaLnBrk="1" hangingPunct="1">
              <a:defRPr/>
            </a:pPr>
            <a:r>
              <a:rPr lang="en-US" sz="2400" b="1" dirty="0" smtClean="0"/>
              <a:t>Visual bandwidth is enormous</a:t>
            </a:r>
            <a:endParaRPr lang="en-US" sz="2400" dirty="0" smtClean="0"/>
          </a:p>
          <a:p>
            <a:pPr marL="692150" lvl="1" indent="-347663" eaLnBrk="1" hangingPunct="1">
              <a:defRPr/>
            </a:pPr>
            <a:r>
              <a:rPr lang="en-US" sz="2000" dirty="0" smtClean="0"/>
              <a:t>Human perceptual skills are remarkable</a:t>
            </a:r>
          </a:p>
          <a:p>
            <a:pPr marL="987425" lvl="2" indent="-293688" eaLnBrk="1" hangingPunct="1">
              <a:defRPr/>
            </a:pPr>
            <a:r>
              <a:rPr lang="en-US" sz="1800" dirty="0" smtClean="0"/>
              <a:t>Trend, cluster, gap, outlier...</a:t>
            </a:r>
          </a:p>
          <a:p>
            <a:pPr marL="987425" lvl="2" indent="-293688" eaLnBrk="1" hangingPunct="1">
              <a:defRPr/>
            </a:pPr>
            <a:r>
              <a:rPr lang="en-US" sz="1800" dirty="0" smtClean="0"/>
              <a:t>Color, size, shape, proximity...</a:t>
            </a:r>
            <a:r>
              <a:rPr lang="en-US" sz="2000" dirty="0" smtClean="0"/>
              <a:t/>
            </a:r>
            <a:br>
              <a:rPr lang="en-US" sz="2000" dirty="0" smtClean="0"/>
            </a:br>
            <a:endParaRPr lang="en-US" sz="2000" dirty="0" smtClean="0"/>
          </a:p>
          <a:p>
            <a:pPr eaLnBrk="1" hangingPunct="1">
              <a:defRPr/>
            </a:pPr>
            <a:r>
              <a:rPr lang="en-US" sz="2400" b="1" dirty="0" smtClean="0"/>
              <a:t>Three challenges</a:t>
            </a:r>
            <a:endParaRPr lang="en-US" sz="2400" dirty="0" smtClean="0"/>
          </a:p>
          <a:p>
            <a:pPr marL="692150" lvl="1" indent="-347663" eaLnBrk="1" hangingPunct="1">
              <a:defRPr/>
            </a:pPr>
            <a:r>
              <a:rPr lang="en-US" sz="2000" dirty="0" smtClean="0"/>
              <a:t>Meaningful visual displays of massive da </a:t>
            </a:r>
          </a:p>
          <a:p>
            <a:pPr marL="692150" lvl="1" indent="-347663" eaLnBrk="1" hangingPunct="1">
              <a:defRPr/>
            </a:pPr>
            <a:r>
              <a:rPr lang="en-US" sz="2000" dirty="0" smtClean="0"/>
              <a:t>Interaction: widgets &amp; window </a:t>
            </a:r>
            <a:r>
              <a:rPr lang="en-US" sz="2000" dirty="0" err="1" smtClean="0"/>
              <a:t>coordinati</a:t>
            </a:r>
            <a:endParaRPr lang="en-US" sz="2000" dirty="0" smtClean="0"/>
          </a:p>
          <a:p>
            <a:pPr marL="692150" lvl="1" indent="-347663" eaLnBrk="1" hangingPunct="1">
              <a:defRPr/>
            </a:pPr>
            <a:r>
              <a:rPr lang="en-US" sz="2000" dirty="0" smtClean="0"/>
              <a:t>Process models for discovery</a:t>
            </a:r>
            <a:br>
              <a:rPr lang="en-US" sz="2000" dirty="0" smtClean="0"/>
            </a:br>
            <a:r>
              <a:rPr lang="en-US" sz="2000" dirty="0" smtClean="0"/>
              <a:t>    </a:t>
            </a:r>
            <a:endParaRPr lang="en-US" sz="2000" dirty="0"/>
          </a:p>
          <a:p>
            <a:pPr marL="692150" lvl="1" indent="-347663" eaLnBrk="1" hangingPunct="1">
              <a:defRPr/>
            </a:pPr>
            <a:endParaRPr lang="en-US" sz="2000" dirty="0" smtClean="0"/>
          </a:p>
          <a:p>
            <a:pPr marL="692150" lvl="1" indent="-347663" eaLnBrk="1" hangingPunct="1">
              <a:defRPr/>
            </a:pPr>
            <a:endParaRPr lang="en-US" sz="2000" dirty="0"/>
          </a:p>
          <a:p>
            <a:pPr marL="692150" lvl="1" indent="-347663" eaLnBrk="1" hangingPunct="1">
              <a:defRPr/>
            </a:pPr>
            <a:endParaRPr lang="en-US" sz="2000" dirty="0" smtClean="0"/>
          </a:p>
          <a:p>
            <a:pPr marL="344487" lvl="1" indent="0" eaLnBrk="1" hangingPunct="1">
              <a:buFontTx/>
              <a:buNone/>
              <a:defRPr/>
            </a:pPr>
            <a:r>
              <a:rPr lang="en-US" sz="2000" dirty="0" smtClean="0"/>
              <a:t>  1999	                       2004                                  </a:t>
            </a:r>
          </a:p>
        </p:txBody>
      </p:sp>
      <p:pic>
        <p:nvPicPr>
          <p:cNvPr id="92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2990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221" name="Picture 4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19200"/>
            <a:ext cx="31130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6348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Performance Times: 18 participants</a:t>
            </a:r>
            <a:endParaRPr lang="en-US" sz="3200" b="1" dirty="0"/>
          </a:p>
        </p:txBody>
      </p:sp>
      <p:sp>
        <p:nvSpPr>
          <p:cNvPr id="4" name="Content Placeholder 3"/>
          <p:cNvSpPr>
            <a:spLocks noGrp="1"/>
          </p:cNvSpPr>
          <p:nvPr>
            <p:ph sz="half" idx="2"/>
          </p:nvPr>
        </p:nvSpPr>
        <p:spPr/>
        <p:txBody>
          <a:bodyPr>
            <a:normAutofit/>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18185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2894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Retrospective Analyses Lab Tests</a:t>
            </a:r>
            <a:endParaRPr lang="en-US" sz="32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7" y="1447800"/>
            <a:ext cx="907777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494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sz="3200" b="1" dirty="0" smtClean="0"/>
              <a:t>Medication Reconciliation: Current Form</a:t>
            </a:r>
            <a:endParaRPr lang="en-US" b="1" dirty="0" smtClean="0"/>
          </a:p>
        </p:txBody>
      </p:sp>
      <p:sp>
        <p:nvSpPr>
          <p:cNvPr id="43011" name="Rectangle 7"/>
          <p:cNvSpPr>
            <a:spLocks noChangeArrowheads="1"/>
          </p:cNvSpPr>
          <p:nvPr/>
        </p:nvSpPr>
        <p:spPr bwMode="auto">
          <a:xfrm>
            <a:off x="2822039" y="6324600"/>
            <a:ext cx="2869696" cy="307777"/>
          </a:xfrm>
          <a:prstGeom prst="rect">
            <a:avLst/>
          </a:prstGeom>
          <a:noFill/>
          <a:ln w="38100" cap="sq" algn="ctr">
            <a:noFill/>
            <a:miter lim="800000"/>
            <a:headEnd/>
            <a:tailEnd/>
          </a:ln>
        </p:spPr>
        <p:txBody>
          <a:bodyPr wrap="none">
            <a:spAutoFit/>
          </a:bodyPr>
          <a:lstStyle/>
          <a:p>
            <a:r>
              <a:rPr lang="en-US" sz="1400" b="1" dirty="0" smtClean="0">
                <a:solidFill>
                  <a:schemeClr val="tx1"/>
                </a:solidFill>
                <a:latin typeface="Courier New" pitchFamily="49" charset="0"/>
                <a:cs typeface="Courier New" pitchFamily="49" charset="0"/>
              </a:rPr>
              <a:t>www.cs.umd.edu/hcil/sharp</a:t>
            </a:r>
            <a:endParaRPr lang="en-US" sz="1400" b="1" dirty="0">
              <a:solidFill>
                <a:schemeClr val="tx1"/>
              </a:solidFill>
              <a:latin typeface="Courier New" pitchFamily="49" charset="0"/>
            </a:endParaRPr>
          </a:p>
        </p:txBody>
      </p:sp>
      <p:sp>
        <p:nvSpPr>
          <p:cNvPr id="6" name="Rectangle 5"/>
          <p:cNvSpPr/>
          <p:nvPr/>
        </p:nvSpPr>
        <p:spPr>
          <a:xfrm>
            <a:off x="457200" y="3776008"/>
            <a:ext cx="8915400" cy="1938992"/>
          </a:xfrm>
          <a:prstGeom prst="rect">
            <a:avLst/>
          </a:prstGeom>
        </p:spPr>
        <p:txBody>
          <a:bodyPr wrap="square">
            <a:spAutoFit/>
          </a:bodyPr>
          <a:lstStyle/>
          <a:p>
            <a:pPr algn="l"/>
            <a:r>
              <a:rPr lang="en-US" b="1" dirty="0" err="1" smtClean="0"/>
              <a:t>Univ</a:t>
            </a:r>
            <a:r>
              <a:rPr lang="en-US" b="1" dirty="0" smtClean="0"/>
              <a:t> of Maryland HCIL tasks</a:t>
            </a:r>
          </a:p>
          <a:p>
            <a:pPr algn="l"/>
            <a:r>
              <a:rPr lang="en-US" b="1" dirty="0" smtClean="0"/>
              <a:t>  - Missing Laboratory Reports </a:t>
            </a:r>
          </a:p>
          <a:p>
            <a:pPr algn="l"/>
            <a:r>
              <a:rPr lang="en-US" b="1" dirty="0" smtClean="0"/>
              <a:t>  - Medication Reconciliation</a:t>
            </a:r>
          </a:p>
          <a:p>
            <a:pPr algn="l"/>
            <a:r>
              <a:rPr lang="en-US" b="1" dirty="0" smtClean="0"/>
              <a:t>  - Alarms and Alerts Management</a:t>
            </a:r>
            <a:endParaRPr lang="en-US" dirty="0"/>
          </a:p>
          <a:p>
            <a:pPr algn="l"/>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37" t="2180" r="12729" b="6163"/>
          <a:stretch/>
        </p:blipFill>
        <p:spPr bwMode="auto">
          <a:xfrm>
            <a:off x="414419" y="1143000"/>
            <a:ext cx="7815181" cy="5413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6553200"/>
            <a:ext cx="7696200" cy="338554"/>
          </a:xfrm>
          <a:prstGeom prst="rect">
            <a:avLst/>
          </a:prstGeom>
        </p:spPr>
        <p:txBody>
          <a:bodyPr wrap="square">
            <a:spAutoFit/>
          </a:bodyPr>
          <a:lstStyle/>
          <a:p>
            <a:r>
              <a:rPr lang="en-US" sz="1600" b="1" dirty="0" smtClean="0">
                <a:latin typeface="Courier New" pitchFamily="49" charset="0"/>
                <a:cs typeface="Courier New" pitchFamily="49" charset="0"/>
              </a:rPr>
              <a:t>www.youtube.com/watch?v=ZGf1EiuIIIM</a:t>
            </a:r>
            <a:endParaRPr lang="en-US" sz="1600" b="1" dirty="0">
              <a:latin typeface="Courier New" pitchFamily="49" charset="0"/>
              <a:cs typeface="Courier New" pitchFamily="49" charset="0"/>
            </a:endParaRPr>
          </a:p>
        </p:txBody>
      </p:sp>
    </p:spTree>
    <p:extLst>
      <p:ext uri="{BB962C8B-B14F-4D97-AF65-F5344CB8AC3E}">
        <p14:creationId xmlns:p14="http://schemas.microsoft.com/office/powerpoint/2010/main" val="11705257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2"/>
          </a:xfrm>
        </p:spPr>
        <p:txBody>
          <a:bodyPr>
            <a:normAutofit fontScale="90000"/>
          </a:bodyPr>
          <a:lstStyle/>
          <a:p>
            <a:r>
              <a:rPr lang="en-US" b="1" dirty="0" err="1" smtClean="0"/>
              <a:t>Twinlist</a:t>
            </a:r>
            <a:r>
              <a:rPr lang="en-US" b="1" dirty="0" smtClean="0"/>
              <a:t>: Medication Reconciliation</a:t>
            </a:r>
            <a:endParaRPr lang="en-US" b="1" dirty="0"/>
          </a:p>
        </p:txBody>
      </p:sp>
      <p:sp>
        <p:nvSpPr>
          <p:cNvPr id="4" name="Rectangle 3"/>
          <p:cNvSpPr/>
          <p:nvPr/>
        </p:nvSpPr>
        <p:spPr>
          <a:xfrm>
            <a:off x="4953000" y="1676400"/>
            <a:ext cx="4162425" cy="1138773"/>
          </a:xfrm>
          <a:prstGeom prst="rect">
            <a:avLst/>
          </a:prstGeom>
        </p:spPr>
        <p:txBody>
          <a:bodyPr wrap="square">
            <a:spAutoFit/>
          </a:bodyPr>
          <a:lstStyle/>
          <a:p>
            <a:pPr algn="l"/>
            <a:r>
              <a:rPr lang="en-US" i="1" dirty="0" smtClean="0"/>
              <a:t>“Best reconciliation app </a:t>
            </a:r>
            <a:br>
              <a:rPr lang="en-US" i="1" dirty="0" smtClean="0"/>
            </a:br>
            <a:r>
              <a:rPr lang="en-US" i="1" dirty="0" smtClean="0"/>
              <a:t>    I have ever seen”</a:t>
            </a:r>
            <a:r>
              <a:rPr lang="en-US" i="1" dirty="0"/>
              <a:t> </a:t>
            </a:r>
          </a:p>
          <a:p>
            <a:pPr algn="l"/>
            <a:endParaRPr lang="en-US" sz="800" dirty="0"/>
          </a:p>
          <a:p>
            <a:pPr algn="l"/>
            <a:r>
              <a:rPr lang="en-US" sz="1200" dirty="0" smtClean="0"/>
              <a:t> Dr. Shawn Murphy, </a:t>
            </a:r>
            <a:r>
              <a:rPr lang="en-US" sz="1200" dirty="0" err="1" smtClean="0"/>
              <a:t>PartnersHealthcare</a:t>
            </a:r>
            <a:r>
              <a:rPr lang="en-US" sz="1200" dirty="0" smtClean="0"/>
              <a:t> &amp; Harvard Medical</a:t>
            </a:r>
          </a:p>
        </p:txBody>
      </p:sp>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179"/>
          <a:stretch/>
        </p:blipFill>
        <p:spPr bwMode="auto">
          <a:xfrm>
            <a:off x="152400" y="1371600"/>
            <a:ext cx="4772172"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33374" y="5715000"/>
            <a:ext cx="8505826" cy="830997"/>
          </a:xfrm>
          <a:prstGeom prst="rect">
            <a:avLst/>
          </a:prstGeom>
        </p:spPr>
        <p:txBody>
          <a:bodyPr wrap="square">
            <a:spAutoFit/>
          </a:bodyPr>
          <a:lstStyle/>
          <a:p>
            <a:pPr algn="l"/>
            <a:r>
              <a:rPr lang="en-US" sz="1200" dirty="0" smtClean="0">
                <a:solidFill>
                  <a:schemeClr val="accent4">
                    <a:lumMod val="75000"/>
                  </a:schemeClr>
                </a:solidFill>
              </a:rPr>
              <a:t>Tiffany Chao, Catherine </a:t>
            </a:r>
            <a:r>
              <a:rPr lang="en-US" sz="1200" dirty="0" err="1" smtClean="0">
                <a:solidFill>
                  <a:schemeClr val="accent4">
                    <a:lumMod val="75000"/>
                  </a:schemeClr>
                </a:solidFill>
              </a:rPr>
              <a:t>Plaisant</a:t>
            </a:r>
            <a:r>
              <a:rPr lang="en-US" sz="1200" dirty="0" smtClean="0">
                <a:solidFill>
                  <a:schemeClr val="accent4">
                    <a:lumMod val="75000"/>
                  </a:schemeClr>
                </a:solidFill>
              </a:rPr>
              <a:t>, Ben </a:t>
            </a:r>
            <a:r>
              <a:rPr lang="en-US" sz="1200" dirty="0" err="1" smtClean="0">
                <a:solidFill>
                  <a:schemeClr val="accent4">
                    <a:lumMod val="75000"/>
                  </a:schemeClr>
                </a:solidFill>
              </a:rPr>
              <a:t>Shneideman</a:t>
            </a:r>
            <a:endParaRPr lang="en-US" sz="1200" dirty="0" smtClean="0">
              <a:solidFill>
                <a:schemeClr val="accent4">
                  <a:lumMod val="75000"/>
                </a:schemeClr>
              </a:solidFill>
            </a:endParaRPr>
          </a:p>
          <a:p>
            <a:pPr algn="l"/>
            <a:r>
              <a:rPr lang="en-US" sz="1200" dirty="0" smtClean="0">
                <a:solidFill>
                  <a:schemeClr val="accent4">
                    <a:lumMod val="75000"/>
                  </a:schemeClr>
                </a:solidFill>
              </a:rPr>
              <a:t>Based on </a:t>
            </a:r>
            <a:r>
              <a:rPr lang="en-US" sz="1200" dirty="0">
                <a:solidFill>
                  <a:schemeClr val="accent4">
                    <a:lumMod val="75000"/>
                  </a:schemeClr>
                </a:solidFill>
              </a:rPr>
              <a:t>class project of : </a:t>
            </a:r>
            <a:r>
              <a:rPr lang="es-ES" sz="1200" dirty="0">
                <a:solidFill>
                  <a:schemeClr val="accent4">
                    <a:lumMod val="75000"/>
                  </a:schemeClr>
                </a:solidFill>
              </a:rPr>
              <a:t>Leo </a:t>
            </a:r>
            <a:r>
              <a:rPr lang="es-ES" sz="1200" dirty="0" err="1">
                <a:solidFill>
                  <a:schemeClr val="accent4">
                    <a:lumMod val="75000"/>
                  </a:schemeClr>
                </a:solidFill>
              </a:rPr>
              <a:t>Claudino</a:t>
            </a:r>
            <a:r>
              <a:rPr lang="es-ES" sz="1200" dirty="0">
                <a:solidFill>
                  <a:schemeClr val="accent4">
                    <a:lumMod val="75000"/>
                  </a:schemeClr>
                </a:solidFill>
              </a:rPr>
              <a:t>, </a:t>
            </a:r>
            <a:r>
              <a:rPr lang="es-ES" sz="1200" dirty="0" err="1">
                <a:solidFill>
                  <a:schemeClr val="accent4">
                    <a:lumMod val="75000"/>
                  </a:schemeClr>
                </a:solidFill>
              </a:rPr>
              <a:t>Sameh</a:t>
            </a:r>
            <a:r>
              <a:rPr lang="es-ES" sz="1200" dirty="0">
                <a:solidFill>
                  <a:schemeClr val="accent4">
                    <a:lumMod val="75000"/>
                  </a:schemeClr>
                </a:solidFill>
              </a:rPr>
              <a:t> </a:t>
            </a:r>
            <a:r>
              <a:rPr lang="es-ES" sz="1200" dirty="0" err="1">
                <a:solidFill>
                  <a:schemeClr val="accent4">
                    <a:lumMod val="75000"/>
                  </a:schemeClr>
                </a:solidFill>
              </a:rPr>
              <a:t>Khamis</a:t>
            </a:r>
            <a:r>
              <a:rPr lang="es-ES" sz="1200" dirty="0">
                <a:solidFill>
                  <a:schemeClr val="accent4">
                    <a:lumMod val="75000"/>
                  </a:schemeClr>
                </a:solidFill>
              </a:rPr>
              <a:t>, </a:t>
            </a:r>
            <a:r>
              <a:rPr lang="es-ES" sz="1200" dirty="0" err="1">
                <a:solidFill>
                  <a:schemeClr val="accent4">
                    <a:lumMod val="75000"/>
                  </a:schemeClr>
                </a:solidFill>
              </a:rPr>
              <a:t>Ran</a:t>
            </a:r>
            <a:r>
              <a:rPr lang="es-ES" sz="1200" dirty="0">
                <a:solidFill>
                  <a:schemeClr val="accent4">
                    <a:lumMod val="75000"/>
                  </a:schemeClr>
                </a:solidFill>
              </a:rPr>
              <a:t> </a:t>
            </a:r>
            <a:r>
              <a:rPr lang="es-ES" sz="1200" dirty="0" err="1">
                <a:solidFill>
                  <a:schemeClr val="accent4">
                    <a:lumMod val="75000"/>
                  </a:schemeClr>
                </a:solidFill>
              </a:rPr>
              <a:t>Liu</a:t>
            </a:r>
            <a:r>
              <a:rPr lang="es-ES" sz="1200" dirty="0">
                <a:solidFill>
                  <a:schemeClr val="accent4">
                    <a:lumMod val="75000"/>
                  </a:schemeClr>
                </a:solidFill>
              </a:rPr>
              <a:t>, Ben London, </a:t>
            </a:r>
            <a:r>
              <a:rPr lang="es-ES" sz="1200" dirty="0" err="1">
                <a:solidFill>
                  <a:schemeClr val="accent4">
                    <a:lumMod val="75000"/>
                  </a:schemeClr>
                </a:solidFill>
              </a:rPr>
              <a:t>Jay</a:t>
            </a:r>
            <a:r>
              <a:rPr lang="es-ES" sz="1200" dirty="0">
                <a:solidFill>
                  <a:schemeClr val="accent4">
                    <a:lumMod val="75000"/>
                  </a:schemeClr>
                </a:solidFill>
              </a:rPr>
              <a:t> Pujara</a:t>
            </a:r>
          </a:p>
          <a:p>
            <a:pPr algn="l"/>
            <a:r>
              <a:rPr lang="en-US" sz="1200" dirty="0" smtClean="0">
                <a:solidFill>
                  <a:schemeClr val="accent4">
                    <a:lumMod val="75000"/>
                  </a:schemeClr>
                </a:solidFill>
              </a:rPr>
              <a:t>                                               Students </a:t>
            </a:r>
            <a:r>
              <a:rPr lang="en-US" sz="1200" dirty="0">
                <a:solidFill>
                  <a:schemeClr val="accent4">
                    <a:lumMod val="75000"/>
                  </a:schemeClr>
                </a:solidFill>
              </a:rPr>
              <a:t>of CMSC734 Information Visualization </a:t>
            </a:r>
            <a:r>
              <a:rPr lang="en-US" sz="1200" dirty="0" smtClean="0">
                <a:solidFill>
                  <a:schemeClr val="accent4">
                    <a:lumMod val="75000"/>
                  </a:schemeClr>
                </a:solidFill>
              </a:rPr>
              <a:t>class</a:t>
            </a:r>
            <a:endParaRPr lang="en-US" sz="1200" dirty="0">
              <a:solidFill>
                <a:schemeClr val="accent4">
                  <a:lumMod val="75000"/>
                </a:schemeClr>
              </a:solidFill>
            </a:endParaRPr>
          </a:p>
          <a:p>
            <a:pPr algn="l"/>
            <a:endParaRPr lang="en-US" sz="1200" dirty="0">
              <a:solidFill>
                <a:schemeClr val="accent4">
                  <a:lumMod val="75000"/>
                </a:schemeClr>
              </a:solidFill>
            </a:endParaRPr>
          </a:p>
        </p:txBody>
      </p:sp>
      <p:sp>
        <p:nvSpPr>
          <p:cNvPr id="6" name="Rectangle 5"/>
          <p:cNvSpPr/>
          <p:nvPr/>
        </p:nvSpPr>
        <p:spPr>
          <a:xfrm>
            <a:off x="4953000" y="3200400"/>
            <a:ext cx="4162425" cy="769441"/>
          </a:xfrm>
          <a:prstGeom prst="rect">
            <a:avLst/>
          </a:prstGeom>
        </p:spPr>
        <p:txBody>
          <a:bodyPr wrap="square">
            <a:spAutoFit/>
          </a:bodyPr>
          <a:lstStyle/>
          <a:p>
            <a:pPr algn="l"/>
            <a:r>
              <a:rPr lang="en-US" i="1" dirty="0" smtClean="0"/>
              <a:t>“Super-cool demo” </a:t>
            </a:r>
            <a:endParaRPr lang="en-US" i="1" dirty="0"/>
          </a:p>
          <a:p>
            <a:pPr algn="l"/>
            <a:endParaRPr lang="en-US" sz="800" dirty="0"/>
          </a:p>
          <a:p>
            <a:pPr algn="l"/>
            <a:r>
              <a:rPr lang="en-US" sz="1200" dirty="0" smtClean="0"/>
              <a:t>      Dr. Jonathan </a:t>
            </a:r>
            <a:r>
              <a:rPr lang="en-US" sz="1200" dirty="0" err="1" smtClean="0"/>
              <a:t>Nebeker</a:t>
            </a:r>
            <a:r>
              <a:rPr lang="en-US" sz="1200" dirty="0" smtClean="0"/>
              <a:t>,  </a:t>
            </a:r>
            <a:r>
              <a:rPr lang="en-US" sz="1200" dirty="0" err="1" smtClean="0"/>
              <a:t>Univ</a:t>
            </a:r>
            <a:r>
              <a:rPr lang="en-US" sz="1200" dirty="0" smtClean="0"/>
              <a:t> of Utah &amp; VA</a:t>
            </a:r>
          </a:p>
        </p:txBody>
      </p:sp>
      <p:sp>
        <p:nvSpPr>
          <p:cNvPr id="7" name="Rectangle 6"/>
          <p:cNvSpPr/>
          <p:nvPr/>
        </p:nvSpPr>
        <p:spPr>
          <a:xfrm>
            <a:off x="4964323" y="4419600"/>
            <a:ext cx="4162425" cy="754053"/>
          </a:xfrm>
          <a:prstGeom prst="rect">
            <a:avLst/>
          </a:prstGeom>
        </p:spPr>
        <p:txBody>
          <a:bodyPr wrap="square">
            <a:spAutoFit/>
          </a:bodyPr>
          <a:lstStyle/>
          <a:p>
            <a:pPr algn="l"/>
            <a:r>
              <a:rPr lang="en-US" i="1" dirty="0" smtClean="0"/>
              <a:t>“</a:t>
            </a:r>
            <a:r>
              <a:rPr lang="en-US" i="1" dirty="0" err="1"/>
              <a:t>Twinlist</a:t>
            </a:r>
            <a:r>
              <a:rPr lang="en-US" i="1" dirty="0"/>
              <a:t> concept is brilliant</a:t>
            </a:r>
            <a:r>
              <a:rPr lang="en-US" i="1" dirty="0" smtClean="0"/>
              <a:t>” </a:t>
            </a:r>
            <a:endParaRPr lang="en-US" i="1" dirty="0"/>
          </a:p>
          <a:p>
            <a:pPr algn="l"/>
            <a:endParaRPr lang="en-US" sz="600" dirty="0" smtClean="0"/>
          </a:p>
          <a:p>
            <a:pPr algn="l"/>
            <a:r>
              <a:rPr lang="en-US" sz="1200" dirty="0"/>
              <a:t> </a:t>
            </a:r>
            <a:r>
              <a:rPr lang="en-US" sz="1200" dirty="0" smtClean="0"/>
              <a:t>   Dr. Kevin Hughes, Harvard Medical School</a:t>
            </a:r>
          </a:p>
        </p:txBody>
      </p:sp>
      <p:sp>
        <p:nvSpPr>
          <p:cNvPr id="9" name="Rectangle 8"/>
          <p:cNvSpPr/>
          <p:nvPr/>
        </p:nvSpPr>
        <p:spPr>
          <a:xfrm>
            <a:off x="1600200" y="6443246"/>
            <a:ext cx="6096000" cy="338554"/>
          </a:xfrm>
          <a:prstGeom prst="rect">
            <a:avLst/>
          </a:prstGeom>
        </p:spPr>
        <p:txBody>
          <a:bodyPr wrap="square">
            <a:spAutoFit/>
          </a:bodyPr>
          <a:lstStyle/>
          <a:p>
            <a:r>
              <a:rPr lang="en-US" sz="1600" b="1" dirty="0">
                <a:latin typeface="Courier New" pitchFamily="49" charset="0"/>
                <a:cs typeface="Courier New" pitchFamily="49" charset="0"/>
              </a:rPr>
              <a:t>www.youtube.com/watch?v=YoSxlKl0pCo</a:t>
            </a:r>
          </a:p>
        </p:txBody>
      </p:sp>
    </p:spTree>
    <p:extLst>
      <p:ext uri="{BB962C8B-B14F-4D97-AF65-F5344CB8AC3E}">
        <p14:creationId xmlns:p14="http://schemas.microsoft.com/office/powerpoint/2010/main" val="33809329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5195" t="15369" r="7287" b="9533"/>
          <a:stretch/>
        </p:blipFill>
        <p:spPr bwMode="auto">
          <a:xfrm>
            <a:off x="609600" y="1141095"/>
            <a:ext cx="7696200" cy="5640705"/>
          </a:xfrm>
          <a:prstGeom prst="rect">
            <a:avLst/>
          </a:prstGeom>
          <a:ln w="12700">
            <a:solidFill>
              <a:schemeClr val="tx1"/>
            </a:solidFill>
          </a:ln>
          <a:extLst>
            <a:ext uri="{53640926-AAD7-44D8-BBD7-CCE9431645EC}">
              <a14:shadowObscured xmlns:a14="http://schemas.microsoft.com/office/drawing/2010/main"/>
            </a:ext>
          </a:extLst>
        </p:spPr>
      </p:pic>
      <p:sp>
        <p:nvSpPr>
          <p:cNvPr id="7" name="Title 1"/>
          <p:cNvSpPr txBox="1">
            <a:spLocks/>
          </p:cNvSpPr>
          <p:nvPr/>
        </p:nvSpPr>
        <p:spPr bwMode="auto">
          <a:xfrm>
            <a:off x="457200" y="274638"/>
            <a:ext cx="822960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cs typeface="Arial" charset="0"/>
              </a:defRPr>
            </a:lvl2pPr>
            <a:lvl3pPr algn="l" rtl="0" eaLnBrk="0" fontAlgn="base" hangingPunct="0">
              <a:spcBef>
                <a:spcPct val="0"/>
              </a:spcBef>
              <a:spcAft>
                <a:spcPct val="0"/>
              </a:spcAft>
              <a:defRPr sz="3600">
                <a:solidFill>
                  <a:schemeClr val="tx1"/>
                </a:solidFill>
                <a:latin typeface="Arial" charset="0"/>
                <a:cs typeface="Arial" charset="0"/>
              </a:defRPr>
            </a:lvl3pPr>
            <a:lvl4pPr algn="l" rtl="0" eaLnBrk="0" fontAlgn="base" hangingPunct="0">
              <a:spcBef>
                <a:spcPct val="0"/>
              </a:spcBef>
              <a:spcAft>
                <a:spcPct val="0"/>
              </a:spcAft>
              <a:defRPr sz="3600">
                <a:solidFill>
                  <a:schemeClr val="tx1"/>
                </a:solidFill>
                <a:latin typeface="Arial" charset="0"/>
                <a:cs typeface="Arial" charset="0"/>
              </a:defRPr>
            </a:lvl4pPr>
            <a:lvl5pPr algn="l" rtl="0" eaLnBrk="0" fontAlgn="base" hangingPunct="0">
              <a:spcBef>
                <a:spcPct val="0"/>
              </a:spcBef>
              <a:spcAft>
                <a:spcPct val="0"/>
              </a:spcAft>
              <a:defRPr sz="3600">
                <a:solidFill>
                  <a:schemeClr val="tx1"/>
                </a:solidFill>
                <a:latin typeface="Arial" charset="0"/>
                <a:cs typeface="Arial" charset="0"/>
              </a:defRPr>
            </a:lvl5pPr>
            <a:lvl6pPr marL="457200" algn="l" rtl="0" fontAlgn="base">
              <a:spcBef>
                <a:spcPct val="0"/>
              </a:spcBef>
              <a:spcAft>
                <a:spcPct val="0"/>
              </a:spcAft>
              <a:defRPr sz="3600">
                <a:solidFill>
                  <a:schemeClr val="tx1"/>
                </a:solidFill>
                <a:latin typeface="Arial" charset="0"/>
                <a:cs typeface="Arial" charset="0"/>
              </a:defRPr>
            </a:lvl6pPr>
            <a:lvl7pPr marL="914400" algn="l" rtl="0" fontAlgn="base">
              <a:spcBef>
                <a:spcPct val="0"/>
              </a:spcBef>
              <a:spcAft>
                <a:spcPct val="0"/>
              </a:spcAft>
              <a:defRPr sz="3600">
                <a:solidFill>
                  <a:schemeClr val="tx1"/>
                </a:solidFill>
                <a:latin typeface="Arial" charset="0"/>
                <a:cs typeface="Arial" charset="0"/>
              </a:defRPr>
            </a:lvl7pPr>
            <a:lvl8pPr marL="1371600" algn="l" rtl="0" fontAlgn="base">
              <a:spcBef>
                <a:spcPct val="0"/>
              </a:spcBef>
              <a:spcAft>
                <a:spcPct val="0"/>
              </a:spcAft>
              <a:defRPr sz="3600">
                <a:solidFill>
                  <a:schemeClr val="tx1"/>
                </a:solidFill>
                <a:latin typeface="Arial" charset="0"/>
                <a:cs typeface="Arial" charset="0"/>
              </a:defRPr>
            </a:lvl8pPr>
            <a:lvl9pPr marL="1828800" algn="l" rtl="0" fontAlgn="base">
              <a:spcBef>
                <a:spcPct val="0"/>
              </a:spcBef>
              <a:spcAft>
                <a:spcPct val="0"/>
              </a:spcAft>
              <a:defRPr sz="3600">
                <a:solidFill>
                  <a:schemeClr val="tx1"/>
                </a:solidFill>
                <a:latin typeface="Arial" charset="0"/>
                <a:cs typeface="Arial" charset="0"/>
              </a:defRPr>
            </a:lvl9pPr>
          </a:lstStyle>
          <a:p>
            <a:r>
              <a:rPr lang="en-US" b="1" kern="0" dirty="0" err="1" smtClean="0"/>
              <a:t>Twinlist</a:t>
            </a:r>
            <a:r>
              <a:rPr lang="en-US" b="1" kern="0" dirty="0" smtClean="0"/>
              <a:t>: Medications Grouped</a:t>
            </a:r>
            <a:endParaRPr lang="en-US" b="1" kern="0" dirty="0"/>
          </a:p>
        </p:txBody>
      </p:sp>
    </p:spTree>
    <p:extLst>
      <p:ext uri="{BB962C8B-B14F-4D97-AF65-F5344CB8AC3E}">
        <p14:creationId xmlns:p14="http://schemas.microsoft.com/office/powerpoint/2010/main" val="3243469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57200" y="76200"/>
            <a:ext cx="8229600" cy="1143000"/>
          </a:xfrm>
          <a:prstGeom prst="rect">
            <a:avLst/>
          </a:prstGeom>
          <a:noFill/>
          <a:ln w="9525">
            <a:noFill/>
            <a:miter lim="800000"/>
            <a:headEnd/>
            <a:tailEnd/>
          </a:ln>
        </p:spPr>
        <p:txBody>
          <a:bodyPr/>
          <a:lstStyle/>
          <a:p>
            <a:pPr algn="l" eaLnBrk="0" hangingPunct="0"/>
            <a:r>
              <a:rPr lang="en-US" sz="2800" b="1" dirty="0">
                <a:solidFill>
                  <a:schemeClr val="tx2"/>
                </a:solidFill>
                <a:latin typeface="+mj-lt"/>
              </a:rPr>
              <a:t>Reducing Wrong Patient Errors: </a:t>
            </a:r>
            <a:br>
              <a:rPr lang="en-US" sz="2800" b="1" dirty="0">
                <a:solidFill>
                  <a:schemeClr val="tx2"/>
                </a:solidFill>
                <a:latin typeface="+mj-lt"/>
              </a:rPr>
            </a:br>
            <a:r>
              <a:rPr lang="en-US" sz="2800" b="1" dirty="0">
                <a:solidFill>
                  <a:schemeClr val="tx2"/>
                </a:solidFill>
                <a:latin typeface="+mj-lt"/>
              </a:rPr>
              <a:t>    Animated Transitions &amp; Photos</a:t>
            </a:r>
          </a:p>
        </p:txBody>
      </p:sp>
      <p:pic>
        <p:nvPicPr>
          <p:cNvPr id="7" name="Picture 5"/>
          <p:cNvPicPr>
            <a:picLocks noGrp="1" noChangeAspect="1" noChangeArrowheads="1"/>
          </p:cNvPicPr>
          <p:nvPr>
            <p:ph sz="quarter" idx="1"/>
          </p:nvPr>
        </p:nvPicPr>
        <p:blipFill>
          <a:blip r:embed="rId2" cstate="print"/>
          <a:srcRect/>
          <a:stretch>
            <a:fillRect/>
          </a:stretch>
        </p:blipFill>
        <p:spPr bwMode="auto">
          <a:xfrm>
            <a:off x="2544280" y="1752600"/>
            <a:ext cx="3807789"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p:cNvSpPr/>
          <p:nvPr/>
        </p:nvSpPr>
        <p:spPr>
          <a:xfrm>
            <a:off x="3548063" y="4395788"/>
            <a:ext cx="2514600" cy="3810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p>
        </p:txBody>
      </p:sp>
    </p:spTree>
    <p:extLst>
      <p:ext uri="{BB962C8B-B14F-4D97-AF65-F5344CB8AC3E}">
        <p14:creationId xmlns:p14="http://schemas.microsoft.com/office/powerpoint/2010/main" val="333648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cstate="print"/>
          <a:srcRect/>
          <a:stretch>
            <a:fillRect/>
          </a:stretch>
        </p:blipFill>
        <p:spPr bwMode="auto">
          <a:xfrm>
            <a:off x="635882" y="1690777"/>
            <a:ext cx="3915151" cy="4397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val 7"/>
          <p:cNvSpPr/>
          <p:nvPr/>
        </p:nvSpPr>
        <p:spPr>
          <a:xfrm>
            <a:off x="1695587" y="4301849"/>
            <a:ext cx="1788765" cy="31206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9" name="Group 8"/>
          <p:cNvGrpSpPr>
            <a:grpSpLocks/>
          </p:cNvGrpSpPr>
          <p:nvPr/>
        </p:nvGrpSpPr>
        <p:grpSpPr bwMode="auto">
          <a:xfrm>
            <a:off x="3728450" y="1656271"/>
            <a:ext cx="3488201" cy="4425350"/>
            <a:chOff x="3414452" y="15240"/>
            <a:chExt cx="3923608" cy="5478087"/>
          </a:xfrm>
        </p:grpSpPr>
        <p:pic>
          <p:nvPicPr>
            <p:cNvPr id="10" name="Picture 4"/>
            <p:cNvPicPr>
              <a:picLocks noChangeAspect="1" noChangeArrowheads="1"/>
            </p:cNvPicPr>
            <p:nvPr/>
          </p:nvPicPr>
          <p:blipFill>
            <a:blip r:embed="rId4" cstate="print"/>
            <a:srcRect l="37102" t="1677" r="26891" b="11325"/>
            <a:stretch>
              <a:fillRect/>
            </a:stretch>
          </p:blipFill>
          <p:spPr bwMode="auto">
            <a:xfrm>
              <a:off x="3414452" y="15240"/>
              <a:ext cx="3923608" cy="5478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noChangeArrowheads="1"/>
            </p:cNvPicPr>
            <p:nvPr/>
          </p:nvPicPr>
          <p:blipFill>
            <a:blip r:embed="rId3" cstate="print"/>
            <a:srcRect l="28564" t="59425" r="2345" b="35365"/>
            <a:stretch>
              <a:fillRect/>
            </a:stretch>
          </p:blipFill>
          <p:spPr bwMode="auto">
            <a:xfrm>
              <a:off x="3581400" y="3505200"/>
              <a:ext cx="3632662" cy="307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2" name="Oval 11"/>
          <p:cNvSpPr/>
          <p:nvPr/>
        </p:nvSpPr>
        <p:spPr>
          <a:xfrm>
            <a:off x="3917863" y="4461182"/>
            <a:ext cx="1848191" cy="31783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p:cNvSpPr/>
          <p:nvPr/>
        </p:nvSpPr>
        <p:spPr>
          <a:xfrm>
            <a:off x="3917863" y="4947557"/>
            <a:ext cx="3078930" cy="187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txBox="1">
            <a:spLocks/>
          </p:cNvSpPr>
          <p:nvPr/>
        </p:nvSpPr>
        <p:spPr bwMode="auto">
          <a:xfrm>
            <a:off x="457200" y="76200"/>
            <a:ext cx="8229600" cy="1143000"/>
          </a:xfrm>
          <a:prstGeom prst="rect">
            <a:avLst/>
          </a:prstGeom>
          <a:noFill/>
          <a:ln w="9525">
            <a:noFill/>
            <a:miter lim="800000"/>
            <a:headEnd/>
            <a:tailEnd/>
          </a:ln>
        </p:spPr>
        <p:txBody>
          <a:bodyPr/>
          <a:lstStyle/>
          <a:p>
            <a:pPr algn="l" eaLnBrk="0" hangingPunct="0"/>
            <a:r>
              <a:rPr lang="en-US" sz="2800" b="1" dirty="0">
                <a:solidFill>
                  <a:schemeClr val="tx2"/>
                </a:solidFill>
                <a:latin typeface="+mj-lt"/>
              </a:rPr>
              <a:t>Reducing Wrong Patient Errors: </a:t>
            </a:r>
            <a:br>
              <a:rPr lang="en-US" sz="2800" b="1" dirty="0">
                <a:solidFill>
                  <a:schemeClr val="tx2"/>
                </a:solidFill>
                <a:latin typeface="+mj-lt"/>
              </a:rPr>
            </a:br>
            <a:r>
              <a:rPr lang="en-US" sz="2800" b="1" dirty="0">
                <a:solidFill>
                  <a:schemeClr val="tx2"/>
                </a:solidFill>
                <a:latin typeface="+mj-lt"/>
              </a:rPr>
              <a:t>    Animated Transitions &amp; Photos</a:t>
            </a:r>
          </a:p>
        </p:txBody>
      </p:sp>
    </p:spTree>
    <p:extLst>
      <p:ext uri="{BB962C8B-B14F-4D97-AF65-F5344CB8AC3E}">
        <p14:creationId xmlns:p14="http://schemas.microsoft.com/office/powerpoint/2010/main" val="305646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753751" y="1719533"/>
            <a:ext cx="2879287" cy="3234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p:cNvPicPr>
            <a:picLocks noChangeAspect="1" noChangeArrowheads="1"/>
          </p:cNvPicPr>
          <p:nvPr/>
        </p:nvPicPr>
        <p:blipFill>
          <a:blip r:embed="rId3" cstate="print"/>
          <a:srcRect/>
          <a:stretch>
            <a:fillRect/>
          </a:stretch>
        </p:blipFill>
        <p:spPr bwMode="auto">
          <a:xfrm>
            <a:off x="4737335" y="1733992"/>
            <a:ext cx="3304821" cy="3726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p:cNvPicPr>
            <a:picLocks noChangeAspect="1" noChangeArrowheads="1"/>
          </p:cNvPicPr>
          <p:nvPr/>
        </p:nvPicPr>
        <p:blipFill>
          <a:blip r:embed="rId4" cstate="print"/>
          <a:srcRect/>
          <a:stretch>
            <a:fillRect/>
          </a:stretch>
        </p:blipFill>
        <p:spPr bwMode="auto">
          <a:xfrm>
            <a:off x="1495628" y="3299604"/>
            <a:ext cx="3422441" cy="2853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p:cNvSpPr/>
          <p:nvPr/>
        </p:nvSpPr>
        <p:spPr>
          <a:xfrm>
            <a:off x="2209800" y="3200400"/>
            <a:ext cx="2895600" cy="127095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itle 1"/>
          <p:cNvSpPr txBox="1">
            <a:spLocks/>
          </p:cNvSpPr>
          <p:nvPr/>
        </p:nvSpPr>
        <p:spPr bwMode="auto">
          <a:xfrm>
            <a:off x="457200" y="76200"/>
            <a:ext cx="8229600" cy="1143000"/>
          </a:xfrm>
          <a:prstGeom prst="rect">
            <a:avLst/>
          </a:prstGeom>
          <a:noFill/>
          <a:ln w="9525">
            <a:noFill/>
            <a:miter lim="800000"/>
            <a:headEnd/>
            <a:tailEnd/>
          </a:ln>
        </p:spPr>
        <p:txBody>
          <a:bodyPr/>
          <a:lstStyle/>
          <a:p>
            <a:pPr algn="l" eaLnBrk="0" hangingPunct="0"/>
            <a:r>
              <a:rPr lang="en-US" sz="2800" b="1" dirty="0">
                <a:solidFill>
                  <a:schemeClr val="tx2"/>
                </a:solidFill>
                <a:latin typeface="+mj-lt"/>
              </a:rPr>
              <a:t>Reducing Wrong Patient Errors: </a:t>
            </a:r>
            <a:br>
              <a:rPr lang="en-US" sz="2800" b="1" dirty="0">
                <a:solidFill>
                  <a:schemeClr val="tx2"/>
                </a:solidFill>
                <a:latin typeface="+mj-lt"/>
              </a:rPr>
            </a:br>
            <a:r>
              <a:rPr lang="en-US" sz="2800" b="1" dirty="0">
                <a:solidFill>
                  <a:schemeClr val="tx2"/>
                </a:solidFill>
                <a:latin typeface="+mj-lt"/>
              </a:rPr>
              <a:t>    Animated Transitions &amp; Photos</a:t>
            </a:r>
          </a:p>
        </p:txBody>
      </p:sp>
    </p:spTree>
    <p:extLst>
      <p:ext uri="{BB962C8B-B14F-4D97-AF65-F5344CB8AC3E}">
        <p14:creationId xmlns:p14="http://schemas.microsoft.com/office/powerpoint/2010/main" val="81550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1"/>
          <p:cNvGraphicFramePr>
            <a:graphicFrameLocks noChangeAspect="1"/>
          </p:cNvGraphicFramePr>
          <p:nvPr/>
        </p:nvGraphicFramePr>
        <p:xfrm>
          <a:off x="647789" y="1534063"/>
          <a:ext cx="7271845" cy="3640663"/>
        </p:xfrm>
        <a:graphic>
          <a:graphicData uri="http://schemas.openxmlformats.org/presentationml/2006/ole">
            <mc:AlternateContent xmlns:mc="http://schemas.openxmlformats.org/markup-compatibility/2006">
              <mc:Choice xmlns:v="urn:schemas-microsoft-com:vml" Requires="v">
                <p:oleObj spid="_x0000_s4122" name="תרשים" r:id="rId3" imgW="7648544" imgH="3829140" progId="Excel.Sheet.8">
                  <p:embed/>
                </p:oleObj>
              </mc:Choice>
              <mc:Fallback>
                <p:oleObj name="תרשים" r:id="rId3" imgW="7648544" imgH="382914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89" y="1534063"/>
                        <a:ext cx="7271845" cy="364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1"/>
          <p:cNvSpPr>
            <a:spLocks noChangeArrowheads="1"/>
          </p:cNvSpPr>
          <p:nvPr/>
        </p:nvSpPr>
        <p:spPr bwMode="auto">
          <a:xfrm>
            <a:off x="713117" y="6321623"/>
            <a:ext cx="4724400" cy="307777"/>
          </a:xfrm>
          <a:prstGeom prst="rect">
            <a:avLst/>
          </a:prstGeom>
          <a:noFill/>
          <a:ln w="9525">
            <a:noFill/>
            <a:miter lim="800000"/>
            <a:headEnd/>
            <a:tailEnd/>
          </a:ln>
        </p:spPr>
        <p:txBody>
          <a:bodyPr>
            <a:spAutoFit/>
          </a:bodyPr>
          <a:lstStyle/>
          <a:p>
            <a:r>
              <a:rPr lang="en-US" sz="1400" dirty="0">
                <a:cs typeface="Times New Roman" pitchFamily="18" charset="0"/>
              </a:rPr>
              <a:t>(</a:t>
            </a:r>
            <a:r>
              <a:rPr lang="en-US" sz="1200" dirty="0">
                <a:cs typeface="Times New Roman" pitchFamily="18" charset="0"/>
              </a:rPr>
              <a:t>Taieb-Maimon, Plaisant &amp; Shneiderman, 2012)</a:t>
            </a:r>
          </a:p>
        </p:txBody>
      </p:sp>
      <p:sp>
        <p:nvSpPr>
          <p:cNvPr id="7" name="Rectangle 2"/>
          <p:cNvSpPr>
            <a:spLocks noChangeArrowheads="1"/>
          </p:cNvSpPr>
          <p:nvPr/>
        </p:nvSpPr>
        <p:spPr bwMode="auto">
          <a:xfrm>
            <a:off x="615351" y="5410487"/>
            <a:ext cx="8686800" cy="1015663"/>
          </a:xfrm>
          <a:prstGeom prst="rect">
            <a:avLst/>
          </a:prstGeom>
          <a:noFill/>
          <a:ln w="9525">
            <a:noFill/>
            <a:miter lim="800000"/>
            <a:headEnd/>
            <a:tailEnd/>
          </a:ln>
        </p:spPr>
        <p:txBody>
          <a:bodyPr>
            <a:spAutoFit/>
          </a:bodyPr>
          <a:lstStyle/>
          <a:p>
            <a:pPr algn="l"/>
            <a:r>
              <a:rPr lang="en-US" sz="2000" dirty="0">
                <a:cs typeface="Times New Roman" pitchFamily="18" charset="0"/>
              </a:rPr>
              <a:t>The combination of animation &amp; photo resulted in a significant increase </a:t>
            </a:r>
            <a:br>
              <a:rPr lang="en-US" sz="2000" dirty="0">
                <a:cs typeface="Times New Roman" pitchFamily="18" charset="0"/>
              </a:rPr>
            </a:br>
            <a:r>
              <a:rPr lang="en-US" sz="2000" dirty="0">
                <a:cs typeface="Times New Roman" pitchFamily="18" charset="0"/>
              </a:rPr>
              <a:t>in error recognition rate relative to the control &amp; animation groups  </a:t>
            </a:r>
            <a:r>
              <a:rPr lang="en-US" sz="2000" dirty="0">
                <a:cs typeface="Times New Roman" pitchFamily="18" charset="0"/>
                <a:sym typeface="Wingdings" pitchFamily="2" charset="2"/>
              </a:rPr>
              <a:t></a:t>
            </a:r>
          </a:p>
          <a:p>
            <a:pPr algn="l"/>
            <a:r>
              <a:rPr lang="en-US" sz="2000" dirty="0">
                <a:cs typeface="Times New Roman" pitchFamily="18" charset="0"/>
                <a:sym typeface="Wingdings" pitchFamily="2" charset="2"/>
              </a:rPr>
              <a:t>   </a:t>
            </a:r>
            <a:r>
              <a:rPr lang="en-US" sz="2000" b="1" dirty="0">
                <a:cs typeface="Times New Roman" pitchFamily="18" charset="0"/>
                <a:sym typeface="Wingdings" pitchFamily="2" charset="2"/>
              </a:rPr>
              <a:t>Dramatic implications for commercial systems</a:t>
            </a:r>
            <a:endParaRPr lang="en-US" sz="2000" b="1" dirty="0"/>
          </a:p>
        </p:txBody>
      </p:sp>
      <p:sp>
        <p:nvSpPr>
          <p:cNvPr id="9" name="Rectangle 14"/>
          <p:cNvSpPr>
            <a:spLocks noChangeArrowheads="1"/>
          </p:cNvSpPr>
          <p:nvPr/>
        </p:nvSpPr>
        <p:spPr bwMode="auto">
          <a:xfrm>
            <a:off x="1228090" y="4772152"/>
            <a:ext cx="84455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a:cs typeface="Arial" pitchFamily="34" charset="0"/>
              </a:rPr>
              <a:t>Control</a:t>
            </a:r>
          </a:p>
        </p:txBody>
      </p:sp>
      <p:sp>
        <p:nvSpPr>
          <p:cNvPr id="10" name="Rectangle 19"/>
          <p:cNvSpPr>
            <a:spLocks noChangeArrowheads="1"/>
          </p:cNvSpPr>
          <p:nvPr/>
        </p:nvSpPr>
        <p:spPr bwMode="auto">
          <a:xfrm>
            <a:off x="4587240" y="4767390"/>
            <a:ext cx="8382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t>Photo</a:t>
            </a:r>
            <a:endParaRPr lang="he-IL"/>
          </a:p>
        </p:txBody>
      </p:sp>
      <p:sp>
        <p:nvSpPr>
          <p:cNvPr id="11" name="Rectangle 20"/>
          <p:cNvSpPr>
            <a:spLocks noChangeArrowheads="1"/>
          </p:cNvSpPr>
          <p:nvPr/>
        </p:nvSpPr>
        <p:spPr bwMode="auto">
          <a:xfrm>
            <a:off x="6052503" y="4780090"/>
            <a:ext cx="12954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t>Combined</a:t>
            </a:r>
            <a:endParaRPr lang="he-IL"/>
          </a:p>
        </p:txBody>
      </p:sp>
      <p:sp>
        <p:nvSpPr>
          <p:cNvPr id="12" name="Rectangle 17"/>
          <p:cNvSpPr>
            <a:spLocks noChangeArrowheads="1"/>
          </p:cNvSpPr>
          <p:nvPr/>
        </p:nvSpPr>
        <p:spPr bwMode="auto">
          <a:xfrm>
            <a:off x="2987040" y="3044952"/>
            <a:ext cx="6461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he-IL" dirty="0">
                <a:cs typeface="Arial" pitchFamily="34" charset="0"/>
              </a:rPr>
              <a:t>36%</a:t>
            </a:r>
            <a:endParaRPr lang="en-US" dirty="0">
              <a:cs typeface="Arial" pitchFamily="34" charset="0"/>
            </a:endParaRPr>
          </a:p>
        </p:txBody>
      </p:sp>
      <p:sp>
        <p:nvSpPr>
          <p:cNvPr id="13" name="Rectangle 17"/>
          <p:cNvSpPr>
            <a:spLocks noChangeArrowheads="1"/>
          </p:cNvSpPr>
          <p:nvPr/>
        </p:nvSpPr>
        <p:spPr bwMode="auto">
          <a:xfrm>
            <a:off x="2815590" y="4770565"/>
            <a:ext cx="109537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a:cs typeface="Arial" pitchFamily="34" charset="0"/>
              </a:rPr>
              <a:t>Animation</a:t>
            </a:r>
            <a:endParaRPr lang="he-IL">
              <a:cs typeface="Arial" pitchFamily="34" charset="0"/>
            </a:endParaRPr>
          </a:p>
        </p:txBody>
      </p:sp>
      <p:sp>
        <p:nvSpPr>
          <p:cNvPr id="14" name="Rectangle 14"/>
          <p:cNvSpPr>
            <a:spLocks noChangeArrowheads="1"/>
          </p:cNvSpPr>
          <p:nvPr/>
        </p:nvSpPr>
        <p:spPr bwMode="auto">
          <a:xfrm>
            <a:off x="1312197" y="3991005"/>
            <a:ext cx="63030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he-IL" dirty="0">
                <a:cs typeface="Arial" pitchFamily="34" charset="0"/>
              </a:rPr>
              <a:t>7%</a:t>
            </a:r>
            <a:endParaRPr lang="en-US" dirty="0">
              <a:cs typeface="Arial" pitchFamily="34" charset="0"/>
            </a:endParaRPr>
          </a:p>
        </p:txBody>
      </p:sp>
      <p:sp>
        <p:nvSpPr>
          <p:cNvPr id="15" name="Rectangle 19"/>
          <p:cNvSpPr>
            <a:spLocks noChangeArrowheads="1"/>
          </p:cNvSpPr>
          <p:nvPr/>
        </p:nvSpPr>
        <p:spPr bwMode="auto">
          <a:xfrm>
            <a:off x="4587240" y="2751265"/>
            <a:ext cx="8382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he-IL">
                <a:cs typeface="Arial" pitchFamily="34" charset="0"/>
              </a:rPr>
              <a:t>43</a:t>
            </a:r>
            <a:r>
              <a:rPr lang="he-IL"/>
              <a:t>%</a:t>
            </a:r>
            <a:endParaRPr lang="en-US"/>
          </a:p>
        </p:txBody>
      </p:sp>
      <p:sp>
        <p:nvSpPr>
          <p:cNvPr id="16" name="Rectangle 20"/>
          <p:cNvSpPr>
            <a:spLocks noChangeArrowheads="1"/>
          </p:cNvSpPr>
          <p:nvPr/>
        </p:nvSpPr>
        <p:spPr bwMode="auto">
          <a:xfrm>
            <a:off x="6233160" y="1953327"/>
            <a:ext cx="92964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he-IL" dirty="0"/>
              <a:t>6</a:t>
            </a:r>
            <a:r>
              <a:rPr lang="he-IL" dirty="0">
                <a:cs typeface="Arial" pitchFamily="34" charset="0"/>
              </a:rPr>
              <a:t>3</a:t>
            </a:r>
            <a:r>
              <a:rPr lang="he-IL" dirty="0"/>
              <a:t>%</a:t>
            </a:r>
            <a:endParaRPr lang="en-US" dirty="0"/>
          </a:p>
        </p:txBody>
      </p:sp>
      <p:sp>
        <p:nvSpPr>
          <p:cNvPr id="17" name="Title 1"/>
          <p:cNvSpPr txBox="1">
            <a:spLocks/>
          </p:cNvSpPr>
          <p:nvPr/>
        </p:nvSpPr>
        <p:spPr bwMode="auto">
          <a:xfrm>
            <a:off x="457200" y="76200"/>
            <a:ext cx="8229600" cy="1143000"/>
          </a:xfrm>
          <a:prstGeom prst="rect">
            <a:avLst/>
          </a:prstGeom>
          <a:noFill/>
          <a:ln w="9525">
            <a:noFill/>
            <a:miter lim="800000"/>
            <a:headEnd/>
            <a:tailEnd/>
          </a:ln>
        </p:spPr>
        <p:txBody>
          <a:bodyPr/>
          <a:lstStyle/>
          <a:p>
            <a:pPr algn="l" eaLnBrk="0" hangingPunct="0"/>
            <a:r>
              <a:rPr lang="en-US" sz="2800" b="1" dirty="0">
                <a:solidFill>
                  <a:schemeClr val="tx2"/>
                </a:solidFill>
                <a:latin typeface="+mj-lt"/>
              </a:rPr>
              <a:t>Reducing Wrong Patient Errors: </a:t>
            </a:r>
            <a:br>
              <a:rPr lang="en-US" sz="2800" b="1" dirty="0">
                <a:solidFill>
                  <a:schemeClr val="tx2"/>
                </a:solidFill>
                <a:latin typeface="+mj-lt"/>
              </a:rPr>
            </a:br>
            <a:r>
              <a:rPr lang="en-US" sz="2800" b="1" dirty="0">
                <a:solidFill>
                  <a:schemeClr val="tx2"/>
                </a:solidFill>
                <a:latin typeface="+mj-lt"/>
              </a:rPr>
              <a:t>    Animated Transitions &amp; Photos</a:t>
            </a:r>
          </a:p>
        </p:txBody>
      </p:sp>
    </p:spTree>
    <p:extLst>
      <p:ext uri="{BB962C8B-B14F-4D97-AF65-F5344CB8AC3E}">
        <p14:creationId xmlns:p14="http://schemas.microsoft.com/office/powerpoint/2010/main" val="1751245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762000"/>
          </a:xfrm>
        </p:spPr>
        <p:txBody>
          <a:bodyPr/>
          <a:lstStyle/>
          <a:p>
            <a:r>
              <a:rPr lang="en-US" sz="3200" b="1" dirty="0" smtClean="0"/>
              <a:t>UI Techniques to Reduce Selection Errors</a:t>
            </a:r>
            <a:endParaRPr lang="en-US" sz="3200" b="1"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82" r="12021" b="21275"/>
          <a:stretch/>
        </p:blipFill>
        <p:spPr bwMode="auto">
          <a:xfrm>
            <a:off x="609600" y="3898118"/>
            <a:ext cx="6934200" cy="2883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nvSpPr>
        <p:spPr bwMode="auto">
          <a:xfrm>
            <a:off x="228600" y="1371600"/>
            <a:ext cx="73152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5032B"/>
              </a:buClr>
              <a:buSzPct val="14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DC0000"/>
              </a:buClr>
              <a:buSzPct val="120000"/>
              <a:buChar char="•"/>
              <a:defRPr sz="2800">
                <a:solidFill>
                  <a:schemeClr val="tx1"/>
                </a:solidFill>
                <a:latin typeface="+mn-lt"/>
                <a:cs typeface="+mn-cs"/>
              </a:defRPr>
            </a:lvl2pPr>
            <a:lvl3pPr marL="1143000" indent="-228600" algn="l" rtl="0" eaLnBrk="0" fontAlgn="base" hangingPunct="0">
              <a:spcBef>
                <a:spcPct val="20000"/>
              </a:spcBef>
              <a:spcAft>
                <a:spcPct val="0"/>
              </a:spcAft>
              <a:buClr>
                <a:srgbClr val="F5032B"/>
              </a:buClr>
              <a:buChar char="•"/>
              <a:defRPr sz="2400">
                <a:solidFill>
                  <a:schemeClr val="tx1"/>
                </a:solidFill>
                <a:latin typeface="+mn-lt"/>
                <a:cs typeface="+mn-cs"/>
              </a:defRPr>
            </a:lvl3pPr>
            <a:lvl4pPr marL="1600200" indent="-228600" algn="l" rtl="0" eaLnBrk="0" fontAlgn="base" hangingPunct="0">
              <a:spcBef>
                <a:spcPct val="20000"/>
              </a:spcBef>
              <a:spcAft>
                <a:spcPct val="0"/>
              </a:spcAft>
              <a:buClr>
                <a:srgbClr val="F5032B"/>
              </a:buClr>
              <a:buChar char="•"/>
              <a:defRPr sz="2000">
                <a:solidFill>
                  <a:schemeClr val="tx1"/>
                </a:solidFill>
                <a:latin typeface="+mn-lt"/>
                <a:cs typeface="+mn-cs"/>
              </a:defRPr>
            </a:lvl4pPr>
            <a:lvl5pPr marL="2057400" indent="-228600" algn="l" rtl="0" eaLnBrk="0" fontAlgn="base" hangingPunct="0">
              <a:spcBef>
                <a:spcPct val="20000"/>
              </a:spcBef>
              <a:spcAft>
                <a:spcPct val="0"/>
              </a:spcAft>
              <a:buClr>
                <a:srgbClr val="F5032B"/>
              </a:buClr>
              <a:buChar char="•"/>
              <a:defRPr sz="2000">
                <a:solidFill>
                  <a:schemeClr val="tx1"/>
                </a:solidFill>
                <a:latin typeface="+mn-lt"/>
                <a:cs typeface="+mn-cs"/>
              </a:defRPr>
            </a:lvl5pPr>
            <a:lvl6pPr marL="2514600" indent="-228600" algn="l" rtl="0" fontAlgn="base">
              <a:spcBef>
                <a:spcPct val="20000"/>
              </a:spcBef>
              <a:spcAft>
                <a:spcPct val="0"/>
              </a:spcAft>
              <a:buClr>
                <a:srgbClr val="F5032B"/>
              </a:buClr>
              <a:buChar char="•"/>
              <a:defRPr sz="2000">
                <a:solidFill>
                  <a:schemeClr val="tx1"/>
                </a:solidFill>
                <a:latin typeface="+mn-lt"/>
                <a:cs typeface="+mn-cs"/>
              </a:defRPr>
            </a:lvl6pPr>
            <a:lvl7pPr marL="2971800" indent="-228600" algn="l" rtl="0" fontAlgn="base">
              <a:spcBef>
                <a:spcPct val="20000"/>
              </a:spcBef>
              <a:spcAft>
                <a:spcPct val="0"/>
              </a:spcAft>
              <a:buClr>
                <a:srgbClr val="F5032B"/>
              </a:buClr>
              <a:buChar char="•"/>
              <a:defRPr sz="2000">
                <a:solidFill>
                  <a:schemeClr val="tx1"/>
                </a:solidFill>
                <a:latin typeface="+mn-lt"/>
                <a:cs typeface="+mn-cs"/>
              </a:defRPr>
            </a:lvl7pPr>
            <a:lvl8pPr marL="3429000" indent="-228600" algn="l" rtl="0" fontAlgn="base">
              <a:spcBef>
                <a:spcPct val="20000"/>
              </a:spcBef>
              <a:spcAft>
                <a:spcPct val="0"/>
              </a:spcAft>
              <a:buClr>
                <a:srgbClr val="F5032B"/>
              </a:buClr>
              <a:buChar char="•"/>
              <a:defRPr sz="2000">
                <a:solidFill>
                  <a:schemeClr val="tx1"/>
                </a:solidFill>
                <a:latin typeface="+mn-lt"/>
                <a:cs typeface="+mn-cs"/>
              </a:defRPr>
            </a:lvl8pPr>
            <a:lvl9pPr marL="3886200" indent="-228600" algn="l" rtl="0" fontAlgn="base">
              <a:spcBef>
                <a:spcPct val="20000"/>
              </a:spcBef>
              <a:spcAft>
                <a:spcPct val="0"/>
              </a:spcAft>
              <a:buClr>
                <a:srgbClr val="F5032B"/>
              </a:buClr>
              <a:buChar char="•"/>
              <a:defRPr sz="2000">
                <a:solidFill>
                  <a:schemeClr val="tx1"/>
                </a:solidFill>
                <a:latin typeface="+mn-lt"/>
                <a:cs typeface="+mn-cs"/>
              </a:defRPr>
            </a:lvl9pPr>
          </a:lstStyle>
          <a:p>
            <a:pPr eaLnBrk="1" hangingPunct="1"/>
            <a:r>
              <a:rPr lang="en-US" sz="2800" kern="0" dirty="0" smtClean="0"/>
              <a:t>Highlight on Departure + Animation</a:t>
            </a:r>
          </a:p>
          <a:p>
            <a:pPr eaLnBrk="1" hangingPunct="1"/>
            <a:r>
              <a:rPr lang="en-US" sz="2800" kern="0" dirty="0" smtClean="0"/>
              <a:t>Re-sort lists, Group by attributes</a:t>
            </a:r>
          </a:p>
          <a:p>
            <a:pPr eaLnBrk="1" hangingPunct="1"/>
            <a:r>
              <a:rPr lang="en-US" sz="2800" kern="0" smtClean="0"/>
              <a:t>Show floor plan</a:t>
            </a:r>
            <a:endParaRPr lang="en-US" sz="2800" kern="0" dirty="0" smtClean="0"/>
          </a:p>
          <a:p>
            <a:pPr eaLnBrk="1" hangingPunct="1"/>
            <a:r>
              <a:rPr lang="en-US" sz="2800" kern="0" dirty="0" smtClean="0"/>
              <a:t>Larger fonts + Space between rows</a:t>
            </a:r>
          </a:p>
          <a:p>
            <a:pPr marL="0" indent="0" eaLnBrk="1" hangingPunct="1">
              <a:buNone/>
            </a:pPr>
            <a:endParaRPr lang="en-US" sz="2400" kern="0" dirty="0" smtClean="0"/>
          </a:p>
        </p:txBody>
      </p:sp>
    </p:spTree>
    <p:extLst>
      <p:ext uri="{BB962C8B-B14F-4D97-AF65-F5344CB8AC3E}">
        <p14:creationId xmlns:p14="http://schemas.microsoft.com/office/powerpoint/2010/main" val="740189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81000" y="228600"/>
            <a:ext cx="8839200" cy="685800"/>
          </a:xfrm>
        </p:spPr>
        <p:txBody>
          <a:bodyPr/>
          <a:lstStyle/>
          <a:p>
            <a:pPr eaLnBrk="1" hangingPunct="1"/>
            <a:r>
              <a:rPr lang="en-US" sz="3200" b="1" smtClean="0"/>
              <a:t>Information Visualization &amp; Visual Analytics</a:t>
            </a:r>
          </a:p>
        </p:txBody>
      </p:sp>
      <p:sp>
        <p:nvSpPr>
          <p:cNvPr id="10243" name="Rectangle 3"/>
          <p:cNvSpPr>
            <a:spLocks noGrp="1" noChangeArrowheads="1"/>
          </p:cNvSpPr>
          <p:nvPr>
            <p:ph type="body" idx="1"/>
          </p:nvPr>
        </p:nvSpPr>
        <p:spPr>
          <a:xfrm>
            <a:off x="609600" y="1295400"/>
            <a:ext cx="8229600" cy="5029200"/>
          </a:xfrm>
        </p:spPr>
        <p:txBody>
          <a:bodyPr/>
          <a:lstStyle/>
          <a:p>
            <a:pPr eaLnBrk="1" hangingPunct="1">
              <a:defRPr/>
            </a:pPr>
            <a:r>
              <a:rPr lang="en-US" sz="2400" b="1" dirty="0" smtClean="0"/>
              <a:t>Visual bandwidth is enormous</a:t>
            </a:r>
            <a:endParaRPr lang="en-US" sz="2400" dirty="0" smtClean="0"/>
          </a:p>
          <a:p>
            <a:pPr marL="692150" lvl="1" indent="-347663" eaLnBrk="1" hangingPunct="1">
              <a:defRPr/>
            </a:pPr>
            <a:r>
              <a:rPr lang="en-US" sz="2000" dirty="0" smtClean="0"/>
              <a:t>Human perceptual skills are remarkable</a:t>
            </a:r>
          </a:p>
          <a:p>
            <a:pPr marL="987425" lvl="2" indent="-293688" eaLnBrk="1" hangingPunct="1">
              <a:defRPr/>
            </a:pPr>
            <a:r>
              <a:rPr lang="en-US" sz="1800" dirty="0" smtClean="0"/>
              <a:t>Trend, cluster, gap, outlier...</a:t>
            </a:r>
          </a:p>
          <a:p>
            <a:pPr marL="987425" lvl="2" indent="-293688" eaLnBrk="1" hangingPunct="1">
              <a:defRPr/>
            </a:pPr>
            <a:r>
              <a:rPr lang="en-US" sz="1800" dirty="0" smtClean="0"/>
              <a:t>Color, size, shape, proximity...</a:t>
            </a:r>
            <a:r>
              <a:rPr lang="en-US" sz="2000" dirty="0" smtClean="0"/>
              <a:t/>
            </a:r>
            <a:br>
              <a:rPr lang="en-US" sz="2000" dirty="0" smtClean="0"/>
            </a:br>
            <a:endParaRPr lang="en-US" sz="2000" dirty="0" smtClean="0"/>
          </a:p>
          <a:p>
            <a:pPr eaLnBrk="1" hangingPunct="1">
              <a:defRPr/>
            </a:pPr>
            <a:r>
              <a:rPr lang="en-US" sz="2400" b="1" dirty="0" smtClean="0"/>
              <a:t>Three challenges</a:t>
            </a:r>
            <a:endParaRPr lang="en-US" sz="2400" dirty="0" smtClean="0"/>
          </a:p>
          <a:p>
            <a:pPr marL="692150" lvl="1" indent="-347663" eaLnBrk="1" hangingPunct="1">
              <a:defRPr/>
            </a:pPr>
            <a:r>
              <a:rPr lang="en-US" sz="2000" dirty="0" smtClean="0"/>
              <a:t>Meaningful visual displays of massive data </a:t>
            </a:r>
          </a:p>
          <a:p>
            <a:pPr marL="692150" lvl="1" indent="-347663" eaLnBrk="1" hangingPunct="1">
              <a:defRPr/>
            </a:pPr>
            <a:r>
              <a:rPr lang="en-US" sz="2000" dirty="0" smtClean="0"/>
              <a:t>Interaction: widgets &amp; window coordination</a:t>
            </a:r>
          </a:p>
          <a:p>
            <a:pPr marL="692150" lvl="1" indent="-347663" eaLnBrk="1" hangingPunct="1">
              <a:defRPr/>
            </a:pPr>
            <a:r>
              <a:rPr lang="en-US" sz="2000" dirty="0" smtClean="0"/>
              <a:t>Process models for discovery</a:t>
            </a:r>
            <a:br>
              <a:rPr lang="en-US" sz="2000" dirty="0" smtClean="0"/>
            </a:br>
            <a:r>
              <a:rPr lang="en-US" sz="2000" dirty="0" smtClean="0"/>
              <a:t>    </a:t>
            </a:r>
            <a:endParaRPr lang="en-US" sz="2000" dirty="0"/>
          </a:p>
          <a:p>
            <a:pPr marL="692150" lvl="1" indent="-347663" eaLnBrk="1" hangingPunct="1">
              <a:defRPr/>
            </a:pPr>
            <a:endParaRPr lang="en-US" sz="2000" dirty="0" smtClean="0"/>
          </a:p>
          <a:p>
            <a:pPr marL="692150" lvl="1" indent="-347663" eaLnBrk="1" hangingPunct="1">
              <a:defRPr/>
            </a:pPr>
            <a:endParaRPr lang="en-US" sz="2000" dirty="0"/>
          </a:p>
          <a:p>
            <a:pPr marL="692150" lvl="1" indent="-347663" eaLnBrk="1" hangingPunct="1">
              <a:defRPr/>
            </a:pPr>
            <a:endParaRPr lang="en-US" sz="2000" dirty="0" smtClean="0"/>
          </a:p>
          <a:p>
            <a:pPr marL="344487" lvl="1" indent="0" eaLnBrk="1" hangingPunct="1">
              <a:buFontTx/>
              <a:buNone/>
              <a:defRPr/>
            </a:pPr>
            <a:r>
              <a:rPr lang="en-US" sz="2000" dirty="0" smtClean="0"/>
              <a:t>  1999	                       2004                                  2010</a:t>
            </a:r>
          </a:p>
        </p:txBody>
      </p:sp>
      <p:pic>
        <p:nvPicPr>
          <p:cNvPr id="1024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29908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5" name="Picture 4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19200"/>
            <a:ext cx="31130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313" y="1219200"/>
            <a:ext cx="3163887"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6962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762000"/>
          </a:xfrm>
        </p:spPr>
        <p:txBody>
          <a:bodyPr/>
          <a:lstStyle/>
          <a:p>
            <a:r>
              <a:rPr lang="en-US" sz="3200" b="1" dirty="0" smtClean="0"/>
              <a:t>UI Techniques to Reduce Selection Errors</a:t>
            </a:r>
            <a:endParaRPr lang="en-US" sz="3200" b="1" dirty="0"/>
          </a:p>
        </p:txBody>
      </p:sp>
      <p:sp>
        <p:nvSpPr>
          <p:cNvPr id="3" name="Content Placeholder 2"/>
          <p:cNvSpPr>
            <a:spLocks noGrp="1"/>
          </p:cNvSpPr>
          <p:nvPr>
            <p:ph idx="1"/>
          </p:nvPr>
        </p:nvSpPr>
        <p:spPr/>
        <p:txBody>
          <a:bodyPr/>
          <a:lstStyle/>
          <a:p>
            <a:endParaRPr lang="en-US" sz="18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997" t="19000" r="18035" b="5710"/>
          <a:stretch/>
        </p:blipFill>
        <p:spPr bwMode="auto">
          <a:xfrm>
            <a:off x="1219200" y="1088642"/>
            <a:ext cx="6347298" cy="5798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1659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p:txBody>
          <a:bodyPr/>
          <a:lstStyle/>
          <a:p>
            <a:pPr eaLnBrk="1" hangingPunct="1"/>
            <a:r>
              <a:rPr lang="en-US" sz="3200" b="1" smtClean="0"/>
              <a:t>UN Millennium Development Goals</a:t>
            </a:r>
          </a:p>
        </p:txBody>
      </p:sp>
      <p:sp>
        <p:nvSpPr>
          <p:cNvPr id="67587" name="Text Box 3"/>
          <p:cNvSpPr txBox="1">
            <a:spLocks noChangeArrowheads="1"/>
          </p:cNvSpPr>
          <p:nvPr/>
        </p:nvSpPr>
        <p:spPr bwMode="auto">
          <a:xfrm>
            <a:off x="766763" y="1524000"/>
            <a:ext cx="6764337"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eaLnBrk="1" hangingPunct="1">
              <a:buFontTx/>
              <a:buChar char="•"/>
            </a:pPr>
            <a:r>
              <a:rPr lang="en-US"/>
              <a:t> Eradicate extreme poverty and hunger</a:t>
            </a:r>
          </a:p>
          <a:p>
            <a:pPr eaLnBrk="1" hangingPunct="1">
              <a:buFontTx/>
              <a:buChar char="•"/>
            </a:pPr>
            <a:r>
              <a:rPr lang="en-US"/>
              <a:t> Achieve universal primary education</a:t>
            </a:r>
          </a:p>
          <a:p>
            <a:pPr eaLnBrk="1" hangingPunct="1">
              <a:buFontTx/>
              <a:buChar char="•"/>
            </a:pPr>
            <a:r>
              <a:rPr lang="en-US"/>
              <a:t> Promote gender equality and empower women</a:t>
            </a:r>
          </a:p>
          <a:p>
            <a:pPr eaLnBrk="1" hangingPunct="1">
              <a:buFontTx/>
              <a:buChar char="•"/>
            </a:pPr>
            <a:r>
              <a:rPr lang="en-US"/>
              <a:t> Reduce child mortality</a:t>
            </a:r>
          </a:p>
          <a:p>
            <a:pPr eaLnBrk="1" hangingPunct="1">
              <a:buFontTx/>
              <a:buChar char="•"/>
            </a:pPr>
            <a:r>
              <a:rPr lang="en-US"/>
              <a:t> Improve maternal health</a:t>
            </a:r>
          </a:p>
          <a:p>
            <a:pPr eaLnBrk="1" hangingPunct="1">
              <a:buFontTx/>
              <a:buChar char="•"/>
            </a:pPr>
            <a:r>
              <a:rPr lang="en-US"/>
              <a:t> Combat HIV/AIDS, malaria and other diseases</a:t>
            </a:r>
          </a:p>
          <a:p>
            <a:pPr eaLnBrk="1" hangingPunct="1">
              <a:buFontTx/>
              <a:buChar char="•"/>
            </a:pPr>
            <a:r>
              <a:rPr lang="en-US"/>
              <a:t> Ensure environmental sustainability</a:t>
            </a:r>
          </a:p>
          <a:p>
            <a:pPr eaLnBrk="1" hangingPunct="1">
              <a:buFontTx/>
              <a:buChar char="•"/>
            </a:pPr>
            <a:r>
              <a:rPr lang="en-US"/>
              <a:t> Develop a global partnership for development</a:t>
            </a:r>
          </a:p>
          <a:p>
            <a:pPr eaLnBrk="1" hangingPunct="1">
              <a:buFontTx/>
              <a:buChar char="•"/>
            </a:pPr>
            <a:endParaRPr lang="en-US"/>
          </a:p>
        </p:txBody>
      </p:sp>
      <p:sp>
        <p:nvSpPr>
          <p:cNvPr id="67588" name="Text Box 4"/>
          <p:cNvSpPr txBox="1">
            <a:spLocks noChangeArrowheads="1"/>
          </p:cNvSpPr>
          <p:nvPr/>
        </p:nvSpPr>
        <p:spPr bwMode="auto">
          <a:xfrm>
            <a:off x="981075" y="1335088"/>
            <a:ext cx="3438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eaLnBrk="1" hangingPunct="1"/>
            <a:r>
              <a:rPr lang="en-US"/>
              <a:t>To be achieved by 2015</a:t>
            </a:r>
          </a:p>
        </p:txBody>
      </p:sp>
      <p:pic>
        <p:nvPicPr>
          <p:cNvPr id="67589" name="Picture 2"/>
          <p:cNvPicPr>
            <a:picLocks noChangeAspect="1" noChangeArrowheads="1"/>
          </p:cNvPicPr>
          <p:nvPr/>
        </p:nvPicPr>
        <p:blipFill>
          <a:blip r:embed="rId3">
            <a:extLst>
              <a:ext uri="{28A0092B-C50C-407E-A947-70E740481C1C}">
                <a14:useLocalDpi xmlns:a14="http://schemas.microsoft.com/office/drawing/2010/main" val="0"/>
              </a:ext>
            </a:extLst>
          </a:blip>
          <a:srcRect l="2441" t="21046" r="4651" b="4036"/>
          <a:stretch>
            <a:fillRect/>
          </a:stretch>
        </p:blipFill>
        <p:spPr bwMode="auto">
          <a:xfrm>
            <a:off x="457200" y="1066800"/>
            <a:ext cx="7832725"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20967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p:txBody>
          <a:bodyPr/>
          <a:lstStyle/>
          <a:p>
            <a:pPr eaLnBrk="1" hangingPunct="1"/>
            <a:endParaRPr lang="en-US" i="1" smtClean="0">
              <a:latin typeface="Times" charset="0"/>
            </a:endParaRPr>
          </a:p>
          <a:p>
            <a:pPr eaLnBrk="1" hangingPunct="1"/>
            <a:endParaRPr lang="en-US" smtClean="0">
              <a:latin typeface="Times" charset="0"/>
            </a:endParaRPr>
          </a:p>
        </p:txBody>
      </p:sp>
      <p:sp>
        <p:nvSpPr>
          <p:cNvPr id="60419" name="Text Box 3"/>
          <p:cNvSpPr txBox="1">
            <a:spLocks noChangeArrowheads="1"/>
          </p:cNvSpPr>
          <p:nvPr/>
        </p:nvSpPr>
        <p:spPr bwMode="auto">
          <a:xfrm>
            <a:off x="2484858" y="4605338"/>
            <a:ext cx="436478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rgbClr val="000000"/>
                </a:solidFill>
                <a:latin typeface="Antique Olv (W1)" pitchFamily="34" charset="0"/>
                <a:cs typeface="Arial" charset="0"/>
              </a:defRPr>
            </a:lvl1pPr>
            <a:lvl2pPr marL="742950" indent="-285750" eaLnBrk="0" hangingPunct="0">
              <a:defRPr sz="2400">
                <a:solidFill>
                  <a:srgbClr val="000000"/>
                </a:solidFill>
                <a:latin typeface="Antique Olv (W1)" pitchFamily="34" charset="0"/>
                <a:cs typeface="Arial" charset="0"/>
              </a:defRPr>
            </a:lvl2pPr>
            <a:lvl3pPr marL="1143000" indent="-228600" eaLnBrk="0" hangingPunct="0">
              <a:defRPr sz="2400">
                <a:solidFill>
                  <a:srgbClr val="000000"/>
                </a:solidFill>
                <a:latin typeface="Antique Olv (W1)" pitchFamily="34" charset="0"/>
                <a:cs typeface="Arial" charset="0"/>
              </a:defRPr>
            </a:lvl3pPr>
            <a:lvl4pPr marL="1600200" indent="-228600" eaLnBrk="0" hangingPunct="0">
              <a:defRPr sz="2400">
                <a:solidFill>
                  <a:srgbClr val="000000"/>
                </a:solidFill>
                <a:latin typeface="Antique Olv (W1)" pitchFamily="34" charset="0"/>
                <a:cs typeface="Arial" charset="0"/>
              </a:defRPr>
            </a:lvl4pPr>
            <a:lvl5pPr marL="2057400" indent="-228600" eaLnBrk="0" hangingPunct="0">
              <a:defRPr sz="2400">
                <a:solidFill>
                  <a:srgbClr val="000000"/>
                </a:solidFill>
                <a:latin typeface="Antique Olv (W1)" pitchFamily="34" charset="0"/>
                <a:cs typeface="Arial" charset="0"/>
              </a:defRPr>
            </a:lvl5pPr>
            <a:lvl6pPr marL="2514600" indent="-228600" eaLnBrk="0" fontAlgn="base" hangingPunct="0">
              <a:spcBef>
                <a:spcPct val="0"/>
              </a:spcBef>
              <a:spcAft>
                <a:spcPct val="0"/>
              </a:spcAft>
              <a:defRPr sz="2400">
                <a:solidFill>
                  <a:srgbClr val="000000"/>
                </a:solidFill>
                <a:latin typeface="Antique Olv (W1)" pitchFamily="34" charset="0"/>
                <a:cs typeface="Arial" charset="0"/>
              </a:defRPr>
            </a:lvl6pPr>
            <a:lvl7pPr marL="2971800" indent="-228600" eaLnBrk="0" fontAlgn="base" hangingPunct="0">
              <a:spcBef>
                <a:spcPct val="0"/>
              </a:spcBef>
              <a:spcAft>
                <a:spcPct val="0"/>
              </a:spcAft>
              <a:defRPr sz="2400">
                <a:solidFill>
                  <a:srgbClr val="000000"/>
                </a:solidFill>
                <a:latin typeface="Antique Olv (W1)" pitchFamily="34" charset="0"/>
                <a:cs typeface="Arial" charset="0"/>
              </a:defRPr>
            </a:lvl7pPr>
            <a:lvl8pPr marL="3429000" indent="-228600" eaLnBrk="0" fontAlgn="base" hangingPunct="0">
              <a:spcBef>
                <a:spcPct val="0"/>
              </a:spcBef>
              <a:spcAft>
                <a:spcPct val="0"/>
              </a:spcAft>
              <a:defRPr sz="2400">
                <a:solidFill>
                  <a:srgbClr val="000000"/>
                </a:solidFill>
                <a:latin typeface="Antique Olv (W1)" pitchFamily="34" charset="0"/>
                <a:cs typeface="Arial" charset="0"/>
              </a:defRPr>
            </a:lvl8pPr>
            <a:lvl9pPr marL="3886200" indent="-228600" eaLnBrk="0" fontAlgn="base" hangingPunct="0">
              <a:spcBef>
                <a:spcPct val="0"/>
              </a:spcBef>
              <a:spcAft>
                <a:spcPct val="0"/>
              </a:spcAft>
              <a:defRPr sz="2400">
                <a:solidFill>
                  <a:srgbClr val="000000"/>
                </a:solidFill>
                <a:latin typeface="Antique Olv (W1)" pitchFamily="34" charset="0"/>
                <a:cs typeface="Arial" charset="0"/>
              </a:defRPr>
            </a:lvl9pPr>
          </a:lstStyle>
          <a:p>
            <a:pPr algn="ctr"/>
            <a:r>
              <a:rPr lang="en-US" sz="2800" b="1" dirty="0" smtClean="0">
                <a:solidFill>
                  <a:schemeClr val="tx1"/>
                </a:solidFill>
                <a:latin typeface="Arial" charset="0"/>
              </a:rPr>
              <a:t>30th </a:t>
            </a:r>
            <a:r>
              <a:rPr lang="en-US" sz="2800" b="1" dirty="0">
                <a:solidFill>
                  <a:schemeClr val="tx1"/>
                </a:solidFill>
                <a:latin typeface="Arial" charset="0"/>
              </a:rPr>
              <a:t>Annual Symposium</a:t>
            </a:r>
          </a:p>
          <a:p>
            <a:pPr algn="ctr"/>
            <a:r>
              <a:rPr lang="en-US" sz="2800" b="1" dirty="0">
                <a:solidFill>
                  <a:schemeClr val="tx1"/>
                </a:solidFill>
                <a:latin typeface="Arial" charset="0"/>
              </a:rPr>
              <a:t>May </a:t>
            </a:r>
            <a:r>
              <a:rPr lang="en-US" sz="2800" b="1" dirty="0" smtClean="0">
                <a:solidFill>
                  <a:schemeClr val="tx1"/>
                </a:solidFill>
                <a:latin typeface="Arial" charset="0"/>
              </a:rPr>
              <a:t>22-23, 2013</a:t>
            </a:r>
            <a:endParaRPr lang="en-US" sz="2800" b="1" dirty="0">
              <a:solidFill>
                <a:schemeClr val="tx1"/>
              </a:solidFill>
              <a:latin typeface="Arial" charset="0"/>
            </a:endParaRPr>
          </a:p>
          <a:p>
            <a:pPr algn="ctr"/>
            <a:endParaRPr lang="en-US" sz="3200" b="1" dirty="0">
              <a:solidFill>
                <a:schemeClr val="tx1"/>
              </a:solidFill>
              <a:latin typeface="Arial" charset="0"/>
            </a:endParaRPr>
          </a:p>
          <a:p>
            <a:r>
              <a:rPr lang="en-US" b="1" dirty="0">
                <a:solidFill>
                  <a:schemeClr val="tx1"/>
                </a:solidFill>
                <a:latin typeface="Courier New" pitchFamily="49" charset="0"/>
              </a:rPr>
              <a:t>www.cs.umd.edu/hcil</a:t>
            </a:r>
            <a:br>
              <a:rPr lang="en-US" b="1" dirty="0">
                <a:solidFill>
                  <a:schemeClr val="tx1"/>
                </a:solidFill>
                <a:latin typeface="Courier New" pitchFamily="49" charset="0"/>
              </a:rPr>
            </a:br>
            <a:r>
              <a:rPr lang="en-US" sz="2800" b="1" dirty="0">
                <a:solidFill>
                  <a:schemeClr val="tx1"/>
                </a:solidFill>
                <a:latin typeface="Courier New" pitchFamily="49" charset="0"/>
              </a:rPr>
              <a:t>@</a:t>
            </a:r>
            <a:r>
              <a:rPr lang="en-US" sz="2800" b="1" dirty="0" err="1">
                <a:solidFill>
                  <a:schemeClr val="tx1"/>
                </a:solidFill>
                <a:latin typeface="Courier New" pitchFamily="49" charset="0"/>
              </a:rPr>
              <a:t>benbendc</a:t>
            </a:r>
            <a:endParaRPr lang="en-US" sz="2800" b="1" i="1" dirty="0">
              <a:solidFill>
                <a:schemeClr val="tx1"/>
              </a:solidFill>
              <a:latin typeface="Courier New" pitchFamily="49" charset="0"/>
            </a:endParaRPr>
          </a:p>
        </p:txBody>
      </p:sp>
      <p:pic>
        <p:nvPicPr>
          <p:cNvPr id="60420" name="Picture 5"/>
          <p:cNvPicPr>
            <a:picLocks noChangeAspect="1" noChangeArrowheads="1"/>
          </p:cNvPicPr>
          <p:nvPr/>
        </p:nvPicPr>
        <p:blipFill>
          <a:blip r:embed="rId2">
            <a:extLst>
              <a:ext uri="{28A0092B-C50C-407E-A947-70E740481C1C}">
                <a14:useLocalDpi xmlns:a14="http://schemas.microsoft.com/office/drawing/2010/main" val="0"/>
              </a:ext>
            </a:extLst>
          </a:blip>
          <a:srcRect l="1543" t="34029" r="4286" b="13702"/>
          <a:stretch>
            <a:fillRect/>
          </a:stretch>
        </p:blipFill>
        <p:spPr bwMode="auto">
          <a:xfrm>
            <a:off x="336550" y="1371600"/>
            <a:ext cx="8502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lgn="ctr">
                <a:solidFill>
                  <a:srgbClr val="000000"/>
                </a:solidFill>
                <a:miter lim="800000"/>
                <a:headEnd/>
                <a:tailEnd/>
              </a14:hiddenLine>
            </a:ext>
          </a:extLst>
        </p:spPr>
      </p:pic>
    </p:spTree>
    <p:extLst>
      <p:ext uri="{BB962C8B-B14F-4D97-AF65-F5344CB8AC3E}">
        <p14:creationId xmlns:p14="http://schemas.microsoft.com/office/powerpoint/2010/main" val="1114331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3200" b="1" smtClean="0"/>
              <a:t>Business takes action</a:t>
            </a:r>
            <a:endParaRPr lang="en-US" sz="2000" smtClean="0"/>
          </a:p>
        </p:txBody>
      </p:sp>
      <p:sp>
        <p:nvSpPr>
          <p:cNvPr id="11267" name="Rectangle 3"/>
          <p:cNvSpPr>
            <a:spLocks noGrp="1" noChangeArrowheads="1"/>
          </p:cNvSpPr>
          <p:nvPr>
            <p:ph type="body" idx="1"/>
          </p:nvPr>
        </p:nvSpPr>
        <p:spPr>
          <a:xfrm>
            <a:off x="685800" y="1219200"/>
            <a:ext cx="8763000" cy="5029200"/>
          </a:xfrm>
        </p:spPr>
        <p:txBody>
          <a:bodyPr/>
          <a:lstStyle/>
          <a:p>
            <a:pPr eaLnBrk="1" hangingPunct="1"/>
            <a:r>
              <a:rPr lang="en-US" sz="2800" smtClean="0"/>
              <a:t>General Dynamics </a:t>
            </a:r>
            <a:r>
              <a:rPr lang="en-US" sz="2800" b="1" smtClean="0">
                <a:solidFill>
                  <a:srgbClr val="00B050"/>
                </a:solidFill>
              </a:rPr>
              <a:t>buys</a:t>
            </a:r>
            <a:r>
              <a:rPr lang="en-US" sz="2800" smtClean="0"/>
              <a:t> MayaViz</a:t>
            </a:r>
          </a:p>
          <a:p>
            <a:pPr eaLnBrk="1" hangingPunct="1"/>
            <a:r>
              <a:rPr lang="en-US" sz="2800" smtClean="0"/>
              <a:t>Agilent </a:t>
            </a:r>
            <a:r>
              <a:rPr lang="en-US" sz="2800" b="1" smtClean="0">
                <a:solidFill>
                  <a:srgbClr val="00B050"/>
                </a:solidFill>
              </a:rPr>
              <a:t>buys</a:t>
            </a:r>
            <a:r>
              <a:rPr lang="en-US" sz="2800" smtClean="0"/>
              <a:t> GeneSpring</a:t>
            </a:r>
          </a:p>
          <a:p>
            <a:pPr eaLnBrk="1" hangingPunct="1"/>
            <a:r>
              <a:rPr lang="en-US" sz="2800" smtClean="0"/>
              <a:t>Google </a:t>
            </a:r>
            <a:r>
              <a:rPr lang="en-US" sz="2800" b="1" smtClean="0">
                <a:solidFill>
                  <a:srgbClr val="00B050"/>
                </a:solidFill>
              </a:rPr>
              <a:t>buys</a:t>
            </a:r>
            <a:r>
              <a:rPr lang="en-US" sz="2800" smtClean="0"/>
              <a:t> Gapminder</a:t>
            </a:r>
          </a:p>
          <a:p>
            <a:pPr eaLnBrk="1" hangingPunct="1"/>
            <a:r>
              <a:rPr lang="en-US" sz="2800" smtClean="0"/>
              <a:t>Oracle </a:t>
            </a:r>
            <a:r>
              <a:rPr lang="en-US" sz="2800" b="1" smtClean="0">
                <a:solidFill>
                  <a:srgbClr val="00B050"/>
                </a:solidFill>
              </a:rPr>
              <a:t>buys</a:t>
            </a:r>
            <a:r>
              <a:rPr lang="en-US" sz="2800" smtClean="0"/>
              <a:t> Hyperion</a:t>
            </a:r>
          </a:p>
          <a:p>
            <a:pPr eaLnBrk="1" hangingPunct="1"/>
            <a:r>
              <a:rPr lang="en-US" sz="2800" smtClean="0"/>
              <a:t>Microsoft </a:t>
            </a:r>
            <a:r>
              <a:rPr lang="en-US" sz="2800" b="1" smtClean="0">
                <a:solidFill>
                  <a:srgbClr val="00B050"/>
                </a:solidFill>
              </a:rPr>
              <a:t>buys</a:t>
            </a:r>
            <a:r>
              <a:rPr lang="en-US" sz="2800" smtClean="0"/>
              <a:t> Proclarity</a:t>
            </a:r>
          </a:p>
          <a:p>
            <a:pPr eaLnBrk="1" hangingPunct="1"/>
            <a:r>
              <a:rPr lang="en-US" sz="2800" smtClean="0"/>
              <a:t>InfoBuilders </a:t>
            </a:r>
            <a:r>
              <a:rPr lang="en-US" sz="2800" b="1" smtClean="0">
                <a:solidFill>
                  <a:srgbClr val="00B050"/>
                </a:solidFill>
              </a:rPr>
              <a:t>buys</a:t>
            </a:r>
            <a:r>
              <a:rPr lang="en-US" sz="2800" smtClean="0"/>
              <a:t> Advizor Solutions</a:t>
            </a:r>
          </a:p>
          <a:p>
            <a:pPr eaLnBrk="1" hangingPunct="1"/>
            <a:r>
              <a:rPr lang="en-US" sz="2800" smtClean="0"/>
              <a:t>SAP </a:t>
            </a:r>
            <a:r>
              <a:rPr lang="en-US" sz="2800" b="1" smtClean="0">
                <a:solidFill>
                  <a:srgbClr val="00B050"/>
                </a:solidFill>
              </a:rPr>
              <a:t>buys</a:t>
            </a:r>
            <a:r>
              <a:rPr lang="en-US" sz="2800" smtClean="0"/>
              <a:t> (Business Objects </a:t>
            </a:r>
            <a:r>
              <a:rPr lang="en-US" sz="2800" b="1" smtClean="0">
                <a:solidFill>
                  <a:srgbClr val="00B050"/>
                </a:solidFill>
              </a:rPr>
              <a:t>buys</a:t>
            </a:r>
            <a:r>
              <a:rPr lang="en-US" sz="2800" smtClean="0"/>
              <a:t> </a:t>
            </a:r>
            <a:br>
              <a:rPr lang="en-US" sz="2800" smtClean="0"/>
            </a:br>
            <a:r>
              <a:rPr lang="en-US" sz="2800" smtClean="0"/>
              <a:t>           Xcelsius &amp; Inxight &amp; Crystal Reports ) </a:t>
            </a:r>
          </a:p>
          <a:p>
            <a:pPr eaLnBrk="1" hangingPunct="1"/>
            <a:r>
              <a:rPr lang="en-US" sz="2800" smtClean="0"/>
              <a:t>IBM </a:t>
            </a:r>
            <a:r>
              <a:rPr lang="en-US" sz="2800" b="1" smtClean="0">
                <a:solidFill>
                  <a:srgbClr val="00B050"/>
                </a:solidFill>
              </a:rPr>
              <a:t>buys</a:t>
            </a:r>
            <a:r>
              <a:rPr lang="en-US" sz="2800" smtClean="0"/>
              <a:t> (Cognos </a:t>
            </a:r>
            <a:r>
              <a:rPr lang="en-US" sz="2800" b="1" smtClean="0">
                <a:solidFill>
                  <a:srgbClr val="00B050"/>
                </a:solidFill>
              </a:rPr>
              <a:t>buys</a:t>
            </a:r>
            <a:r>
              <a:rPr lang="en-US" sz="2800" smtClean="0"/>
              <a:t> Celequest) &amp; ILOG</a:t>
            </a:r>
          </a:p>
          <a:p>
            <a:pPr eaLnBrk="1" hangingPunct="1"/>
            <a:r>
              <a:rPr lang="en-US" sz="2800" smtClean="0"/>
              <a:t>TIBCO </a:t>
            </a:r>
            <a:r>
              <a:rPr lang="en-US" sz="2800" b="1" smtClean="0">
                <a:solidFill>
                  <a:srgbClr val="00B050"/>
                </a:solidFill>
              </a:rPr>
              <a:t>buys</a:t>
            </a:r>
            <a:r>
              <a:rPr lang="en-US" sz="2800" smtClean="0"/>
              <a:t> Spotfire</a:t>
            </a:r>
          </a:p>
          <a:p>
            <a:pPr eaLnBrk="1" hangingPunct="1">
              <a:buFontTx/>
              <a:buNone/>
            </a:pPr>
            <a:endParaRPr lang="en-US" sz="2400" smtClean="0"/>
          </a:p>
        </p:txBody>
      </p:sp>
    </p:spTree>
    <p:extLst>
      <p:ext uri="{BB962C8B-B14F-4D97-AF65-F5344CB8AC3E}">
        <p14:creationId xmlns:p14="http://schemas.microsoft.com/office/powerpoint/2010/main" val="4119592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152400"/>
            <a:ext cx="8915400" cy="762000"/>
          </a:xfrm>
        </p:spPr>
        <p:txBody>
          <a:bodyPr/>
          <a:lstStyle/>
          <a:p>
            <a:pPr eaLnBrk="1" hangingPunct="1"/>
            <a:r>
              <a:rPr lang="en-US" sz="3200" b="1" smtClean="0"/>
              <a:t>Spotfire: Retinol’s role in embryos &amp; vision</a:t>
            </a:r>
          </a:p>
        </p:txBody>
      </p:sp>
      <p:pic>
        <p:nvPicPr>
          <p:cNvPr id="15363" name="Picture 3" descr="Thomas-Spotfire1"/>
          <p:cNvPicPr>
            <a:picLocks noChangeAspect="1" noChangeArrowheads="1"/>
          </p:cNvPicPr>
          <p:nvPr/>
        </p:nvPicPr>
        <p:blipFill>
          <a:blip r:embed="rId3" cstate="print"/>
          <a:srcRect/>
          <a:stretch>
            <a:fillRect/>
          </a:stretch>
        </p:blipFill>
        <p:spPr bwMode="auto">
          <a:xfrm>
            <a:off x="762000" y="1143000"/>
            <a:ext cx="7086600" cy="5668963"/>
          </a:xfrm>
          <a:prstGeom prst="rect">
            <a:avLst/>
          </a:prstGeom>
          <a:noFill/>
          <a:ln w="9525">
            <a:noFill/>
            <a:miter lim="800000"/>
            <a:headEnd/>
            <a:tailEnd/>
          </a:ln>
        </p:spPr>
      </p:pic>
    </p:spTree>
    <p:extLst>
      <p:ext uri="{BB962C8B-B14F-4D97-AF65-F5344CB8AC3E}">
        <p14:creationId xmlns:p14="http://schemas.microsoft.com/office/powerpoint/2010/main" val="3162703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3200" b="1" smtClean="0"/>
              <a:t>Spotfire: DC natality data</a:t>
            </a:r>
          </a:p>
        </p:txBody>
      </p:sp>
      <p:pic>
        <p:nvPicPr>
          <p:cNvPr id="13315" name="Picture 3"/>
          <p:cNvPicPr>
            <a:picLocks noChangeAspect="1" noChangeArrowheads="1"/>
          </p:cNvPicPr>
          <p:nvPr/>
        </p:nvPicPr>
        <p:blipFill>
          <a:blip r:embed="rId2" cstate="print"/>
          <a:srcRect/>
          <a:stretch>
            <a:fillRect/>
          </a:stretch>
        </p:blipFill>
        <p:spPr bwMode="auto">
          <a:xfrm>
            <a:off x="304800" y="1119188"/>
            <a:ext cx="7924800" cy="5738812"/>
          </a:xfrm>
          <a:prstGeom prst="rect">
            <a:avLst/>
          </a:prstGeom>
          <a:noFill/>
          <a:ln w="38100" cap="sq" algn="ctr">
            <a:noFill/>
            <a:miter lim="800000"/>
            <a:headEnd/>
            <a:tailEnd/>
          </a:ln>
        </p:spPr>
      </p:pic>
    </p:spTree>
    <p:extLst>
      <p:ext uri="{BB962C8B-B14F-4D97-AF65-F5344CB8AC3E}">
        <p14:creationId xmlns:p14="http://schemas.microsoft.com/office/powerpoint/2010/main" val="2751730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ntique Olv (W1)" pitchFamily="34" charset="0"/>
            <a:cs typeface="Arial"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00"/>
            </a:solidFill>
            <a:effectLst/>
            <a:latin typeface="Antique Olv (W1)" pitchFamily="34" charset="0"/>
            <a:cs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53672</TotalTime>
  <Words>2012</Words>
  <Application>Microsoft Office PowerPoint</Application>
  <PresentationFormat>On-screen Show (4:3)</PresentationFormat>
  <Paragraphs>505</Paragraphs>
  <Slides>62</Slides>
  <Notes>15</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Pixel</vt:lpstr>
      <vt:lpstr>תרשים</vt:lpstr>
      <vt:lpstr>  Information Visualization  in Medical Informatics   Ben Shneiderman  ben@cs.umd.edu @benbendc  Founding Director (1983-2000), Human-Computer Interaction Lab Professor, Department of Computer Science Member, Institute for Advanced Computer Studies   University of Maryland College Park, MD 20742</vt:lpstr>
      <vt:lpstr>PowerPoint Presentation</vt:lpstr>
      <vt:lpstr>Design Issues</vt:lpstr>
      <vt:lpstr>Information Visualization &amp; Visual Analytics</vt:lpstr>
      <vt:lpstr>Information Visualization &amp; Visual Analytics</vt:lpstr>
      <vt:lpstr>Information Visualization &amp; Visual Analytics</vt:lpstr>
      <vt:lpstr>Business takes action</vt:lpstr>
      <vt:lpstr>Spotfire: Retinol’s role in embryos &amp; vision</vt:lpstr>
      <vt:lpstr>Spotfire: DC natality data</vt:lpstr>
      <vt:lpstr>PowerPoint Presentation</vt:lpstr>
      <vt:lpstr>10M - 100M pixels: Large displays </vt:lpstr>
      <vt:lpstr>100M-pixels &amp; more</vt:lpstr>
      <vt:lpstr>1M-pixels &amp; less</vt:lpstr>
      <vt:lpstr>Information Visualization: Mantra</vt:lpstr>
      <vt:lpstr>Information Visualization: Data Types</vt:lpstr>
      <vt:lpstr>Anscombe’s Quartet</vt:lpstr>
      <vt:lpstr>Anscombe’s Quartet</vt:lpstr>
      <vt:lpstr>Anscombe’s Quartet</vt:lpstr>
      <vt:lpstr>PowerPoint Presentation</vt:lpstr>
      <vt:lpstr>LifeLines2: Align-Rank-Filter &amp; Summarize</vt:lpstr>
      <vt:lpstr>LifeLines2: Align-Rank-Filter &amp; Summarize</vt:lpstr>
      <vt:lpstr>LifeFlow: Aggregation Strategy</vt:lpstr>
      <vt:lpstr>LifeFlow: Interface with User Controls</vt:lpstr>
      <vt:lpstr>PowerPoint Presentation</vt:lpstr>
      <vt:lpstr>PowerPoint Presentation</vt:lpstr>
      <vt:lpstr>PowerPoint Presentation</vt:lpstr>
      <vt:lpstr>PowerPoint Presentation</vt:lpstr>
      <vt:lpstr>PowerPoint Presentation</vt:lpstr>
      <vt:lpstr>EventFlow: Original Dataset</vt:lpstr>
      <vt:lpstr>LABA_ICSs Merged</vt:lpstr>
      <vt:lpstr>SABAs Merged</vt:lpstr>
      <vt:lpstr>Align by First LABA_ICS</vt:lpstr>
      <vt:lpstr>Reduce Window Size</vt:lpstr>
      <vt:lpstr>Original Dataset</vt:lpstr>
      <vt:lpstr>PowerPoint Presentation</vt:lpstr>
      <vt:lpstr>Treemap: Gene Ontology</vt:lpstr>
      <vt:lpstr>Treemap: Smartmoney MarketMap</vt:lpstr>
      <vt:lpstr>Market falls steeply Feb 27, 2007, with one exception</vt:lpstr>
      <vt:lpstr>Market falls steeply Sept 22, 2011, some exceptions</vt:lpstr>
      <vt:lpstr>Market mixed, February 8, 2008  Energy &amp; Technology up, Financial &amp; Health Care down</vt:lpstr>
      <vt:lpstr>Market rises, September 1, 2010, Gold contrarians </vt:lpstr>
      <vt:lpstr>Treemap: WHC Emergency Room           (6304 patients in Jan2006)</vt:lpstr>
      <vt:lpstr>Treemap: WHC Emergency Room           (6304 patients in Jan2006)  (only those service time &gt;12 hours)</vt:lpstr>
      <vt:lpstr>PowerPoint Presentation</vt:lpstr>
      <vt:lpstr>Office of National Coordinator: SHARP</vt:lpstr>
      <vt:lpstr>Lab test tracking to ensure completion</vt:lpstr>
      <vt:lpstr>Missing Lab Tests: Results Only</vt:lpstr>
      <vt:lpstr>Missing Lab Tests: Results+Pending</vt:lpstr>
      <vt:lpstr>Missing Lab Tests: Prioritized Pending</vt:lpstr>
      <vt:lpstr>Performance Times: 18 participants</vt:lpstr>
      <vt:lpstr>Retrospective Analyses Lab Tests</vt:lpstr>
      <vt:lpstr>Medication Reconciliation: Current Form</vt:lpstr>
      <vt:lpstr>Twinlist: Medication Reconciliation</vt:lpstr>
      <vt:lpstr>PowerPoint Presentation</vt:lpstr>
      <vt:lpstr>PowerPoint Presentation</vt:lpstr>
      <vt:lpstr>PowerPoint Presentation</vt:lpstr>
      <vt:lpstr>PowerPoint Presentation</vt:lpstr>
      <vt:lpstr>PowerPoint Presentation</vt:lpstr>
      <vt:lpstr>UI Techniques to Reduce Selection Errors</vt:lpstr>
      <vt:lpstr>UI Techniques to Reduce Selection Errors</vt:lpstr>
      <vt:lpstr>UN Millennium Development Goals</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Voting System Technologies</dc:title>
  <dc:creator>Ben Shneiderman</dc:creator>
  <cp:lastModifiedBy>Ben Shneiderman</cp:lastModifiedBy>
  <cp:revision>268</cp:revision>
  <dcterms:created xsi:type="dcterms:W3CDTF">2004-05-06T20:17:30Z</dcterms:created>
  <dcterms:modified xsi:type="dcterms:W3CDTF">2013-05-15T03:05:39Z</dcterms:modified>
</cp:coreProperties>
</file>