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58"/>
  </p:notesMasterIdLst>
  <p:handoutMasterIdLst>
    <p:handoutMasterId r:id="rId59"/>
  </p:handoutMasterIdLst>
  <p:sldIdLst>
    <p:sldId id="554" r:id="rId2"/>
    <p:sldId id="849" r:id="rId3"/>
    <p:sldId id="850" r:id="rId4"/>
    <p:sldId id="818" r:id="rId5"/>
    <p:sldId id="861" r:id="rId6"/>
    <p:sldId id="867" r:id="rId7"/>
    <p:sldId id="860" r:id="rId8"/>
    <p:sldId id="729" r:id="rId9"/>
    <p:sldId id="801" r:id="rId10"/>
    <p:sldId id="824" r:id="rId11"/>
    <p:sldId id="825" r:id="rId12"/>
    <p:sldId id="862" r:id="rId13"/>
    <p:sldId id="855" r:id="rId14"/>
    <p:sldId id="865" r:id="rId15"/>
    <p:sldId id="733" r:id="rId16"/>
    <p:sldId id="751" r:id="rId17"/>
    <p:sldId id="784" r:id="rId18"/>
    <p:sldId id="788" r:id="rId19"/>
    <p:sldId id="812" r:id="rId20"/>
    <p:sldId id="736" r:id="rId21"/>
    <p:sldId id="735" r:id="rId22"/>
    <p:sldId id="757" r:id="rId23"/>
    <p:sldId id="811" r:id="rId24"/>
    <p:sldId id="758" r:id="rId25"/>
    <p:sldId id="756" r:id="rId26"/>
    <p:sldId id="802" r:id="rId27"/>
    <p:sldId id="803" r:id="rId28"/>
    <p:sldId id="752" r:id="rId29"/>
    <p:sldId id="740" r:id="rId30"/>
    <p:sldId id="819" r:id="rId31"/>
    <p:sldId id="741" r:id="rId32"/>
    <p:sldId id="730" r:id="rId33"/>
    <p:sldId id="790" r:id="rId34"/>
    <p:sldId id="791" r:id="rId35"/>
    <p:sldId id="792" r:id="rId36"/>
    <p:sldId id="793" r:id="rId37"/>
    <p:sldId id="853" r:id="rId38"/>
    <p:sldId id="854" r:id="rId39"/>
    <p:sldId id="851" r:id="rId40"/>
    <p:sldId id="852" r:id="rId41"/>
    <p:sldId id="830" r:id="rId42"/>
    <p:sldId id="831" r:id="rId43"/>
    <p:sldId id="835" r:id="rId44"/>
    <p:sldId id="836" r:id="rId45"/>
    <p:sldId id="839" r:id="rId46"/>
    <p:sldId id="864" r:id="rId47"/>
    <p:sldId id="837" r:id="rId48"/>
    <p:sldId id="863" r:id="rId49"/>
    <p:sldId id="841" r:id="rId50"/>
    <p:sldId id="842" r:id="rId51"/>
    <p:sldId id="843" r:id="rId52"/>
    <p:sldId id="844" r:id="rId53"/>
    <p:sldId id="846" r:id="rId54"/>
    <p:sldId id="847" r:id="rId55"/>
    <p:sldId id="848" r:id="rId56"/>
    <p:sldId id="866" r:id="rId57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0000"/>
        </a:solidFill>
        <a:latin typeface="Antique Olv (W1)" pitchFamily="34" charset="0"/>
        <a:ea typeface="+mn-ea"/>
        <a:cs typeface="Arial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0000"/>
        </a:solidFill>
        <a:latin typeface="Antique Olv (W1)" pitchFamily="34" charset="0"/>
        <a:ea typeface="+mn-ea"/>
        <a:cs typeface="Arial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0000"/>
        </a:solidFill>
        <a:latin typeface="Antique Olv (W1)" pitchFamily="34" charset="0"/>
        <a:ea typeface="+mn-ea"/>
        <a:cs typeface="Arial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0000"/>
        </a:solidFill>
        <a:latin typeface="Antique Olv (W1)" pitchFamily="34" charset="0"/>
        <a:ea typeface="+mn-ea"/>
        <a:cs typeface="Arial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0000"/>
        </a:solidFill>
        <a:latin typeface="Antique Olv (W1)" pitchFamily="34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rgbClr val="000000"/>
        </a:solidFill>
        <a:latin typeface="Antique Olv (W1)" pitchFamily="34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rgbClr val="000000"/>
        </a:solidFill>
        <a:latin typeface="Antique Olv (W1)" pitchFamily="34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rgbClr val="000000"/>
        </a:solidFill>
        <a:latin typeface="Antique Olv (W1)" pitchFamily="34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rgbClr val="000000"/>
        </a:solidFill>
        <a:latin typeface="Antique Olv (W1)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FAB5A2"/>
    <a:srgbClr val="DC0000"/>
    <a:srgbClr val="FAF400"/>
    <a:srgbClr val="EC0000"/>
    <a:srgbClr val="F6F000"/>
    <a:srgbClr val="FFFF00"/>
    <a:srgbClr val="F50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4557" autoAdjust="0"/>
  </p:normalViewPr>
  <p:slideViewPr>
    <p:cSldViewPr>
      <p:cViewPr>
        <p:scale>
          <a:sx n="100" d="100"/>
          <a:sy n="100" d="100"/>
        </p:scale>
        <p:origin x="-74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1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1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1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C48C596-398B-475A-914A-50F0BC1F2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58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D671035-CB1C-4C26-A2F4-11EBC4973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593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4AC266-1045-47C2-B40F-08809200AD75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0488" tIns="44450" rIns="90488" bIns="44450"/>
          <a:lstStyle/>
          <a:p>
            <a:pPr eaLnBrk="1" hangingPunct="1"/>
            <a:endParaRPr lang="en-US" smtClean="0"/>
          </a:p>
        </p:txBody>
      </p:sp>
      <p:sp>
        <p:nvSpPr>
          <p:cNvPr id="4198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8C6755D2-519A-4129-94E4-B54154B9DF0A}" type="slidenum">
              <a:rPr lang="en-US" sz="1200">
                <a:solidFill>
                  <a:schemeClr val="tx1"/>
                </a:solidFill>
                <a:latin typeface="Arial" charset="0"/>
              </a:rPr>
              <a:pPr algn="r" eaLnBrk="1" hangingPunct="1"/>
              <a:t>27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0480" tIns="44446" rIns="90480" bIns="44446"/>
          <a:lstStyle/>
          <a:p>
            <a:pPr eaLnBrk="1" hangingPunct="1"/>
            <a:endParaRPr lang="en-US" smtClean="0"/>
          </a:p>
        </p:txBody>
      </p:sp>
      <p:sp>
        <p:nvSpPr>
          <p:cNvPr id="4608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five </a:t>
            </a:r>
            <a:r>
              <a:rPr lang="en-US" b="1" smtClean="0"/>
              <a:t>stages</a:t>
            </a:r>
            <a:r>
              <a:rPr lang="en-US" smtClean="0"/>
              <a:t> of emotional response: (1) </a:t>
            </a:r>
            <a:r>
              <a:rPr lang="en-US" b="1" smtClean="0"/>
              <a:t>denial</a:t>
            </a:r>
            <a:r>
              <a:rPr lang="en-US" smtClean="0"/>
              <a:t>, (2) bargaining, (3) anger, (4) despair, (5) </a:t>
            </a:r>
            <a:r>
              <a:rPr lang="en-US" b="1" smtClean="0"/>
              <a:t>acceptance</a:t>
            </a:r>
            <a:r>
              <a:rPr lang="en-US" smtClean="0"/>
              <a:t>. </a:t>
            </a:r>
            <a:r>
              <a:rPr lang="en-US" b="1" smtClean="0"/>
              <a:t>...</a:t>
            </a: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E53137-468C-4C2C-8934-513EDF54FF91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31F20-645F-45EC-905A-A30823C2E80F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EA8EEC-83C2-4DAA-9332-46A27DCA1F74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5C8B84-E3C2-4CA7-A816-B2D1D0397A43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C67D2A-05D6-450A-BEAF-A6A5425E7E0C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/>
              <a:t>Chapter 3, Figure 1 (page 6). A NodeXL social media network diagram of relationships among Twitter users mentioning the hashtag “#WIN09” used by attendees of a conference on Network Science at NYU in September 2009.  Each user’s node is sized proportional to the number of tweets they have ever made to that date.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B9E45B-D185-4BAB-92D8-32E5D6A7A647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38900A-1873-464E-A6BE-F45D0ABD84AE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/>
              <a:t>Figure 13.24. NodeXL network of Flickr users who comment on Marc_Smith’s photos (network depth 1.5; edge weight≥4).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481F9E-24D7-412E-89B2-D3A51FB23875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545AF-0FDF-4F5C-8AF0-30ADEC357401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02CAD-E9D7-45DC-BF1E-F8516A0EADAA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ntique Olv (W1)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ntique Olv (W1)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ntique Olv (W1)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ntique Olv (W1)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ntique Olv (W1)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ntique Olv (W1)"/>
                <a:cs typeface="Arial" pitchFamily="34" charset="0"/>
              </a:defRPr>
            </a:lvl9pPr>
          </a:lstStyle>
          <a:p>
            <a:pPr eaLnBrk="1" hangingPunct="1"/>
            <a:fld id="{386EA2FB-5577-4AB9-A71E-E5EEEA1FFA91}" type="slidenum">
              <a:rPr lang="en-US" sz="1200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48</a:t>
            </a:fld>
            <a:endParaRPr lang="en-US" sz="120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AC0AB2-F7FD-473A-8055-BA4D557E65B5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/>
              <a:t>Chapter 3, Figure 1 (page 6). A NodeXL social media network diagram of relationships among Twitter users mentioning the hashtag “#WIN09” used by attendees of a conference on Network Science at NYU in September 2009.  Each user’s node is sized proportional to the number of tweets they have ever made to that date.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3FFE7F-F121-41F2-9229-DAFC8C2B4B5B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/>
              <a:t>Figure 13.20. NodeXL cluster visualization showing three Flickr tag clusters, each representing a different context for “mouse”.</a:t>
            </a:r>
          </a:p>
          <a:p>
            <a:endParaRPr lang="en-US" smtClean="0"/>
          </a:p>
          <a:p>
            <a:r>
              <a:rPr lang="en-US" b="1" smtClean="0"/>
              <a:t>Figure 13.21. NodeXL display of Isolated clusters for three different contexts for the “mouse” tag in Flickr: mouse animal, computer mouse, and Mickey Mouse Disney character.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BCBA5A-23FE-4578-BEF3-F36D39C9CA85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/>
              <a:t>Figure 13.24. NodeXL network of Flickr users who comment on Marc_Smith’s photos (network depth 1.5; edge weight≥4).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481F9E-24D7-412E-89B2-D3A51FB23875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8CAC5A-3439-4A22-A844-4AF96627FEF1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02CAD-E9D7-45DC-BF1E-F8516A0EADAA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02CAD-E9D7-45DC-BF1E-F8516A0EADAA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02CAD-E9D7-45DC-BF1E-F8516A0EADAA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Todd Beamer – United 93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4C7CC2-9D28-46E3-A627-55BFECB72C45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E9684C-D9B1-44F8-9E54-CAEE88475F3B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8BF9BA60-0A66-4230-A5DE-4455D175B46C}" type="slidenum">
              <a:rPr lang="en-US" sz="1200">
                <a:solidFill>
                  <a:schemeClr val="tx1"/>
                </a:solidFill>
                <a:latin typeface="Arial" charset="0"/>
              </a:rPr>
              <a:pPr algn="r" eaLnBrk="1" hangingPunct="1"/>
              <a:t>14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0480" tIns="44446" rIns="90480" bIns="44446"/>
          <a:lstStyle/>
          <a:p>
            <a:pPr eaLnBrk="1" hangingPunct="1"/>
            <a:endParaRPr lang="en-US" smtClean="0"/>
          </a:p>
        </p:txBody>
      </p:sp>
      <p:sp>
        <p:nvSpPr>
          <p:cNvPr id="4813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EB5A55A0-5F79-4A2A-B978-375B737DAF61}" type="slidenum">
              <a:rPr lang="en-US" sz="1200">
                <a:solidFill>
                  <a:schemeClr val="tx1"/>
                </a:solidFill>
                <a:latin typeface="Arial" charset="0"/>
              </a:rPr>
              <a:pPr algn="r" eaLnBrk="1" hangingPunct="1"/>
              <a:t>26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0480" tIns="44446" rIns="90480" bIns="44446"/>
          <a:lstStyle/>
          <a:p>
            <a:pPr eaLnBrk="1" hangingPunct="1"/>
            <a:endParaRPr lang="en-US" smtClean="0"/>
          </a:p>
        </p:txBody>
      </p:sp>
      <p:sp>
        <p:nvSpPr>
          <p:cNvPr id="4506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1" hangingPunct="1">
                  <a:defRPr/>
                </a:pP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553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53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Tx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403BA-2D5E-47F9-921A-9BE1C3155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42BFA-D1D1-4465-8A38-1F8501C60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0764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769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35B6-0F84-4401-88E9-F283E4568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AD15A-575F-4ECE-951B-C63E4AF73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8799A-B64C-4F48-AD31-29C754DF5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B9190-9FC8-4B70-8779-92A6CEB3B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CE49B-A8F3-442C-B5EA-D3B28C216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DA4B9-5D58-4B99-8282-D4CC9614D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A48C8-5363-4132-9691-0B3E65333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324D4-CD8F-4D16-AE02-0FA7AD683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4F04E-F662-4487-B3D6-387BF0D9C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</a:lstStyle>
          <a:p>
            <a:pPr>
              <a:defRPr/>
            </a:pPr>
            <a:fld id="{09568D22-1CCE-42C8-AFEB-19C43847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 userDrawn="1"/>
        </p:nvSpPr>
        <p:spPr bwMode="auto">
          <a:xfrm>
            <a:off x="0" y="914400"/>
            <a:ext cx="285750" cy="223838"/>
          </a:xfrm>
          <a:prstGeom prst="rect">
            <a:avLst/>
          </a:prstGeom>
          <a:gradFill rotWithShape="1">
            <a:gsLst>
              <a:gs pos="0">
                <a:srgbClr val="F6F000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4278" name="Rectangle 6"/>
          <p:cNvSpPr>
            <a:spLocks noChangeArrowheads="1"/>
          </p:cNvSpPr>
          <p:nvPr userDrawn="1"/>
        </p:nvSpPr>
        <p:spPr bwMode="auto">
          <a:xfrm>
            <a:off x="412750" y="971550"/>
            <a:ext cx="8731250" cy="1143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4279" name="Rectangle 7"/>
          <p:cNvSpPr>
            <a:spLocks noChangeArrowheads="1"/>
          </p:cNvSpPr>
          <p:nvPr userDrawn="1"/>
        </p:nvSpPr>
        <p:spPr bwMode="auto">
          <a:xfrm>
            <a:off x="409575" y="971550"/>
            <a:ext cx="138113" cy="587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 userDrawn="1"/>
        </p:nvSpPr>
        <p:spPr bwMode="auto">
          <a:xfrm>
            <a:off x="547688" y="914400"/>
            <a:ext cx="139700" cy="571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54281" name="Rectangle 9"/>
          <p:cNvSpPr>
            <a:spLocks noChangeArrowheads="1"/>
          </p:cNvSpPr>
          <p:nvPr userDrawn="1"/>
        </p:nvSpPr>
        <p:spPr bwMode="auto">
          <a:xfrm>
            <a:off x="547688" y="971550"/>
            <a:ext cx="139700" cy="5873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4282" name="Rectangle 10"/>
          <p:cNvSpPr>
            <a:spLocks noChangeArrowheads="1"/>
          </p:cNvSpPr>
          <p:nvPr userDrawn="1"/>
        </p:nvSpPr>
        <p:spPr bwMode="auto">
          <a:xfrm>
            <a:off x="274638" y="1028700"/>
            <a:ext cx="136525" cy="587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54284" name="Rectangle 12"/>
          <p:cNvSpPr>
            <a:spLocks noChangeArrowheads="1"/>
          </p:cNvSpPr>
          <p:nvPr userDrawn="1"/>
        </p:nvSpPr>
        <p:spPr bwMode="auto">
          <a:xfrm>
            <a:off x="409575" y="1028700"/>
            <a:ext cx="138113" cy="571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54285" name="Rectangle 13"/>
          <p:cNvSpPr>
            <a:spLocks noChangeArrowheads="1"/>
          </p:cNvSpPr>
          <p:nvPr userDrawn="1"/>
        </p:nvSpPr>
        <p:spPr bwMode="auto">
          <a:xfrm>
            <a:off x="274638" y="1085850"/>
            <a:ext cx="136525" cy="571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endParaRPr lang="en-US" sz="18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3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42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9" name="Picture 17" descr="hcil-logo-small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82000" y="6248400"/>
            <a:ext cx="609600" cy="457200"/>
          </a:xfrm>
          <a:prstGeom prst="rect">
            <a:avLst/>
          </a:prstGeom>
          <a:noFill/>
          <a:ln w="1587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54290" name="Oval 18"/>
          <p:cNvSpPr>
            <a:spLocks noChangeArrowheads="1"/>
          </p:cNvSpPr>
          <p:nvPr userDrawn="1"/>
        </p:nvSpPr>
        <p:spPr bwMode="auto">
          <a:xfrm>
            <a:off x="133350" y="952500"/>
            <a:ext cx="152400" cy="152400"/>
          </a:xfrm>
          <a:prstGeom prst="ellipse">
            <a:avLst/>
          </a:prstGeom>
          <a:solidFill>
            <a:srgbClr val="EC0000"/>
          </a:solidFill>
          <a:ln w="38100" cap="sq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5032B"/>
        </a:buClr>
        <a:buSzPct val="14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C0000"/>
        </a:buClr>
        <a:buSzPct val="120000"/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5032B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5032B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0" y="1219200"/>
            <a:ext cx="9677400" cy="4191000"/>
          </a:xfrm>
          <a:noFill/>
        </p:spPr>
        <p:txBody>
          <a:bodyPr lIns="90488" tIns="44450" rIns="90488" bIns="44450"/>
          <a:lstStyle/>
          <a:p>
            <a:pPr algn="ctr"/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3200" dirty="0" smtClean="0"/>
              <a:t> </a:t>
            </a:r>
            <a:r>
              <a:rPr lang="en-US" sz="3200" b="1" dirty="0" smtClean="0"/>
              <a:t>The Next 25 Years of </a:t>
            </a:r>
            <a:r>
              <a:rPr lang="en-US" sz="3200" b="1" smtClean="0"/>
              <a:t>HCI Research:</a:t>
            </a:r>
            <a:br>
              <a:rPr lang="en-US" sz="3200" b="1" smtClean="0"/>
            </a:br>
            <a:r>
              <a:rPr lang="en-US" sz="3200" b="1"/>
              <a:t>T</a:t>
            </a:r>
            <a:r>
              <a:rPr lang="en-US" sz="3200" b="1" smtClean="0"/>
              <a:t>echnology-Mediated </a:t>
            </a:r>
            <a:r>
              <a:rPr lang="en-US" sz="3200" b="1" dirty="0" smtClean="0"/>
              <a:t>Social Participation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Ben Shneiderman  </a:t>
            </a:r>
            <a:r>
              <a:rPr lang="en-US" sz="1600" b="1" i="1" dirty="0" smtClean="0">
                <a:latin typeface="Courier New" pitchFamily="49" charset="0"/>
              </a:rPr>
              <a:t>ben@cs.umd.edu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Twitter:  @</a:t>
            </a:r>
            <a:r>
              <a:rPr lang="en-US" sz="1600" dirty="0" err="1" smtClean="0"/>
              <a:t>benbendc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Founding Director (1983-2000), Human-Computer Interaction Lab</a:t>
            </a:r>
            <a:br>
              <a:rPr lang="en-US" sz="1600" dirty="0" smtClean="0"/>
            </a:br>
            <a:r>
              <a:rPr lang="en-US" sz="1600" dirty="0" smtClean="0"/>
              <a:t>Professor, Department of Computer Science</a:t>
            </a:r>
            <a:br>
              <a:rPr lang="en-US" sz="1600" dirty="0" smtClean="0"/>
            </a:br>
            <a:r>
              <a:rPr lang="en-US" sz="1600" dirty="0" smtClean="0"/>
              <a:t>Member, Institute for Advanced Computer Studies </a:t>
            </a:r>
            <a:r>
              <a:rPr lang="en-US" sz="1400" b="1" i="1" dirty="0" smtClean="0">
                <a:latin typeface="Courier New" pitchFamily="49" charset="0"/>
              </a:rPr>
              <a:t/>
            </a:r>
            <a:br>
              <a:rPr lang="en-US" sz="1400" b="1" i="1" dirty="0" smtClean="0">
                <a:latin typeface="Courier New" pitchFamily="49" charset="0"/>
              </a:rPr>
            </a:br>
            <a:endParaRPr lang="en-US" sz="1400" dirty="0" smtClean="0"/>
          </a:p>
        </p:txBody>
      </p:sp>
      <p:pic>
        <p:nvPicPr>
          <p:cNvPr id="3075" name="Picture 3" descr="Welcome &#10;to the University of Marylan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62200" y="5638800"/>
            <a:ext cx="4314825" cy="742950"/>
          </a:xfr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b="1" smtClean="0"/>
              <a:t>Early Steps</a:t>
            </a: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3" cstate="print"/>
          <a:srcRect l="9689" t="8305" r="11240" b="4398"/>
          <a:stretch>
            <a:fillRect/>
          </a:stretch>
        </p:blipFill>
        <p:spPr bwMode="auto">
          <a:xfrm>
            <a:off x="5164138" y="304800"/>
            <a:ext cx="3827462" cy="50292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5154613" y="5559425"/>
            <a:ext cx="3836987" cy="307975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http://iparticipate.wikispaces.com</a:t>
            </a:r>
            <a:endParaRPr lang="en-US" sz="1400" b="1">
              <a:solidFill>
                <a:schemeClr val="tx1"/>
              </a:solidFill>
              <a:latin typeface="Courier New" pitchFamily="49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15913" y="1143000"/>
            <a:ext cx="8294687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 eaLnBrk="1" hangingPunct="1">
              <a:spcBef>
                <a:spcPct val="20000"/>
              </a:spcBef>
              <a:buClr>
                <a:srgbClr val="F5032B"/>
              </a:buClr>
              <a:buSzPct val="140000"/>
              <a:defRPr/>
            </a:pPr>
            <a:r>
              <a:rPr lang="en-US" b="1" kern="0" dirty="0">
                <a:solidFill>
                  <a:schemeClr val="tx1"/>
                </a:solidFill>
                <a:latin typeface="+mn-lt"/>
                <a:cs typeface="+mn-cs"/>
              </a:rPr>
              <a:t>               Informal Gathering</a:t>
            </a:r>
            <a:r>
              <a:rPr lang="en-US" sz="1800" b="1" kern="0" dirty="0">
                <a:solidFill>
                  <a:schemeClr val="tx1"/>
                </a:solidFill>
                <a:latin typeface="+mn-lt"/>
                <a:cs typeface="+mn-cs"/>
              </a:rPr>
              <a:t/>
            </a:r>
            <a:br>
              <a:rPr lang="en-US" sz="1800" b="1" kern="0" dirty="0">
                <a:solidFill>
                  <a:schemeClr val="tx1"/>
                </a:solidFill>
                <a:latin typeface="+mn-lt"/>
                <a:cs typeface="+mn-cs"/>
              </a:rPr>
            </a:br>
            <a:r>
              <a:rPr lang="en-US" sz="1800" b="1" kern="0" dirty="0">
                <a:solidFill>
                  <a:schemeClr val="tx1"/>
                </a:solidFill>
                <a:latin typeface="+mn-lt"/>
                <a:cs typeface="+mn-cs"/>
              </a:rPr>
              <a:t>   </a:t>
            </a:r>
            <a:r>
              <a:rPr lang="en-US" sz="2400" b="1" kern="0" dirty="0">
                <a:solidFill>
                  <a:schemeClr val="tx1"/>
                </a:solidFill>
                <a:latin typeface="+mn-lt"/>
                <a:cs typeface="+mn-cs"/>
              </a:rPr>
              <a:t>College Park, MD, April 2009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F5032B"/>
              </a:buClr>
              <a:buSzPct val="140000"/>
              <a:defRPr/>
            </a:pPr>
            <a:endParaRPr lang="en-US" sz="2400" b="1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F5032B"/>
              </a:buClr>
              <a:buSzPct val="140000"/>
              <a:defRPr/>
            </a:pPr>
            <a:r>
              <a:rPr lang="en-US" b="1" kern="0" dirty="0">
                <a:solidFill>
                  <a:schemeClr val="tx1"/>
                </a:solidFill>
                <a:latin typeface="+mn-lt"/>
                <a:cs typeface="+mn-cs"/>
              </a:rPr>
              <a:t>Article: </a:t>
            </a:r>
            <a:r>
              <a:rPr lang="en-US" sz="2400" b="1" kern="0" dirty="0">
                <a:solidFill>
                  <a:schemeClr val="tx1"/>
                </a:solidFill>
                <a:latin typeface="+mn-lt"/>
                <a:cs typeface="+mn-cs"/>
              </a:rPr>
              <a:t>Science March 2009</a:t>
            </a:r>
          </a:p>
        </p:txBody>
      </p:sp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4" cstate="print"/>
          <a:srcRect l="6601" t="9247" r="7591" b="33218"/>
          <a:stretch>
            <a:fillRect/>
          </a:stretch>
        </p:blipFill>
        <p:spPr bwMode="auto">
          <a:xfrm>
            <a:off x="152400" y="2971800"/>
            <a:ext cx="4562475" cy="3930650"/>
          </a:xfrm>
          <a:prstGeom prst="rect">
            <a:avLst/>
          </a:prstGeom>
          <a:noFill/>
          <a:ln w="22225" cap="sq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75" name="Rectangle 8"/>
          <p:cNvSpPr>
            <a:spLocks noChangeArrowheads="1"/>
          </p:cNvSpPr>
          <p:nvPr/>
        </p:nvSpPr>
        <p:spPr bwMode="auto">
          <a:xfrm>
            <a:off x="258763" y="4291013"/>
            <a:ext cx="838200" cy="152400"/>
          </a:xfrm>
          <a:prstGeom prst="rect">
            <a:avLst/>
          </a:prstGeom>
          <a:solidFill>
            <a:schemeClr val="bg1"/>
          </a:solidFill>
          <a:ln w="38100" cap="sq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TextBox 9"/>
          <p:cNvSpPr txBox="1">
            <a:spLocks noChangeArrowheads="1"/>
          </p:cNvSpPr>
          <p:nvPr/>
        </p:nvSpPr>
        <p:spPr bwMode="auto">
          <a:xfrm>
            <a:off x="152400" y="4283075"/>
            <a:ext cx="11826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BEN SHNEIDERMAN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609600" y="6096000"/>
            <a:ext cx="7446963" cy="1077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Jenny Preece (PI), Peter Pirolli &amp; Ben Shneiderman (Co-PIs)</a:t>
            </a:r>
          </a:p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  <a:latin typeface="Courier New" pitchFamily="49" charset="0"/>
                <a:cs typeface="Arial" pitchFamily="34" charset="0"/>
              </a:rPr>
              <a:t>www.tmsp.umd.edu</a:t>
            </a:r>
            <a:r>
              <a:rPr lang="en-US" sz="2400" b="1" dirty="0">
                <a:solidFill>
                  <a:schemeClr val="tx1"/>
                </a:solidFill>
                <a:latin typeface="Courier New" pitchFamily="49" charset="0"/>
                <a:cs typeface="Arial" pitchFamily="34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Courier New" pitchFamily="49" charset="0"/>
                <a:cs typeface="Arial" pitchFamily="34" charset="0"/>
              </a:rPr>
            </a:br>
            <a:endParaRPr lang="en-US" sz="2400" b="1" i="1" dirty="0">
              <a:solidFill>
                <a:schemeClr val="tx1"/>
              </a:solidFill>
              <a:latin typeface="Courier New" pitchFamily="49" charset="0"/>
              <a:cs typeface="Arial" pitchFamily="34" charset="0"/>
            </a:endParaRPr>
          </a:p>
        </p:txBody>
      </p:sp>
      <p:pic>
        <p:nvPicPr>
          <p:cNvPr id="8195" name="Picture 6"/>
          <p:cNvPicPr>
            <a:picLocks noChangeAspect="1" noChangeArrowheads="1"/>
          </p:cNvPicPr>
          <p:nvPr/>
        </p:nvPicPr>
        <p:blipFill>
          <a:blip r:embed="rId2" cstate="print"/>
          <a:srcRect l="2756" t="14041" r="3937" b="27634"/>
          <a:stretch>
            <a:fillRect/>
          </a:stretch>
        </p:blipFill>
        <p:spPr bwMode="auto">
          <a:xfrm>
            <a:off x="1524000" y="1066800"/>
            <a:ext cx="6019800" cy="41148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3" cstate="print"/>
          <a:srcRect l="2251" t="41936" r="4315" b="16129"/>
          <a:stretch>
            <a:fillRect/>
          </a:stretch>
        </p:blipFill>
        <p:spPr bwMode="auto">
          <a:xfrm>
            <a:off x="1516063" y="5181600"/>
            <a:ext cx="5943600" cy="930275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76200" y="279400"/>
            <a:ext cx="9144000" cy="1077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Arial" charset="0"/>
              </a:rPr>
              <a:t>NSF Workshops: </a:t>
            </a:r>
            <a:r>
              <a:rPr lang="en-US" sz="3200" b="1" dirty="0" smtClean="0">
                <a:solidFill>
                  <a:schemeClr val="tx1"/>
                </a:solidFill>
                <a:latin typeface="Arial" charset="0"/>
              </a:rPr>
              <a:t>Academics, Industry, Gov’t</a:t>
            </a:r>
            <a:r>
              <a:rPr lang="en-US" sz="3200" b="1" dirty="0">
                <a:solidFill>
                  <a:schemeClr val="tx1"/>
                </a:solidFill>
                <a:latin typeface="Courier New" pitchFamily="49" charset="0"/>
              </a:rPr>
              <a:t/>
            </a:r>
            <a:br>
              <a:rPr lang="en-US" sz="3200" b="1" dirty="0">
                <a:solidFill>
                  <a:schemeClr val="tx1"/>
                </a:solidFill>
                <a:latin typeface="Courier New" pitchFamily="49" charset="0"/>
              </a:rPr>
            </a:br>
            <a:endParaRPr lang="en-US" sz="3200" b="1" i="1" dirty="0">
              <a:solidFill>
                <a:schemeClr val="tx1"/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43400" y="1295400"/>
            <a:ext cx="9220200" cy="3886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1800" dirty="0" smtClean="0"/>
              <a:t>- Scientific Foundations</a:t>
            </a:r>
            <a:br>
              <a:rPr lang="en-US" sz="1800" dirty="0" smtClean="0"/>
            </a:br>
            <a:endParaRPr lang="en-US" sz="1800" dirty="0" smtClean="0"/>
          </a:p>
          <a:p>
            <a:pPr marL="0" indent="0">
              <a:buFontTx/>
              <a:buNone/>
            </a:pPr>
            <a:r>
              <a:rPr lang="en-US" sz="1800" dirty="0" smtClean="0"/>
              <a:t>- Advancing Design of </a:t>
            </a:r>
          </a:p>
          <a:p>
            <a:pPr marL="0" indent="0">
              <a:buFontTx/>
              <a:buNone/>
            </a:pPr>
            <a:r>
              <a:rPr lang="en-US" sz="1800" dirty="0" smtClean="0"/>
              <a:t>   Social Participation Systems</a:t>
            </a:r>
            <a:br>
              <a:rPr lang="en-US" sz="1800" dirty="0" smtClean="0"/>
            </a:br>
            <a:endParaRPr lang="en-US" sz="1800" dirty="0" smtClean="0"/>
          </a:p>
          <a:p>
            <a:pPr marL="0" indent="0">
              <a:buFontTx/>
              <a:buNone/>
            </a:pPr>
            <a:r>
              <a:rPr lang="en-US" sz="1800" dirty="0" smtClean="0"/>
              <a:t>- Visions of What is Possible With Sharable </a:t>
            </a:r>
            <a:br>
              <a:rPr lang="en-US" sz="1800" dirty="0" smtClean="0"/>
            </a:br>
            <a:r>
              <a:rPr lang="en-US" sz="1800" dirty="0" smtClean="0"/>
              <a:t>   Socio-­technical Infrastructure</a:t>
            </a:r>
            <a:br>
              <a:rPr lang="en-US" sz="1800" dirty="0" smtClean="0"/>
            </a:br>
            <a:endParaRPr lang="en-US" sz="1800" dirty="0" smtClean="0"/>
          </a:p>
          <a:p>
            <a:pPr marL="0" indent="0">
              <a:buFontTx/>
              <a:buNone/>
            </a:pPr>
            <a:r>
              <a:rPr lang="en-US" sz="1800" dirty="0" smtClean="0"/>
              <a:t>- Participating in Health 2.0</a:t>
            </a:r>
            <a:br>
              <a:rPr lang="en-US" sz="1800" dirty="0" smtClean="0"/>
            </a:br>
            <a:endParaRPr lang="en-US" sz="1800" dirty="0" smtClean="0"/>
          </a:p>
          <a:p>
            <a:pPr marL="0" indent="0">
              <a:buFontTx/>
              <a:buNone/>
            </a:pPr>
            <a:r>
              <a:rPr lang="en-US" sz="1800" dirty="0" smtClean="0"/>
              <a:t>- Educational Priorities for </a:t>
            </a:r>
            <a:br>
              <a:rPr lang="en-US" sz="1800" dirty="0" smtClean="0"/>
            </a:br>
            <a:r>
              <a:rPr lang="en-US" sz="1800" dirty="0" smtClean="0"/>
              <a:t>   Technology Mediated Social Participation</a:t>
            </a:r>
            <a:br>
              <a:rPr lang="en-US" sz="1800" dirty="0" smtClean="0"/>
            </a:br>
            <a:endParaRPr lang="en-US" sz="1800" dirty="0" smtClean="0"/>
          </a:p>
          <a:p>
            <a:pPr marL="0" indent="0">
              <a:buFontTx/>
              <a:buNone/>
            </a:pPr>
            <a:r>
              <a:rPr lang="en-US" sz="1800" dirty="0" smtClean="0"/>
              <a:t>- Engaging the Public in Open Government: </a:t>
            </a:r>
            <a:br>
              <a:rPr lang="en-US" sz="1800" dirty="0" smtClean="0"/>
            </a:br>
            <a:r>
              <a:rPr lang="en-US" sz="1800" dirty="0" smtClean="0"/>
              <a:t>   Social Media Technology and </a:t>
            </a:r>
            <a:br>
              <a:rPr lang="en-US" sz="1800" dirty="0" smtClean="0"/>
            </a:br>
            <a:r>
              <a:rPr lang="en-US" sz="1800" dirty="0" smtClean="0"/>
              <a:t>   Policy for Government Transparency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991600" cy="762000"/>
          </a:xfrm>
        </p:spPr>
        <p:txBody>
          <a:bodyPr/>
          <a:lstStyle/>
          <a:p>
            <a:pPr eaLnBrk="1" hangingPunct="1"/>
            <a:r>
              <a:rPr lang="en-US" sz="2600" smtClean="0"/>
              <a:t>Cyberinfrastructure for Social Action on National Priorities</a:t>
            </a:r>
          </a:p>
        </p:txBody>
      </p:sp>
      <p:pic>
        <p:nvPicPr>
          <p:cNvPr id="122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52" b="40370"/>
          <a:stretch>
            <a:fillRect/>
          </a:stretch>
        </p:blipFill>
        <p:spPr bwMode="auto">
          <a:xfrm>
            <a:off x="317823" y="1295400"/>
            <a:ext cx="387317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60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b="1" smtClean="0"/>
              <a:t>International Efforts</a:t>
            </a:r>
          </a:p>
        </p:txBody>
      </p:sp>
      <p:sp>
        <p:nvSpPr>
          <p:cNvPr id="46083" name="Rectangle 7"/>
          <p:cNvSpPr>
            <a:spLocks noChangeArrowheads="1"/>
          </p:cNvSpPr>
          <p:nvPr/>
        </p:nvSpPr>
        <p:spPr bwMode="auto">
          <a:xfrm>
            <a:off x="3048000" y="6397625"/>
            <a:ext cx="3084513" cy="307975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intlsocialparticipation.net</a:t>
            </a:r>
            <a:endParaRPr lang="en-US" sz="1400" b="1">
              <a:solidFill>
                <a:schemeClr val="tx1"/>
              </a:solidFill>
              <a:latin typeface="Courier New" pitchFamily="49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15913" y="1143000"/>
            <a:ext cx="8294687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l" eaLnBrk="1" hangingPunct="1">
              <a:spcBef>
                <a:spcPct val="20000"/>
              </a:spcBef>
              <a:buClr>
                <a:srgbClr val="F5032B"/>
              </a:buClr>
              <a:buSzPct val="140000"/>
              <a:defRPr/>
            </a:pPr>
            <a:endParaRPr lang="en-US" sz="2400" b="1" kern="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46085" name="Rectangle 8"/>
          <p:cNvSpPr>
            <a:spLocks noChangeArrowheads="1"/>
          </p:cNvSpPr>
          <p:nvPr/>
        </p:nvSpPr>
        <p:spPr bwMode="auto">
          <a:xfrm>
            <a:off x="258763" y="4291013"/>
            <a:ext cx="838200" cy="152400"/>
          </a:xfrm>
          <a:prstGeom prst="rect">
            <a:avLst/>
          </a:prstGeom>
          <a:solidFill>
            <a:schemeClr val="bg1"/>
          </a:solidFill>
          <a:ln w="38100" cap="sq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6086" name="Picture 2"/>
          <p:cNvPicPr>
            <a:picLocks noChangeAspect="1" noChangeArrowheads="1"/>
          </p:cNvPicPr>
          <p:nvPr/>
        </p:nvPicPr>
        <p:blipFill>
          <a:blip r:embed="rId3" cstate="print"/>
          <a:srcRect l="4774" t="34778" r="1759" b="12791"/>
          <a:stretch>
            <a:fillRect/>
          </a:stretch>
        </p:blipFill>
        <p:spPr bwMode="auto">
          <a:xfrm>
            <a:off x="4648200" y="1143000"/>
            <a:ext cx="6553200" cy="2184400"/>
          </a:xfrm>
          <a:prstGeom prst="rect">
            <a:avLst/>
          </a:prstGeom>
          <a:noFill/>
          <a:ln w="19050" cap="sq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7" name="Picture 3"/>
          <p:cNvPicPr>
            <a:picLocks noChangeAspect="1" noChangeArrowheads="1"/>
          </p:cNvPicPr>
          <p:nvPr/>
        </p:nvPicPr>
        <p:blipFill>
          <a:blip r:embed="rId4" cstate="print"/>
          <a:srcRect l="1624" t="29094" r="41042" b="17944"/>
          <a:stretch>
            <a:fillRect/>
          </a:stretch>
        </p:blipFill>
        <p:spPr bwMode="auto">
          <a:xfrm>
            <a:off x="5033963" y="3429000"/>
            <a:ext cx="4491037" cy="2667000"/>
          </a:xfrm>
          <a:prstGeom prst="rect">
            <a:avLst/>
          </a:prstGeom>
          <a:noFill/>
          <a:ln w="19050" cap="sq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8" name="Picture 4"/>
          <p:cNvPicPr>
            <a:picLocks noChangeAspect="1" noChangeArrowheads="1"/>
          </p:cNvPicPr>
          <p:nvPr/>
        </p:nvPicPr>
        <p:blipFill>
          <a:blip r:embed="rId5" cstate="print"/>
          <a:srcRect l="1369" t="36667" r="5016" b="30000"/>
          <a:stretch>
            <a:fillRect/>
          </a:stretch>
        </p:blipFill>
        <p:spPr bwMode="auto">
          <a:xfrm>
            <a:off x="-76200" y="4572000"/>
            <a:ext cx="5334000" cy="1039813"/>
          </a:xfrm>
          <a:prstGeom prst="rect">
            <a:avLst/>
          </a:prstGeom>
          <a:noFill/>
          <a:ln w="19050" cap="sq" algn="ctr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-20638" y="1676400"/>
            <a:ext cx="4897438" cy="2362200"/>
            <a:chOff x="0" y="2514600"/>
            <a:chExt cx="4897244" cy="2362200"/>
          </a:xfrm>
        </p:grpSpPr>
        <p:pic>
          <p:nvPicPr>
            <p:cNvPr id="46090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l="3387" t="27570" r="4472" b="11121"/>
            <a:stretch>
              <a:fillRect/>
            </a:stretch>
          </p:blipFill>
          <p:spPr bwMode="auto">
            <a:xfrm>
              <a:off x="0" y="2514600"/>
              <a:ext cx="4897244" cy="2362200"/>
            </a:xfrm>
            <a:prstGeom prst="rect">
              <a:avLst/>
            </a:prstGeom>
            <a:noFill/>
            <a:ln w="19050" cap="sq" algn="ctr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6091" name="TextBox 12"/>
            <p:cNvSpPr txBox="1">
              <a:spLocks noChangeArrowheads="1"/>
            </p:cNvSpPr>
            <p:nvPr/>
          </p:nvSpPr>
          <p:spPr bwMode="auto">
            <a:xfrm>
              <a:off x="1203140" y="2514600"/>
              <a:ext cx="3332964" cy="83099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Community Informatics</a:t>
              </a:r>
            </a:p>
            <a:p>
              <a:r>
                <a:rPr lang="en-US" sz="2400">
                  <a:solidFill>
                    <a:schemeClr val="bg1"/>
                  </a:solidFill>
                </a:rPr>
                <a:t>Research Network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smtClean="0"/>
              <a:t>UN Millennium Development Goals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079500" y="1879600"/>
            <a:ext cx="6700838" cy="33782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en-US"/>
              <a:t> Eradicate extreme poverty and hunger</a:t>
            </a:r>
          </a:p>
          <a:p>
            <a:pPr algn="l" eaLnBrk="1" hangingPunct="1">
              <a:buFontTx/>
              <a:buChar char="•"/>
            </a:pPr>
            <a:r>
              <a:rPr lang="en-US"/>
              <a:t> Achieve universal primary education</a:t>
            </a:r>
          </a:p>
          <a:p>
            <a:pPr algn="l" eaLnBrk="1" hangingPunct="1">
              <a:buFontTx/>
              <a:buChar char="•"/>
            </a:pPr>
            <a:r>
              <a:rPr lang="en-US"/>
              <a:t> Promote gender equality and empower women</a:t>
            </a:r>
          </a:p>
          <a:p>
            <a:pPr algn="l" eaLnBrk="1" hangingPunct="1">
              <a:buFontTx/>
              <a:buChar char="•"/>
            </a:pPr>
            <a:r>
              <a:rPr lang="en-US"/>
              <a:t> Reduce child mortality</a:t>
            </a:r>
          </a:p>
          <a:p>
            <a:pPr algn="l" eaLnBrk="1" hangingPunct="1">
              <a:buFontTx/>
              <a:buChar char="•"/>
            </a:pPr>
            <a:r>
              <a:rPr lang="en-US"/>
              <a:t> Improve maternal health</a:t>
            </a:r>
          </a:p>
          <a:p>
            <a:pPr algn="l" eaLnBrk="1" hangingPunct="1">
              <a:buFontTx/>
              <a:buChar char="•"/>
            </a:pPr>
            <a:r>
              <a:rPr lang="en-US"/>
              <a:t> Combat HIV/AIDS, malaria and other diseases</a:t>
            </a:r>
          </a:p>
          <a:p>
            <a:pPr algn="l" eaLnBrk="1" hangingPunct="1">
              <a:buFontTx/>
              <a:buChar char="•"/>
            </a:pPr>
            <a:r>
              <a:rPr lang="en-US"/>
              <a:t> Ensure environmental sustainability</a:t>
            </a:r>
          </a:p>
          <a:p>
            <a:pPr algn="l" eaLnBrk="1" hangingPunct="1">
              <a:buFontTx/>
              <a:buChar char="•"/>
            </a:pPr>
            <a:r>
              <a:rPr lang="en-US"/>
              <a:t> Develop a global partnership for development</a:t>
            </a:r>
          </a:p>
          <a:p>
            <a:pPr algn="l">
              <a:buFontTx/>
              <a:buChar char="•"/>
            </a:pPr>
            <a:endParaRPr lang="en-US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981075" y="1335088"/>
            <a:ext cx="3438525" cy="4572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To be achieved by 2015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/>
          <a:srcRect l="868" t="30458" r="3004" b="11229"/>
          <a:stretch>
            <a:fillRect/>
          </a:stretch>
        </p:blipFill>
        <p:spPr bwMode="auto">
          <a:xfrm>
            <a:off x="609600" y="1219200"/>
            <a:ext cx="8229600" cy="56388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039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8915400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/>
              <a:t>1) Focus on National Priorities &amp; Impact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Disaster response, community safety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Health, energy, education, e-government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Environmental awareness, biodiversity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/>
              <a:t>2) Develop Theories of Social Participation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How do social media networks evolve?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How can participation be increased?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/>
              <a:t>3) Provide Technology Infrastructure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Scalable, reliable, universal, manageable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Protect privacy, stop attacks, resolve conflicts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991600" cy="762000"/>
          </a:xfrm>
        </p:spPr>
        <p:txBody>
          <a:bodyPr/>
          <a:lstStyle/>
          <a:p>
            <a:pPr eaLnBrk="1" hangingPunct="1"/>
            <a:r>
              <a:rPr lang="en-US" sz="3200" b="1" smtClean="0"/>
              <a:t>Vision: Social Participation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8915400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/>
              <a:t>1) Focus on National Priorities &amp; Impact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Disaster response, community safety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Health, energy, education, e-government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Environmental awareness, biodiversity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/>
              <a:t>2) Develop Theories of Social Participation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How do social media networks evolve?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How can participation be increased?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/>
              <a:t>3) Provide Technology Infrastructure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Scalable, reliable, universal, manageable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Protect privacy, stop attacks, resolve conflicts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991600" cy="762000"/>
          </a:xfrm>
        </p:spPr>
        <p:txBody>
          <a:bodyPr/>
          <a:lstStyle/>
          <a:p>
            <a:pPr eaLnBrk="1" hangingPunct="1"/>
            <a:r>
              <a:rPr lang="en-US" sz="3200" b="1" smtClean="0"/>
              <a:t>Vision: Social Participation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609600" y="1219200"/>
            <a:ext cx="7772400" cy="1828800"/>
          </a:xfrm>
          <a:prstGeom prst="rect">
            <a:avLst/>
          </a:prstGeom>
          <a:noFill/>
          <a:ln w="38100" cap="sq" algn="ctr">
            <a:solidFill>
              <a:srgbClr val="D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b="1" smtClean="0"/>
              <a:t>911.gov: </a:t>
            </a:r>
            <a:r>
              <a:rPr lang="en-US" altLang="zh-CN" sz="3200" smtClean="0">
                <a:ea typeface="SimSun" pitchFamily="2" charset="-122"/>
              </a:rPr>
              <a:t>Internet &amp; mobile devices</a:t>
            </a:r>
            <a:endParaRPr lang="en-US" sz="3200" smtClean="0"/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143000"/>
            <a:ext cx="8229600" cy="44196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endParaRPr lang="en-US" altLang="zh-CN" sz="1200" smtClean="0">
              <a:ea typeface="SimSun" pitchFamily="2" charset="-122"/>
            </a:endParaRPr>
          </a:p>
          <a:p>
            <a:pPr eaLnBrk="1" hangingPunct="1"/>
            <a:r>
              <a:rPr lang="en-US" altLang="zh-CN" smtClean="0">
                <a:ea typeface="SimSun" pitchFamily="2" charset="-122"/>
              </a:rPr>
              <a:t>Residents report information </a:t>
            </a:r>
          </a:p>
          <a:p>
            <a:pPr eaLnBrk="1" hangingPunct="1"/>
            <a:r>
              <a:rPr lang="en-US" altLang="zh-CN" smtClean="0">
                <a:ea typeface="SimSun" pitchFamily="2" charset="-122"/>
              </a:rPr>
              <a:t>Professionals disseminate instructions  </a:t>
            </a:r>
          </a:p>
          <a:p>
            <a:pPr eaLnBrk="1" hangingPunct="1"/>
            <a:r>
              <a:rPr lang="en-US" altLang="zh-CN" smtClean="0">
                <a:ea typeface="SimSun" pitchFamily="2" charset="-122"/>
              </a:rPr>
              <a:t>Resident-to-Resident assistance </a:t>
            </a:r>
          </a:p>
          <a:p>
            <a:pPr eaLnBrk="1" hangingPunct="1">
              <a:buFontTx/>
              <a:buNone/>
            </a:pP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Professionals in control </a:t>
            </a:r>
            <a:br>
              <a:rPr lang="en-US" smtClean="0"/>
            </a:br>
            <a:r>
              <a:rPr lang="en-US" smtClean="0"/>
              <a:t>  while working with </a:t>
            </a:r>
            <a:br>
              <a:rPr lang="en-US" smtClean="0"/>
            </a:br>
            <a:r>
              <a:rPr lang="en-US" smtClean="0"/>
              <a:t>  empowered residents 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09600" y="6400800"/>
            <a:ext cx="8001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chemeClr val="tx1"/>
                </a:solidFill>
                <a:latin typeface="Courier New" pitchFamily="49" charset="0"/>
              </a:rPr>
              <a:t>www.cs.umd.edu/hcil/911gov</a:t>
            </a: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1905000" y="6076950"/>
            <a:ext cx="5538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Shneiderman &amp; Preece, </a:t>
            </a:r>
            <a:r>
              <a:rPr lang="en-US" sz="2000" i="1"/>
              <a:t>Science</a:t>
            </a:r>
            <a:r>
              <a:rPr lang="en-US" sz="2000"/>
              <a:t> </a:t>
            </a:r>
            <a:r>
              <a:rPr lang="en-US" sz="1800"/>
              <a:t>(Feb. 16, 2007)</a:t>
            </a:r>
          </a:p>
        </p:txBody>
      </p:sp>
      <p:pic>
        <p:nvPicPr>
          <p:cNvPr id="11270" name="Picture 46" descr="911-gov-CommunityResponse Grids-8-jpg.jpg"/>
          <p:cNvPicPr>
            <a:picLocks noChangeAspect="1"/>
          </p:cNvPicPr>
          <p:nvPr/>
        </p:nvPicPr>
        <p:blipFill>
          <a:blip r:embed="rId2" cstate="print"/>
          <a:srcRect b="12000"/>
          <a:stretch>
            <a:fillRect/>
          </a:stretch>
        </p:blipFill>
        <p:spPr bwMode="auto">
          <a:xfrm>
            <a:off x="5181600" y="34290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13" y="381000"/>
            <a:ext cx="134778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81000" y="228600"/>
            <a:ext cx="6765925" cy="5842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Arial" charset="0"/>
              </a:rPr>
              <a:t>Reporting: Earthquakes &amp; Storms</a:t>
            </a:r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52400" y="6183313"/>
            <a:ext cx="4257675" cy="339725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ourier New" pitchFamily="49" charset="0"/>
              </a:rPr>
              <a:t>earthquake.usgs.gov/eqcenter/dyfi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print"/>
          <a:srcRect t="16568" r="3542" b="4143"/>
          <a:stretch>
            <a:fillRect/>
          </a:stretch>
        </p:blipFill>
        <p:spPr bwMode="auto">
          <a:xfrm>
            <a:off x="-38100" y="1143000"/>
            <a:ext cx="4343400" cy="4932363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3" cstate="print"/>
          <a:srcRect l="516" t="14410" r="3265" b="4402"/>
          <a:stretch>
            <a:fillRect/>
          </a:stretch>
        </p:blipFill>
        <p:spPr bwMode="auto">
          <a:xfrm>
            <a:off x="4329113" y="1066800"/>
            <a:ext cx="4876800" cy="508635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  <p:sp>
        <p:nvSpPr>
          <p:cNvPr id="12294" name="Rectangle 4"/>
          <p:cNvSpPr>
            <a:spLocks noChangeArrowheads="1"/>
          </p:cNvSpPr>
          <p:nvPr/>
        </p:nvSpPr>
        <p:spPr bwMode="auto">
          <a:xfrm>
            <a:off x="5562600" y="6172200"/>
            <a:ext cx="2390775" cy="369888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Courier New" pitchFamily="49" charset="0"/>
              </a:rPr>
              <a:t>weather.kimt.com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235" t="15510" r="2861" b="8319"/>
          <a:stretch/>
        </p:blipFill>
        <p:spPr bwMode="auto">
          <a:xfrm>
            <a:off x="86981" y="1157288"/>
            <a:ext cx="5932819" cy="4481512"/>
          </a:xfrm>
          <a:prstGeom prst="rect">
            <a:avLst/>
          </a:prstGeom>
          <a:noFill/>
          <a:ln w="25400" cap="sq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381000" y="238125"/>
            <a:ext cx="5349875" cy="5842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Arial" charset="0"/>
              </a:rPr>
              <a:t>Reporting: Local incidents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5791200"/>
            <a:ext cx="3857146" cy="646331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latin typeface="Courier New" pitchFamily="49" charset="0"/>
              </a:rPr>
              <a:t>watchjeffersoncounty.net</a:t>
            </a:r>
            <a:br>
              <a:rPr lang="en-US" sz="1800" b="1" dirty="0" smtClean="0">
                <a:latin typeface="Courier New" pitchFamily="49" charset="0"/>
              </a:rPr>
            </a:br>
            <a:r>
              <a:rPr lang="en-US" sz="1800" b="1" dirty="0" smtClean="0">
                <a:latin typeface="Courier New" pitchFamily="49" charset="0"/>
              </a:rPr>
              <a:t>  </a:t>
            </a:r>
            <a:r>
              <a:rPr lang="en-US" sz="1800" b="1" dirty="0">
                <a:latin typeface="Courier New" pitchFamily="49" charset="0"/>
                <a:sym typeface="Wingdings" pitchFamily="2" charset="2"/>
              </a:rPr>
              <a:t></a:t>
            </a:r>
            <a:r>
              <a:rPr lang="en-US" sz="1800" b="1" dirty="0">
                <a:latin typeface="Courier New" pitchFamily="49" charset="0"/>
              </a:rPr>
              <a:t>  nationofneighbors.net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14767" r="2721" b="3342"/>
          <a:stretch>
            <a:fillRect/>
          </a:stretch>
        </p:blipFill>
        <p:spPr bwMode="auto">
          <a:xfrm>
            <a:off x="4038600" y="3200400"/>
            <a:ext cx="5371929" cy="3879850"/>
          </a:xfrm>
          <a:prstGeom prst="rect">
            <a:avLst/>
          </a:prstGeom>
          <a:noFill/>
          <a:ln w="25400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i="1" smtClean="0">
              <a:latin typeface="Times" pitchFamily="18" charset="0"/>
            </a:endParaRPr>
          </a:p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033288" y="4228743"/>
            <a:ext cx="7061549" cy="2400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Arial" charset="0"/>
              </a:rPr>
              <a:t>  Interdisciplinary research community</a:t>
            </a:r>
          </a:p>
          <a:p>
            <a:r>
              <a:rPr lang="en-US" sz="3200" dirty="0">
                <a:solidFill>
                  <a:schemeClr val="tx1"/>
                </a:solidFill>
                <a:latin typeface="Arial" charset="0"/>
              </a:rPr>
              <a:t>    - Computer Science &amp; Info Studies</a:t>
            </a:r>
          </a:p>
          <a:p>
            <a:r>
              <a:rPr lang="en-US" sz="3200" dirty="0">
                <a:solidFill>
                  <a:schemeClr val="tx1"/>
                </a:solidFill>
                <a:latin typeface="Arial" charset="0"/>
              </a:rPr>
              <a:t>    - Psych, Socio, 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</a:rPr>
              <a:t>Poli</a:t>
            </a:r>
            <a:r>
              <a:rPr lang="en-US" sz="3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charset="0"/>
              </a:rPr>
              <a:t>Sci</a:t>
            </a:r>
            <a:r>
              <a:rPr lang="en-US" sz="3200" dirty="0">
                <a:solidFill>
                  <a:schemeClr val="tx1"/>
                </a:solidFill>
                <a:latin typeface="Arial" charset="0"/>
              </a:rPr>
              <a:t> &amp; MITH</a:t>
            </a:r>
          </a:p>
          <a:p>
            <a:r>
              <a:rPr lang="en-US" sz="1800" b="1" dirty="0">
                <a:solidFill>
                  <a:schemeClr val="tx1"/>
                </a:solidFill>
                <a:latin typeface="Courier New" pitchFamily="49" charset="0"/>
              </a:rPr>
              <a:t>    </a:t>
            </a:r>
            <a:endParaRPr lang="en-US" sz="1800" b="1" dirty="0" smtClean="0">
              <a:solidFill>
                <a:schemeClr val="tx1"/>
              </a:solidFill>
              <a:latin typeface="Courier New" pitchFamily="49" charset="0"/>
            </a:endParaRPr>
          </a:p>
          <a:p>
            <a:r>
              <a:rPr lang="en-US" sz="1800" b="1" dirty="0" smtClean="0">
                <a:solidFill>
                  <a:schemeClr val="tx1"/>
                </a:solidFill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Courier New" pitchFamily="49" charset="0"/>
              </a:rPr>
              <a:t>(www.cs.umd.edu/hcil)</a:t>
            </a:r>
            <a:br>
              <a:rPr lang="en-US" sz="1800" b="1" dirty="0">
                <a:solidFill>
                  <a:schemeClr val="tx1"/>
                </a:solidFill>
                <a:latin typeface="Courier New" pitchFamily="49" charset="0"/>
              </a:rPr>
            </a:br>
            <a:endParaRPr lang="en-US" sz="1800" b="1" dirty="0">
              <a:solidFill>
                <a:schemeClr val="tx1"/>
              </a:solidFill>
              <a:latin typeface="Courier New" pitchFamily="49" charset="0"/>
            </a:endParaRPr>
          </a:p>
        </p:txBody>
      </p:sp>
      <p:pic>
        <p:nvPicPr>
          <p:cNvPr id="4100" name="Picture 4" descr="hcil-logo-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1200150"/>
            <a:ext cx="3200400" cy="240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101" name="Picture 5" descr="umd-globe-extra-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8300" y="1200150"/>
            <a:ext cx="2438400" cy="2398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473075" y="228600"/>
            <a:ext cx="5851525" cy="5842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Arial" charset="0"/>
              </a:rPr>
              <a:t>Disaster Response: Wildfires</a:t>
            </a:r>
          </a:p>
        </p:txBody>
      </p:sp>
      <p:pic>
        <p:nvPicPr>
          <p:cNvPr id="14339" name="Picture 11" descr="Untitled-2"/>
          <p:cNvPicPr>
            <a:picLocks noChangeAspect="1" noChangeArrowheads="1"/>
          </p:cNvPicPr>
          <p:nvPr/>
        </p:nvPicPr>
        <p:blipFill>
          <a:blip r:embed="rId2" cstate="print"/>
          <a:srcRect l="6541" r="5608"/>
          <a:stretch>
            <a:fillRect/>
          </a:stretch>
        </p:blipFill>
        <p:spPr bwMode="auto">
          <a:xfrm>
            <a:off x="457200" y="1169988"/>
            <a:ext cx="7162800" cy="57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 descr="Picture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3875" y="838200"/>
            <a:ext cx="5749925" cy="4495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1" name="Picture 12" descr="Twitter-Ritter"/>
          <p:cNvPicPr>
            <a:picLocks noChangeAspect="1" noChangeArrowheads="1"/>
          </p:cNvPicPr>
          <p:nvPr/>
        </p:nvPicPr>
        <p:blipFill>
          <a:blip r:embed="rId4" cstate="print"/>
          <a:srcRect l="2319" r="3906"/>
          <a:stretch>
            <a:fillRect/>
          </a:stretch>
        </p:blipFill>
        <p:spPr bwMode="auto">
          <a:xfrm>
            <a:off x="838200" y="4622800"/>
            <a:ext cx="7162800" cy="5969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2" name="Picture 12" descr="Twitter-Ritter"/>
          <p:cNvPicPr>
            <a:picLocks noChangeAspect="1" noChangeArrowheads="1"/>
          </p:cNvPicPr>
          <p:nvPr/>
        </p:nvPicPr>
        <p:blipFill>
          <a:blip r:embed="rId4" cstate="print"/>
          <a:srcRect l="2319" t="33617" r="3906"/>
          <a:stretch>
            <a:fillRect/>
          </a:stretch>
        </p:blipFill>
        <p:spPr bwMode="auto">
          <a:xfrm>
            <a:off x="838200" y="5181600"/>
            <a:ext cx="7162800" cy="3962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95288" y="228600"/>
            <a:ext cx="7681912" cy="5842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Arial" charset="0"/>
              </a:rPr>
              <a:t>Community Safety: Abducted Children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228600" y="5486400"/>
            <a:ext cx="2803525" cy="646113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Courier New" pitchFamily="49" charset="0"/>
              </a:rPr>
              <a:t>www.ncmec.org</a:t>
            </a:r>
          </a:p>
          <a:p>
            <a:r>
              <a:rPr lang="en-US" sz="1800" b="1">
                <a:latin typeface="Courier New" pitchFamily="49" charset="0"/>
              </a:rPr>
              <a:t>www.missingkids.com</a:t>
            </a: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2" cstate="print"/>
          <a:srcRect l="842" t="17085" r="5180" b="3371"/>
          <a:stretch>
            <a:fillRect/>
          </a:stretch>
        </p:blipFill>
        <p:spPr bwMode="auto">
          <a:xfrm>
            <a:off x="0" y="1219200"/>
            <a:ext cx="4697413" cy="41910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3" cstate="print"/>
          <a:srcRect l="1299" t="19444" r="3899" b="4167"/>
          <a:stretch>
            <a:fillRect/>
          </a:stretch>
        </p:blipFill>
        <p:spPr bwMode="auto">
          <a:xfrm>
            <a:off x="3379788" y="1828800"/>
            <a:ext cx="5764212" cy="43434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  <p:sp>
        <p:nvSpPr>
          <p:cNvPr id="16390" name="Rectangle 4"/>
          <p:cNvSpPr>
            <a:spLocks noChangeArrowheads="1"/>
          </p:cNvSpPr>
          <p:nvPr/>
        </p:nvSpPr>
        <p:spPr bwMode="auto">
          <a:xfrm>
            <a:off x="4802188" y="6248400"/>
            <a:ext cx="2665412" cy="369888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Courier New" pitchFamily="49" charset="0"/>
              </a:rPr>
              <a:t>www.amberalert.gov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701675" y="228600"/>
            <a:ext cx="4056063" cy="5842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Arial" charset="0"/>
              </a:rPr>
              <a:t>Health &amp; Healthcare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 l="781" t="13783" r="3125" b="18613"/>
          <a:stretch>
            <a:fillRect/>
          </a:stretch>
        </p:blipFill>
        <p:spPr bwMode="auto">
          <a:xfrm>
            <a:off x="-76200" y="1219200"/>
            <a:ext cx="6248400" cy="42672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 l="10001" t="34416" r="4443" b="11040"/>
          <a:stretch>
            <a:fillRect/>
          </a:stretch>
        </p:blipFill>
        <p:spPr bwMode="auto">
          <a:xfrm>
            <a:off x="5105400" y="3657600"/>
            <a:ext cx="5867400" cy="3200400"/>
          </a:xfrm>
          <a:prstGeom prst="rect">
            <a:avLst/>
          </a:prstGeom>
          <a:noFill/>
          <a:ln w="25400" cap="sq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3" cstate="print"/>
          <a:srcRect l="3333" t="24026" r="64444" b="65584"/>
          <a:stretch>
            <a:fillRect/>
          </a:stretch>
        </p:blipFill>
        <p:spPr bwMode="auto">
          <a:xfrm>
            <a:off x="5105400" y="3657600"/>
            <a:ext cx="2590800" cy="714375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  <p:pic>
        <p:nvPicPr>
          <p:cNvPr id="17414" name="Picture 8"/>
          <p:cNvPicPr>
            <a:picLocks noChangeAspect="1" noChangeArrowheads="1"/>
          </p:cNvPicPr>
          <p:nvPr/>
        </p:nvPicPr>
        <p:blipFill>
          <a:blip r:embed="rId4" cstate="print"/>
          <a:srcRect l="1753" t="31580" r="36392" b="7895"/>
          <a:stretch>
            <a:fillRect/>
          </a:stretch>
        </p:blipFill>
        <p:spPr bwMode="auto">
          <a:xfrm>
            <a:off x="5522913" y="1524000"/>
            <a:ext cx="4306887" cy="1981200"/>
          </a:xfrm>
          <a:prstGeom prst="rect">
            <a:avLst/>
          </a:prstGeom>
          <a:noFill/>
          <a:ln w="22225" cap="sq" algn="ctr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81000" y="228600"/>
            <a:ext cx="5392738" cy="579438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Arial" charset="0"/>
              </a:rPr>
              <a:t>Doctor-to-Doctor Networks</a:t>
            </a:r>
          </a:p>
        </p:txBody>
      </p:sp>
      <p:pic>
        <p:nvPicPr>
          <p:cNvPr id="18435" name="Picture 7"/>
          <p:cNvPicPr>
            <a:picLocks noChangeAspect="1" noChangeArrowheads="1"/>
          </p:cNvPicPr>
          <p:nvPr/>
        </p:nvPicPr>
        <p:blipFill>
          <a:blip r:embed="rId2" cstate="print"/>
          <a:srcRect l="2878" t="30637" r="2878" b="20526"/>
          <a:stretch>
            <a:fillRect/>
          </a:stretch>
        </p:blipFill>
        <p:spPr bwMode="auto">
          <a:xfrm>
            <a:off x="530225" y="1143000"/>
            <a:ext cx="6480175" cy="2544763"/>
          </a:xfrm>
          <a:prstGeom prst="rect">
            <a:avLst/>
          </a:prstGeom>
          <a:noFill/>
          <a:ln w="25400" cap="sq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6" name="Picture 8"/>
          <p:cNvPicPr>
            <a:picLocks noChangeAspect="1" noChangeArrowheads="1"/>
          </p:cNvPicPr>
          <p:nvPr/>
        </p:nvPicPr>
        <p:blipFill>
          <a:blip r:embed="rId3" cstate="print"/>
          <a:srcRect l="284" t="26428" r="2650" b="4601"/>
          <a:stretch>
            <a:fillRect/>
          </a:stretch>
        </p:blipFill>
        <p:spPr bwMode="auto">
          <a:xfrm>
            <a:off x="2054225" y="3810000"/>
            <a:ext cx="7013575" cy="3895725"/>
          </a:xfrm>
          <a:prstGeom prst="rect">
            <a:avLst/>
          </a:prstGeom>
          <a:noFill/>
          <a:ln w="25400" cap="sq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7" name="Picture 9"/>
          <p:cNvPicPr>
            <a:picLocks noChangeAspect="1" noChangeArrowheads="1"/>
          </p:cNvPicPr>
          <p:nvPr/>
        </p:nvPicPr>
        <p:blipFill>
          <a:blip r:embed="rId2" cstate="print"/>
          <a:srcRect l="2892" t="79439" r="6215" b="8490"/>
          <a:stretch>
            <a:fillRect/>
          </a:stretch>
        </p:blipFill>
        <p:spPr bwMode="auto">
          <a:xfrm>
            <a:off x="684213" y="3122613"/>
            <a:ext cx="6248400" cy="56515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457200" y="228600"/>
            <a:ext cx="4433888" cy="5842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Arial" charset="0"/>
              </a:rPr>
              <a:t>Energy Sustainability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-3838575" y="5705475"/>
            <a:ext cx="11488738" cy="646113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Courier New" pitchFamily="49" charset="0"/>
              </a:rPr>
              <a:t>Energystar.gov  </a:t>
            </a:r>
            <a:br>
              <a:rPr lang="en-US" sz="1800" b="1">
                <a:latin typeface="Courier New" pitchFamily="49" charset="0"/>
              </a:rPr>
            </a:br>
            <a:r>
              <a:rPr lang="en-US" sz="1800" b="1">
                <a:latin typeface="Courier New" pitchFamily="49" charset="0"/>
              </a:rPr>
              <a:t>                                                                microsoft-hohm.com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print"/>
          <a:srcRect l="1543" t="16495" r="2827" b="3780"/>
          <a:stretch>
            <a:fillRect/>
          </a:stretch>
        </p:blipFill>
        <p:spPr bwMode="auto">
          <a:xfrm>
            <a:off x="304800" y="1219200"/>
            <a:ext cx="4724400" cy="44196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/>
          <a:srcRect l="728" t="21298" r="5498" b="8998"/>
          <a:stretch>
            <a:fillRect/>
          </a:stretch>
        </p:blipFill>
        <p:spPr bwMode="auto">
          <a:xfrm>
            <a:off x="4114800" y="1925638"/>
            <a:ext cx="4648200" cy="4017962"/>
          </a:xfrm>
          <a:prstGeom prst="rect">
            <a:avLst/>
          </a:prstGeom>
          <a:noFill/>
          <a:ln w="19050" cap="sq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457200" y="228600"/>
            <a:ext cx="6761163" cy="5842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Arial" charset="0"/>
              </a:rPr>
              <a:t>Biodiversity: Encyclopedia of Life</a:t>
            </a: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3838575" y="6477000"/>
            <a:ext cx="1149350" cy="369888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Courier New" pitchFamily="49" charset="0"/>
              </a:rPr>
              <a:t>eol.org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 cstate="print"/>
          <a:srcRect l="1538" t="15450" r="3847" b="3488"/>
          <a:stretch>
            <a:fillRect/>
          </a:stretch>
        </p:blipFill>
        <p:spPr bwMode="auto">
          <a:xfrm>
            <a:off x="228600" y="1219200"/>
            <a:ext cx="6761163" cy="50292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3" cstate="print"/>
          <a:srcRect l="3333" t="13707" r="43333" b="3171"/>
          <a:stretch>
            <a:fillRect/>
          </a:stretch>
        </p:blipFill>
        <p:spPr bwMode="auto">
          <a:xfrm>
            <a:off x="5562600" y="1828800"/>
            <a:ext cx="3657600" cy="5410200"/>
          </a:xfrm>
          <a:prstGeom prst="rect">
            <a:avLst/>
          </a:prstGeom>
          <a:noFill/>
          <a:ln w="25400" cap="sq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smtClean="0"/>
              <a:t>Serve.gov: Voluntary service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l="1135" t="19147" r="2075" b="6702"/>
          <a:stretch>
            <a:fillRect/>
          </a:stretch>
        </p:blipFill>
        <p:spPr bwMode="auto">
          <a:xfrm>
            <a:off x="762000" y="1100138"/>
            <a:ext cx="7696200" cy="4478337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1143000" y="5334000"/>
            <a:ext cx="7239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en-US" sz="2000"/>
          </a:p>
          <a:p>
            <a:pPr algn="l"/>
            <a:r>
              <a:rPr lang="en-US" sz="2000"/>
              <a:t>Register Your Project &amp; Recruit Volunteers</a:t>
            </a:r>
          </a:p>
          <a:p>
            <a:pPr algn="l"/>
            <a:r>
              <a:rPr lang="en-US" sz="2000"/>
              <a:t>Find a Volunteer Opportunity</a:t>
            </a:r>
          </a:p>
          <a:p>
            <a:pPr algn="l"/>
            <a:r>
              <a:rPr lang="en-US" sz="2000"/>
              <a:t>Read Inspiring Stories of Service &amp; Share Your Own Story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smtClean="0"/>
              <a:t>Open Data.gov  +  Recovery.gov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 cstate="print"/>
          <a:srcRect l="2785" t="23785" r="3674" b="12135"/>
          <a:stretch>
            <a:fillRect/>
          </a:stretch>
        </p:blipFill>
        <p:spPr bwMode="auto">
          <a:xfrm>
            <a:off x="685800" y="968375"/>
            <a:ext cx="6781800" cy="2841625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4" cstate="print"/>
          <a:srcRect l="3317" t="18463" r="4233" b="5849"/>
          <a:stretch>
            <a:fillRect/>
          </a:stretch>
        </p:blipFill>
        <p:spPr bwMode="auto">
          <a:xfrm>
            <a:off x="1371600" y="3617913"/>
            <a:ext cx="6858000" cy="3259137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8915400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/>
              <a:t>1) Focus on National Priorities &amp; Impact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Disaster response, community safety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Health, energy, education, e-government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Environmental awareness, biodiversity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/>
              <a:t>2) Develop Theories of Social Participation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How do social media networks evolve?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How can participation be increased?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/>
              <a:t>3) Provide Technology Infrastructure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Scalable, reliable, universal, manageable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Protect privacy, stop attacks, resolve conflicts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991600" cy="762000"/>
          </a:xfrm>
        </p:spPr>
        <p:txBody>
          <a:bodyPr/>
          <a:lstStyle/>
          <a:p>
            <a:pPr eaLnBrk="1" hangingPunct="1"/>
            <a:r>
              <a:rPr lang="en-US" sz="3200" b="1" smtClean="0"/>
              <a:t>Vision: Social Participation</a:t>
            </a: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609600" y="3048000"/>
            <a:ext cx="7924800" cy="1447800"/>
          </a:xfrm>
          <a:prstGeom prst="rect">
            <a:avLst/>
          </a:prstGeom>
          <a:noFill/>
          <a:ln w="38100" cap="sq" algn="ctr">
            <a:solidFill>
              <a:srgbClr val="D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-304800" y="-76200"/>
            <a:ext cx="8610600" cy="1143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lvl="2" algn="l">
              <a:buClr>
                <a:schemeClr val="bg2"/>
              </a:buClr>
            </a:pPr>
            <a:r>
              <a:rPr lang="en-US" sz="3200" b="1">
                <a:cs typeface="Times New Roman" pitchFamily="18" charset="0"/>
              </a:rPr>
              <a:t>Network Theories: Evolution models</a:t>
            </a:r>
            <a:endParaRPr lang="en-US">
              <a:cs typeface="Times New Roman" pitchFamily="18" charset="0"/>
            </a:endParaRPr>
          </a:p>
        </p:txBody>
      </p:sp>
      <p:sp>
        <p:nvSpPr>
          <p:cNvPr id="26627" name="Content Placeholder 3"/>
          <p:cNvSpPr>
            <a:spLocks noGrp="1"/>
          </p:cNvSpPr>
          <p:nvPr>
            <p:ph idx="4294967295"/>
          </p:nvPr>
        </p:nvSpPr>
        <p:spPr>
          <a:xfrm>
            <a:off x="381000" y="990600"/>
            <a:ext cx="9067800" cy="3886200"/>
          </a:xfrm>
        </p:spPr>
        <p:txBody>
          <a:bodyPr/>
          <a:lstStyle/>
          <a:p>
            <a:pPr lvl="1" eaLnBrk="1" hangingPunct="1">
              <a:buFontTx/>
              <a:buNone/>
            </a:pPr>
            <a:endParaRPr lang="en-US" smtClean="0"/>
          </a:p>
          <a:p>
            <a:pPr lvl="1" eaLnBrk="1" hangingPunct="1"/>
            <a:r>
              <a:rPr lang="en-US" smtClean="0"/>
              <a:t>Random, preferential attachment,…</a:t>
            </a:r>
          </a:p>
          <a:p>
            <a:pPr lvl="1" eaLnBrk="1" hangingPunct="1"/>
            <a:r>
              <a:rPr lang="en-US" smtClean="0"/>
              <a:t>Monotonic, bursty,…</a:t>
            </a:r>
          </a:p>
          <a:p>
            <a:pPr lvl="1" eaLnBrk="1" hangingPunct="1"/>
            <a:r>
              <a:rPr lang="en-US" smtClean="0"/>
              <a:t>Power law for degree (hubs &amp; indexes)</a:t>
            </a:r>
          </a:p>
          <a:p>
            <a:pPr lvl="1" eaLnBrk="1" hangingPunct="1"/>
            <a:r>
              <a:rPr lang="en-US" smtClean="0"/>
              <a:t>Small-world property</a:t>
            </a:r>
          </a:p>
          <a:p>
            <a:pPr lvl="1" eaLnBrk="1" hangingPunct="1"/>
            <a:r>
              <a:rPr lang="en-US" smtClean="0"/>
              <a:t>Forest fire, spreading activation,…</a:t>
            </a:r>
          </a:p>
          <a:p>
            <a:pPr lvl="1" eaLnBrk="1" hangingPunct="1"/>
            <a:r>
              <a:rPr lang="en-US" smtClean="0"/>
              <a:t>Matures, decays, fragments, … </a:t>
            </a:r>
          </a:p>
          <a:p>
            <a:pPr lvl="1" eaLnBrk="1" hangingPunct="1"/>
            <a:endParaRPr lang="en-US" smtClean="0"/>
          </a:p>
          <a:p>
            <a:pPr lvl="1" eaLnBrk="1" hangingPunct="1"/>
            <a:endParaRPr lang="en-US" smtClean="0"/>
          </a:p>
          <a:p>
            <a:pPr lvl="1" eaLnBrk="1" hangingPunct="1"/>
            <a:endParaRPr lang="en-US" smtClean="0"/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990600" y="5486400"/>
            <a:ext cx="66389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Watts &amp; Strogatz, </a:t>
            </a:r>
            <a:r>
              <a:rPr lang="en-US" sz="1800" i="1"/>
              <a:t>Nature 1998</a:t>
            </a:r>
            <a:r>
              <a:rPr lang="en-US" sz="1800"/>
              <a:t>;  Barabasi, </a:t>
            </a:r>
            <a:r>
              <a:rPr lang="en-US" sz="1800" i="1"/>
              <a:t>Science 1999, 2009</a:t>
            </a:r>
            <a:r>
              <a:rPr lang="en-US" sz="1800"/>
              <a:t>;</a:t>
            </a:r>
          </a:p>
          <a:p>
            <a:r>
              <a:rPr lang="en-US" sz="1800"/>
              <a:t>Newman, </a:t>
            </a:r>
            <a:r>
              <a:rPr lang="en-US" sz="1800" i="1"/>
              <a:t>Phys. Rev. Letters 2002</a:t>
            </a:r>
          </a:p>
          <a:p>
            <a:r>
              <a:rPr lang="en-US" sz="1800"/>
              <a:t>Kumar, Novak &amp; Tomkins, </a:t>
            </a:r>
            <a:r>
              <a:rPr lang="en-US" sz="1800" i="1"/>
              <a:t>KDD2006</a:t>
            </a:r>
          </a:p>
          <a:p>
            <a:r>
              <a:rPr lang="en-US" sz="1800"/>
              <a:t>Leskovec, Faloutsos &amp; Kleinberg, </a:t>
            </a:r>
            <a:r>
              <a:rPr lang="en-US" sz="1800" i="1"/>
              <a:t>TKDD2007</a:t>
            </a:r>
          </a:p>
          <a:p>
            <a:endParaRPr lang="en-US" sz="18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Design Issues</a:t>
            </a:r>
            <a:endParaRPr 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371600"/>
            <a:ext cx="6059488" cy="3886200"/>
          </a:xfrm>
        </p:spPr>
        <p:txBody>
          <a:bodyPr/>
          <a:lstStyle/>
          <a:p>
            <a:pPr eaLnBrk="1" hangingPunct="1"/>
            <a:r>
              <a:rPr lang="en-US" sz="2800" smtClean="0"/>
              <a:t>Input devices &amp; strategies</a:t>
            </a:r>
          </a:p>
          <a:p>
            <a:pPr lvl="1" eaLnBrk="1" hangingPunct="1"/>
            <a:r>
              <a:rPr lang="en-US" sz="2400" smtClean="0"/>
              <a:t>Keyboards, pointing</a:t>
            </a:r>
            <a:r>
              <a:rPr lang="en-US" sz="1400" smtClean="0"/>
              <a:t> </a:t>
            </a:r>
            <a:r>
              <a:rPr lang="en-US" sz="2400" smtClean="0"/>
              <a:t>devices,</a:t>
            </a:r>
            <a:r>
              <a:rPr lang="en-US" sz="1400" smtClean="0"/>
              <a:t> </a:t>
            </a:r>
            <a:r>
              <a:rPr lang="en-US" sz="2400" smtClean="0"/>
              <a:t>voice</a:t>
            </a:r>
          </a:p>
          <a:p>
            <a:pPr lvl="1" eaLnBrk="1" hangingPunct="1"/>
            <a:r>
              <a:rPr lang="en-US" sz="2400" smtClean="0"/>
              <a:t>Direct manipulation</a:t>
            </a:r>
          </a:p>
          <a:p>
            <a:pPr lvl="1" eaLnBrk="1" hangingPunct="1"/>
            <a:r>
              <a:rPr lang="en-US" sz="2400" smtClean="0"/>
              <a:t>Menus, forms, commands</a:t>
            </a:r>
            <a:r>
              <a:rPr lang="en-US" sz="2400" i="1" smtClean="0"/>
              <a:t> </a:t>
            </a:r>
          </a:p>
          <a:p>
            <a:pPr eaLnBrk="1" hangingPunct="1"/>
            <a:r>
              <a:rPr lang="en-US" sz="2800" smtClean="0"/>
              <a:t>Output devices &amp; formats</a:t>
            </a:r>
          </a:p>
          <a:p>
            <a:pPr lvl="1" eaLnBrk="1" hangingPunct="1"/>
            <a:r>
              <a:rPr lang="en-US" sz="2400" smtClean="0"/>
              <a:t>Screens, windows, color, sound</a:t>
            </a:r>
          </a:p>
          <a:p>
            <a:pPr lvl="1" eaLnBrk="1" hangingPunct="1"/>
            <a:r>
              <a:rPr lang="en-US" sz="2400" smtClean="0"/>
              <a:t>Text, tables, graphics</a:t>
            </a:r>
          </a:p>
          <a:p>
            <a:pPr lvl="1" eaLnBrk="1" hangingPunct="1"/>
            <a:r>
              <a:rPr lang="en-US" sz="2400" smtClean="0"/>
              <a:t>Instructions, messages, help</a:t>
            </a:r>
          </a:p>
          <a:p>
            <a:pPr eaLnBrk="1" hangingPunct="1"/>
            <a:r>
              <a:rPr lang="en-US" sz="2800" smtClean="0"/>
              <a:t>Collaboration </a:t>
            </a:r>
            <a:r>
              <a:rPr lang="en-US" sz="2800" smtClean="0">
                <a:solidFill>
                  <a:srgbClr val="C00000"/>
                </a:solidFill>
              </a:rPr>
              <a:t>&amp;</a:t>
            </a:r>
            <a:r>
              <a:rPr lang="en-US" sz="2800" smtClean="0"/>
              <a:t> </a:t>
            </a:r>
            <a:r>
              <a:rPr lang="en-US" sz="2800" smtClean="0">
                <a:solidFill>
                  <a:srgbClr val="C00000"/>
                </a:solidFill>
              </a:rPr>
              <a:t>Social Media</a:t>
            </a:r>
          </a:p>
          <a:p>
            <a:pPr eaLnBrk="1" hangingPunct="1"/>
            <a:r>
              <a:rPr lang="en-US" sz="2800" smtClean="0"/>
              <a:t>Help, tutorials, training</a:t>
            </a:r>
          </a:p>
          <a:p>
            <a:pPr eaLnBrk="1" hangingPunct="1"/>
            <a:r>
              <a:rPr lang="en-US" sz="2800" smtClean="0">
                <a:solidFill>
                  <a:srgbClr val="C00000"/>
                </a:solidFill>
              </a:rPr>
              <a:t>Search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172200" y="5043488"/>
            <a:ext cx="2368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tx1"/>
                </a:solidFill>
                <a:latin typeface="Courier New" pitchFamily="49" charset="0"/>
              </a:rPr>
              <a:t>www.awl.com/DTUI</a:t>
            </a: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6113463" y="5459413"/>
            <a:ext cx="2403475" cy="40005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DC0000"/>
                </a:solidFill>
              </a:rPr>
              <a:t>Fifth Edition: 2010</a:t>
            </a:r>
          </a:p>
        </p:txBody>
      </p:sp>
      <p:pic>
        <p:nvPicPr>
          <p:cNvPr id="5126" name="Picture 7"/>
          <p:cNvPicPr>
            <a:picLocks noChangeAspect="1" noChangeArrowheads="1"/>
          </p:cNvPicPr>
          <p:nvPr/>
        </p:nvPicPr>
        <p:blipFill>
          <a:blip r:embed="rId2" cstate="print"/>
          <a:srcRect l="3137" t="6818" r="4314" b="5682"/>
          <a:stretch>
            <a:fillRect/>
          </a:stretch>
        </p:blipFill>
        <p:spPr bwMode="auto">
          <a:xfrm>
            <a:off x="5715000" y="709613"/>
            <a:ext cx="3309938" cy="4319587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2298700" y="6051550"/>
            <a:ext cx="2486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SzPct val="150000"/>
              <a:buFont typeface="Arial" charset="0"/>
              <a:buChar char="•"/>
            </a:pPr>
            <a:r>
              <a:rPr lang="en-US">
                <a:solidFill>
                  <a:srgbClr val="C00000"/>
                </a:solidFill>
              </a:rPr>
              <a:t> Visualization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-304800" y="-76200"/>
            <a:ext cx="8610600" cy="1143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lvl="2" algn="l">
              <a:buClr>
                <a:schemeClr val="bg2"/>
              </a:buClr>
            </a:pPr>
            <a:r>
              <a:rPr lang="en-US" sz="3200" b="1">
                <a:cs typeface="Times New Roman" pitchFamily="18" charset="0"/>
              </a:rPr>
              <a:t>Network Theories: Social science</a:t>
            </a:r>
            <a:endParaRPr lang="en-US">
              <a:cs typeface="Times New Roman" pitchFamily="18" charset="0"/>
            </a:endParaRPr>
          </a:p>
        </p:txBody>
      </p:sp>
      <p:sp>
        <p:nvSpPr>
          <p:cNvPr id="27651" name="Content Placeholder 3"/>
          <p:cNvSpPr>
            <a:spLocks noGrp="1"/>
          </p:cNvSpPr>
          <p:nvPr>
            <p:ph idx="4294967295"/>
          </p:nvPr>
        </p:nvSpPr>
        <p:spPr>
          <a:xfrm>
            <a:off x="381000" y="762000"/>
            <a:ext cx="9067800" cy="3886200"/>
          </a:xfrm>
        </p:spPr>
        <p:txBody>
          <a:bodyPr/>
          <a:lstStyle/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r>
              <a:rPr lang="en-US" dirty="0" smtClean="0"/>
              <a:t>Relationships &amp; roles</a:t>
            </a:r>
          </a:p>
          <a:p>
            <a:pPr lvl="1" eaLnBrk="1" hangingPunct="1"/>
            <a:r>
              <a:rPr lang="en-US" dirty="0" smtClean="0"/>
              <a:t>Strong &amp; weak ties</a:t>
            </a:r>
          </a:p>
          <a:p>
            <a:pPr lvl="1" eaLnBrk="1" hangingPunct="1"/>
            <a:r>
              <a:rPr lang="en-US" dirty="0" smtClean="0"/>
              <a:t>Motivations: egoism, altruism, collectivism, </a:t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dirty="0" err="1" smtClean="0"/>
              <a:t>principlism</a:t>
            </a:r>
            <a:endParaRPr lang="en-US" dirty="0" smtClean="0"/>
          </a:p>
          <a:p>
            <a:pPr lvl="1" eaLnBrk="1" hangingPunct="1"/>
            <a:r>
              <a:rPr lang="en-US" dirty="0" smtClean="0"/>
              <a:t>Collective intelligence</a:t>
            </a:r>
          </a:p>
          <a:p>
            <a:pPr lvl="1" eaLnBrk="1" hangingPunct="1"/>
            <a:r>
              <a:rPr lang="en-US" dirty="0" smtClean="0"/>
              <a:t>Collective action &amp; governance</a:t>
            </a:r>
          </a:p>
          <a:p>
            <a:pPr lvl="1" eaLnBrk="1" hangingPunct="1"/>
            <a:r>
              <a:rPr lang="en-US" dirty="0" smtClean="0"/>
              <a:t>Social information foraging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1127125" y="5581650"/>
            <a:ext cx="6365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Moreno, 1938; Granovetter, 1971; Burt, 1987; Ostrom, 1992;</a:t>
            </a:r>
          </a:p>
          <a:p>
            <a:r>
              <a:rPr lang="en-US" sz="1800"/>
              <a:t>Wellman, 1993; Batson, Ahmad &amp; Tseng, 2002; </a:t>
            </a:r>
          </a:p>
          <a:p>
            <a:r>
              <a:rPr lang="en-US" sz="1800"/>
              <a:t>Malone, Laubaucher &amp; Dellarocas, 2009; Pirolli, 2009</a:t>
            </a:r>
          </a:p>
          <a:p>
            <a:endParaRPr lang="en-US" sz="18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-304800" y="-152400"/>
            <a:ext cx="9372600" cy="12954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lvl="2" algn="l">
              <a:buClr>
                <a:schemeClr val="bg2"/>
              </a:buClr>
            </a:pPr>
            <a:r>
              <a:rPr lang="en-US" sz="3200" b="1"/>
              <a:t>Network Theories: Stages of participation</a:t>
            </a:r>
            <a:endParaRPr lang="en-US">
              <a:cs typeface="Times New Roman" pitchFamily="18" charset="0"/>
            </a:endParaRPr>
          </a:p>
        </p:txBody>
      </p:sp>
      <p:sp>
        <p:nvSpPr>
          <p:cNvPr id="28675" name="Content Placeholder 3"/>
          <p:cNvSpPr>
            <a:spLocks noGrp="1"/>
          </p:cNvSpPr>
          <p:nvPr>
            <p:ph idx="4294967295"/>
          </p:nvPr>
        </p:nvSpPr>
        <p:spPr>
          <a:xfrm>
            <a:off x="533400" y="1447800"/>
            <a:ext cx="8229600" cy="3886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Wikipedia, Discussion &amp; Reporting</a:t>
            </a:r>
          </a:p>
          <a:p>
            <a:pPr eaLnBrk="1" hangingPunct="1"/>
            <a:r>
              <a:rPr lang="en-US" sz="2800" smtClean="0"/>
              <a:t>Reader</a:t>
            </a:r>
          </a:p>
          <a:p>
            <a:pPr eaLnBrk="1" hangingPunct="1"/>
            <a:r>
              <a:rPr lang="en-US" sz="2800" smtClean="0"/>
              <a:t>First-time Contributor </a:t>
            </a:r>
            <a:r>
              <a:rPr lang="en-US" sz="1800" smtClean="0"/>
              <a:t/>
            </a:r>
            <a:br>
              <a:rPr lang="en-US" sz="1800" smtClean="0"/>
            </a:br>
            <a:r>
              <a:rPr lang="en-US" sz="1800" smtClean="0"/>
              <a:t>   </a:t>
            </a:r>
            <a:r>
              <a:rPr lang="en-US" sz="2000" smtClean="0"/>
              <a:t> (Legitimate Peripheral Participation)</a:t>
            </a:r>
            <a:endParaRPr lang="en-US" sz="2800" smtClean="0"/>
          </a:p>
          <a:p>
            <a:pPr eaLnBrk="1" hangingPunct="1"/>
            <a:r>
              <a:rPr lang="en-US" sz="2800" smtClean="0"/>
              <a:t>Returning Contributor</a:t>
            </a:r>
          </a:p>
          <a:p>
            <a:pPr eaLnBrk="1" hangingPunct="1"/>
            <a:r>
              <a:rPr lang="en-US" sz="2800" smtClean="0"/>
              <a:t>Frequent Contributor</a:t>
            </a: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609600" y="5486400"/>
            <a:ext cx="75152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Preece, Nonnecke &amp; Andrews, </a:t>
            </a:r>
            <a:r>
              <a:rPr lang="en-US" sz="1800" i="1"/>
              <a:t>CHB2004</a:t>
            </a:r>
            <a:endParaRPr lang="en-US" sz="1800"/>
          </a:p>
          <a:p>
            <a:r>
              <a:rPr lang="en-US" sz="1800"/>
              <a:t>Forte &amp; Bruckman,</a:t>
            </a:r>
            <a:r>
              <a:rPr lang="en-US" sz="1800" i="1"/>
              <a:t> SIGGROUP2005; </a:t>
            </a:r>
            <a:r>
              <a:rPr lang="en-US" sz="1800"/>
              <a:t>Hanson, 2008</a:t>
            </a:r>
          </a:p>
          <a:p>
            <a:r>
              <a:rPr lang="en-US" sz="1800"/>
              <a:t>Porter: </a:t>
            </a:r>
            <a:r>
              <a:rPr lang="en-US" sz="1800" i="1"/>
              <a:t>Designing for the Social Web, 2008</a:t>
            </a:r>
            <a:endParaRPr lang="en-US" sz="1800"/>
          </a:p>
          <a:p>
            <a:r>
              <a:rPr lang="en-US" sz="1800"/>
              <a:t>Vassileva, 2002, 2005; Ling et al., </a:t>
            </a:r>
            <a:r>
              <a:rPr lang="en-US" sz="1800" i="1"/>
              <a:t>JCMC 2005</a:t>
            </a:r>
            <a:r>
              <a:rPr lang="en-US" sz="1800"/>
              <a:t>; Rashid et al., </a:t>
            </a:r>
            <a:r>
              <a:rPr lang="en-US" sz="1800" i="1"/>
              <a:t>CHI2006</a:t>
            </a:r>
            <a:endParaRPr lang="en-US" sz="1800"/>
          </a:p>
          <a:p>
            <a:endParaRPr lang="en-US" sz="18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158137" y="2263775"/>
            <a:ext cx="1828800" cy="1698625"/>
          </a:xfrm>
          <a:prstGeom prst="ellipse">
            <a:avLst/>
          </a:prstGeom>
          <a:solidFill>
            <a:srgbClr val="FABDA4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Reader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20337" y="2514600"/>
            <a:ext cx="1295400" cy="1143000"/>
          </a:xfrm>
          <a:prstGeom prst="roundRect">
            <a:avLst/>
          </a:prstGeom>
          <a:solidFill>
            <a:srgbClr val="FABDA4"/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>
              <a:defRPr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Contributor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6349137" y="2757408"/>
            <a:ext cx="1126212" cy="609600"/>
          </a:xfrm>
          <a:prstGeom prst="rect">
            <a:avLst/>
          </a:prstGeom>
          <a:solidFill>
            <a:srgbClr val="FABDA4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Collaborator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063137" y="2844800"/>
            <a:ext cx="381000" cy="560388"/>
          </a:xfrm>
          <a:prstGeom prst="rightArrow">
            <a:avLst/>
          </a:prstGeom>
          <a:solidFill>
            <a:srgbClr val="57E75A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5944325" y="2952750"/>
            <a:ext cx="328612" cy="342900"/>
          </a:xfrm>
          <a:prstGeom prst="rightArrow">
            <a:avLst/>
          </a:prstGeom>
          <a:solidFill>
            <a:srgbClr val="57E75A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7596912" y="3014663"/>
            <a:ext cx="200025" cy="219075"/>
          </a:xfrm>
          <a:prstGeom prst="rightArrow">
            <a:avLst>
              <a:gd name="adj1" fmla="val 30783"/>
              <a:gd name="adj2" fmla="val 50000"/>
            </a:avLst>
          </a:prstGeom>
          <a:solidFill>
            <a:srgbClr val="57E75A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`</a:t>
            </a:r>
          </a:p>
        </p:txBody>
      </p:sp>
      <p:sp>
        <p:nvSpPr>
          <p:cNvPr id="11" name="Curved Down Arrow 10"/>
          <p:cNvSpPr/>
          <p:nvPr/>
        </p:nvSpPr>
        <p:spPr>
          <a:xfrm>
            <a:off x="3137625" y="1752600"/>
            <a:ext cx="3821112" cy="381000"/>
          </a:xfrm>
          <a:prstGeom prst="curvedDownArrow">
            <a:avLst/>
          </a:prstGeom>
          <a:solidFill>
            <a:srgbClr val="DBEF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Down Arrow 11"/>
          <p:cNvSpPr/>
          <p:nvPr/>
        </p:nvSpPr>
        <p:spPr>
          <a:xfrm>
            <a:off x="2920137" y="1524000"/>
            <a:ext cx="5638800" cy="609600"/>
          </a:xfrm>
          <a:prstGeom prst="curvedDownArrow">
            <a:avLst>
              <a:gd name="adj1" fmla="val 18005"/>
              <a:gd name="adj2" fmla="val 45036"/>
              <a:gd name="adj3" fmla="val 30076"/>
            </a:avLst>
          </a:prstGeom>
          <a:solidFill>
            <a:srgbClr val="DBEF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Down Arrow 12"/>
          <p:cNvSpPr/>
          <p:nvPr/>
        </p:nvSpPr>
        <p:spPr>
          <a:xfrm flipH="1" flipV="1">
            <a:off x="2691537" y="4038600"/>
            <a:ext cx="5943600" cy="685800"/>
          </a:xfrm>
          <a:prstGeom prst="curvedDownArrow">
            <a:avLst>
              <a:gd name="adj1" fmla="val 20021"/>
              <a:gd name="adj2" fmla="val 50000"/>
              <a:gd name="adj3" fmla="val 17090"/>
            </a:avLst>
          </a:prstGeom>
          <a:solidFill>
            <a:srgbClr val="DBEF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 flipH="1" flipV="1">
            <a:off x="3034437" y="4038600"/>
            <a:ext cx="3924300" cy="457200"/>
          </a:xfrm>
          <a:prstGeom prst="curvedDownArrow">
            <a:avLst/>
          </a:prstGeom>
          <a:solidFill>
            <a:srgbClr val="DBEF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Down Arrow 14"/>
          <p:cNvSpPr/>
          <p:nvPr/>
        </p:nvSpPr>
        <p:spPr>
          <a:xfrm flipH="1" flipV="1">
            <a:off x="3301137" y="4038600"/>
            <a:ext cx="1676400" cy="228600"/>
          </a:xfrm>
          <a:prstGeom prst="curvedDownArrow">
            <a:avLst/>
          </a:prstGeom>
          <a:solidFill>
            <a:srgbClr val="DBEF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1472337" y="2628900"/>
            <a:ext cx="609600" cy="990600"/>
          </a:xfrm>
          <a:prstGeom prst="rightArrow">
            <a:avLst/>
          </a:prstGeom>
          <a:solidFill>
            <a:srgbClr val="57E75A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100737" y="1524000"/>
            <a:ext cx="1295400" cy="3429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All</a:t>
            </a:r>
          </a:p>
          <a:p>
            <a:pPr>
              <a:defRPr/>
            </a:pPr>
            <a:r>
              <a:rPr lang="en-US" sz="1400" dirty="0">
                <a:solidFill>
                  <a:schemeClr val="tx1"/>
                </a:solidFill>
              </a:rPr>
              <a:t>Users</a:t>
            </a:r>
          </a:p>
        </p:txBody>
      </p:sp>
      <p:sp>
        <p:nvSpPr>
          <p:cNvPr id="29717" name="TextBox 18"/>
          <p:cNvSpPr txBox="1">
            <a:spLocks noChangeArrowheads="1"/>
          </p:cNvSpPr>
          <p:nvPr/>
        </p:nvSpPr>
        <p:spPr bwMode="auto">
          <a:xfrm>
            <a:off x="381000" y="76200"/>
            <a:ext cx="84978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b="1"/>
              <a:t>From Reader to Leader:</a:t>
            </a:r>
            <a:r>
              <a:rPr lang="en-US"/>
              <a:t/>
            </a:r>
            <a:br>
              <a:rPr lang="en-US"/>
            </a:br>
            <a:r>
              <a:rPr lang="en-US"/>
              <a:t>Motivating Technology-Mediated Social Participation</a:t>
            </a:r>
          </a:p>
        </p:txBody>
      </p:sp>
      <p:sp>
        <p:nvSpPr>
          <p:cNvPr id="29718" name="TextBox 19"/>
          <p:cNvSpPr txBox="1">
            <a:spLocks noChangeArrowheads="1"/>
          </p:cNvSpPr>
          <p:nvPr/>
        </p:nvSpPr>
        <p:spPr bwMode="auto">
          <a:xfrm>
            <a:off x="820738" y="5867400"/>
            <a:ext cx="70707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Preece &amp; Shneiderman, </a:t>
            </a:r>
            <a:r>
              <a:rPr lang="en-US" sz="1600" i="1"/>
              <a:t>AIS Trans. Human-Computer Interaction1</a:t>
            </a:r>
            <a:r>
              <a:rPr lang="en-US" sz="1600"/>
              <a:t> (1), 2009</a:t>
            </a:r>
          </a:p>
          <a:p>
            <a:r>
              <a:rPr lang="en-US" sz="1600" b="1">
                <a:latin typeface="Courier New" pitchFamily="49" charset="0"/>
                <a:cs typeface="Courier New" pitchFamily="49" charset="0"/>
              </a:rPr>
              <a:t>  aisel.aisnet.org/thci/vol1/iss1/5/ </a:t>
            </a:r>
          </a:p>
          <a:p>
            <a:r>
              <a:rPr lang="en-US" sz="1400" i="1"/>
              <a:t> </a:t>
            </a:r>
            <a:endParaRPr lang="en-US" sz="1400"/>
          </a:p>
          <a:p>
            <a:endParaRPr lang="en-US" sz="1400"/>
          </a:p>
        </p:txBody>
      </p:sp>
      <p:sp>
        <p:nvSpPr>
          <p:cNvPr id="21" name="Curved Down Arrow 20"/>
          <p:cNvSpPr/>
          <p:nvPr/>
        </p:nvSpPr>
        <p:spPr>
          <a:xfrm flipH="1" flipV="1">
            <a:off x="5434737" y="4038600"/>
            <a:ext cx="1263650" cy="228600"/>
          </a:xfrm>
          <a:prstGeom prst="curvedDownArrow">
            <a:avLst/>
          </a:prstGeom>
          <a:solidFill>
            <a:srgbClr val="DBEF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urved Down Arrow 21"/>
          <p:cNvSpPr/>
          <p:nvPr/>
        </p:nvSpPr>
        <p:spPr>
          <a:xfrm flipH="1" flipV="1">
            <a:off x="7034937" y="4038600"/>
            <a:ext cx="1066800" cy="228600"/>
          </a:xfrm>
          <a:prstGeom prst="curvedDownArrow">
            <a:avLst/>
          </a:prstGeom>
          <a:solidFill>
            <a:srgbClr val="DBEF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Down Arrow 22"/>
          <p:cNvSpPr/>
          <p:nvPr/>
        </p:nvSpPr>
        <p:spPr>
          <a:xfrm flipH="1" flipV="1">
            <a:off x="5053737" y="4038600"/>
            <a:ext cx="3276600" cy="457200"/>
          </a:xfrm>
          <a:prstGeom prst="curvedDownArrow">
            <a:avLst/>
          </a:prstGeom>
          <a:solidFill>
            <a:srgbClr val="DBEF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urved Down Arrow 23"/>
          <p:cNvSpPr/>
          <p:nvPr/>
        </p:nvSpPr>
        <p:spPr>
          <a:xfrm>
            <a:off x="4977537" y="1806575"/>
            <a:ext cx="3124200" cy="3810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DBEF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7924800" y="2865894"/>
            <a:ext cx="914400" cy="442347"/>
          </a:xfrm>
          <a:prstGeom prst="hexagon">
            <a:avLst/>
          </a:prstGeom>
          <a:solidFill>
            <a:srgbClr val="FABDA4"/>
          </a:solidFill>
          <a:ln w="50800">
            <a:solidFill>
              <a:schemeClr val="tx2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dirty="0">
                <a:solidFill>
                  <a:schemeClr val="tx2"/>
                </a:solidFill>
              </a:rPr>
              <a:t>Leader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-304800" y="-76200"/>
            <a:ext cx="8610600" cy="1143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lvl="2" algn="l">
              <a:buClr>
                <a:schemeClr val="bg2"/>
              </a:buClr>
            </a:pPr>
            <a:r>
              <a:rPr lang="en-US" sz="3200" b="1">
                <a:cs typeface="Times New Roman" pitchFamily="18" charset="0"/>
              </a:rPr>
              <a:t>Motivating Readers</a:t>
            </a:r>
            <a:endParaRPr lang="en-US"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609600" y="1417638"/>
          <a:ext cx="8305800" cy="5287963"/>
        </p:xfrm>
        <a:graphic>
          <a:graphicData uri="http://schemas.openxmlformats.org/drawingml/2006/table">
            <a:tbl>
              <a:tblPr/>
              <a:tblGrid>
                <a:gridCol w="4465638"/>
                <a:gridCol w="3840162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Usability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algun Gothic" pitchFamily="34" charset="-127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Sociability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algun Gothic" pitchFamily="34" charset="-127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Interesting &amp; relevant content presented in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  attractive, well-organized layouts</a:t>
                      </a:r>
                    </a:p>
                  </a:txBody>
                  <a:tcPr marL="44450" marR="4445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Encouragement by friends, family, 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  respected authorities, advertising 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Frequently updated content with 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  highlighting to encourage return visits</a:t>
                      </a:r>
                    </a:p>
                  </a:txBody>
                  <a:tcPr marL="44450" marR="4445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Repeated visibility in online, print, 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  television, other media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Support for newcomers: tutorials, animated 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  demos, FAQs, help, mentors, contacts</a:t>
                      </a:r>
                    </a:p>
                  </a:txBody>
                  <a:tcPr marL="44450" marR="4445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Understandable norms &amp; policies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Clear navigation paths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  <a:sym typeface="Wingdings" pitchFamily="2" charset="2"/>
                        </a:rPr>
                        <a:t>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  sense of mastery and control</a:t>
                      </a:r>
                    </a:p>
                  </a:txBody>
                  <a:tcPr marL="44450" marR="4445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Sense of belonging: recognition of 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  familiar people &amp; activities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3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Universal usability: novice/expert, small/large 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  display, slow/fast network, multilingual, 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  support for users with disabilities</a:t>
                      </a:r>
                    </a:p>
                  </a:txBody>
                  <a:tcPr marL="44450" marR="4445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Charismatic leaders with visionary 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algun Gothic" pitchFamily="34" charset="-127"/>
                          <a:cs typeface="Times New Roman" pitchFamily="18" charset="0"/>
                        </a:rPr>
                        <a:t>  goals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cs typeface="Times New Roman" pitchFamily="18" charset="0"/>
                        </a:rPr>
                        <a:t>Interface design features to support reading, 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cs typeface="Times New Roman" pitchFamily="18" charset="0"/>
                        </a:rPr>
                        <a:t>  browsing, searching, sharing</a:t>
                      </a:r>
                    </a:p>
                  </a:txBody>
                  <a:tcPr marL="44450" marR="4445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cs typeface="Times New Roman" pitchFamily="18" charset="0"/>
                        </a:rPr>
                        <a:t>Safety &amp; privacy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-304800" y="-76200"/>
            <a:ext cx="8610600" cy="1143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lvl="2" algn="l">
              <a:buClr>
                <a:schemeClr val="bg2"/>
              </a:buClr>
            </a:pPr>
            <a:r>
              <a:rPr lang="en-US" sz="3200" b="1">
                <a:cs typeface="Times New Roman" pitchFamily="18" charset="0"/>
              </a:rPr>
              <a:t>Motivating Contributors</a:t>
            </a:r>
            <a:endParaRPr lang="en-US">
              <a:cs typeface="Times New Roman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</p:nvPr>
        </p:nvGraphicFramePr>
        <p:xfrm>
          <a:off x="762000" y="1447800"/>
          <a:ext cx="7543800" cy="4821389"/>
        </p:xfrm>
        <a:graphic>
          <a:graphicData uri="http://schemas.openxmlformats.org/drawingml/2006/table">
            <a:tbl>
              <a:tblPr/>
              <a:tblGrid>
                <a:gridCol w="4005320"/>
                <a:gridCol w="3538480"/>
              </a:tblGrid>
              <a:tr h="457204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latin typeface="Arial"/>
                          <a:ea typeface="Malgun Gothic"/>
                          <a:cs typeface="Times New Roman"/>
                        </a:rPr>
                        <a:t>Usability</a:t>
                      </a:r>
                      <a:endParaRPr lang="en-US" sz="2000" kern="100" dirty="0">
                        <a:latin typeface="Arial"/>
                        <a:ea typeface="Malgun Gothic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latin typeface="Arial"/>
                          <a:ea typeface="Malgun Gothic"/>
                          <a:cs typeface="Times New Roman"/>
                        </a:rPr>
                        <a:t>Sociability</a:t>
                      </a:r>
                      <a:endParaRPr lang="en-US" sz="2000" kern="100" dirty="0">
                        <a:latin typeface="Arial"/>
                        <a:ea typeface="Malgun Gothic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72837"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Low threshold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interfaces</a:t>
                      </a:r>
                      <a:r>
                        <a:rPr lang="en-US" sz="1600" kern="100" baseline="0" dirty="0" smtClean="0">
                          <a:latin typeface="Arial"/>
                          <a:ea typeface="Malgun Gothic"/>
                          <a:cs typeface="Times New Roman"/>
                        </a:rPr>
                        <a:t> to encourage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small contributions (no login)</a:t>
                      </a:r>
                      <a:endParaRPr lang="en-US" sz="1600" kern="100" dirty="0">
                        <a:latin typeface="Arial"/>
                        <a:ea typeface="Malgun Gothic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Support for legitimate peripheral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participation</a:t>
                      </a:r>
                      <a:endParaRPr lang="en-US" sz="1600" kern="100" dirty="0">
                        <a:latin typeface="Arial"/>
                        <a:ea typeface="Malgun Gothic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837"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High ceiling interfaces that allow large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frequent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contributions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Chance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to build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reputation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over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time </a:t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while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performing satisfying tasks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837"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Visibility for users’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contributions</a:t>
                      </a:r>
                      <a:r>
                        <a:rPr lang="en-US" sz="1600" kern="100" baseline="0" dirty="0" smtClean="0">
                          <a:latin typeface="Arial"/>
                          <a:ea typeface="Malgun Gothic"/>
                          <a:cs typeface="Times New Roman"/>
                        </a:rPr>
                        <a:t> &amp; impact -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baseline="0" dirty="0" smtClean="0">
                          <a:latin typeface="Arial"/>
                          <a:ea typeface="Malgun Gothic"/>
                          <a:cs typeface="Times New Roman"/>
                        </a:rPr>
                        <a:t>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aggregated over time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Recognition for the highest quality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&amp; quantity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of contributions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837"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Visibility of ratings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&amp; comments</a:t>
                      </a:r>
                      <a:endParaRPr lang="en-US" sz="1600" kern="100" dirty="0">
                        <a:latin typeface="Arial"/>
                        <a:ea typeface="Malgun Gothic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Recognition of a person’s specific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expertise</a:t>
                      </a:r>
                      <a:endParaRPr lang="en-US" sz="1600" kern="100" dirty="0">
                        <a:latin typeface="Arial"/>
                        <a:ea typeface="Malgun Gothic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837"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Tools to undo vandalism, limit malicious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users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, control pornography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&amp; libel</a:t>
                      </a:r>
                      <a:endParaRPr lang="en-US" sz="1600" kern="100" dirty="0">
                        <a:latin typeface="Arial"/>
                        <a:ea typeface="Malgun Gothic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Policies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&amp; norms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for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contributions</a:t>
                      </a:r>
                      <a:endParaRPr lang="en-US" sz="1600" kern="100" dirty="0">
                        <a:latin typeface="Arial"/>
                        <a:ea typeface="Malgun Gothic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-304800" y="-76200"/>
            <a:ext cx="8610600" cy="1143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lvl="2" algn="l">
              <a:buClr>
                <a:schemeClr val="bg2"/>
              </a:buClr>
            </a:pPr>
            <a:r>
              <a:rPr lang="en-US" sz="3200" b="1">
                <a:cs typeface="Times New Roman" pitchFamily="18" charset="0"/>
              </a:rPr>
              <a:t>Motivating Collaborators</a:t>
            </a:r>
            <a:endParaRPr lang="en-US"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</p:nvPr>
        </p:nvGraphicFramePr>
        <p:xfrm>
          <a:off x="1066800" y="1447800"/>
          <a:ext cx="7391400" cy="4432300"/>
        </p:xfrm>
        <a:graphic>
          <a:graphicData uri="http://schemas.openxmlformats.org/drawingml/2006/table">
            <a:tbl>
              <a:tblPr/>
              <a:tblGrid>
                <a:gridCol w="3543230"/>
                <a:gridCol w="3848170"/>
              </a:tblGrid>
              <a:tr h="387350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latin typeface="Arial"/>
                          <a:ea typeface="Malgun Gothic"/>
                          <a:cs typeface="Times New Roman"/>
                        </a:rPr>
                        <a:t>Usability</a:t>
                      </a:r>
                      <a:endParaRPr lang="en-US" sz="2000" kern="100" dirty="0">
                        <a:latin typeface="Arial"/>
                        <a:ea typeface="Malgun Gothic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latin typeface="Arial"/>
                          <a:ea typeface="Malgun Gothic"/>
                          <a:cs typeface="Times New Roman"/>
                        </a:rPr>
                        <a:t>Sociability</a:t>
                      </a:r>
                      <a:endParaRPr lang="en-US" sz="2000" kern="100" dirty="0">
                        <a:latin typeface="Arial"/>
                        <a:ea typeface="Malgun Gothic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62050"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Ways to locate relevant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&amp;</a:t>
                      </a:r>
                      <a:r>
                        <a:rPr lang="en-US" sz="1600" kern="100" baseline="0" dirty="0" smtClean="0">
                          <a:latin typeface="Arial"/>
                          <a:ea typeface="Malgun Gothic"/>
                          <a:cs typeface="Times New Roman"/>
                        </a:rPr>
                        <a:t>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competent </a:t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individuals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to form collaborations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Atmosphere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of empathy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&amp; trust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that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promotes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belonging to the community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&amp;</a:t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willingness to work within groups to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produce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something larger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2050"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Tools to collaborate: communicate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within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groups, schedule projects,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assign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tasks, share work products,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request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assistance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Altruism: a desire to support the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community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, desire to give back,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willingness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to reciprocate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6150"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Visible recognition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collaborators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, e.g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.  </a:t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authorship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,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citations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, links, </a:t>
                      </a:r>
                      <a:endParaRPr lang="en-US" sz="1600" kern="100" dirty="0" smtClean="0">
                        <a:latin typeface="Arial"/>
                        <a:ea typeface="Malgun Gothic"/>
                        <a:cs typeface="Times New Roman"/>
                      </a:endParaRPr>
                    </a:p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acknowledgements</a:t>
                      </a:r>
                      <a:endParaRPr lang="en-US" sz="1600" kern="100" dirty="0">
                        <a:latin typeface="Arial"/>
                        <a:ea typeface="Malgun Gothic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Ways to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develop a reputation for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themselves &amp; their collaborators;</a:t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develop &amp; maintain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status within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group</a:t>
                      </a:r>
                      <a:endParaRPr lang="en-US" sz="1600" kern="100" dirty="0">
                        <a:latin typeface="Arial"/>
                        <a:ea typeface="Malgun Gothic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700"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Ways to resolve differences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(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e.g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.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voting), mediate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disputes</a:t>
                      </a:r>
                      <a:r>
                        <a:rPr lang="en-US" sz="1600" kern="100" baseline="0" dirty="0" smtClean="0">
                          <a:latin typeface="Arial"/>
                          <a:ea typeface="Malgun Gothic"/>
                          <a:cs typeface="Times New Roman"/>
                        </a:rPr>
                        <a:t> &amp; </a:t>
                      </a:r>
                      <a:br>
                        <a:rPr lang="en-US" sz="1600" kern="100" baseline="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baseline="0" dirty="0" smtClean="0">
                          <a:latin typeface="Arial"/>
                          <a:ea typeface="Malgun Gothic"/>
                          <a:cs typeface="Times New Roman"/>
                        </a:rPr>
                        <a:t> 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deal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with unhelpful collaborators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Respect for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status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within the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community</a:t>
                      </a:r>
                      <a:endParaRPr lang="en-US" sz="1600" kern="100" dirty="0">
                        <a:latin typeface="Arial"/>
                        <a:ea typeface="Malgun Gothic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-304800" y="-76200"/>
            <a:ext cx="8610600" cy="1143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lvl="2" algn="l">
              <a:buClr>
                <a:schemeClr val="bg2"/>
              </a:buClr>
            </a:pPr>
            <a:r>
              <a:rPr lang="en-US" sz="3200" b="1">
                <a:cs typeface="Times New Roman" pitchFamily="18" charset="0"/>
              </a:rPr>
              <a:t>Motivating Leaders</a:t>
            </a:r>
            <a:endParaRPr lang="en-US"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</p:nvPr>
        </p:nvGraphicFramePr>
        <p:xfrm>
          <a:off x="838200" y="1447800"/>
          <a:ext cx="7467600" cy="4013451"/>
        </p:xfrm>
        <a:graphic>
          <a:graphicData uri="http://schemas.openxmlformats.org/drawingml/2006/table">
            <a:tbl>
              <a:tblPr/>
              <a:tblGrid>
                <a:gridCol w="3810823"/>
                <a:gridCol w="3656777"/>
              </a:tblGrid>
              <a:tr h="539688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latin typeface="Arial"/>
                          <a:ea typeface="Malgun Gothic"/>
                          <a:cs typeface="Times New Roman"/>
                        </a:rPr>
                        <a:t>Usability</a:t>
                      </a:r>
                      <a:endParaRPr lang="en-US" sz="2000" kern="100" dirty="0">
                        <a:latin typeface="Arial"/>
                        <a:ea typeface="Malgun Gothic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latin typeface="Arial"/>
                          <a:ea typeface="Malgun Gothic"/>
                          <a:cs typeface="Times New Roman"/>
                        </a:rPr>
                        <a:t>Sociability</a:t>
                      </a:r>
                      <a:endParaRPr lang="en-US" sz="2000" kern="100" dirty="0">
                        <a:latin typeface="Arial"/>
                        <a:ea typeface="Malgun Gothic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89112"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Leaders are given higher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visibility</a:t>
                      </a:r>
                      <a:r>
                        <a:rPr lang="en-US" sz="1600" kern="100" baseline="0" dirty="0" smtClean="0">
                          <a:latin typeface="Arial"/>
                          <a:ea typeface="Malgun Gothic"/>
                          <a:cs typeface="Times New Roman"/>
                        </a:rPr>
                        <a:t> &amp; </a:t>
                      </a:r>
                      <a:br>
                        <a:rPr lang="en-US" sz="1600" kern="100" baseline="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baseline="0" dirty="0" smtClean="0">
                          <a:latin typeface="Arial"/>
                          <a:ea typeface="Malgun Gothic"/>
                          <a:cs typeface="Times New Roman"/>
                        </a:rPr>
                        <a:t> 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their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efforts are highlighted, sometimes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</a:t>
                      </a:r>
                      <a:r>
                        <a:rPr lang="en-US" sz="1600" kern="100" baseline="0" dirty="0" smtClean="0">
                          <a:latin typeface="Arial"/>
                          <a:ea typeface="Malgun Gothic"/>
                          <a:cs typeface="Times New Roman"/>
                        </a:rPr>
                        <a:t>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with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historical narratives, special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tributes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, or rewards  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Leadership is valued and given an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honored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position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&amp; expected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to meet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expectations </a:t>
                      </a:r>
                      <a:endParaRPr lang="en-US" sz="1600" kern="100" dirty="0">
                        <a:latin typeface="Arial"/>
                        <a:ea typeface="Malgun Gothic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5278"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Leaders are given special powers, e.g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. </a:t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to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promote agendas, expend resources,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</a:t>
                      </a:r>
                      <a:r>
                        <a:rPr lang="en-US" sz="1600" kern="100" baseline="0" dirty="0" smtClean="0">
                          <a:latin typeface="Arial"/>
                          <a:ea typeface="Malgun Gothic"/>
                          <a:cs typeface="Times New Roman"/>
                        </a:rPr>
                        <a:t>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or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limit malicious users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Respect is offered for helping others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&amp;</a:t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dealing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with problems 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9373"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Mentorship efforts are visibly celebrated,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/>
                      </a:r>
                      <a:b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</a:b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  e.g. </a:t>
                      </a: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with comments from mentees 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/>
                          <a:ea typeface="Malgun Gothic"/>
                          <a:cs typeface="Times New Roman"/>
                        </a:rPr>
                        <a:t>Mentors are cultivated </a:t>
                      </a:r>
                      <a:r>
                        <a:rPr lang="en-US" sz="1600" kern="100" dirty="0" smtClean="0">
                          <a:latin typeface="Arial"/>
                          <a:ea typeface="Malgun Gothic"/>
                          <a:cs typeface="Times New Roman"/>
                        </a:rPr>
                        <a:t>&amp; encouraged</a:t>
                      </a:r>
                      <a:endParaRPr lang="en-US" sz="1600" kern="100" dirty="0">
                        <a:latin typeface="Arial"/>
                        <a:ea typeface="Malgun Gothic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8915400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/>
              <a:t>1) Focus on National Priorities &amp; Impact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Disaster response, community safety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Health, energy, education, e-government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Environmental awareness, biodiversity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/>
              <a:t>2) Develop Theories of Social Participation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How do social media networks evolve?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How can participation be increased?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b="1" smtClean="0"/>
              <a:t>3) Provide Technology Infrastructure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Scalable, reliable, universal, manageable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Protect privacy, stop attacks, resolve conflicts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991600" cy="762000"/>
          </a:xfrm>
        </p:spPr>
        <p:txBody>
          <a:bodyPr/>
          <a:lstStyle/>
          <a:p>
            <a:pPr eaLnBrk="1" hangingPunct="1"/>
            <a:r>
              <a:rPr lang="en-US" sz="3200" b="1" smtClean="0"/>
              <a:t>Vision: Social Participation</a:t>
            </a: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609600" y="4572000"/>
            <a:ext cx="7391400" cy="1447800"/>
          </a:xfrm>
          <a:prstGeom prst="rect">
            <a:avLst/>
          </a:prstGeom>
          <a:noFill/>
          <a:ln w="38100" cap="sq" algn="ctr">
            <a:solidFill>
              <a:srgbClr val="D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b="1" smtClean="0"/>
              <a:t>Technology Infrastructure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533400" y="1295400"/>
            <a:ext cx="8915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F5032B"/>
              </a:buClr>
              <a:buSzPct val="140000"/>
              <a:buFontTx/>
              <a:buChar char="•"/>
              <a:defRPr/>
            </a:pPr>
            <a:r>
              <a:rPr lang="en-US" sz="3200" kern="0" dirty="0">
                <a:solidFill>
                  <a:schemeClr val="tx1"/>
                </a:solidFill>
                <a:latin typeface="+mn-lt"/>
                <a:cs typeface="+mn-cs"/>
              </a:rPr>
              <a:t>Mobile, Desktop, Web, Cloud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F5032B"/>
              </a:buClr>
              <a:buSzPct val="140000"/>
              <a:buFontTx/>
              <a:buChar char="•"/>
              <a:defRPr/>
            </a:pPr>
            <a:r>
              <a:rPr lang="en-US" sz="3200" kern="0" dirty="0">
                <a:solidFill>
                  <a:schemeClr val="tx1"/>
                </a:solidFill>
                <a:latin typeface="+mn-lt"/>
                <a:cs typeface="+mn-cs"/>
              </a:rPr>
              <a:t>100% uptime, 100% secure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F5032B"/>
              </a:buClr>
              <a:buSzPct val="140000"/>
              <a:buFontTx/>
              <a:buChar char="•"/>
              <a:defRPr/>
            </a:pPr>
            <a:r>
              <a:rPr lang="en-US" sz="3200" kern="0" dirty="0">
                <a:solidFill>
                  <a:schemeClr val="tx1"/>
                </a:solidFill>
                <a:latin typeface="+mn-lt"/>
                <a:cs typeface="+mn-cs"/>
              </a:rPr>
              <a:t>Giga-</a:t>
            </a:r>
            <a:r>
              <a:rPr lang="en-US" sz="3200" kern="0" dirty="0" err="1">
                <a:solidFill>
                  <a:schemeClr val="tx1"/>
                </a:solidFill>
                <a:latin typeface="+mn-lt"/>
                <a:cs typeface="+mn-cs"/>
              </a:rPr>
              <a:t>collabs</a:t>
            </a:r>
            <a:r>
              <a:rPr lang="en-US" sz="3200" kern="0" dirty="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en-US" sz="3200" kern="0" dirty="0" err="1">
                <a:solidFill>
                  <a:schemeClr val="tx1"/>
                </a:solidFill>
                <a:latin typeface="+mn-lt"/>
                <a:cs typeface="+mn-cs"/>
              </a:rPr>
              <a:t>Tera</a:t>
            </a:r>
            <a:r>
              <a:rPr lang="en-US" sz="3200" kern="0" dirty="0">
                <a:solidFill>
                  <a:schemeClr val="tx1"/>
                </a:solidFill>
                <a:latin typeface="+mn-lt"/>
                <a:cs typeface="+mn-cs"/>
              </a:rPr>
              <a:t>-</a:t>
            </a:r>
            <a:r>
              <a:rPr lang="en-US" sz="3200" kern="0" dirty="0" err="1">
                <a:solidFill>
                  <a:schemeClr val="tx1"/>
                </a:solidFill>
                <a:latin typeface="+mn-lt"/>
                <a:cs typeface="+mn-cs"/>
              </a:rPr>
              <a:t>contribs</a:t>
            </a:r>
            <a:r>
              <a:rPr lang="en-US" sz="3200" kern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F5032B"/>
              </a:buClr>
              <a:buSzPct val="140000"/>
              <a:defRPr/>
            </a:pPr>
            <a:endParaRPr lang="en-US" sz="140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F5032B"/>
              </a:buClr>
              <a:buSzPct val="140000"/>
              <a:buFontTx/>
              <a:buChar char="•"/>
              <a:defRPr/>
            </a:pPr>
            <a:r>
              <a:rPr lang="en-US" sz="3200" kern="0" dirty="0">
                <a:solidFill>
                  <a:schemeClr val="tx1"/>
                </a:solidFill>
                <a:latin typeface="+mn-lt"/>
                <a:cs typeface="+mn-cs"/>
              </a:rPr>
              <a:t>Universal accessibility &amp; usability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F5032B"/>
              </a:buClr>
              <a:buSzPct val="140000"/>
              <a:buFontTx/>
              <a:buChar char="•"/>
              <a:defRPr/>
            </a:pPr>
            <a:r>
              <a:rPr lang="en-US" sz="3200" kern="0" dirty="0">
                <a:solidFill>
                  <a:schemeClr val="tx1"/>
                </a:solidFill>
                <a:latin typeface="+mn-lt"/>
                <a:cs typeface="+mn-cs"/>
              </a:rPr>
              <a:t>Trust, empathy, responsibility, privacy</a:t>
            </a:r>
            <a:br>
              <a:rPr lang="en-US" sz="3200" kern="0" dirty="0">
                <a:solidFill>
                  <a:schemeClr val="tx1"/>
                </a:solidFill>
                <a:latin typeface="+mn-lt"/>
                <a:cs typeface="+mn-cs"/>
              </a:rPr>
            </a:br>
            <a:endParaRPr lang="en-US" sz="140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F5032B"/>
              </a:buClr>
              <a:buSzPct val="140000"/>
              <a:buFontTx/>
              <a:buChar char="•"/>
              <a:defRPr/>
            </a:pPr>
            <a:r>
              <a:rPr lang="en-US" sz="3200" kern="0" dirty="0">
                <a:solidFill>
                  <a:schemeClr val="tx1"/>
                </a:solidFill>
                <a:latin typeface="+mn-lt"/>
                <a:cs typeface="+mn-cs"/>
              </a:rPr>
              <a:t>Leaders can manage usage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F5032B"/>
              </a:buClr>
              <a:buSzPct val="140000"/>
              <a:buFontTx/>
              <a:buChar char="•"/>
              <a:defRPr/>
            </a:pPr>
            <a:r>
              <a:rPr lang="en-US" sz="3200" kern="0" dirty="0">
                <a:solidFill>
                  <a:schemeClr val="tx1"/>
                </a:solidFill>
                <a:latin typeface="+mn-lt"/>
                <a:cs typeface="+mn-cs"/>
              </a:rPr>
              <a:t>Designers can continuously improve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-304800" y="-76200"/>
            <a:ext cx="8610600" cy="1143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lvl="2" algn="l">
              <a:buClr>
                <a:schemeClr val="bg2"/>
              </a:buClr>
            </a:pPr>
            <a:r>
              <a:rPr lang="en-US" sz="3600" b="1"/>
              <a:t>Footprints of Human Activity</a:t>
            </a:r>
            <a:endParaRPr lang="en-US" sz="3200">
              <a:cs typeface="Times New Roman" pitchFamily="18" charset="0"/>
            </a:endParaRPr>
          </a:p>
        </p:txBody>
      </p:sp>
      <p:sp>
        <p:nvSpPr>
          <p:cNvPr id="6147" name="Content Placeholder 3"/>
          <p:cNvSpPr>
            <a:spLocks noGrp="1"/>
          </p:cNvSpPr>
          <p:nvPr>
            <p:ph idx="4294967295"/>
          </p:nvPr>
        </p:nvSpPr>
        <p:spPr>
          <a:xfrm>
            <a:off x="533400" y="1295400"/>
            <a:ext cx="8229600" cy="3886200"/>
          </a:xfrm>
        </p:spPr>
        <p:txBody>
          <a:bodyPr/>
          <a:lstStyle/>
          <a:p>
            <a:pPr eaLnBrk="1" hangingPunct="1"/>
            <a:r>
              <a:rPr lang="en-US" smtClean="0"/>
              <a:t>Footprints in sand as Caesarea</a:t>
            </a:r>
          </a:p>
        </p:txBody>
      </p:sp>
      <p:pic>
        <p:nvPicPr>
          <p:cNvPr id="6148" name="Picture 3" descr="DSC003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19200"/>
            <a:ext cx="7239000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 smtClean="0"/>
              <a:t>HCI Pride: Serving 5B Users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457325"/>
            <a:ext cx="8763000" cy="6086475"/>
          </a:xfrm>
          <a:noFill/>
        </p:spPr>
        <p:txBody>
          <a:bodyPr lIns="90488" tIns="44450" rIns="90488" bIns="44450"/>
          <a:lstStyle/>
          <a:p>
            <a:pPr eaLnBrk="1" hangingPunct="1">
              <a:buFontTx/>
              <a:buNone/>
            </a:pPr>
            <a:r>
              <a:rPr lang="en-US" sz="2800" b="1" dirty="0" smtClean="0"/>
              <a:t>Mobile, desktop, web, cloud</a:t>
            </a:r>
          </a:p>
          <a:p>
            <a:pPr eaLnBrk="1" hangingPunct="1">
              <a:buFontTx/>
              <a:buNone/>
            </a:pPr>
            <a:endParaRPr lang="en-US" sz="1050" b="1" dirty="0" smtClean="0"/>
          </a:p>
          <a:p>
            <a:pPr marL="0" indent="0">
              <a:buNone/>
            </a:pP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b="1" dirty="0" smtClean="0">
                <a:sym typeface="Wingdings" pitchFamily="2" charset="2"/>
              </a:rPr>
              <a:t>Diverse</a:t>
            </a:r>
            <a:r>
              <a:rPr lang="en-US" sz="2000" b="1" dirty="0" smtClean="0"/>
              <a:t> </a:t>
            </a:r>
            <a:r>
              <a:rPr lang="en-US" sz="2000" b="1" dirty="0"/>
              <a:t>users: </a:t>
            </a:r>
            <a:r>
              <a:rPr lang="en-US" sz="2000" dirty="0"/>
              <a:t>novice/expert, young/old, literate/illiterate,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abled/disabled</a:t>
            </a:r>
            <a:r>
              <a:rPr lang="en-US" sz="2000" dirty="0"/>
              <a:t>, </a:t>
            </a:r>
            <a:r>
              <a:rPr lang="en-US" sz="2000" dirty="0" smtClean="0"/>
              <a:t>cultural, ethnic &amp; linguistic </a:t>
            </a:r>
            <a:r>
              <a:rPr lang="en-US" sz="2000" dirty="0"/>
              <a:t>diversity, gender,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personality, </a:t>
            </a:r>
            <a:r>
              <a:rPr lang="en-US" sz="2000" dirty="0"/>
              <a:t>skills, </a:t>
            </a:r>
            <a:r>
              <a:rPr lang="en-US" sz="2000" dirty="0" smtClean="0"/>
              <a:t>motivation, ...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b="1" dirty="0" smtClean="0">
                <a:sym typeface="Wingdings" pitchFamily="2" charset="2"/>
              </a:rPr>
              <a:t>Diverse applications:</a:t>
            </a:r>
            <a:r>
              <a:rPr lang="en-US" sz="2000" dirty="0" smtClean="0">
                <a:sym typeface="Wingdings" pitchFamily="2" charset="2"/>
              </a:rPr>
              <a:t> </a:t>
            </a:r>
            <a:r>
              <a:rPr lang="en-US" sz="2000" dirty="0" smtClean="0"/>
              <a:t>E-commerce</a:t>
            </a:r>
            <a:r>
              <a:rPr lang="en-US" sz="2000" dirty="0"/>
              <a:t>, law, health/wellness,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</a:t>
            </a:r>
            <a:r>
              <a:rPr lang="en-US" sz="2000" dirty="0"/>
              <a:t>education, </a:t>
            </a:r>
            <a:r>
              <a:rPr lang="en-US" sz="2000" dirty="0" smtClean="0"/>
              <a:t>creative </a:t>
            </a:r>
            <a:r>
              <a:rPr lang="en-US" sz="2000" dirty="0"/>
              <a:t>arts, community relationships, politics,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IT4ID, policy </a:t>
            </a:r>
            <a:r>
              <a:rPr lang="en-US" sz="2000" dirty="0"/>
              <a:t>negotiation</a:t>
            </a:r>
            <a:r>
              <a:rPr lang="en-US" sz="2000" dirty="0" smtClean="0"/>
              <a:t>, mediation, peace studies, ...</a:t>
            </a:r>
            <a:endParaRPr lang="en-US" sz="2000" b="1" dirty="0" smtClean="0"/>
          </a:p>
          <a:p>
            <a:pPr eaLnBrk="1" hangingPunct="1">
              <a:buFontTx/>
              <a:buNone/>
            </a:pPr>
            <a:r>
              <a:rPr lang="en-US" sz="1800" b="1" dirty="0" smtClean="0"/>
              <a:t>   </a:t>
            </a:r>
          </a:p>
          <a:p>
            <a:pPr marL="0" indent="0">
              <a:buNone/>
            </a:pP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b="1" dirty="0">
                <a:sym typeface="Wingdings" pitchFamily="2" charset="2"/>
              </a:rPr>
              <a:t>Diverse interfaces: </a:t>
            </a:r>
            <a:r>
              <a:rPr lang="en-US" sz="2000" dirty="0"/>
              <a:t>Ubiquitous, pervasive, </a:t>
            </a:r>
            <a:r>
              <a:rPr lang="en-US" sz="2000" dirty="0" smtClean="0"/>
              <a:t>embedded</a:t>
            </a:r>
            <a:r>
              <a:rPr lang="en-US" sz="2000" dirty="0"/>
              <a:t>, tangible, </a:t>
            </a:r>
            <a:br>
              <a:rPr lang="en-US" sz="2000" dirty="0"/>
            </a:br>
            <a:r>
              <a:rPr lang="en-US" sz="2000" dirty="0" smtClean="0"/>
              <a:t>       invisible</a:t>
            </a:r>
            <a:r>
              <a:rPr lang="en-US" sz="2000" dirty="0"/>
              <a:t>, multimodal, </a:t>
            </a:r>
            <a:r>
              <a:rPr lang="en-US" sz="2000" dirty="0" smtClean="0"/>
              <a:t>immersive/augmented/virtual, ambient,</a:t>
            </a:r>
            <a:br>
              <a:rPr lang="en-US" sz="2000" dirty="0" smtClean="0"/>
            </a:br>
            <a:r>
              <a:rPr lang="en-US" sz="2000" dirty="0" smtClean="0"/>
              <a:t>       social</a:t>
            </a:r>
            <a:r>
              <a:rPr lang="en-US" sz="2000" dirty="0"/>
              <a:t>, </a:t>
            </a:r>
            <a:r>
              <a:rPr lang="en-US" sz="2000" dirty="0" smtClean="0"/>
              <a:t>affective, empathic, persuasive, ...</a:t>
            </a:r>
            <a:endParaRPr lang="en-US" sz="2000" dirty="0"/>
          </a:p>
          <a:p>
            <a:pPr marL="0" indent="0">
              <a:buNone/>
            </a:pPr>
            <a:endParaRPr lang="en-US" sz="1800" dirty="0"/>
          </a:p>
          <a:p>
            <a:pPr eaLnBrk="1" hangingPunct="1"/>
            <a:endParaRPr lang="en-US" sz="1800" b="1" dirty="0" smtClean="0"/>
          </a:p>
          <a:p>
            <a:pPr eaLnBrk="1" hangingPunct="1"/>
            <a:endParaRPr lang="en-US" sz="1800" b="1" dirty="0" smtClean="0"/>
          </a:p>
          <a:p>
            <a:pPr lvl="1" eaLnBrk="1" hangingPunct="1">
              <a:buFontTx/>
              <a:buNone/>
            </a:pPr>
            <a:endParaRPr lang="en-US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9144000" cy="762000"/>
          </a:xfrm>
        </p:spPr>
        <p:txBody>
          <a:bodyPr lIns="90488" tIns="44450" rIns="90488" bIns="44450"/>
          <a:lstStyle/>
          <a:p>
            <a:pPr eaLnBrk="1" hangingPunct="1"/>
            <a:r>
              <a:rPr lang="en-US" b="1" smtClean="0"/>
              <a:t>SocialAction</a:t>
            </a:r>
            <a:endParaRPr lang="en-US" sz="3200" b="1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305800" cy="5029200"/>
          </a:xfrm>
        </p:spPr>
        <p:txBody>
          <a:bodyPr lIns="90488" tIns="44450" rIns="90488" bIns="44450"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sz="2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Integrates statistics</a:t>
            </a:r>
            <a:br>
              <a:rPr lang="en-US" sz="2800" smtClean="0"/>
            </a:br>
            <a:r>
              <a:rPr lang="en-US" sz="2800" smtClean="0"/>
              <a:t>   &amp; visualization</a:t>
            </a:r>
          </a:p>
          <a:p>
            <a:pPr eaLnBrk="1" hangingPunct="1">
              <a:lnSpc>
                <a:spcPct val="80000"/>
              </a:lnSpc>
            </a:pPr>
            <a:endParaRPr lang="en-US" sz="2000" smtClean="0"/>
          </a:p>
          <a:p>
            <a:pPr eaLnBrk="1" hangingPunct="1">
              <a:lnSpc>
                <a:spcPct val="80000"/>
              </a:lnSpc>
            </a:pPr>
            <a:endParaRPr lang="en-US" sz="2000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4 case studies, 4-8 weeks </a:t>
            </a:r>
            <a:br>
              <a:rPr lang="en-US" sz="2800" smtClean="0"/>
            </a:br>
            <a:r>
              <a:rPr lang="en-US" sz="2800" smtClean="0"/>
              <a:t>  (journalist, bibliometrician, terrorist analyst, </a:t>
            </a:r>
            <a:br>
              <a:rPr lang="en-US" sz="2800" smtClean="0"/>
            </a:br>
            <a:r>
              <a:rPr lang="en-US" sz="2800" smtClean="0"/>
              <a:t>               organizational analyst)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Identified desired features, gave strong positive feedback about benefits of integration</a:t>
            </a:r>
            <a:r>
              <a:rPr lang="en-US" smtClean="0"/>
              <a:t>         </a:t>
            </a:r>
          </a:p>
        </p:txBody>
      </p:sp>
      <p:sp>
        <p:nvSpPr>
          <p:cNvPr id="631812" name="AutoShape 4"/>
          <p:cNvSpPr>
            <a:spLocks noChangeArrowheads="1"/>
          </p:cNvSpPr>
          <p:nvPr/>
        </p:nvSpPr>
        <p:spPr bwMode="auto">
          <a:xfrm>
            <a:off x="6330950" y="2286000"/>
            <a:ext cx="1254125" cy="850900"/>
          </a:xfrm>
          <a:prstGeom prst="cube">
            <a:avLst>
              <a:gd name="adj" fmla="val 24995"/>
            </a:avLst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057400" y="6477000"/>
            <a:ext cx="5378450" cy="369888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Perer &amp; Shneiderman, CHI2008, IEEE CG&amp;A 2009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/>
          <a:srcRect l="8257" t="8865" r="7339" b="3746"/>
          <a:stretch>
            <a:fillRect/>
          </a:stretch>
        </p:blipFill>
        <p:spPr bwMode="auto">
          <a:xfrm>
            <a:off x="3733800" y="0"/>
            <a:ext cx="5410200" cy="405765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2438400" y="6259513"/>
            <a:ext cx="4595813" cy="369887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www.cs.umd.edu/hcil/socialaction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b="1" smtClean="0"/>
              <a:t>NodeXL: </a:t>
            </a:r>
            <a:r>
              <a:rPr lang="en-US" sz="2400" b="1" smtClean="0"/>
              <a:t/>
            </a:r>
            <a:br>
              <a:rPr lang="en-US" sz="2400" b="1" smtClean="0"/>
            </a:br>
            <a:r>
              <a:rPr lang="en-US" sz="2400" b="1" smtClean="0"/>
              <a:t>Network Overview for Discovery &amp; Exploration in Excel</a:t>
            </a:r>
            <a:endParaRPr lang="en-US" b="1" smtClean="0"/>
          </a:p>
        </p:txBody>
      </p:sp>
      <p:sp>
        <p:nvSpPr>
          <p:cNvPr id="8195" name="Rectangle 7"/>
          <p:cNvSpPr>
            <a:spLocks noChangeArrowheads="1"/>
          </p:cNvSpPr>
          <p:nvPr/>
        </p:nvSpPr>
        <p:spPr bwMode="auto">
          <a:xfrm>
            <a:off x="1946275" y="6019800"/>
            <a:ext cx="4181475" cy="646113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www.codeplex.com/nodexl</a:t>
            </a:r>
          </a:p>
          <a:p>
            <a:r>
              <a:rPr lang="en-US" sz="1800" b="1">
                <a:solidFill>
                  <a:schemeClr val="tx1"/>
                </a:solidFill>
                <a:latin typeface="Courier New" pitchFamily="49" charset="0"/>
              </a:rPr>
              <a:t>casci.umd.edu/NodeXL_Teaching</a:t>
            </a: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0" y="1143000"/>
            <a:ext cx="68453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3" cstate="print"/>
          <a:srcRect l="51241" t="39523" r="1250" b="5183"/>
          <a:stretch>
            <a:fillRect/>
          </a:stretch>
        </p:blipFill>
        <p:spPr bwMode="auto">
          <a:xfrm>
            <a:off x="4573588" y="3124200"/>
            <a:ext cx="3257550" cy="2743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2" cstate="print"/>
          <a:srcRect b="77823"/>
          <a:stretch>
            <a:fillRect/>
          </a:stretch>
        </p:blipFill>
        <p:spPr bwMode="auto">
          <a:xfrm>
            <a:off x="228600" y="1412875"/>
            <a:ext cx="52578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NodeXL:</a:t>
            </a:r>
            <a:r>
              <a:rPr lang="en-US" sz="2400" b="1" smtClean="0"/>
              <a:t> </a:t>
            </a:r>
            <a:br>
              <a:rPr lang="en-US" sz="2400" b="1" smtClean="0"/>
            </a:br>
            <a:r>
              <a:rPr lang="en-US" sz="2400" b="1" smtClean="0"/>
              <a:t>Network Overview for Discovery &amp; Exploration in Excel</a:t>
            </a:r>
            <a:endParaRPr lang="en-US" b="1" smtClean="0"/>
          </a:p>
        </p:txBody>
      </p:sp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-3175" y="6248400"/>
            <a:ext cx="3024188" cy="338138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www.codeplex.com/nodexl</a:t>
            </a:r>
          </a:p>
        </p:txBody>
      </p:sp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51657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3225" y="3733800"/>
            <a:ext cx="6276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NodeXL: Import Dialogs</a:t>
            </a:r>
          </a:p>
        </p:txBody>
      </p:sp>
      <p:sp>
        <p:nvSpPr>
          <p:cNvPr id="13315" name="Rectangle 7"/>
          <p:cNvSpPr>
            <a:spLocks noChangeArrowheads="1"/>
          </p:cNvSpPr>
          <p:nvPr/>
        </p:nvSpPr>
        <p:spPr bwMode="auto">
          <a:xfrm>
            <a:off x="1139825" y="6259513"/>
            <a:ext cx="3355975" cy="369887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www.codeplex.com/nodexl</a:t>
            </a:r>
          </a:p>
        </p:txBody>
      </p:sp>
      <p:pic>
        <p:nvPicPr>
          <p:cNvPr id="13316" name="Picture 6" descr="C:\My Dropbox\Book-MKP\Figures\CH10 Twitter\impor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457200"/>
            <a:ext cx="25527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3" cstate="print"/>
          <a:srcRect r="60464" b="49147"/>
          <a:stretch>
            <a:fillRect/>
          </a:stretch>
        </p:blipFill>
        <p:spPr bwMode="auto">
          <a:xfrm>
            <a:off x="152400" y="1219200"/>
            <a:ext cx="6065838" cy="48768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009 - September - NodeXL - Twitter Search WIN09 Follows Network profile pic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738" y="1600200"/>
            <a:ext cx="6088062" cy="40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8610600" cy="762000"/>
          </a:xfrm>
        </p:spPr>
        <p:txBody>
          <a:bodyPr/>
          <a:lstStyle/>
          <a:p>
            <a:r>
              <a:rPr lang="en-US" sz="3200" b="1" smtClean="0"/>
              <a:t>Tweets at #WIN09 Conference: 2 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mtClean="0"/>
              <a:t>Oil Spill Twitter Community</a:t>
            </a: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524000" y="6537325"/>
            <a:ext cx="6400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www.codeplex.com/nodexl/</a:t>
            </a:r>
          </a:p>
        </p:txBody>
      </p:sp>
      <p:pic>
        <p:nvPicPr>
          <p:cNvPr id="17412" name="Picture 4" descr="http://farm5.static.flickr.com/4056/4579843726_5887a93ede_o.png"/>
          <p:cNvPicPr>
            <a:picLocks noChangeAspect="1" noChangeArrowheads="1"/>
          </p:cNvPicPr>
          <p:nvPr/>
        </p:nvPicPr>
        <p:blipFill>
          <a:blip r:embed="rId3" cstate="print"/>
          <a:srcRect l="999" t="9961" r="2074" b="8754"/>
          <a:stretch>
            <a:fillRect/>
          </a:stretch>
        </p:blipFill>
        <p:spPr bwMode="auto">
          <a:xfrm>
            <a:off x="304800" y="1420813"/>
            <a:ext cx="8001000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3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762000"/>
          </a:xfrm>
        </p:spPr>
        <p:txBody>
          <a:bodyPr/>
          <a:lstStyle/>
          <a:p>
            <a:r>
              <a:rPr lang="en-US" sz="3200" b="1" dirty="0" smtClean="0"/>
              <a:t>Twitter discussion of #GOP</a:t>
            </a:r>
          </a:p>
        </p:txBody>
      </p:sp>
      <p:pic>
        <p:nvPicPr>
          <p:cNvPr id="1026" name="Picture 5" descr="Description: http://farm5.static.flickr.com/4111/4971926421_50ce14e965_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8" t="24629" r="1076" b="7489"/>
          <a:stretch>
            <a:fillRect/>
          </a:stretch>
        </p:blipFill>
        <p:spPr bwMode="auto">
          <a:xfrm>
            <a:off x="609600" y="1143000"/>
            <a:ext cx="472471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410200" y="1327150"/>
            <a:ext cx="5791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b="1" dirty="0" smtClean="0"/>
              <a:t>Red: Republicans, anti-Obama,</a:t>
            </a:r>
          </a:p>
          <a:p>
            <a:pPr algn="l"/>
            <a:r>
              <a:rPr lang="en-US" sz="1800" b="1" dirty="0"/>
              <a:t> </a:t>
            </a:r>
            <a:r>
              <a:rPr lang="en-US" sz="1800" b="1" dirty="0" smtClean="0"/>
              <a:t>   mention Fox</a:t>
            </a:r>
          </a:p>
          <a:p>
            <a:pPr algn="l"/>
            <a:r>
              <a:rPr lang="en-US" sz="1800" b="1" dirty="0" smtClean="0"/>
              <a:t>Blue: Democrats, pro-Obama,</a:t>
            </a:r>
          </a:p>
          <a:p>
            <a:pPr algn="l"/>
            <a:r>
              <a:rPr lang="en-US" sz="1800" b="1" dirty="0"/>
              <a:t> </a:t>
            </a:r>
            <a:r>
              <a:rPr lang="en-US" sz="1800" b="1" dirty="0" smtClean="0"/>
              <a:t>   mention CNN</a:t>
            </a:r>
          </a:p>
          <a:p>
            <a:pPr algn="l"/>
            <a:r>
              <a:rPr lang="en-US" sz="1800" b="1" dirty="0" smtClean="0"/>
              <a:t>Green: non-affiliated</a:t>
            </a:r>
          </a:p>
          <a:p>
            <a:pPr algn="l"/>
            <a:endParaRPr lang="en-US" sz="1800" b="1" dirty="0" smtClean="0"/>
          </a:p>
          <a:p>
            <a:pPr algn="l"/>
            <a:r>
              <a:rPr lang="en-US" sz="1800" dirty="0" smtClean="0"/>
              <a:t>Node size is number of followers</a:t>
            </a:r>
          </a:p>
          <a:p>
            <a:pPr algn="l"/>
            <a:r>
              <a:rPr lang="en-US" sz="1800" dirty="0" smtClean="0"/>
              <a:t>Politico is major bridging group</a:t>
            </a:r>
            <a:endParaRPr lang="en-US" sz="1800" dirty="0"/>
          </a:p>
        </p:txBody>
      </p:sp>
      <p:pic>
        <p:nvPicPr>
          <p:cNvPr id="6" name="Picture 4" descr="2010 - September - 5 - NodeXL - Twitter - GO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9" r="46078" b="18965"/>
          <a:stretch/>
        </p:blipFill>
        <p:spPr bwMode="auto">
          <a:xfrm>
            <a:off x="5486400" y="3663221"/>
            <a:ext cx="3511528" cy="338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62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mtClean="0"/>
              <a:t>WWW2010 Twitter Community</a:t>
            </a:r>
          </a:p>
        </p:txBody>
      </p:sp>
      <p:pic>
        <p:nvPicPr>
          <p:cNvPr id="15363" name="Picture 4" descr="http://farm4.static.flickr.com/3366/4561188280_bd09b7c4ab_o.png"/>
          <p:cNvPicPr>
            <a:picLocks noChangeAspect="1" noChangeArrowheads="1"/>
          </p:cNvPicPr>
          <p:nvPr/>
        </p:nvPicPr>
        <p:blipFill>
          <a:blip r:embed="rId3" cstate="print"/>
          <a:srcRect l="1898" t="10001" r="1389" b="14999"/>
          <a:stretch>
            <a:fillRect/>
          </a:stretch>
        </p:blipFill>
        <p:spPr bwMode="auto">
          <a:xfrm>
            <a:off x="304800" y="1219200"/>
            <a:ext cx="8077200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mtClean="0"/>
              <a:t>WWW2011 Twitter Community: Grouped</a:t>
            </a:r>
          </a:p>
        </p:txBody>
      </p:sp>
      <p:pic>
        <p:nvPicPr>
          <p:cNvPr id="53251" name="Picture 2" descr="http://farm6.static.flickr.com/5063/5570581226_a844bfcd44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066800"/>
            <a:ext cx="7721600" cy="5791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508000" y="1143000"/>
            <a:ext cx="7645400" cy="0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533400" y="6781800"/>
            <a:ext cx="7645400" cy="0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3625850" y="3954463"/>
            <a:ext cx="4552950" cy="0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47688" y="4017963"/>
            <a:ext cx="3033712" cy="0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202613" y="1143000"/>
            <a:ext cx="0" cy="5638800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3625850" y="1143000"/>
            <a:ext cx="0" cy="5638800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533400" y="1143000"/>
            <a:ext cx="0" cy="5638800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715000" y="1203325"/>
            <a:ext cx="0" cy="2727325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5426075" y="3994150"/>
            <a:ext cx="0" cy="2787650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5426075" y="5715000"/>
            <a:ext cx="2784475" cy="0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7712075" y="5715000"/>
            <a:ext cx="0" cy="1066800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263" name="Straight Connector 30"/>
          <p:cNvCxnSpPr>
            <a:cxnSpLocks noChangeShapeType="1"/>
          </p:cNvCxnSpPr>
          <p:nvPr/>
        </p:nvCxnSpPr>
        <p:spPr bwMode="auto">
          <a:xfrm>
            <a:off x="6065838" y="1173163"/>
            <a:ext cx="0" cy="2727325"/>
          </a:xfrm>
          <a:prstGeom prst="line">
            <a:avLst/>
          </a:prstGeom>
          <a:noFill/>
          <a:ln w="12700" cap="sq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8158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mtClean="0"/>
              <a:t>CHI2010 Twitter Community</a:t>
            </a: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1524000" y="6537325"/>
            <a:ext cx="6400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www.codeplex.com/nodexl/</a:t>
            </a:r>
          </a:p>
        </p:txBody>
      </p:sp>
      <p:pic>
        <p:nvPicPr>
          <p:cNvPr id="19460" name="Picture 2" descr="http://farm3.static.flickr.com/2800/4515953272_cdb2dfe002_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79883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HCI Futures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371600"/>
            <a:ext cx="8763000" cy="6086475"/>
          </a:xfrm>
          <a:noFill/>
        </p:spPr>
        <p:txBody>
          <a:bodyPr lIns="90488" tIns="44450" rIns="90488" bIns="44450"/>
          <a:lstStyle/>
          <a:p>
            <a:pPr eaLnBrk="1" hangingPunct="1">
              <a:buFontTx/>
              <a:buNone/>
            </a:pPr>
            <a:r>
              <a:rPr lang="en-US" b="1" dirty="0" smtClean="0"/>
              <a:t>Micro-HCI</a:t>
            </a:r>
            <a:r>
              <a:rPr lang="en-US" sz="2400" b="1" dirty="0" smtClean="0"/>
              <a:t> </a:t>
            </a:r>
            <a:r>
              <a:rPr lang="en-US" sz="2400" b="1" dirty="0" smtClean="0">
                <a:sym typeface="Wingdings" pitchFamily="2" charset="2"/>
              </a:rPr>
              <a:t> Computing, Psychology &amp; Ergonomics</a:t>
            </a:r>
            <a:endParaRPr lang="en-US" sz="2000" b="1" dirty="0" smtClean="0"/>
          </a:p>
          <a:p>
            <a:r>
              <a:rPr lang="en-US" sz="2000" dirty="0" smtClean="0"/>
              <a:t>Single user interfaces, technology-centered, narrow guidelines</a:t>
            </a:r>
          </a:p>
          <a:p>
            <a:r>
              <a:rPr lang="en-US" sz="2000" dirty="0" smtClean="0"/>
              <a:t>Short-term controlled studies &amp; usability tests: speed &amp; errors</a:t>
            </a:r>
          </a:p>
          <a:p>
            <a:r>
              <a:rPr lang="en-US" sz="2000" dirty="0" smtClean="0"/>
              <a:t>Clear </a:t>
            </a:r>
            <a:r>
              <a:rPr lang="en-US" sz="2000" dirty="0"/>
              <a:t>requirements, </a:t>
            </a:r>
            <a:r>
              <a:rPr lang="en-US" sz="2000" dirty="0" smtClean="0"/>
              <a:t>benchmark </a:t>
            </a:r>
            <a:r>
              <a:rPr lang="en-US" sz="2000" dirty="0"/>
              <a:t>tasks, </a:t>
            </a:r>
            <a:r>
              <a:rPr lang="en-US" sz="2000" dirty="0" smtClean="0"/>
              <a:t>self-efficacy,</a:t>
            </a:r>
            <a:br>
              <a:rPr lang="en-US" sz="2000" dirty="0" smtClean="0"/>
            </a:br>
            <a:r>
              <a:rPr lang="en-US" sz="2000" dirty="0" smtClean="0"/>
              <a:t>human performance measures, predictive models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1800" b="1" dirty="0" smtClean="0"/>
          </a:p>
          <a:p>
            <a:pPr eaLnBrk="1" hangingPunct="1"/>
            <a:endParaRPr lang="en-US" sz="1800" b="1" dirty="0" smtClean="0"/>
          </a:p>
          <a:p>
            <a:pPr lvl="1" eaLnBrk="1" hangingPunct="1">
              <a:buFontTx/>
              <a:buNone/>
            </a:pP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57342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8610600" cy="762000"/>
          </a:xfrm>
        </p:spPr>
        <p:txBody>
          <a:bodyPr/>
          <a:lstStyle/>
          <a:p>
            <a:r>
              <a:rPr lang="en-US" sz="3200" b="1" smtClean="0"/>
              <a:t>Flickr networks</a:t>
            </a:r>
          </a:p>
        </p:txBody>
      </p:sp>
      <p:pic>
        <p:nvPicPr>
          <p:cNvPr id="20483" name="Picture 4" descr="C:\Users\ben\AppData\Local\Microsoft\Windows\Temporary Internet Files\Content.Outlook\SV27F54T\MyLifePix_Networ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1788"/>
            <a:ext cx="9144000" cy="510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mouse_tagCluste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4953000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6" descr="mouse_tagsClustersFilter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0750" y="3657600"/>
            <a:ext cx="56070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mtClean="0"/>
              <a:t>Flickr clusters for “mouse”</a:t>
            </a: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5502965" y="1600200"/>
            <a:ext cx="294343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/>
              <a:t>Computer          </a:t>
            </a:r>
            <a:r>
              <a:rPr lang="en-US" sz="2400" b="1" dirty="0"/>
              <a:t>Mickey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  <a:p>
            <a:r>
              <a:rPr lang="en-US" sz="2400" b="1" dirty="0"/>
              <a:t>Animal</a:t>
            </a:r>
            <a:endParaRPr lang="en-US" b="1" dirty="0"/>
          </a:p>
        </p:txBody>
      </p:sp>
      <p:sp>
        <p:nvSpPr>
          <p:cNvPr id="21510" name="Oval 7"/>
          <p:cNvSpPr>
            <a:spLocks noChangeArrowheads="1"/>
          </p:cNvSpPr>
          <p:nvPr/>
        </p:nvSpPr>
        <p:spPr bwMode="auto">
          <a:xfrm rot="-1203962">
            <a:off x="5464164" y="1429720"/>
            <a:ext cx="1371600" cy="816463"/>
          </a:xfrm>
          <a:prstGeom prst="ellipse">
            <a:avLst/>
          </a:prstGeom>
          <a:noFill/>
          <a:ln w="25400" cap="sq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Oval 8"/>
          <p:cNvSpPr>
            <a:spLocks noChangeArrowheads="1"/>
          </p:cNvSpPr>
          <p:nvPr/>
        </p:nvSpPr>
        <p:spPr bwMode="auto">
          <a:xfrm rot="1013381">
            <a:off x="7163117" y="1442746"/>
            <a:ext cx="1371600" cy="797993"/>
          </a:xfrm>
          <a:prstGeom prst="ellipse">
            <a:avLst/>
          </a:prstGeom>
          <a:noFill/>
          <a:ln w="25400" cap="sq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Oval 9"/>
          <p:cNvSpPr>
            <a:spLocks noChangeArrowheads="1"/>
          </p:cNvSpPr>
          <p:nvPr/>
        </p:nvSpPr>
        <p:spPr bwMode="auto">
          <a:xfrm>
            <a:off x="6203950" y="2209800"/>
            <a:ext cx="1524000" cy="762000"/>
          </a:xfrm>
          <a:prstGeom prst="ellipse">
            <a:avLst/>
          </a:prstGeom>
          <a:noFill/>
          <a:ln w="25400" cap="sq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figure13-24_n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95400"/>
            <a:ext cx="81899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itle 3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762000"/>
          </a:xfrm>
        </p:spPr>
        <p:txBody>
          <a:bodyPr/>
          <a:lstStyle/>
          <a:p>
            <a:r>
              <a:rPr lang="en-US" sz="3200" b="1" smtClean="0"/>
              <a:t>Flickr commenters on Marc Smith’s pix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8610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Figure 7.11. : Lobbying Coalition Network connecting organizations (vertices) that have jointly filed comments on US Federal Communications Commission policies (edges). Vertex Size represents number of filings and color represents Eigenvector Centrality (pink = higher). Darker edges connect organizations with many joint filings. Vertices were originally positioned using Fruchterman-Rheingold and hand-positioned to respect clusters identified by NodeXL’s Find Clusters algorithm.</a:t>
            </a:r>
          </a:p>
          <a:p>
            <a:endParaRPr lang="en-US" sz="1400"/>
          </a:p>
        </p:txBody>
      </p:sp>
      <p:pic>
        <p:nvPicPr>
          <p:cNvPr id="24579" name="Picture 4" descr="pierredv JOSS 2010 FCC lobbying - gra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720883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296400" cy="762000"/>
          </a:xfrm>
        </p:spPr>
        <p:txBody>
          <a:bodyPr/>
          <a:lstStyle/>
          <a:p>
            <a:pPr eaLnBrk="1" hangingPunct="1"/>
            <a:r>
              <a:rPr lang="en-US" sz="2800" b="1" smtClean="0"/>
              <a:t>  Analyzing Social Media Networks with NodeXL</a:t>
            </a:r>
          </a:p>
        </p:txBody>
      </p:sp>
      <p:sp>
        <p:nvSpPr>
          <p:cNvPr id="25603" name="Right Triangle 6"/>
          <p:cNvSpPr>
            <a:spLocks noChangeArrowheads="1"/>
          </p:cNvSpPr>
          <p:nvPr/>
        </p:nvSpPr>
        <p:spPr bwMode="auto">
          <a:xfrm rot="5244050">
            <a:off x="2062956" y="1337470"/>
            <a:ext cx="1101725" cy="1065212"/>
          </a:xfrm>
          <a:prstGeom prst="rtTriangle">
            <a:avLst/>
          </a:prstGeom>
          <a:solidFill>
            <a:schemeClr val="bg1"/>
          </a:solidFill>
          <a:ln w="38100" cap="sq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Right Triangle 7"/>
          <p:cNvSpPr>
            <a:spLocks noChangeArrowheads="1"/>
          </p:cNvSpPr>
          <p:nvPr/>
        </p:nvSpPr>
        <p:spPr bwMode="auto">
          <a:xfrm>
            <a:off x="1670050" y="4157663"/>
            <a:ext cx="996950" cy="1176337"/>
          </a:xfrm>
          <a:prstGeom prst="rtTriangle">
            <a:avLst/>
          </a:prstGeom>
          <a:solidFill>
            <a:schemeClr val="bg1"/>
          </a:solidFill>
          <a:ln w="38100" cap="sq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4038600" y="1327150"/>
            <a:ext cx="5791200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400" b="1" dirty="0"/>
              <a:t>I. Getting Started with Analyzing Social Media Networks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    1. Introduction to Social Media and Social Networks</a:t>
            </a:r>
            <a:br>
              <a:rPr lang="en-US" sz="1400" dirty="0"/>
            </a:br>
            <a:r>
              <a:rPr lang="en-US" sz="1400" dirty="0"/>
              <a:t>    2. Social media: New Technologies of Collaboration</a:t>
            </a:r>
            <a:br>
              <a:rPr lang="en-US" sz="1400" dirty="0"/>
            </a:br>
            <a:r>
              <a:rPr lang="en-US" sz="1400" dirty="0"/>
              <a:t>    3. Social Network Analysis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b="1" dirty="0"/>
              <a:t>II. </a:t>
            </a:r>
            <a:r>
              <a:rPr lang="en-US" sz="1400" b="1" dirty="0" err="1"/>
              <a:t>NodeXL</a:t>
            </a:r>
            <a:r>
              <a:rPr lang="en-US" sz="1400" b="1" dirty="0"/>
              <a:t> Tutorial: Learning by Doing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    4. Layout, Visual Design &amp; Labeling</a:t>
            </a:r>
            <a:br>
              <a:rPr lang="en-US" sz="1400" dirty="0"/>
            </a:br>
            <a:r>
              <a:rPr lang="en-US" sz="1400" dirty="0"/>
              <a:t>    5. Calculating &amp; Visualizing Network Metrics </a:t>
            </a:r>
            <a:br>
              <a:rPr lang="en-US" sz="1400" dirty="0"/>
            </a:br>
            <a:r>
              <a:rPr lang="en-US" sz="1400" dirty="0"/>
              <a:t>    6. Preparing Data &amp; Filtering</a:t>
            </a:r>
            <a:br>
              <a:rPr lang="en-US" sz="1400" dirty="0"/>
            </a:br>
            <a:r>
              <a:rPr lang="en-US" sz="1400" dirty="0"/>
              <a:t>    7. Clustering &amp;Grouping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b="1" dirty="0"/>
              <a:t>III Social Media Network Analysis Case Studies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/>
              <a:t>     8. Email</a:t>
            </a:r>
            <a:br>
              <a:rPr lang="en-US" sz="1400" dirty="0"/>
            </a:br>
            <a:r>
              <a:rPr lang="en-US" sz="1400" dirty="0"/>
              <a:t>     9. Threaded Networks</a:t>
            </a:r>
            <a:br>
              <a:rPr lang="en-US" sz="1400" dirty="0"/>
            </a:br>
            <a:r>
              <a:rPr lang="en-US" sz="1400" dirty="0"/>
              <a:t>   10. Twitter</a:t>
            </a:r>
            <a:br>
              <a:rPr lang="en-US" sz="1400" dirty="0"/>
            </a:br>
            <a:r>
              <a:rPr lang="en-US" sz="1400" dirty="0"/>
              <a:t>   11. Facebook  </a:t>
            </a:r>
            <a:br>
              <a:rPr lang="en-US" sz="1400" dirty="0"/>
            </a:br>
            <a:r>
              <a:rPr lang="en-US" sz="1400" dirty="0"/>
              <a:t>   12. WWW</a:t>
            </a:r>
            <a:br>
              <a:rPr lang="en-US" sz="1400" dirty="0"/>
            </a:br>
            <a:r>
              <a:rPr lang="en-US" sz="1400" dirty="0"/>
              <a:t>   13. Flickr</a:t>
            </a:r>
            <a:br>
              <a:rPr lang="en-US" sz="1400" dirty="0"/>
            </a:br>
            <a:r>
              <a:rPr lang="en-US" sz="1400" dirty="0"/>
              <a:t>   14. YouTube </a:t>
            </a:r>
            <a:br>
              <a:rPr lang="en-US" sz="1400" dirty="0"/>
            </a:br>
            <a:r>
              <a:rPr lang="en-US" sz="1400" dirty="0"/>
              <a:t>   15. Wiki Networks </a:t>
            </a:r>
            <a:br>
              <a:rPr lang="en-US" sz="1400" dirty="0"/>
            </a:br>
            <a:endParaRPr lang="en-US" sz="1400" dirty="0"/>
          </a:p>
        </p:txBody>
      </p:sp>
      <p:pic>
        <p:nvPicPr>
          <p:cNvPr id="25606" name="Picture 4" descr="Hansen5_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8" y="1427163"/>
            <a:ext cx="3414712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-838200" y="6400800"/>
            <a:ext cx="10134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Courier New" pitchFamily="49" charset="0"/>
                <a:cs typeface="Courier New" pitchFamily="49" charset="0"/>
              </a:rPr>
              <a:t>http://www.elsevier.com/wps/find/bookdescription.cws_home/723354/description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762000"/>
          </a:xfrm>
        </p:spPr>
        <p:txBody>
          <a:bodyPr/>
          <a:lstStyle/>
          <a:p>
            <a:pPr eaLnBrk="1" hangingPunct="1"/>
            <a:r>
              <a:rPr lang="en-US" sz="3200" b="1" smtClean="0"/>
              <a:t> Social Media Research Foundation</a:t>
            </a:r>
          </a:p>
        </p:txBody>
      </p:sp>
      <p:sp>
        <p:nvSpPr>
          <p:cNvPr id="26627" name="Right Triangle 6"/>
          <p:cNvSpPr>
            <a:spLocks noChangeArrowheads="1"/>
          </p:cNvSpPr>
          <p:nvPr/>
        </p:nvSpPr>
        <p:spPr bwMode="auto">
          <a:xfrm rot="5244050">
            <a:off x="2062956" y="1337470"/>
            <a:ext cx="1101725" cy="1065212"/>
          </a:xfrm>
          <a:prstGeom prst="rtTriangle">
            <a:avLst/>
          </a:prstGeom>
          <a:solidFill>
            <a:schemeClr val="bg1"/>
          </a:solidFill>
          <a:ln w="38100" cap="sq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ight Triangle 7"/>
          <p:cNvSpPr>
            <a:spLocks noChangeArrowheads="1"/>
          </p:cNvSpPr>
          <p:nvPr/>
        </p:nvSpPr>
        <p:spPr bwMode="auto">
          <a:xfrm>
            <a:off x="1670050" y="4157663"/>
            <a:ext cx="996950" cy="1176337"/>
          </a:xfrm>
          <a:prstGeom prst="rtTriangle">
            <a:avLst/>
          </a:prstGeom>
          <a:solidFill>
            <a:schemeClr val="bg1"/>
          </a:solidFill>
          <a:ln w="38100" cap="sq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1524000" y="3505200"/>
            <a:ext cx="59055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Social Media Research Foundation</a:t>
            </a:r>
          </a:p>
          <a:p>
            <a:r>
              <a:rPr lang="en-US" sz="1600" b="1" dirty="0"/>
              <a:t>     </a:t>
            </a:r>
            <a:r>
              <a:rPr lang="en-US" sz="1600" b="1" dirty="0">
                <a:latin typeface="Courier New" pitchFamily="49" charset="0"/>
                <a:cs typeface="Courier New" pitchFamily="49" charset="0"/>
              </a:rPr>
              <a:t>smrfoundation.org</a:t>
            </a:r>
          </a:p>
          <a:p>
            <a:endParaRPr lang="en-US" sz="1600" dirty="0" smtClean="0"/>
          </a:p>
          <a:p>
            <a:endParaRPr lang="en-US" sz="1600" dirty="0"/>
          </a:p>
          <a:p>
            <a:pPr algn="l"/>
            <a:r>
              <a:rPr lang="en-US" sz="2000" dirty="0"/>
              <a:t>We are a group of researchers who want to create </a:t>
            </a:r>
            <a:r>
              <a:rPr lang="en-US" sz="2000" b="1" dirty="0"/>
              <a:t>open tools</a:t>
            </a:r>
            <a:r>
              <a:rPr lang="en-US" sz="2000" dirty="0"/>
              <a:t>, generate and host </a:t>
            </a:r>
            <a:r>
              <a:rPr lang="en-US" sz="2000" b="1" dirty="0"/>
              <a:t>open data</a:t>
            </a:r>
            <a:r>
              <a:rPr lang="en-US" sz="2000" dirty="0"/>
              <a:t>, and support </a:t>
            </a:r>
            <a:r>
              <a:rPr lang="en-US" sz="2000" b="1" dirty="0"/>
              <a:t>open scholarship </a:t>
            </a:r>
            <a:r>
              <a:rPr lang="en-US" sz="2000" dirty="0"/>
              <a:t>related to social media.</a:t>
            </a:r>
          </a:p>
          <a:p>
            <a:endParaRPr lang="en-US" sz="1600" dirty="0"/>
          </a:p>
          <a:p>
            <a:r>
              <a:rPr lang="en-US" sz="1600" dirty="0"/>
              <a:t> </a:t>
            </a:r>
          </a:p>
          <a:p>
            <a:endParaRPr lang="en-US" sz="1600" dirty="0"/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3122613" y="6257925"/>
            <a:ext cx="2898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 </a:t>
            </a:r>
            <a:r>
              <a:rPr lang="en-US" sz="2000" b="1">
                <a:latin typeface="Courier New" pitchFamily="49" charset="0"/>
                <a:cs typeface="Courier New" pitchFamily="49" charset="0"/>
              </a:rPr>
              <a:t>smrfoundation.org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t="56758" r="32877" b="12220"/>
          <a:stretch/>
        </p:blipFill>
        <p:spPr bwMode="auto">
          <a:xfrm>
            <a:off x="963714" y="1476985"/>
            <a:ext cx="6808686" cy="263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219200"/>
            <a:ext cx="8294688" cy="6086475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sz="2800" b="1" dirty="0" smtClean="0"/>
              <a:t>Do great research!!!!  </a:t>
            </a:r>
            <a:r>
              <a:rPr lang="en-US" sz="2800" b="1" dirty="0" smtClean="0">
                <a:sym typeface="Wingdings" pitchFamily="2" charset="2"/>
              </a:rPr>
              <a:t>  Inspirational</a:t>
            </a:r>
            <a:endParaRPr lang="en-US" sz="2800" b="1" dirty="0" smtClean="0"/>
          </a:p>
          <a:p>
            <a:pPr eaLnBrk="1" hangingPunct="1"/>
            <a:endParaRPr lang="en-US" sz="1600" b="1" dirty="0" smtClean="0"/>
          </a:p>
          <a:p>
            <a:pPr eaLnBrk="1" hangingPunct="1"/>
            <a:r>
              <a:rPr lang="en-US" sz="2800" b="1" dirty="0" smtClean="0"/>
              <a:t>Universities</a:t>
            </a:r>
          </a:p>
          <a:p>
            <a:pPr lvl="1" eaLnBrk="1" hangingPunct="1"/>
            <a:r>
              <a:rPr lang="en-US" sz="2400" b="1" dirty="0" smtClean="0"/>
              <a:t>Add courses &amp; degree programs</a:t>
            </a:r>
          </a:p>
          <a:p>
            <a:pPr lvl="1" eaLnBrk="1" hangingPunct="1"/>
            <a:r>
              <a:rPr lang="en-US" sz="2400" b="1" dirty="0" smtClean="0"/>
              <a:t>Help Federal &amp; Local governments</a:t>
            </a:r>
          </a:p>
          <a:p>
            <a:pPr eaLnBrk="1" hangingPunct="1"/>
            <a:r>
              <a:rPr lang="en-US" sz="2800" b="1" dirty="0" smtClean="0"/>
              <a:t>Industry</a:t>
            </a:r>
          </a:p>
          <a:p>
            <a:pPr lvl="1" eaLnBrk="1" hangingPunct="1"/>
            <a:r>
              <a:rPr lang="en-US" sz="2400" b="1" dirty="0" smtClean="0"/>
              <a:t>Offer researchers access to data</a:t>
            </a:r>
          </a:p>
          <a:p>
            <a:pPr lvl="1" eaLnBrk="1" hangingPunct="1"/>
            <a:r>
              <a:rPr lang="en-US" sz="2400" b="1" dirty="0" smtClean="0"/>
              <a:t>Develop infrastructure and analysis tools</a:t>
            </a:r>
          </a:p>
          <a:p>
            <a:pPr eaLnBrk="1" hangingPunct="1"/>
            <a:r>
              <a:rPr lang="en-US" sz="2800" b="1" dirty="0" smtClean="0"/>
              <a:t>Government</a:t>
            </a:r>
          </a:p>
          <a:p>
            <a:pPr lvl="1" eaLnBrk="1" hangingPunct="1"/>
            <a:r>
              <a:rPr lang="en-US" sz="2400" b="1" dirty="0" smtClean="0"/>
              <a:t>National Initiative for Social Participation</a:t>
            </a:r>
          </a:p>
          <a:p>
            <a:pPr lvl="1" eaLnBrk="1" hangingPunct="1"/>
            <a:r>
              <a:rPr lang="en-US" sz="2400" b="1" dirty="0" smtClean="0"/>
              <a:t>Develop Federal &amp; Local applications</a:t>
            </a:r>
          </a:p>
          <a:p>
            <a:pPr eaLnBrk="1" hangingPunct="1">
              <a:buFontTx/>
              <a:buNone/>
            </a:pPr>
            <a:r>
              <a:rPr lang="en-US" sz="2800" b="1" dirty="0" smtClean="0"/>
              <a:t>   </a:t>
            </a:r>
          </a:p>
          <a:p>
            <a:pPr eaLnBrk="1" hangingPunct="1"/>
            <a:endParaRPr lang="en-US" sz="2800" b="1" dirty="0" smtClean="0"/>
          </a:p>
          <a:p>
            <a:pPr eaLnBrk="1" hangingPunct="1"/>
            <a:endParaRPr lang="en-US" sz="2800" b="1" dirty="0" smtClean="0"/>
          </a:p>
          <a:p>
            <a:pPr lvl="1" eaLnBrk="1" hangingPunct="1">
              <a:buFontTx/>
              <a:buNone/>
            </a:pPr>
            <a:endParaRPr lang="en-US" sz="2400" b="1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68312" y="152400"/>
            <a:ext cx="82946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SzPct val="14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0000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5032B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US" sz="4400" b="1" smtClean="0"/>
              <a:t>Let’s get to work!</a:t>
            </a:r>
            <a:endParaRPr lang="en-US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375744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HCI Futures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371600"/>
            <a:ext cx="8763000" cy="6086475"/>
          </a:xfrm>
          <a:noFill/>
        </p:spPr>
        <p:txBody>
          <a:bodyPr lIns="90488" tIns="44450" rIns="90488" bIns="44450"/>
          <a:lstStyle/>
          <a:p>
            <a:pPr eaLnBrk="1" hangingPunct="1">
              <a:buFontTx/>
              <a:buNone/>
            </a:pPr>
            <a:r>
              <a:rPr lang="en-US" b="1" dirty="0" smtClean="0"/>
              <a:t>Micro-HCI</a:t>
            </a:r>
            <a:r>
              <a:rPr lang="en-US" sz="2400" b="1" dirty="0" smtClean="0"/>
              <a:t> </a:t>
            </a:r>
            <a:r>
              <a:rPr lang="en-US" sz="2400" b="1" dirty="0" smtClean="0">
                <a:sym typeface="Wingdings" pitchFamily="2" charset="2"/>
              </a:rPr>
              <a:t> Computing, Psychology &amp; Ergonomics</a:t>
            </a:r>
            <a:endParaRPr lang="en-US" sz="2000" b="1" dirty="0" smtClean="0"/>
          </a:p>
          <a:p>
            <a:r>
              <a:rPr lang="en-US" sz="2000" dirty="0" smtClean="0"/>
              <a:t>Single user interfaces, technology-centered, narrow guidelines</a:t>
            </a:r>
          </a:p>
          <a:p>
            <a:r>
              <a:rPr lang="en-US" sz="2000" dirty="0" smtClean="0"/>
              <a:t>Short-term controlled studies &amp; usability tests: speed &amp; errors</a:t>
            </a:r>
          </a:p>
          <a:p>
            <a:r>
              <a:rPr lang="en-US" sz="2000" dirty="0" smtClean="0"/>
              <a:t>Clear </a:t>
            </a:r>
            <a:r>
              <a:rPr lang="en-US" sz="2000" dirty="0"/>
              <a:t>requirements, </a:t>
            </a:r>
            <a:r>
              <a:rPr lang="en-US" sz="2000" dirty="0" smtClean="0"/>
              <a:t>benchmark </a:t>
            </a:r>
            <a:r>
              <a:rPr lang="en-US" sz="2000" dirty="0"/>
              <a:t>tasks, </a:t>
            </a:r>
            <a:r>
              <a:rPr lang="en-US" sz="2000" dirty="0" smtClean="0"/>
              <a:t>self-efficacy,</a:t>
            </a:r>
            <a:br>
              <a:rPr lang="en-US" sz="2000" dirty="0" smtClean="0"/>
            </a:br>
            <a:r>
              <a:rPr lang="en-US" sz="2000" dirty="0" smtClean="0"/>
              <a:t>human performance measures, predictive models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b="1" dirty="0" smtClean="0"/>
              <a:t>Macro-HCI</a:t>
            </a:r>
            <a:r>
              <a:rPr lang="en-US" sz="2400" b="1" dirty="0" smtClean="0"/>
              <a:t> </a:t>
            </a:r>
            <a:r>
              <a:rPr lang="en-US" sz="2400" b="1" dirty="0" smtClean="0">
                <a:sym typeface="Wingdings" pitchFamily="2" charset="2"/>
              </a:rPr>
              <a:t> Business, Sociology &amp; New Media</a:t>
            </a:r>
            <a:endParaRPr lang="en-US" sz="2000" dirty="0"/>
          </a:p>
          <a:p>
            <a:r>
              <a:rPr lang="en-US" sz="2000" dirty="0"/>
              <a:t>S</a:t>
            </a:r>
            <a:r>
              <a:rPr lang="en-US" sz="2000" dirty="0" smtClean="0"/>
              <a:t>ocial </a:t>
            </a:r>
            <a:r>
              <a:rPr lang="en-US" sz="2000" dirty="0"/>
              <a:t>participation, </a:t>
            </a:r>
            <a:r>
              <a:rPr lang="en-US" sz="2000" dirty="0" smtClean="0"/>
              <a:t>motivation</a:t>
            </a:r>
            <a:r>
              <a:rPr lang="en-US" sz="2000" dirty="0"/>
              <a:t>, </a:t>
            </a:r>
            <a:r>
              <a:rPr lang="en-US" sz="2000" dirty="0" smtClean="0"/>
              <a:t>trust</a:t>
            </a:r>
            <a:r>
              <a:rPr lang="en-US" sz="2000" dirty="0"/>
              <a:t>, empathy, </a:t>
            </a:r>
            <a:r>
              <a:rPr lang="en-US" sz="2000" dirty="0" smtClean="0"/>
              <a:t>responsibility, </a:t>
            </a:r>
            <a:br>
              <a:rPr lang="en-US" sz="2000" dirty="0" smtClean="0"/>
            </a:br>
            <a:r>
              <a:rPr lang="en-US" sz="2000" dirty="0" smtClean="0"/>
              <a:t>privacy, collaboration, affective experience, morals, ethics</a:t>
            </a:r>
          </a:p>
          <a:p>
            <a:r>
              <a:rPr lang="en-US" sz="2000" dirty="0" smtClean="0"/>
              <a:t>Open </a:t>
            </a:r>
            <a:r>
              <a:rPr lang="en-US" sz="2000" dirty="0"/>
              <a:t>tasks, </a:t>
            </a:r>
            <a:r>
              <a:rPr lang="en-US" sz="2000" dirty="0" smtClean="0"/>
              <a:t>long duration, novel </a:t>
            </a:r>
            <a:r>
              <a:rPr lang="en-US" sz="2000" dirty="0"/>
              <a:t>user goals, </a:t>
            </a:r>
            <a:r>
              <a:rPr lang="en-US" sz="2000" dirty="0" smtClean="0"/>
              <a:t>community efficacy</a:t>
            </a:r>
          </a:p>
          <a:p>
            <a:r>
              <a:rPr lang="en-US" sz="2000" dirty="0" smtClean="0"/>
              <a:t>Voluminous logging data, case studies, ethnography</a:t>
            </a:r>
            <a:endParaRPr lang="en-US" sz="2000" dirty="0"/>
          </a:p>
          <a:p>
            <a:r>
              <a:rPr lang="en-US" sz="2000" dirty="0"/>
              <a:t>N</a:t>
            </a:r>
            <a:r>
              <a:rPr lang="en-US" sz="2000" dirty="0" smtClean="0"/>
              <a:t>ew measures:</a:t>
            </a:r>
            <a:r>
              <a:rPr lang="en-US" sz="2000" b="1" dirty="0" smtClean="0"/>
              <a:t> </a:t>
            </a:r>
            <a:r>
              <a:rPr lang="en-US" sz="2000" dirty="0" err="1"/>
              <a:t>giga</a:t>
            </a:r>
            <a:r>
              <a:rPr lang="en-US" sz="2000" dirty="0"/>
              <a:t>-hellos, </a:t>
            </a:r>
            <a:r>
              <a:rPr lang="en-US" sz="2000" dirty="0" err="1"/>
              <a:t>tera-contribs</a:t>
            </a:r>
            <a:r>
              <a:rPr lang="en-US" sz="2000" dirty="0"/>
              <a:t>, </a:t>
            </a:r>
            <a:r>
              <a:rPr lang="en-US" sz="2000" dirty="0" err="1" smtClean="0"/>
              <a:t>peta-thankyous</a:t>
            </a:r>
            <a:r>
              <a:rPr lang="en-US" sz="2000" dirty="0" smtClean="0"/>
              <a:t> </a:t>
            </a:r>
            <a:endParaRPr lang="en-US" sz="2000" b="1" dirty="0" smtClean="0"/>
          </a:p>
          <a:p>
            <a:pPr eaLnBrk="1" hangingPunct="1"/>
            <a:endParaRPr lang="en-US" sz="1800" b="1" dirty="0" smtClean="0"/>
          </a:p>
          <a:p>
            <a:pPr eaLnBrk="1" hangingPunct="1"/>
            <a:endParaRPr lang="en-US" sz="1800" b="1" dirty="0" smtClean="0"/>
          </a:p>
          <a:p>
            <a:pPr lvl="1" eaLnBrk="1" hangingPunct="1">
              <a:buFontTx/>
              <a:buNone/>
            </a:pP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278147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Goal</a:t>
            </a:r>
            <a:endParaRPr lang="en-US" sz="3200" b="1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228725"/>
            <a:ext cx="8763000" cy="6086475"/>
          </a:xfrm>
          <a:noFill/>
        </p:spPr>
        <p:txBody>
          <a:bodyPr lIns="90488" tIns="44450" rIns="90488" bIns="44450"/>
          <a:lstStyle/>
          <a:p>
            <a:pPr eaLnBrk="1" hangingPunct="1">
              <a:buFontTx/>
              <a:buNone/>
            </a:pPr>
            <a:r>
              <a:rPr lang="en-US" b="1" dirty="0" smtClean="0"/>
              <a:t>Apply social media to transform society</a:t>
            </a:r>
            <a:br>
              <a:rPr lang="en-US" b="1" dirty="0" smtClean="0"/>
            </a:br>
            <a:endParaRPr lang="en-US" sz="2800" b="1" dirty="0" smtClean="0"/>
          </a:p>
          <a:p>
            <a:pPr eaLnBrk="1" hangingPunct="1"/>
            <a:r>
              <a:rPr lang="en-US" sz="2800" dirty="0" smtClean="0"/>
              <a:t>Reduce medical errors, obesity &amp; smoking</a:t>
            </a:r>
          </a:p>
          <a:p>
            <a:pPr eaLnBrk="1" hangingPunct="1"/>
            <a:r>
              <a:rPr lang="en-US" sz="2800" dirty="0" smtClean="0"/>
              <a:t>Promote energy &amp; water conservation</a:t>
            </a:r>
          </a:p>
          <a:p>
            <a:pPr eaLnBrk="1" hangingPunct="1"/>
            <a:r>
              <a:rPr lang="en-US" sz="2800" dirty="0" smtClean="0"/>
              <a:t>Prevent disasters &amp; terrorism</a:t>
            </a:r>
          </a:p>
          <a:p>
            <a:pPr eaLnBrk="1" hangingPunct="1"/>
            <a:r>
              <a:rPr lang="en-US" sz="2800" dirty="0" smtClean="0"/>
              <a:t>Increase community safety</a:t>
            </a:r>
          </a:p>
          <a:p>
            <a:pPr eaLnBrk="1" hangingPunct="1"/>
            <a:r>
              <a:rPr lang="en-US" sz="2800" dirty="0" smtClean="0"/>
              <a:t>Improve education </a:t>
            </a:r>
          </a:p>
          <a:p>
            <a:pPr eaLnBrk="1" hangingPunct="1"/>
            <a:r>
              <a:rPr lang="en-US" sz="2800" dirty="0" smtClean="0"/>
              <a:t>Facilitate good government</a:t>
            </a:r>
          </a:p>
          <a:p>
            <a:pPr eaLnBrk="1" hangingPunct="1"/>
            <a:r>
              <a:rPr lang="en-US" sz="2800" dirty="0" smtClean="0"/>
              <a:t>Resolve conflicts</a:t>
            </a:r>
          </a:p>
          <a:p>
            <a:pPr eaLnBrk="1" hangingPunct="1"/>
            <a:endParaRPr lang="en-US" sz="1600" b="1" dirty="0" smtClean="0"/>
          </a:p>
          <a:p>
            <a:pPr eaLnBrk="1" hangingPunct="1">
              <a:buFontTx/>
              <a:buNone/>
            </a:pPr>
            <a:r>
              <a:rPr lang="en-US" sz="2800" b="1" dirty="0" smtClean="0"/>
              <a:t>   </a:t>
            </a:r>
          </a:p>
          <a:p>
            <a:pPr eaLnBrk="1" hangingPunct="1"/>
            <a:endParaRPr lang="en-US" sz="2800" b="1" dirty="0" smtClean="0"/>
          </a:p>
          <a:p>
            <a:pPr eaLnBrk="1" hangingPunct="1"/>
            <a:endParaRPr lang="en-US" sz="2800" b="1" dirty="0" smtClean="0"/>
          </a:p>
          <a:p>
            <a:pPr lvl="1" eaLnBrk="1" hangingPunct="1">
              <a:buFontTx/>
              <a:buNone/>
            </a:pP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21510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647700" y="228600"/>
            <a:ext cx="2093913" cy="5842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Arial" charset="0"/>
              </a:rPr>
              <a:t>Wikipedia</a:t>
            </a:r>
          </a:p>
        </p:txBody>
      </p:sp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2" cstate="print"/>
          <a:srcRect l="22054" t="9499" r="2702" b="78891"/>
          <a:stretch>
            <a:fillRect/>
          </a:stretch>
        </p:blipFill>
        <p:spPr bwMode="auto">
          <a:xfrm>
            <a:off x="2209800" y="1066800"/>
            <a:ext cx="4419600" cy="8382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2" cstate="print"/>
          <a:srcRect t="9499" r="76649" b="2902"/>
          <a:stretch>
            <a:fillRect/>
          </a:stretch>
        </p:blipFill>
        <p:spPr bwMode="auto">
          <a:xfrm>
            <a:off x="838200" y="1066800"/>
            <a:ext cx="1371600" cy="63246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  <p:sp>
        <p:nvSpPr>
          <p:cNvPr id="4101" name="Rectangle 15"/>
          <p:cNvSpPr>
            <a:spLocks noChangeArrowheads="1"/>
          </p:cNvSpPr>
          <p:nvPr/>
        </p:nvSpPr>
        <p:spPr bwMode="auto">
          <a:xfrm>
            <a:off x="5105400" y="2133600"/>
            <a:ext cx="533400" cy="1143000"/>
          </a:xfrm>
          <a:prstGeom prst="rect">
            <a:avLst/>
          </a:prstGeom>
          <a:solidFill>
            <a:schemeClr val="bg1"/>
          </a:solidFill>
          <a:ln w="38100" cap="sq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Rectangle 16"/>
          <p:cNvSpPr>
            <a:spLocks noChangeArrowheads="1"/>
          </p:cNvSpPr>
          <p:nvPr/>
        </p:nvSpPr>
        <p:spPr bwMode="auto">
          <a:xfrm>
            <a:off x="5029200" y="4495800"/>
            <a:ext cx="533400" cy="304800"/>
          </a:xfrm>
          <a:prstGeom prst="rect">
            <a:avLst/>
          </a:prstGeom>
          <a:solidFill>
            <a:schemeClr val="bg1"/>
          </a:solidFill>
          <a:ln w="38100" cap="sq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103" name="Picture 10"/>
          <p:cNvPicPr>
            <a:picLocks noChangeAspect="1" noChangeArrowheads="1"/>
          </p:cNvPicPr>
          <p:nvPr/>
        </p:nvPicPr>
        <p:blipFill>
          <a:blip r:embed="rId3" cstate="print"/>
          <a:srcRect l="8342" t="16867" r="9018" b="4819"/>
          <a:stretch>
            <a:fillRect/>
          </a:stretch>
        </p:blipFill>
        <p:spPr bwMode="auto">
          <a:xfrm>
            <a:off x="2286000" y="1905000"/>
            <a:ext cx="5410200" cy="4953000"/>
          </a:xfrm>
          <a:prstGeom prst="rect">
            <a:avLst/>
          </a:prstGeom>
          <a:noFill/>
          <a:ln w="38100" cap="sq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434340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endParaRPr lang="en-US" smtClean="0"/>
          </a:p>
          <a:p>
            <a:pPr lvl="1" eaLnBrk="1" hangingPunct="1">
              <a:lnSpc>
                <a:spcPct val="80000"/>
              </a:lnSpc>
            </a:pPr>
            <a:r>
              <a:rPr lang="en-US" b="1" smtClean="0">
                <a:latin typeface="Gungsuh" pitchFamily="18" charset="-127"/>
                <a:ea typeface="Gungsuh" pitchFamily="18" charset="-127"/>
              </a:rPr>
              <a:t>Malicious attacks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b="1" smtClean="0">
                <a:latin typeface="Gungsuh" pitchFamily="18" charset="-127"/>
                <a:ea typeface="Gungsuh" pitchFamily="18" charset="-127"/>
              </a:rPr>
              <a:t>Privacy violations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b="1" smtClean="0">
                <a:latin typeface="Gungsuh" pitchFamily="18" charset="-127"/>
                <a:ea typeface="Gungsuh" pitchFamily="18" charset="-127"/>
              </a:rPr>
              <a:t>Not trusted </a:t>
            </a:r>
          </a:p>
          <a:p>
            <a:pPr lvl="1" eaLnBrk="1" hangingPunct="1">
              <a:lnSpc>
                <a:spcPct val="80000"/>
              </a:lnSpc>
            </a:pPr>
            <a:r>
              <a:rPr lang="en-US" b="1" smtClean="0">
                <a:latin typeface="Gungsuh" pitchFamily="18" charset="-127"/>
                <a:ea typeface="Gungsuh" pitchFamily="18" charset="-127"/>
              </a:rPr>
              <a:t>Fails to be universal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b="1" smtClean="0">
                <a:latin typeface="Gungsuh" pitchFamily="18" charset="-127"/>
                <a:ea typeface="Gungsuh" pitchFamily="18" charset="-127"/>
              </a:rPr>
              <a:t>Unreliable when needed </a:t>
            </a:r>
            <a:br>
              <a:rPr lang="en-US" b="1" smtClean="0">
                <a:latin typeface="Gungsuh" pitchFamily="18" charset="-127"/>
                <a:ea typeface="Gungsuh" pitchFamily="18" charset="-127"/>
              </a:rPr>
            </a:br>
            <a:endParaRPr lang="en-US" b="1" smtClean="0">
              <a:latin typeface="Gungsuh" pitchFamily="18" charset="-127"/>
              <a:ea typeface="Gungsuh" pitchFamily="18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b="1" smtClean="0">
                <a:latin typeface="Gungsuh" pitchFamily="18" charset="-127"/>
                <a:ea typeface="Gungsuh" pitchFamily="18" charset="-127"/>
              </a:rPr>
              <a:t>Misuse by </a:t>
            </a:r>
          </a:p>
          <a:p>
            <a:pPr lvl="2" eaLnBrk="1" hangingPunct="1">
              <a:lnSpc>
                <a:spcPct val="80000"/>
              </a:lnSpc>
            </a:pPr>
            <a:r>
              <a:rPr lang="en-US" b="1" smtClean="0">
                <a:latin typeface="Gungsuh" pitchFamily="18" charset="-127"/>
                <a:ea typeface="Gungsuh" pitchFamily="18" charset="-127"/>
              </a:rPr>
              <a:t>Terrrorists &amp; criminals</a:t>
            </a:r>
          </a:p>
          <a:p>
            <a:pPr lvl="2" eaLnBrk="1" hangingPunct="1">
              <a:lnSpc>
                <a:spcPct val="80000"/>
              </a:lnSpc>
            </a:pPr>
            <a:r>
              <a:rPr lang="en-US" b="1" smtClean="0">
                <a:latin typeface="Gungsuh" pitchFamily="18" charset="-127"/>
                <a:ea typeface="Gungsuh" pitchFamily="18" charset="-127"/>
              </a:rPr>
              <a:t>Promoters of racial hatred </a:t>
            </a:r>
          </a:p>
          <a:p>
            <a:pPr lvl="2" eaLnBrk="1" hangingPunct="1">
              <a:lnSpc>
                <a:spcPct val="80000"/>
              </a:lnSpc>
            </a:pPr>
            <a:r>
              <a:rPr lang="en-US" b="1" smtClean="0">
                <a:latin typeface="Gungsuh" pitchFamily="18" charset="-127"/>
                <a:ea typeface="Gungsuh" pitchFamily="18" charset="-127"/>
              </a:rPr>
              <a:t>Political oppressers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 eaLnBrk="1" hangingPunct="1">
              <a:lnSpc>
                <a:spcPct val="80000"/>
              </a:lnSpc>
            </a:pPr>
            <a:endParaRPr lang="en-US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991600" cy="762000"/>
          </a:xfrm>
        </p:spPr>
        <p:txBody>
          <a:bodyPr/>
          <a:lstStyle/>
          <a:p>
            <a:pPr eaLnBrk="1" hangingPunct="1"/>
            <a:r>
              <a:rPr lang="en-US" sz="3000" b="1" smtClean="0"/>
              <a:t>Challenges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ntique Olv (W1)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ntique Olv (W1)" pitchFamily="34" charset="0"/>
            <a:cs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63500</TotalTime>
  <Words>1708</Words>
  <Application>Microsoft Office PowerPoint</Application>
  <PresentationFormat>On-screen Show (4:3)</PresentationFormat>
  <Paragraphs>401</Paragraphs>
  <Slides>56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Pixel</vt:lpstr>
      <vt:lpstr>  The Next 25 Years of HCI Research: Technology-Mediated Social Participation     Ben Shneiderman  ben@cs.umd.edu Twitter:  @benbendc  Founding Director (1983-2000), Human-Computer Interaction Lab Professor, Department of Computer Science Member, Institute for Advanced Computer Studies  </vt:lpstr>
      <vt:lpstr>PowerPoint Presentation</vt:lpstr>
      <vt:lpstr>Design Issues</vt:lpstr>
      <vt:lpstr>HCI Pride: Serving 5B Users</vt:lpstr>
      <vt:lpstr>HCI Futures</vt:lpstr>
      <vt:lpstr>HCI Futures</vt:lpstr>
      <vt:lpstr>Goal</vt:lpstr>
      <vt:lpstr>PowerPoint Presentation</vt:lpstr>
      <vt:lpstr>Challenges</vt:lpstr>
      <vt:lpstr>Early Steps</vt:lpstr>
      <vt:lpstr>PowerPoint Presentation</vt:lpstr>
      <vt:lpstr>Cyberinfrastructure for Social Action on National Priorities</vt:lpstr>
      <vt:lpstr>International Efforts</vt:lpstr>
      <vt:lpstr>UN Millennium Development Goals</vt:lpstr>
      <vt:lpstr>Vision: Social Participation</vt:lpstr>
      <vt:lpstr>Vision: Social Participation</vt:lpstr>
      <vt:lpstr>911.gov: Internet &amp; mobile devices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Serve.gov: Voluntary service</vt:lpstr>
      <vt:lpstr>Open Data.gov  +  Recovery.gov</vt:lpstr>
      <vt:lpstr>Vision: Social Participation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Vision: Social Participation</vt:lpstr>
      <vt:lpstr>Technology Infrastructure</vt:lpstr>
      <vt:lpstr>PowerPoint Presentation</vt:lpstr>
      <vt:lpstr>SocialAction</vt:lpstr>
      <vt:lpstr>NodeXL:  Network Overview for Discovery &amp; Exploration in Excel</vt:lpstr>
      <vt:lpstr>NodeXL:  Network Overview for Discovery &amp; Exploration in Excel</vt:lpstr>
      <vt:lpstr>NodeXL: Import Dialogs</vt:lpstr>
      <vt:lpstr>Tweets at #WIN09 Conference: 2 groups</vt:lpstr>
      <vt:lpstr>Oil Spill Twitter Community</vt:lpstr>
      <vt:lpstr>Twitter discussion of #GOP</vt:lpstr>
      <vt:lpstr>WWW2010 Twitter Community</vt:lpstr>
      <vt:lpstr>WWW2011 Twitter Community: Grouped</vt:lpstr>
      <vt:lpstr>CHI2010 Twitter Community</vt:lpstr>
      <vt:lpstr>Flickr networks</vt:lpstr>
      <vt:lpstr>Flickr clusters for “mouse”</vt:lpstr>
      <vt:lpstr>Flickr commenters on Marc Smith’s pix</vt:lpstr>
      <vt:lpstr>PowerPoint Presentation</vt:lpstr>
      <vt:lpstr>  Analyzing Social Media Networks with NodeXL</vt:lpstr>
      <vt:lpstr> Social Media Research Foundation</vt:lpstr>
      <vt:lpstr>PowerPoint Presentation</vt:lpstr>
    </vt:vector>
  </TitlesOfParts>
  <Company>University of Maryland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Voting System Technologies</dc:title>
  <dc:creator>Benjamin B. Bederson</dc:creator>
  <cp:lastModifiedBy>charley lewittes</cp:lastModifiedBy>
  <cp:revision>342</cp:revision>
  <dcterms:created xsi:type="dcterms:W3CDTF">2004-05-06T20:17:30Z</dcterms:created>
  <dcterms:modified xsi:type="dcterms:W3CDTF">2011-11-03T21:12:30Z</dcterms:modified>
</cp:coreProperties>
</file>