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71"/>
  </p:notesMasterIdLst>
  <p:handoutMasterIdLst>
    <p:handoutMasterId r:id="rId72"/>
  </p:handoutMasterIdLst>
  <p:sldIdLst>
    <p:sldId id="256" r:id="rId2"/>
    <p:sldId id="322" r:id="rId3"/>
    <p:sldId id="323" r:id="rId4"/>
    <p:sldId id="430" r:id="rId5"/>
    <p:sldId id="324" r:id="rId6"/>
    <p:sldId id="433" r:id="rId7"/>
    <p:sldId id="466" r:id="rId8"/>
    <p:sldId id="301" r:id="rId9"/>
    <p:sldId id="263" r:id="rId10"/>
    <p:sldId id="259" r:id="rId11"/>
    <p:sldId id="261" r:id="rId12"/>
    <p:sldId id="454" r:id="rId13"/>
    <p:sldId id="280" r:id="rId14"/>
    <p:sldId id="287" r:id="rId15"/>
    <p:sldId id="292" r:id="rId16"/>
    <p:sldId id="293" r:id="rId17"/>
    <p:sldId id="313" r:id="rId18"/>
    <p:sldId id="305" r:id="rId19"/>
    <p:sldId id="312" r:id="rId20"/>
    <p:sldId id="308" r:id="rId21"/>
    <p:sldId id="302" r:id="rId22"/>
    <p:sldId id="304" r:id="rId23"/>
    <p:sldId id="307" r:id="rId24"/>
    <p:sldId id="296" r:id="rId25"/>
    <p:sldId id="297" r:id="rId26"/>
    <p:sldId id="300" r:id="rId27"/>
    <p:sldId id="418" r:id="rId28"/>
    <p:sldId id="453" r:id="rId29"/>
    <p:sldId id="329" r:id="rId30"/>
    <p:sldId id="443" r:id="rId31"/>
    <p:sldId id="462" r:id="rId32"/>
    <p:sldId id="456" r:id="rId33"/>
    <p:sldId id="420" r:id="rId34"/>
    <p:sldId id="421" r:id="rId35"/>
    <p:sldId id="422" r:id="rId36"/>
    <p:sldId id="424" r:id="rId37"/>
    <p:sldId id="425" r:id="rId38"/>
    <p:sldId id="444" r:id="rId39"/>
    <p:sldId id="474" r:id="rId40"/>
    <p:sldId id="428" r:id="rId41"/>
    <p:sldId id="455" r:id="rId42"/>
    <p:sldId id="450" r:id="rId43"/>
    <p:sldId id="451" r:id="rId44"/>
    <p:sldId id="452" r:id="rId45"/>
    <p:sldId id="445" r:id="rId46"/>
    <p:sldId id="475" r:id="rId47"/>
    <p:sldId id="320" r:id="rId48"/>
    <p:sldId id="465" r:id="rId49"/>
    <p:sldId id="426" r:id="rId50"/>
    <p:sldId id="427" r:id="rId51"/>
    <p:sldId id="336" r:id="rId52"/>
    <p:sldId id="337" r:id="rId53"/>
    <p:sldId id="355" r:id="rId54"/>
    <p:sldId id="458" r:id="rId55"/>
    <p:sldId id="459" r:id="rId56"/>
    <p:sldId id="328" r:id="rId57"/>
    <p:sldId id="446" r:id="rId58"/>
    <p:sldId id="476" r:id="rId59"/>
    <p:sldId id="378" r:id="rId60"/>
    <p:sldId id="457" r:id="rId61"/>
    <p:sldId id="383" r:id="rId62"/>
    <p:sldId id="429" r:id="rId63"/>
    <p:sldId id="390" r:id="rId64"/>
    <p:sldId id="391" r:id="rId65"/>
    <p:sldId id="392" r:id="rId66"/>
    <p:sldId id="393" r:id="rId67"/>
    <p:sldId id="477" r:id="rId68"/>
    <p:sldId id="447" r:id="rId69"/>
    <p:sldId id="478" r:id="rId70"/>
  </p:sldIdLst>
  <p:sldSz cx="9144000" cy="6858000" type="screen4x3"/>
  <p:notesSz cx="6858000" cy="9144000"/>
  <p:custDataLst>
    <p:tags r:id="rId73"/>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E1E7CC"/>
    <a:srgbClr val="CCDDAA"/>
    <a:srgbClr val="FFFFFF"/>
    <a:srgbClr val="C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620"/>
    <p:restoredTop sz="72872" autoAdjust="0"/>
  </p:normalViewPr>
  <p:slideViewPr>
    <p:cSldViewPr>
      <p:cViewPr varScale="1">
        <p:scale>
          <a:sx n="114" d="100"/>
          <a:sy n="114" d="100"/>
        </p:scale>
        <p:origin x="-930" y="-114"/>
      </p:cViewPr>
      <p:guideLst>
        <p:guide orient="horz" pos="2160"/>
        <p:guide pos="2880"/>
      </p:guideLst>
    </p:cSldViewPr>
  </p:slideViewPr>
  <p:notesTextViewPr>
    <p:cViewPr>
      <p:scale>
        <a:sx n="100" d="100"/>
        <a:sy n="100" d="100"/>
      </p:scale>
      <p:origin x="0" y="0"/>
    </p:cViewPr>
  </p:notesTextViewPr>
  <p:sorterViewPr>
    <p:cViewPr>
      <p:scale>
        <a:sx n="70" d="100"/>
        <a:sy n="70" d="100"/>
      </p:scale>
      <p:origin x="0" y="6264"/>
    </p:cViewPr>
  </p:sorterViewPr>
  <p:notesViewPr>
    <p:cSldViewPr>
      <p:cViewPr varScale="1">
        <p:scale>
          <a:sx n="76" d="100"/>
          <a:sy n="76" d="100"/>
        </p:scale>
        <p:origin x="-1728"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bederson\Text\ICDL\Readability\icdl-study-results-fixed-with-graphs.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bederson\Text\ICDL\Readability\icdl-study-results-fixed-with-graphs.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temp\cmu%20voting%20char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temp\cmu%20voting%20char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temp\cmu%20voting%20cha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7.142864260666705E-2"/>
          <c:y val="0.1355446194225722"/>
          <c:w val="0.92040908044591052"/>
          <c:h val="0.59440182308292533"/>
        </c:manualLayout>
      </c:layout>
      <c:barChart>
        <c:barDir val="col"/>
        <c:grouping val="clustered"/>
        <c:ser>
          <c:idx val="1"/>
          <c:order val="0"/>
          <c:tx>
            <c:strRef>
              <c:f>RATINGS!$C$49</c:f>
              <c:strCache>
                <c:ptCount val="1"/>
                <c:pt idx="0">
                  <c:v>PopoutText</c:v>
                </c:pt>
              </c:strCache>
            </c:strRef>
          </c:tx>
          <c:errBars>
            <c:errBarType val="both"/>
            <c:errValType val="cust"/>
            <c:plus>
              <c:numRef>
                <c:f>RATINGS!$C$59:$C$63</c:f>
                <c:numCache>
                  <c:formatCode>General</c:formatCode>
                  <c:ptCount val="5"/>
                  <c:pt idx="0">
                    <c:v>0.40417102316860931</c:v>
                  </c:pt>
                  <c:pt idx="1">
                    <c:v>0.47173578572246233</c:v>
                  </c:pt>
                  <c:pt idx="2">
                    <c:v>0.47216522212065132</c:v>
                  </c:pt>
                  <c:pt idx="3">
                    <c:v>0.62119953919843762</c:v>
                  </c:pt>
                  <c:pt idx="4">
                    <c:v>0.5658824124793439</c:v>
                  </c:pt>
                </c:numCache>
              </c:numRef>
            </c:plus>
            <c:minus>
              <c:numRef>
                <c:f>RATINGS!$C$59:$C$63</c:f>
                <c:numCache>
                  <c:formatCode>General</c:formatCode>
                  <c:ptCount val="5"/>
                  <c:pt idx="0">
                    <c:v>0.40417102316860931</c:v>
                  </c:pt>
                  <c:pt idx="1">
                    <c:v>0.47173578572246233</c:v>
                  </c:pt>
                  <c:pt idx="2">
                    <c:v>0.47216522212065132</c:v>
                  </c:pt>
                  <c:pt idx="3">
                    <c:v>0.62119953919843762</c:v>
                  </c:pt>
                  <c:pt idx="4">
                    <c:v>0.5658824124793439</c:v>
                  </c:pt>
                </c:numCache>
              </c:numRef>
            </c:minus>
          </c:errBars>
          <c:cat>
            <c:strRef>
              <c:f>RATINGS!$A$50:$A$54</c:f>
              <c:strCache>
                <c:ptCount val="5"/>
                <c:pt idx="0">
                  <c:v>Easy to see</c:v>
                </c:pt>
                <c:pt idx="1">
                  <c:v>Can read quickly</c:v>
                </c:pt>
                <c:pt idx="2">
                  <c:v>Easy to manipulate</c:v>
                </c:pt>
                <c:pt idx="3">
                  <c:v>Preserves author's creative intent</c:v>
                </c:pt>
                <c:pt idx="4">
                  <c:v>Attractive</c:v>
                </c:pt>
              </c:strCache>
            </c:strRef>
          </c:cat>
          <c:val>
            <c:numRef>
              <c:f>RATINGS!$C$50:$C$54</c:f>
              <c:numCache>
                <c:formatCode>0.0000</c:formatCode>
                <c:ptCount val="5"/>
                <c:pt idx="0">
                  <c:v>5.0740740740740744</c:v>
                </c:pt>
                <c:pt idx="1">
                  <c:v>4.5555555555555403</c:v>
                </c:pt>
                <c:pt idx="2">
                  <c:v>4.5185185185185039</c:v>
                </c:pt>
                <c:pt idx="3">
                  <c:v>3.4074074074074092</c:v>
                </c:pt>
                <c:pt idx="4">
                  <c:v>3.4074074074074092</c:v>
                </c:pt>
              </c:numCache>
            </c:numRef>
          </c:val>
        </c:ser>
        <c:ser>
          <c:idx val="0"/>
          <c:order val="1"/>
          <c:tx>
            <c:strRef>
              <c:f>RATINGS!$B$49</c:f>
              <c:strCache>
                <c:ptCount val="1"/>
                <c:pt idx="0">
                  <c:v>ClearText</c:v>
                </c:pt>
              </c:strCache>
            </c:strRef>
          </c:tx>
          <c:errBars>
            <c:errBarType val="both"/>
            <c:errValType val="cust"/>
            <c:plus>
              <c:numRef>
                <c:f>RATINGS!$B$59:$B$63</c:f>
                <c:numCache>
                  <c:formatCode>General</c:formatCode>
                  <c:ptCount val="5"/>
                  <c:pt idx="0">
                    <c:v>0.29036503474667452</c:v>
                  </c:pt>
                  <c:pt idx="1">
                    <c:v>0.30303683486929389</c:v>
                  </c:pt>
                  <c:pt idx="2">
                    <c:v>0.31833372781366948</c:v>
                  </c:pt>
                  <c:pt idx="3">
                    <c:v>0.37773217769652034</c:v>
                  </c:pt>
                  <c:pt idx="4">
                    <c:v>0.39504176726793228</c:v>
                  </c:pt>
                </c:numCache>
              </c:numRef>
            </c:plus>
            <c:minus>
              <c:numRef>
                <c:f>RATINGS!$B$59:$B$63</c:f>
                <c:numCache>
                  <c:formatCode>General</c:formatCode>
                  <c:ptCount val="5"/>
                  <c:pt idx="0">
                    <c:v>0.29036503474667452</c:v>
                  </c:pt>
                  <c:pt idx="1">
                    <c:v>0.30303683486929389</c:v>
                  </c:pt>
                  <c:pt idx="2">
                    <c:v>0.31833372781366948</c:v>
                  </c:pt>
                  <c:pt idx="3">
                    <c:v>0.37773217769652034</c:v>
                  </c:pt>
                  <c:pt idx="4">
                    <c:v>0.39504176726793228</c:v>
                  </c:pt>
                </c:numCache>
              </c:numRef>
            </c:minus>
          </c:errBars>
          <c:cat>
            <c:strRef>
              <c:f>RATINGS!$A$50:$A$54</c:f>
              <c:strCache>
                <c:ptCount val="5"/>
                <c:pt idx="0">
                  <c:v>Easy to see</c:v>
                </c:pt>
                <c:pt idx="1">
                  <c:v>Can read quickly</c:v>
                </c:pt>
                <c:pt idx="2">
                  <c:v>Easy to manipulate</c:v>
                </c:pt>
                <c:pt idx="3">
                  <c:v>Preserves author's creative intent</c:v>
                </c:pt>
                <c:pt idx="4">
                  <c:v>Attractive</c:v>
                </c:pt>
              </c:strCache>
            </c:strRef>
          </c:cat>
          <c:val>
            <c:numRef>
              <c:f>RATINGS!$B$50:$B$54</c:f>
              <c:numCache>
                <c:formatCode>0.0000</c:formatCode>
                <c:ptCount val="5"/>
                <c:pt idx="0">
                  <c:v>5.1481481481481479</c:v>
                </c:pt>
                <c:pt idx="1">
                  <c:v>5.3076923076923084</c:v>
                </c:pt>
                <c:pt idx="2">
                  <c:v>5.4074074074074066</c:v>
                </c:pt>
                <c:pt idx="3">
                  <c:v>4.8148148148148042</c:v>
                </c:pt>
                <c:pt idx="4">
                  <c:v>4.5925925925925926</c:v>
                </c:pt>
              </c:numCache>
            </c:numRef>
          </c:val>
        </c:ser>
        <c:axId val="35071104"/>
        <c:axId val="35072640"/>
      </c:barChart>
      <c:catAx>
        <c:axId val="35071104"/>
        <c:scaling>
          <c:orientation val="minMax"/>
        </c:scaling>
        <c:axPos val="b"/>
        <c:numFmt formatCode="General" sourceLinked="1"/>
        <c:majorTickMark val="cross"/>
        <c:tickLblPos val="nextTo"/>
        <c:txPr>
          <a:bodyPr rot="0" vert="horz"/>
          <a:lstStyle/>
          <a:p>
            <a:pPr>
              <a:defRPr sz="2200" baseline="0">
                <a:latin typeface="Calibri" pitchFamily="34" charset="0"/>
              </a:defRPr>
            </a:pPr>
            <a:endParaRPr lang="en-US"/>
          </a:p>
        </c:txPr>
        <c:crossAx val="35072640"/>
        <c:crosses val="autoZero"/>
        <c:auto val="1"/>
        <c:lblAlgn val="ctr"/>
        <c:lblOffset val="0"/>
        <c:tickLblSkip val="1"/>
        <c:tickMarkSkip val="1"/>
      </c:catAx>
      <c:valAx>
        <c:axId val="35072640"/>
        <c:scaling>
          <c:orientation val="minMax"/>
          <c:max val="6"/>
          <c:min val="1"/>
        </c:scaling>
        <c:axPos val="l"/>
        <c:majorGridlines>
          <c:spPr>
            <a:ln>
              <a:solidFill>
                <a:srgbClr val="000000">
                  <a:alpha val="9000"/>
                </a:srgbClr>
              </a:solidFill>
            </a:ln>
          </c:spPr>
        </c:majorGridlines>
        <c:numFmt formatCode="0" sourceLinked="0"/>
        <c:majorTickMark val="cross"/>
        <c:tickLblPos val="nextTo"/>
        <c:txPr>
          <a:bodyPr rot="0" vert="horz"/>
          <a:lstStyle/>
          <a:p>
            <a:pPr>
              <a:defRPr/>
            </a:pPr>
            <a:endParaRPr lang="en-US"/>
          </a:p>
        </c:txPr>
        <c:crossAx val="35071104"/>
        <c:crosses val="autoZero"/>
        <c:crossBetween val="between"/>
        <c:majorUnit val="1"/>
      </c:valAx>
    </c:plotArea>
    <c:legend>
      <c:legendPos val="r"/>
      <c:layout>
        <c:manualLayout>
          <c:xMode val="edge"/>
          <c:yMode val="edge"/>
          <c:x val="0.79115576857240666"/>
          <c:y val="4.0660246861034303E-2"/>
          <c:w val="0.20884423142759387"/>
          <c:h val="0.18184700702734782"/>
        </c:manualLayout>
      </c:layout>
      <c:spPr>
        <a:solidFill>
          <a:srgbClr val="FFFFFF">
            <a:alpha val="34000"/>
          </a:srgbClr>
        </a:solidFill>
      </c:spPr>
      <c:txPr>
        <a:bodyPr/>
        <a:lstStyle/>
        <a:p>
          <a:pPr>
            <a:defRPr sz="2200"/>
          </a:pPr>
          <a:endParaRPr lang="en-US"/>
        </a:p>
      </c:txPr>
    </c:legend>
    <c:plotVisOnly val="1"/>
    <c:dispBlanksAs val="gap"/>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7.142864260666705E-2"/>
          <c:y val="0.10101011830042984"/>
          <c:w val="0.92040908044591052"/>
          <c:h val="0.64784211869349939"/>
        </c:manualLayout>
      </c:layout>
      <c:barChart>
        <c:barDir val="col"/>
        <c:grouping val="clustered"/>
        <c:ser>
          <c:idx val="1"/>
          <c:order val="0"/>
          <c:tx>
            <c:strRef>
              <c:f>RATINGS!$C$49</c:f>
              <c:strCache>
                <c:ptCount val="1"/>
                <c:pt idx="0">
                  <c:v>PopoutText</c:v>
                </c:pt>
              </c:strCache>
            </c:strRef>
          </c:tx>
          <c:errBars>
            <c:errBarType val="both"/>
            <c:errValType val="cust"/>
            <c:plus>
              <c:numRef>
                <c:f>RATINGS!$C$59:$C$63</c:f>
                <c:numCache>
                  <c:formatCode>General</c:formatCode>
                  <c:ptCount val="5"/>
                  <c:pt idx="0">
                    <c:v>0.40417102316860931</c:v>
                  </c:pt>
                  <c:pt idx="1">
                    <c:v>0.47173578572246233</c:v>
                  </c:pt>
                  <c:pt idx="2">
                    <c:v>0.47216522212065132</c:v>
                  </c:pt>
                  <c:pt idx="3">
                    <c:v>0.62119953919843762</c:v>
                  </c:pt>
                  <c:pt idx="4">
                    <c:v>0.5658824124793439</c:v>
                  </c:pt>
                </c:numCache>
              </c:numRef>
            </c:plus>
            <c:minus>
              <c:numRef>
                <c:f>RATINGS!$C$59:$C$63</c:f>
                <c:numCache>
                  <c:formatCode>General</c:formatCode>
                  <c:ptCount val="5"/>
                  <c:pt idx="0">
                    <c:v>0.40417102316860931</c:v>
                  </c:pt>
                  <c:pt idx="1">
                    <c:v>0.47173578572246233</c:v>
                  </c:pt>
                  <c:pt idx="2">
                    <c:v>0.47216522212065132</c:v>
                  </c:pt>
                  <c:pt idx="3">
                    <c:v>0.62119953919843762</c:v>
                  </c:pt>
                  <c:pt idx="4">
                    <c:v>0.5658824124793439</c:v>
                  </c:pt>
                </c:numCache>
              </c:numRef>
            </c:minus>
          </c:errBars>
          <c:cat>
            <c:strRef>
              <c:f>RATINGS!$A$50:$A$54</c:f>
              <c:strCache>
                <c:ptCount val="5"/>
                <c:pt idx="0">
                  <c:v>Easy to see</c:v>
                </c:pt>
                <c:pt idx="1">
                  <c:v>Can read quickly</c:v>
                </c:pt>
                <c:pt idx="2">
                  <c:v>Easy to manipulate</c:v>
                </c:pt>
                <c:pt idx="3">
                  <c:v>Preserves author's creative intent</c:v>
                </c:pt>
                <c:pt idx="4">
                  <c:v>Attractive</c:v>
                </c:pt>
              </c:strCache>
            </c:strRef>
          </c:cat>
          <c:val>
            <c:numRef>
              <c:f>RATINGS!$C$50:$C$54</c:f>
              <c:numCache>
                <c:formatCode>0.0000</c:formatCode>
                <c:ptCount val="5"/>
                <c:pt idx="0">
                  <c:v>5.0740740740740744</c:v>
                </c:pt>
                <c:pt idx="1">
                  <c:v>4.5555555555555403</c:v>
                </c:pt>
                <c:pt idx="2">
                  <c:v>4.5185185185185039</c:v>
                </c:pt>
                <c:pt idx="3">
                  <c:v>3.4074074074074092</c:v>
                </c:pt>
                <c:pt idx="4">
                  <c:v>3.4074074074074092</c:v>
                </c:pt>
              </c:numCache>
            </c:numRef>
          </c:val>
        </c:ser>
        <c:ser>
          <c:idx val="2"/>
          <c:order val="1"/>
          <c:tx>
            <c:strRef>
              <c:f>RATINGS!$B$49</c:f>
              <c:strCache>
                <c:ptCount val="1"/>
                <c:pt idx="0">
                  <c:v>ClearText</c:v>
                </c:pt>
              </c:strCache>
            </c:strRef>
          </c:tx>
          <c:spPr>
            <a:solidFill>
              <a:schemeClr val="accent1"/>
            </a:solidFill>
          </c:spPr>
          <c:errBars>
            <c:errBarType val="both"/>
            <c:errValType val="cust"/>
            <c:plus>
              <c:numRef>
                <c:f>RATINGS!$B$59:$B$63</c:f>
                <c:numCache>
                  <c:formatCode>General</c:formatCode>
                  <c:ptCount val="5"/>
                  <c:pt idx="0">
                    <c:v>0.29036503474667452</c:v>
                  </c:pt>
                  <c:pt idx="1">
                    <c:v>0.30303683486929389</c:v>
                  </c:pt>
                  <c:pt idx="2">
                    <c:v>0.31833372781366948</c:v>
                  </c:pt>
                  <c:pt idx="3">
                    <c:v>0.37773217769652034</c:v>
                  </c:pt>
                  <c:pt idx="4">
                    <c:v>0.39504176726793228</c:v>
                  </c:pt>
                </c:numCache>
              </c:numRef>
            </c:plus>
            <c:minus>
              <c:numRef>
                <c:f>RATINGS!$B$59:$B$63</c:f>
                <c:numCache>
                  <c:formatCode>General</c:formatCode>
                  <c:ptCount val="5"/>
                  <c:pt idx="0">
                    <c:v>0.29036503474667452</c:v>
                  </c:pt>
                  <c:pt idx="1">
                    <c:v>0.30303683486929389</c:v>
                  </c:pt>
                  <c:pt idx="2">
                    <c:v>0.31833372781366948</c:v>
                  </c:pt>
                  <c:pt idx="3">
                    <c:v>0.37773217769652034</c:v>
                  </c:pt>
                  <c:pt idx="4">
                    <c:v>0.39504176726793228</c:v>
                  </c:pt>
                </c:numCache>
              </c:numRef>
            </c:minus>
          </c:errBars>
          <c:cat>
            <c:strRef>
              <c:f>RATINGS!$A$50:$A$54</c:f>
              <c:strCache>
                <c:ptCount val="5"/>
                <c:pt idx="0">
                  <c:v>Easy to see</c:v>
                </c:pt>
                <c:pt idx="1">
                  <c:v>Can read quickly</c:v>
                </c:pt>
                <c:pt idx="2">
                  <c:v>Easy to manipulate</c:v>
                </c:pt>
                <c:pt idx="3">
                  <c:v>Preserves author's creative intent</c:v>
                </c:pt>
                <c:pt idx="4">
                  <c:v>Attractive</c:v>
                </c:pt>
              </c:strCache>
            </c:strRef>
          </c:cat>
          <c:val>
            <c:numRef>
              <c:f>RATINGS!$B$50:$B$54</c:f>
              <c:numCache>
                <c:formatCode>0.0000</c:formatCode>
                <c:ptCount val="5"/>
                <c:pt idx="0">
                  <c:v>5.1481481481481479</c:v>
                </c:pt>
                <c:pt idx="1">
                  <c:v>5.3076923076923084</c:v>
                </c:pt>
                <c:pt idx="2">
                  <c:v>5.4074074074074066</c:v>
                </c:pt>
                <c:pt idx="3">
                  <c:v>4.8148148148148042</c:v>
                </c:pt>
                <c:pt idx="4">
                  <c:v>4.5925925925925926</c:v>
                </c:pt>
              </c:numCache>
            </c:numRef>
          </c:val>
        </c:ser>
        <c:ser>
          <c:idx val="0"/>
          <c:order val="2"/>
          <c:tx>
            <c:strRef>
              <c:f>RATINGS!$D$49</c:f>
              <c:strCache>
                <c:ptCount val="1"/>
                <c:pt idx="0">
                  <c:v>Standard</c:v>
                </c:pt>
              </c:strCache>
            </c:strRef>
          </c:tx>
          <c:spPr>
            <a:solidFill>
              <a:schemeClr val="accent3"/>
            </a:solidFill>
          </c:spPr>
          <c:errBars>
            <c:errBarType val="both"/>
            <c:errValType val="cust"/>
            <c:plus>
              <c:numRef>
                <c:f>RATINGS!$D$59:$D$63</c:f>
                <c:numCache>
                  <c:formatCode>General</c:formatCode>
                  <c:ptCount val="5"/>
                  <c:pt idx="0">
                    <c:v>0.46042987506867966</c:v>
                  </c:pt>
                  <c:pt idx="1">
                    <c:v>0.50533912663145597</c:v>
                  </c:pt>
                  <c:pt idx="2">
                    <c:v>0.50453636341351327</c:v>
                  </c:pt>
                  <c:pt idx="3">
                    <c:v>0.63475457962952953</c:v>
                  </c:pt>
                  <c:pt idx="4">
                    <c:v>0.59213496217717554</c:v>
                  </c:pt>
                </c:numCache>
              </c:numRef>
            </c:plus>
            <c:minus>
              <c:numRef>
                <c:f>RATINGS!$D$59:$D$63</c:f>
                <c:numCache>
                  <c:formatCode>General</c:formatCode>
                  <c:ptCount val="5"/>
                  <c:pt idx="0">
                    <c:v>0.46042987506867966</c:v>
                  </c:pt>
                  <c:pt idx="1">
                    <c:v>0.50533912663145597</c:v>
                  </c:pt>
                  <c:pt idx="2">
                    <c:v>0.50453636341351327</c:v>
                  </c:pt>
                  <c:pt idx="3">
                    <c:v>0.63475457962952953</c:v>
                  </c:pt>
                  <c:pt idx="4">
                    <c:v>0.59213496217717554</c:v>
                  </c:pt>
                </c:numCache>
              </c:numRef>
            </c:minus>
          </c:errBars>
          <c:cat>
            <c:strRef>
              <c:f>RATINGS!$A$50:$A$54</c:f>
              <c:strCache>
                <c:ptCount val="5"/>
                <c:pt idx="0">
                  <c:v>Easy to see</c:v>
                </c:pt>
                <c:pt idx="1">
                  <c:v>Can read quickly</c:v>
                </c:pt>
                <c:pt idx="2">
                  <c:v>Easy to manipulate</c:v>
                </c:pt>
                <c:pt idx="3">
                  <c:v>Preserves author's creative intent</c:v>
                </c:pt>
                <c:pt idx="4">
                  <c:v>Attractive</c:v>
                </c:pt>
              </c:strCache>
            </c:strRef>
          </c:cat>
          <c:val>
            <c:numRef>
              <c:f>RATINGS!$D$50:$D$54</c:f>
              <c:numCache>
                <c:formatCode>0.0000</c:formatCode>
                <c:ptCount val="5"/>
                <c:pt idx="0">
                  <c:v>3.4814814814814814</c:v>
                </c:pt>
                <c:pt idx="1">
                  <c:v>3.2222222222222232</c:v>
                </c:pt>
                <c:pt idx="2">
                  <c:v>3.4074074074074092</c:v>
                </c:pt>
                <c:pt idx="3">
                  <c:v>3.7037037037037042</c:v>
                </c:pt>
                <c:pt idx="4">
                  <c:v>3.1851851851851847</c:v>
                </c:pt>
              </c:numCache>
            </c:numRef>
          </c:val>
        </c:ser>
        <c:axId val="35093888"/>
        <c:axId val="35116160"/>
      </c:barChart>
      <c:catAx>
        <c:axId val="35093888"/>
        <c:scaling>
          <c:orientation val="minMax"/>
        </c:scaling>
        <c:axPos val="b"/>
        <c:numFmt formatCode="General" sourceLinked="1"/>
        <c:majorTickMark val="cross"/>
        <c:tickLblPos val="nextTo"/>
        <c:txPr>
          <a:bodyPr rot="0" vert="horz"/>
          <a:lstStyle/>
          <a:p>
            <a:pPr>
              <a:defRPr sz="2200" baseline="0">
                <a:latin typeface="Calibri" pitchFamily="34" charset="0"/>
              </a:defRPr>
            </a:pPr>
            <a:endParaRPr lang="en-US"/>
          </a:p>
        </c:txPr>
        <c:crossAx val="35116160"/>
        <c:crosses val="autoZero"/>
        <c:auto val="1"/>
        <c:lblAlgn val="ctr"/>
        <c:lblOffset val="0"/>
        <c:tickLblSkip val="1"/>
        <c:tickMarkSkip val="1"/>
      </c:catAx>
      <c:valAx>
        <c:axId val="35116160"/>
        <c:scaling>
          <c:orientation val="minMax"/>
          <c:max val="6"/>
          <c:min val="1"/>
        </c:scaling>
        <c:axPos val="l"/>
        <c:majorGridlines>
          <c:spPr>
            <a:ln>
              <a:solidFill>
                <a:srgbClr val="000000">
                  <a:alpha val="20000"/>
                </a:srgbClr>
              </a:solidFill>
            </a:ln>
          </c:spPr>
        </c:majorGridlines>
        <c:numFmt formatCode="0" sourceLinked="0"/>
        <c:majorTickMark val="cross"/>
        <c:tickLblPos val="nextTo"/>
        <c:spPr>
          <a:ln>
            <a:solidFill>
              <a:srgbClr val="000000"/>
            </a:solidFill>
          </a:ln>
        </c:spPr>
        <c:txPr>
          <a:bodyPr rot="0" vert="horz"/>
          <a:lstStyle/>
          <a:p>
            <a:pPr>
              <a:defRPr/>
            </a:pPr>
            <a:endParaRPr lang="en-US"/>
          </a:p>
        </c:txPr>
        <c:crossAx val="35093888"/>
        <c:crosses val="autoZero"/>
        <c:crossBetween val="between"/>
        <c:majorUnit val="1"/>
      </c:valAx>
    </c:plotArea>
    <c:legend>
      <c:legendPos val="r"/>
      <c:layout>
        <c:manualLayout>
          <c:xMode val="edge"/>
          <c:yMode val="edge"/>
          <c:x val="0.77194191186628125"/>
          <c:y val="7.4266284896206596E-4"/>
          <c:w val="0.21976435511350587"/>
          <c:h val="0.24376123439115607"/>
        </c:manualLayout>
      </c:layout>
      <c:spPr>
        <a:solidFill>
          <a:prstClr val="white">
            <a:alpha val="44000"/>
          </a:prstClr>
        </a:solidFill>
      </c:spPr>
      <c:txPr>
        <a:bodyPr/>
        <a:lstStyle/>
        <a:p>
          <a:pPr>
            <a:defRPr sz="2200"/>
          </a:pPr>
          <a:endParaRPr lang="en-US"/>
        </a:p>
      </c:txPr>
    </c:legend>
    <c:plotVisOnly val="1"/>
    <c:dispBlanksAs val="gap"/>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9.585991891858614E-2"/>
          <c:y val="3.3797624611991997E-2"/>
          <c:w val="0.87921678804233716"/>
          <c:h val="0.82606239288582051"/>
        </c:manualLayout>
      </c:layout>
      <c:barChart>
        <c:barDir val="col"/>
        <c:grouping val="stacked"/>
        <c:ser>
          <c:idx val="0"/>
          <c:order val="0"/>
          <c:tx>
            <c:strRef>
              <c:f>Sheet1!$A$2</c:f>
              <c:strCache>
                <c:ptCount val="1"/>
                <c:pt idx="0">
                  <c:v>Proximity error </c:v>
                </c:pt>
              </c:strCache>
            </c:strRef>
          </c:tx>
          <c:cat>
            <c:strRef>
              <c:f>Sheet1!$B$1:$G$1</c:f>
              <c:strCache>
                <c:ptCount val="6"/>
                <c:pt idx="0">
                  <c:v>ES&amp;S</c:v>
                </c:pt>
                <c:pt idx="1">
                  <c:v>Diebold</c:v>
                </c:pt>
                <c:pt idx="2">
                  <c:v>Avante</c:v>
                </c:pt>
                <c:pt idx="3">
                  <c:v>Zoomable</c:v>
                </c:pt>
                <c:pt idx="4">
                  <c:v>Hart</c:v>
                </c:pt>
                <c:pt idx="5">
                  <c:v>Nedap</c:v>
                </c:pt>
              </c:strCache>
            </c:strRef>
          </c:cat>
          <c:val>
            <c:numRef>
              <c:f>Sheet1!$B$2:$G$2</c:f>
              <c:numCache>
                <c:formatCode>General</c:formatCode>
                <c:ptCount val="6"/>
                <c:pt idx="0">
                  <c:v>3</c:v>
                </c:pt>
                <c:pt idx="1">
                  <c:v>2.4</c:v>
                </c:pt>
                <c:pt idx="2">
                  <c:v>2.2000000000000002</c:v>
                </c:pt>
                <c:pt idx="3">
                  <c:v>1.4</c:v>
                </c:pt>
                <c:pt idx="4">
                  <c:v>2.4</c:v>
                </c:pt>
                <c:pt idx="5">
                  <c:v>2.4</c:v>
                </c:pt>
              </c:numCache>
            </c:numRef>
          </c:val>
        </c:ser>
        <c:ser>
          <c:idx val="1"/>
          <c:order val="1"/>
          <c:tx>
            <c:strRef>
              <c:f>Sheet1!$A$3</c:f>
              <c:strCache>
                <c:ptCount val="1"/>
                <c:pt idx="0">
                  <c:v>Voted for another candidate </c:v>
                </c:pt>
              </c:strCache>
            </c:strRef>
          </c:tx>
          <c:cat>
            <c:strRef>
              <c:f>Sheet1!$B$1:$G$1</c:f>
              <c:strCache>
                <c:ptCount val="6"/>
                <c:pt idx="0">
                  <c:v>ES&amp;S</c:v>
                </c:pt>
                <c:pt idx="1">
                  <c:v>Diebold</c:v>
                </c:pt>
                <c:pt idx="2">
                  <c:v>Avante</c:v>
                </c:pt>
                <c:pt idx="3">
                  <c:v>Zoomable</c:v>
                </c:pt>
                <c:pt idx="4">
                  <c:v>Hart</c:v>
                </c:pt>
                <c:pt idx="5">
                  <c:v>Nedap</c:v>
                </c:pt>
              </c:strCache>
            </c:strRef>
          </c:cat>
          <c:val>
            <c:numRef>
              <c:f>Sheet1!$B$3:$G$3</c:f>
              <c:numCache>
                <c:formatCode>General</c:formatCode>
                <c:ptCount val="6"/>
                <c:pt idx="0">
                  <c:v>1</c:v>
                </c:pt>
                <c:pt idx="1">
                  <c:v>0.4</c:v>
                </c:pt>
                <c:pt idx="2">
                  <c:v>1</c:v>
                </c:pt>
                <c:pt idx="3">
                  <c:v>0.5</c:v>
                </c:pt>
                <c:pt idx="4">
                  <c:v>0.4</c:v>
                </c:pt>
                <c:pt idx="5">
                  <c:v>0.5</c:v>
                </c:pt>
              </c:numCache>
            </c:numRef>
          </c:val>
        </c:ser>
        <c:ser>
          <c:idx val="2"/>
          <c:order val="2"/>
          <c:tx>
            <c:strRef>
              <c:f>Sheet1!$A$4</c:f>
              <c:strCache>
                <c:ptCount val="1"/>
                <c:pt idx="0">
                  <c:v>No vote cast </c:v>
                </c:pt>
              </c:strCache>
            </c:strRef>
          </c:tx>
          <c:cat>
            <c:strRef>
              <c:f>Sheet1!$B$1:$G$1</c:f>
              <c:strCache>
                <c:ptCount val="6"/>
                <c:pt idx="0">
                  <c:v>ES&amp;S</c:v>
                </c:pt>
                <c:pt idx="1">
                  <c:v>Diebold</c:v>
                </c:pt>
                <c:pt idx="2">
                  <c:v>Avante</c:v>
                </c:pt>
                <c:pt idx="3">
                  <c:v>Zoomable</c:v>
                </c:pt>
                <c:pt idx="4">
                  <c:v>Hart</c:v>
                </c:pt>
                <c:pt idx="5">
                  <c:v>Nedap</c:v>
                </c:pt>
              </c:strCache>
            </c:strRef>
          </c:cat>
          <c:val>
            <c:numRef>
              <c:f>Sheet1!$B$4:$G$4</c:f>
              <c:numCache>
                <c:formatCode>General</c:formatCode>
                <c:ptCount val="6"/>
                <c:pt idx="0">
                  <c:v>0.2</c:v>
                </c:pt>
                <c:pt idx="1">
                  <c:v>0.5</c:v>
                </c:pt>
                <c:pt idx="2">
                  <c:v>0.1</c:v>
                </c:pt>
                <c:pt idx="3">
                  <c:v>0.60000000000000064</c:v>
                </c:pt>
                <c:pt idx="4">
                  <c:v>0.9</c:v>
                </c:pt>
                <c:pt idx="5">
                  <c:v>0.8</c:v>
                </c:pt>
              </c:numCache>
            </c:numRef>
          </c:val>
        </c:ser>
        <c:overlap val="100"/>
        <c:axId val="35777920"/>
        <c:axId val="35943552"/>
      </c:barChart>
      <c:catAx>
        <c:axId val="35777920"/>
        <c:scaling>
          <c:orientation val="minMax"/>
        </c:scaling>
        <c:axPos val="b"/>
        <c:tickLblPos val="nextTo"/>
        <c:txPr>
          <a:bodyPr/>
          <a:lstStyle/>
          <a:p>
            <a:pPr>
              <a:defRPr sz="1800" baseline="0"/>
            </a:pPr>
            <a:endParaRPr lang="en-US"/>
          </a:p>
        </c:txPr>
        <c:crossAx val="35943552"/>
        <c:crosses val="autoZero"/>
        <c:auto val="1"/>
        <c:lblAlgn val="ctr"/>
        <c:lblOffset val="100"/>
      </c:catAx>
      <c:valAx>
        <c:axId val="35943552"/>
        <c:scaling>
          <c:orientation val="minMax"/>
          <c:max val="5"/>
        </c:scaling>
        <c:axPos val="l"/>
        <c:majorGridlines>
          <c:spPr>
            <a:ln>
              <a:solidFill>
                <a:srgbClr val="4F81BD">
                  <a:alpha val="21000"/>
                </a:srgbClr>
              </a:solidFill>
            </a:ln>
          </c:spPr>
        </c:majorGridlines>
        <c:title>
          <c:tx>
            <c:rich>
              <a:bodyPr rot="-5400000" vert="horz"/>
              <a:lstStyle/>
              <a:p>
                <a:pPr>
                  <a:defRPr sz="1800" baseline="0"/>
                </a:pPr>
                <a:r>
                  <a:rPr lang="en-US" sz="1800" baseline="0"/>
                  <a:t>Percent  Error</a:t>
                </a:r>
              </a:p>
            </c:rich>
          </c:tx>
        </c:title>
        <c:numFmt formatCode="General" sourceLinked="1"/>
        <c:tickLblPos val="nextTo"/>
        <c:crossAx val="35777920"/>
        <c:crosses val="autoZero"/>
        <c:crossBetween val="between"/>
      </c:valAx>
    </c:plotArea>
    <c:legend>
      <c:legendPos val="r"/>
      <c:layout>
        <c:manualLayout>
          <c:xMode val="edge"/>
          <c:yMode val="edge"/>
          <c:x val="0.21138343622540198"/>
          <c:y val="3.6911995589592558E-2"/>
          <c:w val="0.49858004838597192"/>
          <c:h val="0.24428840230587667"/>
        </c:manualLayout>
      </c:layout>
      <c:spPr>
        <a:solidFill>
          <a:prstClr val="white">
            <a:alpha val="35000"/>
          </a:prstClr>
        </a:solidFill>
      </c:spPr>
      <c:txPr>
        <a:bodyPr/>
        <a:lstStyle/>
        <a:p>
          <a:pPr>
            <a:defRPr sz="1800" baseline="0"/>
          </a:pPr>
          <a:endParaRPr lang="en-US"/>
        </a:p>
      </c:txPr>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9.1728453622012499E-2"/>
          <c:y val="3.0840332458442823E-2"/>
          <c:w val="0.89265436197985248"/>
          <c:h val="0.8353632983377075"/>
        </c:manualLayout>
      </c:layout>
      <c:barChart>
        <c:barDir val="col"/>
        <c:grouping val="clustered"/>
        <c:ser>
          <c:idx val="0"/>
          <c:order val="0"/>
          <c:tx>
            <c:strRef>
              <c:f>Sheet2!$A$3</c:f>
              <c:strCache>
                <c:ptCount val="1"/>
                <c:pt idx="0">
                  <c:v>No special tasks </c:v>
                </c:pt>
              </c:strCache>
            </c:strRef>
          </c:tx>
          <c:cat>
            <c:strRef>
              <c:f>Sheet2!$B$1:$G$2</c:f>
              <c:strCache>
                <c:ptCount val="6"/>
                <c:pt idx="0">
                  <c:v>ES&amp;S</c:v>
                </c:pt>
                <c:pt idx="1">
                  <c:v>Diebold</c:v>
                </c:pt>
                <c:pt idx="2">
                  <c:v>Avante</c:v>
                </c:pt>
                <c:pt idx="3">
                  <c:v>Zoomable</c:v>
                </c:pt>
                <c:pt idx="4">
                  <c:v>Hart</c:v>
                </c:pt>
                <c:pt idx="5">
                  <c:v>Nedap</c:v>
                </c:pt>
              </c:strCache>
            </c:strRef>
          </c:cat>
          <c:val>
            <c:numRef>
              <c:f>Sheet2!$B$3:$G$3</c:f>
              <c:numCache>
                <c:formatCode>General</c:formatCode>
                <c:ptCount val="6"/>
                <c:pt idx="0">
                  <c:v>2.5999999999999943</c:v>
                </c:pt>
                <c:pt idx="1">
                  <c:v>2.2999999999999972</c:v>
                </c:pt>
                <c:pt idx="2">
                  <c:v>2.5</c:v>
                </c:pt>
                <c:pt idx="3">
                  <c:v>2.4000000000000057</c:v>
                </c:pt>
                <c:pt idx="4">
                  <c:v>2.9000000000000057</c:v>
                </c:pt>
                <c:pt idx="5">
                  <c:v>2.5</c:v>
                </c:pt>
              </c:numCache>
            </c:numRef>
          </c:val>
        </c:ser>
        <c:ser>
          <c:idx val="1"/>
          <c:order val="1"/>
          <c:tx>
            <c:strRef>
              <c:f>Sheet2!$A$4</c:f>
              <c:strCache>
                <c:ptCount val="1"/>
                <c:pt idx="0">
                  <c:v>Vote for two </c:v>
                </c:pt>
              </c:strCache>
            </c:strRef>
          </c:tx>
          <c:cat>
            <c:strRef>
              <c:f>Sheet2!$B$1:$G$2</c:f>
              <c:strCache>
                <c:ptCount val="6"/>
                <c:pt idx="0">
                  <c:v>ES&amp;S</c:v>
                </c:pt>
                <c:pt idx="1">
                  <c:v>Diebold</c:v>
                </c:pt>
                <c:pt idx="2">
                  <c:v>Avante</c:v>
                </c:pt>
                <c:pt idx="3">
                  <c:v>Zoomable</c:v>
                </c:pt>
                <c:pt idx="4">
                  <c:v>Hart</c:v>
                </c:pt>
                <c:pt idx="5">
                  <c:v>Nedap</c:v>
                </c:pt>
              </c:strCache>
            </c:strRef>
          </c:cat>
          <c:val>
            <c:numRef>
              <c:f>Sheet2!$B$4:$G$4</c:f>
              <c:numCache>
                <c:formatCode>General</c:formatCode>
                <c:ptCount val="6"/>
                <c:pt idx="0">
                  <c:v>3.5</c:v>
                </c:pt>
                <c:pt idx="1">
                  <c:v>4.2999999999999972</c:v>
                </c:pt>
                <c:pt idx="2">
                  <c:v>6.5</c:v>
                </c:pt>
                <c:pt idx="3">
                  <c:v>3.4000000000000057</c:v>
                </c:pt>
                <c:pt idx="4">
                  <c:v>13.400000000000006</c:v>
                </c:pt>
                <c:pt idx="5">
                  <c:v>5.4000000000000083</c:v>
                </c:pt>
              </c:numCache>
            </c:numRef>
          </c:val>
        </c:ser>
        <c:ser>
          <c:idx val="2"/>
          <c:order val="2"/>
          <c:tx>
            <c:strRef>
              <c:f>Sheet2!$A$5</c:f>
              <c:strCache>
                <c:ptCount val="1"/>
                <c:pt idx="0">
                  <c:v>Change vote </c:v>
                </c:pt>
              </c:strCache>
            </c:strRef>
          </c:tx>
          <c:cat>
            <c:strRef>
              <c:f>Sheet2!$B$1:$G$2</c:f>
              <c:strCache>
                <c:ptCount val="6"/>
                <c:pt idx="0">
                  <c:v>ES&amp;S</c:v>
                </c:pt>
                <c:pt idx="1">
                  <c:v>Diebold</c:v>
                </c:pt>
                <c:pt idx="2">
                  <c:v>Avante</c:v>
                </c:pt>
                <c:pt idx="3">
                  <c:v>Zoomable</c:v>
                </c:pt>
                <c:pt idx="4">
                  <c:v>Hart</c:v>
                </c:pt>
                <c:pt idx="5">
                  <c:v>Nedap</c:v>
                </c:pt>
              </c:strCache>
            </c:strRef>
          </c:cat>
          <c:val>
            <c:numRef>
              <c:f>Sheet2!$B$5:$G$5</c:f>
              <c:numCache>
                <c:formatCode>General</c:formatCode>
                <c:ptCount val="6"/>
                <c:pt idx="0">
                  <c:v>10.400000000000006</c:v>
                </c:pt>
                <c:pt idx="1">
                  <c:v>6.0999999999999943</c:v>
                </c:pt>
                <c:pt idx="2">
                  <c:v>14.400000000000006</c:v>
                </c:pt>
                <c:pt idx="3">
                  <c:v>7.2000000000000028</c:v>
                </c:pt>
                <c:pt idx="4">
                  <c:v>8</c:v>
                </c:pt>
                <c:pt idx="5">
                  <c:v>9.3000000000000025</c:v>
                </c:pt>
              </c:numCache>
            </c:numRef>
          </c:val>
        </c:ser>
        <c:axId val="35958144"/>
        <c:axId val="35988608"/>
      </c:barChart>
      <c:catAx>
        <c:axId val="35958144"/>
        <c:scaling>
          <c:orientation val="minMax"/>
        </c:scaling>
        <c:axPos val="b"/>
        <c:tickLblPos val="nextTo"/>
        <c:txPr>
          <a:bodyPr/>
          <a:lstStyle/>
          <a:p>
            <a:pPr>
              <a:defRPr sz="1800" baseline="0"/>
            </a:pPr>
            <a:endParaRPr lang="en-US"/>
          </a:p>
        </c:txPr>
        <c:crossAx val="35988608"/>
        <c:crosses val="autoZero"/>
        <c:auto val="1"/>
        <c:lblAlgn val="ctr"/>
        <c:lblOffset val="100"/>
      </c:catAx>
      <c:valAx>
        <c:axId val="35988608"/>
        <c:scaling>
          <c:orientation val="minMax"/>
        </c:scaling>
        <c:axPos val="l"/>
        <c:majorGridlines>
          <c:spPr>
            <a:ln>
              <a:solidFill>
                <a:srgbClr val="4F81BD">
                  <a:alpha val="29000"/>
                </a:srgbClr>
              </a:solidFill>
            </a:ln>
          </c:spPr>
        </c:majorGridlines>
        <c:title>
          <c:tx>
            <c:rich>
              <a:bodyPr rot="-5400000" vert="horz"/>
              <a:lstStyle/>
              <a:p>
                <a:pPr>
                  <a:defRPr/>
                </a:pPr>
                <a:r>
                  <a:rPr lang="en-US" sz="1800" baseline="0"/>
                  <a:t>Percent </a:t>
                </a:r>
                <a:r>
                  <a:rPr lang="en-US" sz="1800" baseline="0" smtClean="0"/>
                  <a:t> Error</a:t>
                </a:r>
                <a:endParaRPr lang="en-US" sz="1800" baseline="0"/>
              </a:p>
            </c:rich>
          </c:tx>
        </c:title>
        <c:numFmt formatCode="General" sourceLinked="1"/>
        <c:tickLblPos val="nextTo"/>
        <c:crossAx val="35958144"/>
        <c:crosses val="autoZero"/>
        <c:crossBetween val="between"/>
      </c:valAx>
    </c:plotArea>
    <c:legend>
      <c:legendPos val="r"/>
      <c:layout>
        <c:manualLayout>
          <c:xMode val="edge"/>
          <c:yMode val="edge"/>
          <c:x val="0.12226768842649716"/>
          <c:y val="3.2987751531058589E-2"/>
          <c:w val="0.27443021429550235"/>
          <c:h val="0.22846872265966753"/>
        </c:manualLayout>
      </c:layout>
      <c:spPr>
        <a:solidFill>
          <a:sysClr val="window" lastClr="FFFFFF">
            <a:alpha val="31000"/>
          </a:sysClr>
        </a:solidFill>
      </c:spPr>
      <c:txPr>
        <a:bodyPr/>
        <a:lstStyle/>
        <a:p>
          <a:pPr>
            <a:defRPr sz="1800" baseline="0"/>
          </a:pPr>
          <a:endParaRPr lang="en-US"/>
        </a:p>
      </c:txPr>
    </c:legend>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8.3206231165548733E-2"/>
          <c:y val="3.5756907198194431E-2"/>
          <c:w val="0.89782103625935861"/>
          <c:h val="0.82014681573381265"/>
        </c:manualLayout>
      </c:layout>
      <c:barChart>
        <c:barDir val="col"/>
        <c:grouping val="stacked"/>
        <c:ser>
          <c:idx val="0"/>
          <c:order val="0"/>
          <c:tx>
            <c:strRef>
              <c:f>Sheet3!$A$2</c:f>
              <c:strCache>
                <c:ptCount val="1"/>
                <c:pt idx="0">
                  <c:v>Error writing name </c:v>
                </c:pt>
              </c:strCache>
            </c:strRef>
          </c:tx>
          <c:cat>
            <c:strRef>
              <c:f>Sheet3!$B$1:$G$1</c:f>
              <c:strCache>
                <c:ptCount val="6"/>
                <c:pt idx="0">
                  <c:v>ES&amp;S</c:v>
                </c:pt>
                <c:pt idx="1">
                  <c:v>Diebold</c:v>
                </c:pt>
                <c:pt idx="2">
                  <c:v>Avante</c:v>
                </c:pt>
                <c:pt idx="3">
                  <c:v>Zoomable</c:v>
                </c:pt>
                <c:pt idx="4">
                  <c:v>Hart</c:v>
                </c:pt>
                <c:pt idx="5">
                  <c:v>Nedap</c:v>
                </c:pt>
              </c:strCache>
            </c:strRef>
          </c:cat>
          <c:val>
            <c:numRef>
              <c:f>Sheet3!$B$2:$G$2</c:f>
              <c:numCache>
                <c:formatCode>General</c:formatCode>
                <c:ptCount val="6"/>
                <c:pt idx="0">
                  <c:v>1.7</c:v>
                </c:pt>
                <c:pt idx="1">
                  <c:v>6.3</c:v>
                </c:pt>
                <c:pt idx="2">
                  <c:v>4.3</c:v>
                </c:pt>
                <c:pt idx="3">
                  <c:v>8.1</c:v>
                </c:pt>
                <c:pt idx="4">
                  <c:v>10.6</c:v>
                </c:pt>
                <c:pt idx="5">
                  <c:v>8.1</c:v>
                </c:pt>
              </c:numCache>
            </c:numRef>
          </c:val>
        </c:ser>
        <c:ser>
          <c:idx val="1"/>
          <c:order val="1"/>
          <c:tx>
            <c:strRef>
              <c:f>Sheet3!$A$3</c:f>
              <c:strCache>
                <c:ptCount val="1"/>
                <c:pt idx="0">
                  <c:v>Unlikely to be counted </c:v>
                </c:pt>
              </c:strCache>
            </c:strRef>
          </c:tx>
          <c:cat>
            <c:strRef>
              <c:f>Sheet3!$B$1:$G$1</c:f>
              <c:strCache>
                <c:ptCount val="6"/>
                <c:pt idx="0">
                  <c:v>ES&amp;S</c:v>
                </c:pt>
                <c:pt idx="1">
                  <c:v>Diebold</c:v>
                </c:pt>
                <c:pt idx="2">
                  <c:v>Avante</c:v>
                </c:pt>
                <c:pt idx="3">
                  <c:v>Zoomable</c:v>
                </c:pt>
                <c:pt idx="4">
                  <c:v>Hart</c:v>
                </c:pt>
                <c:pt idx="5">
                  <c:v>Nedap</c:v>
                </c:pt>
              </c:strCache>
            </c:strRef>
          </c:cat>
          <c:val>
            <c:numRef>
              <c:f>Sheet3!$B$3:$G$3</c:f>
              <c:numCache>
                <c:formatCode>General</c:formatCode>
                <c:ptCount val="6"/>
                <c:pt idx="0">
                  <c:v>28.1</c:v>
                </c:pt>
                <c:pt idx="1">
                  <c:v>3</c:v>
                </c:pt>
                <c:pt idx="2">
                  <c:v>3.5</c:v>
                </c:pt>
                <c:pt idx="3">
                  <c:v>2.6</c:v>
                </c:pt>
                <c:pt idx="4">
                  <c:v>3.2</c:v>
                </c:pt>
                <c:pt idx="5">
                  <c:v>3.7</c:v>
                </c:pt>
              </c:numCache>
            </c:numRef>
          </c:val>
        </c:ser>
        <c:overlap val="100"/>
        <c:axId val="36082816"/>
        <c:axId val="36084352"/>
      </c:barChart>
      <c:catAx>
        <c:axId val="36082816"/>
        <c:scaling>
          <c:orientation val="minMax"/>
        </c:scaling>
        <c:axPos val="b"/>
        <c:tickLblPos val="nextTo"/>
        <c:txPr>
          <a:bodyPr/>
          <a:lstStyle/>
          <a:p>
            <a:pPr>
              <a:defRPr sz="1800" baseline="0"/>
            </a:pPr>
            <a:endParaRPr lang="en-US"/>
          </a:p>
        </c:txPr>
        <c:crossAx val="36084352"/>
        <c:crosses val="autoZero"/>
        <c:auto val="1"/>
        <c:lblAlgn val="ctr"/>
        <c:lblOffset val="100"/>
      </c:catAx>
      <c:valAx>
        <c:axId val="36084352"/>
        <c:scaling>
          <c:orientation val="minMax"/>
        </c:scaling>
        <c:axPos val="l"/>
        <c:majorGridlines>
          <c:spPr>
            <a:ln>
              <a:solidFill>
                <a:srgbClr val="4F81BD">
                  <a:alpha val="30000"/>
                </a:srgbClr>
              </a:solidFill>
            </a:ln>
          </c:spPr>
        </c:majorGridlines>
        <c:title>
          <c:tx>
            <c:rich>
              <a:bodyPr rot="-5400000" vert="horz"/>
              <a:lstStyle/>
              <a:p>
                <a:pPr>
                  <a:defRPr sz="1800" baseline="0"/>
                </a:pPr>
                <a:r>
                  <a:rPr lang="en-US" sz="1800" baseline="0"/>
                  <a:t>Percent  Error</a:t>
                </a:r>
              </a:p>
            </c:rich>
          </c:tx>
        </c:title>
        <c:numFmt formatCode="General" sourceLinked="1"/>
        <c:tickLblPos val="nextTo"/>
        <c:crossAx val="36082816"/>
        <c:crosses val="autoZero"/>
        <c:crossBetween val="between"/>
      </c:valAx>
    </c:plotArea>
    <c:legend>
      <c:legendPos val="r"/>
      <c:layout>
        <c:manualLayout>
          <c:xMode val="edge"/>
          <c:yMode val="edge"/>
          <c:x val="0.61567895490336555"/>
          <c:y val="0.29956977252843392"/>
          <c:w val="0.38432107003573807"/>
          <c:h val="0.17506644626532381"/>
        </c:manualLayout>
      </c:layout>
      <c:spPr>
        <a:solidFill>
          <a:prstClr val="white">
            <a:alpha val="25000"/>
          </a:prstClr>
        </a:solidFill>
      </c:spPr>
      <c:txPr>
        <a:bodyPr/>
        <a:lstStyle/>
        <a:p>
          <a:pPr>
            <a:defRPr sz="1800" baseline="0"/>
          </a:pPr>
          <a:endParaRPr lang="en-US"/>
        </a:p>
      </c:txPr>
    </c:legend>
    <c:plotVisOnly val="1"/>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A163F57A-8D9B-420E-B5FB-6B2E4C2767BA}" type="datetimeFigureOut">
              <a:rPr lang="en-US"/>
              <a:pPr>
                <a:defRPr/>
              </a:pPr>
              <a:t>9/15/2008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04342F01-8F4B-448D-AC33-8958E58DB924}"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0C5A110-541C-475D-B77A-AADBFAC98D8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AABF4B21-3502-499D-9744-974D6FF9337F}" type="slidenum">
              <a:rPr lang="en-US" smtClean="0"/>
              <a:pPr/>
              <a:t>1</a:t>
            </a:fld>
            <a:endParaRPr lang="en-US" smtClean="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pPr eaLnBrk="1" hangingPunct="1"/>
            <a:r>
              <a:rPr lang="en-US" b="1" smtClean="0"/>
              <a:t>Timing:</a:t>
            </a:r>
          </a:p>
          <a:p>
            <a:pPr eaLnBrk="1" hangingPunct="1"/>
            <a:r>
              <a:rPr lang="en-US" smtClean="0"/>
              <a:t>(26) ICDL</a:t>
            </a:r>
          </a:p>
          <a:p>
            <a:pPr eaLnBrk="1" hangingPunct="1"/>
            <a:r>
              <a:rPr lang="en-US" smtClean="0"/>
              <a:t>    4: Black ears &amp; ICDL Vision</a:t>
            </a:r>
          </a:p>
          <a:p>
            <a:pPr eaLnBrk="1" hangingPunct="1"/>
            <a:r>
              <a:rPr lang="en-US" smtClean="0"/>
              <a:t>    4: ICDL Demo</a:t>
            </a:r>
            <a:endParaRPr lang="en-US" sz="1100" smtClean="0"/>
          </a:p>
          <a:p>
            <a:pPr eaLnBrk="1" hangingPunct="1"/>
            <a:r>
              <a:rPr lang="en-US" smtClean="0"/>
              <a:t>    4: Mongolia</a:t>
            </a:r>
          </a:p>
          <a:p>
            <a:pPr eaLnBrk="1" hangingPunct="1"/>
            <a:r>
              <a:rPr lang="en-US" smtClean="0"/>
              <a:t>    4: OLPC &amp; Use</a:t>
            </a:r>
          </a:p>
          <a:p>
            <a:pPr eaLnBrk="1" hangingPunct="1"/>
            <a:r>
              <a:rPr lang="en-US" smtClean="0"/>
              <a:t>    5: Readability</a:t>
            </a:r>
          </a:p>
          <a:p>
            <a:pPr eaLnBrk="1" hangingPunct="1"/>
            <a:r>
              <a:rPr lang="en-US" smtClean="0"/>
              <a:t>    5: Four country study</a:t>
            </a:r>
          </a:p>
          <a:p>
            <a:pPr eaLnBrk="1" hangingPunct="1"/>
            <a:r>
              <a:rPr lang="en-US" smtClean="0"/>
              <a:t>(13) Co-design</a:t>
            </a:r>
          </a:p>
          <a:p>
            <a:pPr eaLnBrk="1" hangingPunct="1"/>
            <a:r>
              <a:rPr lang="en-US" smtClean="0"/>
              <a:t>    5: General</a:t>
            </a:r>
          </a:p>
          <a:p>
            <a:pPr eaLnBrk="1" hangingPunct="1"/>
            <a:r>
              <a:rPr lang="en-US" smtClean="0"/>
              <a:t>    2: NPS</a:t>
            </a:r>
          </a:p>
          <a:p>
            <a:pPr eaLnBrk="1" hangingPunct="1"/>
            <a:r>
              <a:rPr lang="en-US" smtClean="0"/>
              <a:t>    2: UNICEF</a:t>
            </a:r>
          </a:p>
          <a:p>
            <a:pPr eaLnBrk="1" hangingPunct="1"/>
            <a:r>
              <a:rPr lang="en-US" smtClean="0"/>
              <a:t>    2: Giigle</a:t>
            </a:r>
          </a:p>
          <a:p>
            <a:pPr eaLnBrk="1" hangingPunct="1"/>
            <a:r>
              <a:rPr lang="en-US" smtClean="0"/>
              <a:t>    2: KidPad</a:t>
            </a:r>
          </a:p>
          <a:p>
            <a:pPr eaLnBrk="1" hangingPunct="1"/>
            <a:r>
              <a:rPr lang="en-US" smtClean="0"/>
              <a:t>(2) Ben Bridge</a:t>
            </a:r>
          </a:p>
          <a:p>
            <a:pPr eaLnBrk="1" hangingPunct="1"/>
            <a:r>
              <a:rPr lang="en-US" smtClean="0"/>
              <a:t>(7) Voting</a:t>
            </a:r>
          </a:p>
          <a:p>
            <a:pPr eaLnBrk="1" hangingPunct="1"/>
            <a:r>
              <a:rPr lang="en-US" smtClean="0"/>
              <a:t>(6) Mobile</a:t>
            </a:r>
          </a:p>
          <a:p>
            <a:pPr eaLnBrk="1" hangingPunct="1"/>
            <a:r>
              <a:rPr lang="en-US" smtClean="0"/>
              <a:t>    3: iPhone</a:t>
            </a:r>
          </a:p>
          <a:p>
            <a:pPr eaLnBrk="1" hangingPunct="1"/>
            <a:r>
              <a:rPr lang="en-US" smtClean="0"/>
              <a:t>    3: Jerry</a:t>
            </a:r>
          </a:p>
          <a:p>
            <a:pPr eaLnBrk="1" hangingPunct="1"/>
            <a:r>
              <a:rPr lang="en-US" smtClean="0"/>
              <a:t>(6) Futures &amp; Call to action</a:t>
            </a:r>
          </a:p>
          <a:p>
            <a:pPr eaLnBrk="1" hangingPunct="1"/>
            <a:endParaRPr lang="en-US" smtClean="0"/>
          </a:p>
          <a:p>
            <a:pPr eaLnBrk="1" hangingPunct="1"/>
            <a:endParaRPr lang="en-US" smtClean="0"/>
          </a:p>
          <a:p>
            <a:pPr eaLnBrk="1" hangingPunct="1"/>
            <a:endParaRPr lang="en-US" smtClean="0"/>
          </a:p>
          <a:p>
            <a:pPr eaLnBrk="1" hangingPunct="1"/>
            <a:r>
              <a:rPr lang="en-US" smtClean="0"/>
              <a:t>As researchers, we both have grown up in the field of Human-Computer</a:t>
            </a:r>
          </a:p>
          <a:p>
            <a:pPr eaLnBrk="1" hangingPunct="1"/>
            <a:r>
              <a:rPr lang="en-US" smtClean="0"/>
              <a:t>Interaction.  Over the past two decades, we learned how to understand, </a:t>
            </a:r>
          </a:p>
          <a:p>
            <a:pPr eaLnBrk="1" hangingPunct="1"/>
            <a:r>
              <a:rPr lang="en-US" smtClean="0"/>
              <a:t>design, and innovate for diverse users.  The challenging</a:t>
            </a:r>
          </a:p>
          <a:p>
            <a:pPr eaLnBrk="1" hangingPunct="1"/>
            <a:r>
              <a:rPr lang="en-US" smtClean="0"/>
              <a:t>lessons we learned have resulted in technologies that can transform</a:t>
            </a:r>
          </a:p>
          <a:p>
            <a:pPr eaLnBrk="1" hangingPunct="1"/>
            <a:r>
              <a:rPr lang="en-US" smtClean="0"/>
              <a:t>how the world's children read books, how the American public votes, how</a:t>
            </a:r>
          </a:p>
          <a:p>
            <a:pPr eaLnBrk="1" hangingPunct="1"/>
            <a:r>
              <a:rPr lang="en-US" smtClean="0"/>
              <a:t>families can visit U.S. National Parks, and much more.  As all of us</a:t>
            </a:r>
          </a:p>
          <a:p>
            <a:pPr eaLnBrk="1" hangingPunct="1"/>
            <a:r>
              <a:rPr lang="en-US" smtClean="0"/>
              <a:t>look to the future, we believe it is time to consider change that goes</a:t>
            </a:r>
          </a:p>
          <a:p>
            <a:pPr eaLnBrk="1" hangingPunct="1"/>
            <a:r>
              <a:rPr lang="en-US" smtClean="0"/>
              <a:t>beyond innovating technology.  We must use our experiences as HCI</a:t>
            </a:r>
          </a:p>
          <a:p>
            <a:pPr eaLnBrk="1" hangingPunct="1"/>
            <a:r>
              <a:rPr lang="en-US" smtClean="0"/>
              <a:t>researchers to lead, innovate, and transform our field.  </a:t>
            </a:r>
          </a:p>
          <a:p>
            <a:pPr eaLnBrk="1" hangingPunct="1"/>
            <a:endParaRPr lang="en-US" smtClean="0"/>
          </a:p>
          <a:p>
            <a:pPr eaLnBrk="1" hangingPunct="1"/>
            <a:r>
              <a:rPr lang="en-US" smtClean="0"/>
              <a:t>Therefore, our talk will focus on a "Call to Action" with five strategic</a:t>
            </a:r>
          </a:p>
          <a:p>
            <a:pPr eaLnBrk="1" hangingPunct="1"/>
            <a:r>
              <a:rPr lang="en-US" smtClean="0"/>
              <a:t>paths for change. This "Call“ emerged from our own experiences and</a:t>
            </a:r>
          </a:p>
          <a:p>
            <a:pPr eaLnBrk="1" hangingPunct="1"/>
            <a:r>
              <a:rPr lang="en-US" smtClean="0"/>
              <a:t>will be illustrated by our work.  We will present examples, show demos, </a:t>
            </a:r>
          </a:p>
          <a:p>
            <a:pPr eaLnBrk="1" hangingPunct="1"/>
            <a:r>
              <a:rPr lang="en-US" smtClean="0"/>
              <a:t>and highlight the possibilities for the future.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a:ln/>
        </p:spPr>
      </p:sp>
      <p:sp>
        <p:nvSpPr>
          <p:cNvPr id="78850" name="Notes Placeholder 2"/>
          <p:cNvSpPr>
            <a:spLocks noGrp="1"/>
          </p:cNvSpPr>
          <p:nvPr>
            <p:ph type="body" idx="1"/>
          </p:nvPr>
        </p:nvSpPr>
        <p:spPr>
          <a:noFill/>
          <a:ln/>
        </p:spPr>
        <p:txBody>
          <a:bodyPr/>
          <a:lstStyle/>
          <a:p>
            <a:pPr eaLnBrk="1" hangingPunct="1"/>
            <a:r>
              <a:rPr lang="en-US" altLang="ja-JP" smtClean="0">
                <a:cs typeface="ＭＳ Ｐゴシック"/>
              </a:rPr>
              <a:t>Ran experiment.  Used adults as a starting point, but want to try again with kids in the future.  Participants read half a book with each of the 4 methods:  physical book, standard, ClearText, and PopoutText.</a:t>
            </a:r>
          </a:p>
        </p:txBody>
      </p:sp>
      <p:sp>
        <p:nvSpPr>
          <p:cNvPr id="78851" name="Slide Number Placeholder 3"/>
          <p:cNvSpPr>
            <a:spLocks noGrp="1"/>
          </p:cNvSpPr>
          <p:nvPr>
            <p:ph type="sldNum" sz="quarter" idx="5"/>
          </p:nvPr>
        </p:nvSpPr>
        <p:spPr>
          <a:noFill/>
        </p:spPr>
        <p:txBody>
          <a:bodyPr/>
          <a:lstStyle/>
          <a:p>
            <a:fld id="{D451B106-EB61-4F19-AE22-4AABE15E4181}" type="slidenum">
              <a:rPr lang="ja-JP" altLang="en-US" smtClean="0">
                <a:cs typeface="ＭＳ Ｐゴシック"/>
              </a:rPr>
              <a:pPr/>
              <a:t>53</a:t>
            </a:fld>
            <a:endParaRPr lang="en-US" altLang="ja-JP" smtClean="0">
              <a:cs typeface="ＭＳ Ｐゴシック"/>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a:ln/>
        </p:spPr>
      </p:sp>
      <p:sp>
        <p:nvSpPr>
          <p:cNvPr id="80898" name="Notes Placeholder 2"/>
          <p:cNvSpPr>
            <a:spLocks noGrp="1"/>
          </p:cNvSpPr>
          <p:nvPr>
            <p:ph type="body" idx="1"/>
          </p:nvPr>
        </p:nvSpPr>
        <p:spPr>
          <a:noFill/>
          <a:ln/>
        </p:spPr>
        <p:txBody>
          <a:bodyPr/>
          <a:lstStyle/>
          <a:p>
            <a:pPr eaLnBrk="1" hangingPunct="1"/>
            <a:r>
              <a:rPr lang="en-US" altLang="ja-JP" smtClean="0">
                <a:cs typeface="ＭＳ Ｐゴシック"/>
              </a:rPr>
              <a:t>Analyzed results, with focus on subjective ratings.  First, notice in the first two columns of each group that ClearText was preferred over PopoutText for all but legibility and perceived speed, probably because of less clicking and full display of the illustrations.</a:t>
            </a:r>
          </a:p>
          <a:p>
            <a:pPr eaLnBrk="1" hangingPunct="1"/>
            <a:endParaRPr lang="en-US" altLang="ja-JP" smtClean="0">
              <a:cs typeface="ＭＳ Ｐゴシック"/>
            </a:endParaRPr>
          </a:p>
          <a:p>
            <a:pPr eaLnBrk="1" hangingPunct="1"/>
            <a:r>
              <a:rPr lang="en-US" altLang="ja-JP" smtClean="0">
                <a:cs typeface="ＭＳ Ｐゴシック"/>
              </a:rPr>
              <a:t>Note: Everyone who sees this says I should shorten the x-axis labels.  However, I believe the most obvious abbreviations would be misleading, vague, or confusing.  Consider “speed”, “ease of use”, and “creative intent”.  The first implies that we measured the actual speed, which we did not.  The second is a vague term which I never use.  I think “manipulate” is more specific than “use” in an important way.  “Creative intent” is probably not clear unless you already know what we’re talking about.  Furthermore, these labels are much closer to what the participants were actually asked.</a:t>
            </a:r>
          </a:p>
        </p:txBody>
      </p:sp>
      <p:sp>
        <p:nvSpPr>
          <p:cNvPr id="8089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BDE7D3B-1AE5-40CD-9D72-6BDB8E688005}" type="slidenum">
              <a:rPr lang="ja-JP" altLang="en-US" sz="1200">
                <a:cs typeface="ＭＳ Ｐゴシック"/>
              </a:rPr>
              <a:pPr algn="r"/>
              <a:t>54</a:t>
            </a:fld>
            <a:endParaRPr lang="en-US" altLang="ja-JP" sz="1200">
              <a:cs typeface="ＭＳ Ｐゴシック"/>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82946" name="Notes Placeholder 2"/>
          <p:cNvSpPr>
            <a:spLocks noGrp="1"/>
          </p:cNvSpPr>
          <p:nvPr>
            <p:ph type="body" idx="1"/>
          </p:nvPr>
        </p:nvSpPr>
        <p:spPr>
          <a:noFill/>
          <a:ln/>
        </p:spPr>
        <p:txBody>
          <a:bodyPr/>
          <a:lstStyle/>
          <a:p>
            <a:pPr eaLnBrk="1" hangingPunct="1"/>
            <a:r>
              <a:rPr lang="en-US" altLang="ja-JP" smtClean="0">
                <a:cs typeface="ＭＳ Ｐゴシック"/>
              </a:rPr>
              <a:t>ClearText preferred to Standard on all metrics.  PopoutText only on legibility, perceived reading speed, ease of manipulation, probably because of more manipulation and alteration of illustrations.</a:t>
            </a:r>
          </a:p>
          <a:p>
            <a:pPr eaLnBrk="1" hangingPunct="1"/>
            <a:endParaRPr lang="en-US" altLang="ja-JP" smtClean="0">
              <a:cs typeface="ＭＳ Ｐゴシック"/>
            </a:endParaRPr>
          </a:p>
          <a:p>
            <a:pPr eaLnBrk="1" hangingPunct="1"/>
            <a:r>
              <a:rPr lang="en-US" altLang="ja-JP" smtClean="0">
                <a:cs typeface="ＭＳ Ｐゴシック"/>
              </a:rPr>
              <a:t>Note: Everyone who sees this says I should shorten the x-axis labels.  However, I believe the most obvious abbreviations would be misleading, vague, or confusing.  Consider “speed”, “ease of use”, and “creative intent”.  The first implies that we measured the actual speed, which we did not.  The second is a vague term which I never use.  I think “manipulate” is more specific than “use” in an important way.  “Creative intent” is probably not clear unless you already know what we’re talking about.  Furthermore, these labels are much closer to what the participants were actually asked.</a:t>
            </a:r>
          </a:p>
        </p:txBody>
      </p:sp>
      <p:sp>
        <p:nvSpPr>
          <p:cNvPr id="8294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32F8CD6-AFBD-4538-BC58-A97FE48B6CAD}" type="slidenum">
              <a:rPr lang="ja-JP" altLang="en-US" sz="1200">
                <a:cs typeface="ＭＳ Ｐゴシック"/>
              </a:rPr>
              <a:pPr algn="r"/>
              <a:t>55</a:t>
            </a:fld>
            <a:endParaRPr lang="en-US" altLang="ja-JP" sz="1200">
              <a:cs typeface="ＭＳ Ｐゴシック"/>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DAE22B19-EB72-4A84-8B66-E87D3FE2937C}" type="slidenum">
              <a:rPr lang="en-US" smtClean="0"/>
              <a:pPr/>
              <a:t>61</a:t>
            </a:fld>
            <a:endParaRPr lang="en-US" smtClean="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a:ln/>
        </p:spPr>
      </p:sp>
      <p:sp>
        <p:nvSpPr>
          <p:cNvPr id="98306" name="Notes Placeholder 2"/>
          <p:cNvSpPr>
            <a:spLocks noGrp="1"/>
          </p:cNvSpPr>
          <p:nvPr>
            <p:ph type="body" idx="1"/>
          </p:nvPr>
        </p:nvSpPr>
        <p:spPr>
          <a:noFill/>
          <a:ln/>
        </p:spPr>
        <p:txBody>
          <a:bodyPr/>
          <a:lstStyle/>
          <a:p>
            <a:pPr eaLnBrk="1" hangingPunct="1"/>
            <a:endParaRPr lang="en-US" smtClean="0"/>
          </a:p>
        </p:txBody>
      </p:sp>
      <p:sp>
        <p:nvSpPr>
          <p:cNvPr id="98307" name="Slide Number Placeholder 3"/>
          <p:cNvSpPr>
            <a:spLocks noGrp="1"/>
          </p:cNvSpPr>
          <p:nvPr>
            <p:ph type="sldNum" sz="quarter" idx="5"/>
          </p:nvPr>
        </p:nvSpPr>
        <p:spPr>
          <a:noFill/>
        </p:spPr>
        <p:txBody>
          <a:bodyPr/>
          <a:lstStyle/>
          <a:p>
            <a:fld id="{8CB6A762-811A-4176-B29E-4ADDDFF5677A}" type="slidenum">
              <a:rPr lang="en-US" smtClean="0"/>
              <a:pPr/>
              <a:t>68</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p:spPr>
        <p:txBody>
          <a:bodyPr/>
          <a:lstStyle/>
          <a:p>
            <a:pPr lvl="1" eaLnBrk="1" hangingPunct="1"/>
            <a:r>
              <a:rPr lang="en-US" smtClean="0"/>
              <a:t>Design for the world</a:t>
            </a:r>
          </a:p>
          <a:p>
            <a:pPr lvl="2" eaLnBrk="1" hangingPunct="1"/>
            <a:r>
              <a:rPr lang="en-US" smtClean="0"/>
              <a:t>ICDL</a:t>
            </a:r>
          </a:p>
          <a:p>
            <a:pPr lvl="2" eaLnBrk="1" hangingPunct="1"/>
            <a:r>
              <a:rPr lang="en-US" smtClean="0"/>
              <a:t>4 country study</a:t>
            </a:r>
          </a:p>
          <a:p>
            <a:pPr lvl="2" eaLnBrk="1" hangingPunct="1"/>
            <a:r>
              <a:rPr lang="en-US" smtClean="0"/>
              <a:t>OLPC</a:t>
            </a:r>
          </a:p>
          <a:p>
            <a:pPr lvl="1" eaLnBrk="1" hangingPunct="1"/>
            <a:r>
              <a:rPr lang="en-US" smtClean="0"/>
              <a:t>Partner for deepest change</a:t>
            </a:r>
          </a:p>
          <a:p>
            <a:pPr lvl="2" eaLnBrk="1" hangingPunct="1"/>
            <a:r>
              <a:rPr lang="en-US" smtClean="0"/>
              <a:t>Co-design (NPS, UNICEF)</a:t>
            </a:r>
          </a:p>
          <a:p>
            <a:pPr lvl="2" eaLnBrk="1" hangingPunct="1"/>
            <a:r>
              <a:rPr lang="en-US" smtClean="0"/>
              <a:t>Jerry phone</a:t>
            </a:r>
          </a:p>
          <a:p>
            <a:pPr lvl="1" eaLnBrk="1" hangingPunct="1"/>
            <a:r>
              <a:rPr lang="en-US" smtClean="0"/>
              <a:t>Support creative expression </a:t>
            </a:r>
          </a:p>
          <a:p>
            <a:pPr lvl="2" eaLnBrk="1" hangingPunct="1"/>
            <a:r>
              <a:rPr lang="en-US" smtClean="0"/>
              <a:t>KidPad, PETS, StoryRooms</a:t>
            </a:r>
          </a:p>
          <a:p>
            <a:pPr lvl="1" eaLnBrk="1" hangingPunct="1"/>
            <a:r>
              <a:rPr lang="en-US" smtClean="0"/>
              <a:t>Balance understanding, innovation and real use</a:t>
            </a:r>
          </a:p>
          <a:p>
            <a:pPr lvl="2" eaLnBrk="1" hangingPunct="1"/>
            <a:r>
              <a:rPr lang="en-US" smtClean="0"/>
              <a:t>ICDL readability =&gt; iPhone</a:t>
            </a:r>
          </a:p>
          <a:p>
            <a:pPr lvl="2" eaLnBrk="1" hangingPunct="1"/>
            <a:r>
              <a:rPr lang="en-US" smtClean="0"/>
              <a:t>Giigle</a:t>
            </a:r>
          </a:p>
          <a:p>
            <a:pPr lvl="1" eaLnBrk="1" hangingPunct="1"/>
            <a:r>
              <a:rPr lang="en-US" smtClean="0"/>
              <a:t>Lead change with HCI</a:t>
            </a:r>
          </a:p>
          <a:p>
            <a:pPr lvl="2" eaLnBrk="1" hangingPunct="1"/>
            <a:r>
              <a:rPr lang="en-US" smtClean="0"/>
              <a:t>Voting</a:t>
            </a:r>
          </a:p>
          <a:p>
            <a:pPr eaLnBrk="1" hangingPunct="1"/>
            <a:endParaRPr lang="en-US" smtClean="0"/>
          </a:p>
        </p:txBody>
      </p:sp>
      <p:sp>
        <p:nvSpPr>
          <p:cNvPr id="22531" name="Slide Number Placeholder 3"/>
          <p:cNvSpPr>
            <a:spLocks noGrp="1"/>
          </p:cNvSpPr>
          <p:nvPr>
            <p:ph type="sldNum" sz="quarter" idx="5"/>
          </p:nvPr>
        </p:nvSpPr>
        <p:spPr>
          <a:noFill/>
        </p:spPr>
        <p:txBody>
          <a:bodyPr/>
          <a:lstStyle/>
          <a:p>
            <a:fld id="{54E7507E-00C3-409A-A853-87CF07679C6E}" type="slidenum">
              <a:rPr lang="en-US" smtClean="0"/>
              <a:pPr/>
              <a:t>6</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p:spPr>
        <p:txBody>
          <a:bodyPr/>
          <a:lstStyle/>
          <a:p>
            <a:pPr eaLnBrk="1" hangingPunct="1"/>
            <a:endParaRPr lang="en-US" smtClean="0"/>
          </a:p>
        </p:txBody>
      </p:sp>
      <p:sp>
        <p:nvSpPr>
          <p:cNvPr id="25603" name="Slide Number Placeholder 3"/>
          <p:cNvSpPr>
            <a:spLocks noGrp="1"/>
          </p:cNvSpPr>
          <p:nvPr>
            <p:ph type="sldNum" sz="quarter" idx="5"/>
          </p:nvPr>
        </p:nvSpPr>
        <p:spPr>
          <a:noFill/>
        </p:spPr>
        <p:txBody>
          <a:bodyPr/>
          <a:lstStyle/>
          <a:p>
            <a:fld id="{804E405E-15BF-4E1C-82E1-49D42516ED0B}" type="slidenum">
              <a:rPr lang="en-US" smtClean="0"/>
              <a:pPr/>
              <a:t>8</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4F3B6BBF-904C-45A3-9298-B7DB83C5F076}" type="slidenum">
              <a:rPr lang="en-US" smtClean="0"/>
              <a:pPr/>
              <a:t>9</a:t>
            </a:fld>
            <a:endParaRPr lang="en-US" smtClean="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5779C66C-F8CB-47D8-B34A-2C24972D0E5B}" type="slidenum">
              <a:rPr lang="en-US" smtClean="0"/>
              <a:pPr/>
              <a:t>10</a:t>
            </a:fld>
            <a:endParaRPr lang="en-US" smtClean="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7140F403-FB3F-4CC6-AE2E-0E94A8447B5D}" type="slidenum">
              <a:rPr lang="en-US" smtClean="0"/>
              <a:pPr/>
              <a:t>11</a:t>
            </a:fld>
            <a:endParaRPr lang="en-US"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68A93313-5240-4814-82DB-12140ACD0F2A}" type="slidenum">
              <a:rPr lang="en-US" smtClean="0"/>
              <a:pPr/>
              <a:t>12</a:t>
            </a:fld>
            <a:endParaRPr lang="en-US" smtClean="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a:ln/>
        </p:spPr>
      </p:sp>
      <p:sp>
        <p:nvSpPr>
          <p:cNvPr id="74754" name="Notes Placeholder 2"/>
          <p:cNvSpPr>
            <a:spLocks noGrp="1"/>
          </p:cNvSpPr>
          <p:nvPr>
            <p:ph type="body" idx="1"/>
          </p:nvPr>
        </p:nvSpPr>
        <p:spPr>
          <a:noFill/>
          <a:ln/>
        </p:spPr>
        <p:txBody>
          <a:bodyPr/>
          <a:lstStyle/>
          <a:p>
            <a:pPr eaLnBrk="1" hangingPunct="1"/>
            <a:r>
              <a:rPr lang="en-US" altLang="ja-JP" smtClean="0">
                <a:cs typeface="ＭＳ Ｐゴシック"/>
              </a:rPr>
              <a:t>ICDL starts with scanned books.  Hold up physical book.</a:t>
            </a:r>
          </a:p>
        </p:txBody>
      </p:sp>
      <p:sp>
        <p:nvSpPr>
          <p:cNvPr id="7475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1257788-5CC2-4868-A332-22DFDD56D3A6}" type="slidenum">
              <a:rPr lang="ja-JP" altLang="en-US" sz="1200">
                <a:cs typeface="ＭＳ Ｐゴシック"/>
              </a:rPr>
              <a:pPr algn="r"/>
              <a:t>51</a:t>
            </a:fld>
            <a:endParaRPr lang="en-US" altLang="ja-JP" sz="1200">
              <a:cs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p:spPr>
        <p:txBody>
          <a:bodyPr/>
          <a:lstStyle/>
          <a:p>
            <a:pPr eaLnBrk="1" hangingPunct="1"/>
            <a:r>
              <a:rPr lang="en-US" altLang="ja-JP" smtClean="0">
                <a:cs typeface="ＭＳ Ｐゴシック"/>
              </a:rPr>
              <a:t>Displaying on medium size computer screen such as this laptop requires shrinking them dramatically.</a:t>
            </a:r>
          </a:p>
        </p:txBody>
      </p:sp>
      <p:sp>
        <p:nvSpPr>
          <p:cNvPr id="7680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C85CCFA-C101-4DE8-B0E1-ED77DCEAF22A}" type="slidenum">
              <a:rPr lang="ja-JP" altLang="en-US" sz="1200">
                <a:cs typeface="ＭＳ Ｐゴシック"/>
              </a:rPr>
              <a:pPr algn="r"/>
              <a:t>52</a:t>
            </a:fld>
            <a:endParaRPr lang="en-US" altLang="ja-JP" sz="1200">
              <a:cs typeface="ＭＳ Ｐゴシック"/>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C5682C1-6E36-4F2F-B562-6B61C38219FE}" type="datetimeFigureOut">
              <a:rPr lang="en-US"/>
              <a:pPr>
                <a:defRPr/>
              </a:pPr>
              <a:t>9/15/2008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06EA76-93D3-468D-AE55-BB5486F2045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4F4F81-16F6-4411-B2B4-4A3B624DC5D2}" type="datetimeFigureOut">
              <a:rPr lang="en-US"/>
              <a:pPr>
                <a:defRPr/>
              </a:pPr>
              <a:t>9/15/2008</a:t>
            </a:fld>
            <a:endParaRPr lang="en-US"/>
          </a:p>
        </p:txBody>
      </p:sp>
      <p:sp>
        <p:nvSpPr>
          <p:cNvPr id="5" name="Footer Placeholder 4"/>
          <p:cNvSpPr>
            <a:spLocks noGrp="1"/>
          </p:cNvSpPr>
          <p:nvPr>
            <p:ph type="ftr" sz="quarter" idx="11"/>
          </p:nvPr>
        </p:nvSpPr>
        <p:spPr/>
        <p:txBody>
          <a:bodyPr/>
          <a:lstStyle>
            <a:lvl1pPr>
              <a:defRPr smtClean="0"/>
            </a:lvl1pPr>
          </a:lstStyle>
          <a:p>
            <a:pPr>
              <a:defRPr/>
            </a:pPr>
            <a:r>
              <a:rPr lang="en-US"/>
              <a:t> December 2006</a:t>
            </a:r>
            <a:endParaRPr lang="en-US"/>
          </a:p>
        </p:txBody>
      </p:sp>
      <p:sp>
        <p:nvSpPr>
          <p:cNvPr id="6" name="Slide Number Placeholder 5"/>
          <p:cNvSpPr>
            <a:spLocks noGrp="1"/>
          </p:cNvSpPr>
          <p:nvPr>
            <p:ph type="sldNum" sz="quarter" idx="12"/>
          </p:nvPr>
        </p:nvSpPr>
        <p:spPr/>
        <p:txBody>
          <a:bodyPr/>
          <a:lstStyle>
            <a:lvl1pPr>
              <a:defRPr/>
            </a:lvl1pPr>
          </a:lstStyle>
          <a:p>
            <a:pPr>
              <a:defRPr/>
            </a:pPr>
            <a:fld id="{3A0CAD87-1884-4995-A234-70D8EE45D4A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A1840C-0B26-45CC-AE26-BEB8BCFD35D2}" type="datetimeFigureOut">
              <a:rPr lang="en-US"/>
              <a:pPr>
                <a:defRPr/>
              </a:pPr>
              <a:t>9/15/2008</a:t>
            </a:fld>
            <a:endParaRPr lang="en-US"/>
          </a:p>
        </p:txBody>
      </p:sp>
      <p:sp>
        <p:nvSpPr>
          <p:cNvPr id="5" name="Footer Placeholder 4"/>
          <p:cNvSpPr>
            <a:spLocks noGrp="1"/>
          </p:cNvSpPr>
          <p:nvPr>
            <p:ph type="ftr" sz="quarter" idx="11"/>
          </p:nvPr>
        </p:nvSpPr>
        <p:spPr/>
        <p:txBody>
          <a:bodyPr/>
          <a:lstStyle>
            <a:lvl1pPr>
              <a:defRPr smtClean="0"/>
            </a:lvl1pPr>
          </a:lstStyle>
          <a:p>
            <a:pPr>
              <a:defRPr/>
            </a:pPr>
            <a:r>
              <a:rPr lang="en-US"/>
              <a:t> December 2006</a:t>
            </a:r>
            <a:endParaRPr lang="en-US"/>
          </a:p>
        </p:txBody>
      </p:sp>
      <p:sp>
        <p:nvSpPr>
          <p:cNvPr id="6" name="Slide Number Placeholder 5"/>
          <p:cNvSpPr>
            <a:spLocks noGrp="1"/>
          </p:cNvSpPr>
          <p:nvPr>
            <p:ph type="sldNum" sz="quarter" idx="12"/>
          </p:nvPr>
        </p:nvSpPr>
        <p:spPr/>
        <p:txBody>
          <a:bodyPr/>
          <a:lstStyle>
            <a:lvl1pPr>
              <a:defRPr/>
            </a:lvl1pPr>
          </a:lstStyle>
          <a:p>
            <a:pPr>
              <a:defRPr/>
            </a:pPr>
            <a:fld id="{269A01D7-107F-4231-8F85-3F1ED510B0E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CDFE9D-00F1-4C48-ACA8-1EE08242FA27}" type="datetimeFigureOut">
              <a:rPr lang="en-US"/>
              <a:pPr>
                <a:defRPr/>
              </a:pPr>
              <a:t>9/15/2008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9EAE56-13BB-454F-B1C0-F9FB4863817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1943707-B520-4F99-9DEF-4AF82EDE4F28}" type="datetimeFigureOut">
              <a:rPr lang="en-US"/>
              <a:pPr>
                <a:defRPr/>
              </a:pPr>
              <a:t>9/15/2008</a:t>
            </a:fld>
            <a:endParaRPr lang="en-US"/>
          </a:p>
        </p:txBody>
      </p:sp>
      <p:sp>
        <p:nvSpPr>
          <p:cNvPr id="5" name="Footer Placeholder 4"/>
          <p:cNvSpPr>
            <a:spLocks noGrp="1"/>
          </p:cNvSpPr>
          <p:nvPr>
            <p:ph type="ftr" sz="quarter" idx="11"/>
          </p:nvPr>
        </p:nvSpPr>
        <p:spPr/>
        <p:txBody>
          <a:bodyPr/>
          <a:lstStyle>
            <a:lvl1pPr>
              <a:defRPr smtClean="0"/>
            </a:lvl1pPr>
          </a:lstStyle>
          <a:p>
            <a:pPr>
              <a:defRPr/>
            </a:pPr>
            <a:r>
              <a:rPr lang="en-US"/>
              <a:t> December 2006</a:t>
            </a:r>
            <a:endParaRPr lang="en-US"/>
          </a:p>
        </p:txBody>
      </p:sp>
      <p:sp>
        <p:nvSpPr>
          <p:cNvPr id="6" name="Slide Number Placeholder 5"/>
          <p:cNvSpPr>
            <a:spLocks noGrp="1"/>
          </p:cNvSpPr>
          <p:nvPr>
            <p:ph type="sldNum" sz="quarter" idx="12"/>
          </p:nvPr>
        </p:nvSpPr>
        <p:spPr/>
        <p:txBody>
          <a:bodyPr/>
          <a:lstStyle>
            <a:lvl1pPr>
              <a:defRPr/>
            </a:lvl1pPr>
          </a:lstStyle>
          <a:p>
            <a:pPr>
              <a:defRPr/>
            </a:pPr>
            <a:fld id="{F0EA6347-68AD-4A39-BB0E-ECADF130CCB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550FAC22-1361-4497-848D-A2BDC85C58E5}" type="datetimeFigureOut">
              <a:rPr lang="en-US"/>
              <a:pPr>
                <a:defRPr/>
              </a:pPr>
              <a:t>9/15/2008</a:t>
            </a:fld>
            <a:endParaRPr lang="en-US"/>
          </a:p>
        </p:txBody>
      </p:sp>
      <p:sp>
        <p:nvSpPr>
          <p:cNvPr id="6" name="Footer Placeholder 5"/>
          <p:cNvSpPr>
            <a:spLocks noGrp="1"/>
          </p:cNvSpPr>
          <p:nvPr>
            <p:ph type="ftr" sz="quarter" idx="11"/>
          </p:nvPr>
        </p:nvSpPr>
        <p:spPr/>
        <p:txBody>
          <a:bodyPr/>
          <a:lstStyle>
            <a:lvl1pPr>
              <a:defRPr smtClean="0"/>
            </a:lvl1pPr>
          </a:lstStyle>
          <a:p>
            <a:pPr>
              <a:defRPr/>
            </a:pPr>
            <a:r>
              <a:rPr lang="en-US"/>
              <a:t> December 2006</a:t>
            </a:r>
            <a:endParaRPr lang="en-US"/>
          </a:p>
        </p:txBody>
      </p:sp>
      <p:sp>
        <p:nvSpPr>
          <p:cNvPr id="7" name="Slide Number Placeholder 6"/>
          <p:cNvSpPr>
            <a:spLocks noGrp="1"/>
          </p:cNvSpPr>
          <p:nvPr>
            <p:ph type="sldNum" sz="quarter" idx="12"/>
          </p:nvPr>
        </p:nvSpPr>
        <p:spPr/>
        <p:txBody>
          <a:bodyPr/>
          <a:lstStyle>
            <a:lvl1pPr>
              <a:defRPr/>
            </a:lvl1pPr>
          </a:lstStyle>
          <a:p>
            <a:pPr>
              <a:defRPr/>
            </a:pPr>
            <a:fld id="{37F2949F-B355-45B8-8D0C-781CE37EB0C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6901E627-A7CC-485E-AD9F-39AA2D724D65}" type="datetimeFigureOut">
              <a:rPr lang="en-US"/>
              <a:pPr>
                <a:defRPr/>
              </a:pPr>
              <a:t>9/15/2008</a:t>
            </a:fld>
            <a:endParaRPr lang="en-US"/>
          </a:p>
        </p:txBody>
      </p:sp>
      <p:sp>
        <p:nvSpPr>
          <p:cNvPr id="8" name="Footer Placeholder 7"/>
          <p:cNvSpPr>
            <a:spLocks noGrp="1"/>
          </p:cNvSpPr>
          <p:nvPr>
            <p:ph type="ftr" sz="quarter" idx="11"/>
          </p:nvPr>
        </p:nvSpPr>
        <p:spPr/>
        <p:txBody>
          <a:bodyPr/>
          <a:lstStyle>
            <a:lvl1pPr>
              <a:defRPr smtClean="0"/>
            </a:lvl1pPr>
          </a:lstStyle>
          <a:p>
            <a:pPr>
              <a:defRPr/>
            </a:pPr>
            <a:r>
              <a:rPr lang="en-US"/>
              <a:t> December 2006</a:t>
            </a:r>
            <a:endParaRPr lang="en-US"/>
          </a:p>
        </p:txBody>
      </p:sp>
      <p:sp>
        <p:nvSpPr>
          <p:cNvPr id="9" name="Slide Number Placeholder 8"/>
          <p:cNvSpPr>
            <a:spLocks noGrp="1"/>
          </p:cNvSpPr>
          <p:nvPr>
            <p:ph type="sldNum" sz="quarter" idx="12"/>
          </p:nvPr>
        </p:nvSpPr>
        <p:spPr/>
        <p:txBody>
          <a:bodyPr/>
          <a:lstStyle>
            <a:lvl1pPr>
              <a:defRPr/>
            </a:lvl1pPr>
          </a:lstStyle>
          <a:p>
            <a:pPr>
              <a:defRPr/>
            </a:pPr>
            <a:fld id="{3E155F3D-84E7-4C4B-AA9D-5E7B8C0036C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D3F9BB5E-4EFB-4CC8-A698-631D0E6EF51F}" type="datetimeFigureOut">
              <a:rPr lang="en-US"/>
              <a:pPr>
                <a:defRPr/>
              </a:pPr>
              <a:t>9/15/2008</a:t>
            </a:fld>
            <a:endParaRPr lang="en-US"/>
          </a:p>
        </p:txBody>
      </p:sp>
      <p:sp>
        <p:nvSpPr>
          <p:cNvPr id="4" name="Footer Placeholder 3"/>
          <p:cNvSpPr>
            <a:spLocks noGrp="1"/>
          </p:cNvSpPr>
          <p:nvPr>
            <p:ph type="ftr" sz="quarter" idx="11"/>
          </p:nvPr>
        </p:nvSpPr>
        <p:spPr/>
        <p:txBody>
          <a:bodyPr/>
          <a:lstStyle>
            <a:lvl1pPr>
              <a:defRPr smtClean="0"/>
            </a:lvl1pPr>
          </a:lstStyle>
          <a:p>
            <a:pPr>
              <a:defRPr/>
            </a:pPr>
            <a:r>
              <a:rPr lang="en-US"/>
              <a:t> December 2006</a:t>
            </a:r>
            <a:endParaRPr lang="en-US"/>
          </a:p>
        </p:txBody>
      </p:sp>
      <p:sp>
        <p:nvSpPr>
          <p:cNvPr id="5" name="Slide Number Placeholder 4"/>
          <p:cNvSpPr>
            <a:spLocks noGrp="1"/>
          </p:cNvSpPr>
          <p:nvPr>
            <p:ph type="sldNum" sz="quarter" idx="12"/>
          </p:nvPr>
        </p:nvSpPr>
        <p:spPr/>
        <p:txBody>
          <a:bodyPr/>
          <a:lstStyle>
            <a:lvl1pPr>
              <a:defRPr/>
            </a:lvl1pPr>
          </a:lstStyle>
          <a:p>
            <a:pPr>
              <a:defRPr/>
            </a:pPr>
            <a:fld id="{C42513BB-CA21-4550-9B2F-08BC40A7569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1B5296DC-06D0-4031-8061-8BBE1381CDD3}" type="datetimeFigureOut">
              <a:rPr lang="en-US"/>
              <a:pPr>
                <a:defRPr/>
              </a:pPr>
              <a:t>9/15/2008</a:t>
            </a:fld>
            <a:endParaRPr lang="en-US"/>
          </a:p>
        </p:txBody>
      </p:sp>
      <p:sp>
        <p:nvSpPr>
          <p:cNvPr id="3" name="Footer Placeholder 2"/>
          <p:cNvSpPr>
            <a:spLocks noGrp="1"/>
          </p:cNvSpPr>
          <p:nvPr>
            <p:ph type="ftr" sz="quarter" idx="11"/>
          </p:nvPr>
        </p:nvSpPr>
        <p:spPr/>
        <p:txBody>
          <a:bodyPr/>
          <a:lstStyle>
            <a:lvl1pPr>
              <a:defRPr smtClean="0"/>
            </a:lvl1pPr>
          </a:lstStyle>
          <a:p>
            <a:pPr>
              <a:defRPr/>
            </a:pPr>
            <a:r>
              <a:rPr lang="en-US"/>
              <a:t> December 2006</a:t>
            </a:r>
            <a:endParaRPr lang="en-US"/>
          </a:p>
        </p:txBody>
      </p:sp>
      <p:sp>
        <p:nvSpPr>
          <p:cNvPr id="4" name="Slide Number Placeholder 3"/>
          <p:cNvSpPr>
            <a:spLocks noGrp="1"/>
          </p:cNvSpPr>
          <p:nvPr>
            <p:ph type="sldNum" sz="quarter" idx="12"/>
          </p:nvPr>
        </p:nvSpPr>
        <p:spPr/>
        <p:txBody>
          <a:bodyPr/>
          <a:lstStyle>
            <a:lvl1pPr>
              <a:defRPr/>
            </a:lvl1pPr>
          </a:lstStyle>
          <a:p>
            <a:pPr>
              <a:defRPr/>
            </a:pPr>
            <a:fld id="{FC837C45-0A4C-40BD-8721-152D3960BA3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C8729EE1-4971-4580-AD9F-799A2FB3CB98}" type="datetimeFigureOut">
              <a:rPr lang="en-US"/>
              <a:pPr>
                <a:defRPr/>
              </a:pPr>
              <a:t>9/15/2008</a:t>
            </a:fld>
            <a:endParaRPr lang="en-US"/>
          </a:p>
        </p:txBody>
      </p:sp>
      <p:sp>
        <p:nvSpPr>
          <p:cNvPr id="6" name="Footer Placeholder 5"/>
          <p:cNvSpPr>
            <a:spLocks noGrp="1"/>
          </p:cNvSpPr>
          <p:nvPr>
            <p:ph type="ftr" sz="quarter" idx="11"/>
          </p:nvPr>
        </p:nvSpPr>
        <p:spPr/>
        <p:txBody>
          <a:bodyPr/>
          <a:lstStyle>
            <a:lvl1pPr>
              <a:defRPr smtClean="0"/>
            </a:lvl1pPr>
          </a:lstStyle>
          <a:p>
            <a:pPr>
              <a:defRPr/>
            </a:pPr>
            <a:r>
              <a:rPr lang="en-US"/>
              <a:t> December 2006</a:t>
            </a:r>
            <a:endParaRPr lang="en-US"/>
          </a:p>
        </p:txBody>
      </p:sp>
      <p:sp>
        <p:nvSpPr>
          <p:cNvPr id="7" name="Slide Number Placeholder 6"/>
          <p:cNvSpPr>
            <a:spLocks noGrp="1"/>
          </p:cNvSpPr>
          <p:nvPr>
            <p:ph type="sldNum" sz="quarter" idx="12"/>
          </p:nvPr>
        </p:nvSpPr>
        <p:spPr/>
        <p:txBody>
          <a:bodyPr/>
          <a:lstStyle>
            <a:lvl1pPr>
              <a:defRPr/>
            </a:lvl1pPr>
          </a:lstStyle>
          <a:p>
            <a:pPr>
              <a:defRPr/>
            </a:pPr>
            <a:fld id="{5213D669-3AF0-45E0-9F55-F1EBDF714C1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74643823-9EA0-49F6-B209-0E456A605073}" type="datetimeFigureOut">
              <a:rPr lang="en-US"/>
              <a:pPr>
                <a:defRPr/>
              </a:pPr>
              <a:t>9/15/2008</a:t>
            </a:fld>
            <a:endParaRPr lang="en-US"/>
          </a:p>
        </p:txBody>
      </p:sp>
      <p:sp>
        <p:nvSpPr>
          <p:cNvPr id="6" name="Footer Placeholder 5"/>
          <p:cNvSpPr>
            <a:spLocks noGrp="1"/>
          </p:cNvSpPr>
          <p:nvPr>
            <p:ph type="ftr" sz="quarter" idx="11"/>
          </p:nvPr>
        </p:nvSpPr>
        <p:spPr/>
        <p:txBody>
          <a:bodyPr/>
          <a:lstStyle>
            <a:lvl1pPr>
              <a:defRPr smtClean="0"/>
            </a:lvl1pPr>
          </a:lstStyle>
          <a:p>
            <a:pPr>
              <a:defRPr/>
            </a:pPr>
            <a:r>
              <a:rPr lang="en-US"/>
              <a:t> December 2006</a:t>
            </a:r>
            <a:endParaRPr lang="en-US"/>
          </a:p>
        </p:txBody>
      </p:sp>
      <p:sp>
        <p:nvSpPr>
          <p:cNvPr id="7" name="Slide Number Placeholder 6"/>
          <p:cNvSpPr>
            <a:spLocks noGrp="1"/>
          </p:cNvSpPr>
          <p:nvPr>
            <p:ph type="sldNum" sz="quarter" idx="12"/>
          </p:nvPr>
        </p:nvSpPr>
        <p:spPr/>
        <p:txBody>
          <a:bodyPr/>
          <a:lstStyle>
            <a:lvl1pPr>
              <a:defRPr/>
            </a:lvl1pPr>
          </a:lstStyle>
          <a:p>
            <a:pPr>
              <a:defRPr/>
            </a:pPr>
            <a:fld id="{745110C0-220E-466C-9650-DEF99D3B3C6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alpha val="67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E14D8E0D-463C-4396-93AD-B21D03B2B043}" type="datetimeFigureOut">
              <a:rPr lang="en-US"/>
              <a:pPr>
                <a:defRPr/>
              </a:pPr>
              <a:t>9/15/2008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7B283ADB-F511-4F9B-AED6-8CDDFA3294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4"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hyperlink" Target="file:///C:\Documents%20and%20Settings\kiki\Local%20Settings\Temp\jerry%20phone%20video.wmv" TargetMode="External"/><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hyperlink" Target="http://jonnyj.net/interangible/archives/175" TargetMode="External"/><Relationship Id="rId5" Type="http://schemas.openxmlformats.org/officeDocument/2006/relationships/image" Target="../media/image57.png"/><Relationship Id="rId4" Type="http://schemas.openxmlformats.org/officeDocument/2006/relationships/hyperlink" Target="http://www.youtube.com/watch?v=Dy_FCP2L5rQ"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hyperlink" Target="file:///C:\Documents%20and%20Settings\kiki\Local%20Settings\Temp\jerry%20phone%20slides.wmv" TargetMode="External"/><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childrenslibrary.org/"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9.png"/><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image" Target="../media/image90.jpeg"/><Relationship Id="rId16"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6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62.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6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64.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65.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chart" Target="../charts/chart4.xml"/><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66.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6" descr="blonde-cat.png"/>
          <p:cNvPicPr>
            <a:picLocks noChangeAspect="1"/>
          </p:cNvPicPr>
          <p:nvPr/>
        </p:nvPicPr>
        <p:blipFill>
          <a:blip r:embed="rId3"/>
          <a:srcRect/>
          <a:stretch>
            <a:fillRect/>
          </a:stretch>
        </p:blipFill>
        <p:spPr bwMode="auto">
          <a:xfrm>
            <a:off x="6726238" y="1219200"/>
            <a:ext cx="2493962" cy="5054600"/>
          </a:xfrm>
          <a:prstGeom prst="rect">
            <a:avLst/>
          </a:prstGeom>
          <a:noFill/>
          <a:ln w="9525">
            <a:noFill/>
            <a:miter lim="800000"/>
            <a:headEnd/>
            <a:tailEnd/>
          </a:ln>
        </p:spPr>
      </p:pic>
      <p:pic>
        <p:nvPicPr>
          <p:cNvPr id="15362" name="Picture 7" descr="black-cat.png"/>
          <p:cNvPicPr>
            <a:picLocks noChangeAspect="1"/>
          </p:cNvPicPr>
          <p:nvPr/>
        </p:nvPicPr>
        <p:blipFill>
          <a:blip r:embed="rId4"/>
          <a:srcRect/>
          <a:stretch>
            <a:fillRect/>
          </a:stretch>
        </p:blipFill>
        <p:spPr bwMode="auto">
          <a:xfrm>
            <a:off x="-76200" y="-152400"/>
            <a:ext cx="2817813" cy="5588000"/>
          </a:xfrm>
          <a:prstGeom prst="rect">
            <a:avLst/>
          </a:prstGeom>
          <a:noFill/>
          <a:ln w="9525">
            <a:noFill/>
            <a:miter lim="800000"/>
            <a:headEnd/>
            <a:tailEnd/>
          </a:ln>
        </p:spPr>
      </p:pic>
      <p:sp>
        <p:nvSpPr>
          <p:cNvPr id="6" name="Rectangle 5"/>
          <p:cNvSpPr/>
          <p:nvPr/>
        </p:nvSpPr>
        <p:spPr>
          <a:xfrm>
            <a:off x="2133600" y="525463"/>
            <a:ext cx="3992563" cy="769937"/>
          </a:xfrm>
          <a:prstGeom prst="rect">
            <a:avLst/>
          </a:prstGeom>
        </p:spPr>
        <p:txBody>
          <a:bodyPr wrap="none">
            <a:spAutoFit/>
          </a:bodyPr>
          <a:lstStyle/>
          <a:p>
            <a:pPr>
              <a:defRPr/>
            </a:pPr>
            <a:r>
              <a:rPr lang="en-US" sz="4400" b="1">
                <a:latin typeface="Arial Black" pitchFamily="34" charset="0"/>
              </a:rPr>
              <a:t>black ears </a:t>
            </a:r>
            <a:r>
              <a:rPr lang="en-US" sz="3200" b="1"/>
              <a:t>to</a:t>
            </a:r>
            <a:endParaRPr lang="en-US" sz="3200">
              <a:latin typeface="+mj-lt"/>
            </a:endParaRPr>
          </a:p>
        </p:txBody>
      </p:sp>
      <p:sp>
        <p:nvSpPr>
          <p:cNvPr id="9" name="Rectangle 8"/>
          <p:cNvSpPr/>
          <p:nvPr/>
        </p:nvSpPr>
        <p:spPr>
          <a:xfrm>
            <a:off x="4362450" y="982663"/>
            <a:ext cx="2952750" cy="769937"/>
          </a:xfrm>
          <a:prstGeom prst="rect">
            <a:avLst/>
          </a:prstGeom>
        </p:spPr>
        <p:txBody>
          <a:bodyPr wrap="none">
            <a:spAutoFit/>
          </a:bodyPr>
          <a:lstStyle/>
          <a:p>
            <a:pPr>
              <a:defRPr/>
            </a:pPr>
            <a:r>
              <a:rPr lang="en-US" sz="4400" i="1">
                <a:latin typeface="+mj-lt"/>
              </a:rPr>
              <a:t>blonde cats</a:t>
            </a:r>
            <a:r>
              <a:rPr lang="en-US" sz="4400">
                <a:latin typeface="+mj-lt"/>
              </a:rPr>
              <a:t>:</a:t>
            </a:r>
            <a:endParaRPr lang="en-US" sz="4400">
              <a:latin typeface="+mj-lt"/>
            </a:endParaRPr>
          </a:p>
        </p:txBody>
      </p:sp>
      <p:sp>
        <p:nvSpPr>
          <p:cNvPr id="10" name="Rectangle 9"/>
          <p:cNvSpPr/>
          <p:nvPr/>
        </p:nvSpPr>
        <p:spPr>
          <a:xfrm>
            <a:off x="1676400" y="1820863"/>
            <a:ext cx="6103938" cy="769937"/>
          </a:xfrm>
          <a:prstGeom prst="rect">
            <a:avLst/>
          </a:prstGeom>
        </p:spPr>
        <p:txBody>
          <a:bodyPr wrap="none">
            <a:spAutoFit/>
          </a:bodyPr>
          <a:lstStyle/>
          <a:p>
            <a:pPr>
              <a:defRPr/>
            </a:pPr>
            <a:r>
              <a:rPr lang="en-US" sz="3600">
                <a:latin typeface="+mj-lt"/>
              </a:rPr>
              <a:t>paths for designing </a:t>
            </a:r>
            <a:r>
              <a:rPr lang="en-US" sz="4400">
                <a:latin typeface="Arial Black" pitchFamily="34" charset="0"/>
              </a:rPr>
              <a:t>change</a:t>
            </a:r>
            <a:endParaRPr lang="en-US" sz="4400">
              <a:latin typeface="Arial Black" pitchFamily="34" charset="0"/>
            </a:endParaRPr>
          </a:p>
        </p:txBody>
      </p:sp>
      <p:pic>
        <p:nvPicPr>
          <p:cNvPr id="15366" name="Picture 3" descr="C:\Program Files\KidPad 1.0\saved-files\HCIL_logo_small_no border.gif"/>
          <p:cNvPicPr>
            <a:picLocks noChangeAspect="1" noChangeArrowheads="1"/>
          </p:cNvPicPr>
          <p:nvPr/>
        </p:nvPicPr>
        <p:blipFill>
          <a:blip r:embed="rId5"/>
          <a:srcRect/>
          <a:stretch>
            <a:fillRect/>
          </a:stretch>
        </p:blipFill>
        <p:spPr bwMode="auto">
          <a:xfrm>
            <a:off x="3962400" y="5181600"/>
            <a:ext cx="1066800" cy="1060450"/>
          </a:xfrm>
          <a:prstGeom prst="rect">
            <a:avLst/>
          </a:prstGeom>
          <a:noFill/>
          <a:ln w="9525">
            <a:noFill/>
            <a:miter lim="800000"/>
            <a:headEnd/>
            <a:tailEnd/>
          </a:ln>
        </p:spPr>
      </p:pic>
      <p:sp>
        <p:nvSpPr>
          <p:cNvPr id="15367" name="Rectangle 2"/>
          <p:cNvSpPr>
            <a:spLocks noGrp="1" noChangeArrowheads="1"/>
          </p:cNvSpPr>
          <p:nvPr>
            <p:ph type="ctrTitle"/>
          </p:nvPr>
        </p:nvSpPr>
        <p:spPr>
          <a:xfrm>
            <a:off x="2057400" y="2971800"/>
            <a:ext cx="5943600" cy="2667000"/>
          </a:xfrm>
        </p:spPr>
        <p:txBody>
          <a:bodyPr/>
          <a:lstStyle/>
          <a:p>
            <a:pPr algn="l"/>
            <a:r>
              <a:rPr lang="en-US" sz="3400" b="1" smtClean="0"/>
              <a:t>Ben Bederson &amp; Allison Druin</a:t>
            </a:r>
            <a:r>
              <a:rPr lang="en-US" sz="2400" smtClean="0"/>
              <a:t/>
            </a:r>
            <a:br>
              <a:rPr lang="en-US" sz="2400" smtClean="0"/>
            </a:br>
            <a:r>
              <a:rPr lang="en-US" sz="2400" smtClean="0"/>
              <a:t>Computer Science Dept. &amp; iSchool</a:t>
            </a:r>
            <a:r>
              <a:rPr lang="en-US" sz="1800" smtClean="0"/>
              <a:t/>
            </a:r>
            <a:br>
              <a:rPr lang="en-US" sz="1800" smtClean="0"/>
            </a:br>
            <a:r>
              <a:rPr lang="en-US" sz="2400" smtClean="0"/>
              <a:t>Human-Computer Interaction Lab</a:t>
            </a:r>
            <a:r>
              <a:rPr lang="en-US" sz="1800" smtClean="0"/>
              <a:t/>
            </a:r>
            <a:br>
              <a:rPr lang="en-US" sz="1800" smtClean="0"/>
            </a:br>
            <a:r>
              <a:rPr lang="en-US" sz="2400" smtClean="0"/>
              <a:t>University of Maryland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304800" y="228600"/>
            <a:ext cx="9906000" cy="914400"/>
          </a:xfrm>
          <a:prstGeom prst="rect">
            <a:avLst/>
          </a:prstGeom>
        </p:spPr>
        <p:txBody>
          <a:bodyPr anchor="ctr"/>
          <a:lstStyle/>
          <a:p>
            <a:pPr algn="ctr" fontAlgn="auto">
              <a:spcAft>
                <a:spcPts val="0"/>
              </a:spcAft>
              <a:defRPr/>
            </a:pPr>
            <a:r>
              <a:rPr lang="en-US" sz="3200" b="1">
                <a:latin typeface="Arial Black" pitchFamily="34" charset="0"/>
              </a:rPr>
              <a:t>Canadian </a:t>
            </a:r>
            <a:r>
              <a:rPr lang="en-US" sz="3200">
                <a:latin typeface="+mj-lt"/>
                <a:ea typeface="+mj-ea"/>
                <a:cs typeface="+mj-cs"/>
              </a:rPr>
              <a:t>r</a:t>
            </a:r>
            <a:r>
              <a:rPr lang="en-US" sz="3200" err="1">
                <a:latin typeface="+mj-lt"/>
                <a:ea typeface="+mj-ea"/>
                <a:cs typeface="+mj-cs"/>
              </a:rPr>
              <a:t>etired</a:t>
            </a:r>
            <a:r>
              <a:rPr lang="en-US" sz="3200">
                <a:latin typeface="+mj-lt"/>
                <a:ea typeface="+mj-ea"/>
                <a:cs typeface="+mj-cs"/>
              </a:rPr>
              <a:t> teacher leads non-profit group</a:t>
            </a:r>
            <a:endParaRPr lang="en-US" sz="3200">
              <a:latin typeface="+mj-lt"/>
              <a:ea typeface="+mj-ea"/>
              <a:cs typeface="+mj-cs"/>
            </a:endParaRPr>
          </a:p>
        </p:txBody>
      </p:sp>
      <p:sp>
        <p:nvSpPr>
          <p:cNvPr id="7" name="Rectangle 3"/>
          <p:cNvSpPr txBox="1">
            <a:spLocks noChangeArrowheads="1"/>
          </p:cNvSpPr>
          <p:nvPr/>
        </p:nvSpPr>
        <p:spPr>
          <a:xfrm>
            <a:off x="3733800" y="3200400"/>
            <a:ext cx="5715000" cy="609600"/>
          </a:xfrm>
          <a:prstGeom prst="rect">
            <a:avLst/>
          </a:prstGeom>
        </p:spPr>
        <p:txBody>
          <a:bodyPr>
            <a:normAutofit/>
          </a:bodyPr>
          <a:lstStyle/>
          <a:p>
            <a:pPr fontAlgn="auto">
              <a:spcBef>
                <a:spcPts val="0"/>
              </a:spcBef>
              <a:spcAft>
                <a:spcPts val="0"/>
              </a:spcAft>
              <a:defRPr/>
            </a:pPr>
            <a:r>
              <a:rPr lang="en-US" sz="3000">
                <a:latin typeface="Arial Black" pitchFamily="34" charset="0"/>
              </a:rPr>
              <a:t>electronic</a:t>
            </a:r>
            <a:r>
              <a:rPr lang="en-US" sz="3000">
                <a:latin typeface="+mn-lt"/>
              </a:rPr>
              <a:t> &amp; physical materials</a:t>
            </a:r>
          </a:p>
        </p:txBody>
      </p:sp>
      <p:sp>
        <p:nvSpPr>
          <p:cNvPr id="8" name="Rectangle 7"/>
          <p:cNvSpPr/>
          <p:nvPr/>
        </p:nvSpPr>
        <p:spPr>
          <a:xfrm>
            <a:off x="381000" y="1905000"/>
            <a:ext cx="2819400" cy="32766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28676" name="Picture 7" descr="smlhwtm_00190001-0001-thumb3"/>
          <p:cNvPicPr>
            <a:picLocks noChangeAspect="1" noChangeArrowheads="1"/>
          </p:cNvPicPr>
          <p:nvPr/>
        </p:nvPicPr>
        <p:blipFill>
          <a:blip r:embed="rId3"/>
          <a:srcRect/>
          <a:stretch>
            <a:fillRect/>
          </a:stretch>
        </p:blipFill>
        <p:spPr bwMode="auto">
          <a:xfrm>
            <a:off x="381000" y="3429000"/>
            <a:ext cx="1584325" cy="1524000"/>
          </a:xfrm>
          <a:prstGeom prst="rect">
            <a:avLst/>
          </a:prstGeom>
          <a:noFill/>
          <a:ln w="9525">
            <a:noFill/>
            <a:miter lim="800000"/>
            <a:headEnd/>
            <a:tailEnd/>
          </a:ln>
        </p:spPr>
      </p:pic>
      <p:pic>
        <p:nvPicPr>
          <p:cNvPr id="28677" name="Picture 8" descr="njblktw_00220023-0001-thumb3"/>
          <p:cNvPicPr>
            <a:picLocks noChangeAspect="1" noChangeArrowheads="1"/>
          </p:cNvPicPr>
          <p:nvPr/>
        </p:nvPicPr>
        <p:blipFill>
          <a:blip r:embed="rId4"/>
          <a:srcRect/>
          <a:stretch>
            <a:fillRect/>
          </a:stretch>
        </p:blipFill>
        <p:spPr bwMode="auto">
          <a:xfrm>
            <a:off x="2057400" y="3581400"/>
            <a:ext cx="1449388" cy="2017713"/>
          </a:xfrm>
          <a:prstGeom prst="rect">
            <a:avLst/>
          </a:prstGeom>
          <a:noFill/>
          <a:ln w="9525">
            <a:noFill/>
            <a:miter lim="800000"/>
            <a:headEnd/>
            <a:tailEnd/>
          </a:ln>
        </p:spPr>
      </p:pic>
      <p:pic>
        <p:nvPicPr>
          <p:cNvPr id="28678" name="Picture 11" descr="hrdaxlf_00320001-0001-thumb3"/>
          <p:cNvPicPr>
            <a:picLocks noChangeAspect="1" noChangeArrowheads="1"/>
          </p:cNvPicPr>
          <p:nvPr/>
        </p:nvPicPr>
        <p:blipFill>
          <a:blip r:embed="rId5"/>
          <a:srcRect/>
          <a:stretch>
            <a:fillRect/>
          </a:stretch>
        </p:blipFill>
        <p:spPr bwMode="auto">
          <a:xfrm>
            <a:off x="1828800" y="1600200"/>
            <a:ext cx="1676400" cy="1847850"/>
          </a:xfrm>
          <a:prstGeom prst="rect">
            <a:avLst/>
          </a:prstGeom>
          <a:noFill/>
          <a:ln w="9525">
            <a:noFill/>
            <a:miter lim="800000"/>
            <a:headEnd/>
            <a:tailEnd/>
          </a:ln>
        </p:spPr>
      </p:pic>
      <p:pic>
        <p:nvPicPr>
          <p:cNvPr id="28679" name="Picture 13" descr="book2"/>
          <p:cNvPicPr>
            <a:picLocks noChangeAspect="1" noChangeArrowheads="1"/>
          </p:cNvPicPr>
          <p:nvPr/>
        </p:nvPicPr>
        <p:blipFill>
          <a:blip r:embed="rId6"/>
          <a:srcRect/>
          <a:stretch>
            <a:fillRect/>
          </a:stretch>
        </p:blipFill>
        <p:spPr bwMode="auto">
          <a:xfrm>
            <a:off x="304800" y="1371600"/>
            <a:ext cx="1360488" cy="1905000"/>
          </a:xfrm>
          <a:prstGeom prst="rect">
            <a:avLst/>
          </a:prstGeom>
          <a:noFill/>
          <a:ln w="9525">
            <a:noFill/>
            <a:miter lim="800000"/>
            <a:headEnd/>
            <a:tailEnd/>
          </a:ln>
        </p:spPr>
      </p:pic>
      <p:sp>
        <p:nvSpPr>
          <p:cNvPr id="28680" name="Rectangle 16"/>
          <p:cNvSpPr>
            <a:spLocks noChangeArrowheads="1"/>
          </p:cNvSpPr>
          <p:nvPr/>
        </p:nvSpPr>
        <p:spPr bwMode="auto">
          <a:xfrm>
            <a:off x="2514600" y="939800"/>
            <a:ext cx="7315200" cy="584200"/>
          </a:xfrm>
          <a:prstGeom prst="rect">
            <a:avLst/>
          </a:prstGeom>
          <a:noFill/>
          <a:ln w="9525">
            <a:noFill/>
            <a:miter lim="800000"/>
            <a:headEnd/>
            <a:tailEnd/>
          </a:ln>
        </p:spPr>
        <p:txBody>
          <a:bodyPr>
            <a:spAutoFit/>
          </a:bodyPr>
          <a:lstStyle/>
          <a:p>
            <a:r>
              <a:rPr lang="en-US" sz="3200" b="1">
                <a:solidFill>
                  <a:srgbClr val="000000"/>
                </a:solidFill>
                <a:latin typeface="Arial Black" pitchFamily="34" charset="0"/>
              </a:rPr>
              <a:t>South African </a:t>
            </a:r>
            <a:r>
              <a:rPr lang="en-US" sz="3200">
                <a:solidFill>
                  <a:srgbClr val="000000"/>
                </a:solidFill>
                <a:latin typeface="Arial Narrow" pitchFamily="34" charset="0"/>
              </a:rPr>
              <a:t>rural communities</a:t>
            </a:r>
            <a:endParaRPr lang="en-US">
              <a:latin typeface="Arial Narrow" pitchFamily="34" charset="0"/>
            </a:endParaRPr>
          </a:p>
        </p:txBody>
      </p:sp>
      <p:sp>
        <p:nvSpPr>
          <p:cNvPr id="28681" name="Rectangle 18"/>
          <p:cNvSpPr>
            <a:spLocks noChangeArrowheads="1"/>
          </p:cNvSpPr>
          <p:nvPr/>
        </p:nvSpPr>
        <p:spPr bwMode="auto">
          <a:xfrm>
            <a:off x="838200" y="685800"/>
            <a:ext cx="1981200" cy="862013"/>
          </a:xfrm>
          <a:prstGeom prst="rect">
            <a:avLst/>
          </a:prstGeom>
          <a:noFill/>
          <a:ln w="9525">
            <a:noFill/>
            <a:miter lim="800000"/>
            <a:headEnd/>
            <a:tailEnd/>
          </a:ln>
        </p:spPr>
        <p:txBody>
          <a:bodyPr>
            <a:spAutoFit/>
          </a:bodyPr>
          <a:lstStyle/>
          <a:p>
            <a:r>
              <a:rPr lang="en-US" sz="3200">
                <a:solidFill>
                  <a:srgbClr val="000000"/>
                </a:solidFill>
                <a:latin typeface="Calibri" pitchFamily="34" charset="0"/>
              </a:rPr>
              <a:t>to teach in </a:t>
            </a:r>
            <a:br>
              <a:rPr lang="en-US" sz="3200">
                <a:solidFill>
                  <a:srgbClr val="000000"/>
                </a:solidFill>
                <a:latin typeface="Calibri" pitchFamily="34" charset="0"/>
              </a:rPr>
            </a:br>
            <a:endParaRPr lang="en-US"/>
          </a:p>
        </p:txBody>
      </p:sp>
      <p:sp>
        <p:nvSpPr>
          <p:cNvPr id="28682" name="Rectangle 19"/>
          <p:cNvSpPr>
            <a:spLocks noChangeArrowheads="1"/>
          </p:cNvSpPr>
          <p:nvPr/>
        </p:nvSpPr>
        <p:spPr bwMode="auto">
          <a:xfrm>
            <a:off x="3733800" y="2057400"/>
            <a:ext cx="5008563" cy="584200"/>
          </a:xfrm>
          <a:prstGeom prst="rect">
            <a:avLst/>
          </a:prstGeom>
          <a:noFill/>
          <a:ln w="9525">
            <a:noFill/>
            <a:miter lim="800000"/>
            <a:headEnd/>
            <a:tailEnd/>
          </a:ln>
        </p:spPr>
        <p:txBody>
          <a:bodyPr wrap="none">
            <a:spAutoFit/>
          </a:bodyPr>
          <a:lstStyle/>
          <a:p>
            <a:r>
              <a:rPr lang="en-US" sz="3200">
                <a:solidFill>
                  <a:srgbClr val="000000"/>
                </a:solidFill>
                <a:latin typeface="Calibri" pitchFamily="34" charset="0"/>
              </a:rPr>
              <a:t>supports </a:t>
            </a:r>
            <a:r>
              <a:rPr lang="en-US" sz="3200" b="1">
                <a:solidFill>
                  <a:srgbClr val="000000"/>
                </a:solidFill>
                <a:latin typeface="Calibri" pitchFamily="34" charset="0"/>
              </a:rPr>
              <a:t>pre-school children</a:t>
            </a:r>
          </a:p>
        </p:txBody>
      </p:sp>
      <p:sp>
        <p:nvSpPr>
          <p:cNvPr id="28683" name="Rectangle 20"/>
          <p:cNvSpPr>
            <a:spLocks noChangeArrowheads="1"/>
          </p:cNvSpPr>
          <p:nvPr/>
        </p:nvSpPr>
        <p:spPr bwMode="auto">
          <a:xfrm>
            <a:off x="3852863" y="5054600"/>
            <a:ext cx="3336925" cy="584200"/>
          </a:xfrm>
          <a:prstGeom prst="rect">
            <a:avLst/>
          </a:prstGeom>
          <a:noFill/>
          <a:ln w="9525">
            <a:noFill/>
            <a:miter lim="800000"/>
            <a:headEnd/>
            <a:tailEnd/>
          </a:ln>
        </p:spPr>
        <p:txBody>
          <a:bodyPr wrap="none">
            <a:spAutoFit/>
          </a:bodyPr>
          <a:lstStyle/>
          <a:p>
            <a:r>
              <a:rPr lang="en-US" sz="3200" b="1">
                <a:solidFill>
                  <a:srgbClr val="000000"/>
                </a:solidFill>
                <a:latin typeface="Arial Black" pitchFamily="34" charset="0"/>
              </a:rPr>
              <a:t>ICDL </a:t>
            </a:r>
            <a:r>
              <a:rPr lang="en-US" sz="3200" b="1">
                <a:solidFill>
                  <a:srgbClr val="000000"/>
                </a:solidFill>
                <a:latin typeface="Calibri" pitchFamily="34" charset="0"/>
              </a:rPr>
              <a:t>contributes</a:t>
            </a:r>
            <a:endParaRPr lang="en-US" sz="3200">
              <a:solidFill>
                <a:srgbClr val="000000"/>
              </a:solidFill>
              <a:latin typeface="Calibri" pitchFamily="34" charset="0"/>
            </a:endParaRPr>
          </a:p>
        </p:txBody>
      </p:sp>
      <p:sp>
        <p:nvSpPr>
          <p:cNvPr id="28684" name="Rectangle 21"/>
          <p:cNvSpPr>
            <a:spLocks noChangeArrowheads="1"/>
          </p:cNvSpPr>
          <p:nvPr/>
        </p:nvSpPr>
        <p:spPr bwMode="auto">
          <a:xfrm>
            <a:off x="3759200" y="2951163"/>
            <a:ext cx="965200" cy="554037"/>
          </a:xfrm>
          <a:prstGeom prst="rect">
            <a:avLst/>
          </a:prstGeom>
          <a:noFill/>
          <a:ln w="9525">
            <a:noFill/>
            <a:miter lim="800000"/>
            <a:headEnd/>
            <a:tailEnd/>
          </a:ln>
        </p:spPr>
        <p:txBody>
          <a:bodyPr wrap="none">
            <a:spAutoFit/>
          </a:bodyPr>
          <a:lstStyle/>
          <a:p>
            <a:r>
              <a:rPr lang="en-US" sz="3000">
                <a:solidFill>
                  <a:srgbClr val="000000"/>
                </a:solidFill>
                <a:latin typeface="Calibri" pitchFamily="34" charset="0"/>
              </a:rPr>
              <a:t>uses </a:t>
            </a:r>
            <a:endParaRPr lang="en-US"/>
          </a:p>
        </p:txBody>
      </p:sp>
      <p:sp>
        <p:nvSpPr>
          <p:cNvPr id="28685" name="Rectangle 25"/>
          <p:cNvSpPr>
            <a:spLocks noChangeArrowheads="1"/>
          </p:cNvSpPr>
          <p:nvPr/>
        </p:nvSpPr>
        <p:spPr bwMode="auto">
          <a:xfrm>
            <a:off x="6772275" y="5343525"/>
            <a:ext cx="2447925" cy="523875"/>
          </a:xfrm>
          <a:prstGeom prst="rect">
            <a:avLst/>
          </a:prstGeom>
          <a:noFill/>
          <a:ln w="9525">
            <a:noFill/>
            <a:miter lim="800000"/>
            <a:headEnd/>
            <a:tailEnd/>
          </a:ln>
        </p:spPr>
        <p:txBody>
          <a:bodyPr wrap="none">
            <a:spAutoFit/>
          </a:bodyPr>
          <a:lstStyle/>
          <a:p>
            <a:r>
              <a:rPr lang="en-US" sz="2800">
                <a:solidFill>
                  <a:srgbClr val="000000"/>
                </a:solidFill>
                <a:latin typeface="Calibri" pitchFamily="34" charset="0"/>
              </a:rPr>
              <a:t>to this initiative</a:t>
            </a:r>
          </a:p>
        </p:txBody>
      </p:sp>
      <p:sp>
        <p:nvSpPr>
          <p:cNvPr id="16" name="TextBox 15"/>
          <p:cNvSpPr txBox="1"/>
          <p:nvPr/>
        </p:nvSpPr>
        <p:spPr>
          <a:xfrm>
            <a:off x="3944938" y="6540500"/>
            <a:ext cx="5257800" cy="369888"/>
          </a:xfrm>
          <a:prstGeom prst="rect">
            <a:avLst/>
          </a:prstGeom>
          <a:noFill/>
        </p:spPr>
        <p:txBody>
          <a:bodyPr>
            <a:spAutoFit/>
          </a:bodyPr>
          <a:lstStyle/>
          <a:p>
            <a:pPr algn="r">
              <a:defRPr/>
            </a:pPr>
            <a:r>
              <a:rPr lang="en-US">
                <a:solidFill>
                  <a:schemeClr val="bg1">
                    <a:lumMod val="50000"/>
                  </a:schemeClr>
                </a:solidFill>
                <a:latin typeface="Arial Black" pitchFamily="34" charset="0"/>
              </a:rPr>
              <a:t>[1 Design for the World]</a:t>
            </a:r>
            <a:r>
              <a:rPr lang="en-US"/>
              <a:t>    </a:t>
            </a:r>
            <a:r>
              <a:rPr lang="en-US">
                <a:solidFill>
                  <a:schemeClr val="bg1">
                    <a:lumMod val="65000"/>
                  </a:schemeClr>
                </a:solidFill>
              </a:rPr>
              <a:t>2    3    4    5</a:t>
            </a:r>
            <a:endParaRPr lang="en-US">
              <a:solidFill>
                <a:schemeClr val="bg1">
                  <a:lumMod val="65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381000" y="304800"/>
            <a:ext cx="9753600" cy="1143000"/>
          </a:xfrm>
        </p:spPr>
        <p:txBody>
          <a:bodyPr/>
          <a:lstStyle/>
          <a:p>
            <a:r>
              <a:rPr lang="en-US" sz="3600" b="1" smtClean="0">
                <a:latin typeface="Arial Black" pitchFamily="34" charset="0"/>
              </a:rPr>
              <a:t>Taiwan</a:t>
            </a:r>
            <a:r>
              <a:rPr lang="en-US" sz="3600" smtClean="0"/>
              <a:t> </a:t>
            </a:r>
            <a:r>
              <a:rPr lang="en-US" sz="3200" smtClean="0"/>
              <a:t>Teachers</a:t>
            </a:r>
            <a:r>
              <a:rPr lang="en-US" sz="3600" smtClean="0"/>
              <a:t> </a:t>
            </a:r>
            <a:r>
              <a:rPr lang="en-US" sz="4800" smtClean="0"/>
              <a:t>support</a:t>
            </a:r>
            <a:r>
              <a:rPr lang="en-US" sz="3200" smtClean="0"/>
              <a:t> working mothers &amp;</a:t>
            </a:r>
          </a:p>
        </p:txBody>
      </p:sp>
      <p:sp>
        <p:nvSpPr>
          <p:cNvPr id="7171" name="Rectangle 3"/>
          <p:cNvSpPr>
            <a:spLocks noGrp="1" noChangeArrowheads="1"/>
          </p:cNvSpPr>
          <p:nvPr>
            <p:ph idx="1"/>
          </p:nvPr>
        </p:nvSpPr>
        <p:spPr>
          <a:xfrm>
            <a:off x="3733800" y="2133600"/>
            <a:ext cx="5791200" cy="1143000"/>
          </a:xfrm>
        </p:spPr>
        <p:txBody>
          <a:bodyPr rtlCol="0">
            <a:normAutofit lnSpcReduction="10000"/>
          </a:bodyPr>
          <a:lstStyle/>
          <a:p>
            <a:pPr fontAlgn="auto">
              <a:spcAft>
                <a:spcPts val="0"/>
              </a:spcAft>
              <a:buFont typeface="Arial" pitchFamily="34" charset="0"/>
              <a:buNone/>
              <a:defRPr/>
            </a:pPr>
            <a:r>
              <a:rPr lang="en-US" b="1"/>
              <a:t>English </a:t>
            </a:r>
            <a:r>
              <a:rPr lang="en-US" b="1" smtClean="0"/>
              <a:t>taught </a:t>
            </a:r>
            <a:r>
              <a:rPr lang="en-US"/>
              <a:t>as a </a:t>
            </a:r>
            <a:r>
              <a:rPr lang="en-US" smtClean="0"/>
              <a:t>2</a:t>
            </a:r>
            <a:r>
              <a:rPr lang="en-US" baseline="30000" smtClean="0"/>
              <a:t>nd</a:t>
            </a:r>
            <a:r>
              <a:rPr lang="en-US" smtClean="0"/>
              <a:t> language</a:t>
            </a:r>
            <a:endParaRPr lang="en-US"/>
          </a:p>
          <a:p>
            <a:pPr fontAlgn="auto">
              <a:spcAft>
                <a:spcPts val="0"/>
              </a:spcAft>
              <a:buFont typeface="Arial" pitchFamily="34" charset="0"/>
              <a:buNone/>
              <a:defRPr/>
            </a:pPr>
            <a:r>
              <a:rPr lang="en-US" b="1" smtClean="0"/>
              <a:t> </a:t>
            </a:r>
            <a:endParaRPr lang="en-US" b="1"/>
          </a:p>
        </p:txBody>
      </p:sp>
      <p:sp>
        <p:nvSpPr>
          <p:cNvPr id="4" name="Rectangle 3"/>
          <p:cNvSpPr/>
          <p:nvPr/>
        </p:nvSpPr>
        <p:spPr>
          <a:xfrm>
            <a:off x="381000" y="1905000"/>
            <a:ext cx="2819400" cy="32766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30724" name="Picture 7" descr="smlhwtm_00190001-0001-thumb3"/>
          <p:cNvPicPr>
            <a:picLocks noChangeAspect="1" noChangeArrowheads="1"/>
          </p:cNvPicPr>
          <p:nvPr/>
        </p:nvPicPr>
        <p:blipFill>
          <a:blip r:embed="rId3"/>
          <a:srcRect/>
          <a:stretch>
            <a:fillRect/>
          </a:stretch>
        </p:blipFill>
        <p:spPr bwMode="auto">
          <a:xfrm>
            <a:off x="381000" y="3429000"/>
            <a:ext cx="1584325" cy="1524000"/>
          </a:xfrm>
          <a:prstGeom prst="rect">
            <a:avLst/>
          </a:prstGeom>
          <a:noFill/>
          <a:ln w="9525">
            <a:noFill/>
            <a:miter lim="800000"/>
            <a:headEnd/>
            <a:tailEnd/>
          </a:ln>
        </p:spPr>
      </p:pic>
      <p:pic>
        <p:nvPicPr>
          <p:cNvPr id="30725" name="Picture 8" descr="njblktw_00220023-0001-thumb3"/>
          <p:cNvPicPr>
            <a:picLocks noChangeAspect="1" noChangeArrowheads="1"/>
          </p:cNvPicPr>
          <p:nvPr/>
        </p:nvPicPr>
        <p:blipFill>
          <a:blip r:embed="rId4"/>
          <a:srcRect/>
          <a:stretch>
            <a:fillRect/>
          </a:stretch>
        </p:blipFill>
        <p:spPr bwMode="auto">
          <a:xfrm>
            <a:off x="2057400" y="3581400"/>
            <a:ext cx="1449388" cy="2017713"/>
          </a:xfrm>
          <a:prstGeom prst="rect">
            <a:avLst/>
          </a:prstGeom>
          <a:noFill/>
          <a:ln w="9525">
            <a:noFill/>
            <a:miter lim="800000"/>
            <a:headEnd/>
            <a:tailEnd/>
          </a:ln>
        </p:spPr>
      </p:pic>
      <p:pic>
        <p:nvPicPr>
          <p:cNvPr id="30726" name="Picture 11" descr="hrdaxlf_00320001-0001-thumb3"/>
          <p:cNvPicPr>
            <a:picLocks noChangeAspect="1" noChangeArrowheads="1"/>
          </p:cNvPicPr>
          <p:nvPr/>
        </p:nvPicPr>
        <p:blipFill>
          <a:blip r:embed="rId5"/>
          <a:srcRect/>
          <a:stretch>
            <a:fillRect/>
          </a:stretch>
        </p:blipFill>
        <p:spPr bwMode="auto">
          <a:xfrm>
            <a:off x="1828800" y="1600200"/>
            <a:ext cx="1676400" cy="1847850"/>
          </a:xfrm>
          <a:prstGeom prst="rect">
            <a:avLst/>
          </a:prstGeom>
          <a:noFill/>
          <a:ln w="9525">
            <a:noFill/>
            <a:miter lim="800000"/>
            <a:headEnd/>
            <a:tailEnd/>
          </a:ln>
        </p:spPr>
      </p:pic>
      <p:pic>
        <p:nvPicPr>
          <p:cNvPr id="30727" name="Picture 13" descr="book2"/>
          <p:cNvPicPr>
            <a:picLocks noChangeAspect="1" noChangeArrowheads="1"/>
          </p:cNvPicPr>
          <p:nvPr/>
        </p:nvPicPr>
        <p:blipFill>
          <a:blip r:embed="rId6"/>
          <a:srcRect/>
          <a:stretch>
            <a:fillRect/>
          </a:stretch>
        </p:blipFill>
        <p:spPr bwMode="auto">
          <a:xfrm>
            <a:off x="304800" y="1371600"/>
            <a:ext cx="1360488" cy="1905000"/>
          </a:xfrm>
          <a:prstGeom prst="rect">
            <a:avLst/>
          </a:prstGeom>
          <a:noFill/>
          <a:ln w="9525">
            <a:noFill/>
            <a:miter lim="800000"/>
            <a:headEnd/>
            <a:tailEnd/>
          </a:ln>
        </p:spPr>
      </p:pic>
      <p:sp>
        <p:nvSpPr>
          <p:cNvPr id="10" name="Rectangle 9"/>
          <p:cNvSpPr/>
          <p:nvPr/>
        </p:nvSpPr>
        <p:spPr>
          <a:xfrm>
            <a:off x="6497638" y="1066800"/>
            <a:ext cx="2493962" cy="538163"/>
          </a:xfrm>
          <a:prstGeom prst="rect">
            <a:avLst/>
          </a:prstGeom>
        </p:spPr>
        <p:txBody>
          <a:bodyPr wrap="none">
            <a:spAutoFit/>
          </a:bodyPr>
          <a:lstStyle/>
          <a:p>
            <a:pPr>
              <a:defRPr/>
            </a:pPr>
            <a:r>
              <a:rPr lang="en-US" sz="2900">
                <a:solidFill>
                  <a:prstClr val="black"/>
                </a:solidFill>
                <a:latin typeface="Calibri"/>
                <a:ea typeface="+mj-ea"/>
                <a:cs typeface="+mj-cs"/>
              </a:rPr>
              <a:t>their </a:t>
            </a:r>
            <a:r>
              <a:rPr lang="en-US" sz="2900" b="1">
                <a:solidFill>
                  <a:prstClr val="black"/>
                </a:solidFill>
                <a:latin typeface="Calibri"/>
                <a:ea typeface="+mj-ea"/>
                <a:cs typeface="+mj-cs"/>
              </a:rPr>
              <a:t>children</a:t>
            </a:r>
            <a:r>
              <a:rPr lang="en-US" sz="2900">
                <a:solidFill>
                  <a:prstClr val="black"/>
                </a:solidFill>
                <a:latin typeface="Calibri"/>
                <a:ea typeface="+mj-ea"/>
                <a:cs typeface="+mj-cs"/>
              </a:rPr>
              <a:t>…</a:t>
            </a:r>
            <a:endParaRPr lang="en-US"/>
          </a:p>
        </p:txBody>
      </p:sp>
      <p:sp>
        <p:nvSpPr>
          <p:cNvPr id="30729" name="Rectangle 10"/>
          <p:cNvSpPr>
            <a:spLocks noChangeArrowheads="1"/>
          </p:cNvSpPr>
          <p:nvPr/>
        </p:nvSpPr>
        <p:spPr bwMode="auto">
          <a:xfrm>
            <a:off x="3810000" y="5054600"/>
            <a:ext cx="5638800" cy="584200"/>
          </a:xfrm>
          <a:prstGeom prst="rect">
            <a:avLst/>
          </a:prstGeom>
          <a:noFill/>
          <a:ln w="9525">
            <a:noFill/>
            <a:miter lim="800000"/>
            <a:headEnd/>
            <a:tailEnd/>
          </a:ln>
        </p:spPr>
        <p:txBody>
          <a:bodyPr>
            <a:spAutoFit/>
          </a:bodyPr>
          <a:lstStyle/>
          <a:p>
            <a:r>
              <a:rPr lang="en-US" sz="3200" b="1">
                <a:solidFill>
                  <a:srgbClr val="000000"/>
                </a:solidFill>
                <a:latin typeface="Arial Black" pitchFamily="34" charset="0"/>
              </a:rPr>
              <a:t>ICDL</a:t>
            </a:r>
            <a:r>
              <a:rPr lang="en-US" sz="3200" b="1">
                <a:solidFill>
                  <a:srgbClr val="000000"/>
                </a:solidFill>
                <a:latin typeface="Calibri" pitchFamily="34" charset="0"/>
              </a:rPr>
              <a:t> is tool for 2</a:t>
            </a:r>
            <a:r>
              <a:rPr lang="en-US" sz="3200" b="1" baseline="30000">
                <a:solidFill>
                  <a:srgbClr val="000000"/>
                </a:solidFill>
                <a:latin typeface="Calibri" pitchFamily="34" charset="0"/>
              </a:rPr>
              <a:t>nd</a:t>
            </a:r>
            <a:r>
              <a:rPr lang="en-US" sz="3200" b="1">
                <a:solidFill>
                  <a:srgbClr val="000000"/>
                </a:solidFill>
                <a:latin typeface="Calibri" pitchFamily="34" charset="0"/>
              </a:rPr>
              <a:t> language</a:t>
            </a:r>
            <a:endParaRPr lang="en-US"/>
          </a:p>
        </p:txBody>
      </p:sp>
      <p:sp>
        <p:nvSpPr>
          <p:cNvPr id="30730" name="Rectangle 11"/>
          <p:cNvSpPr>
            <a:spLocks noChangeArrowheads="1"/>
          </p:cNvSpPr>
          <p:nvPr/>
        </p:nvSpPr>
        <p:spPr bwMode="auto">
          <a:xfrm>
            <a:off x="3733800" y="3103563"/>
            <a:ext cx="6248400" cy="646112"/>
          </a:xfrm>
          <a:prstGeom prst="rect">
            <a:avLst/>
          </a:prstGeom>
          <a:noFill/>
          <a:ln w="9525">
            <a:noFill/>
            <a:miter lim="800000"/>
            <a:headEnd/>
            <a:tailEnd/>
          </a:ln>
        </p:spPr>
        <p:txBody>
          <a:bodyPr>
            <a:spAutoFit/>
          </a:bodyPr>
          <a:lstStyle/>
          <a:p>
            <a:r>
              <a:rPr lang="en-US" sz="3200">
                <a:solidFill>
                  <a:srgbClr val="000000"/>
                </a:solidFill>
                <a:latin typeface="Calibri" pitchFamily="34" charset="0"/>
              </a:rPr>
              <a:t>ICDL books used to </a:t>
            </a:r>
            <a:r>
              <a:rPr lang="en-US" sz="3600" b="1">
                <a:solidFill>
                  <a:srgbClr val="000000"/>
                </a:solidFill>
                <a:latin typeface="Calibri" pitchFamily="34" charset="0"/>
              </a:rPr>
              <a:t>read/write</a:t>
            </a:r>
          </a:p>
        </p:txBody>
      </p:sp>
      <p:sp>
        <p:nvSpPr>
          <p:cNvPr id="30731" name="Rectangle 12"/>
          <p:cNvSpPr>
            <a:spLocks noChangeArrowheads="1"/>
          </p:cNvSpPr>
          <p:nvPr/>
        </p:nvSpPr>
        <p:spPr bwMode="auto">
          <a:xfrm>
            <a:off x="6223000" y="3530600"/>
            <a:ext cx="2997200" cy="584200"/>
          </a:xfrm>
          <a:prstGeom prst="rect">
            <a:avLst/>
          </a:prstGeom>
          <a:noFill/>
          <a:ln w="9525">
            <a:noFill/>
            <a:miter lim="800000"/>
            <a:headEnd/>
            <a:tailEnd/>
          </a:ln>
        </p:spPr>
        <p:txBody>
          <a:bodyPr wrap="none">
            <a:spAutoFit/>
          </a:bodyPr>
          <a:lstStyle/>
          <a:p>
            <a:r>
              <a:rPr lang="en-US" sz="3200">
                <a:solidFill>
                  <a:srgbClr val="000000"/>
                </a:solidFill>
                <a:latin typeface="Calibri" pitchFamily="34" charset="0"/>
              </a:rPr>
              <a:t>their own stories</a:t>
            </a:r>
            <a:endParaRPr lang="en-US"/>
          </a:p>
        </p:txBody>
      </p:sp>
      <p:sp>
        <p:nvSpPr>
          <p:cNvPr id="30732" name="Rectangle 13"/>
          <p:cNvSpPr>
            <a:spLocks noChangeArrowheads="1"/>
          </p:cNvSpPr>
          <p:nvPr/>
        </p:nvSpPr>
        <p:spPr bwMode="auto">
          <a:xfrm>
            <a:off x="7019925" y="5359400"/>
            <a:ext cx="2047875" cy="584200"/>
          </a:xfrm>
          <a:prstGeom prst="rect">
            <a:avLst/>
          </a:prstGeom>
          <a:noFill/>
          <a:ln w="9525">
            <a:noFill/>
            <a:miter lim="800000"/>
            <a:headEnd/>
            <a:tailEnd/>
          </a:ln>
        </p:spPr>
        <p:txBody>
          <a:bodyPr wrap="none">
            <a:spAutoFit/>
          </a:bodyPr>
          <a:lstStyle/>
          <a:p>
            <a:r>
              <a:rPr lang="en-US" sz="3200">
                <a:solidFill>
                  <a:srgbClr val="000000"/>
                </a:solidFill>
                <a:latin typeface="Calibri" pitchFamily="34" charset="0"/>
              </a:rPr>
              <a:t>acquisition</a:t>
            </a:r>
            <a:endParaRPr lang="en-US"/>
          </a:p>
        </p:txBody>
      </p:sp>
      <p:sp>
        <p:nvSpPr>
          <p:cNvPr id="16" name="TextBox 15"/>
          <p:cNvSpPr txBox="1"/>
          <p:nvPr/>
        </p:nvSpPr>
        <p:spPr>
          <a:xfrm>
            <a:off x="3944938" y="6540500"/>
            <a:ext cx="5257800" cy="369888"/>
          </a:xfrm>
          <a:prstGeom prst="rect">
            <a:avLst/>
          </a:prstGeom>
          <a:noFill/>
        </p:spPr>
        <p:txBody>
          <a:bodyPr>
            <a:spAutoFit/>
          </a:bodyPr>
          <a:lstStyle/>
          <a:p>
            <a:pPr algn="r">
              <a:defRPr/>
            </a:pPr>
            <a:r>
              <a:rPr lang="en-US">
                <a:solidFill>
                  <a:schemeClr val="bg1">
                    <a:lumMod val="50000"/>
                  </a:schemeClr>
                </a:solidFill>
                <a:latin typeface="Arial Black" pitchFamily="34" charset="0"/>
              </a:rPr>
              <a:t>[1 Design for the World]</a:t>
            </a:r>
            <a:r>
              <a:rPr lang="en-US"/>
              <a:t>    </a:t>
            </a:r>
            <a:r>
              <a:rPr lang="en-US">
                <a:solidFill>
                  <a:schemeClr val="bg1">
                    <a:lumMod val="65000"/>
                  </a:schemeClr>
                </a:solidFill>
              </a:rPr>
              <a:t>2    3    4    5</a:t>
            </a:r>
            <a:endParaRPr lang="en-US">
              <a:solidFill>
                <a:schemeClr val="bg1">
                  <a:lumMod val="65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381000" y="304800"/>
            <a:ext cx="9753600" cy="1143000"/>
          </a:xfrm>
        </p:spPr>
        <p:txBody>
          <a:bodyPr/>
          <a:lstStyle/>
          <a:p>
            <a:r>
              <a:rPr lang="en-US" sz="3600" b="1" smtClean="0">
                <a:latin typeface="Arial Black" pitchFamily="34" charset="0"/>
              </a:rPr>
              <a:t>Romanian</a:t>
            </a:r>
            <a:r>
              <a:rPr lang="en-US" sz="3600" smtClean="0"/>
              <a:t> </a:t>
            </a:r>
            <a:r>
              <a:rPr lang="en-US" sz="3200" smtClean="0">
                <a:solidFill>
                  <a:srgbClr val="000000"/>
                </a:solidFill>
              </a:rPr>
              <a:t>class </a:t>
            </a:r>
            <a:r>
              <a:rPr lang="en-US" sz="4800" smtClean="0"/>
              <a:t>translates </a:t>
            </a:r>
            <a:r>
              <a:rPr lang="en-US" sz="3200" smtClean="0"/>
              <a:t>books on </a:t>
            </a:r>
            <a:r>
              <a:rPr lang="en-US" sz="3200" b="1" smtClean="0"/>
              <a:t>bullies</a:t>
            </a:r>
          </a:p>
        </p:txBody>
      </p:sp>
      <p:sp>
        <p:nvSpPr>
          <p:cNvPr id="7171" name="Rectangle 3"/>
          <p:cNvSpPr>
            <a:spLocks noGrp="1" noChangeArrowheads="1"/>
          </p:cNvSpPr>
          <p:nvPr>
            <p:ph idx="1"/>
          </p:nvPr>
        </p:nvSpPr>
        <p:spPr>
          <a:xfrm>
            <a:off x="3733800" y="2133600"/>
            <a:ext cx="5791200" cy="1143000"/>
          </a:xfrm>
        </p:spPr>
        <p:txBody>
          <a:bodyPr rtlCol="0">
            <a:normAutofit lnSpcReduction="10000"/>
          </a:bodyPr>
          <a:lstStyle/>
          <a:p>
            <a:pPr fontAlgn="auto">
              <a:spcAft>
                <a:spcPts val="0"/>
              </a:spcAft>
              <a:buFont typeface="Arial" pitchFamily="34" charset="0"/>
              <a:buNone/>
              <a:defRPr/>
            </a:pPr>
            <a:r>
              <a:rPr lang="en-US" smtClean="0"/>
              <a:t>half the class </a:t>
            </a:r>
            <a:r>
              <a:rPr lang="en-US" b="1" smtClean="0"/>
              <a:t>translates a book</a:t>
            </a:r>
            <a:endParaRPr lang="en-US" b="1"/>
          </a:p>
          <a:p>
            <a:pPr fontAlgn="auto">
              <a:spcAft>
                <a:spcPts val="0"/>
              </a:spcAft>
              <a:buFont typeface="Arial" pitchFamily="34" charset="0"/>
              <a:buNone/>
              <a:defRPr/>
            </a:pPr>
            <a:r>
              <a:rPr lang="en-US" b="1" smtClean="0"/>
              <a:t> </a:t>
            </a:r>
            <a:endParaRPr lang="en-US" b="1"/>
          </a:p>
        </p:txBody>
      </p:sp>
      <p:sp>
        <p:nvSpPr>
          <p:cNvPr id="4" name="Rectangle 3"/>
          <p:cNvSpPr/>
          <p:nvPr/>
        </p:nvSpPr>
        <p:spPr>
          <a:xfrm>
            <a:off x="381000" y="1905000"/>
            <a:ext cx="2819400" cy="32766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32772" name="Picture 7" descr="smlhwtm_00190001-0001-thumb3"/>
          <p:cNvPicPr>
            <a:picLocks noChangeAspect="1" noChangeArrowheads="1"/>
          </p:cNvPicPr>
          <p:nvPr/>
        </p:nvPicPr>
        <p:blipFill>
          <a:blip r:embed="rId3"/>
          <a:srcRect/>
          <a:stretch>
            <a:fillRect/>
          </a:stretch>
        </p:blipFill>
        <p:spPr bwMode="auto">
          <a:xfrm>
            <a:off x="381000" y="3429000"/>
            <a:ext cx="1584325" cy="1524000"/>
          </a:xfrm>
          <a:prstGeom prst="rect">
            <a:avLst/>
          </a:prstGeom>
          <a:noFill/>
          <a:ln w="9525">
            <a:noFill/>
            <a:miter lim="800000"/>
            <a:headEnd/>
            <a:tailEnd/>
          </a:ln>
        </p:spPr>
      </p:pic>
      <p:pic>
        <p:nvPicPr>
          <p:cNvPr id="32773" name="Picture 8" descr="njblktw_00220023-0001-thumb3"/>
          <p:cNvPicPr>
            <a:picLocks noChangeAspect="1" noChangeArrowheads="1"/>
          </p:cNvPicPr>
          <p:nvPr/>
        </p:nvPicPr>
        <p:blipFill>
          <a:blip r:embed="rId4"/>
          <a:srcRect/>
          <a:stretch>
            <a:fillRect/>
          </a:stretch>
        </p:blipFill>
        <p:spPr bwMode="auto">
          <a:xfrm>
            <a:off x="2057400" y="3581400"/>
            <a:ext cx="1449388" cy="2017713"/>
          </a:xfrm>
          <a:prstGeom prst="rect">
            <a:avLst/>
          </a:prstGeom>
          <a:noFill/>
          <a:ln w="9525">
            <a:noFill/>
            <a:miter lim="800000"/>
            <a:headEnd/>
            <a:tailEnd/>
          </a:ln>
        </p:spPr>
      </p:pic>
      <p:pic>
        <p:nvPicPr>
          <p:cNvPr id="32774" name="Picture 11" descr="hrdaxlf_00320001-0001-thumb3"/>
          <p:cNvPicPr>
            <a:picLocks noChangeAspect="1" noChangeArrowheads="1"/>
          </p:cNvPicPr>
          <p:nvPr/>
        </p:nvPicPr>
        <p:blipFill>
          <a:blip r:embed="rId5"/>
          <a:srcRect/>
          <a:stretch>
            <a:fillRect/>
          </a:stretch>
        </p:blipFill>
        <p:spPr bwMode="auto">
          <a:xfrm>
            <a:off x="1828800" y="1600200"/>
            <a:ext cx="1676400" cy="1847850"/>
          </a:xfrm>
          <a:prstGeom prst="rect">
            <a:avLst/>
          </a:prstGeom>
          <a:noFill/>
          <a:ln w="9525">
            <a:noFill/>
            <a:miter lim="800000"/>
            <a:headEnd/>
            <a:tailEnd/>
          </a:ln>
        </p:spPr>
      </p:pic>
      <p:pic>
        <p:nvPicPr>
          <p:cNvPr id="32775" name="Picture 13" descr="book2"/>
          <p:cNvPicPr>
            <a:picLocks noChangeAspect="1" noChangeArrowheads="1"/>
          </p:cNvPicPr>
          <p:nvPr/>
        </p:nvPicPr>
        <p:blipFill>
          <a:blip r:embed="rId6"/>
          <a:srcRect/>
          <a:stretch>
            <a:fillRect/>
          </a:stretch>
        </p:blipFill>
        <p:spPr bwMode="auto">
          <a:xfrm>
            <a:off x="304800" y="1371600"/>
            <a:ext cx="1360488" cy="1905000"/>
          </a:xfrm>
          <a:prstGeom prst="rect">
            <a:avLst/>
          </a:prstGeom>
          <a:noFill/>
          <a:ln w="9525">
            <a:noFill/>
            <a:miter lim="800000"/>
            <a:headEnd/>
            <a:tailEnd/>
          </a:ln>
        </p:spPr>
      </p:pic>
      <p:sp>
        <p:nvSpPr>
          <p:cNvPr id="32776" name="Rectangle 10"/>
          <p:cNvSpPr>
            <a:spLocks noChangeArrowheads="1"/>
          </p:cNvSpPr>
          <p:nvPr/>
        </p:nvSpPr>
        <p:spPr bwMode="auto">
          <a:xfrm>
            <a:off x="3810000" y="5054600"/>
            <a:ext cx="5638800" cy="584200"/>
          </a:xfrm>
          <a:prstGeom prst="rect">
            <a:avLst/>
          </a:prstGeom>
          <a:noFill/>
          <a:ln w="9525">
            <a:noFill/>
            <a:miter lim="800000"/>
            <a:headEnd/>
            <a:tailEnd/>
          </a:ln>
        </p:spPr>
        <p:txBody>
          <a:bodyPr>
            <a:spAutoFit/>
          </a:bodyPr>
          <a:lstStyle/>
          <a:p>
            <a:r>
              <a:rPr lang="en-US" sz="3200" b="1">
                <a:solidFill>
                  <a:srgbClr val="000000"/>
                </a:solidFill>
                <a:latin typeface="Arial Black" pitchFamily="34" charset="0"/>
              </a:rPr>
              <a:t>ICDL</a:t>
            </a:r>
            <a:r>
              <a:rPr lang="en-US" sz="3200" b="1">
                <a:solidFill>
                  <a:srgbClr val="000000"/>
                </a:solidFill>
                <a:latin typeface="Calibri" pitchFamily="34" charset="0"/>
              </a:rPr>
              <a:t> supports translation</a:t>
            </a:r>
            <a:endParaRPr lang="en-US"/>
          </a:p>
        </p:txBody>
      </p:sp>
      <p:sp>
        <p:nvSpPr>
          <p:cNvPr id="32777" name="Rectangle 11"/>
          <p:cNvSpPr>
            <a:spLocks noChangeArrowheads="1"/>
          </p:cNvSpPr>
          <p:nvPr/>
        </p:nvSpPr>
        <p:spPr bwMode="auto">
          <a:xfrm>
            <a:off x="3810000" y="3103563"/>
            <a:ext cx="6248400" cy="584200"/>
          </a:xfrm>
          <a:prstGeom prst="rect">
            <a:avLst/>
          </a:prstGeom>
          <a:noFill/>
          <a:ln w="9525">
            <a:noFill/>
            <a:miter lim="800000"/>
            <a:headEnd/>
            <a:tailEnd/>
          </a:ln>
        </p:spPr>
        <p:txBody>
          <a:bodyPr>
            <a:spAutoFit/>
          </a:bodyPr>
          <a:lstStyle/>
          <a:p>
            <a:r>
              <a:rPr lang="en-US" sz="2400">
                <a:solidFill>
                  <a:srgbClr val="000000"/>
                </a:solidFill>
                <a:latin typeface="Calibri" pitchFamily="34" charset="0"/>
              </a:rPr>
              <a:t>the other half </a:t>
            </a:r>
            <a:r>
              <a:rPr lang="en-US" sz="3200" b="1">
                <a:solidFill>
                  <a:srgbClr val="000000"/>
                </a:solidFill>
                <a:latin typeface="Arial Black" pitchFamily="34" charset="0"/>
              </a:rPr>
              <a:t>reviews</a:t>
            </a:r>
            <a:endParaRPr lang="en-US" sz="3600" b="1">
              <a:solidFill>
                <a:srgbClr val="000000"/>
              </a:solidFill>
              <a:latin typeface="Calibri" pitchFamily="34" charset="0"/>
            </a:endParaRPr>
          </a:p>
        </p:txBody>
      </p:sp>
      <p:sp>
        <p:nvSpPr>
          <p:cNvPr id="32778" name="Rectangle 13"/>
          <p:cNvSpPr>
            <a:spLocks noChangeArrowheads="1"/>
          </p:cNvSpPr>
          <p:nvPr/>
        </p:nvSpPr>
        <p:spPr bwMode="auto">
          <a:xfrm>
            <a:off x="4953000" y="5562600"/>
            <a:ext cx="4724400" cy="584200"/>
          </a:xfrm>
          <a:prstGeom prst="rect">
            <a:avLst/>
          </a:prstGeom>
          <a:noFill/>
          <a:ln w="9525">
            <a:noFill/>
            <a:miter lim="800000"/>
            <a:headEnd/>
            <a:tailEnd/>
          </a:ln>
        </p:spPr>
        <p:txBody>
          <a:bodyPr>
            <a:spAutoFit/>
          </a:bodyPr>
          <a:lstStyle/>
          <a:p>
            <a:r>
              <a:rPr lang="en-US" sz="3200" b="1">
                <a:solidFill>
                  <a:srgbClr val="000000"/>
                </a:solidFill>
                <a:latin typeface="Calibri" pitchFamily="34" charset="0"/>
              </a:rPr>
              <a:t>&amp; language</a:t>
            </a:r>
            <a:r>
              <a:rPr lang="en-US" sz="3200"/>
              <a:t> </a:t>
            </a:r>
            <a:r>
              <a:rPr lang="en-US" sz="3200">
                <a:solidFill>
                  <a:srgbClr val="000000"/>
                </a:solidFill>
                <a:latin typeface="Calibri" pitchFamily="34" charset="0"/>
              </a:rPr>
              <a:t>acquisition</a:t>
            </a:r>
            <a:endParaRPr lang="en-US"/>
          </a:p>
        </p:txBody>
      </p:sp>
      <p:sp>
        <p:nvSpPr>
          <p:cNvPr id="15" name="Rectangle 14"/>
          <p:cNvSpPr/>
          <p:nvPr/>
        </p:nvSpPr>
        <p:spPr>
          <a:xfrm>
            <a:off x="6999288" y="3352800"/>
            <a:ext cx="2144712" cy="584200"/>
          </a:xfrm>
          <a:prstGeom prst="rect">
            <a:avLst/>
          </a:prstGeom>
        </p:spPr>
        <p:txBody>
          <a:bodyPr wrap="none">
            <a:spAutoFit/>
          </a:bodyPr>
          <a:lstStyle/>
          <a:p>
            <a:pPr>
              <a:defRPr/>
            </a:pPr>
            <a:r>
              <a:rPr lang="en-US" sz="3200">
                <a:latin typeface="+mj-lt"/>
              </a:rPr>
              <a:t>translations</a:t>
            </a:r>
            <a:endParaRPr lang="en-US" sz="3200">
              <a:latin typeface="+mj-lt"/>
            </a:endParaRPr>
          </a:p>
        </p:txBody>
      </p:sp>
      <p:sp>
        <p:nvSpPr>
          <p:cNvPr id="32780" name="Rectangle 15"/>
          <p:cNvSpPr>
            <a:spLocks noChangeArrowheads="1"/>
          </p:cNvSpPr>
          <p:nvPr/>
        </p:nvSpPr>
        <p:spPr bwMode="auto">
          <a:xfrm>
            <a:off x="8016875" y="5257800"/>
            <a:ext cx="1050925" cy="584200"/>
          </a:xfrm>
          <a:prstGeom prst="rect">
            <a:avLst/>
          </a:prstGeom>
          <a:noFill/>
          <a:ln w="9525">
            <a:noFill/>
            <a:miter lim="800000"/>
            <a:headEnd/>
            <a:tailEnd/>
          </a:ln>
        </p:spPr>
        <p:txBody>
          <a:bodyPr wrap="none">
            <a:spAutoFit/>
          </a:bodyPr>
          <a:lstStyle/>
          <a:p>
            <a:r>
              <a:rPr lang="en-US" sz="3200" b="1">
                <a:solidFill>
                  <a:srgbClr val="000000"/>
                </a:solidFill>
                <a:latin typeface="Calibri" pitchFamily="34" charset="0"/>
              </a:rPr>
              <a:t>work</a:t>
            </a:r>
            <a:endParaRPr lang="en-US"/>
          </a:p>
        </p:txBody>
      </p:sp>
      <p:sp>
        <p:nvSpPr>
          <p:cNvPr id="18" name="TextBox 17"/>
          <p:cNvSpPr txBox="1"/>
          <p:nvPr/>
        </p:nvSpPr>
        <p:spPr>
          <a:xfrm>
            <a:off x="3944938" y="6540500"/>
            <a:ext cx="5257800" cy="369888"/>
          </a:xfrm>
          <a:prstGeom prst="rect">
            <a:avLst/>
          </a:prstGeom>
          <a:noFill/>
        </p:spPr>
        <p:txBody>
          <a:bodyPr>
            <a:spAutoFit/>
          </a:bodyPr>
          <a:lstStyle/>
          <a:p>
            <a:pPr algn="r">
              <a:defRPr/>
            </a:pPr>
            <a:r>
              <a:rPr lang="en-US">
                <a:solidFill>
                  <a:schemeClr val="bg1">
                    <a:lumMod val="50000"/>
                  </a:schemeClr>
                </a:solidFill>
                <a:latin typeface="Arial Black" pitchFamily="34" charset="0"/>
              </a:rPr>
              <a:t>[1 Design for the World]</a:t>
            </a:r>
            <a:r>
              <a:rPr lang="en-US"/>
              <a:t>    </a:t>
            </a:r>
            <a:r>
              <a:rPr lang="en-US">
                <a:solidFill>
                  <a:schemeClr val="bg1">
                    <a:lumMod val="65000"/>
                  </a:schemeClr>
                </a:solidFill>
              </a:rPr>
              <a:t>2    3    4    5</a:t>
            </a:r>
            <a:endParaRPr lang="en-US">
              <a:solidFill>
                <a:schemeClr val="bg1">
                  <a:lumMod val="6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3733800" y="4541838"/>
            <a:ext cx="5105400" cy="715962"/>
          </a:xfrm>
        </p:spPr>
        <p:txBody>
          <a:bodyPr rtlCol="0">
            <a:normAutofit/>
          </a:bodyPr>
          <a:lstStyle/>
          <a:p>
            <a:pPr fontAlgn="auto">
              <a:spcAft>
                <a:spcPts val="0"/>
              </a:spcAft>
              <a:buFont typeface="Arial" pitchFamily="34" charset="0"/>
              <a:buNone/>
              <a:defRPr/>
            </a:pPr>
            <a:r>
              <a:rPr lang="en-US" smtClean="0">
                <a:latin typeface="+mj-lt"/>
              </a:rPr>
              <a:t>funded by the World Bank</a:t>
            </a:r>
          </a:p>
        </p:txBody>
      </p:sp>
      <p:sp>
        <p:nvSpPr>
          <p:cNvPr id="4" name="TextBox 3"/>
          <p:cNvSpPr txBox="1"/>
          <p:nvPr/>
        </p:nvSpPr>
        <p:spPr>
          <a:xfrm>
            <a:off x="5638800" y="5791200"/>
            <a:ext cx="3529013" cy="400050"/>
          </a:xfrm>
          <a:prstGeom prst="rect">
            <a:avLst/>
          </a:prstGeom>
          <a:noFill/>
        </p:spPr>
        <p:txBody>
          <a:bodyPr wrap="none">
            <a:spAutoFit/>
          </a:bodyPr>
          <a:lstStyle/>
          <a:p>
            <a:pPr>
              <a:defRPr/>
            </a:pPr>
            <a:r>
              <a:rPr lang="en-US" sz="2000">
                <a:latin typeface="+mj-lt"/>
              </a:rPr>
              <a:t>[Druin, </a:t>
            </a:r>
            <a:r>
              <a:rPr lang="en-US" sz="2000" err="1">
                <a:latin typeface="+mj-lt"/>
              </a:rPr>
              <a:t>Bederson</a:t>
            </a:r>
            <a:r>
              <a:rPr lang="en-US" sz="2000">
                <a:latin typeface="+mj-lt"/>
              </a:rPr>
              <a:t> et al., In Press]</a:t>
            </a:r>
            <a:endParaRPr lang="en-US" sz="2000">
              <a:latin typeface="+mj-lt"/>
            </a:endParaRPr>
          </a:p>
        </p:txBody>
      </p:sp>
      <p:sp>
        <p:nvSpPr>
          <p:cNvPr id="5" name="Rectangle 4"/>
          <p:cNvSpPr/>
          <p:nvPr/>
        </p:nvSpPr>
        <p:spPr>
          <a:xfrm>
            <a:off x="381000" y="1905000"/>
            <a:ext cx="2819400" cy="38100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4820" name="Rectangle 2"/>
          <p:cNvSpPr>
            <a:spLocks noGrp="1" noChangeArrowheads="1"/>
          </p:cNvSpPr>
          <p:nvPr>
            <p:ph type="title"/>
          </p:nvPr>
        </p:nvSpPr>
        <p:spPr>
          <a:xfrm>
            <a:off x="0" y="381000"/>
            <a:ext cx="9144000" cy="1143000"/>
          </a:xfrm>
        </p:spPr>
        <p:txBody>
          <a:bodyPr/>
          <a:lstStyle/>
          <a:p>
            <a:r>
              <a:rPr lang="en-US" b="1" smtClean="0"/>
              <a:t>International Children’s Digital Library</a:t>
            </a:r>
          </a:p>
        </p:txBody>
      </p:sp>
      <p:pic>
        <p:nvPicPr>
          <p:cNvPr id="34821" name="Picture 4" descr="CIMG1688"/>
          <p:cNvPicPr>
            <a:picLocks noChangeAspect="1" noChangeArrowheads="1"/>
          </p:cNvPicPr>
          <p:nvPr/>
        </p:nvPicPr>
        <p:blipFill>
          <a:blip r:embed="rId2"/>
          <a:srcRect/>
          <a:stretch>
            <a:fillRect/>
          </a:stretch>
        </p:blipFill>
        <p:spPr bwMode="auto">
          <a:xfrm>
            <a:off x="152400" y="2286000"/>
            <a:ext cx="2844800" cy="2133600"/>
          </a:xfrm>
          <a:prstGeom prst="rect">
            <a:avLst/>
          </a:prstGeom>
          <a:noFill/>
          <a:ln w="9525">
            <a:noFill/>
            <a:miter lim="800000"/>
            <a:headEnd/>
            <a:tailEnd/>
          </a:ln>
        </p:spPr>
      </p:pic>
      <p:sp>
        <p:nvSpPr>
          <p:cNvPr id="8" name="Rectangle 7"/>
          <p:cNvSpPr/>
          <p:nvPr/>
        </p:nvSpPr>
        <p:spPr>
          <a:xfrm>
            <a:off x="557586" y="1730514"/>
            <a:ext cx="2719014" cy="707886"/>
          </a:xfrm>
          <a:prstGeom prst="rect">
            <a:avLst/>
          </a:prstGeom>
        </p:spPr>
        <p:txBody>
          <a:bodyPr wrap="none">
            <a:spAutoFit/>
          </a:bodyPr>
          <a:lstStyle/>
          <a:p>
            <a:pPr>
              <a:defRPr/>
            </a:pPr>
            <a:r>
              <a:rPr lang="en-US" sz="4000" b="1">
                <a:effectLst>
                  <a:glow rad="228600">
                    <a:schemeClr val="accent6">
                      <a:satMod val="175000"/>
                      <a:alpha val="40000"/>
                    </a:schemeClr>
                  </a:glow>
                </a:effectLst>
                <a:latin typeface="Arial Black" pitchFamily="34" charset="0"/>
              </a:rPr>
              <a:t>Mongolia</a:t>
            </a:r>
            <a:endParaRPr lang="en-US" sz="4000" b="1">
              <a:effectLst>
                <a:glow rad="228600">
                  <a:schemeClr val="accent6">
                    <a:satMod val="175000"/>
                    <a:alpha val="40000"/>
                  </a:schemeClr>
                </a:glow>
              </a:effectLst>
              <a:latin typeface="Arial Black" pitchFamily="34" charset="0"/>
            </a:endParaRPr>
          </a:p>
        </p:txBody>
      </p:sp>
      <p:sp>
        <p:nvSpPr>
          <p:cNvPr id="9" name="Rectangle 8"/>
          <p:cNvSpPr/>
          <p:nvPr/>
        </p:nvSpPr>
        <p:spPr>
          <a:xfrm>
            <a:off x="304800" y="4419600"/>
            <a:ext cx="4572000" cy="1200150"/>
          </a:xfrm>
          <a:prstGeom prst="rect">
            <a:avLst/>
          </a:prstGeom>
        </p:spPr>
        <p:txBody>
          <a:bodyPr>
            <a:spAutoFit/>
          </a:bodyPr>
          <a:lstStyle/>
          <a:p>
            <a:pPr>
              <a:defRPr/>
            </a:pPr>
            <a:r>
              <a:rPr lang="en-US" sz="2400">
                <a:latin typeface="+mj-lt"/>
              </a:rPr>
              <a:t>Phase I    </a:t>
            </a:r>
            <a:r>
              <a:rPr lang="en-US" sz="2400">
                <a:latin typeface="Arial Black" pitchFamily="34" charset="0"/>
              </a:rPr>
              <a:t>Urban</a:t>
            </a:r>
          </a:p>
          <a:p>
            <a:pPr>
              <a:defRPr/>
            </a:pPr>
            <a:r>
              <a:rPr lang="en-US" sz="2400">
                <a:latin typeface="+mj-lt"/>
              </a:rPr>
              <a:t>Phase II   </a:t>
            </a:r>
            <a:r>
              <a:rPr lang="en-US" sz="2400">
                <a:latin typeface="Arial Black" pitchFamily="34" charset="0"/>
              </a:rPr>
              <a:t>Rural</a:t>
            </a:r>
          </a:p>
          <a:p>
            <a:pPr>
              <a:defRPr/>
            </a:pPr>
            <a:r>
              <a:rPr lang="en-US" sz="2400">
                <a:latin typeface="+mj-lt"/>
              </a:rPr>
              <a:t>Phase III  </a:t>
            </a:r>
            <a:r>
              <a:rPr lang="en-US" sz="2400">
                <a:latin typeface="Arial Black" pitchFamily="34" charset="0"/>
              </a:rPr>
              <a:t>Mobile</a:t>
            </a:r>
            <a:endParaRPr lang="en-US" sz="2400">
              <a:latin typeface="Arial Black" pitchFamily="34" charset="0"/>
            </a:endParaRPr>
          </a:p>
        </p:txBody>
      </p:sp>
      <p:sp>
        <p:nvSpPr>
          <p:cNvPr id="11" name="Rectangle 10"/>
          <p:cNvSpPr/>
          <p:nvPr/>
        </p:nvSpPr>
        <p:spPr>
          <a:xfrm>
            <a:off x="3733800" y="3225800"/>
            <a:ext cx="4668838" cy="584200"/>
          </a:xfrm>
          <a:prstGeom prst="rect">
            <a:avLst/>
          </a:prstGeom>
        </p:spPr>
        <p:txBody>
          <a:bodyPr wrap="none">
            <a:spAutoFit/>
          </a:bodyPr>
          <a:lstStyle/>
          <a:p>
            <a:pPr>
              <a:defRPr/>
            </a:pPr>
            <a:r>
              <a:rPr lang="en-US" sz="3200">
                <a:latin typeface="+mj-lt"/>
              </a:rPr>
              <a:t>partnering with Mongolian</a:t>
            </a:r>
          </a:p>
        </p:txBody>
      </p:sp>
      <p:sp>
        <p:nvSpPr>
          <p:cNvPr id="12" name="Rectangle 11"/>
          <p:cNvSpPr/>
          <p:nvPr/>
        </p:nvSpPr>
        <p:spPr>
          <a:xfrm>
            <a:off x="3733800" y="1874838"/>
            <a:ext cx="6019800" cy="708025"/>
          </a:xfrm>
          <a:prstGeom prst="rect">
            <a:avLst/>
          </a:prstGeom>
        </p:spPr>
        <p:txBody>
          <a:bodyPr>
            <a:spAutoFit/>
          </a:bodyPr>
          <a:lstStyle/>
          <a:p>
            <a:pPr>
              <a:defRPr/>
            </a:pPr>
            <a:r>
              <a:rPr lang="en-US" sz="3200">
                <a:latin typeface="+mj-lt"/>
              </a:rPr>
              <a:t>adding </a:t>
            </a:r>
            <a:r>
              <a:rPr lang="en-US" sz="4000">
                <a:latin typeface="Arial Black" pitchFamily="34" charset="0"/>
              </a:rPr>
              <a:t>digital access</a:t>
            </a:r>
            <a:endParaRPr lang="en-US" sz="4000">
              <a:latin typeface="+mj-lt"/>
            </a:endParaRPr>
          </a:p>
        </p:txBody>
      </p:sp>
      <p:sp>
        <p:nvSpPr>
          <p:cNvPr id="13" name="Rectangle 12"/>
          <p:cNvSpPr/>
          <p:nvPr/>
        </p:nvSpPr>
        <p:spPr>
          <a:xfrm>
            <a:off x="3733800" y="2325688"/>
            <a:ext cx="5006975" cy="646112"/>
          </a:xfrm>
          <a:prstGeom prst="rect">
            <a:avLst/>
          </a:prstGeom>
        </p:spPr>
        <p:txBody>
          <a:bodyPr wrap="none">
            <a:spAutoFit/>
          </a:bodyPr>
          <a:lstStyle/>
          <a:p>
            <a:pPr>
              <a:defRPr/>
            </a:pPr>
            <a:r>
              <a:rPr lang="en-US" sz="2800">
                <a:latin typeface="+mj-lt"/>
              </a:rPr>
              <a:t>to traditional </a:t>
            </a:r>
            <a:r>
              <a:rPr lang="en-US" sz="3600" b="1">
                <a:latin typeface="+mj-lt"/>
              </a:rPr>
              <a:t>literacy</a:t>
            </a:r>
            <a:r>
              <a:rPr lang="en-US" sz="3600">
                <a:latin typeface="+mj-lt"/>
              </a:rPr>
              <a:t> project</a:t>
            </a:r>
            <a:endParaRPr lang="en-US" sz="3600">
              <a:latin typeface="+mj-lt"/>
            </a:endParaRPr>
          </a:p>
        </p:txBody>
      </p:sp>
      <p:sp>
        <p:nvSpPr>
          <p:cNvPr id="34827" name="Rectangle 13"/>
          <p:cNvSpPr>
            <a:spLocks noChangeArrowheads="1"/>
          </p:cNvSpPr>
          <p:nvPr/>
        </p:nvSpPr>
        <p:spPr bwMode="auto">
          <a:xfrm>
            <a:off x="3733800" y="3606800"/>
            <a:ext cx="4992688" cy="584200"/>
          </a:xfrm>
          <a:prstGeom prst="rect">
            <a:avLst/>
          </a:prstGeom>
          <a:noFill/>
          <a:ln w="9525">
            <a:noFill/>
            <a:miter lim="800000"/>
            <a:headEnd/>
            <a:tailEnd/>
          </a:ln>
        </p:spPr>
        <p:txBody>
          <a:bodyPr wrap="none">
            <a:spAutoFit/>
          </a:bodyPr>
          <a:lstStyle/>
          <a:p>
            <a:r>
              <a:rPr lang="en-US" sz="3200">
                <a:solidFill>
                  <a:srgbClr val="000000"/>
                </a:solidFill>
                <a:latin typeface="Arial Black" pitchFamily="34" charset="0"/>
              </a:rPr>
              <a:t>Ministry of Education</a:t>
            </a:r>
          </a:p>
        </p:txBody>
      </p:sp>
      <p:sp>
        <p:nvSpPr>
          <p:cNvPr id="16" name="TextBox 15"/>
          <p:cNvSpPr txBox="1"/>
          <p:nvPr/>
        </p:nvSpPr>
        <p:spPr>
          <a:xfrm>
            <a:off x="3944938" y="6540500"/>
            <a:ext cx="5257800" cy="369888"/>
          </a:xfrm>
          <a:prstGeom prst="rect">
            <a:avLst/>
          </a:prstGeom>
          <a:noFill/>
        </p:spPr>
        <p:txBody>
          <a:bodyPr>
            <a:spAutoFit/>
          </a:bodyPr>
          <a:lstStyle/>
          <a:p>
            <a:pPr algn="r">
              <a:defRPr/>
            </a:pPr>
            <a:r>
              <a:rPr lang="en-US">
                <a:solidFill>
                  <a:schemeClr val="bg1">
                    <a:lumMod val="50000"/>
                  </a:schemeClr>
                </a:solidFill>
                <a:latin typeface="Arial Black" pitchFamily="34" charset="0"/>
              </a:rPr>
              <a:t>[1 Design for the World]</a:t>
            </a:r>
            <a:r>
              <a:rPr lang="en-US"/>
              <a:t>    </a:t>
            </a:r>
            <a:r>
              <a:rPr lang="en-US">
                <a:solidFill>
                  <a:schemeClr val="bg1">
                    <a:lumMod val="65000"/>
                  </a:schemeClr>
                </a:solidFill>
              </a:rPr>
              <a:t>2    3    4    5</a:t>
            </a:r>
            <a:endParaRPr lang="en-US">
              <a:solidFill>
                <a:schemeClr val="bg1">
                  <a:lumMod val="65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1"/>
          </p:nvPr>
        </p:nvSpPr>
        <p:spPr>
          <a:xfrm>
            <a:off x="6324600" y="6381750"/>
            <a:ext cx="3352800" cy="476250"/>
          </a:xfrm>
        </p:spPr>
        <p:txBody>
          <a:bodyPr/>
          <a:lstStyle/>
          <a:p>
            <a:pPr>
              <a:defRPr/>
            </a:pPr>
            <a:r>
              <a:rPr lang="en-US"/>
              <a:t> December 2006</a:t>
            </a:r>
          </a:p>
        </p:txBody>
      </p:sp>
      <p:pic>
        <p:nvPicPr>
          <p:cNvPr id="35842" name="Picture 2" descr="CIMG1755"/>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1"/>
          </p:nvPr>
        </p:nvSpPr>
        <p:spPr>
          <a:xfrm>
            <a:off x="6324600" y="6381750"/>
            <a:ext cx="3352800" cy="476250"/>
          </a:xfrm>
        </p:spPr>
        <p:txBody>
          <a:bodyPr/>
          <a:lstStyle/>
          <a:p>
            <a:pPr>
              <a:defRPr/>
            </a:pPr>
            <a:r>
              <a:rPr lang="en-US"/>
              <a:t> December 2006</a:t>
            </a:r>
          </a:p>
        </p:txBody>
      </p:sp>
      <p:pic>
        <p:nvPicPr>
          <p:cNvPr id="36866" name="Picture 2" descr="CIMG1799"/>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CCDD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Footer Placeholder 3"/>
          <p:cNvSpPr>
            <a:spLocks noGrp="1"/>
          </p:cNvSpPr>
          <p:nvPr>
            <p:ph type="ftr" sz="quarter" idx="11"/>
          </p:nvPr>
        </p:nvSpPr>
        <p:spPr>
          <a:xfrm>
            <a:off x="6324600" y="6381750"/>
            <a:ext cx="3352800" cy="476250"/>
          </a:xfrm>
        </p:spPr>
        <p:txBody>
          <a:bodyPr/>
          <a:lstStyle/>
          <a:p>
            <a:pPr>
              <a:defRPr/>
            </a:pPr>
            <a:r>
              <a:rPr lang="en-US"/>
              <a:t> December 2006</a:t>
            </a:r>
          </a:p>
        </p:txBody>
      </p:sp>
      <p:pic>
        <p:nvPicPr>
          <p:cNvPr id="37891" name="Picture 2"/>
          <p:cNvPicPr>
            <a:picLocks noChangeAspect="1" noChangeArrowheads="1"/>
          </p:cNvPicPr>
          <p:nvPr/>
        </p:nvPicPr>
        <p:blipFill>
          <a:blip r:embed="rId2"/>
          <a:srcRect/>
          <a:stretch>
            <a:fillRect/>
          </a:stretch>
        </p:blipFill>
        <p:spPr bwMode="auto">
          <a:xfrm>
            <a:off x="495300" y="-20638"/>
            <a:ext cx="8153400" cy="6878638"/>
          </a:xfrm>
          <a:prstGeom prst="rect">
            <a:avLst/>
          </a:prstGeom>
          <a:noFill/>
          <a:ln w="9525">
            <a:noFill/>
            <a:miter lim="800000"/>
            <a:headEnd/>
            <a:tailEnd/>
          </a:ln>
        </p:spPr>
      </p:pic>
      <p:sp>
        <p:nvSpPr>
          <p:cNvPr id="37892" name="TextBox 4"/>
          <p:cNvSpPr txBox="1">
            <a:spLocks noChangeArrowheads="1"/>
          </p:cNvSpPr>
          <p:nvPr/>
        </p:nvSpPr>
        <p:spPr bwMode="auto">
          <a:xfrm>
            <a:off x="2819400" y="5943600"/>
            <a:ext cx="3168650" cy="646113"/>
          </a:xfrm>
          <a:prstGeom prst="rect">
            <a:avLst/>
          </a:prstGeom>
          <a:noFill/>
          <a:ln w="9525">
            <a:solidFill>
              <a:schemeClr val="tx1"/>
            </a:solidFill>
            <a:miter lim="800000"/>
            <a:headEnd/>
            <a:tailEnd/>
          </a:ln>
        </p:spPr>
        <p:txBody>
          <a:bodyPr wrap="none">
            <a:spAutoFit/>
          </a:bodyPr>
          <a:lstStyle/>
          <a:p>
            <a:r>
              <a:rPr lang="en-US" sz="3600" b="1"/>
              <a:t>www.read.mn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endParaRPr lang="en-US" smtClean="0"/>
          </a:p>
        </p:txBody>
      </p:sp>
      <p:sp>
        <p:nvSpPr>
          <p:cNvPr id="38914" name="Content Placeholder 2"/>
          <p:cNvSpPr>
            <a:spLocks noGrp="1"/>
          </p:cNvSpPr>
          <p:nvPr>
            <p:ph idx="1"/>
          </p:nvPr>
        </p:nvSpPr>
        <p:spPr/>
        <p:txBody>
          <a:bodyPr/>
          <a:lstStyle/>
          <a:p>
            <a:endParaRPr lang="en-US" smtClean="0"/>
          </a:p>
        </p:txBody>
      </p:sp>
      <p:pic>
        <p:nvPicPr>
          <p:cNvPr id="38915" name="Picture 2" descr="C:\images\bederson\2007\11 - November\Mongolia\road to nowhere.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endParaRPr lang="en-US" smtClean="0"/>
          </a:p>
        </p:txBody>
      </p:sp>
      <p:sp>
        <p:nvSpPr>
          <p:cNvPr id="39938" name="Content Placeholder 2"/>
          <p:cNvSpPr>
            <a:spLocks noGrp="1"/>
          </p:cNvSpPr>
          <p:nvPr>
            <p:ph idx="1"/>
          </p:nvPr>
        </p:nvSpPr>
        <p:spPr/>
        <p:txBody>
          <a:bodyPr/>
          <a:lstStyle/>
          <a:p>
            <a:endParaRPr lang="en-US" smtClean="0"/>
          </a:p>
        </p:txBody>
      </p:sp>
      <p:pic>
        <p:nvPicPr>
          <p:cNvPr id="39939" name="Picture 4" descr="C:\images\bederson\2007\11 - November\Mongolia\IMG_0686.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endParaRPr lang="en-US" smtClean="0"/>
          </a:p>
        </p:txBody>
      </p:sp>
      <p:sp>
        <p:nvSpPr>
          <p:cNvPr id="40962" name="Content Placeholder 2"/>
          <p:cNvSpPr>
            <a:spLocks noGrp="1"/>
          </p:cNvSpPr>
          <p:nvPr>
            <p:ph idx="1"/>
          </p:nvPr>
        </p:nvSpPr>
        <p:spPr/>
        <p:txBody>
          <a:bodyPr/>
          <a:lstStyle/>
          <a:p>
            <a:endParaRPr lang="en-US" smtClean="0"/>
          </a:p>
        </p:txBody>
      </p:sp>
      <p:pic>
        <p:nvPicPr>
          <p:cNvPr id="40963" name="Picture 2" descr="C:\images\bederson\2007\11 - November\Mongolia\IMG_0645.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2"/>
          <p:cNvSpPr>
            <a:spLocks noGrp="1"/>
          </p:cNvSpPr>
          <p:nvPr>
            <p:ph idx="1"/>
          </p:nvPr>
        </p:nvSpPr>
        <p:spPr>
          <a:xfrm>
            <a:off x="457200" y="304800"/>
            <a:ext cx="7848600" cy="3962400"/>
          </a:xfrm>
        </p:spPr>
        <p:txBody>
          <a:bodyPr/>
          <a:lstStyle/>
          <a:p>
            <a:pPr>
              <a:buFont typeface="Arial" charset="0"/>
              <a:buNone/>
            </a:pPr>
            <a:r>
              <a:rPr lang="en-US" b="1" smtClean="0">
                <a:latin typeface="Arial Black" pitchFamily="34" charset="0"/>
              </a:rPr>
              <a:t>“Once upon a time </a:t>
            </a:r>
            <a:r>
              <a:rPr lang="en-US" smtClean="0"/>
              <a:t>a huge tribe of cats lived in a remote village. A river divided the village in two. Black cats lived on one bank and blonde cats lived on the other… In summer and autumn, a black cat ruled the village and in spring and winter, a blonde cat ruled the village.</a:t>
            </a:r>
            <a:r>
              <a:rPr lang="en-US" smtClean="0">
                <a:latin typeface="Arial Black" pitchFamily="34" charset="0"/>
              </a:rPr>
              <a:t>”</a:t>
            </a:r>
          </a:p>
          <a:p>
            <a:pPr algn="r">
              <a:buFont typeface="Arial" charset="0"/>
              <a:buNone/>
            </a:pPr>
            <a:r>
              <a:rPr lang="en-US" sz="2400" i="1" smtClean="0">
                <a:latin typeface="Arial Black" pitchFamily="34" charset="0"/>
              </a:rPr>
              <a:t>    </a:t>
            </a:r>
            <a:r>
              <a:rPr lang="en-US" sz="2400" smtClean="0">
                <a:latin typeface="Arial Black" pitchFamily="34" charset="0"/>
              </a:rPr>
              <a:t>-Black ears … blonde ears (2002)</a:t>
            </a:r>
          </a:p>
        </p:txBody>
      </p:sp>
      <p:sp>
        <p:nvSpPr>
          <p:cNvPr id="4" name="Footer Placeholder 3"/>
          <p:cNvSpPr>
            <a:spLocks noGrp="1"/>
          </p:cNvSpPr>
          <p:nvPr>
            <p:ph type="ftr" sz="quarter" idx="11"/>
          </p:nvPr>
        </p:nvSpPr>
        <p:spPr/>
        <p:txBody>
          <a:bodyPr/>
          <a:lstStyle/>
          <a:p>
            <a:pPr>
              <a:defRPr/>
            </a:pPr>
            <a:endParaRPr lang="en-US"/>
          </a:p>
        </p:txBody>
      </p:sp>
      <p:pic>
        <p:nvPicPr>
          <p:cNvPr id="17411" name="Picture 4"/>
          <p:cNvPicPr>
            <a:picLocks noChangeAspect="1" noChangeArrowheads="1"/>
          </p:cNvPicPr>
          <p:nvPr/>
        </p:nvPicPr>
        <p:blipFill>
          <a:blip r:embed="rId2"/>
          <a:srcRect/>
          <a:stretch>
            <a:fillRect/>
          </a:stretch>
        </p:blipFill>
        <p:spPr bwMode="auto">
          <a:xfrm>
            <a:off x="0" y="4191000"/>
            <a:ext cx="9229725"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endParaRPr lang="en-US" smtClean="0"/>
          </a:p>
        </p:txBody>
      </p:sp>
      <p:sp>
        <p:nvSpPr>
          <p:cNvPr id="41986" name="Content Placeholder 2"/>
          <p:cNvSpPr>
            <a:spLocks noGrp="1"/>
          </p:cNvSpPr>
          <p:nvPr>
            <p:ph idx="1"/>
          </p:nvPr>
        </p:nvSpPr>
        <p:spPr/>
        <p:txBody>
          <a:bodyPr/>
          <a:lstStyle/>
          <a:p>
            <a:endParaRPr lang="en-US" smtClean="0"/>
          </a:p>
        </p:txBody>
      </p:sp>
      <p:pic>
        <p:nvPicPr>
          <p:cNvPr id="41987" name="Picture 2" descr="C:\images\bederson\2007\11 - November\Mongolia\school children.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endParaRPr lang="en-US" smtClean="0"/>
          </a:p>
        </p:txBody>
      </p:sp>
      <p:sp>
        <p:nvSpPr>
          <p:cNvPr id="43010" name="Content Placeholder 2"/>
          <p:cNvSpPr>
            <a:spLocks noGrp="1"/>
          </p:cNvSpPr>
          <p:nvPr>
            <p:ph idx="1"/>
          </p:nvPr>
        </p:nvSpPr>
        <p:spPr/>
        <p:txBody>
          <a:bodyPr/>
          <a:lstStyle/>
          <a:p>
            <a:endParaRPr lang="en-US" smtClean="0"/>
          </a:p>
        </p:txBody>
      </p:sp>
      <p:pic>
        <p:nvPicPr>
          <p:cNvPr id="43011" name="Picture 2" descr="C:\images\bederson\2007\11 - November\Mongolia\fifth graders.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endParaRPr lang="en-US" smtClean="0"/>
          </a:p>
        </p:txBody>
      </p:sp>
      <p:sp>
        <p:nvSpPr>
          <p:cNvPr id="44034" name="Content Placeholder 2"/>
          <p:cNvSpPr>
            <a:spLocks noGrp="1"/>
          </p:cNvSpPr>
          <p:nvPr>
            <p:ph idx="1"/>
          </p:nvPr>
        </p:nvSpPr>
        <p:spPr/>
        <p:txBody>
          <a:bodyPr/>
          <a:lstStyle/>
          <a:p>
            <a:endParaRPr lang="en-US" smtClean="0"/>
          </a:p>
        </p:txBody>
      </p:sp>
      <p:pic>
        <p:nvPicPr>
          <p:cNvPr id="44035" name="Picture 2" descr="C:\images\bederson\2007\11 - November\Mongolia\IMG_0659.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endParaRPr lang="en-US" smtClean="0"/>
          </a:p>
        </p:txBody>
      </p:sp>
      <p:sp>
        <p:nvSpPr>
          <p:cNvPr id="45058" name="Content Placeholder 2"/>
          <p:cNvSpPr>
            <a:spLocks noGrp="1"/>
          </p:cNvSpPr>
          <p:nvPr>
            <p:ph idx="1"/>
          </p:nvPr>
        </p:nvSpPr>
        <p:spPr/>
        <p:txBody>
          <a:bodyPr/>
          <a:lstStyle/>
          <a:p>
            <a:endParaRPr lang="en-US" smtClean="0"/>
          </a:p>
        </p:txBody>
      </p:sp>
      <p:pic>
        <p:nvPicPr>
          <p:cNvPr id="45059" name="Picture 2" descr="C:\images\bederson\2007\11 - November\Mongolia\IMG_0830.JPG"/>
          <p:cNvPicPr>
            <a:picLocks noChangeAspect="1" noChangeArrowheads="1"/>
          </p:cNvPicPr>
          <p:nvPr/>
        </p:nvPicPr>
        <p:blipFill>
          <a:blip r:embed="rId2"/>
          <a:srcRect/>
          <a:stretch>
            <a:fillRect/>
          </a:stretch>
        </p:blipFill>
        <p:spPr bwMode="auto">
          <a:xfrm>
            <a:off x="0" y="14288"/>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533400" y="381000"/>
            <a:ext cx="7848600" cy="1143000"/>
          </a:xfrm>
        </p:spPr>
        <p:txBody>
          <a:bodyPr/>
          <a:lstStyle/>
          <a:p>
            <a:r>
              <a:rPr lang="en-US" b="1" smtClean="0"/>
              <a:t>One Laptop per Child &amp; </a:t>
            </a:r>
            <a:r>
              <a:rPr lang="en-US" b="1" smtClean="0">
                <a:latin typeface="Arial Black" pitchFamily="34" charset="0"/>
              </a:rPr>
              <a:t>ICDL</a:t>
            </a:r>
          </a:p>
        </p:txBody>
      </p:sp>
      <p:sp>
        <p:nvSpPr>
          <p:cNvPr id="46082" name="Content Placeholder 2"/>
          <p:cNvSpPr>
            <a:spLocks noGrp="1"/>
          </p:cNvSpPr>
          <p:nvPr>
            <p:ph idx="1"/>
          </p:nvPr>
        </p:nvSpPr>
        <p:spPr>
          <a:xfrm>
            <a:off x="3733800" y="2362200"/>
            <a:ext cx="5715000" cy="3429000"/>
          </a:xfrm>
        </p:spPr>
        <p:txBody>
          <a:bodyPr/>
          <a:lstStyle/>
          <a:p>
            <a:pPr>
              <a:buFont typeface="Arial" charset="0"/>
              <a:buNone/>
            </a:pPr>
            <a:r>
              <a:rPr lang="en-US" b="1" smtClean="0">
                <a:latin typeface="Arial Black" pitchFamily="34" charset="0"/>
              </a:rPr>
              <a:t>400 </a:t>
            </a:r>
            <a:r>
              <a:rPr lang="en-US" smtClean="0"/>
              <a:t>laptops in </a:t>
            </a:r>
            <a:r>
              <a:rPr lang="en-US" b="1" smtClean="0"/>
              <a:t>2</a:t>
            </a:r>
            <a:r>
              <a:rPr lang="en-US" smtClean="0"/>
              <a:t> schools</a:t>
            </a:r>
          </a:p>
          <a:p>
            <a:pPr>
              <a:buFont typeface="Arial" charset="0"/>
              <a:buNone/>
            </a:pPr>
            <a:endParaRPr lang="en-US" smtClean="0"/>
          </a:p>
          <a:p>
            <a:pPr>
              <a:buFont typeface="Arial" charset="0"/>
              <a:buNone/>
            </a:pPr>
            <a:endParaRPr lang="en-US" smtClean="0"/>
          </a:p>
          <a:p>
            <a:pPr>
              <a:buFont typeface="Arial" charset="0"/>
              <a:buNone/>
            </a:pPr>
            <a:endParaRPr lang="en-US" smtClean="0"/>
          </a:p>
          <a:p>
            <a:pPr>
              <a:buFont typeface="Arial" charset="0"/>
              <a:buNone/>
            </a:pPr>
            <a:r>
              <a:rPr lang="en-US" smtClean="0">
                <a:latin typeface="Arial Black" pitchFamily="34" charset="0"/>
              </a:rPr>
              <a:t>Goal</a:t>
            </a:r>
            <a:r>
              <a:rPr lang="en-US" smtClean="0"/>
              <a:t>: </a:t>
            </a:r>
            <a:r>
              <a:rPr lang="en-US" b="1" smtClean="0"/>
              <a:t>200,000</a:t>
            </a:r>
            <a:r>
              <a:rPr lang="en-US" smtClean="0"/>
              <a:t> laptops to </a:t>
            </a:r>
            <a:r>
              <a:rPr lang="en-US" b="1" smtClean="0"/>
              <a:t>all</a:t>
            </a:r>
            <a:r>
              <a:rPr lang="en-US" smtClean="0"/>
              <a:t> </a:t>
            </a:r>
            <a:br>
              <a:rPr lang="en-US" smtClean="0"/>
            </a:br>
            <a:endParaRPr lang="en-US" smtClean="0"/>
          </a:p>
          <a:p>
            <a:endParaRPr lang="en-US" smtClean="0"/>
          </a:p>
        </p:txBody>
      </p:sp>
      <p:sp>
        <p:nvSpPr>
          <p:cNvPr id="5" name="Rectangle 4"/>
          <p:cNvSpPr/>
          <p:nvPr/>
        </p:nvSpPr>
        <p:spPr>
          <a:xfrm>
            <a:off x="381000" y="1905000"/>
            <a:ext cx="2819400" cy="32766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46084" name="Picture 2"/>
          <p:cNvPicPr>
            <a:picLocks noChangeAspect="1" noChangeArrowheads="1"/>
          </p:cNvPicPr>
          <p:nvPr/>
        </p:nvPicPr>
        <p:blipFill>
          <a:blip r:embed="rId2"/>
          <a:srcRect/>
          <a:stretch>
            <a:fillRect/>
          </a:stretch>
        </p:blipFill>
        <p:spPr bwMode="auto">
          <a:xfrm>
            <a:off x="0" y="2057400"/>
            <a:ext cx="3454400" cy="2590800"/>
          </a:xfrm>
          <a:prstGeom prst="rect">
            <a:avLst/>
          </a:prstGeom>
          <a:noFill/>
          <a:ln w="9525">
            <a:noFill/>
            <a:miter lim="800000"/>
            <a:headEnd/>
            <a:tailEnd/>
          </a:ln>
        </p:spPr>
      </p:pic>
      <p:sp>
        <p:nvSpPr>
          <p:cNvPr id="46085" name="Rectangle 7"/>
          <p:cNvSpPr>
            <a:spLocks noChangeArrowheads="1"/>
          </p:cNvSpPr>
          <p:nvPr/>
        </p:nvSpPr>
        <p:spPr bwMode="auto">
          <a:xfrm>
            <a:off x="3810000" y="1676400"/>
            <a:ext cx="1751013" cy="584200"/>
          </a:xfrm>
          <a:prstGeom prst="rect">
            <a:avLst/>
          </a:prstGeom>
          <a:noFill/>
          <a:ln w="9525">
            <a:noFill/>
            <a:miter lim="800000"/>
            <a:headEnd/>
            <a:tailEnd/>
          </a:ln>
        </p:spPr>
        <p:txBody>
          <a:bodyPr wrap="none">
            <a:spAutoFit/>
          </a:bodyPr>
          <a:lstStyle/>
          <a:p>
            <a:pPr marL="342900" indent="-342900">
              <a:spcBef>
                <a:spcPct val="20000"/>
              </a:spcBef>
            </a:pPr>
            <a:r>
              <a:rPr lang="en-US" sz="3200">
                <a:solidFill>
                  <a:srgbClr val="000000"/>
                </a:solidFill>
                <a:latin typeface="Calibri" pitchFamily="34" charset="0"/>
              </a:rPr>
              <a:t>First pilot</a:t>
            </a:r>
            <a:endParaRPr lang="en-US" sz="3200">
              <a:solidFill>
                <a:srgbClr val="000000"/>
              </a:solidFill>
              <a:latin typeface="Arial Black" pitchFamily="34" charset="0"/>
            </a:endParaRPr>
          </a:p>
        </p:txBody>
      </p:sp>
      <p:sp>
        <p:nvSpPr>
          <p:cNvPr id="46086" name="Rectangle 8"/>
          <p:cNvSpPr>
            <a:spLocks noChangeArrowheads="1"/>
          </p:cNvSpPr>
          <p:nvPr/>
        </p:nvSpPr>
        <p:spPr bwMode="auto">
          <a:xfrm>
            <a:off x="4648200" y="3124200"/>
            <a:ext cx="2855913" cy="584200"/>
          </a:xfrm>
          <a:prstGeom prst="rect">
            <a:avLst/>
          </a:prstGeom>
          <a:noFill/>
          <a:ln w="9525">
            <a:noFill/>
            <a:miter lim="800000"/>
            <a:headEnd/>
            <a:tailEnd/>
          </a:ln>
        </p:spPr>
        <p:txBody>
          <a:bodyPr wrap="none">
            <a:spAutoFit/>
          </a:bodyPr>
          <a:lstStyle/>
          <a:p>
            <a:pPr marL="342900" indent="-342900">
              <a:spcBef>
                <a:spcPct val="20000"/>
              </a:spcBef>
            </a:pPr>
            <a:r>
              <a:rPr lang="en-US" sz="3200" b="1">
                <a:solidFill>
                  <a:srgbClr val="000000"/>
                </a:solidFill>
                <a:latin typeface="Calibri" pitchFamily="34" charset="0"/>
              </a:rPr>
              <a:t>on every laptop</a:t>
            </a:r>
          </a:p>
        </p:txBody>
      </p:sp>
      <p:sp>
        <p:nvSpPr>
          <p:cNvPr id="46087" name="Rectangle 9"/>
          <p:cNvSpPr>
            <a:spLocks noChangeArrowheads="1"/>
          </p:cNvSpPr>
          <p:nvPr/>
        </p:nvSpPr>
        <p:spPr bwMode="auto">
          <a:xfrm>
            <a:off x="3733800" y="3116263"/>
            <a:ext cx="1341438" cy="769937"/>
          </a:xfrm>
          <a:prstGeom prst="rect">
            <a:avLst/>
          </a:prstGeom>
          <a:noFill/>
          <a:ln w="9525">
            <a:noFill/>
            <a:miter lim="800000"/>
            <a:headEnd/>
            <a:tailEnd/>
          </a:ln>
        </p:spPr>
        <p:txBody>
          <a:bodyPr wrap="none">
            <a:spAutoFit/>
          </a:bodyPr>
          <a:lstStyle/>
          <a:p>
            <a:r>
              <a:rPr lang="en-US" sz="4400">
                <a:solidFill>
                  <a:srgbClr val="000000"/>
                </a:solidFill>
                <a:latin typeface="Calibri" pitchFamily="34" charset="0"/>
              </a:rPr>
              <a:t>ICDL </a:t>
            </a:r>
            <a:endParaRPr lang="en-US" sz="4400"/>
          </a:p>
        </p:txBody>
      </p:sp>
      <p:sp>
        <p:nvSpPr>
          <p:cNvPr id="46088" name="Rectangle 10"/>
          <p:cNvSpPr>
            <a:spLocks noChangeArrowheads="1"/>
          </p:cNvSpPr>
          <p:nvPr/>
        </p:nvSpPr>
        <p:spPr bwMode="auto">
          <a:xfrm>
            <a:off x="5287963" y="1524000"/>
            <a:ext cx="1112837" cy="584200"/>
          </a:xfrm>
          <a:prstGeom prst="rect">
            <a:avLst/>
          </a:prstGeom>
          <a:noFill/>
          <a:ln w="9525">
            <a:noFill/>
            <a:miter lim="800000"/>
            <a:headEnd/>
            <a:tailEnd/>
          </a:ln>
        </p:spPr>
        <p:txBody>
          <a:bodyPr wrap="none">
            <a:spAutoFit/>
          </a:bodyPr>
          <a:lstStyle/>
          <a:p>
            <a:pPr marL="342900" indent="-342900">
              <a:spcBef>
                <a:spcPct val="20000"/>
              </a:spcBef>
            </a:pPr>
            <a:r>
              <a:rPr lang="en-US" sz="3200">
                <a:solidFill>
                  <a:srgbClr val="000000"/>
                </a:solidFill>
                <a:latin typeface="Arial Black" pitchFamily="34" charset="0"/>
              </a:rPr>
              <a:t>now</a:t>
            </a:r>
          </a:p>
        </p:txBody>
      </p:sp>
      <p:sp>
        <p:nvSpPr>
          <p:cNvPr id="13" name="TextBox 12"/>
          <p:cNvSpPr txBox="1"/>
          <p:nvPr/>
        </p:nvSpPr>
        <p:spPr>
          <a:xfrm>
            <a:off x="3944938" y="6540500"/>
            <a:ext cx="5257800" cy="369888"/>
          </a:xfrm>
          <a:prstGeom prst="rect">
            <a:avLst/>
          </a:prstGeom>
          <a:noFill/>
        </p:spPr>
        <p:txBody>
          <a:bodyPr>
            <a:spAutoFit/>
          </a:bodyPr>
          <a:lstStyle/>
          <a:p>
            <a:pPr algn="r">
              <a:defRPr/>
            </a:pPr>
            <a:r>
              <a:rPr lang="en-US">
                <a:solidFill>
                  <a:schemeClr val="bg1">
                    <a:lumMod val="50000"/>
                  </a:schemeClr>
                </a:solidFill>
                <a:latin typeface="Arial Black" pitchFamily="34" charset="0"/>
              </a:rPr>
              <a:t>[1 Design for the World]</a:t>
            </a:r>
            <a:r>
              <a:rPr lang="en-US"/>
              <a:t>    </a:t>
            </a:r>
            <a:r>
              <a:rPr lang="en-US">
                <a:solidFill>
                  <a:schemeClr val="bg1">
                    <a:lumMod val="65000"/>
                  </a:schemeClr>
                </a:solidFill>
              </a:rPr>
              <a:t>2    3    4    5</a:t>
            </a:r>
            <a:endParaRPr lang="en-US">
              <a:solidFill>
                <a:schemeClr val="bg1">
                  <a:lumMod val="65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C:\images\bederson\work\2006\ICDL OLPC - Dec 2006\DSC_0005.jpg"/>
          <p:cNvPicPr>
            <a:picLocks noChangeAspect="1" noChangeArrowheads="1"/>
          </p:cNvPicPr>
          <p:nvPr/>
        </p:nvPicPr>
        <p:blipFill>
          <a:blip r:embed="rId2"/>
          <a:srcRect/>
          <a:stretch>
            <a:fillRect/>
          </a:stretch>
        </p:blipFill>
        <p:spPr bwMode="auto">
          <a:xfrm>
            <a:off x="0" y="0"/>
            <a:ext cx="103124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C:\images\bederson\work\2006\ICDL OLPC - Dec 2006\olpc-beta-just-machine-5.jpg"/>
          <p:cNvPicPr>
            <a:picLocks noChangeAspect="1" noChangeArrowheads="1"/>
          </p:cNvPicPr>
          <p:nvPr/>
        </p:nvPicPr>
        <p:blipFill>
          <a:blip r:embed="rId2"/>
          <a:srcRect/>
          <a:stretch>
            <a:fillRect/>
          </a:stretch>
        </p:blipFill>
        <p:spPr bwMode="auto">
          <a:xfrm>
            <a:off x="0" y="0"/>
            <a:ext cx="91455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2133600" y="304800"/>
            <a:ext cx="2438400" cy="1143000"/>
          </a:xfrm>
        </p:spPr>
        <p:txBody>
          <a:bodyPr/>
          <a:lstStyle/>
          <a:p>
            <a:r>
              <a:rPr lang="en-US" smtClean="0"/>
              <a:t>country,</a:t>
            </a:r>
          </a:p>
        </p:txBody>
      </p:sp>
      <p:sp>
        <p:nvSpPr>
          <p:cNvPr id="3" name="Content Placeholder 2"/>
          <p:cNvSpPr>
            <a:spLocks noGrp="1"/>
          </p:cNvSpPr>
          <p:nvPr>
            <p:ph idx="1"/>
          </p:nvPr>
        </p:nvSpPr>
        <p:spPr>
          <a:xfrm>
            <a:off x="3886200" y="2743200"/>
            <a:ext cx="6400800" cy="609600"/>
          </a:xfrm>
        </p:spPr>
        <p:txBody>
          <a:bodyPr rtlCol="0">
            <a:normAutofit/>
          </a:bodyPr>
          <a:lstStyle/>
          <a:p>
            <a:pPr fontAlgn="auto">
              <a:spcAft>
                <a:spcPts val="0"/>
              </a:spcAft>
              <a:buFont typeface="Arial" pitchFamily="34" charset="0"/>
              <a:buNone/>
              <a:defRPr/>
            </a:pPr>
            <a:r>
              <a:rPr lang="en-US" sz="2400" b="1" smtClean="0">
                <a:latin typeface="+mj-lt"/>
              </a:rPr>
              <a:t>children, teachers, librarians, parents</a:t>
            </a:r>
          </a:p>
          <a:p>
            <a:pPr fontAlgn="auto">
              <a:spcAft>
                <a:spcPts val="0"/>
              </a:spcAft>
              <a:buFont typeface="Arial" pitchFamily="34" charset="0"/>
              <a:buNone/>
              <a:defRPr/>
            </a:pPr>
            <a:endParaRPr lang="en-US" sz="1500"/>
          </a:p>
        </p:txBody>
      </p:sp>
      <p:sp>
        <p:nvSpPr>
          <p:cNvPr id="49155" name="Rectangle 3"/>
          <p:cNvSpPr>
            <a:spLocks noChangeArrowheads="1"/>
          </p:cNvSpPr>
          <p:nvPr/>
        </p:nvSpPr>
        <p:spPr bwMode="auto">
          <a:xfrm>
            <a:off x="6964363" y="5943600"/>
            <a:ext cx="2192337" cy="400050"/>
          </a:xfrm>
          <a:prstGeom prst="rect">
            <a:avLst/>
          </a:prstGeom>
          <a:noFill/>
          <a:ln w="9525">
            <a:noFill/>
            <a:miter lim="800000"/>
            <a:headEnd/>
            <a:tailEnd/>
          </a:ln>
        </p:spPr>
        <p:txBody>
          <a:bodyPr wrap="none">
            <a:spAutoFit/>
          </a:bodyPr>
          <a:lstStyle/>
          <a:p>
            <a:r>
              <a:rPr lang="en-US" sz="2000">
                <a:solidFill>
                  <a:srgbClr val="000000"/>
                </a:solidFill>
                <a:latin typeface="Calibri" pitchFamily="34" charset="0"/>
                <a:cs typeface="Arial" charset="0"/>
              </a:rPr>
              <a:t>[Druin et al., 2007 ]</a:t>
            </a:r>
            <a:endParaRPr lang="en-US"/>
          </a:p>
        </p:txBody>
      </p:sp>
      <p:sp>
        <p:nvSpPr>
          <p:cNvPr id="5" name="Rectangle 4"/>
          <p:cNvSpPr/>
          <p:nvPr/>
        </p:nvSpPr>
        <p:spPr>
          <a:xfrm>
            <a:off x="381000" y="1905000"/>
            <a:ext cx="2819400" cy="38100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9157" name="Rectangle 12"/>
          <p:cNvSpPr>
            <a:spLocks noChangeArrowheads="1"/>
          </p:cNvSpPr>
          <p:nvPr/>
        </p:nvSpPr>
        <p:spPr bwMode="auto">
          <a:xfrm>
            <a:off x="3886200" y="5588000"/>
            <a:ext cx="6553200" cy="508000"/>
          </a:xfrm>
          <a:prstGeom prst="rect">
            <a:avLst/>
          </a:prstGeom>
          <a:noFill/>
          <a:ln w="9525">
            <a:noFill/>
            <a:miter lim="800000"/>
            <a:headEnd/>
            <a:tailEnd/>
          </a:ln>
        </p:spPr>
        <p:txBody>
          <a:bodyPr>
            <a:spAutoFit/>
          </a:bodyPr>
          <a:lstStyle/>
          <a:p>
            <a:pPr marL="342900" indent="-342900">
              <a:spcBef>
                <a:spcPct val="20000"/>
              </a:spcBef>
            </a:pPr>
            <a:r>
              <a:rPr lang="en-US" sz="2700" b="1">
                <a:solidFill>
                  <a:srgbClr val="000000"/>
                </a:solidFill>
                <a:latin typeface="Calibri" pitchFamily="34" charset="0"/>
              </a:rPr>
              <a:t>books, technology &amp;  world views</a:t>
            </a:r>
          </a:p>
        </p:txBody>
      </p:sp>
      <p:sp>
        <p:nvSpPr>
          <p:cNvPr id="49158" name="Rectangle 13"/>
          <p:cNvSpPr>
            <a:spLocks noChangeArrowheads="1"/>
          </p:cNvSpPr>
          <p:nvPr/>
        </p:nvSpPr>
        <p:spPr bwMode="auto">
          <a:xfrm>
            <a:off x="3886200" y="4114800"/>
            <a:ext cx="6858000" cy="584200"/>
          </a:xfrm>
          <a:prstGeom prst="rect">
            <a:avLst/>
          </a:prstGeom>
          <a:noFill/>
          <a:ln w="9525">
            <a:noFill/>
            <a:miter lim="800000"/>
            <a:headEnd/>
            <a:tailEnd/>
          </a:ln>
        </p:spPr>
        <p:txBody>
          <a:bodyPr>
            <a:spAutoFit/>
          </a:bodyPr>
          <a:lstStyle/>
          <a:p>
            <a:pPr marL="342900" indent="-342900">
              <a:spcBef>
                <a:spcPct val="20000"/>
              </a:spcBef>
            </a:pPr>
            <a:r>
              <a:rPr lang="en-US" sz="2800">
                <a:solidFill>
                  <a:srgbClr val="000000"/>
                </a:solidFill>
                <a:latin typeface="Calibri" pitchFamily="34" charset="0"/>
              </a:rPr>
              <a:t>emailed</a:t>
            </a:r>
            <a:r>
              <a:rPr lang="en-US" sz="2800" b="1">
                <a:solidFill>
                  <a:srgbClr val="000000"/>
                </a:solidFill>
                <a:latin typeface="Calibri" pitchFamily="34" charset="0"/>
              </a:rPr>
              <a:t> book reviews, drawings</a:t>
            </a:r>
            <a:r>
              <a:rPr lang="en-US" sz="3200" b="1">
                <a:solidFill>
                  <a:srgbClr val="000000"/>
                </a:solidFill>
                <a:latin typeface="Calibri" pitchFamily="34" charset="0"/>
              </a:rPr>
              <a:t>, </a:t>
            </a:r>
          </a:p>
        </p:txBody>
      </p:sp>
      <p:sp>
        <p:nvSpPr>
          <p:cNvPr id="49159" name="Rectangle 14"/>
          <p:cNvSpPr>
            <a:spLocks noChangeArrowheads="1"/>
          </p:cNvSpPr>
          <p:nvPr/>
        </p:nvSpPr>
        <p:spPr bwMode="auto">
          <a:xfrm>
            <a:off x="3929063" y="1930400"/>
            <a:ext cx="4300537" cy="584200"/>
          </a:xfrm>
          <a:prstGeom prst="rect">
            <a:avLst/>
          </a:prstGeom>
          <a:noFill/>
          <a:ln w="9525">
            <a:noFill/>
            <a:miter lim="800000"/>
            <a:headEnd/>
            <a:tailEnd/>
          </a:ln>
        </p:spPr>
        <p:txBody>
          <a:bodyPr>
            <a:spAutoFit/>
          </a:bodyPr>
          <a:lstStyle/>
          <a:p>
            <a:r>
              <a:rPr lang="en-US" sz="3200" b="1">
                <a:solidFill>
                  <a:srgbClr val="000000"/>
                </a:solidFill>
                <a:latin typeface="Calibri" pitchFamily="34" charset="0"/>
              </a:rPr>
              <a:t>used the </a:t>
            </a:r>
            <a:r>
              <a:rPr lang="en-US" sz="3200" b="1">
                <a:solidFill>
                  <a:srgbClr val="000000"/>
                </a:solidFill>
                <a:latin typeface="Arial Black" pitchFamily="34" charset="0"/>
              </a:rPr>
              <a:t>ICDL     </a:t>
            </a:r>
            <a:endParaRPr lang="en-US" sz="2000"/>
          </a:p>
        </p:txBody>
      </p:sp>
      <p:sp>
        <p:nvSpPr>
          <p:cNvPr id="18" name="Rectangle 17"/>
          <p:cNvSpPr/>
          <p:nvPr/>
        </p:nvSpPr>
        <p:spPr>
          <a:xfrm>
            <a:off x="4800600" y="457200"/>
            <a:ext cx="2562225" cy="769938"/>
          </a:xfrm>
          <a:prstGeom prst="rect">
            <a:avLst/>
          </a:prstGeom>
        </p:spPr>
        <p:txBody>
          <a:bodyPr wrap="none">
            <a:spAutoFit/>
          </a:bodyPr>
          <a:lstStyle/>
          <a:p>
            <a:pPr>
              <a:defRPr/>
            </a:pPr>
            <a:r>
              <a:rPr lang="en-US" sz="4400">
                <a:latin typeface="+mj-lt"/>
              </a:rPr>
              <a:t>year study</a:t>
            </a:r>
            <a:endParaRPr lang="en-US" sz="4400">
              <a:latin typeface="+mj-lt"/>
            </a:endParaRPr>
          </a:p>
        </p:txBody>
      </p:sp>
      <p:sp>
        <p:nvSpPr>
          <p:cNvPr id="49161" name="Rectangle 18"/>
          <p:cNvSpPr>
            <a:spLocks noChangeArrowheads="1"/>
          </p:cNvSpPr>
          <p:nvPr/>
        </p:nvSpPr>
        <p:spPr bwMode="auto">
          <a:xfrm>
            <a:off x="4267200" y="76200"/>
            <a:ext cx="1030288" cy="1108075"/>
          </a:xfrm>
          <a:prstGeom prst="rect">
            <a:avLst/>
          </a:prstGeom>
          <a:noFill/>
          <a:ln w="9525">
            <a:noFill/>
            <a:miter lim="800000"/>
            <a:headEnd/>
            <a:tailEnd/>
          </a:ln>
        </p:spPr>
        <p:txBody>
          <a:bodyPr wrap="none">
            <a:spAutoFit/>
          </a:bodyPr>
          <a:lstStyle/>
          <a:p>
            <a:r>
              <a:rPr lang="en-US" sz="6600" b="1">
                <a:solidFill>
                  <a:srgbClr val="000000"/>
                </a:solidFill>
                <a:latin typeface="Arial Black" pitchFamily="34" charset="0"/>
              </a:rPr>
              <a:t>4 </a:t>
            </a:r>
            <a:endParaRPr lang="en-US" sz="6600"/>
          </a:p>
        </p:txBody>
      </p:sp>
      <p:sp>
        <p:nvSpPr>
          <p:cNvPr id="49162" name="Rectangle 19"/>
          <p:cNvSpPr>
            <a:spLocks noChangeArrowheads="1"/>
          </p:cNvSpPr>
          <p:nvPr/>
        </p:nvSpPr>
        <p:spPr bwMode="auto">
          <a:xfrm>
            <a:off x="1828800" y="76200"/>
            <a:ext cx="1030288" cy="1108075"/>
          </a:xfrm>
          <a:prstGeom prst="rect">
            <a:avLst/>
          </a:prstGeom>
          <a:noFill/>
          <a:ln w="9525">
            <a:noFill/>
            <a:miter lim="800000"/>
            <a:headEnd/>
            <a:tailEnd/>
          </a:ln>
        </p:spPr>
        <p:txBody>
          <a:bodyPr wrap="none">
            <a:spAutoFit/>
          </a:bodyPr>
          <a:lstStyle/>
          <a:p>
            <a:r>
              <a:rPr lang="en-US" sz="6600" b="1">
                <a:solidFill>
                  <a:srgbClr val="000000"/>
                </a:solidFill>
                <a:latin typeface="Arial Black" pitchFamily="34" charset="0"/>
              </a:rPr>
              <a:t>4 </a:t>
            </a:r>
            <a:endParaRPr lang="en-US" sz="6600"/>
          </a:p>
        </p:txBody>
      </p:sp>
      <p:sp>
        <p:nvSpPr>
          <p:cNvPr id="49163" name="Rectangle 20"/>
          <p:cNvSpPr>
            <a:spLocks noChangeArrowheads="1"/>
          </p:cNvSpPr>
          <p:nvPr/>
        </p:nvSpPr>
        <p:spPr bwMode="auto">
          <a:xfrm>
            <a:off x="3886200" y="1524000"/>
            <a:ext cx="1985963" cy="708025"/>
          </a:xfrm>
          <a:prstGeom prst="rect">
            <a:avLst/>
          </a:prstGeom>
          <a:noFill/>
          <a:ln w="9525">
            <a:noFill/>
            <a:miter lim="800000"/>
            <a:headEnd/>
            <a:tailEnd/>
          </a:ln>
        </p:spPr>
        <p:txBody>
          <a:bodyPr wrap="none">
            <a:spAutoFit/>
          </a:bodyPr>
          <a:lstStyle/>
          <a:p>
            <a:r>
              <a:rPr lang="en-US" sz="4000">
                <a:solidFill>
                  <a:srgbClr val="000000"/>
                </a:solidFill>
                <a:latin typeface="Calibri" pitchFamily="34" charset="0"/>
              </a:rPr>
              <a:t>children </a:t>
            </a:r>
            <a:endParaRPr lang="en-US" sz="4000"/>
          </a:p>
        </p:txBody>
      </p:sp>
      <p:sp>
        <p:nvSpPr>
          <p:cNvPr id="49164" name="Rectangle 21"/>
          <p:cNvSpPr>
            <a:spLocks noChangeArrowheads="1"/>
          </p:cNvSpPr>
          <p:nvPr/>
        </p:nvSpPr>
        <p:spPr bwMode="auto">
          <a:xfrm>
            <a:off x="6367463" y="1752600"/>
            <a:ext cx="1704975" cy="584200"/>
          </a:xfrm>
          <a:prstGeom prst="rect">
            <a:avLst/>
          </a:prstGeom>
          <a:noFill/>
          <a:ln w="9525">
            <a:noFill/>
            <a:miter lim="800000"/>
            <a:headEnd/>
            <a:tailEnd/>
          </a:ln>
        </p:spPr>
        <p:txBody>
          <a:bodyPr wrap="none">
            <a:spAutoFit/>
          </a:bodyPr>
          <a:lstStyle/>
          <a:p>
            <a:r>
              <a:rPr lang="en-US" sz="3200" b="1">
                <a:solidFill>
                  <a:srgbClr val="000000"/>
                </a:solidFill>
                <a:latin typeface="Calibri" pitchFamily="34" charset="0"/>
              </a:rPr>
              <a:t>monthly </a:t>
            </a:r>
            <a:endParaRPr lang="en-US"/>
          </a:p>
        </p:txBody>
      </p:sp>
      <p:sp>
        <p:nvSpPr>
          <p:cNvPr id="49165" name="Rectangle 22"/>
          <p:cNvSpPr>
            <a:spLocks noChangeArrowheads="1"/>
          </p:cNvSpPr>
          <p:nvPr/>
        </p:nvSpPr>
        <p:spPr bwMode="auto">
          <a:xfrm>
            <a:off x="3949700" y="2971800"/>
            <a:ext cx="4737100" cy="584200"/>
          </a:xfrm>
          <a:prstGeom prst="rect">
            <a:avLst/>
          </a:prstGeom>
          <a:noFill/>
          <a:ln w="9525">
            <a:noFill/>
            <a:miter lim="800000"/>
            <a:headEnd/>
            <a:tailEnd/>
          </a:ln>
        </p:spPr>
        <p:txBody>
          <a:bodyPr wrap="none">
            <a:spAutoFit/>
          </a:bodyPr>
          <a:lstStyle/>
          <a:p>
            <a:r>
              <a:rPr lang="en-US" sz="3200">
                <a:solidFill>
                  <a:srgbClr val="000000"/>
                </a:solidFill>
                <a:latin typeface="Calibri" pitchFamily="34" charset="0"/>
              </a:rPr>
              <a:t>yearly in-person </a:t>
            </a:r>
            <a:r>
              <a:rPr lang="en-US" sz="3200" b="1">
                <a:solidFill>
                  <a:srgbClr val="000000"/>
                </a:solidFill>
                <a:latin typeface="Calibri" pitchFamily="34" charset="0"/>
              </a:rPr>
              <a:t>interviews</a:t>
            </a:r>
            <a:endParaRPr lang="en-US"/>
          </a:p>
        </p:txBody>
      </p:sp>
      <p:sp>
        <p:nvSpPr>
          <p:cNvPr id="49166" name="Rectangle 23"/>
          <p:cNvSpPr>
            <a:spLocks noChangeArrowheads="1"/>
          </p:cNvSpPr>
          <p:nvPr/>
        </p:nvSpPr>
        <p:spPr bwMode="auto">
          <a:xfrm>
            <a:off x="3886200" y="3711575"/>
            <a:ext cx="1985963" cy="708025"/>
          </a:xfrm>
          <a:prstGeom prst="rect">
            <a:avLst/>
          </a:prstGeom>
          <a:noFill/>
          <a:ln w="9525">
            <a:noFill/>
            <a:miter lim="800000"/>
            <a:headEnd/>
            <a:tailEnd/>
          </a:ln>
        </p:spPr>
        <p:txBody>
          <a:bodyPr wrap="none">
            <a:spAutoFit/>
          </a:bodyPr>
          <a:lstStyle/>
          <a:p>
            <a:r>
              <a:rPr lang="en-US" sz="4000">
                <a:solidFill>
                  <a:srgbClr val="000000"/>
                </a:solidFill>
                <a:latin typeface="Calibri" pitchFamily="34" charset="0"/>
              </a:rPr>
              <a:t>children </a:t>
            </a:r>
            <a:endParaRPr lang="en-US" sz="4000">
              <a:solidFill>
                <a:srgbClr val="000000"/>
              </a:solidFill>
            </a:endParaRPr>
          </a:p>
        </p:txBody>
      </p:sp>
      <p:sp>
        <p:nvSpPr>
          <p:cNvPr id="49167" name="Rectangle 24"/>
          <p:cNvSpPr>
            <a:spLocks noChangeArrowheads="1"/>
          </p:cNvSpPr>
          <p:nvPr/>
        </p:nvSpPr>
        <p:spPr bwMode="auto">
          <a:xfrm>
            <a:off x="5132388" y="4505325"/>
            <a:ext cx="3478212" cy="523875"/>
          </a:xfrm>
          <a:prstGeom prst="rect">
            <a:avLst/>
          </a:prstGeom>
          <a:noFill/>
          <a:ln w="9525">
            <a:noFill/>
            <a:miter lim="800000"/>
            <a:headEnd/>
            <a:tailEnd/>
          </a:ln>
        </p:spPr>
        <p:txBody>
          <a:bodyPr wrap="none">
            <a:spAutoFit/>
          </a:bodyPr>
          <a:lstStyle/>
          <a:p>
            <a:r>
              <a:rPr lang="en-US" sz="2800" b="1">
                <a:solidFill>
                  <a:srgbClr val="000000"/>
                </a:solidFill>
                <a:latin typeface="Calibri" pitchFamily="34" charset="0"/>
              </a:rPr>
              <a:t>&amp; likes/dislikes matrix</a:t>
            </a:r>
            <a:endParaRPr lang="en-US" sz="2800" b="1"/>
          </a:p>
        </p:txBody>
      </p:sp>
      <p:sp>
        <p:nvSpPr>
          <p:cNvPr id="49168" name="Rectangle 25"/>
          <p:cNvSpPr>
            <a:spLocks noChangeArrowheads="1"/>
          </p:cNvSpPr>
          <p:nvPr/>
        </p:nvSpPr>
        <p:spPr bwMode="auto">
          <a:xfrm>
            <a:off x="3886200" y="5105400"/>
            <a:ext cx="5491163" cy="508000"/>
          </a:xfrm>
          <a:prstGeom prst="rect">
            <a:avLst/>
          </a:prstGeom>
          <a:noFill/>
          <a:ln w="9525">
            <a:noFill/>
            <a:miter lim="800000"/>
            <a:headEnd/>
            <a:tailEnd/>
          </a:ln>
        </p:spPr>
        <p:txBody>
          <a:bodyPr wrap="none">
            <a:spAutoFit/>
          </a:bodyPr>
          <a:lstStyle/>
          <a:p>
            <a:r>
              <a:rPr lang="en-US" sz="2700">
                <a:solidFill>
                  <a:srgbClr val="000000"/>
                </a:solidFill>
                <a:latin typeface="Calibri" pitchFamily="34" charset="0"/>
              </a:rPr>
              <a:t>understand how children </a:t>
            </a:r>
            <a:r>
              <a:rPr lang="en-US" sz="2700">
                <a:solidFill>
                  <a:srgbClr val="000000"/>
                </a:solidFill>
                <a:latin typeface="Arial Black" pitchFamily="34" charset="0"/>
              </a:rPr>
              <a:t>changed </a:t>
            </a:r>
            <a:endParaRPr lang="en-US">
              <a:latin typeface="Arial Black" pitchFamily="34" charset="0"/>
            </a:endParaRPr>
          </a:p>
        </p:txBody>
      </p:sp>
      <p:sp>
        <p:nvSpPr>
          <p:cNvPr id="49169" name="Rectangle 26"/>
          <p:cNvSpPr>
            <a:spLocks noChangeArrowheads="1"/>
          </p:cNvSpPr>
          <p:nvPr/>
        </p:nvSpPr>
        <p:spPr bwMode="auto">
          <a:xfrm>
            <a:off x="3886200" y="5416550"/>
            <a:ext cx="2827338" cy="400050"/>
          </a:xfrm>
          <a:prstGeom prst="rect">
            <a:avLst/>
          </a:prstGeom>
          <a:noFill/>
          <a:ln w="9525">
            <a:noFill/>
            <a:miter lim="800000"/>
            <a:headEnd/>
            <a:tailEnd/>
          </a:ln>
        </p:spPr>
        <p:txBody>
          <a:bodyPr wrap="none">
            <a:spAutoFit/>
          </a:bodyPr>
          <a:lstStyle/>
          <a:p>
            <a:r>
              <a:rPr lang="en-US" sz="2000">
                <a:solidFill>
                  <a:srgbClr val="000000"/>
                </a:solidFill>
                <a:latin typeface="Calibri" pitchFamily="34" charset="0"/>
              </a:rPr>
              <a:t>in their attitudes towards</a:t>
            </a:r>
            <a:endParaRPr lang="en-US" sz="2000"/>
          </a:p>
        </p:txBody>
      </p:sp>
      <p:pic>
        <p:nvPicPr>
          <p:cNvPr id="49170" name="Picture 1" descr="C:\allison\IMLS\FINAL-REPORTchicago_kids.jpg"/>
          <p:cNvPicPr>
            <a:picLocks noChangeAspect="1" noChangeArrowheads="1"/>
          </p:cNvPicPr>
          <p:nvPr/>
        </p:nvPicPr>
        <p:blipFill>
          <a:blip r:embed="rId2"/>
          <a:srcRect/>
          <a:stretch>
            <a:fillRect/>
          </a:stretch>
        </p:blipFill>
        <p:spPr bwMode="auto">
          <a:xfrm>
            <a:off x="1371600" y="5105400"/>
            <a:ext cx="1828800" cy="1371600"/>
          </a:xfrm>
          <a:prstGeom prst="rect">
            <a:avLst/>
          </a:prstGeom>
          <a:noFill/>
          <a:ln w="9525">
            <a:noFill/>
            <a:miter lim="800000"/>
            <a:headEnd/>
            <a:tailEnd/>
          </a:ln>
        </p:spPr>
      </p:pic>
      <p:sp>
        <p:nvSpPr>
          <p:cNvPr id="11" name="Rectangle 10"/>
          <p:cNvSpPr/>
          <p:nvPr/>
        </p:nvSpPr>
        <p:spPr>
          <a:xfrm>
            <a:off x="990600" y="5257800"/>
            <a:ext cx="1023037" cy="523220"/>
          </a:xfrm>
          <a:prstGeom prst="rect">
            <a:avLst/>
          </a:prstGeom>
        </p:spPr>
        <p:txBody>
          <a:bodyPr wrap="none">
            <a:spAutoFit/>
          </a:bodyPr>
          <a:lstStyle/>
          <a:p>
            <a:pPr>
              <a:defRPr/>
            </a:pPr>
            <a:r>
              <a:rPr lang="en-US" sz="2800" b="1">
                <a:solidFill>
                  <a:schemeClr val="bg1"/>
                </a:solidFill>
                <a:effectLst>
                  <a:glow rad="228600">
                    <a:srgbClr val="F79646">
                      <a:satMod val="175000"/>
                      <a:alpha val="40000"/>
                    </a:srgbClr>
                  </a:glow>
                </a:effectLst>
                <a:latin typeface="Arial Black" pitchFamily="34" charset="0"/>
              </a:rPr>
              <a:t>USA</a:t>
            </a:r>
            <a:endParaRPr lang="en-US" sz="2800" b="1">
              <a:solidFill>
                <a:schemeClr val="bg1"/>
              </a:solidFill>
              <a:effectLst>
                <a:glow rad="228600">
                  <a:srgbClr val="F79646">
                    <a:satMod val="175000"/>
                    <a:alpha val="40000"/>
                  </a:srgbClr>
                </a:glow>
              </a:effectLst>
              <a:latin typeface="Arial Black" pitchFamily="34" charset="0"/>
            </a:endParaRPr>
          </a:p>
        </p:txBody>
      </p:sp>
      <p:pic>
        <p:nvPicPr>
          <p:cNvPr id="49172" name="Picture 2" descr="C:\allison\IMLS\FINALREPORTlaceiba_kids.jpg"/>
          <p:cNvPicPr>
            <a:picLocks noChangeAspect="1" noChangeArrowheads="1"/>
          </p:cNvPicPr>
          <p:nvPr/>
        </p:nvPicPr>
        <p:blipFill>
          <a:blip r:embed="rId3"/>
          <a:srcRect/>
          <a:stretch>
            <a:fillRect/>
          </a:stretch>
        </p:blipFill>
        <p:spPr bwMode="auto">
          <a:xfrm>
            <a:off x="406400" y="1676400"/>
            <a:ext cx="1727200" cy="1219200"/>
          </a:xfrm>
          <a:prstGeom prst="rect">
            <a:avLst/>
          </a:prstGeom>
          <a:noFill/>
          <a:ln w="9525">
            <a:noFill/>
            <a:miter lim="800000"/>
            <a:headEnd/>
            <a:tailEnd/>
          </a:ln>
        </p:spPr>
      </p:pic>
      <p:sp>
        <p:nvSpPr>
          <p:cNvPr id="7" name="Rectangle 6"/>
          <p:cNvSpPr/>
          <p:nvPr/>
        </p:nvSpPr>
        <p:spPr>
          <a:xfrm>
            <a:off x="254327" y="1625025"/>
            <a:ext cx="2063129" cy="523220"/>
          </a:xfrm>
          <a:prstGeom prst="rect">
            <a:avLst/>
          </a:prstGeom>
        </p:spPr>
        <p:txBody>
          <a:bodyPr wrap="none">
            <a:spAutoFit/>
          </a:bodyPr>
          <a:lstStyle/>
          <a:p>
            <a:pPr>
              <a:defRPr/>
            </a:pPr>
            <a:r>
              <a:rPr lang="en-US" sz="2800" b="1">
                <a:solidFill>
                  <a:schemeClr val="bg1"/>
                </a:solidFill>
                <a:effectLst>
                  <a:glow rad="228600">
                    <a:schemeClr val="accent6">
                      <a:satMod val="175000"/>
                      <a:alpha val="40000"/>
                    </a:schemeClr>
                  </a:glow>
                </a:effectLst>
                <a:latin typeface="Arial Black" pitchFamily="34" charset="0"/>
              </a:rPr>
              <a:t>Honduras</a:t>
            </a:r>
            <a:endParaRPr lang="en-US" sz="2800" b="1">
              <a:solidFill>
                <a:schemeClr val="bg1"/>
              </a:solidFill>
              <a:effectLst>
                <a:glow rad="228600">
                  <a:schemeClr val="accent6">
                    <a:satMod val="175000"/>
                    <a:alpha val="40000"/>
                  </a:schemeClr>
                </a:glow>
              </a:effectLst>
              <a:latin typeface="Arial Black" pitchFamily="34" charset="0"/>
            </a:endParaRPr>
          </a:p>
        </p:txBody>
      </p:sp>
      <p:pic>
        <p:nvPicPr>
          <p:cNvPr id="49174" name="Picture 3" descr="C:\allison\IMLS\FINAL REPORTwellington_kids.jpg"/>
          <p:cNvPicPr>
            <a:picLocks noChangeAspect="1" noChangeArrowheads="1"/>
          </p:cNvPicPr>
          <p:nvPr/>
        </p:nvPicPr>
        <p:blipFill>
          <a:blip r:embed="rId4"/>
          <a:srcRect/>
          <a:stretch>
            <a:fillRect/>
          </a:stretch>
        </p:blipFill>
        <p:spPr bwMode="auto">
          <a:xfrm>
            <a:off x="381000" y="3581400"/>
            <a:ext cx="2095500" cy="1571625"/>
          </a:xfrm>
          <a:prstGeom prst="rect">
            <a:avLst/>
          </a:prstGeom>
          <a:noFill/>
          <a:ln w="9525">
            <a:noFill/>
            <a:miter lim="800000"/>
            <a:headEnd/>
            <a:tailEnd/>
          </a:ln>
        </p:spPr>
      </p:pic>
      <p:pic>
        <p:nvPicPr>
          <p:cNvPr id="49175" name="Picture 4" descr="C:\allison\IMLS\FINALREPORTmunich_kids.jpg"/>
          <p:cNvPicPr>
            <a:picLocks noChangeAspect="1" noChangeArrowheads="1"/>
          </p:cNvPicPr>
          <p:nvPr/>
        </p:nvPicPr>
        <p:blipFill>
          <a:blip r:embed="rId5"/>
          <a:srcRect/>
          <a:stretch>
            <a:fillRect/>
          </a:stretch>
        </p:blipFill>
        <p:spPr bwMode="auto">
          <a:xfrm>
            <a:off x="1447800" y="2590800"/>
            <a:ext cx="1752600" cy="1314450"/>
          </a:xfrm>
          <a:prstGeom prst="rect">
            <a:avLst/>
          </a:prstGeom>
          <a:noFill/>
          <a:ln w="9525">
            <a:noFill/>
            <a:miter lim="800000"/>
            <a:headEnd/>
            <a:tailEnd/>
          </a:ln>
        </p:spPr>
      </p:pic>
      <p:sp>
        <p:nvSpPr>
          <p:cNvPr id="9" name="Rectangle 8"/>
          <p:cNvSpPr/>
          <p:nvPr/>
        </p:nvSpPr>
        <p:spPr>
          <a:xfrm>
            <a:off x="988320" y="2895600"/>
            <a:ext cx="1956241" cy="523220"/>
          </a:xfrm>
          <a:prstGeom prst="rect">
            <a:avLst/>
          </a:prstGeom>
        </p:spPr>
        <p:txBody>
          <a:bodyPr wrap="none">
            <a:spAutoFit/>
          </a:bodyPr>
          <a:lstStyle/>
          <a:p>
            <a:pPr>
              <a:defRPr/>
            </a:pPr>
            <a:r>
              <a:rPr lang="en-US" sz="2800" b="1">
                <a:solidFill>
                  <a:schemeClr val="bg1"/>
                </a:solidFill>
                <a:effectLst>
                  <a:glow rad="228600">
                    <a:schemeClr val="accent6">
                      <a:satMod val="175000"/>
                      <a:alpha val="40000"/>
                    </a:schemeClr>
                  </a:glow>
                </a:effectLst>
                <a:latin typeface="Arial Black" pitchFamily="34" charset="0"/>
              </a:rPr>
              <a:t>Germany</a:t>
            </a:r>
            <a:endParaRPr lang="en-US" sz="2800" b="1">
              <a:solidFill>
                <a:schemeClr val="bg1"/>
              </a:solidFill>
              <a:effectLst>
                <a:glow rad="228600">
                  <a:schemeClr val="accent6">
                    <a:satMod val="175000"/>
                    <a:alpha val="40000"/>
                  </a:schemeClr>
                </a:glow>
              </a:effectLst>
              <a:latin typeface="Arial Black" pitchFamily="34" charset="0"/>
            </a:endParaRPr>
          </a:p>
        </p:txBody>
      </p:sp>
      <p:sp>
        <p:nvSpPr>
          <p:cNvPr id="10" name="Rectangle 9"/>
          <p:cNvSpPr/>
          <p:nvPr/>
        </p:nvSpPr>
        <p:spPr>
          <a:xfrm>
            <a:off x="301221" y="4343400"/>
            <a:ext cx="2755883" cy="523220"/>
          </a:xfrm>
          <a:prstGeom prst="rect">
            <a:avLst/>
          </a:prstGeom>
        </p:spPr>
        <p:txBody>
          <a:bodyPr wrap="none">
            <a:spAutoFit/>
          </a:bodyPr>
          <a:lstStyle/>
          <a:p>
            <a:pPr>
              <a:defRPr/>
            </a:pPr>
            <a:r>
              <a:rPr lang="en-US" sz="2800" b="1">
                <a:solidFill>
                  <a:schemeClr val="bg1"/>
                </a:solidFill>
                <a:effectLst>
                  <a:glow rad="228600">
                    <a:schemeClr val="accent6">
                      <a:satMod val="175000"/>
                      <a:alpha val="40000"/>
                    </a:schemeClr>
                  </a:glow>
                </a:effectLst>
                <a:latin typeface="Arial Black" pitchFamily="34" charset="0"/>
              </a:rPr>
              <a:t>New Zealand</a:t>
            </a:r>
            <a:endParaRPr lang="en-US" sz="2800" b="1">
              <a:solidFill>
                <a:schemeClr val="bg1"/>
              </a:solidFill>
              <a:effectLst>
                <a:glow rad="228600">
                  <a:schemeClr val="accent6">
                    <a:satMod val="175000"/>
                    <a:alpha val="40000"/>
                  </a:schemeClr>
                </a:glow>
              </a:effectLst>
              <a:latin typeface="Arial Black" pitchFamily="34" charset="0"/>
            </a:endParaRPr>
          </a:p>
        </p:txBody>
      </p:sp>
      <p:sp>
        <p:nvSpPr>
          <p:cNvPr id="29" name="TextBox 28"/>
          <p:cNvSpPr txBox="1"/>
          <p:nvPr/>
        </p:nvSpPr>
        <p:spPr>
          <a:xfrm>
            <a:off x="3944938" y="6540500"/>
            <a:ext cx="5257800" cy="369888"/>
          </a:xfrm>
          <a:prstGeom prst="rect">
            <a:avLst/>
          </a:prstGeom>
          <a:noFill/>
        </p:spPr>
        <p:txBody>
          <a:bodyPr>
            <a:spAutoFit/>
          </a:bodyPr>
          <a:lstStyle/>
          <a:p>
            <a:pPr algn="r">
              <a:defRPr/>
            </a:pPr>
            <a:r>
              <a:rPr lang="en-US">
                <a:solidFill>
                  <a:schemeClr val="bg1">
                    <a:lumMod val="50000"/>
                  </a:schemeClr>
                </a:solidFill>
                <a:latin typeface="Arial Black" pitchFamily="34" charset="0"/>
              </a:rPr>
              <a:t>[1 Design for the World]</a:t>
            </a:r>
            <a:r>
              <a:rPr lang="en-US"/>
              <a:t>    </a:t>
            </a:r>
            <a:r>
              <a:rPr lang="en-US">
                <a:solidFill>
                  <a:schemeClr val="bg1">
                    <a:lumMod val="65000"/>
                  </a:schemeClr>
                </a:solidFill>
              </a:rPr>
              <a:t>2    3    4    5</a:t>
            </a:r>
            <a:endParaRPr lang="en-US">
              <a:solidFill>
                <a:schemeClr val="bg1">
                  <a:lumMod val="65000"/>
                </a:scheme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2133600" y="304800"/>
            <a:ext cx="2438400" cy="1143000"/>
          </a:xfrm>
        </p:spPr>
        <p:txBody>
          <a:bodyPr/>
          <a:lstStyle/>
          <a:p>
            <a:r>
              <a:rPr lang="en-US" smtClean="0"/>
              <a:t>country,</a:t>
            </a:r>
          </a:p>
        </p:txBody>
      </p:sp>
      <p:sp>
        <p:nvSpPr>
          <p:cNvPr id="50178" name="Rectangle 3"/>
          <p:cNvSpPr>
            <a:spLocks noChangeArrowheads="1"/>
          </p:cNvSpPr>
          <p:nvPr/>
        </p:nvSpPr>
        <p:spPr bwMode="auto">
          <a:xfrm>
            <a:off x="6964363" y="5562600"/>
            <a:ext cx="2192337" cy="400050"/>
          </a:xfrm>
          <a:prstGeom prst="rect">
            <a:avLst/>
          </a:prstGeom>
          <a:noFill/>
          <a:ln w="9525">
            <a:noFill/>
            <a:miter lim="800000"/>
            <a:headEnd/>
            <a:tailEnd/>
          </a:ln>
        </p:spPr>
        <p:txBody>
          <a:bodyPr wrap="none">
            <a:spAutoFit/>
          </a:bodyPr>
          <a:lstStyle/>
          <a:p>
            <a:r>
              <a:rPr lang="en-US" sz="2000">
                <a:solidFill>
                  <a:srgbClr val="000000"/>
                </a:solidFill>
                <a:latin typeface="Calibri" pitchFamily="34" charset="0"/>
                <a:cs typeface="Arial" charset="0"/>
              </a:rPr>
              <a:t>[Druin et al., 2007 ]</a:t>
            </a:r>
            <a:endParaRPr lang="en-US"/>
          </a:p>
        </p:txBody>
      </p:sp>
      <p:sp>
        <p:nvSpPr>
          <p:cNvPr id="5" name="Rectangle 4"/>
          <p:cNvSpPr/>
          <p:nvPr/>
        </p:nvSpPr>
        <p:spPr>
          <a:xfrm>
            <a:off x="381000" y="1905000"/>
            <a:ext cx="2819400" cy="38100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8" name="Rectangle 17"/>
          <p:cNvSpPr/>
          <p:nvPr/>
        </p:nvSpPr>
        <p:spPr>
          <a:xfrm>
            <a:off x="4800600" y="457200"/>
            <a:ext cx="2562225" cy="769938"/>
          </a:xfrm>
          <a:prstGeom prst="rect">
            <a:avLst/>
          </a:prstGeom>
        </p:spPr>
        <p:txBody>
          <a:bodyPr wrap="none">
            <a:spAutoFit/>
          </a:bodyPr>
          <a:lstStyle/>
          <a:p>
            <a:pPr>
              <a:defRPr/>
            </a:pPr>
            <a:r>
              <a:rPr lang="en-US" sz="4400">
                <a:latin typeface="+mj-lt"/>
              </a:rPr>
              <a:t>year study</a:t>
            </a:r>
            <a:endParaRPr lang="en-US" sz="4400">
              <a:latin typeface="+mj-lt"/>
            </a:endParaRPr>
          </a:p>
        </p:txBody>
      </p:sp>
      <p:sp>
        <p:nvSpPr>
          <p:cNvPr id="50181" name="Rectangle 18"/>
          <p:cNvSpPr>
            <a:spLocks noChangeArrowheads="1"/>
          </p:cNvSpPr>
          <p:nvPr/>
        </p:nvSpPr>
        <p:spPr bwMode="auto">
          <a:xfrm>
            <a:off x="4267200" y="76200"/>
            <a:ext cx="1030288" cy="1108075"/>
          </a:xfrm>
          <a:prstGeom prst="rect">
            <a:avLst/>
          </a:prstGeom>
          <a:noFill/>
          <a:ln w="9525">
            <a:noFill/>
            <a:miter lim="800000"/>
            <a:headEnd/>
            <a:tailEnd/>
          </a:ln>
        </p:spPr>
        <p:txBody>
          <a:bodyPr wrap="none">
            <a:spAutoFit/>
          </a:bodyPr>
          <a:lstStyle/>
          <a:p>
            <a:r>
              <a:rPr lang="en-US" sz="6600" b="1">
                <a:solidFill>
                  <a:srgbClr val="000000"/>
                </a:solidFill>
                <a:latin typeface="Arial Black" pitchFamily="34" charset="0"/>
              </a:rPr>
              <a:t>4 </a:t>
            </a:r>
            <a:endParaRPr lang="en-US" sz="6600"/>
          </a:p>
        </p:txBody>
      </p:sp>
      <p:sp>
        <p:nvSpPr>
          <p:cNvPr id="50182" name="Rectangle 19"/>
          <p:cNvSpPr>
            <a:spLocks noChangeArrowheads="1"/>
          </p:cNvSpPr>
          <p:nvPr/>
        </p:nvSpPr>
        <p:spPr bwMode="auto">
          <a:xfrm>
            <a:off x="1828800" y="76200"/>
            <a:ext cx="1030288" cy="1108075"/>
          </a:xfrm>
          <a:prstGeom prst="rect">
            <a:avLst/>
          </a:prstGeom>
          <a:noFill/>
          <a:ln w="9525">
            <a:noFill/>
            <a:miter lim="800000"/>
            <a:headEnd/>
            <a:tailEnd/>
          </a:ln>
        </p:spPr>
        <p:txBody>
          <a:bodyPr wrap="none">
            <a:spAutoFit/>
          </a:bodyPr>
          <a:lstStyle/>
          <a:p>
            <a:r>
              <a:rPr lang="en-US" sz="6600" b="1">
                <a:solidFill>
                  <a:srgbClr val="000000"/>
                </a:solidFill>
                <a:latin typeface="Arial Black" pitchFamily="34" charset="0"/>
              </a:rPr>
              <a:t>4 </a:t>
            </a:r>
            <a:endParaRPr lang="en-US" sz="6600"/>
          </a:p>
        </p:txBody>
      </p:sp>
      <p:sp>
        <p:nvSpPr>
          <p:cNvPr id="50183" name="Rectangle 27"/>
          <p:cNvSpPr>
            <a:spLocks noChangeArrowheads="1"/>
          </p:cNvSpPr>
          <p:nvPr/>
        </p:nvSpPr>
        <p:spPr bwMode="auto">
          <a:xfrm>
            <a:off x="2667000" y="1350963"/>
            <a:ext cx="5791200" cy="554037"/>
          </a:xfrm>
          <a:prstGeom prst="rect">
            <a:avLst/>
          </a:prstGeom>
          <a:noFill/>
          <a:ln w="9525">
            <a:noFill/>
            <a:miter lim="800000"/>
            <a:headEnd/>
            <a:tailEnd/>
          </a:ln>
        </p:spPr>
        <p:txBody>
          <a:bodyPr>
            <a:spAutoFit/>
          </a:bodyPr>
          <a:lstStyle/>
          <a:p>
            <a:pPr marL="342900" indent="-342900">
              <a:spcBef>
                <a:spcPct val="20000"/>
              </a:spcBef>
            </a:pPr>
            <a:r>
              <a:rPr lang="en-US" sz="3000">
                <a:solidFill>
                  <a:srgbClr val="000000"/>
                </a:solidFill>
                <a:latin typeface="Calibri" pitchFamily="34" charset="0"/>
              </a:rPr>
              <a:t>children when using the ICDL…</a:t>
            </a:r>
          </a:p>
        </p:txBody>
      </p:sp>
      <p:sp>
        <p:nvSpPr>
          <p:cNvPr id="50184" name="Rectangle 28"/>
          <p:cNvSpPr>
            <a:spLocks noChangeArrowheads="1"/>
          </p:cNvSpPr>
          <p:nvPr/>
        </p:nvSpPr>
        <p:spPr bwMode="auto">
          <a:xfrm>
            <a:off x="1917700" y="1046163"/>
            <a:ext cx="6921500" cy="554037"/>
          </a:xfrm>
          <a:prstGeom prst="rect">
            <a:avLst/>
          </a:prstGeom>
          <a:noFill/>
          <a:ln w="9525">
            <a:noFill/>
            <a:miter lim="800000"/>
            <a:headEnd/>
            <a:tailEnd/>
          </a:ln>
        </p:spPr>
        <p:txBody>
          <a:bodyPr wrap="none">
            <a:spAutoFit/>
          </a:bodyPr>
          <a:lstStyle/>
          <a:p>
            <a:r>
              <a:rPr lang="en-US" sz="3000">
                <a:solidFill>
                  <a:srgbClr val="000000"/>
                </a:solidFill>
                <a:latin typeface="Arial Black" pitchFamily="34" charset="0"/>
              </a:rPr>
              <a:t>content analysis </a:t>
            </a:r>
            <a:r>
              <a:rPr lang="en-US" sz="3000">
                <a:solidFill>
                  <a:srgbClr val="000000"/>
                </a:solidFill>
                <a:latin typeface="Calibri" pitchFamily="34" charset="0"/>
              </a:rPr>
              <a:t>used to understand </a:t>
            </a:r>
            <a:endParaRPr lang="en-US"/>
          </a:p>
        </p:txBody>
      </p:sp>
      <p:pic>
        <p:nvPicPr>
          <p:cNvPr id="50185" name="Picture 5" descr="C:\Program Files\KidPad 1.0\saved-files\computer1-sm.gif"/>
          <p:cNvPicPr>
            <a:picLocks noChangeAspect="1" noChangeArrowheads="1"/>
          </p:cNvPicPr>
          <p:nvPr/>
        </p:nvPicPr>
        <p:blipFill>
          <a:blip r:embed="rId2"/>
          <a:srcRect/>
          <a:stretch>
            <a:fillRect/>
          </a:stretch>
        </p:blipFill>
        <p:spPr bwMode="auto">
          <a:xfrm>
            <a:off x="457200" y="1828800"/>
            <a:ext cx="1266825" cy="1076325"/>
          </a:xfrm>
          <a:prstGeom prst="rect">
            <a:avLst/>
          </a:prstGeom>
          <a:noFill/>
          <a:ln w="9525">
            <a:noFill/>
            <a:miter lim="800000"/>
            <a:headEnd/>
            <a:tailEnd/>
          </a:ln>
        </p:spPr>
      </p:pic>
      <p:pic>
        <p:nvPicPr>
          <p:cNvPr id="50186" name="Picture 6" descr="C:\Program Files\KidPad 1.0\saved-files\library2-sm.gif"/>
          <p:cNvPicPr>
            <a:picLocks noChangeAspect="1" noChangeArrowheads="1"/>
          </p:cNvPicPr>
          <p:nvPr/>
        </p:nvPicPr>
        <p:blipFill>
          <a:blip r:embed="rId3"/>
          <a:srcRect/>
          <a:stretch>
            <a:fillRect/>
          </a:stretch>
        </p:blipFill>
        <p:spPr bwMode="auto">
          <a:xfrm>
            <a:off x="1295400" y="2819400"/>
            <a:ext cx="1714500" cy="942975"/>
          </a:xfrm>
          <a:prstGeom prst="rect">
            <a:avLst/>
          </a:prstGeom>
          <a:noFill/>
          <a:ln w="9525">
            <a:noFill/>
            <a:miter lim="800000"/>
            <a:headEnd/>
            <a:tailEnd/>
          </a:ln>
        </p:spPr>
      </p:pic>
      <p:pic>
        <p:nvPicPr>
          <p:cNvPr id="50187" name="Picture 7" descr="C:\Program Files\KidPad 1.0\saved-files\computer3-sm.gif"/>
          <p:cNvPicPr>
            <a:picLocks noChangeAspect="1" noChangeArrowheads="1"/>
          </p:cNvPicPr>
          <p:nvPr/>
        </p:nvPicPr>
        <p:blipFill>
          <a:blip r:embed="rId4"/>
          <a:srcRect/>
          <a:stretch>
            <a:fillRect/>
          </a:stretch>
        </p:blipFill>
        <p:spPr bwMode="auto">
          <a:xfrm>
            <a:off x="457200" y="3810000"/>
            <a:ext cx="1543050" cy="1533525"/>
          </a:xfrm>
          <a:prstGeom prst="rect">
            <a:avLst/>
          </a:prstGeom>
          <a:noFill/>
          <a:ln w="9525">
            <a:noFill/>
            <a:miter lim="800000"/>
            <a:headEnd/>
            <a:tailEnd/>
          </a:ln>
        </p:spPr>
      </p:pic>
      <p:pic>
        <p:nvPicPr>
          <p:cNvPr id="50188" name="Picture 8" descr="C:\Program Files\KidPad 1.0\saved-files\world2-sm.gif"/>
          <p:cNvPicPr>
            <a:picLocks noChangeAspect="1" noChangeArrowheads="1"/>
          </p:cNvPicPr>
          <p:nvPr/>
        </p:nvPicPr>
        <p:blipFill>
          <a:blip r:embed="rId5"/>
          <a:srcRect/>
          <a:stretch>
            <a:fillRect/>
          </a:stretch>
        </p:blipFill>
        <p:spPr bwMode="auto">
          <a:xfrm>
            <a:off x="2057400" y="4572000"/>
            <a:ext cx="1143000" cy="1362075"/>
          </a:xfrm>
          <a:prstGeom prst="rect">
            <a:avLst/>
          </a:prstGeom>
          <a:noFill/>
          <a:ln w="9525">
            <a:noFill/>
            <a:miter lim="800000"/>
            <a:headEnd/>
            <a:tailEnd/>
          </a:ln>
        </p:spPr>
      </p:pic>
      <p:sp>
        <p:nvSpPr>
          <p:cNvPr id="50189" name="Rectangle 35"/>
          <p:cNvSpPr>
            <a:spLocks noChangeArrowheads="1"/>
          </p:cNvSpPr>
          <p:nvPr/>
        </p:nvSpPr>
        <p:spPr bwMode="auto">
          <a:xfrm>
            <a:off x="3886200" y="2235200"/>
            <a:ext cx="4267200" cy="584200"/>
          </a:xfrm>
          <a:prstGeom prst="rect">
            <a:avLst/>
          </a:prstGeom>
          <a:noFill/>
          <a:ln w="9525">
            <a:noFill/>
            <a:miter lim="800000"/>
            <a:headEnd/>
            <a:tailEnd/>
          </a:ln>
        </p:spPr>
        <p:txBody>
          <a:bodyPr wrap="none">
            <a:spAutoFit/>
          </a:bodyPr>
          <a:lstStyle/>
          <a:p>
            <a:r>
              <a:rPr lang="en-US" sz="3200">
                <a:solidFill>
                  <a:srgbClr val="000000"/>
                </a:solidFill>
                <a:latin typeface="Calibri" pitchFamily="34" charset="0"/>
              </a:rPr>
              <a:t>increased </a:t>
            </a:r>
            <a:r>
              <a:rPr lang="en-US" sz="3200">
                <a:solidFill>
                  <a:srgbClr val="000000"/>
                </a:solidFill>
                <a:latin typeface="Arial Black" pitchFamily="34" charset="0"/>
              </a:rPr>
              <a:t>motivation</a:t>
            </a:r>
            <a:endParaRPr lang="en-US"/>
          </a:p>
        </p:txBody>
      </p:sp>
      <p:sp>
        <p:nvSpPr>
          <p:cNvPr id="50190" name="Rectangle 36"/>
          <p:cNvSpPr>
            <a:spLocks noChangeArrowheads="1"/>
          </p:cNvSpPr>
          <p:nvPr/>
        </p:nvSpPr>
        <p:spPr bwMode="auto">
          <a:xfrm>
            <a:off x="5551488" y="2463800"/>
            <a:ext cx="1382712" cy="584200"/>
          </a:xfrm>
          <a:prstGeom prst="rect">
            <a:avLst/>
          </a:prstGeom>
          <a:noFill/>
          <a:ln w="9525">
            <a:noFill/>
            <a:miter lim="800000"/>
            <a:headEnd/>
            <a:tailEnd/>
          </a:ln>
        </p:spPr>
        <p:txBody>
          <a:bodyPr wrap="none">
            <a:spAutoFit/>
          </a:bodyPr>
          <a:lstStyle/>
          <a:p>
            <a:r>
              <a:rPr lang="en-US" sz="3200">
                <a:solidFill>
                  <a:srgbClr val="000000"/>
                </a:solidFill>
                <a:latin typeface="Calibri" pitchFamily="34" charset="0"/>
              </a:rPr>
              <a:t>to read</a:t>
            </a:r>
            <a:endParaRPr lang="en-US"/>
          </a:p>
        </p:txBody>
      </p:sp>
      <p:sp>
        <p:nvSpPr>
          <p:cNvPr id="50191" name="Rectangle 38"/>
          <p:cNvSpPr>
            <a:spLocks noChangeArrowheads="1"/>
          </p:cNvSpPr>
          <p:nvPr/>
        </p:nvSpPr>
        <p:spPr bwMode="auto">
          <a:xfrm>
            <a:off x="3886200" y="3073400"/>
            <a:ext cx="4291013" cy="584200"/>
          </a:xfrm>
          <a:prstGeom prst="rect">
            <a:avLst/>
          </a:prstGeom>
          <a:noFill/>
          <a:ln w="9525">
            <a:noFill/>
            <a:miter lim="800000"/>
            <a:headEnd/>
            <a:tailEnd/>
          </a:ln>
        </p:spPr>
        <p:txBody>
          <a:bodyPr wrap="none">
            <a:spAutoFit/>
          </a:bodyPr>
          <a:lstStyle/>
          <a:p>
            <a:r>
              <a:rPr lang="en-US" sz="3200">
                <a:solidFill>
                  <a:srgbClr val="000000"/>
                </a:solidFill>
                <a:latin typeface="Calibri" pitchFamily="34" charset="0"/>
              </a:rPr>
              <a:t>more </a:t>
            </a:r>
            <a:r>
              <a:rPr lang="en-US" sz="3200" b="1">
                <a:solidFill>
                  <a:srgbClr val="000000"/>
                </a:solidFill>
                <a:latin typeface="Calibri" pitchFamily="34" charset="0"/>
              </a:rPr>
              <a:t>diverse</a:t>
            </a:r>
            <a:r>
              <a:rPr lang="en-US" sz="3200">
                <a:solidFill>
                  <a:srgbClr val="000000"/>
                </a:solidFill>
                <a:latin typeface="Calibri" pitchFamily="34" charset="0"/>
              </a:rPr>
              <a:t> books read</a:t>
            </a:r>
            <a:endParaRPr lang="en-US"/>
          </a:p>
        </p:txBody>
      </p:sp>
      <p:sp>
        <p:nvSpPr>
          <p:cNvPr id="50192" name="Rectangle 39"/>
          <p:cNvSpPr>
            <a:spLocks noChangeArrowheads="1"/>
          </p:cNvSpPr>
          <p:nvPr/>
        </p:nvSpPr>
        <p:spPr bwMode="auto">
          <a:xfrm>
            <a:off x="3886200" y="3911600"/>
            <a:ext cx="4795838" cy="584200"/>
          </a:xfrm>
          <a:prstGeom prst="rect">
            <a:avLst/>
          </a:prstGeom>
          <a:noFill/>
          <a:ln w="9525">
            <a:noFill/>
            <a:miter lim="800000"/>
            <a:headEnd/>
            <a:tailEnd/>
          </a:ln>
        </p:spPr>
        <p:txBody>
          <a:bodyPr wrap="none">
            <a:spAutoFit/>
          </a:bodyPr>
          <a:lstStyle/>
          <a:p>
            <a:r>
              <a:rPr lang="en-US" sz="3200" b="1">
                <a:solidFill>
                  <a:srgbClr val="000000"/>
                </a:solidFill>
                <a:latin typeface="Calibri" pitchFamily="34" charset="0"/>
              </a:rPr>
              <a:t>confidence</a:t>
            </a:r>
            <a:r>
              <a:rPr lang="en-US" sz="3200">
                <a:solidFill>
                  <a:srgbClr val="000000"/>
                </a:solidFill>
                <a:latin typeface="Calibri" pitchFamily="34" charset="0"/>
              </a:rPr>
              <a:t> with technology</a:t>
            </a:r>
            <a:endParaRPr lang="en-US"/>
          </a:p>
        </p:txBody>
      </p:sp>
      <p:sp>
        <p:nvSpPr>
          <p:cNvPr id="50193" name="Rectangle 40"/>
          <p:cNvSpPr>
            <a:spLocks noChangeArrowheads="1"/>
          </p:cNvSpPr>
          <p:nvPr/>
        </p:nvSpPr>
        <p:spPr bwMode="auto">
          <a:xfrm>
            <a:off x="6172200" y="4216400"/>
            <a:ext cx="2541588" cy="584200"/>
          </a:xfrm>
          <a:prstGeom prst="rect">
            <a:avLst/>
          </a:prstGeom>
          <a:noFill/>
          <a:ln w="9525">
            <a:noFill/>
            <a:miter lim="800000"/>
            <a:headEnd/>
            <a:tailEnd/>
          </a:ln>
        </p:spPr>
        <p:txBody>
          <a:bodyPr wrap="none">
            <a:spAutoFit/>
          </a:bodyPr>
          <a:lstStyle/>
          <a:p>
            <a:r>
              <a:rPr lang="en-US" sz="3200">
                <a:solidFill>
                  <a:srgbClr val="000000"/>
                </a:solidFill>
                <a:latin typeface="Arial Black" pitchFamily="34" charset="0"/>
              </a:rPr>
              <a:t> increased</a:t>
            </a:r>
            <a:endParaRPr lang="en-US">
              <a:latin typeface="Arial Black" pitchFamily="34" charset="0"/>
            </a:endParaRPr>
          </a:p>
        </p:txBody>
      </p:sp>
      <p:sp>
        <p:nvSpPr>
          <p:cNvPr id="50194" name="Rectangle 41"/>
          <p:cNvSpPr>
            <a:spLocks noChangeArrowheads="1"/>
          </p:cNvSpPr>
          <p:nvPr/>
        </p:nvSpPr>
        <p:spPr bwMode="auto">
          <a:xfrm>
            <a:off x="3886200" y="4876800"/>
            <a:ext cx="4287838" cy="584200"/>
          </a:xfrm>
          <a:prstGeom prst="rect">
            <a:avLst/>
          </a:prstGeom>
          <a:noFill/>
          <a:ln w="9525">
            <a:noFill/>
            <a:miter lim="800000"/>
            <a:headEnd/>
            <a:tailEnd/>
          </a:ln>
        </p:spPr>
        <p:txBody>
          <a:bodyPr wrap="none">
            <a:spAutoFit/>
          </a:bodyPr>
          <a:lstStyle/>
          <a:p>
            <a:r>
              <a:rPr lang="en-US" sz="3200">
                <a:solidFill>
                  <a:srgbClr val="000000"/>
                </a:solidFill>
                <a:latin typeface="Calibri" pitchFamily="34" charset="0"/>
              </a:rPr>
              <a:t>world view </a:t>
            </a:r>
            <a:r>
              <a:rPr lang="en-US" sz="3200">
                <a:solidFill>
                  <a:srgbClr val="000000"/>
                </a:solidFill>
                <a:latin typeface="Arial Black" pitchFamily="34" charset="0"/>
              </a:rPr>
              <a:t>expanded</a:t>
            </a:r>
            <a:endParaRPr lang="en-US">
              <a:latin typeface="Arial Black" pitchFamily="34" charset="0"/>
            </a:endParaRPr>
          </a:p>
        </p:txBody>
      </p:sp>
      <p:sp>
        <p:nvSpPr>
          <p:cNvPr id="22" name="TextBox 21"/>
          <p:cNvSpPr txBox="1"/>
          <p:nvPr/>
        </p:nvSpPr>
        <p:spPr>
          <a:xfrm>
            <a:off x="3944938" y="6540500"/>
            <a:ext cx="5257800" cy="369888"/>
          </a:xfrm>
          <a:prstGeom prst="rect">
            <a:avLst/>
          </a:prstGeom>
          <a:noFill/>
        </p:spPr>
        <p:txBody>
          <a:bodyPr>
            <a:spAutoFit/>
          </a:bodyPr>
          <a:lstStyle/>
          <a:p>
            <a:pPr algn="r">
              <a:defRPr/>
            </a:pPr>
            <a:r>
              <a:rPr lang="en-US">
                <a:solidFill>
                  <a:schemeClr val="bg1">
                    <a:lumMod val="50000"/>
                  </a:schemeClr>
                </a:solidFill>
                <a:latin typeface="Arial Black" pitchFamily="34" charset="0"/>
              </a:rPr>
              <a:t>[1 Design for the World]</a:t>
            </a:r>
            <a:r>
              <a:rPr lang="en-US"/>
              <a:t>    </a:t>
            </a:r>
            <a:r>
              <a:rPr lang="en-US">
                <a:solidFill>
                  <a:schemeClr val="bg1">
                    <a:lumMod val="65000"/>
                  </a:schemeClr>
                </a:solidFill>
              </a:rPr>
              <a:t>2    3    4    5</a:t>
            </a:r>
            <a:endParaRPr lang="en-US">
              <a:solidFill>
                <a:schemeClr val="bg1">
                  <a:lumMod val="65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b="1" smtClean="0">
                <a:latin typeface="Arial Black" pitchFamily="34" charset="0"/>
              </a:rPr>
              <a:t>Mobile</a:t>
            </a:r>
            <a:r>
              <a:rPr lang="en-US" b="1" smtClean="0"/>
              <a:t> library</a:t>
            </a:r>
          </a:p>
        </p:txBody>
      </p:sp>
      <p:sp>
        <p:nvSpPr>
          <p:cNvPr id="6" name="Rectangle 5"/>
          <p:cNvSpPr/>
          <p:nvPr/>
        </p:nvSpPr>
        <p:spPr>
          <a:xfrm>
            <a:off x="381000" y="1905000"/>
            <a:ext cx="2819400" cy="38100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4" name="Picture 2"/>
          <p:cNvPicPr>
            <a:picLocks noChangeAspect="1" noChangeArrowheads="1"/>
          </p:cNvPicPr>
          <p:nvPr/>
        </p:nvPicPr>
        <p:blipFill>
          <a:blip r:embed="rId2" cstate="screen">
            <a:clrChange>
              <a:clrFrom>
                <a:srgbClr val="00FF00"/>
              </a:clrFrom>
              <a:clrTo>
                <a:srgbClr val="00FF00">
                  <a:alpha val="0"/>
                </a:srgbClr>
              </a:clrTo>
            </a:clrChange>
          </a:blip>
          <a:srcRect/>
          <a:stretch>
            <a:fillRect/>
          </a:stretch>
        </p:blipFill>
        <p:spPr bwMode="auto">
          <a:xfrm>
            <a:off x="457200" y="2209800"/>
            <a:ext cx="2590800" cy="2787835"/>
          </a:xfrm>
          <a:prstGeom prst="rect">
            <a:avLst/>
          </a:prstGeom>
          <a:noFill/>
          <a:effectLst>
            <a:glow rad="228600">
              <a:schemeClr val="accent6">
                <a:satMod val="175000"/>
                <a:alpha val="40000"/>
              </a:schemeClr>
            </a:glow>
          </a:effectLst>
        </p:spPr>
      </p:pic>
      <p:sp>
        <p:nvSpPr>
          <p:cNvPr id="7" name="Rectangle 6"/>
          <p:cNvSpPr/>
          <p:nvPr/>
        </p:nvSpPr>
        <p:spPr>
          <a:xfrm>
            <a:off x="2286000" y="304800"/>
            <a:ext cx="654050" cy="769938"/>
          </a:xfrm>
          <a:prstGeom prst="rect">
            <a:avLst/>
          </a:prstGeom>
        </p:spPr>
        <p:txBody>
          <a:bodyPr wrap="none">
            <a:spAutoFit/>
          </a:bodyPr>
          <a:lstStyle/>
          <a:p>
            <a:pPr>
              <a:defRPr/>
            </a:pPr>
            <a:r>
              <a:rPr lang="en-US" sz="4400" b="1">
                <a:solidFill>
                  <a:prstClr val="black"/>
                </a:solidFill>
                <a:latin typeface="Calibri"/>
                <a:ea typeface="+mj-ea"/>
                <a:cs typeface="+mj-cs"/>
              </a:rPr>
              <a:t>A </a:t>
            </a:r>
            <a:endParaRPr lang="en-US"/>
          </a:p>
        </p:txBody>
      </p:sp>
      <p:sp>
        <p:nvSpPr>
          <p:cNvPr id="51205" name="Rectangle 7"/>
          <p:cNvSpPr>
            <a:spLocks noChangeArrowheads="1"/>
          </p:cNvSpPr>
          <p:nvPr/>
        </p:nvSpPr>
        <p:spPr bwMode="auto">
          <a:xfrm>
            <a:off x="3886200" y="2235200"/>
            <a:ext cx="4714875" cy="584200"/>
          </a:xfrm>
          <a:prstGeom prst="rect">
            <a:avLst/>
          </a:prstGeom>
          <a:noFill/>
          <a:ln w="9525">
            <a:noFill/>
            <a:miter lim="800000"/>
            <a:headEnd/>
            <a:tailEnd/>
          </a:ln>
        </p:spPr>
        <p:txBody>
          <a:bodyPr wrap="none">
            <a:spAutoFit/>
          </a:bodyPr>
          <a:lstStyle/>
          <a:p>
            <a:r>
              <a:rPr lang="en-US" sz="3200">
                <a:solidFill>
                  <a:srgbClr val="000000"/>
                </a:solidFill>
                <a:latin typeface="Calibri" pitchFamily="34" charset="0"/>
              </a:rPr>
              <a:t>supports </a:t>
            </a:r>
            <a:r>
              <a:rPr lang="en-US" sz="3200">
                <a:solidFill>
                  <a:srgbClr val="000000"/>
                </a:solidFill>
                <a:latin typeface="Arial Black" pitchFamily="34" charset="0"/>
              </a:rPr>
              <a:t>collaboration</a:t>
            </a:r>
            <a:endParaRPr lang="en-US"/>
          </a:p>
        </p:txBody>
      </p:sp>
      <p:sp>
        <p:nvSpPr>
          <p:cNvPr id="51206" name="Rectangle 8"/>
          <p:cNvSpPr>
            <a:spLocks noChangeArrowheads="1"/>
          </p:cNvSpPr>
          <p:nvPr/>
        </p:nvSpPr>
        <p:spPr bwMode="auto">
          <a:xfrm>
            <a:off x="3886200" y="3225800"/>
            <a:ext cx="4373563" cy="584200"/>
          </a:xfrm>
          <a:prstGeom prst="rect">
            <a:avLst/>
          </a:prstGeom>
          <a:noFill/>
          <a:ln w="9525">
            <a:noFill/>
            <a:miter lim="800000"/>
            <a:headEnd/>
            <a:tailEnd/>
          </a:ln>
        </p:spPr>
        <p:txBody>
          <a:bodyPr wrap="none">
            <a:spAutoFit/>
          </a:bodyPr>
          <a:lstStyle/>
          <a:p>
            <a:r>
              <a:rPr lang="en-US" sz="3200">
                <a:solidFill>
                  <a:srgbClr val="000000"/>
                </a:solidFill>
                <a:latin typeface="Calibri" pitchFamily="34" charset="0"/>
              </a:rPr>
              <a:t>goes               </a:t>
            </a:r>
            <a:r>
              <a:rPr lang="en-US" sz="3200" b="1">
                <a:solidFill>
                  <a:srgbClr val="000000"/>
                </a:solidFill>
                <a:latin typeface="Calibri" pitchFamily="34" charset="0"/>
              </a:rPr>
              <a:t>children are</a:t>
            </a:r>
            <a:endParaRPr lang="en-US"/>
          </a:p>
        </p:txBody>
      </p:sp>
      <p:sp>
        <p:nvSpPr>
          <p:cNvPr id="51207" name="Rectangle 9"/>
          <p:cNvSpPr>
            <a:spLocks noChangeArrowheads="1"/>
          </p:cNvSpPr>
          <p:nvPr/>
        </p:nvSpPr>
        <p:spPr bwMode="auto">
          <a:xfrm>
            <a:off x="3886200" y="3962400"/>
            <a:ext cx="3765550" cy="769938"/>
          </a:xfrm>
          <a:prstGeom prst="rect">
            <a:avLst/>
          </a:prstGeom>
          <a:noFill/>
          <a:ln w="9525">
            <a:noFill/>
            <a:miter lim="800000"/>
            <a:headEnd/>
            <a:tailEnd/>
          </a:ln>
        </p:spPr>
        <p:txBody>
          <a:bodyPr wrap="none">
            <a:spAutoFit/>
          </a:bodyPr>
          <a:lstStyle/>
          <a:p>
            <a:r>
              <a:rPr lang="en-US" sz="3200">
                <a:solidFill>
                  <a:srgbClr val="000000"/>
                </a:solidFill>
                <a:latin typeface="Calibri" pitchFamily="34" charset="0"/>
              </a:rPr>
              <a:t>enables </a:t>
            </a:r>
            <a:r>
              <a:rPr lang="en-US" sz="4400" b="1">
                <a:solidFill>
                  <a:srgbClr val="000000"/>
                </a:solidFill>
                <a:latin typeface="Arial Black" pitchFamily="34" charset="0"/>
              </a:rPr>
              <a:t>access</a:t>
            </a:r>
            <a:endParaRPr lang="en-US" sz="4400">
              <a:latin typeface="Arial Black" pitchFamily="34" charset="0"/>
            </a:endParaRPr>
          </a:p>
        </p:txBody>
      </p:sp>
      <p:pic>
        <p:nvPicPr>
          <p:cNvPr id="51208" name="Picture 11" descr="sitting-cat.png">
            <a:hlinkClick r:id="rId3" action="ppaction://hlinkfile"/>
          </p:cNvPr>
          <p:cNvPicPr>
            <a:picLocks noChangeAspect="1"/>
          </p:cNvPicPr>
          <p:nvPr/>
        </p:nvPicPr>
        <p:blipFill>
          <a:blip r:embed="rId4"/>
          <a:srcRect/>
          <a:stretch>
            <a:fillRect/>
          </a:stretch>
        </p:blipFill>
        <p:spPr bwMode="auto">
          <a:xfrm>
            <a:off x="-457200" y="5684838"/>
            <a:ext cx="1295400" cy="1173162"/>
          </a:xfrm>
          <a:prstGeom prst="rect">
            <a:avLst/>
          </a:prstGeom>
          <a:noFill/>
          <a:ln w="9525">
            <a:noFill/>
            <a:miter lim="800000"/>
            <a:headEnd/>
            <a:tailEnd/>
          </a:ln>
        </p:spPr>
      </p:pic>
      <p:sp>
        <p:nvSpPr>
          <p:cNvPr id="51209" name="Rectangle 12"/>
          <p:cNvSpPr>
            <a:spLocks noChangeArrowheads="1"/>
          </p:cNvSpPr>
          <p:nvPr/>
        </p:nvSpPr>
        <p:spPr bwMode="auto">
          <a:xfrm>
            <a:off x="4656138" y="2887663"/>
            <a:ext cx="1668462" cy="769937"/>
          </a:xfrm>
          <a:prstGeom prst="rect">
            <a:avLst/>
          </a:prstGeom>
          <a:noFill/>
          <a:ln w="9525">
            <a:noFill/>
            <a:miter lim="800000"/>
            <a:headEnd/>
            <a:tailEnd/>
          </a:ln>
        </p:spPr>
        <p:txBody>
          <a:bodyPr wrap="none">
            <a:spAutoFit/>
          </a:bodyPr>
          <a:lstStyle/>
          <a:p>
            <a:r>
              <a:rPr lang="en-US" sz="4400" b="1">
                <a:solidFill>
                  <a:srgbClr val="000000"/>
                </a:solidFill>
                <a:latin typeface="Calibri" pitchFamily="34" charset="0"/>
              </a:rPr>
              <a:t>where</a:t>
            </a:r>
            <a:endParaRPr lang="en-US" sz="4400" b="1"/>
          </a:p>
        </p:txBody>
      </p:sp>
      <p:sp>
        <p:nvSpPr>
          <p:cNvPr id="15" name="TextBox 14"/>
          <p:cNvSpPr txBox="1"/>
          <p:nvPr/>
        </p:nvSpPr>
        <p:spPr>
          <a:xfrm>
            <a:off x="3944938" y="6540500"/>
            <a:ext cx="5257800" cy="369888"/>
          </a:xfrm>
          <a:prstGeom prst="rect">
            <a:avLst/>
          </a:prstGeom>
          <a:noFill/>
        </p:spPr>
        <p:txBody>
          <a:bodyPr>
            <a:spAutoFit/>
          </a:bodyPr>
          <a:lstStyle/>
          <a:p>
            <a:pPr algn="r">
              <a:defRPr/>
            </a:pPr>
            <a:r>
              <a:rPr lang="en-US">
                <a:solidFill>
                  <a:schemeClr val="bg1">
                    <a:lumMod val="50000"/>
                  </a:schemeClr>
                </a:solidFill>
                <a:latin typeface="Arial Black" pitchFamily="34" charset="0"/>
              </a:rPr>
              <a:t>[1 Design for the World]</a:t>
            </a:r>
            <a:r>
              <a:rPr lang="en-US"/>
              <a:t>    </a:t>
            </a:r>
            <a:r>
              <a:rPr lang="en-US">
                <a:solidFill>
                  <a:schemeClr val="bg1">
                    <a:lumMod val="65000"/>
                  </a:schemeClr>
                </a:solidFill>
              </a:rPr>
              <a:t>2    3    4    5</a:t>
            </a:r>
            <a:endParaRPr lang="en-US">
              <a:solidFill>
                <a:schemeClr val="bg1">
                  <a:lumMod val="65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endParaRPr lang="en-US"/>
          </a:p>
        </p:txBody>
      </p:sp>
      <p:pic>
        <p:nvPicPr>
          <p:cNvPr id="18434" name="Picture 3"/>
          <p:cNvPicPr>
            <a:picLocks noChangeAspect="1" noChangeArrowheads="1"/>
          </p:cNvPicPr>
          <p:nvPr/>
        </p:nvPicPr>
        <p:blipFill>
          <a:blip r:embed="rId2"/>
          <a:srcRect/>
          <a:stretch>
            <a:fillRect/>
          </a:stretch>
        </p:blipFill>
        <p:spPr bwMode="auto">
          <a:xfrm>
            <a:off x="0" y="-98425"/>
            <a:ext cx="9144000" cy="695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rtlCol="0">
            <a:normAutofit fontScale="90000"/>
          </a:bodyPr>
          <a:lstStyle/>
          <a:p>
            <a:pPr fontAlgn="auto">
              <a:spcAft>
                <a:spcPts val="0"/>
              </a:spcAft>
              <a:defRPr/>
            </a:pPr>
            <a:r>
              <a:rPr lang="en-US" sz="2800" i="1" dirty="0" smtClean="0">
                <a:effectLst>
                  <a:glow rad="228600">
                    <a:schemeClr val="accent6">
                      <a:satMod val="175000"/>
                      <a:alpha val="40000"/>
                    </a:schemeClr>
                  </a:glow>
                </a:effectLst>
              </a:rPr>
              <a:t>Call for Action:</a:t>
            </a:r>
            <a:r>
              <a:rPr lang="en-US" sz="2800" dirty="0" smtClean="0">
                <a:effectLst>
                  <a:glow rad="228600">
                    <a:schemeClr val="accent6">
                      <a:satMod val="175000"/>
                      <a:alpha val="40000"/>
                    </a:schemeClr>
                  </a:glow>
                </a:effectLst>
              </a:rPr>
              <a:t> </a:t>
            </a:r>
            <a:r>
              <a:rPr lang="en-US" dirty="0" smtClean="0">
                <a:latin typeface="Arial Black" pitchFamily="34" charset="0"/>
              </a:rPr>
              <a:t>Design for the World</a:t>
            </a:r>
            <a:endParaRPr lang="en-US" dirty="0">
              <a:latin typeface="Arial Black" pitchFamily="34" charset="0"/>
            </a:endParaRPr>
          </a:p>
        </p:txBody>
      </p:sp>
      <p:sp>
        <p:nvSpPr>
          <p:cNvPr id="3" name="Content Placeholder 2"/>
          <p:cNvSpPr>
            <a:spLocks noGrp="1"/>
          </p:cNvSpPr>
          <p:nvPr>
            <p:ph idx="1"/>
          </p:nvPr>
        </p:nvSpPr>
        <p:spPr>
          <a:xfrm>
            <a:off x="2362200" y="4724400"/>
            <a:ext cx="6400800" cy="838200"/>
          </a:xfrm>
        </p:spPr>
        <p:txBody>
          <a:bodyPr rtlCol="0">
            <a:normAutofit fontScale="92500"/>
          </a:bodyPr>
          <a:lstStyle/>
          <a:p>
            <a:pPr fontAlgn="auto">
              <a:spcAft>
                <a:spcPts val="0"/>
              </a:spcAft>
              <a:buFont typeface="Arial" pitchFamily="34" charset="0"/>
              <a:buNone/>
              <a:defRPr/>
            </a:pPr>
            <a:r>
              <a:rPr lang="en-US" smtClean="0"/>
              <a:t>based on HCIL’s annual service project</a:t>
            </a:r>
            <a:endParaRPr lang="en-US"/>
          </a:p>
        </p:txBody>
      </p:sp>
      <p:sp>
        <p:nvSpPr>
          <p:cNvPr id="4" name="Footer Placeholder 3"/>
          <p:cNvSpPr>
            <a:spLocks noGrp="1"/>
          </p:cNvSpPr>
          <p:nvPr>
            <p:ph type="ftr" sz="quarter" idx="11"/>
          </p:nvPr>
        </p:nvSpPr>
        <p:spPr/>
        <p:txBody>
          <a:bodyPr/>
          <a:lstStyle/>
          <a:p>
            <a:pPr>
              <a:defRPr/>
            </a:pPr>
            <a:endParaRPr lang="en-US"/>
          </a:p>
        </p:txBody>
      </p:sp>
      <p:sp>
        <p:nvSpPr>
          <p:cNvPr id="52228" name="Rectangle 4"/>
          <p:cNvSpPr>
            <a:spLocks noChangeArrowheads="1"/>
          </p:cNvSpPr>
          <p:nvPr/>
        </p:nvSpPr>
        <p:spPr bwMode="auto">
          <a:xfrm>
            <a:off x="1676400" y="3073400"/>
            <a:ext cx="5810250" cy="584200"/>
          </a:xfrm>
          <a:prstGeom prst="rect">
            <a:avLst/>
          </a:prstGeom>
          <a:noFill/>
          <a:ln w="9525">
            <a:noFill/>
            <a:miter lim="800000"/>
            <a:headEnd/>
            <a:tailEnd/>
          </a:ln>
        </p:spPr>
        <p:txBody>
          <a:bodyPr wrap="none">
            <a:spAutoFit/>
          </a:bodyPr>
          <a:lstStyle/>
          <a:p>
            <a:pPr marL="342900" indent="-342900">
              <a:spcBef>
                <a:spcPct val="20000"/>
              </a:spcBef>
            </a:pPr>
            <a:r>
              <a:rPr lang="en-US" sz="3200" b="1">
                <a:solidFill>
                  <a:srgbClr val="000000"/>
                </a:solidFill>
                <a:latin typeface="Calibri" pitchFamily="34" charset="0"/>
              </a:rPr>
              <a:t>Service projects </a:t>
            </a:r>
            <a:r>
              <a:rPr lang="en-US" sz="3200">
                <a:solidFill>
                  <a:srgbClr val="000000"/>
                </a:solidFill>
                <a:latin typeface="Calibri" pitchFamily="34" charset="0"/>
              </a:rPr>
              <a:t>around the world</a:t>
            </a:r>
          </a:p>
        </p:txBody>
      </p:sp>
      <p:sp>
        <p:nvSpPr>
          <p:cNvPr id="52229" name="Rectangle 5"/>
          <p:cNvSpPr>
            <a:spLocks noChangeArrowheads="1"/>
          </p:cNvSpPr>
          <p:nvPr/>
        </p:nvSpPr>
        <p:spPr bwMode="auto">
          <a:xfrm>
            <a:off x="457200" y="3987800"/>
            <a:ext cx="8458200" cy="584200"/>
          </a:xfrm>
          <a:prstGeom prst="rect">
            <a:avLst/>
          </a:prstGeom>
          <a:noFill/>
          <a:ln w="9525">
            <a:noFill/>
            <a:miter lim="800000"/>
            <a:headEnd/>
            <a:tailEnd/>
          </a:ln>
        </p:spPr>
        <p:txBody>
          <a:bodyPr>
            <a:spAutoFit/>
          </a:bodyPr>
          <a:lstStyle/>
          <a:p>
            <a:pPr marL="342900" indent="-342900">
              <a:spcBef>
                <a:spcPct val="20000"/>
              </a:spcBef>
            </a:pPr>
            <a:r>
              <a:rPr lang="en-US" sz="3200" b="1">
                <a:solidFill>
                  <a:srgbClr val="000000"/>
                </a:solidFill>
                <a:latin typeface="Calibri" pitchFamily="34" charset="0"/>
              </a:rPr>
              <a:t>Master’s</a:t>
            </a:r>
            <a:r>
              <a:rPr lang="en-US" sz="3200">
                <a:solidFill>
                  <a:srgbClr val="000000"/>
                </a:solidFill>
                <a:latin typeface="Calibri" pitchFamily="34" charset="0"/>
              </a:rPr>
              <a:t> projects, </a:t>
            </a:r>
            <a:r>
              <a:rPr lang="en-US" sz="3200" b="1">
                <a:solidFill>
                  <a:srgbClr val="000000"/>
                </a:solidFill>
                <a:latin typeface="Calibri" pitchFamily="34" charset="0"/>
              </a:rPr>
              <a:t>Ph.D</a:t>
            </a:r>
            <a:r>
              <a:rPr lang="en-US" sz="3200">
                <a:solidFill>
                  <a:srgbClr val="000000"/>
                </a:solidFill>
                <a:latin typeface="Calibri" pitchFamily="34" charset="0"/>
              </a:rPr>
              <a:t>. work, </a:t>
            </a:r>
            <a:r>
              <a:rPr lang="en-US" sz="3200" b="1">
                <a:solidFill>
                  <a:srgbClr val="000000"/>
                </a:solidFill>
                <a:latin typeface="Calibri" pitchFamily="34" charset="0"/>
              </a:rPr>
              <a:t>sabbatical</a:t>
            </a:r>
            <a:r>
              <a:rPr lang="en-US" sz="3200">
                <a:solidFill>
                  <a:srgbClr val="000000"/>
                </a:solidFill>
                <a:latin typeface="Calibri" pitchFamily="34" charset="0"/>
              </a:rPr>
              <a:t> work</a:t>
            </a:r>
          </a:p>
        </p:txBody>
      </p:sp>
      <p:sp>
        <p:nvSpPr>
          <p:cNvPr id="8" name="Rectangle 7"/>
          <p:cNvSpPr/>
          <p:nvPr/>
        </p:nvSpPr>
        <p:spPr>
          <a:xfrm>
            <a:off x="304800" y="304800"/>
            <a:ext cx="8534400" cy="6248400"/>
          </a:xfrm>
          <a:prstGeom prst="rect">
            <a:avLst/>
          </a:prstGeom>
          <a:noFill/>
          <a:ln w="244475" cap="rnd" cmpd="sng">
            <a:solidFill>
              <a:schemeClr val="accent3">
                <a:lumMod val="60000"/>
                <a:lumOff val="40000"/>
              </a:schemeClr>
            </a:solidFill>
            <a:prstDash val="lgDashDotDot"/>
            <a:bevel/>
          </a:ln>
          <a:effectLst>
            <a:glow rad="228600">
              <a:schemeClr val="accent6">
                <a:satMod val="175000"/>
                <a:alpha val="40000"/>
              </a:schemeClr>
            </a:glow>
            <a:outerShdw dir="55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838200" y="2108537"/>
            <a:ext cx="7467600" cy="1015663"/>
          </a:xfrm>
          <a:prstGeom prst="rect">
            <a:avLst/>
          </a:prstGeom>
        </p:spPr>
        <p:txBody>
          <a:bodyPr>
            <a:spAutoFit/>
          </a:bodyPr>
          <a:lstStyle/>
          <a:p>
            <a:pPr>
              <a:defRPr/>
            </a:pPr>
            <a:r>
              <a:rPr lang="en-US" sz="60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Arial Black" pitchFamily="34" charset="0"/>
              </a:rPr>
              <a:t>HCI Peace Corps</a:t>
            </a:r>
            <a:endParaRPr lang="en-US" sz="60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start slid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6" name="overview 1" descr="ppt-1-design-for-the-world.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2" name="middle"/>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pic>
        <p:nvPicPr>
          <p:cNvPr id="7" name="overview 2" descr="ppt-2-partner.png"/>
          <p:cNvPicPr>
            <a:picLocks noChangeAspect="1"/>
          </p:cNvPicPr>
          <p:nvPr/>
        </p:nvPicPr>
        <p:blipFill>
          <a:blip r:embed="rId5"/>
          <a:srcRect/>
          <a:stretch>
            <a:fillRect/>
          </a:stretch>
        </p:blipFill>
        <p:spPr bwMode="auto">
          <a:xfrm>
            <a:off x="0" y="0"/>
            <a:ext cx="9144000" cy="6858000"/>
          </a:xfrm>
          <a:prstGeom prst="rect">
            <a:avLst/>
          </a:prstGeom>
          <a:noFill/>
          <a:ln w="9525">
            <a:noFill/>
            <a:miter lim="800000"/>
            <a:headEnd/>
            <a:tailEnd/>
          </a:ln>
        </p:spPr>
      </p:pic>
      <p:pic>
        <p:nvPicPr>
          <p:cNvPr id="2053" name="end slide"/>
          <p:cNvPicPr>
            <a:picLocks noChangeAspect="1" noChangeArrowheads="1"/>
          </p:cNvPicPr>
          <p:nvPr/>
        </p:nvPicPr>
        <p:blipFill>
          <a:blip r:embed="rId6"/>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6"/>
                                        </p:tgtEl>
                                      </p:cBhvr>
                                      <p:by x="700000" y="700000"/>
                                    </p:animScale>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53"/>
                                        </p:tgtEl>
                                        <p:attrNameLst>
                                          <p:attrName>style.visibility</p:attrName>
                                        </p:attrNameLst>
                                      </p:cBhvr>
                                      <p:to>
                                        <p:strVal val="hidden"/>
                                      </p:to>
                                    </p:set>
                                  </p:childTnLst>
                                </p:cTn>
                              </p:par>
                              <p:par>
                                <p:cTn id="15" presetID="6" presetClass="emph" presetSubtype="0" fill="hold" nodeType="withEffect">
                                  <p:stCondLst>
                                    <p:cond delay="0"/>
                                  </p:stCondLst>
                                  <p:childTnLst>
                                    <p:animScale>
                                      <p:cBhvr>
                                        <p:cTn id="16" dur="500" fill="hold"/>
                                        <p:tgtEl>
                                          <p:spTgt spid="2053"/>
                                        </p:tgtEl>
                                      </p:cBhvr>
                                      <p:by x="20000" y="20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6" presetClass="emph" presetSubtype="0" fill="hold" nodeType="withEffect">
                                  <p:stCondLst>
                                    <p:cond delay="0"/>
                                  </p:stCondLst>
                                  <p:childTnLst>
                                    <p:animScale>
                                      <p:cBhvr>
                                        <p:cTn id="22" dur="500" fill="hold"/>
                                        <p:tgtEl>
                                          <p:spTgt spid="6"/>
                                        </p:tgtEl>
                                      </p:cBhvr>
                                      <p:by x="14300" y="14300"/>
                                    </p:animScale>
                                  </p:childTnLst>
                                </p:cTn>
                              </p:par>
                              <p:par>
                                <p:cTn id="23" presetID="49" presetClass="path" presetSubtype="0" fill="hold" nodeType="withEffect">
                                  <p:stCondLst>
                                    <p:cond delay="0"/>
                                  </p:stCondLst>
                                  <p:childTnLst>
                                    <p:animMotion origin="layout" path="M -2 -2.85556 L 0 0 " pathEditMode="relative" rAng="0" ptsTypes="AA">
                                      <p:cBhvr>
                                        <p:cTn id="24" dur="500" fill="hold"/>
                                        <p:tgtEl>
                                          <p:spTgt spid="6"/>
                                        </p:tgtEl>
                                        <p:attrNameLst>
                                          <p:attrName>ppt_x</p:attrName>
                                          <p:attrName>ppt_y</p:attrName>
                                        </p:attrNameLst>
                                      </p:cBhvr>
                                      <p:rCtr x="1000" y="1428"/>
                                    </p:animMotion>
                                  </p:childTnLst>
                                </p:cTn>
                              </p:par>
                              <p:par>
                                <p:cTn id="25" presetID="1" presetClass="exit" presetSubtype="0" fill="hold" nodeType="withEffect">
                                  <p:stCondLst>
                                    <p:cond delay="0"/>
                                  </p:stCondLst>
                                  <p:childTnLst>
                                    <p:set>
                                      <p:cBhvr>
                                        <p:cTn id="26" dur="1" fill="hold">
                                          <p:stCondLst>
                                            <p:cond delay="0"/>
                                          </p:stCondLst>
                                        </p:cTn>
                                        <p:tgtEl>
                                          <p:spTgt spid="20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5" presetClass="path" presetSubtype="0" fill="hold" nodeType="clickEffect">
                                  <p:stCondLst>
                                    <p:cond delay="0"/>
                                  </p:stCondLst>
                                  <p:childTnLst>
                                    <p:animMotion origin="layout" path="M 0 1.03806E-7 L -1.19167 1.03806E-7 " pathEditMode="relative" rAng="0" ptsTypes="AA">
                                      <p:cBhvr>
                                        <p:cTn id="30" dur="500" fill="hold"/>
                                        <p:tgtEl>
                                          <p:spTgt spid="6"/>
                                        </p:tgtEl>
                                        <p:attrNameLst>
                                          <p:attrName>ppt_x</p:attrName>
                                          <p:attrName>ppt_y</p:attrName>
                                        </p:attrNameLst>
                                      </p:cBhvr>
                                      <p:rCtr x="-596" y="0"/>
                                    </p:animMotion>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35" presetClass="path" presetSubtype="0" fill="hold" nodeType="withEffect">
                                  <p:stCondLst>
                                    <p:cond delay="0"/>
                                  </p:stCondLst>
                                  <p:childTnLst>
                                    <p:animMotion origin="layout" path="M 1.25 1.03806E-7 L 0 1.03806E-7 " pathEditMode="relative" rAng="0" ptsTypes="AA">
                                      <p:cBhvr>
                                        <p:cTn id="34" dur="500" fill="hold"/>
                                        <p:tgtEl>
                                          <p:spTgt spid="2"/>
                                        </p:tgtEl>
                                        <p:attrNameLst>
                                          <p:attrName>ppt_x</p:attrName>
                                          <p:attrName>ppt_y</p:attrName>
                                        </p:attrNameLst>
                                      </p:cBhvr>
                                      <p:rCtr x="-625" y="0"/>
                                    </p:animMotion>
                                  </p:childTnLst>
                                </p:cTn>
                              </p:par>
                            </p:childTnLst>
                          </p:cTn>
                        </p:par>
                      </p:childTnLst>
                    </p:cTn>
                  </p:par>
                  <p:par>
                    <p:cTn id="35" fill="hold">
                      <p:stCondLst>
                        <p:cond delay="indefinite"/>
                      </p:stCondLst>
                      <p:childTnLst>
                        <p:par>
                          <p:cTn id="36" fill="hold">
                            <p:stCondLst>
                              <p:cond delay="0"/>
                            </p:stCondLst>
                            <p:childTnLst>
                              <p:par>
                                <p:cTn id="37" presetID="35" presetClass="path" presetSubtype="0" accel="50000" decel="50000" fill="hold" nodeType="clickEffect">
                                  <p:stCondLst>
                                    <p:cond delay="0"/>
                                  </p:stCondLst>
                                  <p:childTnLst>
                                    <p:animMotion origin="layout" path="M 0 1.03806E-7 L -1.16667 1.03806E-7 " pathEditMode="relative" rAng="0" ptsTypes="AA">
                                      <p:cBhvr>
                                        <p:cTn id="38" dur="500" fill="hold"/>
                                        <p:tgtEl>
                                          <p:spTgt spid="2"/>
                                        </p:tgtEl>
                                        <p:attrNameLst>
                                          <p:attrName>ppt_x</p:attrName>
                                          <p:attrName>ppt_y</p:attrName>
                                        </p:attrNameLst>
                                      </p:cBhvr>
                                      <p:rCtr x="-583" y="0"/>
                                    </p:animMotion>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35" presetClass="path" presetSubtype="0" fill="hold" nodeType="withEffect">
                                  <p:stCondLst>
                                    <p:cond delay="0"/>
                                  </p:stCondLst>
                                  <p:childTnLst>
                                    <p:animMotion origin="layout" path="M 1.23333 1.03806E-7 L 0 1.03806E-7 " pathEditMode="relative" rAng="0" ptsTypes="AA">
                                      <p:cBhvr>
                                        <p:cTn id="42" dur="500" fill="hold"/>
                                        <p:tgtEl>
                                          <p:spTgt spid="7"/>
                                        </p:tgtEl>
                                        <p:attrNameLst>
                                          <p:attrName>ppt_x</p:attrName>
                                          <p:attrName>ppt_y</p:attrName>
                                        </p:attrNameLst>
                                      </p:cBhvr>
                                      <p:rCtr x="-617" y="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53"/>
                                        </p:tgtEl>
                                        <p:attrNameLst>
                                          <p:attrName>style.visibility</p:attrName>
                                        </p:attrNameLst>
                                      </p:cBhvr>
                                      <p:to>
                                        <p:strVal val="visible"/>
                                      </p:to>
                                    </p:set>
                                  </p:childTnLst>
                                </p:cTn>
                              </p:par>
                              <p:par>
                                <p:cTn id="47" presetID="6" presetClass="emph" presetSubtype="0" fill="hold" nodeType="withEffect">
                                  <p:stCondLst>
                                    <p:cond delay="0"/>
                                  </p:stCondLst>
                                  <p:childTnLst>
                                    <p:animScale>
                                      <p:cBhvr>
                                        <p:cTn id="48" dur="500" fill="hold"/>
                                        <p:tgtEl>
                                          <p:spTgt spid="2053"/>
                                        </p:tgtEl>
                                      </p:cBhvr>
                                      <p:by x="500000" y="500000"/>
                                    </p:animScale>
                                  </p:childTnLst>
                                </p:cTn>
                              </p:par>
                              <p:par>
                                <p:cTn id="49" presetID="49" presetClass="path" presetSubtype="0" fill="hold" nodeType="withEffect">
                                  <p:stCondLst>
                                    <p:cond delay="0"/>
                                  </p:stCondLst>
                                  <p:childTnLst>
                                    <p:animMotion origin="layout" path="M -0.41667 -0.17753 L 0 3.48128E-6 " pathEditMode="relative" rAng="0" ptsTypes="AA">
                                      <p:cBhvr>
                                        <p:cTn id="50" dur="500" fill="hold"/>
                                        <p:tgtEl>
                                          <p:spTgt spid="2053"/>
                                        </p:tgtEl>
                                        <p:attrNameLst>
                                          <p:attrName>ppt_x</p:attrName>
                                          <p:attrName>ppt_y</p:attrName>
                                        </p:attrNameLst>
                                      </p:cBhvr>
                                      <p:rCtr x="208" y="89"/>
                                    </p:animMotion>
                                  </p:childTnLst>
                                </p:cTn>
                              </p:par>
                              <p:par>
                                <p:cTn id="51" presetID="6" presetClass="emph" presetSubtype="0" fill="hold" nodeType="withEffect">
                                  <p:stCondLst>
                                    <p:cond delay="0"/>
                                  </p:stCondLst>
                                  <p:childTnLst>
                                    <p:animScale>
                                      <p:cBhvr>
                                        <p:cTn id="52" dur="500" fill="hold"/>
                                        <p:tgtEl>
                                          <p:spTgt spid="7"/>
                                        </p:tgtEl>
                                      </p:cBhvr>
                                      <p:by x="500000" y="500000"/>
                                    </p:animScale>
                                  </p:childTnLst>
                                </p:cTn>
                              </p:par>
                              <p:par>
                                <p:cTn id="53" presetID="49" presetClass="path" presetSubtype="0" fill="hold" nodeType="withEffect">
                                  <p:stCondLst>
                                    <p:cond delay="0"/>
                                  </p:stCondLst>
                                  <p:childTnLst>
                                    <p:animMotion origin="layout" path="M 0 0 L 1.75 0.66667 " pathEditMode="relative" rAng="0" ptsTypes="AA">
                                      <p:cBhvr>
                                        <p:cTn id="54" dur="500" fill="hold"/>
                                        <p:tgtEl>
                                          <p:spTgt spid="7"/>
                                        </p:tgtEl>
                                        <p:attrNameLst>
                                          <p:attrName>ppt_x</p:attrName>
                                          <p:attrName>ppt_y</p:attrName>
                                        </p:attrNameLst>
                                      </p:cBhvr>
                                      <p:rCtr x="875" y="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3" name="Title 1"/>
          <p:cNvSpPr>
            <a:spLocks noGrp="1"/>
          </p:cNvSpPr>
          <p:nvPr>
            <p:ph type="title"/>
          </p:nvPr>
        </p:nvSpPr>
        <p:spPr>
          <a:xfrm>
            <a:off x="-609600" y="-152400"/>
            <a:ext cx="8229600" cy="1143000"/>
          </a:xfrm>
        </p:spPr>
        <p:txBody>
          <a:bodyPr/>
          <a:lstStyle/>
          <a:p>
            <a:r>
              <a:rPr lang="en-US" smtClean="0">
                <a:latin typeface="Arial Black" pitchFamily="34" charset="0"/>
              </a:rPr>
              <a:t>Partners</a:t>
            </a:r>
          </a:p>
        </p:txBody>
      </p:sp>
      <p:sp>
        <p:nvSpPr>
          <p:cNvPr id="17" name="Rectangle 16"/>
          <p:cNvSpPr/>
          <p:nvPr/>
        </p:nvSpPr>
        <p:spPr>
          <a:xfrm>
            <a:off x="4522788" y="457200"/>
            <a:ext cx="735012" cy="646113"/>
          </a:xfrm>
          <a:prstGeom prst="rect">
            <a:avLst/>
          </a:prstGeom>
        </p:spPr>
        <p:txBody>
          <a:bodyPr wrap="none">
            <a:spAutoFit/>
          </a:bodyPr>
          <a:lstStyle/>
          <a:p>
            <a:pPr>
              <a:defRPr/>
            </a:pPr>
            <a:r>
              <a:rPr lang="en-US" sz="3600" b="1">
                <a:solidFill>
                  <a:prstClr val="black"/>
                </a:solidFill>
                <a:latin typeface="Calibri"/>
                <a:ea typeface="+mj-ea"/>
                <a:cs typeface="+mj-cs"/>
              </a:rPr>
              <a:t>for</a:t>
            </a:r>
            <a:endParaRPr lang="en-US" sz="3600"/>
          </a:p>
        </p:txBody>
      </p:sp>
      <p:sp>
        <p:nvSpPr>
          <p:cNvPr id="54275" name="Rectangle 17"/>
          <p:cNvSpPr>
            <a:spLocks noChangeArrowheads="1"/>
          </p:cNvSpPr>
          <p:nvPr/>
        </p:nvSpPr>
        <p:spPr bwMode="auto">
          <a:xfrm>
            <a:off x="5021263" y="228600"/>
            <a:ext cx="1912937" cy="769938"/>
          </a:xfrm>
          <a:prstGeom prst="rect">
            <a:avLst/>
          </a:prstGeom>
          <a:noFill/>
          <a:ln w="9525">
            <a:noFill/>
            <a:miter lim="800000"/>
            <a:headEnd/>
            <a:tailEnd/>
          </a:ln>
        </p:spPr>
        <p:txBody>
          <a:bodyPr wrap="none">
            <a:spAutoFit/>
          </a:bodyPr>
          <a:lstStyle/>
          <a:p>
            <a:pPr algn="ctr"/>
            <a:r>
              <a:rPr lang="en-US" sz="4400" b="1">
                <a:solidFill>
                  <a:srgbClr val="000000"/>
                </a:solidFill>
                <a:latin typeface="Calibri" pitchFamily="34" charset="0"/>
              </a:rPr>
              <a:t>Change</a:t>
            </a:r>
          </a:p>
        </p:txBody>
      </p:sp>
      <p:grpSp>
        <p:nvGrpSpPr>
          <p:cNvPr id="54276" name="Group 40"/>
          <p:cNvGrpSpPr>
            <a:grpSpLocks/>
          </p:cNvGrpSpPr>
          <p:nvPr/>
        </p:nvGrpSpPr>
        <p:grpSpPr bwMode="auto">
          <a:xfrm>
            <a:off x="-304800" y="838200"/>
            <a:ext cx="9982200" cy="5715000"/>
            <a:chOff x="-304800" y="1143000"/>
            <a:chExt cx="9982200" cy="5715000"/>
          </a:xfrm>
        </p:grpSpPr>
        <p:sp>
          <p:nvSpPr>
            <p:cNvPr id="31" name="Rectangle 30"/>
            <p:cNvSpPr/>
            <p:nvPr/>
          </p:nvSpPr>
          <p:spPr>
            <a:xfrm>
              <a:off x="0" y="4724400"/>
              <a:ext cx="7391400" cy="1107996"/>
            </a:xfrm>
            <a:prstGeom prst="rect">
              <a:avLst/>
            </a:prstGeom>
          </p:spPr>
          <p:txBody>
            <a:bodyPr>
              <a:spAutoFit/>
            </a:bodyPr>
            <a:lstStyle/>
            <a:p>
              <a:pPr>
                <a:defRPr/>
              </a:pPr>
              <a:r>
                <a:rPr lang="en-US" sz="6600">
                  <a:solidFill>
                    <a:prstClr val="black"/>
                  </a:solidFill>
                  <a:effectLst>
                    <a:glow rad="228600">
                      <a:schemeClr val="accent6">
                        <a:satMod val="175000"/>
                        <a:alpha val="40000"/>
                      </a:schemeClr>
                    </a:glow>
                  </a:effectLst>
                  <a:latin typeface="+mj-lt"/>
                </a:rPr>
                <a:t>Gov/Non-Profits</a:t>
              </a:r>
              <a:endParaRPr lang="en-US" sz="6600">
                <a:effectLst>
                  <a:glow rad="228600">
                    <a:schemeClr val="accent6">
                      <a:satMod val="175000"/>
                      <a:alpha val="40000"/>
                    </a:schemeClr>
                  </a:glow>
                </a:effectLst>
                <a:latin typeface="+mj-lt"/>
              </a:endParaRPr>
            </a:p>
          </p:txBody>
        </p:sp>
        <p:sp>
          <p:nvSpPr>
            <p:cNvPr id="5" name="Rectangle 2"/>
            <p:cNvSpPr txBox="1">
              <a:spLocks noChangeArrowheads="1"/>
            </p:cNvSpPr>
            <p:nvPr/>
          </p:nvSpPr>
          <p:spPr>
            <a:xfrm>
              <a:off x="-304800" y="1828800"/>
              <a:ext cx="2514600" cy="1447800"/>
            </a:xfrm>
            <a:prstGeom prst="rect">
              <a:avLst/>
            </a:prstGeom>
          </p:spPr>
          <p:txBody>
            <a:bodyPr anchor="ctr">
              <a:normAutofit/>
            </a:bodyPr>
            <a:lstStyle/>
            <a:p>
              <a:pPr algn="ctr" fontAlgn="auto">
                <a:spcAft>
                  <a:spcPts val="0"/>
                </a:spcAft>
                <a:defRPr/>
              </a:pPr>
              <a:r>
                <a:rPr lang="en-US" sz="4400" b="1">
                  <a:latin typeface="+mj-lt"/>
                  <a:ea typeface="+mj-ea"/>
                  <a:cs typeface="+mj-cs"/>
                </a:rPr>
                <a:t>children</a:t>
              </a:r>
              <a:endParaRPr lang="en-US" sz="4400" b="1">
                <a:latin typeface="+mj-lt"/>
                <a:ea typeface="+mj-ea"/>
                <a:cs typeface="+mj-cs"/>
              </a:endParaRPr>
            </a:p>
          </p:txBody>
        </p:sp>
        <p:sp>
          <p:nvSpPr>
            <p:cNvPr id="15" name="Rectangle 14"/>
            <p:cNvSpPr/>
            <p:nvPr/>
          </p:nvSpPr>
          <p:spPr>
            <a:xfrm>
              <a:off x="457200" y="1143000"/>
              <a:ext cx="1676400" cy="769938"/>
            </a:xfrm>
            <a:prstGeom prst="rect">
              <a:avLst/>
            </a:prstGeom>
          </p:spPr>
          <p:txBody>
            <a:bodyPr>
              <a:spAutoFit/>
            </a:bodyPr>
            <a:lstStyle/>
            <a:p>
              <a:pPr>
                <a:defRPr/>
              </a:pPr>
              <a:r>
                <a:rPr lang="en-US" sz="3600">
                  <a:solidFill>
                    <a:prstClr val="black"/>
                  </a:solidFill>
                  <a:latin typeface="+mj-lt"/>
                </a:rPr>
                <a:t>elders</a:t>
              </a:r>
              <a:r>
                <a:rPr lang="en-US" sz="4400">
                  <a:solidFill>
                    <a:prstClr val="black"/>
                  </a:solidFill>
                  <a:latin typeface="+mj-lt"/>
                </a:rPr>
                <a:t> </a:t>
              </a:r>
              <a:endParaRPr lang="en-US">
                <a:latin typeface="+mj-lt"/>
              </a:endParaRPr>
            </a:p>
          </p:txBody>
        </p:sp>
        <p:sp>
          <p:nvSpPr>
            <p:cNvPr id="16" name="Rectangle 15"/>
            <p:cNvSpPr/>
            <p:nvPr/>
          </p:nvSpPr>
          <p:spPr>
            <a:xfrm>
              <a:off x="1371600" y="1447800"/>
              <a:ext cx="2590800" cy="1107996"/>
            </a:xfrm>
            <a:prstGeom prst="rect">
              <a:avLst/>
            </a:prstGeom>
          </p:spPr>
          <p:txBody>
            <a:bodyPr>
              <a:spAutoFit/>
            </a:bodyPr>
            <a:lstStyle/>
            <a:p>
              <a:pPr>
                <a:defRPr/>
              </a:pPr>
              <a:r>
                <a:rPr lang="en-US" sz="6600">
                  <a:solidFill>
                    <a:prstClr val="black"/>
                  </a:solidFill>
                  <a:effectLst>
                    <a:glow rad="228600">
                      <a:schemeClr val="accent6">
                        <a:satMod val="175000"/>
                        <a:alpha val="40000"/>
                      </a:schemeClr>
                    </a:glow>
                  </a:effectLst>
                  <a:latin typeface="+mj-lt"/>
                </a:rPr>
                <a:t>USERS</a:t>
              </a:r>
              <a:endParaRPr lang="en-US" sz="6600">
                <a:effectLst>
                  <a:glow rad="228600">
                    <a:schemeClr val="accent6">
                      <a:satMod val="175000"/>
                      <a:alpha val="40000"/>
                    </a:schemeClr>
                  </a:glow>
                </a:effectLst>
                <a:latin typeface="+mj-lt"/>
              </a:endParaRPr>
            </a:p>
          </p:txBody>
        </p:sp>
        <p:sp>
          <p:nvSpPr>
            <p:cNvPr id="19" name="Rectangle 2"/>
            <p:cNvSpPr txBox="1">
              <a:spLocks noChangeArrowheads="1"/>
            </p:cNvSpPr>
            <p:nvPr/>
          </p:nvSpPr>
          <p:spPr>
            <a:xfrm>
              <a:off x="1524000" y="2286000"/>
              <a:ext cx="2514600" cy="1447800"/>
            </a:xfrm>
            <a:prstGeom prst="rect">
              <a:avLst/>
            </a:prstGeom>
          </p:spPr>
          <p:txBody>
            <a:bodyPr anchor="ctr">
              <a:normAutofit/>
            </a:bodyPr>
            <a:lstStyle/>
            <a:p>
              <a:pPr algn="ctr" fontAlgn="auto">
                <a:spcAft>
                  <a:spcPts val="0"/>
                </a:spcAft>
                <a:defRPr/>
              </a:pPr>
              <a:r>
                <a:rPr lang="en-US" sz="4400" b="1">
                  <a:latin typeface="Arial Black" pitchFamily="34" charset="0"/>
                  <a:ea typeface="+mj-ea"/>
                  <a:cs typeface="+mj-cs"/>
                </a:rPr>
                <a:t>voters</a:t>
              </a:r>
              <a:endParaRPr lang="en-US" sz="4400" b="1">
                <a:latin typeface="Arial Black" pitchFamily="34" charset="0"/>
                <a:ea typeface="+mj-ea"/>
                <a:cs typeface="+mj-cs"/>
              </a:endParaRPr>
            </a:p>
          </p:txBody>
        </p:sp>
        <p:sp>
          <p:nvSpPr>
            <p:cNvPr id="20" name="Rectangle 19"/>
            <p:cNvSpPr/>
            <p:nvPr/>
          </p:nvSpPr>
          <p:spPr>
            <a:xfrm>
              <a:off x="5867400" y="3124200"/>
              <a:ext cx="3276600" cy="1107996"/>
            </a:xfrm>
            <a:prstGeom prst="rect">
              <a:avLst/>
            </a:prstGeom>
            <a:effectLst>
              <a:glow rad="228600">
                <a:schemeClr val="accent6">
                  <a:satMod val="175000"/>
                  <a:alpha val="40000"/>
                </a:schemeClr>
              </a:glow>
            </a:effectLst>
          </p:spPr>
          <p:txBody>
            <a:bodyPr>
              <a:spAutoFit/>
            </a:bodyPr>
            <a:lstStyle/>
            <a:p>
              <a:pPr>
                <a:defRPr/>
              </a:pPr>
              <a:r>
                <a:rPr lang="en-US" sz="6600">
                  <a:solidFill>
                    <a:prstClr val="black"/>
                  </a:solidFill>
                  <a:effectLst>
                    <a:glow rad="228600">
                      <a:schemeClr val="accent6">
                        <a:satMod val="175000"/>
                        <a:alpha val="40000"/>
                      </a:schemeClr>
                    </a:glow>
                  </a:effectLst>
                  <a:latin typeface="+mj-lt"/>
                </a:rPr>
                <a:t>Industry</a:t>
              </a:r>
              <a:endParaRPr lang="en-US" sz="6600">
                <a:effectLst>
                  <a:glow rad="228600">
                    <a:schemeClr val="accent6">
                      <a:satMod val="175000"/>
                      <a:alpha val="40000"/>
                    </a:schemeClr>
                  </a:glow>
                </a:effectLst>
                <a:latin typeface="+mj-lt"/>
              </a:endParaRPr>
            </a:p>
          </p:txBody>
        </p:sp>
        <p:sp>
          <p:nvSpPr>
            <p:cNvPr id="21" name="Rectangle 20"/>
            <p:cNvSpPr/>
            <p:nvPr/>
          </p:nvSpPr>
          <p:spPr>
            <a:xfrm>
              <a:off x="2133600" y="2057400"/>
              <a:ext cx="4572000" cy="769938"/>
            </a:xfrm>
            <a:prstGeom prst="rect">
              <a:avLst/>
            </a:prstGeom>
          </p:spPr>
          <p:txBody>
            <a:bodyPr>
              <a:spAutoFit/>
            </a:bodyPr>
            <a:lstStyle/>
            <a:p>
              <a:pPr>
                <a:defRPr/>
              </a:pPr>
              <a:r>
                <a:rPr lang="en-US" sz="3600">
                  <a:solidFill>
                    <a:prstClr val="black"/>
                  </a:solidFill>
                  <a:latin typeface="+mj-lt"/>
                </a:rPr>
                <a:t>developing countries</a:t>
              </a:r>
              <a:r>
                <a:rPr lang="en-US" sz="4400">
                  <a:solidFill>
                    <a:prstClr val="black"/>
                  </a:solidFill>
                  <a:latin typeface="+mj-lt"/>
                </a:rPr>
                <a:t> </a:t>
              </a:r>
              <a:endParaRPr lang="en-US">
                <a:latin typeface="+mj-lt"/>
              </a:endParaRPr>
            </a:p>
          </p:txBody>
        </p:sp>
        <p:sp>
          <p:nvSpPr>
            <p:cNvPr id="22" name="Rectangle 21"/>
            <p:cNvSpPr/>
            <p:nvPr/>
          </p:nvSpPr>
          <p:spPr>
            <a:xfrm>
              <a:off x="3505200" y="1371600"/>
              <a:ext cx="1676400" cy="646113"/>
            </a:xfrm>
            <a:prstGeom prst="rect">
              <a:avLst/>
            </a:prstGeom>
          </p:spPr>
          <p:txBody>
            <a:bodyPr>
              <a:spAutoFit/>
            </a:bodyPr>
            <a:lstStyle/>
            <a:p>
              <a:pPr>
                <a:defRPr/>
              </a:pPr>
              <a:r>
                <a:rPr lang="en-US" sz="3600">
                  <a:solidFill>
                    <a:prstClr val="black"/>
                  </a:solidFill>
                  <a:latin typeface="+mj-lt"/>
                </a:rPr>
                <a:t>families</a:t>
              </a:r>
              <a:endParaRPr lang="en-US">
                <a:latin typeface="+mj-lt"/>
              </a:endParaRPr>
            </a:p>
          </p:txBody>
        </p:sp>
        <p:sp>
          <p:nvSpPr>
            <p:cNvPr id="23" name="Rectangle 2"/>
            <p:cNvSpPr txBox="1">
              <a:spLocks noChangeArrowheads="1"/>
            </p:cNvSpPr>
            <p:nvPr/>
          </p:nvSpPr>
          <p:spPr>
            <a:xfrm>
              <a:off x="685800" y="3962400"/>
              <a:ext cx="4343400" cy="1447800"/>
            </a:xfrm>
            <a:prstGeom prst="rect">
              <a:avLst/>
            </a:prstGeom>
          </p:spPr>
          <p:txBody>
            <a:bodyPr anchor="ctr">
              <a:normAutofit/>
            </a:bodyPr>
            <a:lstStyle/>
            <a:p>
              <a:pPr algn="ctr" fontAlgn="auto">
                <a:spcAft>
                  <a:spcPts val="0"/>
                </a:spcAft>
                <a:defRPr/>
              </a:pPr>
              <a:r>
                <a:rPr lang="en-US" sz="2800">
                  <a:latin typeface="+mj-lt"/>
                  <a:ea typeface="+mj-ea"/>
                  <a:cs typeface="+mj-cs"/>
                </a:rPr>
                <a:t>U.S. National Park Service</a:t>
              </a:r>
              <a:endParaRPr lang="en-US" sz="2800">
                <a:latin typeface="+mj-lt"/>
                <a:ea typeface="+mj-ea"/>
                <a:cs typeface="+mj-cs"/>
              </a:endParaRPr>
            </a:p>
          </p:txBody>
        </p:sp>
        <p:sp>
          <p:nvSpPr>
            <p:cNvPr id="24" name="Rectangle 2"/>
            <p:cNvSpPr txBox="1">
              <a:spLocks noChangeArrowheads="1"/>
            </p:cNvSpPr>
            <p:nvPr/>
          </p:nvSpPr>
          <p:spPr>
            <a:xfrm>
              <a:off x="6858000" y="2362200"/>
              <a:ext cx="2514600" cy="1447800"/>
            </a:xfrm>
            <a:prstGeom prst="rect">
              <a:avLst/>
            </a:prstGeom>
          </p:spPr>
          <p:txBody>
            <a:bodyPr anchor="ctr">
              <a:normAutofit/>
            </a:bodyPr>
            <a:lstStyle/>
            <a:p>
              <a:pPr algn="ctr" fontAlgn="auto">
                <a:spcAft>
                  <a:spcPts val="0"/>
                </a:spcAft>
                <a:defRPr/>
              </a:pPr>
              <a:r>
                <a:rPr lang="en-US" sz="4400" b="1">
                  <a:latin typeface="Arial Black" pitchFamily="34" charset="0"/>
                  <a:ea typeface="+mj-ea"/>
                  <a:cs typeface="+mj-cs"/>
                </a:rPr>
                <a:t>Google</a:t>
              </a:r>
              <a:endParaRPr lang="en-US" sz="4400" b="1">
                <a:latin typeface="Arial Black" pitchFamily="34" charset="0"/>
                <a:ea typeface="+mj-ea"/>
                <a:cs typeface="+mj-cs"/>
              </a:endParaRPr>
            </a:p>
          </p:txBody>
        </p:sp>
        <p:sp>
          <p:nvSpPr>
            <p:cNvPr id="25" name="Rectangle 2"/>
            <p:cNvSpPr txBox="1">
              <a:spLocks noChangeArrowheads="1"/>
            </p:cNvSpPr>
            <p:nvPr/>
          </p:nvSpPr>
          <p:spPr>
            <a:xfrm>
              <a:off x="4724400" y="3505200"/>
              <a:ext cx="2819400" cy="1447800"/>
            </a:xfrm>
            <a:prstGeom prst="rect">
              <a:avLst/>
            </a:prstGeom>
          </p:spPr>
          <p:txBody>
            <a:bodyPr anchor="ctr">
              <a:normAutofit/>
            </a:bodyPr>
            <a:lstStyle/>
            <a:p>
              <a:pPr algn="ctr" fontAlgn="auto">
                <a:spcAft>
                  <a:spcPts val="0"/>
                </a:spcAft>
                <a:defRPr/>
              </a:pPr>
              <a:r>
                <a:rPr lang="en-US" sz="4400" b="1">
                  <a:latin typeface="+mj-lt"/>
                  <a:ea typeface="+mj-ea"/>
                  <a:cs typeface="+mj-cs"/>
                </a:rPr>
                <a:t>Microsoft</a:t>
              </a:r>
              <a:endParaRPr lang="en-US" sz="4400" b="1">
                <a:latin typeface="+mj-lt"/>
                <a:ea typeface="+mj-ea"/>
                <a:cs typeface="+mj-cs"/>
              </a:endParaRPr>
            </a:p>
          </p:txBody>
        </p:sp>
        <p:sp>
          <p:nvSpPr>
            <p:cNvPr id="26" name="Rectangle 2"/>
            <p:cNvSpPr txBox="1">
              <a:spLocks noChangeArrowheads="1"/>
            </p:cNvSpPr>
            <p:nvPr/>
          </p:nvSpPr>
          <p:spPr>
            <a:xfrm>
              <a:off x="0" y="5410200"/>
              <a:ext cx="2057400" cy="1447800"/>
            </a:xfrm>
            <a:prstGeom prst="rect">
              <a:avLst/>
            </a:prstGeom>
          </p:spPr>
          <p:txBody>
            <a:bodyPr anchor="ctr">
              <a:normAutofit/>
            </a:bodyPr>
            <a:lstStyle/>
            <a:p>
              <a:pPr algn="ctr" fontAlgn="auto">
                <a:spcAft>
                  <a:spcPts val="0"/>
                </a:spcAft>
                <a:defRPr/>
              </a:pPr>
              <a:r>
                <a:rPr lang="en-US" sz="4400" b="1">
                  <a:latin typeface="+mj-lt"/>
                  <a:ea typeface="+mj-ea"/>
                  <a:cs typeface="+mj-cs"/>
                </a:rPr>
                <a:t>UNICEF</a:t>
              </a:r>
              <a:endParaRPr lang="en-US" sz="4400" b="1">
                <a:latin typeface="+mj-lt"/>
                <a:ea typeface="+mj-ea"/>
                <a:cs typeface="+mj-cs"/>
              </a:endParaRPr>
            </a:p>
          </p:txBody>
        </p:sp>
        <p:sp>
          <p:nvSpPr>
            <p:cNvPr id="27" name="Rectangle 2"/>
            <p:cNvSpPr txBox="1">
              <a:spLocks noChangeArrowheads="1"/>
            </p:cNvSpPr>
            <p:nvPr/>
          </p:nvSpPr>
          <p:spPr>
            <a:xfrm>
              <a:off x="838200" y="5105400"/>
              <a:ext cx="3962400" cy="1447800"/>
            </a:xfrm>
            <a:prstGeom prst="rect">
              <a:avLst/>
            </a:prstGeom>
          </p:spPr>
          <p:txBody>
            <a:bodyPr anchor="ctr">
              <a:normAutofit/>
            </a:bodyPr>
            <a:lstStyle/>
            <a:p>
              <a:pPr algn="ctr" fontAlgn="auto">
                <a:spcAft>
                  <a:spcPts val="0"/>
                </a:spcAft>
                <a:defRPr/>
              </a:pPr>
              <a:r>
                <a:rPr lang="en-US" sz="2800">
                  <a:latin typeface="+mj-lt"/>
                  <a:ea typeface="+mj-ea"/>
                  <a:cs typeface="+mj-cs"/>
                </a:rPr>
                <a:t>One Laptop per Child</a:t>
              </a:r>
              <a:endParaRPr lang="en-US" sz="2800">
                <a:latin typeface="+mj-lt"/>
                <a:ea typeface="+mj-ea"/>
                <a:cs typeface="+mj-cs"/>
              </a:endParaRPr>
            </a:p>
          </p:txBody>
        </p:sp>
        <p:sp>
          <p:nvSpPr>
            <p:cNvPr id="54291" name="Rectangle 27"/>
            <p:cNvSpPr>
              <a:spLocks noChangeArrowheads="1"/>
            </p:cNvSpPr>
            <p:nvPr/>
          </p:nvSpPr>
          <p:spPr bwMode="auto">
            <a:xfrm>
              <a:off x="7010400" y="4038600"/>
              <a:ext cx="2438400" cy="523220"/>
            </a:xfrm>
            <a:prstGeom prst="rect">
              <a:avLst/>
            </a:prstGeom>
            <a:noFill/>
            <a:ln w="9525">
              <a:noFill/>
              <a:miter lim="800000"/>
              <a:headEnd/>
              <a:tailEnd/>
            </a:ln>
          </p:spPr>
          <p:txBody>
            <a:bodyPr>
              <a:spAutoFit/>
            </a:bodyPr>
            <a:lstStyle/>
            <a:p>
              <a:pPr algn="ctr"/>
              <a:r>
                <a:rPr lang="en-US" sz="2800"/>
                <a:t>LeapFrog</a:t>
              </a:r>
            </a:p>
          </p:txBody>
        </p:sp>
        <p:sp>
          <p:nvSpPr>
            <p:cNvPr id="29" name="Rectangle 2"/>
            <p:cNvSpPr txBox="1">
              <a:spLocks noChangeArrowheads="1"/>
            </p:cNvSpPr>
            <p:nvPr/>
          </p:nvSpPr>
          <p:spPr>
            <a:xfrm>
              <a:off x="2590800" y="5410200"/>
              <a:ext cx="5105400" cy="1447800"/>
            </a:xfrm>
            <a:prstGeom prst="rect">
              <a:avLst/>
            </a:prstGeom>
          </p:spPr>
          <p:txBody>
            <a:bodyPr anchor="ctr">
              <a:normAutofit/>
            </a:bodyPr>
            <a:lstStyle/>
            <a:p>
              <a:pPr algn="ctr" fontAlgn="auto">
                <a:spcAft>
                  <a:spcPts val="0"/>
                </a:spcAft>
                <a:defRPr/>
              </a:pPr>
              <a:r>
                <a:rPr lang="en-US" sz="3600" b="1">
                  <a:latin typeface="+mj-lt"/>
                  <a:ea typeface="+mj-ea"/>
                  <a:cs typeface="+mj-cs"/>
                </a:rPr>
                <a:t>Sesame Workshop</a:t>
              </a:r>
              <a:endParaRPr lang="en-US" sz="3600" b="1">
                <a:latin typeface="+mj-lt"/>
                <a:ea typeface="+mj-ea"/>
                <a:cs typeface="+mj-cs"/>
              </a:endParaRPr>
            </a:p>
          </p:txBody>
        </p:sp>
        <p:sp>
          <p:nvSpPr>
            <p:cNvPr id="30" name="Rectangle 2"/>
            <p:cNvSpPr txBox="1">
              <a:spLocks noChangeArrowheads="1"/>
            </p:cNvSpPr>
            <p:nvPr/>
          </p:nvSpPr>
          <p:spPr>
            <a:xfrm>
              <a:off x="5257800" y="2667000"/>
              <a:ext cx="1981200" cy="990600"/>
            </a:xfrm>
            <a:prstGeom prst="rect">
              <a:avLst/>
            </a:prstGeom>
          </p:spPr>
          <p:txBody>
            <a:bodyPr anchor="ctr">
              <a:normAutofit/>
            </a:bodyPr>
            <a:lstStyle/>
            <a:p>
              <a:pPr algn="ctr" fontAlgn="auto">
                <a:spcAft>
                  <a:spcPts val="0"/>
                </a:spcAft>
                <a:defRPr/>
              </a:pPr>
              <a:r>
                <a:rPr lang="en-US" sz="4400">
                  <a:latin typeface="+mj-lt"/>
                  <a:ea typeface="+mj-ea"/>
                  <a:cs typeface="+mj-cs"/>
                </a:rPr>
                <a:t>Intel</a:t>
              </a:r>
              <a:endParaRPr lang="en-US" sz="4400">
                <a:latin typeface="+mj-lt"/>
                <a:ea typeface="+mj-ea"/>
                <a:cs typeface="+mj-cs"/>
              </a:endParaRPr>
            </a:p>
          </p:txBody>
        </p:sp>
        <p:sp>
          <p:nvSpPr>
            <p:cNvPr id="54294" name="Rectangle 31"/>
            <p:cNvSpPr>
              <a:spLocks noChangeArrowheads="1"/>
            </p:cNvSpPr>
            <p:nvPr/>
          </p:nvSpPr>
          <p:spPr bwMode="auto">
            <a:xfrm>
              <a:off x="4114800" y="3276600"/>
              <a:ext cx="2438400" cy="523220"/>
            </a:xfrm>
            <a:prstGeom prst="rect">
              <a:avLst/>
            </a:prstGeom>
            <a:noFill/>
            <a:ln w="9525">
              <a:noFill/>
              <a:miter lim="800000"/>
              <a:headEnd/>
              <a:tailEnd/>
            </a:ln>
          </p:spPr>
          <p:txBody>
            <a:bodyPr>
              <a:spAutoFit/>
            </a:bodyPr>
            <a:lstStyle/>
            <a:p>
              <a:pPr algn="ctr"/>
              <a:r>
                <a:rPr lang="en-US" sz="2800"/>
                <a:t>Zumobi</a:t>
              </a:r>
            </a:p>
          </p:txBody>
        </p:sp>
        <p:sp>
          <p:nvSpPr>
            <p:cNvPr id="54295" name="Rectangle 32"/>
            <p:cNvSpPr>
              <a:spLocks noChangeArrowheads="1"/>
            </p:cNvSpPr>
            <p:nvPr/>
          </p:nvSpPr>
          <p:spPr bwMode="auto">
            <a:xfrm>
              <a:off x="6324600" y="4419600"/>
              <a:ext cx="2438400" cy="523220"/>
            </a:xfrm>
            <a:prstGeom prst="rect">
              <a:avLst/>
            </a:prstGeom>
            <a:noFill/>
            <a:ln w="9525">
              <a:noFill/>
              <a:miter lim="800000"/>
              <a:headEnd/>
              <a:tailEnd/>
            </a:ln>
          </p:spPr>
          <p:txBody>
            <a:bodyPr>
              <a:spAutoFit/>
            </a:bodyPr>
            <a:lstStyle/>
            <a:p>
              <a:pPr algn="ctr"/>
              <a:r>
                <a:rPr lang="en-US" sz="2800"/>
                <a:t>Fisher Price</a:t>
              </a:r>
            </a:p>
          </p:txBody>
        </p:sp>
        <p:sp>
          <p:nvSpPr>
            <p:cNvPr id="54296" name="Rectangle 33"/>
            <p:cNvSpPr>
              <a:spLocks noChangeArrowheads="1"/>
            </p:cNvSpPr>
            <p:nvPr/>
          </p:nvSpPr>
          <p:spPr bwMode="auto">
            <a:xfrm>
              <a:off x="7239000" y="2219980"/>
              <a:ext cx="2438400" cy="523220"/>
            </a:xfrm>
            <a:prstGeom prst="rect">
              <a:avLst/>
            </a:prstGeom>
            <a:noFill/>
            <a:ln w="9525">
              <a:noFill/>
              <a:miter lim="800000"/>
              <a:headEnd/>
              <a:tailEnd/>
            </a:ln>
          </p:spPr>
          <p:txBody>
            <a:bodyPr>
              <a:spAutoFit/>
            </a:bodyPr>
            <a:lstStyle/>
            <a:p>
              <a:pPr algn="ctr"/>
              <a:r>
                <a:rPr lang="en-US" sz="2800"/>
                <a:t>Chevron</a:t>
              </a:r>
            </a:p>
          </p:txBody>
        </p:sp>
        <p:sp>
          <p:nvSpPr>
            <p:cNvPr id="35" name="Rectangle 2"/>
            <p:cNvSpPr txBox="1">
              <a:spLocks noChangeArrowheads="1"/>
            </p:cNvSpPr>
            <p:nvPr/>
          </p:nvSpPr>
          <p:spPr>
            <a:xfrm>
              <a:off x="-152400" y="3657600"/>
              <a:ext cx="2057400" cy="1447800"/>
            </a:xfrm>
            <a:prstGeom prst="rect">
              <a:avLst/>
            </a:prstGeom>
          </p:spPr>
          <p:txBody>
            <a:bodyPr anchor="ctr">
              <a:normAutofit/>
            </a:bodyPr>
            <a:lstStyle/>
            <a:p>
              <a:pPr algn="ctr" fontAlgn="auto">
                <a:spcAft>
                  <a:spcPts val="0"/>
                </a:spcAft>
                <a:defRPr/>
              </a:pPr>
              <a:r>
                <a:rPr lang="en-US" sz="4400" b="1">
                  <a:latin typeface="+mj-lt"/>
                  <a:ea typeface="+mj-ea"/>
                  <a:cs typeface="+mj-cs"/>
                </a:rPr>
                <a:t>NASA</a:t>
              </a:r>
              <a:endParaRPr lang="en-US" sz="4400" b="1">
                <a:latin typeface="+mj-lt"/>
                <a:ea typeface="+mj-ea"/>
                <a:cs typeface="+mj-cs"/>
              </a:endParaRPr>
            </a:p>
          </p:txBody>
        </p:sp>
        <p:sp>
          <p:nvSpPr>
            <p:cNvPr id="36" name="Rectangle 2"/>
            <p:cNvSpPr txBox="1">
              <a:spLocks noChangeArrowheads="1"/>
            </p:cNvSpPr>
            <p:nvPr/>
          </p:nvSpPr>
          <p:spPr>
            <a:xfrm>
              <a:off x="1524000" y="5867400"/>
              <a:ext cx="1981200" cy="990600"/>
            </a:xfrm>
            <a:prstGeom prst="rect">
              <a:avLst/>
            </a:prstGeom>
          </p:spPr>
          <p:txBody>
            <a:bodyPr anchor="ctr">
              <a:normAutofit/>
            </a:bodyPr>
            <a:lstStyle/>
            <a:p>
              <a:pPr algn="ctr" fontAlgn="auto">
                <a:spcAft>
                  <a:spcPts val="0"/>
                </a:spcAft>
                <a:defRPr/>
              </a:pPr>
              <a:r>
                <a:rPr lang="en-US" sz="4400">
                  <a:latin typeface="+mj-lt"/>
                  <a:ea typeface="+mj-ea"/>
                  <a:cs typeface="+mj-cs"/>
                </a:rPr>
                <a:t>PBS</a:t>
              </a:r>
              <a:endParaRPr lang="en-US" sz="4400">
                <a:latin typeface="+mj-lt"/>
                <a:ea typeface="+mj-ea"/>
                <a:cs typeface="+mj-cs"/>
              </a:endParaRPr>
            </a:p>
          </p:txBody>
        </p:sp>
        <p:sp>
          <p:nvSpPr>
            <p:cNvPr id="54299" name="Rectangle 36"/>
            <p:cNvSpPr>
              <a:spLocks noChangeArrowheads="1"/>
            </p:cNvSpPr>
            <p:nvPr/>
          </p:nvSpPr>
          <p:spPr bwMode="auto">
            <a:xfrm>
              <a:off x="6324600" y="2571690"/>
              <a:ext cx="2438400" cy="400110"/>
            </a:xfrm>
            <a:prstGeom prst="rect">
              <a:avLst/>
            </a:prstGeom>
            <a:noFill/>
            <a:ln w="9525">
              <a:noFill/>
              <a:miter lim="800000"/>
              <a:headEnd/>
              <a:tailEnd/>
            </a:ln>
          </p:spPr>
          <p:txBody>
            <a:bodyPr>
              <a:spAutoFit/>
            </a:bodyPr>
            <a:lstStyle/>
            <a:p>
              <a:pPr algn="ctr"/>
              <a:r>
                <a:rPr lang="en-US" sz="2000"/>
                <a:t>Discovery Channel</a:t>
              </a:r>
            </a:p>
          </p:txBody>
        </p:sp>
        <p:sp>
          <p:nvSpPr>
            <p:cNvPr id="38" name="Rectangle 2"/>
            <p:cNvSpPr txBox="1">
              <a:spLocks noChangeArrowheads="1"/>
            </p:cNvSpPr>
            <p:nvPr/>
          </p:nvSpPr>
          <p:spPr>
            <a:xfrm>
              <a:off x="4038600" y="5029200"/>
              <a:ext cx="5105400" cy="1447800"/>
            </a:xfrm>
            <a:prstGeom prst="rect">
              <a:avLst/>
            </a:prstGeom>
          </p:spPr>
          <p:txBody>
            <a:bodyPr anchor="ctr">
              <a:normAutofit/>
            </a:bodyPr>
            <a:lstStyle/>
            <a:p>
              <a:pPr algn="ctr" fontAlgn="auto">
                <a:spcAft>
                  <a:spcPts val="0"/>
                </a:spcAft>
                <a:defRPr/>
              </a:pPr>
              <a:r>
                <a:rPr lang="en-US" sz="3200">
                  <a:latin typeface="Arial Black" pitchFamily="34" charset="0"/>
                  <a:ea typeface="+mj-ea"/>
                  <a:cs typeface="+mj-cs"/>
                </a:rPr>
                <a:t>World Bank</a:t>
              </a:r>
              <a:endParaRPr lang="en-US" sz="3200">
                <a:latin typeface="Arial Black" pitchFamily="34" charset="0"/>
                <a:ea typeface="+mj-ea"/>
                <a:cs typeface="+mj-cs"/>
              </a:endParaRPr>
            </a:p>
          </p:txBody>
        </p:sp>
        <p:sp>
          <p:nvSpPr>
            <p:cNvPr id="54301" name="Rectangle 38"/>
            <p:cNvSpPr>
              <a:spLocks noChangeArrowheads="1"/>
            </p:cNvSpPr>
            <p:nvPr/>
          </p:nvSpPr>
          <p:spPr bwMode="auto">
            <a:xfrm>
              <a:off x="2743200" y="6400800"/>
              <a:ext cx="3810000" cy="369332"/>
            </a:xfrm>
            <a:prstGeom prst="rect">
              <a:avLst/>
            </a:prstGeom>
            <a:noFill/>
            <a:ln w="9525">
              <a:noFill/>
              <a:miter lim="800000"/>
              <a:headEnd/>
              <a:tailEnd/>
            </a:ln>
          </p:spPr>
          <p:txBody>
            <a:bodyPr>
              <a:spAutoFit/>
            </a:bodyPr>
            <a:lstStyle/>
            <a:p>
              <a:r>
                <a:rPr lang="en-US"/>
                <a:t>Mongolian Ministry of Education</a:t>
              </a:r>
            </a:p>
          </p:txBody>
        </p:sp>
      </p:grpSp>
      <p:sp>
        <p:nvSpPr>
          <p:cNvPr id="40" name="TextBox 39"/>
          <p:cNvSpPr txBox="1"/>
          <p:nvPr/>
        </p:nvSpPr>
        <p:spPr>
          <a:xfrm>
            <a:off x="5791200" y="6548438"/>
            <a:ext cx="3424238" cy="368300"/>
          </a:xfrm>
          <a:prstGeom prst="rect">
            <a:avLst/>
          </a:prstGeom>
          <a:noFill/>
        </p:spPr>
        <p:txBody>
          <a:bodyPr>
            <a:spAutoFit/>
          </a:bodyPr>
          <a:lstStyle/>
          <a:p>
            <a:pPr algn="r">
              <a:defRPr/>
            </a:pPr>
            <a:r>
              <a:rPr lang="en-US">
                <a:solidFill>
                  <a:schemeClr val="bg1">
                    <a:lumMod val="65000"/>
                  </a:schemeClr>
                </a:solidFill>
              </a:rPr>
              <a:t>1    </a:t>
            </a:r>
            <a:r>
              <a:rPr lang="en-US">
                <a:solidFill>
                  <a:schemeClr val="bg1">
                    <a:lumMod val="50000"/>
                  </a:schemeClr>
                </a:solidFill>
                <a:latin typeface="Arial Black" pitchFamily="34" charset="0"/>
              </a:rPr>
              <a:t>[2 Partner …]</a:t>
            </a:r>
            <a:r>
              <a:rPr lang="en-US"/>
              <a:t>    </a:t>
            </a:r>
            <a:r>
              <a:rPr lang="en-US">
                <a:solidFill>
                  <a:schemeClr val="bg1">
                    <a:lumMod val="65000"/>
                  </a:schemeClr>
                </a:solidFill>
              </a:rPr>
              <a:t>3    4    5</a:t>
            </a:r>
            <a:endParaRPr lang="en-US">
              <a:solidFill>
                <a:schemeClr val="bg1">
                  <a:lumMod val="65000"/>
                </a:schemeClr>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457200" y="381000"/>
            <a:ext cx="8229600" cy="1143000"/>
          </a:xfrm>
        </p:spPr>
        <p:txBody>
          <a:bodyPr/>
          <a:lstStyle/>
          <a:p>
            <a:r>
              <a:rPr lang="en-US" smtClean="0">
                <a:latin typeface="Arial Black" pitchFamily="34" charset="0"/>
              </a:rPr>
              <a:t>Design Process</a:t>
            </a:r>
          </a:p>
        </p:txBody>
      </p:sp>
      <p:sp>
        <p:nvSpPr>
          <p:cNvPr id="41989" name="Oval 6"/>
          <p:cNvSpPr>
            <a:spLocks noChangeArrowheads="1"/>
          </p:cNvSpPr>
          <p:nvPr/>
        </p:nvSpPr>
        <p:spPr bwMode="auto">
          <a:xfrm>
            <a:off x="3505200" y="2209800"/>
            <a:ext cx="1600200" cy="1600200"/>
          </a:xfrm>
          <a:prstGeom prst="ellipse">
            <a:avLst/>
          </a:prstGeom>
          <a:noFill/>
          <a:ln w="38100">
            <a:solidFill>
              <a:schemeClr val="tx1"/>
            </a:solidFill>
            <a:round/>
            <a:headEnd/>
            <a:tailEnd/>
          </a:ln>
          <a:effectLst>
            <a:glow rad="139700">
              <a:schemeClr val="accent6">
                <a:satMod val="175000"/>
                <a:alpha val="40000"/>
              </a:schemeClr>
            </a:glow>
          </a:effectLst>
        </p:spPr>
        <p:txBody>
          <a:bodyPr wrap="none" anchor="ctr"/>
          <a:lstStyle/>
          <a:p>
            <a:pPr>
              <a:defRPr/>
            </a:pPr>
            <a:endParaRPr lang="en-US"/>
          </a:p>
        </p:txBody>
      </p:sp>
      <p:sp>
        <p:nvSpPr>
          <p:cNvPr id="41990" name="Oval 8"/>
          <p:cNvSpPr>
            <a:spLocks noChangeArrowheads="1"/>
          </p:cNvSpPr>
          <p:nvPr/>
        </p:nvSpPr>
        <p:spPr bwMode="auto">
          <a:xfrm>
            <a:off x="3886200" y="2286000"/>
            <a:ext cx="914400" cy="914400"/>
          </a:xfrm>
          <a:prstGeom prst="ellipse">
            <a:avLst/>
          </a:prstGeom>
          <a:noFill/>
          <a:ln w="38100">
            <a:solidFill>
              <a:schemeClr val="tx1"/>
            </a:solidFill>
            <a:round/>
            <a:headEnd/>
            <a:tailEnd/>
          </a:ln>
          <a:effectLst>
            <a:glow rad="139700">
              <a:schemeClr val="accent6">
                <a:satMod val="175000"/>
                <a:alpha val="40000"/>
              </a:schemeClr>
            </a:glow>
          </a:effectLst>
        </p:spPr>
        <p:txBody>
          <a:bodyPr wrap="none" anchor="ctr"/>
          <a:lstStyle/>
          <a:p>
            <a:pPr>
              <a:defRPr/>
            </a:pPr>
            <a:endParaRPr lang="en-US"/>
          </a:p>
        </p:txBody>
      </p:sp>
      <p:sp>
        <p:nvSpPr>
          <p:cNvPr id="41991" name="Oval 10"/>
          <p:cNvSpPr>
            <a:spLocks noChangeArrowheads="1"/>
          </p:cNvSpPr>
          <p:nvPr/>
        </p:nvSpPr>
        <p:spPr bwMode="auto">
          <a:xfrm>
            <a:off x="3124200" y="2057400"/>
            <a:ext cx="2438400" cy="2438400"/>
          </a:xfrm>
          <a:prstGeom prst="ellipse">
            <a:avLst/>
          </a:prstGeom>
          <a:noFill/>
          <a:ln w="38100">
            <a:solidFill>
              <a:schemeClr val="tx1"/>
            </a:solidFill>
            <a:round/>
            <a:headEnd/>
            <a:tailEnd/>
          </a:ln>
          <a:effectLst>
            <a:glow rad="228600">
              <a:schemeClr val="accent6">
                <a:satMod val="175000"/>
                <a:alpha val="40000"/>
              </a:schemeClr>
            </a:glow>
          </a:effectLst>
        </p:spPr>
        <p:txBody>
          <a:bodyPr wrap="none" anchor="ctr"/>
          <a:lstStyle/>
          <a:p>
            <a:pPr>
              <a:defRPr/>
            </a:pPr>
            <a:endParaRPr lang="en-US"/>
          </a:p>
        </p:txBody>
      </p:sp>
      <p:sp>
        <p:nvSpPr>
          <p:cNvPr id="41992" name="Oval 11"/>
          <p:cNvSpPr>
            <a:spLocks noChangeArrowheads="1"/>
          </p:cNvSpPr>
          <p:nvPr/>
        </p:nvSpPr>
        <p:spPr bwMode="auto">
          <a:xfrm>
            <a:off x="2590800" y="1828800"/>
            <a:ext cx="3505200" cy="3505200"/>
          </a:xfrm>
          <a:prstGeom prst="ellipse">
            <a:avLst/>
          </a:prstGeom>
          <a:noFill/>
          <a:ln w="38100">
            <a:solidFill>
              <a:schemeClr val="tx1"/>
            </a:solidFill>
            <a:round/>
            <a:headEnd/>
            <a:tailEnd/>
          </a:ln>
          <a:effectLst>
            <a:glow rad="228600">
              <a:schemeClr val="accent6">
                <a:satMod val="175000"/>
                <a:alpha val="40000"/>
              </a:schemeClr>
            </a:glow>
          </a:effectLst>
        </p:spPr>
        <p:txBody>
          <a:bodyPr wrap="none" anchor="ctr"/>
          <a:lstStyle/>
          <a:p>
            <a:pPr>
              <a:defRPr/>
            </a:pPr>
            <a:endParaRPr lang="en-US"/>
          </a:p>
        </p:txBody>
      </p:sp>
      <p:sp>
        <p:nvSpPr>
          <p:cNvPr id="55310" name="Rectangle 12"/>
          <p:cNvSpPr>
            <a:spLocks noChangeArrowheads="1"/>
          </p:cNvSpPr>
          <p:nvPr/>
        </p:nvSpPr>
        <p:spPr bwMode="auto">
          <a:xfrm>
            <a:off x="3886200" y="2514600"/>
            <a:ext cx="1066800" cy="461963"/>
          </a:xfrm>
          <a:prstGeom prst="rect">
            <a:avLst/>
          </a:prstGeom>
          <a:noFill/>
          <a:ln w="9525">
            <a:noFill/>
            <a:miter lim="800000"/>
            <a:headEnd/>
            <a:tailEnd/>
          </a:ln>
        </p:spPr>
        <p:txBody>
          <a:bodyPr>
            <a:spAutoFit/>
          </a:bodyPr>
          <a:lstStyle/>
          <a:p>
            <a:r>
              <a:rPr lang="en-US" sz="2400" b="1">
                <a:latin typeface="Arial Black" pitchFamily="34" charset="0"/>
              </a:rPr>
              <a:t>user</a:t>
            </a:r>
          </a:p>
        </p:txBody>
      </p:sp>
      <p:sp>
        <p:nvSpPr>
          <p:cNvPr id="55311" name="Rectangle 13"/>
          <p:cNvSpPr>
            <a:spLocks noChangeArrowheads="1"/>
          </p:cNvSpPr>
          <p:nvPr/>
        </p:nvSpPr>
        <p:spPr bwMode="auto">
          <a:xfrm>
            <a:off x="3733800" y="3195638"/>
            <a:ext cx="1190625" cy="461962"/>
          </a:xfrm>
          <a:prstGeom prst="rect">
            <a:avLst/>
          </a:prstGeom>
          <a:noFill/>
          <a:ln w="9525">
            <a:noFill/>
            <a:miter lim="800000"/>
            <a:headEnd/>
            <a:tailEnd/>
          </a:ln>
        </p:spPr>
        <p:txBody>
          <a:bodyPr wrap="none">
            <a:spAutoFit/>
          </a:bodyPr>
          <a:lstStyle/>
          <a:p>
            <a:r>
              <a:rPr lang="en-US" sz="2400" b="1">
                <a:latin typeface="Arial Black" pitchFamily="34" charset="0"/>
              </a:rPr>
              <a:t>tester</a:t>
            </a:r>
          </a:p>
        </p:txBody>
      </p:sp>
      <p:sp>
        <p:nvSpPr>
          <p:cNvPr id="55312" name="Rectangle 14"/>
          <p:cNvSpPr>
            <a:spLocks noChangeArrowheads="1"/>
          </p:cNvSpPr>
          <p:nvPr/>
        </p:nvSpPr>
        <p:spPr bwMode="auto">
          <a:xfrm>
            <a:off x="3505200" y="3805238"/>
            <a:ext cx="2057400" cy="461962"/>
          </a:xfrm>
          <a:prstGeom prst="rect">
            <a:avLst/>
          </a:prstGeom>
          <a:noFill/>
          <a:ln w="9525">
            <a:noFill/>
            <a:miter lim="800000"/>
            <a:headEnd/>
            <a:tailEnd/>
          </a:ln>
        </p:spPr>
        <p:txBody>
          <a:bodyPr>
            <a:spAutoFit/>
          </a:bodyPr>
          <a:lstStyle/>
          <a:p>
            <a:r>
              <a:rPr lang="en-US" sz="2400" b="1">
                <a:latin typeface="Arial Black" pitchFamily="34" charset="0"/>
              </a:rPr>
              <a:t>informant</a:t>
            </a:r>
          </a:p>
        </p:txBody>
      </p:sp>
      <p:sp>
        <p:nvSpPr>
          <p:cNvPr id="55313" name="Rectangle 15"/>
          <p:cNvSpPr>
            <a:spLocks noChangeArrowheads="1"/>
          </p:cNvSpPr>
          <p:nvPr/>
        </p:nvSpPr>
        <p:spPr bwMode="auto">
          <a:xfrm>
            <a:off x="3048000" y="4419600"/>
            <a:ext cx="3733800" cy="461963"/>
          </a:xfrm>
          <a:prstGeom prst="rect">
            <a:avLst/>
          </a:prstGeom>
          <a:noFill/>
          <a:ln w="9525">
            <a:noFill/>
            <a:miter lim="800000"/>
            <a:headEnd/>
            <a:tailEnd/>
          </a:ln>
        </p:spPr>
        <p:txBody>
          <a:bodyPr>
            <a:spAutoFit/>
          </a:bodyPr>
          <a:lstStyle/>
          <a:p>
            <a:r>
              <a:rPr lang="en-US" sz="2400" b="1">
                <a:latin typeface="Arial Black" pitchFamily="34" charset="0"/>
              </a:rPr>
              <a:t>design partner</a:t>
            </a:r>
          </a:p>
        </p:txBody>
      </p:sp>
      <p:sp>
        <p:nvSpPr>
          <p:cNvPr id="55314" name="Rectangle 13"/>
          <p:cNvSpPr>
            <a:spLocks noChangeArrowheads="1"/>
          </p:cNvSpPr>
          <p:nvPr/>
        </p:nvSpPr>
        <p:spPr bwMode="auto">
          <a:xfrm>
            <a:off x="3581400" y="5497513"/>
            <a:ext cx="1570038" cy="369887"/>
          </a:xfrm>
          <a:prstGeom prst="rect">
            <a:avLst/>
          </a:prstGeom>
          <a:noFill/>
          <a:ln w="9525">
            <a:noFill/>
            <a:miter lim="800000"/>
            <a:headEnd/>
            <a:tailEnd/>
          </a:ln>
        </p:spPr>
        <p:txBody>
          <a:bodyPr wrap="none">
            <a:spAutoFit/>
          </a:bodyPr>
          <a:lstStyle/>
          <a:p>
            <a:r>
              <a:rPr lang="en-US"/>
              <a:t>[Druin, 2002] </a:t>
            </a:r>
          </a:p>
        </p:txBody>
      </p:sp>
      <p:sp>
        <p:nvSpPr>
          <p:cNvPr id="17" name="Rectangle 16"/>
          <p:cNvSpPr/>
          <p:nvPr/>
        </p:nvSpPr>
        <p:spPr>
          <a:xfrm>
            <a:off x="3027363" y="268288"/>
            <a:ext cx="2687637" cy="646112"/>
          </a:xfrm>
          <a:prstGeom prst="rect">
            <a:avLst/>
          </a:prstGeom>
        </p:spPr>
        <p:txBody>
          <a:bodyPr wrap="none">
            <a:spAutoFit/>
          </a:bodyPr>
          <a:lstStyle/>
          <a:p>
            <a:pPr>
              <a:defRPr/>
            </a:pPr>
            <a:r>
              <a:rPr lang="en-US" sz="3600" b="1">
                <a:solidFill>
                  <a:prstClr val="black"/>
                </a:solidFill>
                <a:latin typeface="Calibri"/>
                <a:ea typeface="+mj-ea"/>
                <a:cs typeface="+mj-cs"/>
              </a:rPr>
              <a:t>Roles</a:t>
            </a:r>
            <a:r>
              <a:rPr lang="en-US" sz="3600">
                <a:solidFill>
                  <a:prstClr val="black"/>
                </a:solidFill>
                <a:latin typeface="Calibri"/>
                <a:ea typeface="+mj-ea"/>
                <a:cs typeface="+mj-cs"/>
              </a:rPr>
              <a:t> for the </a:t>
            </a:r>
            <a:endParaRPr lang="en-US" sz="3600"/>
          </a:p>
        </p:txBody>
      </p:sp>
      <p:sp>
        <p:nvSpPr>
          <p:cNvPr id="15" name="TextBox 14"/>
          <p:cNvSpPr txBox="1"/>
          <p:nvPr/>
        </p:nvSpPr>
        <p:spPr>
          <a:xfrm>
            <a:off x="5791200" y="6548438"/>
            <a:ext cx="3424238" cy="368300"/>
          </a:xfrm>
          <a:prstGeom prst="rect">
            <a:avLst/>
          </a:prstGeom>
          <a:noFill/>
        </p:spPr>
        <p:txBody>
          <a:bodyPr>
            <a:spAutoFit/>
          </a:bodyPr>
          <a:lstStyle/>
          <a:p>
            <a:pPr algn="r">
              <a:defRPr/>
            </a:pPr>
            <a:r>
              <a:rPr lang="en-US">
                <a:solidFill>
                  <a:schemeClr val="bg1">
                    <a:lumMod val="65000"/>
                  </a:schemeClr>
                </a:solidFill>
              </a:rPr>
              <a:t>1    </a:t>
            </a:r>
            <a:r>
              <a:rPr lang="en-US">
                <a:solidFill>
                  <a:schemeClr val="bg1">
                    <a:lumMod val="50000"/>
                  </a:schemeClr>
                </a:solidFill>
                <a:latin typeface="Arial Black" pitchFamily="34" charset="0"/>
              </a:rPr>
              <a:t>[2 Partner …]</a:t>
            </a:r>
            <a:r>
              <a:rPr lang="en-US"/>
              <a:t>    </a:t>
            </a:r>
            <a:r>
              <a:rPr lang="en-US">
                <a:solidFill>
                  <a:schemeClr val="bg1">
                    <a:lumMod val="65000"/>
                  </a:schemeClr>
                </a:solidFill>
              </a:rPr>
              <a:t>3    4    5</a:t>
            </a:r>
            <a:endParaRPr lang="en-US">
              <a:solidFill>
                <a:schemeClr val="bg1">
                  <a:lumMod val="65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381000"/>
            <a:ext cx="8229600" cy="1143000"/>
          </a:xfrm>
          <a:prstGeom prst="rect">
            <a:avLst/>
          </a:prstGeom>
        </p:spPr>
        <p:txBody>
          <a:bodyPr anchor="ctr">
            <a:normAutofit/>
          </a:bodyPr>
          <a:lstStyle/>
          <a:p>
            <a:pPr algn="ctr" fontAlgn="auto">
              <a:spcAft>
                <a:spcPts val="0"/>
              </a:spcAft>
              <a:defRPr/>
            </a:pPr>
            <a:r>
              <a:rPr lang="en-US" sz="4400">
                <a:latin typeface="Arial Black" pitchFamily="34" charset="0"/>
                <a:ea typeface="+mj-ea"/>
                <a:cs typeface="+mj-cs"/>
              </a:rPr>
              <a:t>Design Process</a:t>
            </a:r>
          </a:p>
        </p:txBody>
      </p:sp>
      <p:sp>
        <p:nvSpPr>
          <p:cNvPr id="6" name="Rectangle 5"/>
          <p:cNvSpPr/>
          <p:nvPr/>
        </p:nvSpPr>
        <p:spPr>
          <a:xfrm>
            <a:off x="3027363" y="268288"/>
            <a:ext cx="2687637" cy="646112"/>
          </a:xfrm>
          <a:prstGeom prst="rect">
            <a:avLst/>
          </a:prstGeom>
        </p:spPr>
        <p:txBody>
          <a:bodyPr wrap="none">
            <a:spAutoFit/>
          </a:bodyPr>
          <a:lstStyle/>
          <a:p>
            <a:pPr>
              <a:defRPr/>
            </a:pPr>
            <a:r>
              <a:rPr lang="en-US" sz="3600" b="1">
                <a:solidFill>
                  <a:prstClr val="black"/>
                </a:solidFill>
                <a:latin typeface="Calibri"/>
                <a:ea typeface="+mj-ea"/>
                <a:cs typeface="+mj-cs"/>
              </a:rPr>
              <a:t>Roles</a:t>
            </a:r>
            <a:r>
              <a:rPr lang="en-US" sz="3600">
                <a:solidFill>
                  <a:prstClr val="black"/>
                </a:solidFill>
                <a:latin typeface="Calibri"/>
                <a:ea typeface="+mj-ea"/>
                <a:cs typeface="+mj-cs"/>
              </a:rPr>
              <a:t> for the </a:t>
            </a:r>
            <a:endParaRPr lang="en-US" sz="3600"/>
          </a:p>
        </p:txBody>
      </p:sp>
      <p:pic>
        <p:nvPicPr>
          <p:cNvPr id="56323" name="Picture 4" descr="Role-dimensions2"/>
          <p:cNvPicPr>
            <a:picLocks noChangeAspect="1" noChangeArrowheads="1"/>
          </p:cNvPicPr>
          <p:nvPr/>
        </p:nvPicPr>
        <p:blipFill>
          <a:blip r:embed="rId2"/>
          <a:srcRect l="11111" t="1588" r="11111" b="3175"/>
          <a:stretch>
            <a:fillRect/>
          </a:stretch>
        </p:blipFill>
        <p:spPr bwMode="auto">
          <a:xfrm>
            <a:off x="2590800" y="1447800"/>
            <a:ext cx="3962400" cy="4851400"/>
          </a:xfrm>
          <a:prstGeom prst="rect">
            <a:avLst/>
          </a:prstGeom>
          <a:noFill/>
          <a:ln w="9525">
            <a:noFill/>
            <a:miter lim="800000"/>
            <a:headEnd/>
            <a:tailEnd/>
          </a:ln>
        </p:spPr>
      </p:pic>
      <p:sp>
        <p:nvSpPr>
          <p:cNvPr id="7" name="Rectangle 6"/>
          <p:cNvSpPr/>
          <p:nvPr/>
        </p:nvSpPr>
        <p:spPr>
          <a:xfrm>
            <a:off x="2667000" y="1524000"/>
            <a:ext cx="3886200" cy="4724400"/>
          </a:xfrm>
          <a:prstGeom prst="rect">
            <a:avLst/>
          </a:prstGeom>
          <a:noFill/>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p:cNvSpPr txBox="1"/>
          <p:nvPr/>
        </p:nvSpPr>
        <p:spPr>
          <a:xfrm>
            <a:off x="5791200" y="6548438"/>
            <a:ext cx="3424238" cy="368300"/>
          </a:xfrm>
          <a:prstGeom prst="rect">
            <a:avLst/>
          </a:prstGeom>
          <a:noFill/>
        </p:spPr>
        <p:txBody>
          <a:bodyPr>
            <a:spAutoFit/>
          </a:bodyPr>
          <a:lstStyle/>
          <a:p>
            <a:pPr algn="r">
              <a:defRPr/>
            </a:pPr>
            <a:r>
              <a:rPr lang="en-US">
                <a:solidFill>
                  <a:schemeClr val="bg1">
                    <a:lumMod val="65000"/>
                  </a:schemeClr>
                </a:solidFill>
              </a:rPr>
              <a:t>1    </a:t>
            </a:r>
            <a:r>
              <a:rPr lang="en-US">
                <a:solidFill>
                  <a:schemeClr val="bg1">
                    <a:lumMod val="50000"/>
                  </a:schemeClr>
                </a:solidFill>
                <a:latin typeface="Arial Black" pitchFamily="34" charset="0"/>
              </a:rPr>
              <a:t>[2 Partner …]</a:t>
            </a:r>
            <a:r>
              <a:rPr lang="en-US"/>
              <a:t>    </a:t>
            </a:r>
            <a:r>
              <a:rPr lang="en-US">
                <a:solidFill>
                  <a:schemeClr val="bg1">
                    <a:lumMod val="65000"/>
                  </a:schemeClr>
                </a:solidFill>
              </a:rPr>
              <a:t>3    4    5</a:t>
            </a:r>
            <a:endParaRPr lang="en-US">
              <a:solidFill>
                <a:schemeClr val="bg1">
                  <a:lumMod val="65000"/>
                </a:schemeClr>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3400" y="1676400"/>
            <a:ext cx="2819400" cy="44958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7346" name="Title 1"/>
          <p:cNvSpPr>
            <a:spLocks noGrp="1"/>
          </p:cNvSpPr>
          <p:nvPr>
            <p:ph type="title"/>
          </p:nvPr>
        </p:nvSpPr>
        <p:spPr/>
        <p:txBody>
          <a:bodyPr/>
          <a:lstStyle/>
          <a:p>
            <a:r>
              <a:rPr lang="en-US" smtClean="0">
                <a:latin typeface="Arial Black" pitchFamily="34" charset="0"/>
              </a:rPr>
              <a:t>Partnering Methods</a:t>
            </a:r>
            <a:endParaRPr lang="en-US" smtClean="0"/>
          </a:p>
        </p:txBody>
      </p:sp>
      <p:pic>
        <p:nvPicPr>
          <p:cNvPr id="57347" name="Picture 3" descr="C:\Program Files\KidPad 1.0\saved-files\storytellingMachine.gif"/>
          <p:cNvPicPr>
            <a:picLocks noChangeAspect="1" noChangeArrowheads="1"/>
          </p:cNvPicPr>
          <p:nvPr/>
        </p:nvPicPr>
        <p:blipFill>
          <a:blip r:embed="rId2"/>
          <a:srcRect/>
          <a:stretch>
            <a:fillRect/>
          </a:stretch>
        </p:blipFill>
        <p:spPr bwMode="auto">
          <a:xfrm>
            <a:off x="6629400" y="3429000"/>
            <a:ext cx="1820863" cy="2660650"/>
          </a:xfrm>
          <a:prstGeom prst="rect">
            <a:avLst/>
          </a:prstGeom>
          <a:noFill/>
          <a:ln w="9525">
            <a:noFill/>
            <a:miter lim="800000"/>
            <a:headEnd/>
            <a:tailEnd/>
          </a:ln>
        </p:spPr>
      </p:pic>
      <p:pic>
        <p:nvPicPr>
          <p:cNvPr id="57348" name="Picture 4" descr="C:\Program Files\KidPad 1.0\saved-files\reflections-r.gif"/>
          <p:cNvPicPr>
            <a:picLocks noChangeAspect="1" noChangeArrowheads="1"/>
          </p:cNvPicPr>
          <p:nvPr/>
        </p:nvPicPr>
        <p:blipFill>
          <a:blip r:embed="rId3"/>
          <a:srcRect/>
          <a:stretch>
            <a:fillRect/>
          </a:stretch>
        </p:blipFill>
        <p:spPr bwMode="auto">
          <a:xfrm>
            <a:off x="228600" y="1676400"/>
            <a:ext cx="2695575" cy="1771650"/>
          </a:xfrm>
          <a:prstGeom prst="rect">
            <a:avLst/>
          </a:prstGeom>
          <a:noFill/>
          <a:ln w="9525">
            <a:noFill/>
            <a:miter lim="800000"/>
            <a:headEnd/>
            <a:tailEnd/>
          </a:ln>
        </p:spPr>
      </p:pic>
      <p:pic>
        <p:nvPicPr>
          <p:cNvPr id="57349" name="Picture 7" descr="C:\Program Files\KidPad 1.0\saved-files\ourteamwork.GIF"/>
          <p:cNvPicPr>
            <a:picLocks noChangeAspect="1" noChangeArrowheads="1"/>
          </p:cNvPicPr>
          <p:nvPr/>
        </p:nvPicPr>
        <p:blipFill>
          <a:blip r:embed="rId4"/>
          <a:srcRect/>
          <a:stretch>
            <a:fillRect/>
          </a:stretch>
        </p:blipFill>
        <p:spPr bwMode="auto">
          <a:xfrm>
            <a:off x="228600" y="3657600"/>
            <a:ext cx="3154363" cy="2525713"/>
          </a:xfrm>
          <a:prstGeom prst="rect">
            <a:avLst/>
          </a:prstGeom>
          <a:noFill/>
          <a:ln w="9525">
            <a:noFill/>
            <a:miter lim="800000"/>
            <a:headEnd/>
            <a:tailEnd/>
          </a:ln>
        </p:spPr>
      </p:pic>
      <p:sp>
        <p:nvSpPr>
          <p:cNvPr id="11" name="Content Placeholder 2"/>
          <p:cNvSpPr txBox="1">
            <a:spLocks/>
          </p:cNvSpPr>
          <p:nvPr/>
        </p:nvSpPr>
        <p:spPr>
          <a:xfrm>
            <a:off x="3962400" y="1951038"/>
            <a:ext cx="4800600" cy="3916362"/>
          </a:xfrm>
          <a:prstGeom prst="rect">
            <a:avLst/>
          </a:prstGeom>
        </p:spPr>
        <p:txBody>
          <a:bodyPr>
            <a:normAutofit fontScale="92500" lnSpcReduction="20000"/>
          </a:bodyPr>
          <a:lstStyle/>
          <a:p>
            <a:pPr marL="342900" indent="-342900" fontAlgn="auto">
              <a:lnSpc>
                <a:spcPct val="60000"/>
              </a:lnSpc>
              <a:spcBef>
                <a:spcPct val="20000"/>
              </a:spcBef>
              <a:spcAft>
                <a:spcPts val="0"/>
              </a:spcAft>
              <a:buFont typeface="Arial" pitchFamily="34" charset="0"/>
              <a:buNone/>
              <a:defRPr/>
            </a:pPr>
            <a:r>
              <a:rPr lang="en-US" sz="3200" b="1">
                <a:latin typeface="+mj-lt"/>
              </a:rPr>
              <a:t>Sticky Note </a:t>
            </a:r>
            <a:r>
              <a:rPr lang="en-US" sz="3200">
                <a:latin typeface="+mj-lt"/>
              </a:rPr>
              <a:t>Critique</a:t>
            </a:r>
          </a:p>
          <a:p>
            <a:pPr marL="342900" indent="-342900" fontAlgn="auto">
              <a:lnSpc>
                <a:spcPct val="60000"/>
              </a:lnSpc>
              <a:spcBef>
                <a:spcPct val="20000"/>
              </a:spcBef>
              <a:spcAft>
                <a:spcPts val="0"/>
              </a:spcAft>
              <a:buFont typeface="Arial" pitchFamily="34" charset="0"/>
              <a:buNone/>
              <a:defRPr/>
            </a:pPr>
            <a:r>
              <a:rPr lang="en-US" sz="2000">
                <a:latin typeface="+mj-lt"/>
              </a:rPr>
              <a:t>[Druin, 2002</a:t>
            </a:r>
            <a:r>
              <a:rPr lang="en-US" sz="2000">
                <a:latin typeface="+mj-lt"/>
              </a:rPr>
              <a:t>]</a:t>
            </a:r>
          </a:p>
          <a:p>
            <a:pPr marL="342900" indent="-342900" fontAlgn="auto">
              <a:lnSpc>
                <a:spcPct val="60000"/>
              </a:lnSpc>
              <a:spcBef>
                <a:spcPct val="20000"/>
              </a:spcBef>
              <a:spcAft>
                <a:spcPts val="0"/>
              </a:spcAft>
              <a:defRPr/>
            </a:pPr>
            <a:r>
              <a:rPr lang="en-US" sz="6000" b="1">
                <a:latin typeface="+mj-lt"/>
              </a:rPr>
              <a:t> </a:t>
            </a:r>
            <a:endParaRPr lang="en-US" sz="3600">
              <a:latin typeface="+mj-lt"/>
            </a:endParaRPr>
          </a:p>
          <a:p>
            <a:pPr marL="342900" indent="-342900" fontAlgn="auto">
              <a:lnSpc>
                <a:spcPct val="60000"/>
              </a:lnSpc>
              <a:spcBef>
                <a:spcPct val="20000"/>
              </a:spcBef>
              <a:spcAft>
                <a:spcPts val="0"/>
              </a:spcAft>
              <a:buFont typeface="Arial" pitchFamily="34" charset="0"/>
              <a:buNone/>
              <a:defRPr/>
            </a:pPr>
            <a:r>
              <a:rPr lang="en-GB" sz="3200">
                <a:latin typeface="+mj-lt"/>
              </a:rPr>
              <a:t>Low-tech </a:t>
            </a:r>
            <a:r>
              <a:rPr lang="en-GB" sz="3200" b="1">
                <a:latin typeface="+mj-lt"/>
              </a:rPr>
              <a:t>Prototyping</a:t>
            </a:r>
          </a:p>
          <a:p>
            <a:pPr marL="342900" indent="-342900" fontAlgn="auto">
              <a:lnSpc>
                <a:spcPct val="60000"/>
              </a:lnSpc>
              <a:spcBef>
                <a:spcPct val="20000"/>
              </a:spcBef>
              <a:spcAft>
                <a:spcPts val="0"/>
              </a:spcAft>
              <a:buFont typeface="Arial" pitchFamily="34" charset="0"/>
              <a:buNone/>
              <a:defRPr/>
            </a:pPr>
            <a:r>
              <a:rPr lang="en-US" sz="2000">
                <a:solidFill>
                  <a:prstClr val="black"/>
                </a:solidFill>
                <a:latin typeface="+mn-lt"/>
              </a:rPr>
              <a:t>[Druin, et al., In press</a:t>
            </a:r>
            <a:r>
              <a:rPr lang="en-US" sz="2000">
                <a:solidFill>
                  <a:prstClr val="black"/>
                </a:solidFill>
                <a:latin typeface="+mn-lt"/>
              </a:rPr>
              <a:t>]</a:t>
            </a:r>
            <a:endParaRPr lang="en-US" sz="3600">
              <a:latin typeface="+mj-lt"/>
            </a:endParaRPr>
          </a:p>
          <a:p>
            <a:pPr marL="342900" indent="-342900" fontAlgn="auto">
              <a:lnSpc>
                <a:spcPct val="60000"/>
              </a:lnSpc>
              <a:spcBef>
                <a:spcPct val="20000"/>
              </a:spcBef>
              <a:spcAft>
                <a:spcPts val="0"/>
              </a:spcAft>
              <a:buFont typeface="Arial" pitchFamily="34" charset="0"/>
              <a:buNone/>
              <a:defRPr/>
            </a:pPr>
            <a:r>
              <a:rPr lang="en-US" sz="6000" b="1">
                <a:latin typeface="+mj-lt"/>
              </a:rPr>
              <a:t> </a:t>
            </a:r>
            <a:endParaRPr lang="en-US" sz="3600">
              <a:latin typeface="+mj-lt"/>
            </a:endParaRPr>
          </a:p>
          <a:p>
            <a:pPr marL="342900" indent="-342900" fontAlgn="auto">
              <a:lnSpc>
                <a:spcPct val="60000"/>
              </a:lnSpc>
              <a:spcBef>
                <a:spcPct val="20000"/>
              </a:spcBef>
              <a:spcAft>
                <a:spcPts val="0"/>
              </a:spcAft>
              <a:buFont typeface="Arial" pitchFamily="34" charset="0"/>
              <a:buNone/>
              <a:defRPr/>
            </a:pPr>
            <a:r>
              <a:rPr lang="en-US" sz="3200" b="1">
                <a:latin typeface="+mj-lt"/>
              </a:rPr>
              <a:t>Mixing</a:t>
            </a:r>
            <a:r>
              <a:rPr lang="en-US" sz="3200">
                <a:latin typeface="+mj-lt"/>
              </a:rPr>
              <a:t> ideas</a:t>
            </a:r>
          </a:p>
          <a:p>
            <a:pPr marL="342900" indent="-342900" fontAlgn="auto">
              <a:lnSpc>
                <a:spcPct val="60000"/>
              </a:lnSpc>
              <a:spcBef>
                <a:spcPct val="20000"/>
              </a:spcBef>
              <a:spcAft>
                <a:spcPts val="0"/>
              </a:spcAft>
              <a:buFont typeface="Arial" pitchFamily="34" charset="0"/>
              <a:buNone/>
              <a:defRPr/>
            </a:pPr>
            <a:r>
              <a:rPr lang="en-US" sz="2000">
                <a:solidFill>
                  <a:prstClr val="black"/>
                </a:solidFill>
                <a:latin typeface="+mn-lt"/>
              </a:rPr>
              <a:t>[Guha et al., 2004]</a:t>
            </a:r>
          </a:p>
          <a:p>
            <a:pPr marL="342900" indent="-342900" fontAlgn="auto">
              <a:lnSpc>
                <a:spcPct val="60000"/>
              </a:lnSpc>
              <a:spcBef>
                <a:spcPct val="20000"/>
              </a:spcBef>
              <a:spcAft>
                <a:spcPts val="0"/>
              </a:spcAft>
              <a:defRPr/>
            </a:pPr>
            <a:endParaRPr lang="en-US" sz="3200">
              <a:latin typeface="+mj-lt"/>
            </a:endParaRPr>
          </a:p>
          <a:p>
            <a:pPr marL="342900" indent="-342900" fontAlgn="auto">
              <a:lnSpc>
                <a:spcPct val="60000"/>
              </a:lnSpc>
              <a:spcBef>
                <a:spcPct val="20000"/>
              </a:spcBef>
              <a:spcAft>
                <a:spcPts val="0"/>
              </a:spcAft>
              <a:defRPr/>
            </a:pPr>
            <a:r>
              <a:rPr lang="en-US" sz="6000" b="1">
                <a:solidFill>
                  <a:prstClr val="black"/>
                </a:solidFill>
                <a:latin typeface="+mn-lt"/>
              </a:rPr>
              <a:t> </a:t>
            </a:r>
            <a:endParaRPr lang="en-US" sz="3600">
              <a:solidFill>
                <a:prstClr val="black"/>
              </a:solidFill>
              <a:latin typeface="+mn-lt"/>
            </a:endParaRPr>
          </a:p>
          <a:p>
            <a:pPr marL="342900" indent="-342900" fontAlgn="auto">
              <a:lnSpc>
                <a:spcPct val="60000"/>
              </a:lnSpc>
              <a:spcBef>
                <a:spcPct val="20000"/>
              </a:spcBef>
              <a:spcAft>
                <a:spcPts val="0"/>
              </a:spcAft>
              <a:buFont typeface="Arial" pitchFamily="34" charset="0"/>
              <a:buNone/>
              <a:defRPr/>
            </a:pPr>
            <a:r>
              <a:rPr lang="en-US" sz="3200" b="1">
                <a:latin typeface="+mn-lt"/>
              </a:rPr>
              <a:t>Iterative</a:t>
            </a:r>
            <a:r>
              <a:rPr lang="en-US" sz="3200">
                <a:latin typeface="+mn-lt"/>
              </a:rPr>
              <a:t> Design</a:t>
            </a:r>
          </a:p>
          <a:p>
            <a:pPr marL="342900" indent="-342900" fontAlgn="auto">
              <a:lnSpc>
                <a:spcPct val="60000"/>
              </a:lnSpc>
              <a:spcBef>
                <a:spcPct val="20000"/>
              </a:spcBef>
              <a:spcAft>
                <a:spcPts val="0"/>
              </a:spcAft>
              <a:buFont typeface="Arial" pitchFamily="34" charset="0"/>
              <a:buNone/>
              <a:defRPr/>
            </a:pPr>
            <a:endParaRPr lang="en-US" sz="3200">
              <a:latin typeface="+mj-lt"/>
            </a:endParaRPr>
          </a:p>
          <a:p>
            <a:pPr marL="342900" indent="-342900" fontAlgn="auto">
              <a:spcBef>
                <a:spcPct val="20000"/>
              </a:spcBef>
              <a:spcAft>
                <a:spcPts val="0"/>
              </a:spcAft>
              <a:buFont typeface="Arial" pitchFamily="34" charset="0"/>
              <a:buChar char="•"/>
              <a:defRPr/>
            </a:pPr>
            <a:endParaRPr lang="en-US" sz="3200">
              <a:latin typeface="+mj-lt"/>
            </a:endParaRPr>
          </a:p>
        </p:txBody>
      </p:sp>
      <p:sp>
        <p:nvSpPr>
          <p:cNvPr id="9" name="Rectangle 8"/>
          <p:cNvSpPr/>
          <p:nvPr/>
        </p:nvSpPr>
        <p:spPr>
          <a:xfrm>
            <a:off x="5715000" y="892175"/>
            <a:ext cx="2968625" cy="708025"/>
          </a:xfrm>
          <a:prstGeom prst="rect">
            <a:avLst/>
          </a:prstGeom>
        </p:spPr>
        <p:txBody>
          <a:bodyPr wrap="none">
            <a:spAutoFit/>
          </a:bodyPr>
          <a:lstStyle/>
          <a:p>
            <a:pPr>
              <a:defRPr/>
            </a:pPr>
            <a:r>
              <a:rPr lang="en-US" sz="4000">
                <a:solidFill>
                  <a:prstClr val="black"/>
                </a:solidFill>
                <a:latin typeface="Calibri"/>
                <a:ea typeface="+mj-ea"/>
                <a:cs typeface="+mj-cs"/>
              </a:rPr>
              <a:t>with Children</a:t>
            </a:r>
            <a:endParaRPr lang="en-US"/>
          </a:p>
        </p:txBody>
      </p:sp>
      <p:sp>
        <p:nvSpPr>
          <p:cNvPr id="12" name="TextBox 11"/>
          <p:cNvSpPr txBox="1"/>
          <p:nvPr/>
        </p:nvSpPr>
        <p:spPr>
          <a:xfrm>
            <a:off x="5791200" y="6548438"/>
            <a:ext cx="3424238" cy="368300"/>
          </a:xfrm>
          <a:prstGeom prst="rect">
            <a:avLst/>
          </a:prstGeom>
          <a:noFill/>
        </p:spPr>
        <p:txBody>
          <a:bodyPr>
            <a:spAutoFit/>
          </a:bodyPr>
          <a:lstStyle/>
          <a:p>
            <a:pPr algn="r">
              <a:defRPr/>
            </a:pPr>
            <a:r>
              <a:rPr lang="en-US">
                <a:solidFill>
                  <a:schemeClr val="bg1">
                    <a:lumMod val="65000"/>
                  </a:schemeClr>
                </a:solidFill>
              </a:rPr>
              <a:t>1    </a:t>
            </a:r>
            <a:r>
              <a:rPr lang="en-US">
                <a:solidFill>
                  <a:schemeClr val="bg1">
                    <a:lumMod val="50000"/>
                  </a:schemeClr>
                </a:solidFill>
                <a:latin typeface="Arial Black" pitchFamily="34" charset="0"/>
              </a:rPr>
              <a:t>[2 Partner …]</a:t>
            </a:r>
            <a:r>
              <a:rPr lang="en-US"/>
              <a:t>    </a:t>
            </a:r>
            <a:r>
              <a:rPr lang="en-US">
                <a:solidFill>
                  <a:schemeClr val="bg1">
                    <a:lumMod val="65000"/>
                  </a:schemeClr>
                </a:solidFill>
              </a:rPr>
              <a:t>3    4    5</a:t>
            </a:r>
            <a:endParaRPr lang="en-US">
              <a:solidFill>
                <a:schemeClr val="bg1">
                  <a:lumMod val="65000"/>
                </a:scheme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5800" y="1828800"/>
            <a:ext cx="2819400" cy="44958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8" name="Title 1"/>
          <p:cNvSpPr txBox="1">
            <a:spLocks/>
          </p:cNvSpPr>
          <p:nvPr/>
        </p:nvSpPr>
        <p:spPr>
          <a:xfrm>
            <a:off x="609600" y="427038"/>
            <a:ext cx="8229600" cy="1143000"/>
          </a:xfrm>
          <a:prstGeom prst="rect">
            <a:avLst/>
          </a:prstGeom>
        </p:spPr>
        <p:txBody>
          <a:bodyPr anchor="ctr">
            <a:normAutofit/>
          </a:bodyPr>
          <a:lstStyle/>
          <a:p>
            <a:pPr algn="ctr" fontAlgn="auto">
              <a:spcAft>
                <a:spcPts val="0"/>
              </a:spcAft>
              <a:defRPr/>
            </a:pPr>
            <a:r>
              <a:rPr lang="en-US" sz="4400">
                <a:latin typeface="Arial Black" pitchFamily="34" charset="0"/>
                <a:ea typeface="+mj-ea"/>
                <a:cs typeface="+mj-cs"/>
              </a:rPr>
              <a:t>National Park Service</a:t>
            </a:r>
            <a:endParaRPr lang="en-US" sz="4400">
              <a:latin typeface="+mj-lt"/>
              <a:ea typeface="+mj-ea"/>
              <a:cs typeface="+mj-cs"/>
            </a:endParaRPr>
          </a:p>
        </p:txBody>
      </p:sp>
      <p:sp>
        <p:nvSpPr>
          <p:cNvPr id="3" name="Content Placeholder 2"/>
          <p:cNvSpPr>
            <a:spLocks noGrp="1"/>
          </p:cNvSpPr>
          <p:nvPr>
            <p:ph idx="1"/>
          </p:nvPr>
        </p:nvSpPr>
        <p:spPr>
          <a:xfrm>
            <a:off x="4724400" y="1600200"/>
            <a:ext cx="4495800" cy="4495800"/>
          </a:xfrm>
        </p:spPr>
        <p:txBody>
          <a:bodyPr rtlCol="0">
            <a:normAutofit/>
          </a:bodyPr>
          <a:lstStyle/>
          <a:p>
            <a:pPr indent="0" fontAlgn="auto">
              <a:spcAft>
                <a:spcPts val="600"/>
              </a:spcAft>
              <a:buFont typeface="Arial" pitchFamily="34" charset="0"/>
              <a:buNone/>
              <a:defRPr/>
            </a:pPr>
            <a:r>
              <a:rPr lang="en-US" sz="4800" smtClean="0">
                <a:latin typeface="Arial Narrow" pitchFamily="34" charset="0"/>
              </a:rPr>
              <a:t>share ideas</a:t>
            </a:r>
            <a:r>
              <a:rPr lang="en-US" sz="1200" smtClean="0">
                <a:latin typeface="Arial Narrow" pitchFamily="34" charset="0"/>
              </a:rPr>
              <a:t> </a:t>
            </a:r>
            <a:r>
              <a:rPr lang="en-US" smtClean="0"/>
              <a:t>about</a:t>
            </a:r>
            <a:endParaRPr lang="en-US" sz="2400" smtClean="0"/>
          </a:p>
          <a:p>
            <a:pPr indent="0" fontAlgn="auto">
              <a:spcAft>
                <a:spcPts val="600"/>
              </a:spcAft>
              <a:buFont typeface="Arial" pitchFamily="34" charset="0"/>
              <a:buNone/>
              <a:defRPr/>
            </a:pPr>
            <a:endParaRPr lang="en-US" smtClean="0"/>
          </a:p>
          <a:p>
            <a:pPr fontAlgn="auto">
              <a:spcAft>
                <a:spcPts val="0"/>
              </a:spcAft>
              <a:buFont typeface="Arial" pitchFamily="34" charset="0"/>
              <a:buChar char="•"/>
              <a:defRPr/>
            </a:pPr>
            <a:endParaRPr lang="en-US" smtClean="0"/>
          </a:p>
          <a:p>
            <a:pPr fontAlgn="auto">
              <a:spcAft>
                <a:spcPts val="0"/>
              </a:spcAft>
              <a:buFont typeface="Arial" pitchFamily="34" charset="0"/>
              <a:buChar char="•"/>
              <a:defRPr/>
            </a:pPr>
            <a:endParaRPr lang="en-US" smtClean="0"/>
          </a:p>
          <a:p>
            <a:pPr fontAlgn="auto">
              <a:spcAft>
                <a:spcPts val="0"/>
              </a:spcAft>
              <a:buFont typeface="Arial" pitchFamily="34" charset="0"/>
              <a:buChar char="•"/>
              <a:defRPr/>
            </a:pPr>
            <a:endParaRPr lang="en-US"/>
          </a:p>
        </p:txBody>
      </p:sp>
      <p:pic>
        <p:nvPicPr>
          <p:cNvPr id="46085" name="Picture 5" descr="C:\Program Files\KidPad 1.0\saved-files\green2e.jpg"/>
          <p:cNvPicPr>
            <a:picLocks noChangeAspect="1" noChangeArrowheads="1"/>
          </p:cNvPicPr>
          <p:nvPr/>
        </p:nvPicPr>
        <p:blipFill>
          <a:blip r:embed="rId2" cstate="screen"/>
          <a:srcRect/>
          <a:stretch>
            <a:fillRect/>
          </a:stretch>
        </p:blipFill>
        <p:spPr bwMode="auto">
          <a:xfrm>
            <a:off x="1219200" y="1600200"/>
            <a:ext cx="3505200" cy="4268788"/>
          </a:xfrm>
          <a:prstGeom prst="rect">
            <a:avLst/>
          </a:prstGeom>
          <a:noFill/>
          <a:ln w="9525">
            <a:noFill/>
            <a:miter lim="800000"/>
            <a:headEnd/>
            <a:tailEnd/>
          </a:ln>
          <a:effectLst>
            <a:glow rad="63500">
              <a:schemeClr val="accent6">
                <a:satMod val="175000"/>
                <a:alpha val="40000"/>
              </a:schemeClr>
            </a:glow>
          </a:effectLst>
        </p:spPr>
      </p:pic>
      <p:pic>
        <p:nvPicPr>
          <p:cNvPr id="46086" name="Picture 6" descr="C:\Program Files\KidPad 1.0\saved-files\Gene-tag-project4-sm.jpg"/>
          <p:cNvPicPr>
            <a:picLocks noChangeAspect="1" noChangeArrowheads="1"/>
          </p:cNvPicPr>
          <p:nvPr/>
        </p:nvPicPr>
        <p:blipFill>
          <a:blip r:embed="rId3"/>
          <a:srcRect/>
          <a:stretch>
            <a:fillRect/>
          </a:stretch>
        </p:blipFill>
        <p:spPr bwMode="auto">
          <a:xfrm>
            <a:off x="0" y="2209800"/>
            <a:ext cx="2400300" cy="2819400"/>
          </a:xfrm>
          <a:prstGeom prst="rect">
            <a:avLst/>
          </a:prstGeom>
          <a:noFill/>
          <a:ln w="9525">
            <a:noFill/>
            <a:miter lim="800000"/>
            <a:headEnd/>
            <a:tailEnd/>
          </a:ln>
          <a:effectLst>
            <a:glow rad="139700">
              <a:schemeClr val="accent6">
                <a:satMod val="175000"/>
                <a:alpha val="40000"/>
              </a:schemeClr>
            </a:glow>
          </a:effectLst>
        </p:spPr>
      </p:pic>
      <p:sp>
        <p:nvSpPr>
          <p:cNvPr id="58374" name="Rectangle 9"/>
          <p:cNvSpPr>
            <a:spLocks noChangeArrowheads="1"/>
          </p:cNvSpPr>
          <p:nvPr/>
        </p:nvSpPr>
        <p:spPr bwMode="auto">
          <a:xfrm>
            <a:off x="6656388" y="5486400"/>
            <a:ext cx="2487612" cy="400050"/>
          </a:xfrm>
          <a:prstGeom prst="rect">
            <a:avLst/>
          </a:prstGeom>
          <a:noFill/>
          <a:ln w="9525">
            <a:noFill/>
            <a:miter lim="800000"/>
            <a:headEnd/>
            <a:tailEnd/>
          </a:ln>
        </p:spPr>
        <p:txBody>
          <a:bodyPr wrap="none">
            <a:spAutoFit/>
          </a:bodyPr>
          <a:lstStyle/>
          <a:p>
            <a:r>
              <a:rPr lang="en-US" sz="2000">
                <a:solidFill>
                  <a:srgbClr val="000000"/>
                </a:solidFill>
                <a:latin typeface="Calibri" pitchFamily="34" charset="0"/>
              </a:rPr>
              <a:t>[Chipman et al., 2006]</a:t>
            </a:r>
            <a:endParaRPr lang="en-US"/>
          </a:p>
        </p:txBody>
      </p:sp>
      <p:sp>
        <p:nvSpPr>
          <p:cNvPr id="58375" name="Rectangle 8"/>
          <p:cNvSpPr>
            <a:spLocks noChangeArrowheads="1"/>
          </p:cNvSpPr>
          <p:nvPr/>
        </p:nvSpPr>
        <p:spPr bwMode="auto">
          <a:xfrm>
            <a:off x="5105400" y="2133600"/>
            <a:ext cx="2790825" cy="554038"/>
          </a:xfrm>
          <a:prstGeom prst="rect">
            <a:avLst/>
          </a:prstGeom>
          <a:noFill/>
          <a:ln w="9525">
            <a:noFill/>
            <a:miter lim="800000"/>
            <a:headEnd/>
            <a:tailEnd/>
          </a:ln>
        </p:spPr>
        <p:txBody>
          <a:bodyPr wrap="none">
            <a:spAutoFit/>
          </a:bodyPr>
          <a:lstStyle/>
          <a:p>
            <a:r>
              <a:rPr lang="en-US" sz="3000">
                <a:solidFill>
                  <a:srgbClr val="000000"/>
                </a:solidFill>
                <a:latin typeface="Calibri" pitchFamily="34" charset="0"/>
              </a:rPr>
              <a:t>the </a:t>
            </a:r>
            <a:r>
              <a:rPr lang="en-US" sz="3000" b="1">
                <a:solidFill>
                  <a:srgbClr val="000000"/>
                </a:solidFill>
                <a:latin typeface="Arial Black" pitchFamily="34" charset="0"/>
              </a:rPr>
              <a:t>outdoors </a:t>
            </a:r>
            <a:endParaRPr lang="en-US" b="1">
              <a:latin typeface="Arial Black" pitchFamily="34" charset="0"/>
            </a:endParaRPr>
          </a:p>
        </p:txBody>
      </p:sp>
      <p:sp>
        <p:nvSpPr>
          <p:cNvPr id="58376" name="Rectangle 10"/>
          <p:cNvSpPr>
            <a:spLocks noChangeArrowheads="1"/>
          </p:cNvSpPr>
          <p:nvPr/>
        </p:nvSpPr>
        <p:spPr bwMode="auto">
          <a:xfrm>
            <a:off x="5105400" y="2798763"/>
            <a:ext cx="4572000" cy="708025"/>
          </a:xfrm>
          <a:prstGeom prst="rect">
            <a:avLst/>
          </a:prstGeom>
          <a:noFill/>
          <a:ln w="9525">
            <a:noFill/>
            <a:miter lim="800000"/>
            <a:headEnd/>
            <a:tailEnd/>
          </a:ln>
        </p:spPr>
        <p:txBody>
          <a:bodyPr>
            <a:spAutoFit/>
          </a:bodyPr>
          <a:lstStyle/>
          <a:p>
            <a:r>
              <a:rPr lang="en-US" sz="4000">
                <a:solidFill>
                  <a:srgbClr val="000000"/>
                </a:solidFill>
                <a:latin typeface="Arial Narrow" pitchFamily="34" charset="0"/>
              </a:rPr>
              <a:t>nature walks </a:t>
            </a:r>
            <a:r>
              <a:rPr lang="en-US" sz="3000">
                <a:solidFill>
                  <a:srgbClr val="000000"/>
                </a:solidFill>
                <a:latin typeface="Calibri" pitchFamily="34" charset="0"/>
              </a:rPr>
              <a:t>with</a:t>
            </a:r>
            <a:endParaRPr lang="en-US"/>
          </a:p>
        </p:txBody>
      </p:sp>
      <p:sp>
        <p:nvSpPr>
          <p:cNvPr id="58377" name="Rectangle 11"/>
          <p:cNvSpPr>
            <a:spLocks noChangeArrowheads="1"/>
          </p:cNvSpPr>
          <p:nvPr/>
        </p:nvSpPr>
        <p:spPr bwMode="auto">
          <a:xfrm>
            <a:off x="5105400" y="3962400"/>
            <a:ext cx="4572000" cy="646113"/>
          </a:xfrm>
          <a:prstGeom prst="rect">
            <a:avLst/>
          </a:prstGeom>
          <a:noFill/>
          <a:ln w="9525">
            <a:noFill/>
            <a:miter lim="800000"/>
            <a:headEnd/>
            <a:tailEnd/>
          </a:ln>
        </p:spPr>
        <p:txBody>
          <a:bodyPr>
            <a:spAutoFit/>
          </a:bodyPr>
          <a:lstStyle/>
          <a:p>
            <a:pPr>
              <a:spcAft>
                <a:spcPts val="600"/>
              </a:spcAft>
            </a:pPr>
            <a:r>
              <a:rPr lang="en-US" sz="3600">
                <a:latin typeface="Arial Narrow" pitchFamily="34" charset="0"/>
              </a:rPr>
              <a:t>in-context technology</a:t>
            </a:r>
            <a:endParaRPr lang="en-US" sz="3600"/>
          </a:p>
        </p:txBody>
      </p:sp>
      <p:sp>
        <p:nvSpPr>
          <p:cNvPr id="58378" name="Rectangle 13"/>
          <p:cNvSpPr>
            <a:spLocks noChangeArrowheads="1"/>
          </p:cNvSpPr>
          <p:nvPr/>
        </p:nvSpPr>
        <p:spPr bwMode="auto">
          <a:xfrm>
            <a:off x="5105400" y="3255963"/>
            <a:ext cx="3576638" cy="554037"/>
          </a:xfrm>
          <a:prstGeom prst="rect">
            <a:avLst/>
          </a:prstGeom>
          <a:noFill/>
          <a:ln w="9525">
            <a:noFill/>
            <a:miter lim="800000"/>
            <a:headEnd/>
            <a:tailEnd/>
          </a:ln>
        </p:spPr>
        <p:txBody>
          <a:bodyPr wrap="none">
            <a:spAutoFit/>
          </a:bodyPr>
          <a:lstStyle/>
          <a:p>
            <a:r>
              <a:rPr lang="en-US" sz="3000" b="1">
                <a:solidFill>
                  <a:srgbClr val="000000"/>
                </a:solidFill>
                <a:latin typeface="Calibri" pitchFamily="34" charset="0"/>
              </a:rPr>
              <a:t>National Park visitors</a:t>
            </a:r>
            <a:endParaRPr lang="en-US"/>
          </a:p>
        </p:txBody>
      </p:sp>
      <p:sp>
        <p:nvSpPr>
          <p:cNvPr id="58379" name="Rectangle 14"/>
          <p:cNvSpPr>
            <a:spLocks noChangeArrowheads="1"/>
          </p:cNvSpPr>
          <p:nvPr/>
        </p:nvSpPr>
        <p:spPr bwMode="auto">
          <a:xfrm>
            <a:off x="5105400" y="4373563"/>
            <a:ext cx="4572000" cy="584200"/>
          </a:xfrm>
          <a:prstGeom prst="rect">
            <a:avLst/>
          </a:prstGeom>
          <a:noFill/>
          <a:ln w="9525">
            <a:noFill/>
            <a:miter lim="800000"/>
            <a:headEnd/>
            <a:tailEnd/>
          </a:ln>
        </p:spPr>
        <p:txBody>
          <a:bodyPr>
            <a:spAutoFit/>
          </a:bodyPr>
          <a:lstStyle/>
          <a:p>
            <a:pPr>
              <a:spcAft>
                <a:spcPts val="600"/>
              </a:spcAft>
            </a:pPr>
            <a:r>
              <a:rPr lang="en-US" sz="3200" b="1">
                <a:solidFill>
                  <a:srgbClr val="000000"/>
                </a:solidFill>
              </a:rPr>
              <a:t>collaboration </a:t>
            </a:r>
          </a:p>
        </p:txBody>
      </p:sp>
      <p:sp>
        <p:nvSpPr>
          <p:cNvPr id="16" name="Rectangle 15"/>
          <p:cNvSpPr/>
          <p:nvPr/>
        </p:nvSpPr>
        <p:spPr>
          <a:xfrm>
            <a:off x="5111750" y="4724400"/>
            <a:ext cx="4032250" cy="523875"/>
          </a:xfrm>
          <a:prstGeom prst="rect">
            <a:avLst/>
          </a:prstGeom>
        </p:spPr>
        <p:txBody>
          <a:bodyPr wrap="none">
            <a:spAutoFit/>
          </a:bodyPr>
          <a:lstStyle/>
          <a:p>
            <a:pPr fontAlgn="auto">
              <a:spcAft>
                <a:spcPts val="600"/>
              </a:spcAft>
              <a:defRPr/>
            </a:pPr>
            <a:r>
              <a:rPr lang="en-US" sz="2800">
                <a:solidFill>
                  <a:prstClr val="black"/>
                </a:solidFill>
                <a:latin typeface="+mj-lt"/>
              </a:rPr>
              <a:t>enhanced park experience</a:t>
            </a:r>
          </a:p>
        </p:txBody>
      </p:sp>
      <p:sp>
        <p:nvSpPr>
          <p:cNvPr id="18" name="TextBox 17"/>
          <p:cNvSpPr txBox="1"/>
          <p:nvPr/>
        </p:nvSpPr>
        <p:spPr>
          <a:xfrm>
            <a:off x="5791200" y="6548438"/>
            <a:ext cx="3424238" cy="368300"/>
          </a:xfrm>
          <a:prstGeom prst="rect">
            <a:avLst/>
          </a:prstGeom>
          <a:noFill/>
        </p:spPr>
        <p:txBody>
          <a:bodyPr>
            <a:spAutoFit/>
          </a:bodyPr>
          <a:lstStyle/>
          <a:p>
            <a:pPr algn="r">
              <a:defRPr/>
            </a:pPr>
            <a:r>
              <a:rPr lang="en-US">
                <a:solidFill>
                  <a:schemeClr val="bg1">
                    <a:lumMod val="65000"/>
                  </a:schemeClr>
                </a:solidFill>
              </a:rPr>
              <a:t>1    </a:t>
            </a:r>
            <a:r>
              <a:rPr lang="en-US">
                <a:solidFill>
                  <a:schemeClr val="bg1">
                    <a:lumMod val="50000"/>
                  </a:schemeClr>
                </a:solidFill>
                <a:latin typeface="Arial Black" pitchFamily="34" charset="0"/>
              </a:rPr>
              <a:t>[2 Partner …]</a:t>
            </a:r>
            <a:r>
              <a:rPr lang="en-US"/>
              <a:t>    </a:t>
            </a:r>
            <a:r>
              <a:rPr lang="en-US">
                <a:solidFill>
                  <a:schemeClr val="bg1">
                    <a:lumMod val="65000"/>
                  </a:schemeClr>
                </a:solidFill>
              </a:rPr>
              <a:t>3    4    5</a:t>
            </a:r>
            <a:endParaRPr lang="en-US">
              <a:solidFill>
                <a:schemeClr val="bg1">
                  <a:lumMod val="65000"/>
                </a:schemeClr>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a:xfrm>
            <a:off x="533400" y="1676400"/>
            <a:ext cx="2819400" cy="44958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 name="Content Placeholder 2"/>
          <p:cNvSpPr>
            <a:spLocks noGrp="1"/>
          </p:cNvSpPr>
          <p:nvPr>
            <p:ph idx="1"/>
          </p:nvPr>
        </p:nvSpPr>
        <p:spPr>
          <a:xfrm>
            <a:off x="3810000" y="1524000"/>
            <a:ext cx="5105400" cy="1295400"/>
          </a:xfrm>
        </p:spPr>
        <p:txBody>
          <a:bodyPr rtlCol="0">
            <a:normAutofit/>
          </a:bodyPr>
          <a:lstStyle/>
          <a:p>
            <a:pPr marL="0" fontAlgn="auto">
              <a:spcBef>
                <a:spcPts val="0"/>
              </a:spcBef>
              <a:spcAft>
                <a:spcPts val="0"/>
              </a:spcAft>
              <a:buFont typeface="Arial" pitchFamily="34" charset="0"/>
              <a:buNone/>
              <a:defRPr/>
            </a:pPr>
            <a:r>
              <a:rPr lang="en-US" sz="4400" smtClean="0">
                <a:latin typeface="Arial Narrow" pitchFamily="34" charset="0"/>
              </a:rPr>
              <a:t>worldwide </a:t>
            </a:r>
            <a:r>
              <a:rPr lang="en-US" b="1" smtClean="0"/>
              <a:t>collecting, </a:t>
            </a:r>
            <a:endParaRPr lang="en-US" smtClean="0">
              <a:latin typeface="Arial Black" pitchFamily="34" charset="0"/>
            </a:endParaRPr>
          </a:p>
          <a:p>
            <a:pPr marL="0" fontAlgn="auto">
              <a:spcBef>
                <a:spcPts val="0"/>
              </a:spcBef>
              <a:spcAft>
                <a:spcPts val="0"/>
              </a:spcAft>
              <a:buFont typeface="Arial" pitchFamily="34" charset="0"/>
              <a:buNone/>
              <a:defRPr/>
            </a:pPr>
            <a:endParaRPr lang="en-US" smtClean="0"/>
          </a:p>
          <a:p>
            <a:pPr marL="0" fontAlgn="auto">
              <a:spcBef>
                <a:spcPts val="0"/>
              </a:spcBef>
              <a:spcAft>
                <a:spcPts val="0"/>
              </a:spcAft>
              <a:buFont typeface="Arial" pitchFamily="34" charset="0"/>
              <a:buNone/>
              <a:defRPr/>
            </a:pPr>
            <a:endParaRPr lang="en-US" smtClean="0"/>
          </a:p>
          <a:p>
            <a:pPr fontAlgn="auto">
              <a:spcAft>
                <a:spcPts val="0"/>
              </a:spcAft>
              <a:buFont typeface="Arial" pitchFamily="34" charset="0"/>
              <a:buChar char="•"/>
              <a:defRPr/>
            </a:pPr>
            <a:endParaRPr lang="en-US" smtClean="0"/>
          </a:p>
        </p:txBody>
      </p:sp>
      <p:sp>
        <p:nvSpPr>
          <p:cNvPr id="9" name="Title 1"/>
          <p:cNvSpPr txBox="1">
            <a:spLocks/>
          </p:cNvSpPr>
          <p:nvPr/>
        </p:nvSpPr>
        <p:spPr>
          <a:xfrm>
            <a:off x="304800" y="427038"/>
            <a:ext cx="8229600" cy="1143000"/>
          </a:xfrm>
          <a:prstGeom prst="rect">
            <a:avLst/>
          </a:prstGeom>
        </p:spPr>
        <p:txBody>
          <a:bodyPr anchor="ctr">
            <a:normAutofit/>
          </a:bodyPr>
          <a:lstStyle/>
          <a:p>
            <a:pPr algn="ctr" fontAlgn="auto">
              <a:spcAft>
                <a:spcPts val="0"/>
              </a:spcAft>
              <a:defRPr/>
            </a:pPr>
            <a:r>
              <a:rPr lang="en-US" sz="4400">
                <a:latin typeface="Arial Black" pitchFamily="34" charset="0"/>
                <a:ea typeface="+mj-ea"/>
                <a:cs typeface="+mj-cs"/>
              </a:rPr>
              <a:t>UNICEF</a:t>
            </a:r>
            <a:endParaRPr lang="en-US" sz="4400">
              <a:latin typeface="+mj-lt"/>
              <a:ea typeface="+mj-ea"/>
              <a:cs typeface="+mj-cs"/>
            </a:endParaRPr>
          </a:p>
        </p:txBody>
      </p:sp>
      <p:pic>
        <p:nvPicPr>
          <p:cNvPr id="47106" name="Picture 4" descr="C:\allison\Talks\UNICEF pics\hcil_forest_02.jpg"/>
          <p:cNvPicPr>
            <a:picLocks noChangeAspect="1" noChangeArrowheads="1"/>
          </p:cNvPicPr>
          <p:nvPr/>
        </p:nvPicPr>
        <p:blipFill>
          <a:blip r:embed="rId2" cstate="screen"/>
          <a:srcRect/>
          <a:stretch>
            <a:fillRect/>
          </a:stretch>
        </p:blipFill>
        <p:spPr bwMode="auto">
          <a:xfrm>
            <a:off x="304800" y="1828800"/>
            <a:ext cx="2462213" cy="1592263"/>
          </a:xfrm>
          <a:prstGeom prst="rect">
            <a:avLst/>
          </a:prstGeom>
          <a:noFill/>
          <a:ln w="9525">
            <a:noFill/>
            <a:miter lim="800000"/>
            <a:headEnd/>
            <a:tailEnd/>
          </a:ln>
          <a:effectLst>
            <a:glow rad="139700">
              <a:schemeClr val="accent6">
                <a:satMod val="175000"/>
                <a:alpha val="40000"/>
              </a:schemeClr>
            </a:glow>
          </a:effectLst>
        </p:spPr>
      </p:pic>
      <p:pic>
        <p:nvPicPr>
          <p:cNvPr id="47109" name="Picture 3" descr="C:\allison\Talks\UNICEF pics\hcil_forest_03.jpg"/>
          <p:cNvPicPr>
            <a:picLocks noChangeAspect="1" noChangeArrowheads="1"/>
          </p:cNvPicPr>
          <p:nvPr/>
        </p:nvPicPr>
        <p:blipFill>
          <a:blip r:embed="rId3" cstate="screen"/>
          <a:srcRect/>
          <a:stretch>
            <a:fillRect/>
          </a:stretch>
        </p:blipFill>
        <p:spPr bwMode="auto">
          <a:xfrm>
            <a:off x="1447800" y="3048000"/>
            <a:ext cx="2227262" cy="1600200"/>
          </a:xfrm>
          <a:prstGeom prst="rect">
            <a:avLst/>
          </a:prstGeom>
          <a:noFill/>
          <a:ln w="9525">
            <a:noFill/>
            <a:miter lim="800000"/>
            <a:headEnd/>
            <a:tailEnd/>
          </a:ln>
          <a:effectLst>
            <a:glow rad="63500">
              <a:schemeClr val="accent6">
                <a:satMod val="175000"/>
                <a:alpha val="40000"/>
              </a:schemeClr>
            </a:glow>
          </a:effectLst>
        </p:spPr>
      </p:pic>
      <p:pic>
        <p:nvPicPr>
          <p:cNvPr id="142338" name="Picture 2">
            <a:hlinkClick r:id="rId4"/>
          </p:cNvPr>
          <p:cNvPicPr>
            <a:picLocks noChangeAspect="1" noChangeArrowheads="1"/>
          </p:cNvPicPr>
          <p:nvPr/>
        </p:nvPicPr>
        <p:blipFill>
          <a:blip r:embed="rId5"/>
          <a:srcRect/>
          <a:stretch>
            <a:fillRect/>
          </a:stretch>
        </p:blipFill>
        <p:spPr bwMode="auto">
          <a:xfrm>
            <a:off x="457200" y="4419600"/>
            <a:ext cx="1403350" cy="2109081"/>
          </a:xfrm>
          <a:prstGeom prst="rect">
            <a:avLst/>
          </a:prstGeom>
          <a:noFill/>
          <a:ln w="9525">
            <a:noFill/>
            <a:miter lim="800000"/>
            <a:headEnd/>
            <a:tailEnd/>
          </a:ln>
          <a:effectLst>
            <a:glow rad="228600">
              <a:schemeClr val="accent6">
                <a:satMod val="175000"/>
                <a:alpha val="40000"/>
              </a:schemeClr>
            </a:glow>
          </a:effectLst>
        </p:spPr>
      </p:pic>
      <p:sp>
        <p:nvSpPr>
          <p:cNvPr id="59399" name="Rectangle 9">
            <a:hlinkClick r:id="rId6"/>
          </p:cNvPr>
          <p:cNvSpPr>
            <a:spLocks noChangeArrowheads="1"/>
          </p:cNvSpPr>
          <p:nvPr/>
        </p:nvSpPr>
        <p:spPr bwMode="auto">
          <a:xfrm>
            <a:off x="-76200" y="6599238"/>
            <a:ext cx="4506913" cy="258762"/>
          </a:xfrm>
          <a:prstGeom prst="rect">
            <a:avLst/>
          </a:prstGeom>
          <a:noFill/>
          <a:ln w="9525">
            <a:noFill/>
            <a:miter lim="800000"/>
            <a:headEnd/>
            <a:tailEnd/>
          </a:ln>
        </p:spPr>
        <p:txBody>
          <a:bodyPr wrap="none">
            <a:spAutoFit/>
          </a:bodyPr>
          <a:lstStyle/>
          <a:p>
            <a:pPr>
              <a:lnSpc>
                <a:spcPct val="60000"/>
              </a:lnSpc>
              <a:buFont typeface="Arial" charset="0"/>
              <a:buNone/>
            </a:pPr>
            <a:r>
              <a:rPr lang="en-US">
                <a:solidFill>
                  <a:srgbClr val="000000"/>
                </a:solidFill>
              </a:rPr>
              <a:t>[http://jonnyj.net/interangible/archives/175]</a:t>
            </a:r>
            <a:endParaRPr lang="en-US"/>
          </a:p>
        </p:txBody>
      </p:sp>
      <p:sp>
        <p:nvSpPr>
          <p:cNvPr id="59400" name="Rectangle 10"/>
          <p:cNvSpPr>
            <a:spLocks noChangeArrowheads="1"/>
          </p:cNvSpPr>
          <p:nvPr/>
        </p:nvSpPr>
        <p:spPr bwMode="auto">
          <a:xfrm>
            <a:off x="3810000" y="2036763"/>
            <a:ext cx="4756150" cy="554037"/>
          </a:xfrm>
          <a:prstGeom prst="rect">
            <a:avLst/>
          </a:prstGeom>
          <a:noFill/>
          <a:ln w="9525">
            <a:noFill/>
            <a:miter lim="800000"/>
            <a:headEnd/>
            <a:tailEnd/>
          </a:ln>
        </p:spPr>
        <p:txBody>
          <a:bodyPr wrap="none">
            <a:spAutoFit/>
          </a:bodyPr>
          <a:lstStyle/>
          <a:p>
            <a:r>
              <a:rPr lang="en-US" sz="2400">
                <a:solidFill>
                  <a:srgbClr val="000000"/>
                </a:solidFill>
                <a:latin typeface="Calibri" pitchFamily="34" charset="0"/>
              </a:rPr>
              <a:t>preserving,</a:t>
            </a:r>
            <a:r>
              <a:rPr lang="en-US" sz="3000" b="1">
                <a:solidFill>
                  <a:srgbClr val="000000"/>
                </a:solidFill>
                <a:latin typeface="Calibri" pitchFamily="34" charset="0"/>
              </a:rPr>
              <a:t> &amp; sharing personal </a:t>
            </a:r>
            <a:endParaRPr lang="en-US"/>
          </a:p>
        </p:txBody>
      </p:sp>
      <p:sp>
        <p:nvSpPr>
          <p:cNvPr id="59401" name="Rectangle 11"/>
          <p:cNvSpPr>
            <a:spLocks noChangeArrowheads="1"/>
          </p:cNvSpPr>
          <p:nvPr/>
        </p:nvSpPr>
        <p:spPr bwMode="auto">
          <a:xfrm>
            <a:off x="3810000" y="2362200"/>
            <a:ext cx="1735138" cy="584200"/>
          </a:xfrm>
          <a:prstGeom prst="rect">
            <a:avLst/>
          </a:prstGeom>
          <a:noFill/>
          <a:ln w="9525">
            <a:noFill/>
            <a:miter lim="800000"/>
            <a:headEnd/>
            <a:tailEnd/>
          </a:ln>
        </p:spPr>
        <p:txBody>
          <a:bodyPr wrap="none">
            <a:spAutoFit/>
          </a:bodyPr>
          <a:lstStyle/>
          <a:p>
            <a:r>
              <a:rPr lang="en-US" sz="3200">
                <a:solidFill>
                  <a:srgbClr val="000000"/>
                </a:solidFill>
                <a:latin typeface="Arial Black" pitchFamily="34" charset="0"/>
              </a:rPr>
              <a:t>stories</a:t>
            </a:r>
            <a:endParaRPr lang="en-US"/>
          </a:p>
        </p:txBody>
      </p:sp>
      <p:sp>
        <p:nvSpPr>
          <p:cNvPr id="14" name="Rectangle 13"/>
          <p:cNvSpPr/>
          <p:nvPr/>
        </p:nvSpPr>
        <p:spPr>
          <a:xfrm>
            <a:off x="3886200" y="3192463"/>
            <a:ext cx="6324600" cy="769937"/>
          </a:xfrm>
          <a:prstGeom prst="rect">
            <a:avLst/>
          </a:prstGeom>
        </p:spPr>
        <p:txBody>
          <a:bodyPr>
            <a:spAutoFit/>
          </a:bodyPr>
          <a:lstStyle/>
          <a:p>
            <a:pPr fontAlgn="auto">
              <a:spcBef>
                <a:spcPts val="0"/>
              </a:spcBef>
              <a:spcAft>
                <a:spcPts val="0"/>
              </a:spcAft>
              <a:defRPr/>
            </a:pPr>
            <a:r>
              <a:rPr lang="en-US" sz="4400">
                <a:latin typeface="Arial Narrow" pitchFamily="34" charset="0"/>
              </a:rPr>
              <a:t>voices</a:t>
            </a:r>
            <a:r>
              <a:rPr lang="en-US"/>
              <a:t> </a:t>
            </a:r>
            <a:r>
              <a:rPr lang="en-US" b="1">
                <a:latin typeface="+mj-lt"/>
              </a:rPr>
              <a:t>of </a:t>
            </a:r>
            <a:r>
              <a:rPr lang="en-US" sz="3000" b="1">
                <a:latin typeface="+mj-lt"/>
              </a:rPr>
              <a:t>everyone, everywhere</a:t>
            </a:r>
            <a:endParaRPr lang="en-US" sz="3200">
              <a:latin typeface="+mj-lt"/>
            </a:endParaRPr>
          </a:p>
        </p:txBody>
      </p:sp>
      <p:sp>
        <p:nvSpPr>
          <p:cNvPr id="15" name="Rectangle 14"/>
          <p:cNvSpPr/>
          <p:nvPr/>
        </p:nvSpPr>
        <p:spPr>
          <a:xfrm>
            <a:off x="3962400" y="4495800"/>
            <a:ext cx="4572000" cy="769938"/>
          </a:xfrm>
          <a:prstGeom prst="rect">
            <a:avLst/>
          </a:prstGeom>
        </p:spPr>
        <p:txBody>
          <a:bodyPr>
            <a:spAutoFit/>
          </a:bodyPr>
          <a:lstStyle/>
          <a:p>
            <a:pPr fontAlgn="auto">
              <a:spcBef>
                <a:spcPts val="0"/>
              </a:spcBef>
              <a:spcAft>
                <a:spcPts val="0"/>
              </a:spcAft>
              <a:defRPr/>
            </a:pPr>
            <a:r>
              <a:rPr lang="en-US" sz="4400">
                <a:latin typeface="Arial Narrow" pitchFamily="34" charset="0"/>
              </a:rPr>
              <a:t>communicate</a:t>
            </a:r>
            <a:r>
              <a:rPr lang="en-US" sz="3200" b="1"/>
              <a:t> </a:t>
            </a:r>
            <a:r>
              <a:rPr lang="en-US" sz="3200" b="1">
                <a:latin typeface="+mj-lt"/>
              </a:rPr>
              <a:t>locally </a:t>
            </a:r>
          </a:p>
        </p:txBody>
      </p:sp>
      <p:sp>
        <p:nvSpPr>
          <p:cNvPr id="59404" name="Rectangle 15"/>
          <p:cNvSpPr>
            <a:spLocks noChangeArrowheads="1"/>
          </p:cNvSpPr>
          <p:nvPr/>
        </p:nvSpPr>
        <p:spPr bwMode="auto">
          <a:xfrm>
            <a:off x="4984750" y="5029200"/>
            <a:ext cx="3930650" cy="708025"/>
          </a:xfrm>
          <a:prstGeom prst="rect">
            <a:avLst/>
          </a:prstGeom>
          <a:noFill/>
          <a:ln w="9525">
            <a:noFill/>
            <a:miter lim="800000"/>
            <a:headEnd/>
            <a:tailEnd/>
          </a:ln>
        </p:spPr>
        <p:txBody>
          <a:bodyPr wrap="none">
            <a:spAutoFit/>
          </a:bodyPr>
          <a:lstStyle/>
          <a:p>
            <a:r>
              <a:rPr lang="en-US" sz="4000" b="1"/>
              <a:t>heard </a:t>
            </a:r>
            <a:r>
              <a:rPr lang="en-US" sz="4000" b="1">
                <a:latin typeface="Arial Black" pitchFamily="34" charset="0"/>
              </a:rPr>
              <a:t>globally</a:t>
            </a:r>
          </a:p>
        </p:txBody>
      </p:sp>
      <p:sp>
        <p:nvSpPr>
          <p:cNvPr id="59405" name="Rectangle 16"/>
          <p:cNvSpPr>
            <a:spLocks noChangeArrowheads="1"/>
          </p:cNvSpPr>
          <p:nvPr/>
        </p:nvSpPr>
        <p:spPr bwMode="auto">
          <a:xfrm>
            <a:off x="3962400" y="4978400"/>
            <a:ext cx="1360488" cy="584200"/>
          </a:xfrm>
          <a:prstGeom prst="rect">
            <a:avLst/>
          </a:prstGeom>
          <a:noFill/>
          <a:ln w="9525">
            <a:noFill/>
            <a:miter lim="800000"/>
            <a:headEnd/>
            <a:tailEnd/>
          </a:ln>
        </p:spPr>
        <p:txBody>
          <a:bodyPr wrap="none">
            <a:spAutoFit/>
          </a:bodyPr>
          <a:lstStyle/>
          <a:p>
            <a:r>
              <a:rPr lang="en-US" sz="3200">
                <a:solidFill>
                  <a:srgbClr val="000000"/>
                </a:solidFill>
                <a:latin typeface="Calibri" pitchFamily="34" charset="0"/>
              </a:rPr>
              <a:t>but be </a:t>
            </a:r>
            <a:endParaRPr lang="en-US" sz="3200"/>
          </a:p>
        </p:txBody>
      </p:sp>
      <p:sp>
        <p:nvSpPr>
          <p:cNvPr id="18" name="Rectangle 17"/>
          <p:cNvSpPr/>
          <p:nvPr/>
        </p:nvSpPr>
        <p:spPr>
          <a:xfrm>
            <a:off x="3935413" y="3805238"/>
            <a:ext cx="5284787" cy="461962"/>
          </a:xfrm>
          <a:prstGeom prst="rect">
            <a:avLst/>
          </a:prstGeom>
        </p:spPr>
        <p:txBody>
          <a:bodyPr wrap="none">
            <a:spAutoFit/>
          </a:bodyPr>
          <a:lstStyle/>
          <a:p>
            <a:pPr fontAlgn="auto">
              <a:spcBef>
                <a:spcPts val="0"/>
              </a:spcBef>
              <a:spcAft>
                <a:spcPts val="0"/>
              </a:spcAft>
              <a:defRPr/>
            </a:pPr>
            <a:r>
              <a:rPr lang="en-US" sz="2400">
                <a:latin typeface="Arial Black" pitchFamily="34" charset="0"/>
              </a:rPr>
              <a:t>all </a:t>
            </a:r>
            <a:r>
              <a:rPr lang="en-US" sz="2400">
                <a:latin typeface="+mj-lt"/>
              </a:rPr>
              <a:t>cultures, </a:t>
            </a:r>
            <a:r>
              <a:rPr lang="en-US" sz="2400">
                <a:latin typeface="Arial Black" pitchFamily="34" charset="0"/>
              </a:rPr>
              <a:t>all</a:t>
            </a:r>
            <a:r>
              <a:rPr lang="en-US" sz="2400"/>
              <a:t> </a:t>
            </a:r>
            <a:r>
              <a:rPr lang="en-US" sz="2400">
                <a:latin typeface="+mj-lt"/>
              </a:rPr>
              <a:t>languages, at </a:t>
            </a:r>
            <a:r>
              <a:rPr lang="en-US" sz="2400">
                <a:latin typeface="Arial Black" pitchFamily="34" charset="0"/>
              </a:rPr>
              <a:t>all</a:t>
            </a:r>
            <a:r>
              <a:rPr lang="en-US" sz="2400"/>
              <a:t> </a:t>
            </a:r>
            <a:r>
              <a:rPr lang="en-US" sz="2400">
                <a:latin typeface="+mj-lt"/>
              </a:rPr>
              <a:t>times</a:t>
            </a:r>
          </a:p>
        </p:txBody>
      </p:sp>
      <p:sp>
        <p:nvSpPr>
          <p:cNvPr id="20" name="TextBox 19"/>
          <p:cNvSpPr txBox="1"/>
          <p:nvPr/>
        </p:nvSpPr>
        <p:spPr>
          <a:xfrm>
            <a:off x="5791200" y="6548438"/>
            <a:ext cx="3424238" cy="368300"/>
          </a:xfrm>
          <a:prstGeom prst="rect">
            <a:avLst/>
          </a:prstGeom>
          <a:noFill/>
        </p:spPr>
        <p:txBody>
          <a:bodyPr>
            <a:spAutoFit/>
          </a:bodyPr>
          <a:lstStyle/>
          <a:p>
            <a:pPr algn="r">
              <a:defRPr/>
            </a:pPr>
            <a:r>
              <a:rPr lang="en-US">
                <a:solidFill>
                  <a:schemeClr val="bg1">
                    <a:lumMod val="65000"/>
                  </a:schemeClr>
                </a:solidFill>
              </a:rPr>
              <a:t>1    </a:t>
            </a:r>
            <a:r>
              <a:rPr lang="en-US">
                <a:solidFill>
                  <a:schemeClr val="bg1">
                    <a:lumMod val="50000"/>
                  </a:schemeClr>
                </a:solidFill>
                <a:latin typeface="Arial Black" pitchFamily="34" charset="0"/>
              </a:rPr>
              <a:t>[2 Partner …]</a:t>
            </a:r>
            <a:r>
              <a:rPr lang="en-US"/>
              <a:t>    </a:t>
            </a:r>
            <a:r>
              <a:rPr lang="en-US">
                <a:solidFill>
                  <a:schemeClr val="bg1">
                    <a:lumMod val="65000"/>
                  </a:schemeClr>
                </a:solidFill>
              </a:rPr>
              <a:t>3    4    5</a:t>
            </a:r>
            <a:endParaRPr lang="en-US">
              <a:solidFill>
                <a:schemeClr val="bg1">
                  <a:lumMod val="65000"/>
                </a:schemeClr>
              </a:solidFil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7" name="Rectangle 7"/>
          <p:cNvSpPr>
            <a:spLocks noChangeArrowheads="1"/>
          </p:cNvSpPr>
          <p:nvPr/>
        </p:nvSpPr>
        <p:spPr bwMode="auto">
          <a:xfrm>
            <a:off x="1143000" y="3225800"/>
            <a:ext cx="6940550" cy="584200"/>
          </a:xfrm>
          <a:prstGeom prst="rect">
            <a:avLst/>
          </a:prstGeom>
          <a:noFill/>
          <a:ln w="9525">
            <a:noFill/>
            <a:miter lim="800000"/>
            <a:headEnd/>
            <a:tailEnd/>
          </a:ln>
        </p:spPr>
        <p:txBody>
          <a:bodyPr wrap="none">
            <a:spAutoFit/>
          </a:bodyPr>
          <a:lstStyle/>
          <a:p>
            <a:pPr marL="342900" indent="-342900">
              <a:spcBef>
                <a:spcPct val="20000"/>
              </a:spcBef>
            </a:pPr>
            <a:r>
              <a:rPr lang="en-US" sz="3200" b="1">
                <a:solidFill>
                  <a:srgbClr val="000000"/>
                </a:solidFill>
                <a:latin typeface="Calibri" pitchFamily="34" charset="0"/>
              </a:rPr>
              <a:t>highlights</a:t>
            </a:r>
            <a:r>
              <a:rPr lang="en-US" sz="3200">
                <a:solidFill>
                  <a:srgbClr val="000000"/>
                </a:solidFill>
                <a:latin typeface="Calibri" pitchFamily="34" charset="0"/>
              </a:rPr>
              <a:t> HCI community’s partnerships</a:t>
            </a:r>
          </a:p>
        </p:txBody>
      </p:sp>
      <p:sp>
        <p:nvSpPr>
          <p:cNvPr id="7" name="Rectangle 6"/>
          <p:cNvSpPr/>
          <p:nvPr/>
        </p:nvSpPr>
        <p:spPr>
          <a:xfrm>
            <a:off x="304800" y="304800"/>
            <a:ext cx="8534400" cy="6248400"/>
          </a:xfrm>
          <a:prstGeom prst="rect">
            <a:avLst/>
          </a:prstGeom>
          <a:noFill/>
          <a:ln w="244475" cap="rnd" cmpd="sng">
            <a:solidFill>
              <a:schemeClr val="accent3">
                <a:lumMod val="60000"/>
                <a:lumOff val="40000"/>
              </a:schemeClr>
            </a:solidFill>
            <a:prstDash val="lgDashDotDot"/>
            <a:bevel/>
          </a:ln>
          <a:effectLst>
            <a:glow rad="228600">
              <a:schemeClr val="accent6">
                <a:satMod val="175000"/>
                <a:alpha val="40000"/>
              </a:schemeClr>
            </a:glow>
            <a:outerShdw dir="55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685800" y="533400"/>
            <a:ext cx="8153400" cy="1143000"/>
          </a:xfrm>
        </p:spPr>
        <p:txBody>
          <a:bodyPr rtlCol="0">
            <a:normAutofit fontScale="90000"/>
          </a:bodyPr>
          <a:lstStyle/>
          <a:p>
            <a:pPr algn="l" fontAlgn="auto">
              <a:spcAft>
                <a:spcPts val="0"/>
              </a:spcAft>
              <a:defRPr/>
            </a:pPr>
            <a:r>
              <a:rPr lang="en-US" sz="3100" i="1" dirty="0" smtClean="0">
                <a:effectLst>
                  <a:glow rad="139700">
                    <a:schemeClr val="accent6">
                      <a:satMod val="175000"/>
                      <a:alpha val="40000"/>
                    </a:schemeClr>
                  </a:glow>
                </a:effectLst>
              </a:rPr>
              <a:t>Call for Action:</a:t>
            </a:r>
            <a:r>
              <a:rPr lang="en-US" sz="3100" dirty="0" smtClean="0">
                <a:effectLst>
                  <a:glow rad="139700">
                    <a:schemeClr val="accent6">
                      <a:satMod val="175000"/>
                      <a:alpha val="40000"/>
                    </a:schemeClr>
                  </a:glow>
                </a:effectLst>
              </a:rPr>
              <a:t> </a:t>
            </a:r>
            <a:br>
              <a:rPr lang="en-US" sz="3100" dirty="0" smtClean="0">
                <a:effectLst>
                  <a:glow rad="139700">
                    <a:schemeClr val="accent6">
                      <a:satMod val="175000"/>
                      <a:alpha val="40000"/>
                    </a:schemeClr>
                  </a:glow>
                </a:effectLst>
              </a:rPr>
            </a:br>
            <a:r>
              <a:rPr lang="en-US" b="1" dirty="0" smtClean="0">
                <a:latin typeface="Arial Black" pitchFamily="34" charset="0"/>
              </a:rPr>
              <a:t>Partner for Deepest Change</a:t>
            </a:r>
            <a:endParaRPr lang="en-US" b="1" dirty="0">
              <a:latin typeface="Arial Black" pitchFamily="34" charset="0"/>
            </a:endParaRPr>
          </a:p>
        </p:txBody>
      </p:sp>
      <p:sp>
        <p:nvSpPr>
          <p:cNvPr id="3" name="Content Placeholder 2"/>
          <p:cNvSpPr>
            <a:spLocks noGrp="1"/>
          </p:cNvSpPr>
          <p:nvPr>
            <p:ph idx="1"/>
          </p:nvPr>
        </p:nvSpPr>
        <p:spPr>
          <a:xfrm>
            <a:off x="1524000" y="5410200"/>
            <a:ext cx="4876800" cy="533400"/>
          </a:xfrm>
        </p:spPr>
        <p:txBody>
          <a:bodyPr rtlCol="0">
            <a:normAutofit lnSpcReduction="10000"/>
          </a:bodyPr>
          <a:lstStyle/>
          <a:p>
            <a:pPr fontAlgn="auto">
              <a:spcAft>
                <a:spcPts val="0"/>
              </a:spcAft>
              <a:buFont typeface="Arial" pitchFamily="34" charset="0"/>
              <a:buNone/>
              <a:defRPr/>
            </a:pPr>
            <a:r>
              <a:rPr lang="en-US" b="1" dirty="0" smtClean="0"/>
              <a:t>CHI award…</a:t>
            </a:r>
            <a:endParaRPr lang="en-US" b="1" dirty="0"/>
          </a:p>
        </p:txBody>
      </p:sp>
      <p:sp>
        <p:nvSpPr>
          <p:cNvPr id="60423" name="Rectangle 9"/>
          <p:cNvSpPr>
            <a:spLocks noChangeArrowheads="1"/>
          </p:cNvSpPr>
          <p:nvPr/>
        </p:nvSpPr>
        <p:spPr bwMode="auto">
          <a:xfrm>
            <a:off x="2819400" y="4064000"/>
            <a:ext cx="4997450" cy="584200"/>
          </a:xfrm>
          <a:prstGeom prst="rect">
            <a:avLst/>
          </a:prstGeom>
          <a:noFill/>
          <a:ln w="9525">
            <a:noFill/>
            <a:miter lim="800000"/>
            <a:headEnd/>
            <a:tailEnd/>
          </a:ln>
        </p:spPr>
        <p:txBody>
          <a:bodyPr wrap="none">
            <a:spAutoFit/>
          </a:bodyPr>
          <a:lstStyle/>
          <a:p>
            <a:pPr marL="342900" indent="-342900">
              <a:spcBef>
                <a:spcPct val="20000"/>
              </a:spcBef>
            </a:pPr>
            <a:r>
              <a:rPr lang="en-US" sz="3200">
                <a:solidFill>
                  <a:srgbClr val="000000"/>
                </a:solidFill>
                <a:latin typeface="Calibri" pitchFamily="34" charset="0"/>
              </a:rPr>
              <a:t>Most </a:t>
            </a:r>
            <a:r>
              <a:rPr lang="en-US" sz="3200" b="1">
                <a:solidFill>
                  <a:srgbClr val="000000"/>
                </a:solidFill>
                <a:latin typeface="Calibri" pitchFamily="34" charset="0"/>
              </a:rPr>
              <a:t>unlikely</a:t>
            </a:r>
            <a:r>
              <a:rPr lang="en-US" sz="3200">
                <a:solidFill>
                  <a:srgbClr val="000000"/>
                </a:solidFill>
                <a:latin typeface="Calibri" pitchFamily="34" charset="0"/>
              </a:rPr>
              <a:t> set of partners</a:t>
            </a:r>
          </a:p>
        </p:txBody>
      </p:sp>
      <p:sp>
        <p:nvSpPr>
          <p:cNvPr id="9" name="Rectangle 8"/>
          <p:cNvSpPr/>
          <p:nvPr/>
        </p:nvSpPr>
        <p:spPr>
          <a:xfrm>
            <a:off x="685800" y="1981200"/>
            <a:ext cx="8077200" cy="861774"/>
          </a:xfrm>
          <a:prstGeom prst="rect">
            <a:avLst/>
          </a:prstGeom>
        </p:spPr>
        <p:txBody>
          <a:bodyPr>
            <a:spAutoFit/>
          </a:bodyPr>
          <a:lstStyle/>
          <a:p>
            <a:pPr>
              <a:defRPr/>
            </a:pPr>
            <a:r>
              <a:rPr lang="en-US" sz="48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Arial Black" pitchFamily="34" charset="0"/>
              </a:rPr>
              <a:t>HCI Partnership Award</a:t>
            </a:r>
            <a:endParaRPr lang="en-US" sz="48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start slid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6" name="overview 1" descr="ppt-1-design-for-the-world.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2" name="middle"/>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pic>
        <p:nvPicPr>
          <p:cNvPr id="7" name="overview 2" descr="ppt-2-partner.png"/>
          <p:cNvPicPr>
            <a:picLocks noChangeAspect="1"/>
          </p:cNvPicPr>
          <p:nvPr/>
        </p:nvPicPr>
        <p:blipFill>
          <a:blip r:embed="rId5"/>
          <a:srcRect/>
          <a:stretch>
            <a:fillRect/>
          </a:stretch>
        </p:blipFill>
        <p:spPr bwMode="auto">
          <a:xfrm>
            <a:off x="0" y="0"/>
            <a:ext cx="9144000" cy="6858000"/>
          </a:xfrm>
          <a:prstGeom prst="rect">
            <a:avLst/>
          </a:prstGeom>
          <a:noFill/>
          <a:ln w="9525">
            <a:noFill/>
            <a:miter lim="800000"/>
            <a:headEnd/>
            <a:tailEnd/>
          </a:ln>
        </p:spPr>
      </p:pic>
      <p:pic>
        <p:nvPicPr>
          <p:cNvPr id="2053" name="end slide"/>
          <p:cNvPicPr>
            <a:picLocks noChangeAspect="1" noChangeArrowheads="1"/>
          </p:cNvPicPr>
          <p:nvPr/>
        </p:nvPicPr>
        <p:blipFill>
          <a:blip r:embed="rId6"/>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6"/>
                                        </p:tgtEl>
                                      </p:cBhvr>
                                      <p:by x="700000" y="700000"/>
                                    </p:animScale>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53"/>
                                        </p:tgtEl>
                                        <p:attrNameLst>
                                          <p:attrName>style.visibility</p:attrName>
                                        </p:attrNameLst>
                                      </p:cBhvr>
                                      <p:to>
                                        <p:strVal val="hidden"/>
                                      </p:to>
                                    </p:set>
                                  </p:childTnLst>
                                </p:cTn>
                              </p:par>
                              <p:par>
                                <p:cTn id="15" presetID="6" presetClass="emph" presetSubtype="0" fill="hold" nodeType="withEffect">
                                  <p:stCondLst>
                                    <p:cond delay="0"/>
                                  </p:stCondLst>
                                  <p:childTnLst>
                                    <p:animScale>
                                      <p:cBhvr>
                                        <p:cTn id="16" dur="500" fill="hold"/>
                                        <p:tgtEl>
                                          <p:spTgt spid="2053"/>
                                        </p:tgtEl>
                                      </p:cBhvr>
                                      <p:by x="20000" y="20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6" presetClass="emph" presetSubtype="0" fill="hold" nodeType="withEffect">
                                  <p:stCondLst>
                                    <p:cond delay="0"/>
                                  </p:stCondLst>
                                  <p:childTnLst>
                                    <p:animScale>
                                      <p:cBhvr>
                                        <p:cTn id="22" dur="500" fill="hold"/>
                                        <p:tgtEl>
                                          <p:spTgt spid="6"/>
                                        </p:tgtEl>
                                      </p:cBhvr>
                                      <p:by x="14300" y="14300"/>
                                    </p:animScale>
                                  </p:childTnLst>
                                </p:cTn>
                              </p:par>
                              <p:par>
                                <p:cTn id="23" presetID="49" presetClass="path" presetSubtype="0" fill="hold" nodeType="withEffect">
                                  <p:stCondLst>
                                    <p:cond delay="0"/>
                                  </p:stCondLst>
                                  <p:childTnLst>
                                    <p:animMotion origin="layout" path="M 0.925 -0.81111 L 0 0 " pathEditMode="relative" rAng="0" ptsTypes="AA">
                                      <p:cBhvr>
                                        <p:cTn id="24" dur="500" fill="hold"/>
                                        <p:tgtEl>
                                          <p:spTgt spid="6"/>
                                        </p:tgtEl>
                                        <p:attrNameLst>
                                          <p:attrName>ppt_x</p:attrName>
                                          <p:attrName>ppt_y</p:attrName>
                                        </p:attrNameLst>
                                      </p:cBhvr>
                                      <p:rCtr x="-463" y="406"/>
                                    </p:animMotion>
                                  </p:childTnLst>
                                </p:cTn>
                              </p:par>
                              <p:par>
                                <p:cTn id="25" presetID="1" presetClass="exit" presetSubtype="0" fill="hold" nodeType="withEffect">
                                  <p:stCondLst>
                                    <p:cond delay="0"/>
                                  </p:stCondLst>
                                  <p:childTnLst>
                                    <p:set>
                                      <p:cBhvr>
                                        <p:cTn id="26" dur="1" fill="hold">
                                          <p:stCondLst>
                                            <p:cond delay="0"/>
                                          </p:stCondLst>
                                        </p:cTn>
                                        <p:tgtEl>
                                          <p:spTgt spid="20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5" presetClass="path" presetSubtype="0" fill="hold" nodeType="clickEffect">
                                  <p:stCondLst>
                                    <p:cond delay="0"/>
                                  </p:stCondLst>
                                  <p:childTnLst>
                                    <p:animMotion origin="layout" path="M 0 1.03806E-7 L -1.19167 1.03806E-7 " pathEditMode="relative" rAng="0" ptsTypes="AA">
                                      <p:cBhvr>
                                        <p:cTn id="30" dur="500" fill="hold"/>
                                        <p:tgtEl>
                                          <p:spTgt spid="6"/>
                                        </p:tgtEl>
                                        <p:attrNameLst>
                                          <p:attrName>ppt_x</p:attrName>
                                          <p:attrName>ppt_y</p:attrName>
                                        </p:attrNameLst>
                                      </p:cBhvr>
                                      <p:rCtr x="-596" y="0"/>
                                    </p:animMotion>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35" presetClass="path" presetSubtype="0" fill="hold" nodeType="withEffect">
                                  <p:stCondLst>
                                    <p:cond delay="0"/>
                                  </p:stCondLst>
                                  <p:childTnLst>
                                    <p:animMotion origin="layout" path="M 1.25 1.03806E-7 L 0 1.03806E-7 " pathEditMode="relative" rAng="0" ptsTypes="AA">
                                      <p:cBhvr>
                                        <p:cTn id="34" dur="500" fill="hold"/>
                                        <p:tgtEl>
                                          <p:spTgt spid="2"/>
                                        </p:tgtEl>
                                        <p:attrNameLst>
                                          <p:attrName>ppt_x</p:attrName>
                                          <p:attrName>ppt_y</p:attrName>
                                        </p:attrNameLst>
                                      </p:cBhvr>
                                      <p:rCtr x="-625" y="0"/>
                                    </p:animMotion>
                                  </p:childTnLst>
                                </p:cTn>
                              </p:par>
                            </p:childTnLst>
                          </p:cTn>
                        </p:par>
                      </p:childTnLst>
                    </p:cTn>
                  </p:par>
                  <p:par>
                    <p:cTn id="35" fill="hold">
                      <p:stCondLst>
                        <p:cond delay="indefinite"/>
                      </p:stCondLst>
                      <p:childTnLst>
                        <p:par>
                          <p:cTn id="36" fill="hold">
                            <p:stCondLst>
                              <p:cond delay="0"/>
                            </p:stCondLst>
                            <p:childTnLst>
                              <p:par>
                                <p:cTn id="37" presetID="35" presetClass="path" presetSubtype="0" accel="50000" decel="50000" fill="hold" nodeType="clickEffect">
                                  <p:stCondLst>
                                    <p:cond delay="0"/>
                                  </p:stCondLst>
                                  <p:childTnLst>
                                    <p:animMotion origin="layout" path="M 0 1.03806E-7 L -1.16667 1.03806E-7 " pathEditMode="relative" rAng="0" ptsTypes="AA">
                                      <p:cBhvr>
                                        <p:cTn id="38" dur="500" fill="hold"/>
                                        <p:tgtEl>
                                          <p:spTgt spid="2"/>
                                        </p:tgtEl>
                                        <p:attrNameLst>
                                          <p:attrName>ppt_x</p:attrName>
                                          <p:attrName>ppt_y</p:attrName>
                                        </p:attrNameLst>
                                      </p:cBhvr>
                                      <p:rCtr x="-583" y="0"/>
                                    </p:animMotion>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35" presetClass="path" presetSubtype="0" fill="hold" nodeType="withEffect">
                                  <p:stCondLst>
                                    <p:cond delay="0"/>
                                  </p:stCondLst>
                                  <p:childTnLst>
                                    <p:animMotion origin="layout" path="M 1.23333 1.03806E-7 L 0 1.03806E-7 " pathEditMode="relative" rAng="0" ptsTypes="AA">
                                      <p:cBhvr>
                                        <p:cTn id="42" dur="500" fill="hold"/>
                                        <p:tgtEl>
                                          <p:spTgt spid="7"/>
                                        </p:tgtEl>
                                        <p:attrNameLst>
                                          <p:attrName>ppt_x</p:attrName>
                                          <p:attrName>ppt_y</p:attrName>
                                        </p:attrNameLst>
                                      </p:cBhvr>
                                      <p:rCtr x="-617" y="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53"/>
                                        </p:tgtEl>
                                        <p:attrNameLst>
                                          <p:attrName>style.visibility</p:attrName>
                                        </p:attrNameLst>
                                      </p:cBhvr>
                                      <p:to>
                                        <p:strVal val="visible"/>
                                      </p:to>
                                    </p:set>
                                  </p:childTnLst>
                                </p:cTn>
                              </p:par>
                              <p:par>
                                <p:cTn id="47" presetID="6" presetClass="emph" presetSubtype="0" fill="hold" nodeType="withEffect">
                                  <p:stCondLst>
                                    <p:cond delay="0"/>
                                  </p:stCondLst>
                                  <p:childTnLst>
                                    <p:animScale>
                                      <p:cBhvr>
                                        <p:cTn id="48" dur="500" fill="hold"/>
                                        <p:tgtEl>
                                          <p:spTgt spid="2053"/>
                                        </p:tgtEl>
                                      </p:cBhvr>
                                      <p:by x="500000" y="500000"/>
                                    </p:animScale>
                                  </p:childTnLst>
                                </p:cTn>
                              </p:par>
                              <p:par>
                                <p:cTn id="49" presetID="49" presetClass="path" presetSubtype="0" fill="hold" nodeType="withEffect">
                                  <p:stCondLst>
                                    <p:cond delay="0"/>
                                  </p:stCondLst>
                                  <p:childTnLst>
                                    <p:animMotion origin="layout" path="M -0.41667 -0.17753 L 0 3.48128E-6 " pathEditMode="relative" rAng="0" ptsTypes="AA">
                                      <p:cBhvr>
                                        <p:cTn id="50" dur="500" fill="hold"/>
                                        <p:tgtEl>
                                          <p:spTgt spid="2053"/>
                                        </p:tgtEl>
                                        <p:attrNameLst>
                                          <p:attrName>ppt_x</p:attrName>
                                          <p:attrName>ppt_y</p:attrName>
                                        </p:attrNameLst>
                                      </p:cBhvr>
                                      <p:rCtr x="208" y="89"/>
                                    </p:animMotion>
                                  </p:childTnLst>
                                </p:cTn>
                              </p:par>
                              <p:par>
                                <p:cTn id="51" presetID="6" presetClass="emph" presetSubtype="0" fill="hold" nodeType="withEffect">
                                  <p:stCondLst>
                                    <p:cond delay="0"/>
                                  </p:stCondLst>
                                  <p:childTnLst>
                                    <p:animScale>
                                      <p:cBhvr>
                                        <p:cTn id="52" dur="500" fill="hold"/>
                                        <p:tgtEl>
                                          <p:spTgt spid="7"/>
                                        </p:tgtEl>
                                      </p:cBhvr>
                                      <p:by x="500000" y="500000"/>
                                    </p:animScale>
                                  </p:childTnLst>
                                </p:cTn>
                              </p:par>
                              <p:par>
                                <p:cTn id="53" presetID="49" presetClass="path" presetSubtype="0" fill="hold" nodeType="withEffect">
                                  <p:stCondLst>
                                    <p:cond delay="0"/>
                                  </p:stCondLst>
                                  <p:childTnLst>
                                    <p:animMotion origin="layout" path="M 0 0 L 1.51667 1.03333 " pathEditMode="relative" rAng="0" ptsTypes="AA">
                                      <p:cBhvr>
                                        <p:cTn id="54" dur="500" fill="hold"/>
                                        <p:tgtEl>
                                          <p:spTgt spid="7"/>
                                        </p:tgtEl>
                                        <p:attrNameLst>
                                          <p:attrName>ppt_x</p:attrName>
                                          <p:attrName>ppt_y</p:attrName>
                                        </p:attrNameLst>
                                      </p:cBhvr>
                                      <p:rCtr x="758" y="5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endParaRPr lang="en-US" smtClean="0"/>
          </a:p>
        </p:txBody>
      </p:sp>
      <p:sp>
        <p:nvSpPr>
          <p:cNvPr id="19458" name="Content Placeholder 2"/>
          <p:cNvSpPr>
            <a:spLocks noGrp="1"/>
          </p:cNvSpPr>
          <p:nvPr>
            <p:ph idx="1"/>
          </p:nvPr>
        </p:nvSpPr>
        <p:spPr/>
        <p:txBody>
          <a:bodyPr/>
          <a:lstStyle/>
          <a:p>
            <a:endParaRPr lang="en-US" smtClean="0"/>
          </a:p>
        </p:txBody>
      </p:sp>
      <p:sp>
        <p:nvSpPr>
          <p:cNvPr id="4" name="Footer Placeholder 3"/>
          <p:cNvSpPr>
            <a:spLocks noGrp="1"/>
          </p:cNvSpPr>
          <p:nvPr>
            <p:ph type="ftr" sz="quarter" idx="11"/>
          </p:nvPr>
        </p:nvSpPr>
        <p:spPr/>
        <p:txBody>
          <a:bodyPr/>
          <a:lstStyle/>
          <a:p>
            <a:pPr>
              <a:defRPr/>
            </a:pPr>
            <a:endParaRPr lang="en-US"/>
          </a:p>
        </p:txBody>
      </p:sp>
      <p:pic>
        <p:nvPicPr>
          <p:cNvPr id="19460" name="Picture 2"/>
          <p:cNvPicPr>
            <a:picLocks noChangeAspect="1" noChangeArrowheads="1"/>
          </p:cNvPicPr>
          <p:nvPr/>
        </p:nvPicPr>
        <p:blipFill>
          <a:blip r:embed="rId2"/>
          <a:srcRect/>
          <a:stretch>
            <a:fillRect/>
          </a:stretch>
        </p:blipFill>
        <p:spPr bwMode="auto">
          <a:xfrm>
            <a:off x="0" y="-168275"/>
            <a:ext cx="9144000" cy="702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Content Placeholder 2"/>
          <p:cNvSpPr txBox="1">
            <a:spLocks/>
          </p:cNvSpPr>
          <p:nvPr/>
        </p:nvSpPr>
        <p:spPr>
          <a:xfrm>
            <a:off x="4267200" y="2057400"/>
            <a:ext cx="4800600" cy="3962400"/>
          </a:xfrm>
          <a:prstGeom prst="rect">
            <a:avLst/>
          </a:prstGeom>
        </p:spPr>
        <p:txBody>
          <a:bodyPr>
            <a:normAutofit/>
          </a:bodyPr>
          <a:lstStyle/>
          <a:p>
            <a:pPr marL="342900" indent="-342900" fontAlgn="auto">
              <a:lnSpc>
                <a:spcPct val="60000"/>
              </a:lnSpc>
              <a:spcBef>
                <a:spcPct val="20000"/>
              </a:spcBef>
              <a:spcAft>
                <a:spcPts val="0"/>
              </a:spcAft>
              <a:buFont typeface="Arial" pitchFamily="34" charset="0"/>
              <a:buNone/>
              <a:defRPr/>
            </a:pPr>
            <a:r>
              <a:rPr lang="en-US" sz="3200" b="1">
                <a:latin typeface="+mj-lt"/>
              </a:rPr>
              <a:t>Developed by 106 children</a:t>
            </a:r>
            <a:endParaRPr lang="en-US" sz="3200">
              <a:latin typeface="+mj-lt"/>
            </a:endParaRPr>
          </a:p>
          <a:p>
            <a:pPr marL="342900" indent="-342900" fontAlgn="auto">
              <a:lnSpc>
                <a:spcPct val="60000"/>
              </a:lnSpc>
              <a:spcBef>
                <a:spcPct val="20000"/>
              </a:spcBef>
              <a:spcAft>
                <a:spcPts val="0"/>
              </a:spcAft>
              <a:defRPr/>
            </a:pPr>
            <a:r>
              <a:rPr lang="en-US" sz="3200"/>
              <a:t>&amp; </a:t>
            </a:r>
            <a:r>
              <a:rPr lang="en-US" sz="3200">
                <a:solidFill>
                  <a:prstClr val="black"/>
                </a:solidFill>
                <a:latin typeface="Calibri"/>
              </a:rPr>
              <a:t>24 adults from </a:t>
            </a:r>
            <a:endParaRPr lang="en-US" sz="6000" b="1">
              <a:latin typeface="+mj-lt"/>
            </a:endParaRPr>
          </a:p>
          <a:p>
            <a:pPr marL="342900" indent="-342900" fontAlgn="auto">
              <a:lnSpc>
                <a:spcPct val="60000"/>
              </a:lnSpc>
              <a:spcBef>
                <a:spcPct val="20000"/>
              </a:spcBef>
              <a:spcAft>
                <a:spcPts val="0"/>
              </a:spcAft>
              <a:defRPr/>
            </a:pPr>
            <a:endParaRPr lang="en-US" sz="3600">
              <a:latin typeface="+mj-lt"/>
            </a:endParaRPr>
          </a:p>
          <a:p>
            <a:pPr marL="342900" indent="-342900" fontAlgn="auto">
              <a:lnSpc>
                <a:spcPct val="60000"/>
              </a:lnSpc>
              <a:spcBef>
                <a:spcPct val="20000"/>
              </a:spcBef>
              <a:spcAft>
                <a:spcPts val="0"/>
              </a:spcAft>
              <a:defRPr/>
            </a:pPr>
            <a:endParaRPr lang="en-GB" sz="3200">
              <a:latin typeface="+mj-lt"/>
            </a:endParaRPr>
          </a:p>
          <a:p>
            <a:pPr marL="342900" indent="-342900" fontAlgn="auto">
              <a:lnSpc>
                <a:spcPct val="60000"/>
              </a:lnSpc>
              <a:spcBef>
                <a:spcPct val="20000"/>
              </a:spcBef>
              <a:spcAft>
                <a:spcPts val="0"/>
              </a:spcAft>
              <a:defRPr/>
            </a:pPr>
            <a:r>
              <a:rPr lang="en-GB" sz="3200">
                <a:latin typeface="+mj-lt"/>
              </a:rPr>
              <a:t>Supported by</a:t>
            </a:r>
            <a:r>
              <a:rPr lang="en-GB" sz="3200" b="1">
                <a:latin typeface="+mj-lt"/>
              </a:rPr>
              <a:t> EU, </a:t>
            </a:r>
            <a:r>
              <a:rPr lang="en-US" sz="3200">
                <a:solidFill>
                  <a:prstClr val="black"/>
                </a:solidFill>
                <a:latin typeface="Arial Black" pitchFamily="34" charset="0"/>
              </a:rPr>
              <a:t>i</a:t>
            </a:r>
            <a:r>
              <a:rPr lang="en-US" sz="3200" baseline="30000">
                <a:solidFill>
                  <a:prstClr val="black"/>
                </a:solidFill>
                <a:latin typeface="Arial Black" pitchFamily="34" charset="0"/>
              </a:rPr>
              <a:t>3</a:t>
            </a:r>
            <a:r>
              <a:rPr lang="en-US" sz="3200">
                <a:solidFill>
                  <a:prstClr val="black"/>
                </a:solidFill>
                <a:latin typeface="Calibri"/>
              </a:rPr>
              <a:t> </a:t>
            </a:r>
          </a:p>
          <a:p>
            <a:pPr marL="342900" indent="-342900" fontAlgn="auto">
              <a:lnSpc>
                <a:spcPct val="60000"/>
              </a:lnSpc>
              <a:spcBef>
                <a:spcPct val="20000"/>
              </a:spcBef>
              <a:spcAft>
                <a:spcPts val="0"/>
              </a:spcAft>
              <a:defRPr/>
            </a:pPr>
            <a:r>
              <a:rPr lang="en-US" sz="3200">
                <a:solidFill>
                  <a:prstClr val="black"/>
                </a:solidFill>
                <a:latin typeface="Calibri"/>
              </a:rPr>
              <a:t>	</a:t>
            </a:r>
            <a:endParaRPr lang="en-US" sz="3200">
              <a:latin typeface="+mj-lt"/>
            </a:endParaRPr>
          </a:p>
          <a:p>
            <a:pPr marL="342900" indent="-342900" fontAlgn="auto">
              <a:lnSpc>
                <a:spcPct val="60000"/>
              </a:lnSpc>
              <a:spcBef>
                <a:spcPct val="20000"/>
              </a:spcBef>
              <a:spcAft>
                <a:spcPts val="0"/>
              </a:spcAft>
              <a:defRPr/>
            </a:pPr>
            <a:r>
              <a:rPr lang="en-US" sz="6000" b="1">
                <a:solidFill>
                  <a:prstClr val="black"/>
                </a:solidFill>
                <a:latin typeface="+mn-lt"/>
              </a:rPr>
              <a:t> </a:t>
            </a:r>
            <a:endParaRPr lang="en-US" sz="3600">
              <a:solidFill>
                <a:prstClr val="black"/>
              </a:solidFill>
              <a:latin typeface="+mn-lt"/>
            </a:endParaRPr>
          </a:p>
          <a:p>
            <a:pPr marL="342900" indent="-342900" fontAlgn="auto">
              <a:lnSpc>
                <a:spcPct val="60000"/>
              </a:lnSpc>
              <a:spcBef>
                <a:spcPct val="20000"/>
              </a:spcBef>
              <a:spcAft>
                <a:spcPts val="0"/>
              </a:spcAft>
              <a:buFont typeface="Arial" pitchFamily="34" charset="0"/>
              <a:buNone/>
              <a:defRPr/>
            </a:pPr>
            <a:endParaRPr lang="en-US" sz="3200">
              <a:latin typeface="+mj-lt"/>
            </a:endParaRPr>
          </a:p>
          <a:p>
            <a:pPr marL="342900" indent="-342900" fontAlgn="auto">
              <a:spcBef>
                <a:spcPct val="20000"/>
              </a:spcBef>
              <a:spcAft>
                <a:spcPts val="0"/>
              </a:spcAft>
              <a:buFont typeface="Arial" pitchFamily="34" charset="0"/>
              <a:buChar char="•"/>
              <a:defRPr/>
            </a:pPr>
            <a:endParaRPr lang="en-US" sz="3200">
              <a:latin typeface="+mj-lt"/>
            </a:endParaRPr>
          </a:p>
        </p:txBody>
      </p:sp>
      <p:sp>
        <p:nvSpPr>
          <p:cNvPr id="11" name="Rectangle 10"/>
          <p:cNvSpPr/>
          <p:nvPr/>
        </p:nvSpPr>
        <p:spPr>
          <a:xfrm>
            <a:off x="533400" y="1676400"/>
            <a:ext cx="2819400" cy="44958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2467" name="Title 1"/>
          <p:cNvSpPr>
            <a:spLocks noGrp="1"/>
          </p:cNvSpPr>
          <p:nvPr>
            <p:ph type="title"/>
          </p:nvPr>
        </p:nvSpPr>
        <p:spPr>
          <a:xfrm>
            <a:off x="-1600200" y="274638"/>
            <a:ext cx="8229600" cy="1143000"/>
          </a:xfrm>
        </p:spPr>
        <p:txBody>
          <a:bodyPr/>
          <a:lstStyle/>
          <a:p>
            <a:r>
              <a:rPr lang="en-US" b="1" smtClean="0"/>
              <a:t>KidPad:</a:t>
            </a:r>
            <a:r>
              <a:rPr lang="en-US" smtClean="0"/>
              <a:t> </a:t>
            </a:r>
          </a:p>
        </p:txBody>
      </p:sp>
      <p:sp>
        <p:nvSpPr>
          <p:cNvPr id="62468" name="Rectangle 5"/>
          <p:cNvSpPr>
            <a:spLocks noChangeArrowheads="1"/>
          </p:cNvSpPr>
          <p:nvPr/>
        </p:nvSpPr>
        <p:spPr bwMode="auto">
          <a:xfrm>
            <a:off x="685800" y="4191000"/>
            <a:ext cx="2667000" cy="1754188"/>
          </a:xfrm>
          <a:prstGeom prst="rect">
            <a:avLst/>
          </a:prstGeom>
          <a:noFill/>
          <a:ln w="9525">
            <a:noFill/>
            <a:miter lim="800000"/>
            <a:headEnd/>
            <a:tailEnd/>
          </a:ln>
        </p:spPr>
        <p:txBody>
          <a:bodyPr>
            <a:spAutoFit/>
          </a:bodyPr>
          <a:lstStyle/>
          <a:p>
            <a:r>
              <a:rPr lang="en-US"/>
              <a:t>[Boltman et al., 2002; Hourcade et al., 2002; Druin, 2001; </a:t>
            </a:r>
            <a:br>
              <a:rPr lang="en-US"/>
            </a:br>
            <a:r>
              <a:rPr lang="en-US"/>
              <a:t>Stanton et al., 2001; Benford et al., 2000; Druin et al., 1997]</a:t>
            </a:r>
          </a:p>
        </p:txBody>
      </p:sp>
      <p:sp>
        <p:nvSpPr>
          <p:cNvPr id="8" name="Title 1"/>
          <p:cNvSpPr txBox="1">
            <a:spLocks/>
          </p:cNvSpPr>
          <p:nvPr/>
        </p:nvSpPr>
        <p:spPr>
          <a:xfrm>
            <a:off x="0" y="609600"/>
            <a:ext cx="8229600" cy="1143000"/>
          </a:xfrm>
          <a:prstGeom prst="rect">
            <a:avLst/>
          </a:prstGeom>
        </p:spPr>
        <p:txBody>
          <a:bodyPr anchor="ctr">
            <a:normAutofit/>
          </a:bodyPr>
          <a:lstStyle/>
          <a:p>
            <a:pPr algn="ctr" fontAlgn="auto">
              <a:spcAft>
                <a:spcPts val="0"/>
              </a:spcAft>
              <a:defRPr/>
            </a:pPr>
            <a:r>
              <a:rPr lang="en-US" sz="4400" b="1">
                <a:latin typeface="Arial Black" pitchFamily="34" charset="0"/>
                <a:ea typeface="+mj-ea"/>
                <a:cs typeface="+mj-cs"/>
              </a:rPr>
              <a:t>zooming</a:t>
            </a:r>
            <a:endParaRPr lang="en-US" sz="4400">
              <a:latin typeface="Arial Black" pitchFamily="34" charset="0"/>
              <a:ea typeface="+mj-ea"/>
              <a:cs typeface="+mj-cs"/>
            </a:endParaRPr>
          </a:p>
        </p:txBody>
      </p:sp>
      <p:sp>
        <p:nvSpPr>
          <p:cNvPr id="9" name="Title 1"/>
          <p:cNvSpPr txBox="1">
            <a:spLocks/>
          </p:cNvSpPr>
          <p:nvPr/>
        </p:nvSpPr>
        <p:spPr>
          <a:xfrm>
            <a:off x="3733800" y="457200"/>
            <a:ext cx="5791200" cy="1219200"/>
          </a:xfrm>
          <a:prstGeom prst="rect">
            <a:avLst/>
          </a:prstGeom>
        </p:spPr>
        <p:txBody>
          <a:bodyPr anchor="ctr">
            <a:normAutofit/>
          </a:bodyPr>
          <a:lstStyle/>
          <a:p>
            <a:pPr algn="ctr" fontAlgn="auto">
              <a:spcAft>
                <a:spcPts val="0"/>
              </a:spcAft>
              <a:defRPr/>
            </a:pPr>
            <a:r>
              <a:rPr lang="en-US" sz="4400" b="1">
                <a:latin typeface="+mj-lt"/>
                <a:ea typeface="+mj-ea"/>
                <a:cs typeface="+mj-cs"/>
              </a:rPr>
              <a:t>storytelling</a:t>
            </a:r>
            <a:endParaRPr lang="en-US" sz="4400">
              <a:latin typeface="+mj-lt"/>
              <a:ea typeface="+mj-ea"/>
              <a:cs typeface="+mj-cs"/>
            </a:endParaRPr>
          </a:p>
        </p:txBody>
      </p:sp>
      <p:pic>
        <p:nvPicPr>
          <p:cNvPr id="10" name="Picture 9" descr="view5.jpg"/>
          <p:cNvPicPr>
            <a:picLocks noChangeAspect="1"/>
          </p:cNvPicPr>
          <p:nvPr/>
        </p:nvPicPr>
        <p:blipFill>
          <a:blip r:embed="rId2"/>
          <a:srcRect/>
          <a:stretch>
            <a:fillRect/>
          </a:stretch>
        </p:blipFill>
        <p:spPr>
          <a:xfrm>
            <a:off x="762000" y="1981200"/>
            <a:ext cx="3505200" cy="2057400"/>
          </a:xfrm>
          <a:prstGeom prst="rect">
            <a:avLst/>
          </a:prstGeom>
          <a:effectLst>
            <a:glow rad="101600">
              <a:schemeClr val="accent6">
                <a:satMod val="175000"/>
                <a:alpha val="40000"/>
              </a:schemeClr>
            </a:glow>
          </a:effectLst>
        </p:spPr>
      </p:pic>
      <p:sp>
        <p:nvSpPr>
          <p:cNvPr id="62472" name="Rectangle 12"/>
          <p:cNvSpPr>
            <a:spLocks noChangeArrowheads="1"/>
          </p:cNvSpPr>
          <p:nvPr/>
        </p:nvSpPr>
        <p:spPr bwMode="auto">
          <a:xfrm>
            <a:off x="5715000" y="2743200"/>
            <a:ext cx="3133725" cy="288925"/>
          </a:xfrm>
          <a:prstGeom prst="rect">
            <a:avLst/>
          </a:prstGeom>
          <a:noFill/>
          <a:ln w="9525">
            <a:noFill/>
            <a:miter lim="800000"/>
            <a:headEnd/>
            <a:tailEnd/>
          </a:ln>
        </p:spPr>
        <p:txBody>
          <a:bodyPr wrap="none">
            <a:spAutoFit/>
          </a:bodyPr>
          <a:lstStyle/>
          <a:p>
            <a:pPr marL="342900" indent="-342900">
              <a:lnSpc>
                <a:spcPct val="60000"/>
              </a:lnSpc>
              <a:spcBef>
                <a:spcPct val="20000"/>
              </a:spcBef>
              <a:buFont typeface="Arial" charset="0"/>
              <a:buNone/>
            </a:pPr>
            <a:r>
              <a:rPr lang="en-US" sz="2000" b="1"/>
              <a:t>Sweden, England, &amp; US </a:t>
            </a:r>
            <a:endParaRPr lang="en-US" sz="2000"/>
          </a:p>
        </p:txBody>
      </p:sp>
      <p:sp>
        <p:nvSpPr>
          <p:cNvPr id="62473" name="Rectangle 14"/>
          <p:cNvSpPr>
            <a:spLocks noChangeArrowheads="1"/>
          </p:cNvSpPr>
          <p:nvPr/>
        </p:nvSpPr>
        <p:spPr bwMode="auto">
          <a:xfrm>
            <a:off x="4495800" y="3952875"/>
            <a:ext cx="4953000" cy="314325"/>
          </a:xfrm>
          <a:prstGeom prst="rect">
            <a:avLst/>
          </a:prstGeom>
          <a:noFill/>
          <a:ln w="9525">
            <a:noFill/>
            <a:miter lim="800000"/>
            <a:headEnd/>
            <a:tailEnd/>
          </a:ln>
        </p:spPr>
        <p:txBody>
          <a:bodyPr>
            <a:spAutoFit/>
          </a:bodyPr>
          <a:lstStyle/>
          <a:p>
            <a:pPr marL="342900" indent="-342900">
              <a:lnSpc>
                <a:spcPct val="60000"/>
              </a:lnSpc>
              <a:spcBef>
                <a:spcPct val="20000"/>
              </a:spcBef>
            </a:pPr>
            <a:r>
              <a:rPr lang="en-US" sz="2400" b="1">
                <a:solidFill>
                  <a:srgbClr val="000000"/>
                </a:solidFill>
                <a:latin typeface="Calibri" pitchFamily="34" charset="0"/>
              </a:rPr>
              <a:t>Experimental  Schools  Environment</a:t>
            </a:r>
            <a:endParaRPr lang="en-GB" sz="2400" b="1"/>
          </a:p>
        </p:txBody>
      </p:sp>
      <p:pic>
        <p:nvPicPr>
          <p:cNvPr id="62474" name="Picture 15" descr="black-sitting-cat.png"/>
          <p:cNvPicPr>
            <a:picLocks noChangeAspect="1"/>
          </p:cNvPicPr>
          <p:nvPr/>
        </p:nvPicPr>
        <p:blipFill>
          <a:blip r:embed="rId3"/>
          <a:srcRect/>
          <a:stretch>
            <a:fillRect/>
          </a:stretch>
        </p:blipFill>
        <p:spPr bwMode="auto">
          <a:xfrm>
            <a:off x="0" y="5249863"/>
            <a:ext cx="990600" cy="1608137"/>
          </a:xfrm>
          <a:prstGeom prst="rect">
            <a:avLst/>
          </a:prstGeom>
          <a:noFill/>
          <a:ln w="9525">
            <a:noFill/>
            <a:miter lim="800000"/>
            <a:headEnd/>
            <a:tailEnd/>
          </a:ln>
        </p:spPr>
      </p:pic>
      <p:sp>
        <p:nvSpPr>
          <p:cNvPr id="17" name="TextBox 16"/>
          <p:cNvSpPr txBox="1"/>
          <p:nvPr/>
        </p:nvSpPr>
        <p:spPr>
          <a:xfrm>
            <a:off x="4502150" y="6548438"/>
            <a:ext cx="4724400" cy="368300"/>
          </a:xfrm>
          <a:prstGeom prst="rect">
            <a:avLst/>
          </a:prstGeom>
          <a:noFill/>
        </p:spPr>
        <p:txBody>
          <a:bodyPr>
            <a:spAutoFit/>
          </a:bodyPr>
          <a:lstStyle/>
          <a:p>
            <a:pPr algn="r">
              <a:defRPr/>
            </a:pPr>
            <a:r>
              <a:rPr lang="en-US">
                <a:solidFill>
                  <a:schemeClr val="bg1">
                    <a:lumMod val="65000"/>
                  </a:schemeClr>
                </a:solidFill>
              </a:rPr>
              <a:t>1    2    </a:t>
            </a:r>
            <a:r>
              <a:rPr lang="en-US">
                <a:solidFill>
                  <a:schemeClr val="bg1">
                    <a:lumMod val="50000"/>
                  </a:schemeClr>
                </a:solidFill>
                <a:latin typeface="Arial Black" pitchFamily="34" charset="0"/>
              </a:rPr>
              <a:t>[3 Creative Expression]</a:t>
            </a:r>
            <a:r>
              <a:rPr lang="en-US"/>
              <a:t>    </a:t>
            </a:r>
            <a:r>
              <a:rPr lang="en-US">
                <a:solidFill>
                  <a:schemeClr val="bg1">
                    <a:lumMod val="65000"/>
                  </a:schemeClr>
                </a:solidFill>
              </a:rPr>
              <a:t>4    5</a:t>
            </a:r>
            <a:endParaRPr lang="en-US">
              <a:solidFill>
                <a:schemeClr val="bg1">
                  <a:lumMod val="65000"/>
                </a:schemeClr>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b="1" smtClean="0"/>
              <a:t>CounterPoint</a:t>
            </a:r>
          </a:p>
        </p:txBody>
      </p:sp>
      <p:pic>
        <p:nvPicPr>
          <p:cNvPr id="158722" name="Picture 2"/>
          <p:cNvPicPr>
            <a:picLocks noChangeAspect="1" noChangeArrowheads="1"/>
          </p:cNvPicPr>
          <p:nvPr/>
        </p:nvPicPr>
        <p:blipFill>
          <a:blip r:embed="rId2"/>
          <a:srcRect/>
          <a:stretch>
            <a:fillRect/>
          </a:stretch>
        </p:blipFill>
        <p:spPr bwMode="auto">
          <a:xfrm>
            <a:off x="1066800" y="1295400"/>
            <a:ext cx="6751529" cy="5029200"/>
          </a:xfrm>
          <a:prstGeom prst="rect">
            <a:avLst/>
          </a:prstGeom>
          <a:noFill/>
          <a:ln w="9525">
            <a:noFill/>
            <a:miter lim="800000"/>
            <a:headEnd/>
            <a:tailEnd/>
          </a:ln>
          <a:effectLst>
            <a:glow rad="228600">
              <a:schemeClr val="accent6">
                <a:satMod val="175000"/>
                <a:alpha val="40000"/>
              </a:schemeClr>
            </a:glow>
          </a:effectLst>
        </p:spPr>
      </p:pic>
      <p:sp>
        <p:nvSpPr>
          <p:cNvPr id="5" name="TextBox 4"/>
          <p:cNvSpPr txBox="1"/>
          <p:nvPr/>
        </p:nvSpPr>
        <p:spPr>
          <a:xfrm>
            <a:off x="4502150" y="6548438"/>
            <a:ext cx="4724400" cy="368300"/>
          </a:xfrm>
          <a:prstGeom prst="rect">
            <a:avLst/>
          </a:prstGeom>
          <a:noFill/>
        </p:spPr>
        <p:txBody>
          <a:bodyPr>
            <a:spAutoFit/>
          </a:bodyPr>
          <a:lstStyle/>
          <a:p>
            <a:pPr algn="r">
              <a:defRPr/>
            </a:pPr>
            <a:r>
              <a:rPr lang="en-US">
                <a:solidFill>
                  <a:schemeClr val="bg1">
                    <a:lumMod val="65000"/>
                  </a:schemeClr>
                </a:solidFill>
              </a:rPr>
              <a:t>1    2    </a:t>
            </a:r>
            <a:r>
              <a:rPr lang="en-US">
                <a:solidFill>
                  <a:schemeClr val="bg1">
                    <a:lumMod val="50000"/>
                  </a:schemeClr>
                </a:solidFill>
                <a:latin typeface="Arial Black" pitchFamily="34" charset="0"/>
              </a:rPr>
              <a:t>[3 Creative Expression]</a:t>
            </a:r>
            <a:r>
              <a:rPr lang="en-US"/>
              <a:t>    </a:t>
            </a:r>
            <a:r>
              <a:rPr lang="en-US">
                <a:solidFill>
                  <a:schemeClr val="bg1">
                    <a:lumMod val="65000"/>
                  </a:schemeClr>
                </a:solidFill>
              </a:rPr>
              <a:t>4    5</a:t>
            </a:r>
            <a:endParaRPr lang="en-US">
              <a:solidFill>
                <a:schemeClr val="bg1">
                  <a:lumMod val="65000"/>
                </a:schemeClr>
              </a:solidFill>
            </a:endParaRPr>
          </a:p>
        </p:txBody>
      </p:sp>
      <p:sp>
        <p:nvSpPr>
          <p:cNvPr id="63492" name="TextBox 5"/>
          <p:cNvSpPr txBox="1">
            <a:spLocks noChangeArrowheads="1"/>
          </p:cNvSpPr>
          <p:nvPr/>
        </p:nvSpPr>
        <p:spPr bwMode="auto">
          <a:xfrm>
            <a:off x="1022350" y="6324600"/>
            <a:ext cx="2787650" cy="369888"/>
          </a:xfrm>
          <a:prstGeom prst="rect">
            <a:avLst/>
          </a:prstGeom>
          <a:noFill/>
          <a:ln w="9525">
            <a:noFill/>
            <a:miter lim="800000"/>
            <a:headEnd/>
            <a:tailEnd/>
          </a:ln>
        </p:spPr>
        <p:txBody>
          <a:bodyPr wrap="none">
            <a:spAutoFit/>
          </a:bodyPr>
          <a:lstStyle/>
          <a:p>
            <a:r>
              <a:rPr lang="en-US"/>
              <a:t>[Good &amp; Bederson, 2002]</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smtClean="0">
                <a:latin typeface="Arial Black" pitchFamily="34" charset="0"/>
              </a:rPr>
              <a:t>P.E.T.S.</a:t>
            </a:r>
          </a:p>
        </p:txBody>
      </p:sp>
      <p:sp>
        <p:nvSpPr>
          <p:cNvPr id="7" name="Title 1"/>
          <p:cNvSpPr txBox="1">
            <a:spLocks/>
          </p:cNvSpPr>
          <p:nvPr/>
        </p:nvSpPr>
        <p:spPr>
          <a:xfrm>
            <a:off x="685800" y="685800"/>
            <a:ext cx="8229600" cy="1143000"/>
          </a:xfrm>
          <a:prstGeom prst="rect">
            <a:avLst/>
          </a:prstGeom>
        </p:spPr>
        <p:txBody>
          <a:bodyPr anchor="ctr">
            <a:normAutofit/>
          </a:bodyPr>
          <a:lstStyle/>
          <a:p>
            <a:pPr algn="ctr" fontAlgn="auto">
              <a:spcAft>
                <a:spcPts val="0"/>
              </a:spcAft>
              <a:defRPr/>
            </a:pPr>
            <a:r>
              <a:rPr lang="en-US" sz="3200" b="1">
                <a:latin typeface="+mj-lt"/>
                <a:ea typeface="+mj-ea"/>
                <a:cs typeface="+mj-cs"/>
              </a:rPr>
              <a:t>Personal Electronic Teller of Stories</a:t>
            </a:r>
            <a:endParaRPr lang="en-US" sz="3200" b="1">
              <a:latin typeface="+mj-lt"/>
              <a:ea typeface="+mj-ea"/>
              <a:cs typeface="+mj-cs"/>
            </a:endParaRPr>
          </a:p>
        </p:txBody>
      </p:sp>
      <p:pic>
        <p:nvPicPr>
          <p:cNvPr id="65537" name="Picture 1" descr="C:\allison\Talks\kids using robot.jpg"/>
          <p:cNvPicPr>
            <a:picLocks noChangeAspect="1" noChangeArrowheads="1"/>
          </p:cNvPicPr>
          <p:nvPr/>
        </p:nvPicPr>
        <p:blipFill>
          <a:blip r:embed="rId2"/>
          <a:srcRect/>
          <a:stretch>
            <a:fillRect/>
          </a:stretch>
        </p:blipFill>
        <p:spPr bwMode="auto">
          <a:xfrm>
            <a:off x="2109815" y="1676400"/>
            <a:ext cx="3268225" cy="3352800"/>
          </a:xfrm>
          <a:prstGeom prst="rect">
            <a:avLst/>
          </a:prstGeom>
          <a:noFill/>
          <a:effectLst>
            <a:glow rad="228600">
              <a:schemeClr val="accent6">
                <a:satMod val="175000"/>
                <a:alpha val="40000"/>
              </a:schemeClr>
            </a:glow>
          </a:effectLst>
        </p:spPr>
      </p:pic>
      <p:pic>
        <p:nvPicPr>
          <p:cNvPr id="64516" name="Picture 1" descr="C:\Program Files\KidPad 1.0\saved-files\PETS2-no lable.GIF"/>
          <p:cNvPicPr>
            <a:picLocks noChangeAspect="1" noChangeArrowheads="1"/>
          </p:cNvPicPr>
          <p:nvPr/>
        </p:nvPicPr>
        <p:blipFill>
          <a:blip r:embed="rId3"/>
          <a:srcRect/>
          <a:stretch>
            <a:fillRect/>
          </a:stretch>
        </p:blipFill>
        <p:spPr bwMode="auto">
          <a:xfrm>
            <a:off x="4852988" y="2743200"/>
            <a:ext cx="2462212" cy="3276600"/>
          </a:xfrm>
          <a:prstGeom prst="rect">
            <a:avLst/>
          </a:prstGeom>
          <a:noFill/>
          <a:ln w="9525">
            <a:noFill/>
            <a:miter lim="800000"/>
            <a:headEnd/>
            <a:tailEnd/>
          </a:ln>
        </p:spPr>
      </p:pic>
      <p:sp>
        <p:nvSpPr>
          <p:cNvPr id="9" name="Rectangle 8"/>
          <p:cNvSpPr/>
          <p:nvPr/>
        </p:nvSpPr>
        <p:spPr>
          <a:xfrm>
            <a:off x="1371600" y="5105400"/>
            <a:ext cx="4495800" cy="400050"/>
          </a:xfrm>
          <a:prstGeom prst="rect">
            <a:avLst/>
          </a:prstGeom>
        </p:spPr>
        <p:txBody>
          <a:bodyPr>
            <a:spAutoFit/>
          </a:bodyPr>
          <a:lstStyle/>
          <a:p>
            <a:pPr>
              <a:defRPr/>
            </a:pPr>
            <a:r>
              <a:rPr lang="en-US" sz="2000">
                <a:latin typeface="+mj-lt"/>
              </a:rPr>
              <a:t>[Druin, 1999; Druin et al., 2000]</a:t>
            </a:r>
            <a:endParaRPr lang="en-US" sz="2000">
              <a:latin typeface="+mj-lt"/>
            </a:endParaRPr>
          </a:p>
        </p:txBody>
      </p:sp>
      <p:sp>
        <p:nvSpPr>
          <p:cNvPr id="8" name="TextBox 7"/>
          <p:cNvSpPr txBox="1"/>
          <p:nvPr/>
        </p:nvSpPr>
        <p:spPr>
          <a:xfrm>
            <a:off x="4502150" y="6548438"/>
            <a:ext cx="4724400" cy="368300"/>
          </a:xfrm>
          <a:prstGeom prst="rect">
            <a:avLst/>
          </a:prstGeom>
          <a:noFill/>
        </p:spPr>
        <p:txBody>
          <a:bodyPr>
            <a:spAutoFit/>
          </a:bodyPr>
          <a:lstStyle/>
          <a:p>
            <a:pPr algn="r">
              <a:defRPr/>
            </a:pPr>
            <a:r>
              <a:rPr lang="en-US">
                <a:solidFill>
                  <a:schemeClr val="bg1">
                    <a:lumMod val="65000"/>
                  </a:schemeClr>
                </a:solidFill>
              </a:rPr>
              <a:t>1    2    </a:t>
            </a:r>
            <a:r>
              <a:rPr lang="en-US">
                <a:solidFill>
                  <a:schemeClr val="bg1">
                    <a:lumMod val="50000"/>
                  </a:schemeClr>
                </a:solidFill>
                <a:latin typeface="Arial Black" pitchFamily="34" charset="0"/>
              </a:rPr>
              <a:t>[3 Creative Expression]</a:t>
            </a:r>
            <a:r>
              <a:rPr lang="en-US"/>
              <a:t>    </a:t>
            </a:r>
            <a:r>
              <a:rPr lang="en-US">
                <a:solidFill>
                  <a:schemeClr val="bg1">
                    <a:lumMod val="65000"/>
                  </a:schemeClr>
                </a:solidFill>
              </a:rPr>
              <a:t>4    5</a:t>
            </a:r>
            <a:endParaRPr lang="en-US">
              <a:solidFill>
                <a:schemeClr val="bg1">
                  <a:lumMod val="65000"/>
                </a:schemeClr>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b="1" smtClean="0"/>
              <a:t>StoryRooms</a:t>
            </a:r>
          </a:p>
        </p:txBody>
      </p:sp>
      <p:pic>
        <p:nvPicPr>
          <p:cNvPr id="65538" name="Picture 1" descr="C:\Program Files\KidPad 1.0\saved-files\presentation copy.jpg"/>
          <p:cNvPicPr>
            <a:picLocks noChangeAspect="1" noChangeArrowheads="1"/>
          </p:cNvPicPr>
          <p:nvPr/>
        </p:nvPicPr>
        <p:blipFill>
          <a:blip r:embed="rId2"/>
          <a:srcRect/>
          <a:stretch>
            <a:fillRect/>
          </a:stretch>
        </p:blipFill>
        <p:spPr bwMode="auto">
          <a:xfrm>
            <a:off x="685800" y="1752600"/>
            <a:ext cx="6096000" cy="4572000"/>
          </a:xfrm>
          <a:prstGeom prst="rect">
            <a:avLst/>
          </a:prstGeom>
          <a:noFill/>
          <a:ln w="9525">
            <a:noFill/>
            <a:miter lim="800000"/>
            <a:headEnd/>
            <a:tailEnd/>
          </a:ln>
        </p:spPr>
      </p:pic>
      <p:pic>
        <p:nvPicPr>
          <p:cNvPr id="66562" name="Picture 2" descr="C:\allison\chi2002\camera_hand-bw.gif"/>
          <p:cNvPicPr>
            <a:picLocks noChangeAspect="1" noChangeArrowheads="1"/>
          </p:cNvPicPr>
          <p:nvPr/>
        </p:nvPicPr>
        <p:blipFill>
          <a:blip r:embed="rId3"/>
          <a:srcRect r="18519" b="9860"/>
          <a:stretch>
            <a:fillRect/>
          </a:stretch>
        </p:blipFill>
        <p:spPr bwMode="auto">
          <a:xfrm>
            <a:off x="6553200" y="4267200"/>
            <a:ext cx="1676400" cy="1219200"/>
          </a:xfrm>
          <a:prstGeom prst="rect">
            <a:avLst/>
          </a:prstGeom>
          <a:noFill/>
          <a:effectLst>
            <a:glow rad="228600">
              <a:schemeClr val="accent6">
                <a:satMod val="175000"/>
                <a:alpha val="40000"/>
              </a:schemeClr>
            </a:glow>
          </a:effectLst>
        </p:spPr>
      </p:pic>
      <p:pic>
        <p:nvPicPr>
          <p:cNvPr id="65540" name="Picture 1" descr="C:\Program Files\KidPad 1.0\saved-files\storyroom-pieces.jpg"/>
          <p:cNvPicPr>
            <a:picLocks noChangeAspect="1" noChangeArrowheads="1"/>
          </p:cNvPicPr>
          <p:nvPr/>
        </p:nvPicPr>
        <p:blipFill>
          <a:blip r:embed="rId4"/>
          <a:srcRect/>
          <a:stretch>
            <a:fillRect/>
          </a:stretch>
        </p:blipFill>
        <p:spPr bwMode="auto">
          <a:xfrm>
            <a:off x="5257800" y="1295400"/>
            <a:ext cx="3505200" cy="2590800"/>
          </a:xfrm>
          <a:prstGeom prst="rect">
            <a:avLst/>
          </a:prstGeom>
          <a:noFill/>
          <a:ln w="9525">
            <a:noFill/>
            <a:miter lim="800000"/>
            <a:headEnd/>
            <a:tailEnd/>
          </a:ln>
        </p:spPr>
      </p:pic>
      <p:sp>
        <p:nvSpPr>
          <p:cNvPr id="9" name="Title 1"/>
          <p:cNvSpPr txBox="1">
            <a:spLocks/>
          </p:cNvSpPr>
          <p:nvPr/>
        </p:nvSpPr>
        <p:spPr>
          <a:xfrm>
            <a:off x="-228600" y="6172200"/>
            <a:ext cx="5943600" cy="457200"/>
          </a:xfrm>
          <a:prstGeom prst="rect">
            <a:avLst/>
          </a:prstGeom>
        </p:spPr>
        <p:txBody>
          <a:bodyPr anchor="ctr">
            <a:normAutofit/>
          </a:bodyPr>
          <a:lstStyle/>
          <a:p>
            <a:pPr algn="ctr" fontAlgn="auto">
              <a:spcAft>
                <a:spcPts val="0"/>
              </a:spcAft>
              <a:defRPr/>
            </a:pPr>
            <a:r>
              <a:rPr lang="en-US" sz="2000">
                <a:latin typeface="+mj-lt"/>
                <a:ea typeface="+mj-ea"/>
                <a:cs typeface="+mj-cs"/>
              </a:rPr>
              <a:t>[Montemayor et al., 2002; </a:t>
            </a:r>
            <a:r>
              <a:rPr lang="en-US" sz="2000" err="1">
                <a:latin typeface="+mj-lt"/>
                <a:ea typeface="+mj-ea"/>
                <a:cs typeface="+mj-cs"/>
              </a:rPr>
              <a:t>Montemayor</a:t>
            </a:r>
            <a:r>
              <a:rPr lang="en-US" sz="2000">
                <a:latin typeface="+mj-lt"/>
                <a:ea typeface="+mj-ea"/>
                <a:cs typeface="+mj-cs"/>
              </a:rPr>
              <a:t> et al., 2004]</a:t>
            </a:r>
            <a:endParaRPr lang="en-US" sz="2000">
              <a:latin typeface="+mj-lt"/>
              <a:ea typeface="+mj-ea"/>
              <a:cs typeface="+mj-cs"/>
            </a:endParaRPr>
          </a:p>
        </p:txBody>
      </p:sp>
      <p:sp>
        <p:nvSpPr>
          <p:cNvPr id="8" name="TextBox 7"/>
          <p:cNvSpPr txBox="1"/>
          <p:nvPr/>
        </p:nvSpPr>
        <p:spPr>
          <a:xfrm>
            <a:off x="4502150" y="6548438"/>
            <a:ext cx="4724400" cy="368300"/>
          </a:xfrm>
          <a:prstGeom prst="rect">
            <a:avLst/>
          </a:prstGeom>
          <a:noFill/>
        </p:spPr>
        <p:txBody>
          <a:bodyPr>
            <a:spAutoFit/>
          </a:bodyPr>
          <a:lstStyle/>
          <a:p>
            <a:pPr algn="r">
              <a:defRPr/>
            </a:pPr>
            <a:r>
              <a:rPr lang="en-US">
                <a:solidFill>
                  <a:schemeClr val="bg1">
                    <a:lumMod val="65000"/>
                  </a:schemeClr>
                </a:solidFill>
              </a:rPr>
              <a:t>1    2    </a:t>
            </a:r>
            <a:r>
              <a:rPr lang="en-US">
                <a:solidFill>
                  <a:schemeClr val="bg1">
                    <a:lumMod val="50000"/>
                  </a:schemeClr>
                </a:solidFill>
                <a:latin typeface="Arial Black" pitchFamily="34" charset="0"/>
              </a:rPr>
              <a:t>[3 Creative Expression]</a:t>
            </a:r>
            <a:r>
              <a:rPr lang="en-US"/>
              <a:t>    </a:t>
            </a:r>
            <a:r>
              <a:rPr lang="en-US">
                <a:solidFill>
                  <a:schemeClr val="bg1">
                    <a:lumMod val="65000"/>
                  </a:schemeClr>
                </a:solidFill>
              </a:rPr>
              <a:t>4    5</a:t>
            </a:r>
            <a:endParaRPr lang="en-US">
              <a:solidFill>
                <a:schemeClr val="bg1">
                  <a:lumMod val="65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sz="7200" smtClean="0"/>
              <a:t>Onwards…</a:t>
            </a:r>
          </a:p>
        </p:txBody>
      </p:sp>
      <p:pic>
        <p:nvPicPr>
          <p:cNvPr id="134146" name="Picture 2"/>
          <p:cNvPicPr>
            <a:picLocks noChangeAspect="1" noChangeArrowheads="1"/>
          </p:cNvPicPr>
          <p:nvPr/>
        </p:nvPicPr>
        <p:blipFill>
          <a:blip r:embed="rId2" cstate="screen"/>
          <a:srcRect/>
          <a:stretch>
            <a:fillRect/>
          </a:stretch>
        </p:blipFill>
        <p:spPr bwMode="auto">
          <a:xfrm>
            <a:off x="457200" y="1600200"/>
            <a:ext cx="5202238" cy="3902075"/>
          </a:xfrm>
          <a:prstGeom prst="rect">
            <a:avLst/>
          </a:prstGeom>
          <a:noFill/>
          <a:ln w="9525">
            <a:noFill/>
            <a:miter lim="800000"/>
            <a:headEnd/>
            <a:tailEnd/>
          </a:ln>
          <a:effectLst>
            <a:glow rad="228600">
              <a:schemeClr val="accent6">
                <a:satMod val="175000"/>
                <a:alpha val="40000"/>
              </a:schemeClr>
            </a:glow>
          </a:effectLst>
        </p:spPr>
      </p:pic>
      <p:pic>
        <p:nvPicPr>
          <p:cNvPr id="66563" name="Picture 7" descr="black-sitting-cat.png">
            <a:hlinkClick r:id="rId3" action="ppaction://hlinkfile"/>
          </p:cNvPr>
          <p:cNvPicPr>
            <a:picLocks noChangeAspect="1"/>
          </p:cNvPicPr>
          <p:nvPr/>
        </p:nvPicPr>
        <p:blipFill>
          <a:blip r:embed="rId4"/>
          <a:srcRect/>
          <a:stretch>
            <a:fillRect/>
          </a:stretch>
        </p:blipFill>
        <p:spPr bwMode="auto">
          <a:xfrm>
            <a:off x="7467600" y="3962400"/>
            <a:ext cx="990600" cy="1608138"/>
          </a:xfrm>
          <a:prstGeom prst="rect">
            <a:avLst/>
          </a:prstGeom>
          <a:noFill/>
          <a:ln w="9525">
            <a:noFill/>
            <a:miter lim="800000"/>
            <a:headEnd/>
            <a:tailEnd/>
          </a:ln>
        </p:spPr>
      </p:pic>
      <p:sp>
        <p:nvSpPr>
          <p:cNvPr id="10" name="TextBox 9"/>
          <p:cNvSpPr txBox="1"/>
          <p:nvPr/>
        </p:nvSpPr>
        <p:spPr>
          <a:xfrm>
            <a:off x="4502150" y="6548438"/>
            <a:ext cx="4724400" cy="368300"/>
          </a:xfrm>
          <a:prstGeom prst="rect">
            <a:avLst/>
          </a:prstGeom>
          <a:noFill/>
        </p:spPr>
        <p:txBody>
          <a:bodyPr>
            <a:spAutoFit/>
          </a:bodyPr>
          <a:lstStyle/>
          <a:p>
            <a:pPr algn="r">
              <a:defRPr/>
            </a:pPr>
            <a:r>
              <a:rPr lang="en-US">
                <a:solidFill>
                  <a:schemeClr val="bg1">
                    <a:lumMod val="65000"/>
                  </a:schemeClr>
                </a:solidFill>
              </a:rPr>
              <a:t>1    2    </a:t>
            </a:r>
            <a:r>
              <a:rPr lang="en-US">
                <a:solidFill>
                  <a:schemeClr val="bg1">
                    <a:lumMod val="50000"/>
                  </a:schemeClr>
                </a:solidFill>
                <a:latin typeface="Arial Black" pitchFamily="34" charset="0"/>
              </a:rPr>
              <a:t>[3 Creative Expression]</a:t>
            </a:r>
            <a:r>
              <a:rPr lang="en-US"/>
              <a:t>    </a:t>
            </a:r>
            <a:r>
              <a:rPr lang="en-US">
                <a:solidFill>
                  <a:schemeClr val="bg1">
                    <a:lumMod val="65000"/>
                  </a:schemeClr>
                </a:solidFill>
              </a:rPr>
              <a:t>4    5</a:t>
            </a:r>
            <a:endParaRPr lang="en-US">
              <a:solidFill>
                <a:schemeClr val="bg1">
                  <a:lumMod val="65000"/>
                </a:schemeClr>
              </a:solidFill>
            </a:endParaRPr>
          </a:p>
        </p:txBody>
      </p:sp>
      <p:pic>
        <p:nvPicPr>
          <p:cNvPr id="11" name="Picture 10" descr="jerry phones.png"/>
          <p:cNvPicPr>
            <a:picLocks noChangeAspect="1"/>
          </p:cNvPicPr>
          <p:nvPr/>
        </p:nvPicPr>
        <p:blipFill>
          <a:blip r:embed="rId5"/>
          <a:stretch>
            <a:fillRect/>
          </a:stretch>
        </p:blipFill>
        <p:spPr>
          <a:xfrm>
            <a:off x="5943600" y="1371600"/>
            <a:ext cx="3060308" cy="2558517"/>
          </a:xfrm>
          <a:prstGeom prst="rect">
            <a:avLst/>
          </a:prstGeom>
          <a:effectLst>
            <a:glow rad="139700">
              <a:schemeClr val="accent6">
                <a:satMod val="175000"/>
                <a:alpha val="40000"/>
              </a:schemeClr>
            </a:glow>
          </a:effec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rtlCol="0">
            <a:normAutofit fontScale="90000"/>
          </a:bodyPr>
          <a:lstStyle/>
          <a:p>
            <a:pPr algn="l" fontAlgn="auto">
              <a:spcAft>
                <a:spcPts val="0"/>
              </a:spcAft>
              <a:defRPr/>
            </a:pPr>
            <a:r>
              <a:rPr lang="en-US" sz="2800" i="1" dirty="0" smtClean="0">
                <a:effectLst>
                  <a:glow rad="139700">
                    <a:schemeClr val="accent6">
                      <a:satMod val="175000"/>
                      <a:alpha val="40000"/>
                    </a:schemeClr>
                  </a:glow>
                </a:effectLst>
              </a:rPr>
              <a:t>Call for Action:</a:t>
            </a:r>
            <a:r>
              <a:rPr lang="en-US" sz="2800" dirty="0" smtClean="0"/>
              <a:t> </a:t>
            </a:r>
            <a:br>
              <a:rPr lang="en-US" sz="2800" dirty="0" smtClean="0"/>
            </a:br>
            <a:r>
              <a:rPr lang="en-US" dirty="0" smtClean="0">
                <a:latin typeface="Arial Black" pitchFamily="34" charset="0"/>
              </a:rPr>
              <a:t>Support Creative Expression</a:t>
            </a:r>
            <a:endParaRPr lang="en-US" dirty="0">
              <a:latin typeface="Arial Black" pitchFamily="34" charset="0"/>
            </a:endParaRPr>
          </a:p>
        </p:txBody>
      </p:sp>
      <p:sp>
        <p:nvSpPr>
          <p:cNvPr id="67586" name="Content Placeholder 2"/>
          <p:cNvSpPr>
            <a:spLocks noGrp="1"/>
          </p:cNvSpPr>
          <p:nvPr>
            <p:ph idx="1"/>
          </p:nvPr>
        </p:nvSpPr>
        <p:spPr>
          <a:xfrm>
            <a:off x="609600" y="3352800"/>
            <a:ext cx="8229600" cy="1143000"/>
          </a:xfrm>
        </p:spPr>
        <p:txBody>
          <a:bodyPr/>
          <a:lstStyle/>
          <a:p>
            <a:pPr marL="0" indent="0">
              <a:spcBef>
                <a:spcPct val="0"/>
              </a:spcBef>
              <a:buFont typeface="Arial" charset="0"/>
              <a:buNone/>
            </a:pPr>
            <a:r>
              <a:rPr lang="en-US" b="1" smtClean="0"/>
              <a:t>collection</a:t>
            </a:r>
            <a:r>
              <a:rPr lang="en-US" smtClean="0"/>
              <a:t> of stories on how HCI supports</a:t>
            </a:r>
          </a:p>
          <a:p>
            <a:pPr marL="0" indent="0">
              <a:spcBef>
                <a:spcPct val="0"/>
              </a:spcBef>
              <a:buFont typeface="Arial" charset="0"/>
              <a:buNone/>
            </a:pPr>
            <a:endParaRPr lang="en-US" smtClean="0"/>
          </a:p>
        </p:txBody>
      </p:sp>
      <p:sp>
        <p:nvSpPr>
          <p:cNvPr id="4" name="Footer Placeholder 3"/>
          <p:cNvSpPr>
            <a:spLocks noGrp="1"/>
          </p:cNvSpPr>
          <p:nvPr>
            <p:ph type="ftr" sz="quarter" idx="11"/>
          </p:nvPr>
        </p:nvSpPr>
        <p:spPr/>
        <p:txBody>
          <a:bodyPr/>
          <a:lstStyle/>
          <a:p>
            <a:pPr>
              <a:defRPr/>
            </a:pPr>
            <a:endParaRPr lang="en-US"/>
          </a:p>
        </p:txBody>
      </p:sp>
      <p:sp>
        <p:nvSpPr>
          <p:cNvPr id="6" name="Rectangle 5"/>
          <p:cNvSpPr/>
          <p:nvPr/>
        </p:nvSpPr>
        <p:spPr>
          <a:xfrm>
            <a:off x="304800" y="304800"/>
            <a:ext cx="8534400" cy="6248400"/>
          </a:xfrm>
          <a:prstGeom prst="rect">
            <a:avLst/>
          </a:prstGeom>
          <a:noFill/>
          <a:ln w="244475" cap="rnd" cmpd="sng">
            <a:solidFill>
              <a:schemeClr val="accent3">
                <a:lumMod val="60000"/>
                <a:lumOff val="40000"/>
              </a:schemeClr>
            </a:solidFill>
            <a:prstDash val="lgDashDotDot"/>
            <a:bevel/>
          </a:ln>
          <a:effectLst>
            <a:glow rad="228600">
              <a:schemeClr val="accent6">
                <a:satMod val="175000"/>
                <a:alpha val="40000"/>
              </a:schemeClr>
            </a:glow>
            <a:outerShdw dir="55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591" name="Rectangle 7"/>
          <p:cNvSpPr>
            <a:spLocks noChangeArrowheads="1"/>
          </p:cNvSpPr>
          <p:nvPr/>
        </p:nvSpPr>
        <p:spPr bwMode="auto">
          <a:xfrm>
            <a:off x="5562600" y="3683000"/>
            <a:ext cx="3462338" cy="584200"/>
          </a:xfrm>
          <a:prstGeom prst="rect">
            <a:avLst/>
          </a:prstGeom>
          <a:noFill/>
          <a:ln w="9525">
            <a:noFill/>
            <a:miter lim="800000"/>
            <a:headEnd/>
            <a:tailEnd/>
          </a:ln>
        </p:spPr>
        <p:txBody>
          <a:bodyPr wrap="none">
            <a:spAutoFit/>
          </a:bodyPr>
          <a:lstStyle/>
          <a:p>
            <a:r>
              <a:rPr lang="en-US" sz="3200" b="1">
                <a:solidFill>
                  <a:srgbClr val="000000"/>
                </a:solidFill>
                <a:latin typeface="Calibri" pitchFamily="34" charset="0"/>
              </a:rPr>
              <a:t>creative expression</a:t>
            </a:r>
            <a:endParaRPr lang="en-US" sz="3200" b="1"/>
          </a:p>
        </p:txBody>
      </p:sp>
      <p:sp>
        <p:nvSpPr>
          <p:cNvPr id="67592" name="Rectangle 8"/>
          <p:cNvSpPr>
            <a:spLocks noChangeArrowheads="1"/>
          </p:cNvSpPr>
          <p:nvPr/>
        </p:nvSpPr>
        <p:spPr bwMode="auto">
          <a:xfrm>
            <a:off x="2590800" y="4826000"/>
            <a:ext cx="4764088" cy="584200"/>
          </a:xfrm>
          <a:prstGeom prst="rect">
            <a:avLst/>
          </a:prstGeom>
          <a:noFill/>
          <a:ln w="9525">
            <a:noFill/>
            <a:miter lim="800000"/>
            <a:headEnd/>
            <a:tailEnd/>
          </a:ln>
        </p:spPr>
        <p:txBody>
          <a:bodyPr wrap="none">
            <a:spAutoFit/>
          </a:bodyPr>
          <a:lstStyle/>
          <a:p>
            <a:r>
              <a:rPr lang="en-US" sz="2800" b="1">
                <a:solidFill>
                  <a:srgbClr val="000000"/>
                </a:solidFill>
                <a:latin typeface="Calibri" pitchFamily="34" charset="0"/>
              </a:rPr>
              <a:t>possible </a:t>
            </a:r>
            <a:r>
              <a:rPr lang="en-US" sz="3200">
                <a:solidFill>
                  <a:srgbClr val="000000"/>
                </a:solidFill>
                <a:latin typeface="Calibri" pitchFamily="34" charset="0"/>
              </a:rPr>
              <a:t>YouTube collection</a:t>
            </a:r>
          </a:p>
        </p:txBody>
      </p:sp>
      <p:sp>
        <p:nvSpPr>
          <p:cNvPr id="67593" name="Rectangle 9"/>
          <p:cNvSpPr>
            <a:spLocks noChangeArrowheads="1"/>
          </p:cNvSpPr>
          <p:nvPr/>
        </p:nvSpPr>
        <p:spPr bwMode="auto">
          <a:xfrm>
            <a:off x="609600" y="4445000"/>
            <a:ext cx="8534400" cy="584200"/>
          </a:xfrm>
          <a:prstGeom prst="rect">
            <a:avLst/>
          </a:prstGeom>
          <a:noFill/>
          <a:ln w="9525">
            <a:noFill/>
            <a:miter lim="800000"/>
            <a:headEnd/>
            <a:tailEnd/>
          </a:ln>
        </p:spPr>
        <p:txBody>
          <a:bodyPr>
            <a:spAutoFit/>
          </a:bodyPr>
          <a:lstStyle/>
          <a:p>
            <a:r>
              <a:rPr lang="en-US" sz="2800">
                <a:solidFill>
                  <a:srgbClr val="000000"/>
                </a:solidFill>
                <a:latin typeface="Calibri" pitchFamily="34" charset="0"/>
              </a:rPr>
              <a:t>traveling exhibit in </a:t>
            </a:r>
            <a:r>
              <a:rPr lang="en-US" sz="3200" b="1">
                <a:solidFill>
                  <a:srgbClr val="000000"/>
                </a:solidFill>
                <a:latin typeface="Calibri" pitchFamily="34" charset="0"/>
              </a:rPr>
              <a:t>museums, art schools, galleries</a:t>
            </a:r>
          </a:p>
        </p:txBody>
      </p:sp>
      <p:sp>
        <p:nvSpPr>
          <p:cNvPr id="67594" name="Rectangle 10"/>
          <p:cNvSpPr>
            <a:spLocks noChangeArrowheads="1"/>
          </p:cNvSpPr>
          <p:nvPr/>
        </p:nvSpPr>
        <p:spPr bwMode="auto">
          <a:xfrm>
            <a:off x="1524000" y="5486400"/>
            <a:ext cx="6942138" cy="584200"/>
          </a:xfrm>
          <a:prstGeom prst="rect">
            <a:avLst/>
          </a:prstGeom>
          <a:noFill/>
          <a:ln w="9525">
            <a:noFill/>
            <a:miter lim="800000"/>
            <a:headEnd/>
            <a:tailEnd/>
          </a:ln>
        </p:spPr>
        <p:txBody>
          <a:bodyPr wrap="none">
            <a:spAutoFit/>
          </a:bodyPr>
          <a:lstStyle/>
          <a:p>
            <a:r>
              <a:rPr lang="en-US" sz="3200">
                <a:solidFill>
                  <a:srgbClr val="000000"/>
                </a:solidFill>
                <a:latin typeface="Calibri" pitchFamily="34" charset="0"/>
              </a:rPr>
              <a:t>shows </a:t>
            </a:r>
            <a:r>
              <a:rPr lang="en-US" sz="3200">
                <a:solidFill>
                  <a:srgbClr val="000000"/>
                </a:solidFill>
                <a:latin typeface="Arial Black" pitchFamily="34" charset="0"/>
              </a:rPr>
              <a:t>next generation</a:t>
            </a:r>
            <a:r>
              <a:rPr lang="en-US" sz="3200">
                <a:solidFill>
                  <a:srgbClr val="000000"/>
                </a:solidFill>
                <a:latin typeface="Calibri" pitchFamily="34" charset="0"/>
              </a:rPr>
              <a:t> of creativity</a:t>
            </a:r>
            <a:endParaRPr lang="en-US"/>
          </a:p>
        </p:txBody>
      </p:sp>
      <p:sp>
        <p:nvSpPr>
          <p:cNvPr id="67595" name="Rectangle 11"/>
          <p:cNvSpPr>
            <a:spLocks noChangeArrowheads="1"/>
          </p:cNvSpPr>
          <p:nvPr/>
        </p:nvSpPr>
        <p:spPr bwMode="auto">
          <a:xfrm>
            <a:off x="6781800" y="5876925"/>
            <a:ext cx="1612900" cy="523875"/>
          </a:xfrm>
          <a:prstGeom prst="rect">
            <a:avLst/>
          </a:prstGeom>
          <a:noFill/>
          <a:ln w="9525">
            <a:noFill/>
            <a:miter lim="800000"/>
            <a:headEnd/>
            <a:tailEnd/>
          </a:ln>
        </p:spPr>
        <p:txBody>
          <a:bodyPr wrap="none">
            <a:spAutoFit/>
          </a:bodyPr>
          <a:lstStyle/>
          <a:p>
            <a:r>
              <a:rPr lang="en-US" sz="2800" b="1">
                <a:solidFill>
                  <a:srgbClr val="000000"/>
                </a:solidFill>
                <a:latin typeface="Calibri" pitchFamily="34" charset="0"/>
              </a:rPr>
              <a:t>[CC 2007]</a:t>
            </a:r>
            <a:endParaRPr lang="en-US" sz="3200">
              <a:solidFill>
                <a:srgbClr val="000000"/>
              </a:solidFill>
              <a:latin typeface="Calibri" pitchFamily="34" charset="0"/>
            </a:endParaRPr>
          </a:p>
        </p:txBody>
      </p:sp>
      <p:sp>
        <p:nvSpPr>
          <p:cNvPr id="13" name="Rectangle 12"/>
          <p:cNvSpPr/>
          <p:nvPr/>
        </p:nvSpPr>
        <p:spPr>
          <a:xfrm>
            <a:off x="838200" y="1752600"/>
            <a:ext cx="5334000" cy="1015663"/>
          </a:xfrm>
          <a:prstGeom prst="rect">
            <a:avLst/>
          </a:prstGeom>
        </p:spPr>
        <p:txBody>
          <a:bodyPr>
            <a:spAutoFit/>
          </a:bodyPr>
          <a:lstStyle/>
          <a:p>
            <a:pPr>
              <a:defRPr/>
            </a:pPr>
            <a:r>
              <a:rPr lang="en-US" sz="60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Arial Black" pitchFamily="34" charset="0"/>
              </a:rPr>
              <a:t>HCI Stories</a:t>
            </a:r>
            <a:endParaRPr lang="en-US" sz="60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start slid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6" name="overview 1" descr="ppt-1-design-for-the-world.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2" name="middle"/>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pic>
        <p:nvPicPr>
          <p:cNvPr id="7" name="overview 2" descr="ppt-2-partner.png"/>
          <p:cNvPicPr>
            <a:picLocks noChangeAspect="1"/>
          </p:cNvPicPr>
          <p:nvPr/>
        </p:nvPicPr>
        <p:blipFill>
          <a:blip r:embed="rId5"/>
          <a:srcRect/>
          <a:stretch>
            <a:fillRect/>
          </a:stretch>
        </p:blipFill>
        <p:spPr bwMode="auto">
          <a:xfrm>
            <a:off x="0" y="0"/>
            <a:ext cx="9144000" cy="6858000"/>
          </a:xfrm>
          <a:prstGeom prst="rect">
            <a:avLst/>
          </a:prstGeom>
          <a:noFill/>
          <a:ln w="9525">
            <a:noFill/>
            <a:miter lim="800000"/>
            <a:headEnd/>
            <a:tailEnd/>
          </a:ln>
        </p:spPr>
      </p:pic>
      <p:pic>
        <p:nvPicPr>
          <p:cNvPr id="2053" name="end slide"/>
          <p:cNvPicPr>
            <a:picLocks noChangeAspect="1" noChangeArrowheads="1"/>
          </p:cNvPicPr>
          <p:nvPr/>
        </p:nvPicPr>
        <p:blipFill>
          <a:blip r:embed="rId6"/>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6"/>
                                        </p:tgtEl>
                                      </p:cBhvr>
                                      <p:by x="700000" y="700000"/>
                                    </p:animScale>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53"/>
                                        </p:tgtEl>
                                        <p:attrNameLst>
                                          <p:attrName>style.visibility</p:attrName>
                                        </p:attrNameLst>
                                      </p:cBhvr>
                                      <p:to>
                                        <p:strVal val="hidden"/>
                                      </p:to>
                                    </p:set>
                                  </p:childTnLst>
                                </p:cTn>
                              </p:par>
                              <p:par>
                                <p:cTn id="15" presetID="6" presetClass="emph" presetSubtype="0" fill="hold" nodeType="withEffect">
                                  <p:stCondLst>
                                    <p:cond delay="0"/>
                                  </p:stCondLst>
                                  <p:childTnLst>
                                    <p:animScale>
                                      <p:cBhvr>
                                        <p:cTn id="16" dur="500" fill="hold"/>
                                        <p:tgtEl>
                                          <p:spTgt spid="2053"/>
                                        </p:tgtEl>
                                      </p:cBhvr>
                                      <p:by x="20000" y="20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6" presetClass="emph" presetSubtype="0" fill="hold" nodeType="withEffect">
                                  <p:stCondLst>
                                    <p:cond delay="0"/>
                                  </p:stCondLst>
                                  <p:childTnLst>
                                    <p:animScale>
                                      <p:cBhvr>
                                        <p:cTn id="22" dur="500" fill="hold"/>
                                        <p:tgtEl>
                                          <p:spTgt spid="6"/>
                                        </p:tgtEl>
                                      </p:cBhvr>
                                      <p:by x="14300" y="14300"/>
                                    </p:animScale>
                                  </p:childTnLst>
                                </p:cTn>
                              </p:par>
                              <p:par>
                                <p:cTn id="23" presetID="49" presetClass="path" presetSubtype="0" fill="hold" nodeType="withEffect">
                                  <p:stCondLst>
                                    <p:cond delay="0"/>
                                  </p:stCondLst>
                                  <p:childTnLst>
                                    <p:animMotion origin="layout" path="M 0 -1.16398 L 0 4.73441E-6 " pathEditMode="relative" rAng="0" ptsTypes="AA">
                                      <p:cBhvr>
                                        <p:cTn id="24" dur="500" fill="hold"/>
                                        <p:tgtEl>
                                          <p:spTgt spid="6"/>
                                        </p:tgtEl>
                                        <p:attrNameLst>
                                          <p:attrName>ppt_x</p:attrName>
                                          <p:attrName>ppt_y</p:attrName>
                                        </p:attrNameLst>
                                      </p:cBhvr>
                                      <p:rCtr x="0" y="582"/>
                                    </p:animMotion>
                                  </p:childTnLst>
                                </p:cTn>
                              </p:par>
                              <p:par>
                                <p:cTn id="25" presetID="1" presetClass="exit" presetSubtype="0" fill="hold" nodeType="withEffect">
                                  <p:stCondLst>
                                    <p:cond delay="0"/>
                                  </p:stCondLst>
                                  <p:childTnLst>
                                    <p:set>
                                      <p:cBhvr>
                                        <p:cTn id="26" dur="1" fill="hold">
                                          <p:stCondLst>
                                            <p:cond delay="0"/>
                                          </p:stCondLst>
                                        </p:cTn>
                                        <p:tgtEl>
                                          <p:spTgt spid="20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5" presetClass="path" presetSubtype="0" fill="hold" nodeType="clickEffect">
                                  <p:stCondLst>
                                    <p:cond delay="0"/>
                                  </p:stCondLst>
                                  <p:childTnLst>
                                    <p:animMotion origin="layout" path="M 0 1.03806E-7 L -1.19167 1.03806E-7 " pathEditMode="relative" rAng="0" ptsTypes="AA">
                                      <p:cBhvr>
                                        <p:cTn id="30" dur="500" fill="hold"/>
                                        <p:tgtEl>
                                          <p:spTgt spid="6"/>
                                        </p:tgtEl>
                                        <p:attrNameLst>
                                          <p:attrName>ppt_x</p:attrName>
                                          <p:attrName>ppt_y</p:attrName>
                                        </p:attrNameLst>
                                      </p:cBhvr>
                                      <p:rCtr x="-596" y="0"/>
                                    </p:animMotion>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35" presetClass="path" presetSubtype="0" fill="hold" nodeType="withEffect">
                                  <p:stCondLst>
                                    <p:cond delay="0"/>
                                  </p:stCondLst>
                                  <p:childTnLst>
                                    <p:animMotion origin="layout" path="M 1.25 1.03806E-7 L 0 1.03806E-7 " pathEditMode="relative" rAng="0" ptsTypes="AA">
                                      <p:cBhvr>
                                        <p:cTn id="34" dur="500" fill="hold"/>
                                        <p:tgtEl>
                                          <p:spTgt spid="2"/>
                                        </p:tgtEl>
                                        <p:attrNameLst>
                                          <p:attrName>ppt_x</p:attrName>
                                          <p:attrName>ppt_y</p:attrName>
                                        </p:attrNameLst>
                                      </p:cBhvr>
                                      <p:rCtr x="-625" y="0"/>
                                    </p:animMotion>
                                  </p:childTnLst>
                                </p:cTn>
                              </p:par>
                            </p:childTnLst>
                          </p:cTn>
                        </p:par>
                      </p:childTnLst>
                    </p:cTn>
                  </p:par>
                  <p:par>
                    <p:cTn id="35" fill="hold">
                      <p:stCondLst>
                        <p:cond delay="indefinite"/>
                      </p:stCondLst>
                      <p:childTnLst>
                        <p:par>
                          <p:cTn id="36" fill="hold">
                            <p:stCondLst>
                              <p:cond delay="0"/>
                            </p:stCondLst>
                            <p:childTnLst>
                              <p:par>
                                <p:cTn id="37" presetID="35" presetClass="path" presetSubtype="0" accel="50000" decel="50000" fill="hold" nodeType="clickEffect">
                                  <p:stCondLst>
                                    <p:cond delay="0"/>
                                  </p:stCondLst>
                                  <p:childTnLst>
                                    <p:animMotion origin="layout" path="M 0 1.03806E-7 L -1.16667 1.03806E-7 " pathEditMode="relative" rAng="0" ptsTypes="AA">
                                      <p:cBhvr>
                                        <p:cTn id="38" dur="500" fill="hold"/>
                                        <p:tgtEl>
                                          <p:spTgt spid="2"/>
                                        </p:tgtEl>
                                        <p:attrNameLst>
                                          <p:attrName>ppt_x</p:attrName>
                                          <p:attrName>ppt_y</p:attrName>
                                        </p:attrNameLst>
                                      </p:cBhvr>
                                      <p:rCtr x="-583" y="0"/>
                                    </p:animMotion>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35" presetClass="path" presetSubtype="0" fill="hold" nodeType="withEffect">
                                  <p:stCondLst>
                                    <p:cond delay="0"/>
                                  </p:stCondLst>
                                  <p:childTnLst>
                                    <p:animMotion origin="layout" path="M 1.23333 1.03806E-7 L 0 1.03806E-7 " pathEditMode="relative" rAng="0" ptsTypes="AA">
                                      <p:cBhvr>
                                        <p:cTn id="42" dur="500" fill="hold"/>
                                        <p:tgtEl>
                                          <p:spTgt spid="7"/>
                                        </p:tgtEl>
                                        <p:attrNameLst>
                                          <p:attrName>ppt_x</p:attrName>
                                          <p:attrName>ppt_y</p:attrName>
                                        </p:attrNameLst>
                                      </p:cBhvr>
                                      <p:rCtr x="-617" y="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53"/>
                                        </p:tgtEl>
                                        <p:attrNameLst>
                                          <p:attrName>style.visibility</p:attrName>
                                        </p:attrNameLst>
                                      </p:cBhvr>
                                      <p:to>
                                        <p:strVal val="visible"/>
                                      </p:to>
                                    </p:set>
                                  </p:childTnLst>
                                </p:cTn>
                              </p:par>
                              <p:par>
                                <p:cTn id="47" presetID="6" presetClass="emph" presetSubtype="0" fill="hold" nodeType="withEffect">
                                  <p:stCondLst>
                                    <p:cond delay="0"/>
                                  </p:stCondLst>
                                  <p:childTnLst>
                                    <p:animScale>
                                      <p:cBhvr>
                                        <p:cTn id="48" dur="500" fill="hold"/>
                                        <p:tgtEl>
                                          <p:spTgt spid="2053"/>
                                        </p:tgtEl>
                                      </p:cBhvr>
                                      <p:by x="500000" y="500000"/>
                                    </p:animScale>
                                  </p:childTnLst>
                                </p:cTn>
                              </p:par>
                              <p:par>
                                <p:cTn id="49" presetID="49" presetClass="path" presetSubtype="0" fill="hold" nodeType="withEffect">
                                  <p:stCondLst>
                                    <p:cond delay="0"/>
                                  </p:stCondLst>
                                  <p:childTnLst>
                                    <p:animMotion origin="layout" path="M -0.41667 -0.17753 L 0 3.48128E-6 " pathEditMode="relative" rAng="0" ptsTypes="AA">
                                      <p:cBhvr>
                                        <p:cTn id="50" dur="500" fill="hold"/>
                                        <p:tgtEl>
                                          <p:spTgt spid="2053"/>
                                        </p:tgtEl>
                                        <p:attrNameLst>
                                          <p:attrName>ppt_x</p:attrName>
                                          <p:attrName>ppt_y</p:attrName>
                                        </p:attrNameLst>
                                      </p:cBhvr>
                                      <p:rCtr x="208" y="89"/>
                                    </p:animMotion>
                                  </p:childTnLst>
                                </p:cTn>
                              </p:par>
                              <p:par>
                                <p:cTn id="51" presetID="6" presetClass="emph" presetSubtype="0" fill="hold" nodeType="withEffect">
                                  <p:stCondLst>
                                    <p:cond delay="0"/>
                                  </p:stCondLst>
                                  <p:childTnLst>
                                    <p:animScale>
                                      <p:cBhvr>
                                        <p:cTn id="52" dur="500" fill="hold"/>
                                        <p:tgtEl>
                                          <p:spTgt spid="7"/>
                                        </p:tgtEl>
                                      </p:cBhvr>
                                      <p:by x="500000" y="500000"/>
                                    </p:animScale>
                                  </p:childTnLst>
                                </p:cTn>
                              </p:par>
                              <p:par>
                                <p:cTn id="53" presetID="49" presetClass="path" presetSubtype="0" fill="hold" nodeType="withEffect">
                                  <p:stCondLst>
                                    <p:cond delay="0"/>
                                  </p:stCondLst>
                                  <p:childTnLst>
                                    <p:animMotion origin="layout" path="M 0 4.73441E-6 L 1.70833 0.87575 " pathEditMode="relative" rAng="0" ptsTypes="AA">
                                      <p:cBhvr>
                                        <p:cTn id="54" dur="500" fill="hold"/>
                                        <p:tgtEl>
                                          <p:spTgt spid="7"/>
                                        </p:tgtEl>
                                        <p:attrNameLst>
                                          <p:attrName>ppt_x</p:attrName>
                                          <p:attrName>ppt_y</p:attrName>
                                        </p:attrNameLst>
                                      </p:cBhvr>
                                      <p:rCtr x="854" y="4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facegroupmovingbeforecrop"/>
          <p:cNvPicPr>
            <a:picLocks noChangeAspect="1" noChangeArrowheads="1"/>
          </p:cNvPicPr>
          <p:nvPr/>
        </p:nvPicPr>
        <p:blipFill>
          <a:blip r:embed="rId2" cstate="screen"/>
          <a:srcRect/>
          <a:stretch>
            <a:fillRect/>
          </a:stretch>
        </p:blipFill>
        <p:spPr bwMode="auto">
          <a:xfrm>
            <a:off x="304800" y="3962400"/>
            <a:ext cx="1714500" cy="2247900"/>
          </a:xfrm>
          <a:prstGeom prst="rect">
            <a:avLst/>
          </a:prstGeom>
          <a:noFill/>
          <a:ln w="9525">
            <a:noFill/>
            <a:miter lim="800000"/>
            <a:headEnd/>
            <a:tailEnd/>
          </a:ln>
          <a:effectLst>
            <a:glow rad="139700">
              <a:schemeClr val="accent6">
                <a:satMod val="175000"/>
                <a:alpha val="40000"/>
              </a:schemeClr>
            </a:glow>
          </a:effectLst>
        </p:spPr>
      </p:pic>
      <p:pic>
        <p:nvPicPr>
          <p:cNvPr id="10" name="Picture 9" descr="piccolo.png"/>
          <p:cNvPicPr>
            <a:picLocks noChangeAspect="1"/>
          </p:cNvPicPr>
          <p:nvPr/>
        </p:nvPicPr>
        <p:blipFill>
          <a:blip r:embed="rId3"/>
          <a:stretch>
            <a:fillRect/>
          </a:stretch>
        </p:blipFill>
        <p:spPr>
          <a:xfrm>
            <a:off x="4981903" y="2096133"/>
            <a:ext cx="4162097" cy="3429000"/>
          </a:xfrm>
          <a:prstGeom prst="rect">
            <a:avLst/>
          </a:prstGeom>
          <a:effectLst>
            <a:glow rad="101600">
              <a:schemeClr val="accent6">
                <a:satMod val="175000"/>
                <a:alpha val="40000"/>
              </a:schemeClr>
            </a:glow>
          </a:effectLst>
        </p:spPr>
      </p:pic>
      <p:sp>
        <p:nvSpPr>
          <p:cNvPr id="69635" name="Title 1"/>
          <p:cNvSpPr>
            <a:spLocks noGrp="1"/>
          </p:cNvSpPr>
          <p:nvPr>
            <p:ph type="title"/>
          </p:nvPr>
        </p:nvSpPr>
        <p:spPr>
          <a:xfrm>
            <a:off x="4876800" y="838200"/>
            <a:ext cx="4343400" cy="1143000"/>
          </a:xfrm>
        </p:spPr>
        <p:txBody>
          <a:bodyPr/>
          <a:lstStyle/>
          <a:p>
            <a:r>
              <a:rPr lang="en-US" smtClean="0">
                <a:latin typeface="Arial Narrow" pitchFamily="34" charset="0"/>
              </a:rPr>
              <a:t>&amp; real world</a:t>
            </a:r>
          </a:p>
        </p:txBody>
      </p:sp>
      <p:pic>
        <p:nvPicPr>
          <p:cNvPr id="69636" name="Content Placeholder 5" descr="windows.png"/>
          <p:cNvPicPr>
            <a:picLocks noGrp="1" noChangeAspect="1"/>
          </p:cNvPicPr>
          <p:nvPr>
            <p:ph idx="1"/>
          </p:nvPr>
        </p:nvPicPr>
        <p:blipFill>
          <a:blip r:embed="rId4"/>
          <a:srcRect/>
          <a:stretch>
            <a:fillRect/>
          </a:stretch>
        </p:blipFill>
        <p:spPr>
          <a:xfrm>
            <a:off x="152400" y="2400300"/>
            <a:ext cx="1517650" cy="1427163"/>
          </a:xfrm>
        </p:spPr>
      </p:pic>
      <p:pic>
        <p:nvPicPr>
          <p:cNvPr id="7" name="Picture 6" descr="datelens.png"/>
          <p:cNvPicPr>
            <a:picLocks noChangeAspect="1"/>
          </p:cNvPicPr>
          <p:nvPr/>
        </p:nvPicPr>
        <p:blipFill>
          <a:blip r:embed="rId5"/>
          <a:stretch>
            <a:fillRect/>
          </a:stretch>
        </p:blipFill>
        <p:spPr>
          <a:xfrm>
            <a:off x="1981200" y="1295400"/>
            <a:ext cx="1714500" cy="2286000"/>
          </a:xfrm>
          <a:prstGeom prst="rect">
            <a:avLst/>
          </a:prstGeom>
          <a:effectLst>
            <a:glow rad="101600">
              <a:schemeClr val="accent6">
                <a:satMod val="175000"/>
                <a:alpha val="40000"/>
              </a:schemeClr>
            </a:glow>
          </a:effectLst>
        </p:spPr>
      </p:pic>
      <p:pic>
        <p:nvPicPr>
          <p:cNvPr id="8" name="Picture 7" descr="linux.png"/>
          <p:cNvPicPr>
            <a:picLocks noChangeAspect="1"/>
          </p:cNvPicPr>
          <p:nvPr/>
        </p:nvPicPr>
        <p:blipFill>
          <a:blip r:embed="rId6" cstate="screen"/>
          <a:stretch>
            <a:fillRect/>
          </a:stretch>
        </p:blipFill>
        <p:spPr>
          <a:xfrm>
            <a:off x="228600" y="1181733"/>
            <a:ext cx="1524000" cy="1679339"/>
          </a:xfrm>
          <a:prstGeom prst="rect">
            <a:avLst/>
          </a:prstGeom>
          <a:effectLst>
            <a:glow rad="228600">
              <a:schemeClr val="accent6">
                <a:satMod val="175000"/>
                <a:alpha val="40000"/>
              </a:schemeClr>
            </a:glow>
          </a:effectLst>
        </p:spPr>
      </p:pic>
      <p:sp>
        <p:nvSpPr>
          <p:cNvPr id="13" name="Rectangle 12"/>
          <p:cNvSpPr/>
          <p:nvPr/>
        </p:nvSpPr>
        <p:spPr>
          <a:xfrm>
            <a:off x="1143000" y="152400"/>
            <a:ext cx="3200400" cy="1200150"/>
          </a:xfrm>
          <a:prstGeom prst="rect">
            <a:avLst/>
          </a:prstGeom>
        </p:spPr>
        <p:txBody>
          <a:bodyPr>
            <a:spAutoFit/>
          </a:bodyPr>
          <a:lstStyle/>
          <a:p>
            <a:pPr>
              <a:defRPr/>
            </a:pPr>
            <a:r>
              <a:rPr lang="en-US" sz="7200" b="1" dirty="0">
                <a:solidFill>
                  <a:prstClr val="black"/>
                </a:solidFill>
                <a:latin typeface="+mj-lt"/>
                <a:ea typeface="+mj-ea"/>
                <a:cs typeface="+mj-cs"/>
              </a:rPr>
              <a:t>balance</a:t>
            </a:r>
            <a:r>
              <a:rPr lang="en-US" sz="4800" b="1" dirty="0">
                <a:solidFill>
                  <a:prstClr val="black"/>
                </a:solidFill>
                <a:latin typeface="+mj-lt"/>
                <a:ea typeface="+mj-ea"/>
                <a:cs typeface="+mj-cs"/>
              </a:rPr>
              <a:t> </a:t>
            </a:r>
            <a:endParaRPr lang="en-US" sz="4800" b="1" dirty="0">
              <a:latin typeface="+mj-lt"/>
            </a:endParaRPr>
          </a:p>
        </p:txBody>
      </p:sp>
      <p:sp>
        <p:nvSpPr>
          <p:cNvPr id="14" name="Rectangle 13"/>
          <p:cNvSpPr/>
          <p:nvPr/>
        </p:nvSpPr>
        <p:spPr>
          <a:xfrm>
            <a:off x="4038600" y="206375"/>
            <a:ext cx="3305175" cy="708025"/>
          </a:xfrm>
          <a:prstGeom prst="rect">
            <a:avLst/>
          </a:prstGeom>
        </p:spPr>
        <p:txBody>
          <a:bodyPr wrap="none">
            <a:spAutoFit/>
          </a:bodyPr>
          <a:lstStyle/>
          <a:p>
            <a:pPr>
              <a:defRPr/>
            </a:pPr>
            <a:r>
              <a:rPr lang="en-US" sz="4000">
                <a:solidFill>
                  <a:prstClr val="black"/>
                </a:solidFill>
                <a:latin typeface="Calibri"/>
                <a:ea typeface="+mj-ea"/>
                <a:cs typeface="+mj-cs"/>
              </a:rPr>
              <a:t>understanding </a:t>
            </a:r>
            <a:endParaRPr lang="en-US"/>
          </a:p>
        </p:txBody>
      </p:sp>
      <p:sp>
        <p:nvSpPr>
          <p:cNvPr id="15" name="Rectangle 14"/>
          <p:cNvSpPr/>
          <p:nvPr/>
        </p:nvSpPr>
        <p:spPr>
          <a:xfrm>
            <a:off x="4838700" y="663575"/>
            <a:ext cx="2476500" cy="708025"/>
          </a:xfrm>
          <a:prstGeom prst="rect">
            <a:avLst/>
          </a:prstGeom>
        </p:spPr>
        <p:txBody>
          <a:bodyPr wrap="none">
            <a:spAutoFit/>
          </a:bodyPr>
          <a:lstStyle/>
          <a:p>
            <a:pPr>
              <a:defRPr/>
            </a:pPr>
            <a:r>
              <a:rPr lang="en-US" sz="4000" b="1" dirty="0">
                <a:solidFill>
                  <a:prstClr val="black"/>
                </a:solidFill>
                <a:latin typeface="Calibri"/>
                <a:ea typeface="+mj-ea"/>
                <a:cs typeface="+mj-cs"/>
              </a:rPr>
              <a:t>innovation</a:t>
            </a:r>
            <a:endParaRPr lang="en-US" b="1" dirty="0"/>
          </a:p>
        </p:txBody>
      </p:sp>
      <p:sp>
        <p:nvSpPr>
          <p:cNvPr id="12" name="TextBox 11"/>
          <p:cNvSpPr txBox="1"/>
          <p:nvPr/>
        </p:nvSpPr>
        <p:spPr>
          <a:xfrm>
            <a:off x="5632450" y="6548438"/>
            <a:ext cx="3587750" cy="368300"/>
          </a:xfrm>
          <a:prstGeom prst="rect">
            <a:avLst/>
          </a:prstGeom>
          <a:noFill/>
        </p:spPr>
        <p:txBody>
          <a:bodyPr>
            <a:spAutoFit/>
          </a:bodyPr>
          <a:lstStyle/>
          <a:p>
            <a:pPr algn="r">
              <a:defRPr/>
            </a:pPr>
            <a:r>
              <a:rPr lang="en-US">
                <a:solidFill>
                  <a:schemeClr val="bg1">
                    <a:lumMod val="65000"/>
                  </a:schemeClr>
                </a:solidFill>
              </a:rPr>
              <a:t>1    2    3    </a:t>
            </a:r>
            <a:r>
              <a:rPr lang="en-US">
                <a:solidFill>
                  <a:schemeClr val="bg1">
                    <a:lumMod val="50000"/>
                  </a:schemeClr>
                </a:solidFill>
                <a:latin typeface="Arial Black" pitchFamily="34" charset="0"/>
              </a:rPr>
              <a:t>[4 Balance …]</a:t>
            </a:r>
            <a:r>
              <a:rPr lang="en-US">
                <a:solidFill>
                  <a:schemeClr val="bg1">
                    <a:lumMod val="65000"/>
                  </a:schemeClr>
                </a:solidFill>
              </a:rPr>
              <a:t>    5</a:t>
            </a:r>
            <a:endParaRPr lang="en-US">
              <a:solidFill>
                <a:schemeClr val="bg1">
                  <a:lumMod val="65000"/>
                </a:schemeClr>
              </a:solidFill>
            </a:endParaRPr>
          </a:p>
        </p:txBody>
      </p:sp>
      <p:pic>
        <p:nvPicPr>
          <p:cNvPr id="1027" name="Picture 3"/>
          <p:cNvPicPr>
            <a:picLocks noChangeAspect="1" noChangeArrowheads="1"/>
          </p:cNvPicPr>
          <p:nvPr/>
        </p:nvPicPr>
        <p:blipFill>
          <a:blip r:embed="rId7" cstate="screen"/>
          <a:srcRect/>
          <a:stretch>
            <a:fillRect/>
          </a:stretch>
        </p:blipFill>
        <p:spPr bwMode="auto">
          <a:xfrm>
            <a:off x="3124200" y="1828800"/>
            <a:ext cx="1714500" cy="2286000"/>
          </a:xfrm>
          <a:prstGeom prst="rect">
            <a:avLst/>
          </a:prstGeom>
          <a:noFill/>
          <a:ln w="9525">
            <a:noFill/>
            <a:miter lim="800000"/>
            <a:headEnd/>
            <a:tailEnd/>
          </a:ln>
          <a:effectLst>
            <a:glow rad="139700">
              <a:schemeClr val="accent6">
                <a:satMod val="175000"/>
                <a:alpha val="40000"/>
              </a:schemeClr>
            </a:glow>
          </a:effectLst>
        </p:spPr>
      </p:pic>
      <p:pic>
        <p:nvPicPr>
          <p:cNvPr id="16" name="Picture 2"/>
          <p:cNvPicPr>
            <a:picLocks noChangeAspect="1" noChangeArrowheads="1"/>
          </p:cNvPicPr>
          <p:nvPr/>
        </p:nvPicPr>
        <p:blipFill>
          <a:blip r:embed="rId8"/>
          <a:srcRect/>
          <a:stretch>
            <a:fillRect/>
          </a:stretch>
        </p:blipFill>
        <p:spPr bwMode="auto">
          <a:xfrm>
            <a:off x="2438400" y="4647422"/>
            <a:ext cx="2865329" cy="2134377"/>
          </a:xfrm>
          <a:prstGeom prst="rect">
            <a:avLst/>
          </a:prstGeom>
          <a:noFill/>
          <a:ln w="9525">
            <a:noFill/>
            <a:miter lim="800000"/>
            <a:headEnd/>
            <a:tailEnd/>
          </a:ln>
          <a:effectLst>
            <a:glow rad="228600">
              <a:schemeClr val="accent6">
                <a:satMod val="175000"/>
                <a:alpha val="40000"/>
              </a:schemeClr>
            </a:glow>
          </a:effectLst>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276600" y="838200"/>
            <a:ext cx="5943600" cy="1143000"/>
          </a:xfrm>
        </p:spPr>
        <p:txBody>
          <a:bodyPr rtlCol="0">
            <a:normAutofit fontScale="90000"/>
          </a:bodyPr>
          <a:lstStyle/>
          <a:p>
            <a:pPr fontAlgn="auto">
              <a:spcAft>
                <a:spcPts val="0"/>
              </a:spcAft>
              <a:defRPr/>
            </a:pPr>
            <a:r>
              <a:rPr lang="en-US" dirty="0" smtClean="0">
                <a:latin typeface="Arial Narrow" pitchFamily="34" charset="0"/>
              </a:rPr>
              <a:t>distributed human computation</a:t>
            </a:r>
            <a:endParaRPr lang="en-US" dirty="0">
              <a:latin typeface="Arial Narrow" pitchFamily="34" charset="0"/>
            </a:endParaRPr>
          </a:p>
        </p:txBody>
      </p:sp>
      <p:sp>
        <p:nvSpPr>
          <p:cNvPr id="6" name="Rectangle 5"/>
          <p:cNvSpPr/>
          <p:nvPr/>
        </p:nvSpPr>
        <p:spPr>
          <a:xfrm>
            <a:off x="1143000" y="152400"/>
            <a:ext cx="3200400" cy="1200150"/>
          </a:xfrm>
          <a:prstGeom prst="rect">
            <a:avLst/>
          </a:prstGeom>
        </p:spPr>
        <p:txBody>
          <a:bodyPr>
            <a:spAutoFit/>
          </a:bodyPr>
          <a:lstStyle/>
          <a:p>
            <a:pPr>
              <a:defRPr/>
            </a:pPr>
            <a:r>
              <a:rPr lang="en-US" sz="7200" b="1" dirty="0">
                <a:solidFill>
                  <a:prstClr val="black"/>
                </a:solidFill>
                <a:latin typeface="+mj-lt"/>
                <a:ea typeface="+mj-ea"/>
                <a:cs typeface="+mj-cs"/>
              </a:rPr>
              <a:t>social</a:t>
            </a:r>
            <a:endParaRPr lang="en-US" sz="4800" b="1" dirty="0">
              <a:latin typeface="+mj-lt"/>
            </a:endParaRPr>
          </a:p>
        </p:txBody>
      </p:sp>
      <p:sp>
        <p:nvSpPr>
          <p:cNvPr id="8" name="Rectangle 7"/>
          <p:cNvSpPr/>
          <p:nvPr/>
        </p:nvSpPr>
        <p:spPr>
          <a:xfrm>
            <a:off x="3886200" y="457200"/>
            <a:ext cx="2266950" cy="708025"/>
          </a:xfrm>
          <a:prstGeom prst="rect">
            <a:avLst/>
          </a:prstGeom>
        </p:spPr>
        <p:txBody>
          <a:bodyPr wrap="none">
            <a:spAutoFit/>
          </a:bodyPr>
          <a:lstStyle/>
          <a:p>
            <a:pPr>
              <a:defRPr/>
            </a:pPr>
            <a:r>
              <a:rPr lang="en-US" sz="4000" b="1" dirty="0">
                <a:solidFill>
                  <a:prstClr val="black"/>
                </a:solidFill>
                <a:latin typeface="Calibri"/>
                <a:ea typeface="+mj-ea"/>
                <a:cs typeface="+mj-cs"/>
              </a:rPr>
              <a:t>web scale</a:t>
            </a:r>
            <a:endParaRPr lang="en-US" b="1" dirty="0"/>
          </a:p>
        </p:txBody>
      </p:sp>
      <p:pic>
        <p:nvPicPr>
          <p:cNvPr id="5122" name="Picture 2"/>
          <p:cNvPicPr>
            <a:picLocks noChangeAspect="1" noChangeArrowheads="1"/>
          </p:cNvPicPr>
          <p:nvPr/>
        </p:nvPicPr>
        <p:blipFill>
          <a:blip r:embed="rId2"/>
          <a:srcRect l="2344" t="17708" r="46875" b="38542"/>
          <a:stretch>
            <a:fillRect/>
          </a:stretch>
        </p:blipFill>
        <p:spPr bwMode="auto">
          <a:xfrm>
            <a:off x="228600" y="1752600"/>
            <a:ext cx="4953000" cy="3200400"/>
          </a:xfrm>
          <a:prstGeom prst="rect">
            <a:avLst/>
          </a:prstGeom>
          <a:noFill/>
          <a:ln w="9525">
            <a:noFill/>
            <a:miter lim="800000"/>
            <a:headEnd/>
            <a:tailEnd/>
          </a:ln>
          <a:effectLst>
            <a:glow rad="139700">
              <a:schemeClr val="accent6">
                <a:satMod val="175000"/>
                <a:alpha val="40000"/>
              </a:schemeClr>
            </a:glow>
          </a:effectLst>
        </p:spPr>
      </p:pic>
      <p:pic>
        <p:nvPicPr>
          <p:cNvPr id="1026" name="Picture 2"/>
          <p:cNvPicPr>
            <a:picLocks noChangeAspect="1" noChangeArrowheads="1"/>
          </p:cNvPicPr>
          <p:nvPr/>
        </p:nvPicPr>
        <p:blipFill>
          <a:blip r:embed="rId3"/>
          <a:srcRect t="4051"/>
          <a:stretch>
            <a:fillRect/>
          </a:stretch>
        </p:blipFill>
        <p:spPr bwMode="auto">
          <a:xfrm>
            <a:off x="4856594" y="2743200"/>
            <a:ext cx="4058806" cy="3076575"/>
          </a:xfrm>
          <a:prstGeom prst="rect">
            <a:avLst/>
          </a:prstGeom>
          <a:noFill/>
          <a:ln w="9525">
            <a:noFill/>
            <a:miter lim="800000"/>
            <a:headEnd/>
            <a:tailEnd/>
          </a:ln>
          <a:effectLst>
            <a:glow rad="139700">
              <a:schemeClr val="accent6">
                <a:satMod val="175000"/>
                <a:alpha val="40000"/>
              </a:schemeClr>
            </a:glow>
          </a:effectLst>
        </p:spPr>
      </p:pic>
      <p:pic>
        <p:nvPicPr>
          <p:cNvPr id="1027" name="Picture 3"/>
          <p:cNvPicPr>
            <a:picLocks noChangeAspect="1" noChangeArrowheads="1"/>
          </p:cNvPicPr>
          <p:nvPr/>
        </p:nvPicPr>
        <p:blipFill>
          <a:blip r:embed="rId4"/>
          <a:srcRect/>
          <a:stretch>
            <a:fillRect/>
          </a:stretch>
        </p:blipFill>
        <p:spPr bwMode="auto">
          <a:xfrm>
            <a:off x="878732" y="4191000"/>
            <a:ext cx="4150468" cy="2438400"/>
          </a:xfrm>
          <a:prstGeom prst="rect">
            <a:avLst/>
          </a:prstGeom>
          <a:noFill/>
          <a:ln w="9525">
            <a:noFill/>
            <a:miter lim="800000"/>
            <a:headEnd/>
            <a:tailEnd/>
          </a:ln>
          <a:effectLst>
            <a:glow rad="139700">
              <a:schemeClr val="accent6">
                <a:satMod val="175000"/>
                <a:alpha val="40000"/>
              </a:schemeClr>
            </a:glow>
          </a:effectLst>
        </p:spPr>
      </p:pic>
      <p:sp>
        <p:nvSpPr>
          <p:cNvPr id="9" name="TextBox 8"/>
          <p:cNvSpPr txBox="1"/>
          <p:nvPr/>
        </p:nvSpPr>
        <p:spPr>
          <a:xfrm>
            <a:off x="5632450" y="6548438"/>
            <a:ext cx="3587750" cy="368300"/>
          </a:xfrm>
          <a:prstGeom prst="rect">
            <a:avLst/>
          </a:prstGeom>
          <a:noFill/>
        </p:spPr>
        <p:txBody>
          <a:bodyPr>
            <a:spAutoFit/>
          </a:bodyPr>
          <a:lstStyle/>
          <a:p>
            <a:pPr algn="r">
              <a:defRPr/>
            </a:pPr>
            <a:r>
              <a:rPr lang="en-US" dirty="0">
                <a:solidFill>
                  <a:schemeClr val="bg1">
                    <a:lumMod val="65000"/>
                  </a:schemeClr>
                </a:solidFill>
              </a:rPr>
              <a:t>1    2    3    </a:t>
            </a:r>
            <a:r>
              <a:rPr lang="en-US" dirty="0">
                <a:solidFill>
                  <a:schemeClr val="bg1">
                    <a:lumMod val="50000"/>
                  </a:schemeClr>
                </a:solidFill>
                <a:latin typeface="Arial Black" pitchFamily="34" charset="0"/>
              </a:rPr>
              <a:t>[4 Balance …]</a:t>
            </a:r>
            <a:r>
              <a:rPr lang="en-US" dirty="0">
                <a:solidFill>
                  <a:schemeClr val="bg1">
                    <a:lumMod val="65000"/>
                  </a:schemeClr>
                </a:solidFill>
              </a:rPr>
              <a:t>    5</a:t>
            </a:r>
            <a:endParaRPr lang="en-US"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3400" y="1676400"/>
            <a:ext cx="2819400" cy="28956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ct val="20000"/>
              </a:spcBef>
              <a:spcAft>
                <a:spcPts val="0"/>
              </a:spcAft>
              <a:defRPr/>
            </a:pPr>
            <a:endParaRPr lang="en-US" sz="2500">
              <a:solidFill>
                <a:prstClr val="black"/>
              </a:solidFill>
            </a:endParaRPr>
          </a:p>
        </p:txBody>
      </p:sp>
      <p:sp>
        <p:nvSpPr>
          <p:cNvPr id="71682" name="Title 1"/>
          <p:cNvSpPr>
            <a:spLocks noGrp="1"/>
          </p:cNvSpPr>
          <p:nvPr>
            <p:ph type="title"/>
          </p:nvPr>
        </p:nvSpPr>
        <p:spPr>
          <a:xfrm>
            <a:off x="706438" y="304800"/>
            <a:ext cx="1676400" cy="944563"/>
          </a:xfrm>
        </p:spPr>
        <p:txBody>
          <a:bodyPr/>
          <a:lstStyle/>
          <a:p>
            <a:r>
              <a:rPr lang="en-US" smtClean="0"/>
              <a:t>If</a:t>
            </a:r>
          </a:p>
        </p:txBody>
      </p:sp>
      <p:sp>
        <p:nvSpPr>
          <p:cNvPr id="71683" name="Content Placeholder 2"/>
          <p:cNvSpPr>
            <a:spLocks noGrp="1"/>
          </p:cNvSpPr>
          <p:nvPr>
            <p:ph idx="1"/>
          </p:nvPr>
        </p:nvSpPr>
        <p:spPr>
          <a:xfrm>
            <a:off x="4038600" y="2819400"/>
            <a:ext cx="5105400" cy="1143000"/>
          </a:xfrm>
        </p:spPr>
        <p:txBody>
          <a:bodyPr/>
          <a:lstStyle/>
          <a:p>
            <a:pPr marL="0" indent="0">
              <a:buFont typeface="Arial" charset="0"/>
              <a:buNone/>
            </a:pPr>
            <a:r>
              <a:rPr lang="en-US" b="1" smtClean="0">
                <a:latin typeface="Arial Narrow" pitchFamily="34" charset="0"/>
              </a:rPr>
              <a:t>goal: </a:t>
            </a:r>
            <a:r>
              <a:rPr lang="en-US" smtClean="0"/>
              <a:t>to</a:t>
            </a:r>
            <a:r>
              <a:rPr lang="en-US" sz="1400" smtClean="0"/>
              <a:t> </a:t>
            </a:r>
            <a:r>
              <a:rPr lang="en-US" sz="4000" b="1" smtClean="0"/>
              <a:t>understand</a:t>
            </a:r>
            <a:r>
              <a:rPr lang="en-US" sz="1100" smtClean="0"/>
              <a:t> </a:t>
            </a:r>
            <a:r>
              <a:rPr lang="en-US" smtClean="0"/>
              <a:t>how</a:t>
            </a:r>
            <a:endParaRPr lang="en-US" b="1" smtClean="0"/>
          </a:p>
          <a:p>
            <a:pPr marL="0" indent="0">
              <a:buFont typeface="Arial" charset="0"/>
              <a:buNone/>
            </a:pPr>
            <a:endParaRPr lang="en-US" smtClean="0"/>
          </a:p>
        </p:txBody>
      </p:sp>
      <p:sp>
        <p:nvSpPr>
          <p:cNvPr id="6" name="Rectangle 5"/>
          <p:cNvSpPr/>
          <p:nvPr/>
        </p:nvSpPr>
        <p:spPr>
          <a:xfrm>
            <a:off x="1620838" y="381000"/>
            <a:ext cx="2312987" cy="1016000"/>
          </a:xfrm>
          <a:prstGeom prst="rect">
            <a:avLst/>
          </a:prstGeom>
        </p:spPr>
        <p:txBody>
          <a:bodyPr wrap="none">
            <a:spAutoFit/>
          </a:bodyPr>
          <a:lstStyle/>
          <a:p>
            <a:pPr>
              <a:defRPr/>
            </a:pPr>
            <a:r>
              <a:rPr lang="en-US" sz="6000" b="1" err="1">
                <a:solidFill>
                  <a:prstClr val="black"/>
                </a:solidFill>
                <a:latin typeface="Calibri"/>
                <a:ea typeface="+mj-ea"/>
                <a:cs typeface="+mj-cs"/>
              </a:rPr>
              <a:t>google</a:t>
            </a:r>
            <a:endParaRPr lang="en-US" sz="6000" b="1"/>
          </a:p>
        </p:txBody>
      </p:sp>
      <p:sp>
        <p:nvSpPr>
          <p:cNvPr id="7" name="Rectangle 6"/>
          <p:cNvSpPr/>
          <p:nvPr/>
        </p:nvSpPr>
        <p:spPr>
          <a:xfrm>
            <a:off x="3830638" y="304800"/>
            <a:ext cx="1568450" cy="769938"/>
          </a:xfrm>
          <a:prstGeom prst="rect">
            <a:avLst/>
          </a:prstGeom>
        </p:spPr>
        <p:txBody>
          <a:bodyPr wrap="none">
            <a:spAutoFit/>
          </a:bodyPr>
          <a:lstStyle/>
          <a:p>
            <a:pPr>
              <a:defRPr/>
            </a:pPr>
            <a:r>
              <a:rPr lang="en-US" sz="4400">
                <a:solidFill>
                  <a:prstClr val="black"/>
                </a:solidFill>
                <a:latin typeface="Calibri"/>
                <a:ea typeface="+mj-ea"/>
                <a:cs typeface="+mj-cs"/>
              </a:rPr>
              <a:t>could </a:t>
            </a:r>
            <a:endParaRPr lang="en-US"/>
          </a:p>
        </p:txBody>
      </p:sp>
      <p:sp>
        <p:nvSpPr>
          <p:cNvPr id="8" name="Rectangle 7"/>
          <p:cNvSpPr/>
          <p:nvPr/>
        </p:nvSpPr>
        <p:spPr>
          <a:xfrm>
            <a:off x="5049838" y="304800"/>
            <a:ext cx="2417762" cy="1016000"/>
          </a:xfrm>
          <a:prstGeom prst="rect">
            <a:avLst/>
          </a:prstGeom>
        </p:spPr>
        <p:txBody>
          <a:bodyPr wrap="none">
            <a:spAutoFit/>
          </a:bodyPr>
          <a:lstStyle/>
          <a:p>
            <a:pPr>
              <a:defRPr/>
            </a:pPr>
            <a:r>
              <a:rPr lang="en-US" sz="6000" b="1" err="1">
                <a:solidFill>
                  <a:prstClr val="black"/>
                </a:solidFill>
                <a:latin typeface="+mj-lt"/>
                <a:ea typeface="+mj-ea"/>
                <a:cs typeface="+mj-cs"/>
              </a:rPr>
              <a:t>giigle</a:t>
            </a:r>
            <a:r>
              <a:rPr lang="en-US" sz="6000" b="1">
                <a:solidFill>
                  <a:prstClr val="black"/>
                </a:solidFill>
                <a:latin typeface="+mj-lt"/>
                <a:ea typeface="+mj-ea"/>
                <a:cs typeface="+mj-cs"/>
              </a:rPr>
              <a:t>…</a:t>
            </a:r>
            <a:endParaRPr lang="en-US" sz="6000" b="1">
              <a:latin typeface="+mj-lt"/>
            </a:endParaRPr>
          </a:p>
        </p:txBody>
      </p:sp>
      <p:pic>
        <p:nvPicPr>
          <p:cNvPr id="60417" name="Picture 1" descr="C:\allison\Talks\kidcomputer1.jpg"/>
          <p:cNvPicPr>
            <a:picLocks noChangeAspect="1" noChangeArrowheads="1"/>
          </p:cNvPicPr>
          <p:nvPr/>
        </p:nvPicPr>
        <p:blipFill>
          <a:blip r:embed="rId2"/>
          <a:srcRect/>
          <a:stretch>
            <a:fillRect/>
          </a:stretch>
        </p:blipFill>
        <p:spPr bwMode="auto">
          <a:xfrm>
            <a:off x="523875" y="1981200"/>
            <a:ext cx="2828925" cy="2182812"/>
          </a:xfrm>
          <a:prstGeom prst="rect">
            <a:avLst/>
          </a:prstGeom>
          <a:noFill/>
          <a:effectLst>
            <a:glow rad="228600">
              <a:schemeClr val="accent6">
                <a:satMod val="175000"/>
                <a:alpha val="40000"/>
              </a:schemeClr>
            </a:glow>
          </a:effectLst>
        </p:spPr>
      </p:pic>
      <p:sp>
        <p:nvSpPr>
          <p:cNvPr id="11" name="Rectangle 10"/>
          <p:cNvSpPr/>
          <p:nvPr/>
        </p:nvSpPr>
        <p:spPr>
          <a:xfrm>
            <a:off x="381000" y="4579938"/>
            <a:ext cx="3657600" cy="460375"/>
          </a:xfrm>
          <a:prstGeom prst="rect">
            <a:avLst/>
          </a:prstGeom>
        </p:spPr>
        <p:txBody>
          <a:bodyPr>
            <a:spAutoFit/>
          </a:bodyPr>
          <a:lstStyle/>
          <a:p>
            <a:pPr fontAlgn="auto">
              <a:spcBef>
                <a:spcPct val="20000"/>
              </a:spcBef>
              <a:spcAft>
                <a:spcPts val="0"/>
              </a:spcAft>
              <a:defRPr/>
            </a:pPr>
            <a:r>
              <a:rPr lang="en-US" sz="2400">
                <a:solidFill>
                  <a:prstClr val="black"/>
                </a:solidFill>
                <a:latin typeface="+mj-lt"/>
              </a:rPr>
              <a:t>how children (7, 9, &amp; 11)</a:t>
            </a:r>
            <a:endParaRPr lang="en-US" sz="2000">
              <a:solidFill>
                <a:prstClr val="black"/>
              </a:solidFill>
            </a:endParaRPr>
          </a:p>
        </p:txBody>
      </p:sp>
      <p:sp>
        <p:nvSpPr>
          <p:cNvPr id="71689" name="Rectangle 11"/>
          <p:cNvSpPr>
            <a:spLocks noChangeArrowheads="1"/>
          </p:cNvSpPr>
          <p:nvPr/>
        </p:nvSpPr>
        <p:spPr bwMode="auto">
          <a:xfrm>
            <a:off x="376238" y="4800600"/>
            <a:ext cx="3281362" cy="584200"/>
          </a:xfrm>
          <a:prstGeom prst="rect">
            <a:avLst/>
          </a:prstGeom>
          <a:noFill/>
          <a:ln w="9525">
            <a:noFill/>
            <a:miter lim="800000"/>
            <a:headEnd/>
            <a:tailEnd/>
          </a:ln>
        </p:spPr>
        <p:txBody>
          <a:bodyPr wrap="none">
            <a:spAutoFit/>
          </a:bodyPr>
          <a:lstStyle/>
          <a:p>
            <a:pPr>
              <a:spcBef>
                <a:spcPct val="20000"/>
              </a:spcBef>
            </a:pPr>
            <a:r>
              <a:rPr lang="en-US" sz="3200" b="1">
                <a:solidFill>
                  <a:srgbClr val="000000"/>
                </a:solidFill>
              </a:rPr>
              <a:t>search</a:t>
            </a:r>
            <a:r>
              <a:rPr lang="en-US" sz="2000">
                <a:solidFill>
                  <a:srgbClr val="000000"/>
                </a:solidFill>
              </a:rPr>
              <a:t> </a:t>
            </a:r>
            <a:r>
              <a:rPr lang="en-US">
                <a:solidFill>
                  <a:srgbClr val="000000"/>
                </a:solidFill>
              </a:rPr>
              <a:t>on the open web</a:t>
            </a:r>
          </a:p>
        </p:txBody>
      </p:sp>
      <p:sp>
        <p:nvSpPr>
          <p:cNvPr id="71690" name="Rectangle 12"/>
          <p:cNvSpPr>
            <a:spLocks noChangeArrowheads="1"/>
          </p:cNvSpPr>
          <p:nvPr/>
        </p:nvSpPr>
        <p:spPr bwMode="auto">
          <a:xfrm>
            <a:off x="4038600" y="1490663"/>
            <a:ext cx="5105400" cy="554037"/>
          </a:xfrm>
          <a:prstGeom prst="rect">
            <a:avLst/>
          </a:prstGeom>
          <a:noFill/>
          <a:ln w="9525">
            <a:noFill/>
            <a:miter lim="800000"/>
            <a:headEnd/>
            <a:tailEnd/>
          </a:ln>
        </p:spPr>
        <p:txBody>
          <a:bodyPr>
            <a:spAutoFit/>
          </a:bodyPr>
          <a:lstStyle/>
          <a:p>
            <a:pPr>
              <a:spcBef>
                <a:spcPct val="20000"/>
              </a:spcBef>
            </a:pPr>
            <a:r>
              <a:rPr lang="en-US" sz="3000">
                <a:solidFill>
                  <a:srgbClr val="000000"/>
                </a:solidFill>
                <a:latin typeface="Calibri" pitchFamily="34" charset="0"/>
              </a:rPr>
              <a:t>interviewed local maryland</a:t>
            </a:r>
          </a:p>
        </p:txBody>
      </p:sp>
      <p:sp>
        <p:nvSpPr>
          <p:cNvPr id="71691" name="Rectangle 13"/>
          <p:cNvSpPr>
            <a:spLocks noChangeArrowheads="1"/>
          </p:cNvSpPr>
          <p:nvPr/>
        </p:nvSpPr>
        <p:spPr bwMode="auto">
          <a:xfrm>
            <a:off x="4038600" y="2190750"/>
            <a:ext cx="4575175" cy="400050"/>
          </a:xfrm>
          <a:prstGeom prst="rect">
            <a:avLst/>
          </a:prstGeom>
          <a:noFill/>
          <a:ln w="9525">
            <a:noFill/>
            <a:miter lim="800000"/>
            <a:headEnd/>
            <a:tailEnd/>
          </a:ln>
        </p:spPr>
        <p:txBody>
          <a:bodyPr wrap="none">
            <a:spAutoFit/>
          </a:bodyPr>
          <a:lstStyle/>
          <a:p>
            <a:r>
              <a:rPr lang="en-US" sz="2000" b="1">
                <a:solidFill>
                  <a:srgbClr val="000000"/>
                </a:solidFill>
                <a:latin typeface="Calibri" pitchFamily="34" charset="0"/>
              </a:rPr>
              <a:t>(12 in pilot study / 120 in the main study)</a:t>
            </a:r>
            <a:endParaRPr lang="en-US" sz="2000" b="1"/>
          </a:p>
        </p:txBody>
      </p:sp>
      <p:sp>
        <p:nvSpPr>
          <p:cNvPr id="71692" name="Rectangle 14"/>
          <p:cNvSpPr>
            <a:spLocks noChangeArrowheads="1"/>
          </p:cNvSpPr>
          <p:nvPr/>
        </p:nvSpPr>
        <p:spPr bwMode="auto">
          <a:xfrm>
            <a:off x="4038600" y="1808163"/>
            <a:ext cx="4103688" cy="554037"/>
          </a:xfrm>
          <a:prstGeom prst="rect">
            <a:avLst/>
          </a:prstGeom>
          <a:noFill/>
          <a:ln w="9525">
            <a:noFill/>
            <a:miter lim="800000"/>
            <a:headEnd/>
            <a:tailEnd/>
          </a:ln>
        </p:spPr>
        <p:txBody>
          <a:bodyPr wrap="none">
            <a:spAutoFit/>
          </a:bodyPr>
          <a:lstStyle/>
          <a:p>
            <a:r>
              <a:rPr lang="en-US" sz="3000" b="1">
                <a:solidFill>
                  <a:srgbClr val="000000"/>
                </a:solidFill>
                <a:latin typeface="Arial Black" pitchFamily="34" charset="0"/>
              </a:rPr>
              <a:t>children &amp; parents</a:t>
            </a:r>
            <a:endParaRPr lang="en-US" b="1">
              <a:latin typeface="Arial Black" pitchFamily="34" charset="0"/>
            </a:endParaRPr>
          </a:p>
        </p:txBody>
      </p:sp>
      <p:sp>
        <p:nvSpPr>
          <p:cNvPr id="71693" name="Rectangle 15"/>
          <p:cNvSpPr>
            <a:spLocks noChangeArrowheads="1"/>
          </p:cNvSpPr>
          <p:nvPr/>
        </p:nvSpPr>
        <p:spPr bwMode="auto">
          <a:xfrm>
            <a:off x="4038600" y="3265488"/>
            <a:ext cx="5105400" cy="585787"/>
          </a:xfrm>
          <a:prstGeom prst="rect">
            <a:avLst/>
          </a:prstGeom>
          <a:noFill/>
          <a:ln w="9525">
            <a:noFill/>
            <a:miter lim="800000"/>
            <a:headEnd/>
            <a:tailEnd/>
          </a:ln>
        </p:spPr>
        <p:txBody>
          <a:bodyPr>
            <a:spAutoFit/>
          </a:bodyPr>
          <a:lstStyle/>
          <a:p>
            <a:r>
              <a:rPr lang="en-US" sz="3200">
                <a:solidFill>
                  <a:srgbClr val="000000"/>
                </a:solidFill>
                <a:latin typeface="Calibri" pitchFamily="34" charset="0"/>
              </a:rPr>
              <a:t>the Google </a:t>
            </a:r>
            <a:r>
              <a:rPr lang="en-US" sz="3200">
                <a:solidFill>
                  <a:srgbClr val="000000"/>
                </a:solidFill>
                <a:latin typeface="Arial Black" pitchFamily="34" charset="0"/>
              </a:rPr>
              <a:t>search</a:t>
            </a:r>
            <a:r>
              <a:rPr lang="en-US" sz="3200">
                <a:solidFill>
                  <a:srgbClr val="000000"/>
                </a:solidFill>
                <a:latin typeface="Calibri" pitchFamily="34" charset="0"/>
              </a:rPr>
              <a:t> </a:t>
            </a:r>
            <a:r>
              <a:rPr lang="en-US" sz="3200" b="1">
                <a:solidFill>
                  <a:srgbClr val="000000"/>
                </a:solidFill>
                <a:latin typeface="Arial Black" pitchFamily="34" charset="0"/>
              </a:rPr>
              <a:t>UI</a:t>
            </a:r>
            <a:endParaRPr lang="en-US">
              <a:latin typeface="Arial Black" pitchFamily="34" charset="0"/>
            </a:endParaRPr>
          </a:p>
        </p:txBody>
      </p:sp>
      <p:sp>
        <p:nvSpPr>
          <p:cNvPr id="71694" name="Rectangle 16"/>
          <p:cNvSpPr>
            <a:spLocks noChangeArrowheads="1"/>
          </p:cNvSpPr>
          <p:nvPr/>
        </p:nvSpPr>
        <p:spPr bwMode="auto">
          <a:xfrm>
            <a:off x="4038600" y="4495800"/>
            <a:ext cx="5867400" cy="584200"/>
          </a:xfrm>
          <a:prstGeom prst="rect">
            <a:avLst/>
          </a:prstGeom>
          <a:noFill/>
          <a:ln w="9525">
            <a:noFill/>
            <a:miter lim="800000"/>
            <a:headEnd/>
            <a:tailEnd/>
          </a:ln>
        </p:spPr>
        <p:txBody>
          <a:bodyPr>
            <a:spAutoFit/>
          </a:bodyPr>
          <a:lstStyle/>
          <a:p>
            <a:pPr>
              <a:spcBef>
                <a:spcPct val="20000"/>
              </a:spcBef>
            </a:pPr>
            <a:r>
              <a:rPr lang="en-US" sz="3200">
                <a:solidFill>
                  <a:srgbClr val="000000"/>
                </a:solidFill>
                <a:latin typeface="Arial Narrow" pitchFamily="34" charset="0"/>
              </a:rPr>
              <a:t>use data to </a:t>
            </a:r>
            <a:r>
              <a:rPr lang="en-US" sz="3200" b="1">
                <a:solidFill>
                  <a:srgbClr val="000000"/>
                </a:solidFill>
                <a:latin typeface="Calibri" pitchFamily="34" charset="0"/>
              </a:rPr>
              <a:t>develop prototype</a:t>
            </a:r>
            <a:endParaRPr lang="en-US" sz="3200">
              <a:solidFill>
                <a:srgbClr val="000000"/>
              </a:solidFill>
              <a:latin typeface="Calibri" pitchFamily="34" charset="0"/>
            </a:endParaRPr>
          </a:p>
        </p:txBody>
      </p:sp>
      <p:sp>
        <p:nvSpPr>
          <p:cNvPr id="71695" name="Rectangle 17"/>
          <p:cNvSpPr>
            <a:spLocks noChangeArrowheads="1"/>
          </p:cNvSpPr>
          <p:nvPr/>
        </p:nvSpPr>
        <p:spPr bwMode="auto">
          <a:xfrm>
            <a:off x="5495925" y="3635375"/>
            <a:ext cx="1819275" cy="708025"/>
          </a:xfrm>
          <a:prstGeom prst="rect">
            <a:avLst/>
          </a:prstGeom>
          <a:noFill/>
          <a:ln w="9525">
            <a:noFill/>
            <a:miter lim="800000"/>
            <a:headEnd/>
            <a:tailEnd/>
          </a:ln>
        </p:spPr>
        <p:txBody>
          <a:bodyPr wrap="none">
            <a:spAutoFit/>
          </a:bodyPr>
          <a:lstStyle/>
          <a:p>
            <a:r>
              <a:rPr lang="en-US" sz="4000" b="1">
                <a:solidFill>
                  <a:srgbClr val="000000"/>
                </a:solidFill>
                <a:latin typeface="Arial Narrow" pitchFamily="34" charset="0"/>
              </a:rPr>
              <a:t>children</a:t>
            </a:r>
            <a:endParaRPr lang="en-US" sz="4000">
              <a:latin typeface="Arial Narrow" pitchFamily="34" charset="0"/>
            </a:endParaRPr>
          </a:p>
        </p:txBody>
      </p:sp>
      <p:sp>
        <p:nvSpPr>
          <p:cNvPr id="71696" name="Rectangle 18"/>
          <p:cNvSpPr>
            <a:spLocks noChangeArrowheads="1"/>
          </p:cNvSpPr>
          <p:nvPr/>
        </p:nvSpPr>
        <p:spPr bwMode="auto">
          <a:xfrm>
            <a:off x="4038600" y="3657600"/>
            <a:ext cx="1730375" cy="523875"/>
          </a:xfrm>
          <a:prstGeom prst="rect">
            <a:avLst/>
          </a:prstGeom>
          <a:noFill/>
          <a:ln w="9525">
            <a:noFill/>
            <a:miter lim="800000"/>
            <a:headEnd/>
            <a:tailEnd/>
          </a:ln>
        </p:spPr>
        <p:txBody>
          <a:bodyPr wrap="none">
            <a:spAutoFit/>
          </a:bodyPr>
          <a:lstStyle/>
          <a:p>
            <a:r>
              <a:rPr lang="en-US" sz="2800" b="1">
                <a:solidFill>
                  <a:srgbClr val="000000"/>
                </a:solidFill>
                <a:latin typeface="Calibri" pitchFamily="34" charset="0"/>
              </a:rPr>
              <a:t>is used by </a:t>
            </a:r>
            <a:endParaRPr lang="en-US"/>
          </a:p>
        </p:txBody>
      </p:sp>
      <p:sp>
        <p:nvSpPr>
          <p:cNvPr id="71697" name="Rectangle 19"/>
          <p:cNvSpPr>
            <a:spLocks noChangeArrowheads="1"/>
          </p:cNvSpPr>
          <p:nvPr/>
        </p:nvSpPr>
        <p:spPr bwMode="auto">
          <a:xfrm>
            <a:off x="4038600" y="4846638"/>
            <a:ext cx="3711575" cy="461962"/>
          </a:xfrm>
          <a:prstGeom prst="rect">
            <a:avLst/>
          </a:prstGeom>
          <a:noFill/>
          <a:ln w="9525">
            <a:noFill/>
            <a:miter lim="800000"/>
            <a:headEnd/>
            <a:tailEnd/>
          </a:ln>
        </p:spPr>
        <p:txBody>
          <a:bodyPr wrap="none">
            <a:spAutoFit/>
          </a:bodyPr>
          <a:lstStyle/>
          <a:p>
            <a:r>
              <a:rPr lang="en-US" sz="2400" b="1">
                <a:solidFill>
                  <a:srgbClr val="000000"/>
                </a:solidFill>
                <a:latin typeface="Calibri" pitchFamily="34" charset="0"/>
              </a:rPr>
              <a:t>to support children’s search</a:t>
            </a:r>
            <a:endParaRPr lang="en-US" sz="2400" b="1"/>
          </a:p>
        </p:txBody>
      </p:sp>
      <p:sp>
        <p:nvSpPr>
          <p:cNvPr id="21" name="TextBox 20"/>
          <p:cNvSpPr txBox="1"/>
          <p:nvPr/>
        </p:nvSpPr>
        <p:spPr>
          <a:xfrm>
            <a:off x="5632450" y="6548438"/>
            <a:ext cx="3587750" cy="368300"/>
          </a:xfrm>
          <a:prstGeom prst="rect">
            <a:avLst/>
          </a:prstGeom>
          <a:noFill/>
        </p:spPr>
        <p:txBody>
          <a:bodyPr>
            <a:spAutoFit/>
          </a:bodyPr>
          <a:lstStyle/>
          <a:p>
            <a:pPr algn="r">
              <a:defRPr/>
            </a:pPr>
            <a:r>
              <a:rPr lang="en-US" dirty="0">
                <a:solidFill>
                  <a:schemeClr val="bg1">
                    <a:lumMod val="65000"/>
                  </a:schemeClr>
                </a:solidFill>
              </a:rPr>
              <a:t>1    2    3    </a:t>
            </a:r>
            <a:r>
              <a:rPr lang="en-US" dirty="0">
                <a:solidFill>
                  <a:schemeClr val="bg1">
                    <a:lumMod val="50000"/>
                  </a:schemeClr>
                </a:solidFill>
                <a:latin typeface="Arial Black" pitchFamily="34" charset="0"/>
              </a:rPr>
              <a:t>[4 Balance …]</a:t>
            </a:r>
            <a:r>
              <a:rPr lang="en-US" dirty="0">
                <a:solidFill>
                  <a:schemeClr val="bg1">
                    <a:lumMod val="65000"/>
                  </a:schemeClr>
                </a:solidFill>
              </a:rPr>
              <a:t>    5</a:t>
            </a:r>
            <a:endParaRPr lang="en-US"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2"/>
          <a:srcRect/>
          <a:stretch>
            <a:fillRect/>
          </a:stretch>
        </p:blipFill>
        <p:spPr bwMode="auto">
          <a:xfrm>
            <a:off x="0" y="-152400"/>
            <a:ext cx="9144000" cy="7162800"/>
          </a:xfrm>
          <a:prstGeom prst="rect">
            <a:avLst/>
          </a:prstGeom>
          <a:noFill/>
          <a:ln w="9525">
            <a:noFill/>
            <a:miter lim="800000"/>
            <a:headEnd/>
            <a:tailEnd/>
          </a:ln>
        </p:spPr>
      </p:pic>
      <p:sp>
        <p:nvSpPr>
          <p:cNvPr id="3" name="Content Placeholder 2"/>
          <p:cNvSpPr>
            <a:spLocks noGrp="1"/>
          </p:cNvSpPr>
          <p:nvPr>
            <p:ph idx="1"/>
          </p:nvPr>
        </p:nvSpPr>
        <p:spPr>
          <a:xfrm>
            <a:off x="457200" y="-152400"/>
            <a:ext cx="8229600" cy="2163763"/>
          </a:xfrm>
        </p:spPr>
        <p:txBody>
          <a:bodyPr rtlCol="0">
            <a:normAutofit fontScale="92500"/>
          </a:bodyPr>
          <a:lstStyle/>
          <a:p>
            <a:pPr fontAlgn="auto">
              <a:spcAft>
                <a:spcPts val="0"/>
              </a:spcAft>
              <a:buFont typeface="Arial" pitchFamily="34" charset="0"/>
              <a:buNone/>
              <a:defRPr/>
            </a:pPr>
            <a:r>
              <a:rPr lang="en-US" smtClean="0">
                <a:latin typeface="Arial Black" pitchFamily="34" charset="0"/>
              </a:rPr>
              <a:t>“</a:t>
            </a:r>
            <a:r>
              <a:rPr lang="en-US" smtClean="0"/>
              <a:t>I think you can hear me now. If you are all willing to </a:t>
            </a:r>
            <a:r>
              <a:rPr lang="en-US" smtClean="0">
                <a:latin typeface="Arial Black" pitchFamily="34" charset="0"/>
              </a:rPr>
              <a:t>listen to each other</a:t>
            </a:r>
            <a:r>
              <a:rPr lang="en-US" smtClean="0"/>
              <a:t>, we will be able to solve our problems. Only when you can do that will we be happy and able to </a:t>
            </a:r>
            <a:r>
              <a:rPr lang="en-US" smtClean="0">
                <a:latin typeface="Arial Black" pitchFamily="34" charset="0"/>
              </a:rPr>
              <a:t>live in peace.”</a:t>
            </a:r>
            <a:endParaRPr lang="en-US">
              <a:latin typeface="Arial Black" pitchFamily="34" charset="0"/>
            </a:endParaRPr>
          </a:p>
        </p:txBody>
      </p:sp>
      <p:sp>
        <p:nvSpPr>
          <p:cNvPr id="7" name="Content Placeholder 2"/>
          <p:cNvSpPr txBox="1">
            <a:spLocks/>
          </p:cNvSpPr>
          <p:nvPr/>
        </p:nvSpPr>
        <p:spPr>
          <a:xfrm>
            <a:off x="1600200" y="1905000"/>
            <a:ext cx="6858000" cy="1752600"/>
          </a:xfrm>
          <a:prstGeom prst="rect">
            <a:avLst/>
          </a:prstGeom>
        </p:spPr>
        <p:txBody>
          <a:bodyPr/>
          <a:lstStyle/>
          <a:p>
            <a:pPr marL="342900" indent="-342900" algn="r" fontAlgn="auto">
              <a:spcBef>
                <a:spcPct val="20000"/>
              </a:spcBef>
              <a:spcAft>
                <a:spcPts val="0"/>
              </a:spcAft>
              <a:buFont typeface="Arial" pitchFamily="34" charset="0"/>
              <a:buNone/>
              <a:defRPr/>
            </a:pPr>
            <a:r>
              <a:rPr lang="en-US" sz="2000">
                <a:latin typeface="Arial Black" pitchFamily="34" charset="0"/>
              </a:rPr>
              <a:t>-Black ear … blonde ear (2002)</a:t>
            </a:r>
          </a:p>
          <a:p>
            <a:pPr marL="342900" indent="-342900" algn="r" fontAlgn="auto">
              <a:spcBef>
                <a:spcPct val="20000"/>
              </a:spcBef>
              <a:spcAft>
                <a:spcPts val="0"/>
              </a:spcAft>
              <a:buFont typeface="Arial" pitchFamily="34" charset="0"/>
              <a:buNone/>
              <a:defRPr/>
            </a:pPr>
            <a:r>
              <a:rPr lang="en-US" sz="2000" b="1">
                <a:latin typeface="+mn-lt"/>
              </a:rPr>
              <a:t>in </a:t>
            </a:r>
            <a:r>
              <a:rPr lang="en-US" sz="2000" b="1">
                <a:latin typeface="+mn-lt"/>
                <a:hlinkClick r:id="rId3"/>
              </a:rPr>
              <a:t>www.childrenslibrary.org</a:t>
            </a:r>
            <a:r>
              <a:rPr lang="en-US" sz="2000" b="1">
                <a:latin typeface="+mn-lt"/>
              </a:rPr>
              <a:t> </a:t>
            </a:r>
            <a:endParaRPr lang="en-US" sz="2000" b="1">
              <a:latin typeface="+mn-lt"/>
            </a:endParaRPr>
          </a:p>
        </p:txBody>
      </p:sp>
      <p:sp>
        <p:nvSpPr>
          <p:cNvPr id="20484" name="Rectangle 4"/>
          <p:cNvSpPr>
            <a:spLocks noChangeArrowheads="1"/>
          </p:cNvSpPr>
          <p:nvPr/>
        </p:nvSpPr>
        <p:spPr bwMode="auto">
          <a:xfrm>
            <a:off x="1295400" y="2743200"/>
            <a:ext cx="6858000" cy="400050"/>
          </a:xfrm>
          <a:prstGeom prst="rect">
            <a:avLst/>
          </a:prstGeom>
          <a:noFill/>
          <a:ln w="9525">
            <a:noFill/>
            <a:miter lim="800000"/>
            <a:headEnd/>
            <a:tailEnd/>
          </a:ln>
        </p:spPr>
        <p:txBody>
          <a:bodyPr>
            <a:spAutoFit/>
          </a:bodyPr>
          <a:lstStyle/>
          <a:p>
            <a:pPr marL="342900" indent="-342900" algn="r">
              <a:spcBef>
                <a:spcPct val="20000"/>
              </a:spcBef>
            </a:pPr>
            <a:r>
              <a:rPr lang="en-US" sz="2000" b="1">
                <a:solidFill>
                  <a:srgbClr val="000000"/>
                </a:solidFill>
                <a:latin typeface="Calibri" pitchFamily="34" charset="0"/>
              </a:rPr>
              <a:t>The Tamer Institute for Community Education, Palestine</a:t>
            </a:r>
          </a:p>
        </p:txBody>
      </p:sp>
      <p:sp>
        <p:nvSpPr>
          <p:cNvPr id="20485" name="Rectangle 5"/>
          <p:cNvSpPr>
            <a:spLocks noChangeArrowheads="1"/>
          </p:cNvSpPr>
          <p:nvPr/>
        </p:nvSpPr>
        <p:spPr bwMode="auto">
          <a:xfrm>
            <a:off x="2057400" y="2514600"/>
            <a:ext cx="6096000" cy="400050"/>
          </a:xfrm>
          <a:prstGeom prst="rect">
            <a:avLst/>
          </a:prstGeom>
          <a:noFill/>
          <a:ln w="9525">
            <a:noFill/>
            <a:miter lim="800000"/>
            <a:headEnd/>
            <a:tailEnd/>
          </a:ln>
        </p:spPr>
        <p:txBody>
          <a:bodyPr>
            <a:spAutoFit/>
          </a:bodyPr>
          <a:lstStyle/>
          <a:p>
            <a:pPr marL="342900" indent="-342900" algn="r">
              <a:spcBef>
                <a:spcPct val="20000"/>
              </a:spcBef>
            </a:pPr>
            <a:r>
              <a:rPr lang="en-US" sz="2000" b="1">
                <a:solidFill>
                  <a:srgbClr val="000000"/>
                </a:solidFill>
                <a:latin typeface="Calibri" pitchFamily="34" charset="0"/>
              </a:rPr>
              <a:t>by Khaled Jumm’a, Illustrated by Foutinie Dedwase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Content Placeholder 2"/>
          <p:cNvSpPr>
            <a:spLocks noGrp="1"/>
          </p:cNvSpPr>
          <p:nvPr>
            <p:ph idx="1"/>
          </p:nvPr>
        </p:nvSpPr>
        <p:spPr>
          <a:xfrm>
            <a:off x="3962400" y="1524000"/>
            <a:ext cx="4724400" cy="914400"/>
          </a:xfrm>
        </p:spPr>
        <p:txBody>
          <a:bodyPr/>
          <a:lstStyle/>
          <a:p>
            <a:pPr marL="0" lvl="1" indent="0">
              <a:buFont typeface="Arial" charset="0"/>
              <a:buNone/>
            </a:pPr>
            <a:r>
              <a:rPr lang="en-US" smtClean="0"/>
              <a:t>if the children </a:t>
            </a:r>
            <a:r>
              <a:rPr lang="en-US" b="1" smtClean="0"/>
              <a:t>don’t find it</a:t>
            </a:r>
            <a:r>
              <a:rPr lang="en-US" smtClean="0"/>
              <a:t>, </a:t>
            </a:r>
          </a:p>
        </p:txBody>
      </p:sp>
      <p:sp>
        <p:nvSpPr>
          <p:cNvPr id="7" name="Rectangle 6"/>
          <p:cNvSpPr/>
          <p:nvPr/>
        </p:nvSpPr>
        <p:spPr>
          <a:xfrm>
            <a:off x="533400" y="1676400"/>
            <a:ext cx="2819400" cy="28956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ct val="20000"/>
              </a:spcBef>
              <a:spcAft>
                <a:spcPts val="0"/>
              </a:spcAft>
              <a:defRPr/>
            </a:pPr>
            <a:endParaRPr lang="en-US" sz="2500">
              <a:solidFill>
                <a:prstClr val="black"/>
              </a:solidFill>
            </a:endParaRPr>
          </a:p>
        </p:txBody>
      </p:sp>
      <p:sp>
        <p:nvSpPr>
          <p:cNvPr id="72707" name="Title 1"/>
          <p:cNvSpPr>
            <a:spLocks noGrp="1"/>
          </p:cNvSpPr>
          <p:nvPr>
            <p:ph type="title"/>
          </p:nvPr>
        </p:nvSpPr>
        <p:spPr>
          <a:xfrm>
            <a:off x="706438" y="304800"/>
            <a:ext cx="1676400" cy="944563"/>
          </a:xfrm>
        </p:spPr>
        <p:txBody>
          <a:bodyPr/>
          <a:lstStyle/>
          <a:p>
            <a:r>
              <a:rPr lang="en-US" smtClean="0"/>
              <a:t>If</a:t>
            </a:r>
          </a:p>
        </p:txBody>
      </p:sp>
      <p:sp>
        <p:nvSpPr>
          <p:cNvPr id="9" name="Rectangle 8"/>
          <p:cNvSpPr/>
          <p:nvPr/>
        </p:nvSpPr>
        <p:spPr>
          <a:xfrm>
            <a:off x="1620838" y="381000"/>
            <a:ext cx="2312987" cy="1016000"/>
          </a:xfrm>
          <a:prstGeom prst="rect">
            <a:avLst/>
          </a:prstGeom>
        </p:spPr>
        <p:txBody>
          <a:bodyPr wrap="none">
            <a:spAutoFit/>
          </a:bodyPr>
          <a:lstStyle/>
          <a:p>
            <a:pPr>
              <a:defRPr/>
            </a:pPr>
            <a:r>
              <a:rPr lang="en-US" sz="6000" b="1" err="1">
                <a:solidFill>
                  <a:prstClr val="black"/>
                </a:solidFill>
                <a:latin typeface="Calibri"/>
                <a:ea typeface="+mj-ea"/>
                <a:cs typeface="+mj-cs"/>
              </a:rPr>
              <a:t>google</a:t>
            </a:r>
            <a:endParaRPr lang="en-US" sz="6000" b="1"/>
          </a:p>
        </p:txBody>
      </p:sp>
      <p:sp>
        <p:nvSpPr>
          <p:cNvPr id="10" name="Rectangle 9"/>
          <p:cNvSpPr/>
          <p:nvPr/>
        </p:nvSpPr>
        <p:spPr>
          <a:xfrm>
            <a:off x="3830638" y="304800"/>
            <a:ext cx="1568450" cy="769938"/>
          </a:xfrm>
          <a:prstGeom prst="rect">
            <a:avLst/>
          </a:prstGeom>
        </p:spPr>
        <p:txBody>
          <a:bodyPr wrap="none">
            <a:spAutoFit/>
          </a:bodyPr>
          <a:lstStyle/>
          <a:p>
            <a:pPr>
              <a:defRPr/>
            </a:pPr>
            <a:r>
              <a:rPr lang="en-US" sz="4400">
                <a:solidFill>
                  <a:prstClr val="black"/>
                </a:solidFill>
                <a:latin typeface="Calibri"/>
                <a:ea typeface="+mj-ea"/>
                <a:cs typeface="+mj-cs"/>
              </a:rPr>
              <a:t>could </a:t>
            </a:r>
            <a:endParaRPr lang="en-US"/>
          </a:p>
        </p:txBody>
      </p:sp>
      <p:sp>
        <p:nvSpPr>
          <p:cNvPr id="11" name="Rectangle 10"/>
          <p:cNvSpPr/>
          <p:nvPr/>
        </p:nvSpPr>
        <p:spPr>
          <a:xfrm>
            <a:off x="5049838" y="304800"/>
            <a:ext cx="2417762" cy="1016000"/>
          </a:xfrm>
          <a:prstGeom prst="rect">
            <a:avLst/>
          </a:prstGeom>
        </p:spPr>
        <p:txBody>
          <a:bodyPr wrap="none">
            <a:spAutoFit/>
          </a:bodyPr>
          <a:lstStyle/>
          <a:p>
            <a:pPr>
              <a:defRPr/>
            </a:pPr>
            <a:r>
              <a:rPr lang="en-US" sz="6000" b="1" err="1">
                <a:solidFill>
                  <a:prstClr val="black"/>
                </a:solidFill>
                <a:latin typeface="+mj-lt"/>
                <a:ea typeface="+mj-ea"/>
                <a:cs typeface="+mj-cs"/>
              </a:rPr>
              <a:t>giigle</a:t>
            </a:r>
            <a:r>
              <a:rPr lang="en-US" sz="6000" b="1">
                <a:solidFill>
                  <a:prstClr val="black"/>
                </a:solidFill>
                <a:latin typeface="+mj-lt"/>
                <a:ea typeface="+mj-ea"/>
                <a:cs typeface="+mj-cs"/>
              </a:rPr>
              <a:t>…</a:t>
            </a:r>
            <a:endParaRPr lang="en-US" sz="6000" b="1">
              <a:latin typeface="+mj-lt"/>
            </a:endParaRPr>
          </a:p>
        </p:txBody>
      </p:sp>
      <p:pic>
        <p:nvPicPr>
          <p:cNvPr id="12" name="Picture 1" descr="C:\allison\Talks\kidcomputer1.jpg"/>
          <p:cNvPicPr>
            <a:picLocks noChangeAspect="1" noChangeArrowheads="1"/>
          </p:cNvPicPr>
          <p:nvPr/>
        </p:nvPicPr>
        <p:blipFill>
          <a:blip r:embed="rId2"/>
          <a:srcRect/>
          <a:stretch>
            <a:fillRect/>
          </a:stretch>
        </p:blipFill>
        <p:spPr bwMode="auto">
          <a:xfrm>
            <a:off x="523875" y="1981200"/>
            <a:ext cx="2828925" cy="2182812"/>
          </a:xfrm>
          <a:prstGeom prst="rect">
            <a:avLst/>
          </a:prstGeom>
          <a:noFill/>
          <a:effectLst>
            <a:glow rad="228600">
              <a:schemeClr val="accent6">
                <a:satMod val="175000"/>
                <a:alpha val="40000"/>
              </a:schemeClr>
            </a:glow>
          </a:effectLst>
        </p:spPr>
      </p:pic>
      <p:sp>
        <p:nvSpPr>
          <p:cNvPr id="72712" name="Rectangle 14"/>
          <p:cNvSpPr>
            <a:spLocks noChangeArrowheads="1"/>
          </p:cNvSpPr>
          <p:nvPr/>
        </p:nvSpPr>
        <p:spPr bwMode="auto">
          <a:xfrm>
            <a:off x="457200" y="4648200"/>
            <a:ext cx="4572000" cy="400050"/>
          </a:xfrm>
          <a:prstGeom prst="rect">
            <a:avLst/>
          </a:prstGeom>
          <a:noFill/>
          <a:ln w="9525">
            <a:noFill/>
            <a:miter lim="800000"/>
            <a:headEnd/>
            <a:tailEnd/>
          </a:ln>
        </p:spPr>
        <p:txBody>
          <a:bodyPr>
            <a:spAutoFit/>
          </a:bodyPr>
          <a:lstStyle/>
          <a:p>
            <a:pPr>
              <a:spcBef>
                <a:spcPct val="20000"/>
              </a:spcBef>
            </a:pPr>
            <a:r>
              <a:rPr lang="en-US" sz="2000" b="1">
                <a:solidFill>
                  <a:srgbClr val="000000"/>
                </a:solidFill>
                <a:latin typeface="Calibri" pitchFamily="34" charset="0"/>
              </a:rPr>
              <a:t>Currently analyzing results </a:t>
            </a:r>
          </a:p>
        </p:txBody>
      </p:sp>
      <p:sp>
        <p:nvSpPr>
          <p:cNvPr id="72713" name="Rectangle 15"/>
          <p:cNvSpPr>
            <a:spLocks noChangeArrowheads="1"/>
          </p:cNvSpPr>
          <p:nvPr/>
        </p:nvSpPr>
        <p:spPr bwMode="auto">
          <a:xfrm>
            <a:off x="457200" y="4826000"/>
            <a:ext cx="3333750" cy="508000"/>
          </a:xfrm>
          <a:prstGeom prst="rect">
            <a:avLst/>
          </a:prstGeom>
          <a:noFill/>
          <a:ln w="9525">
            <a:noFill/>
            <a:miter lim="800000"/>
            <a:headEnd/>
            <a:tailEnd/>
          </a:ln>
        </p:spPr>
        <p:txBody>
          <a:bodyPr wrap="none">
            <a:spAutoFit/>
          </a:bodyPr>
          <a:lstStyle/>
          <a:p>
            <a:pPr>
              <a:spcBef>
                <a:spcPct val="20000"/>
              </a:spcBef>
            </a:pPr>
            <a:r>
              <a:rPr lang="en-US" sz="2000">
                <a:solidFill>
                  <a:srgbClr val="000000"/>
                </a:solidFill>
                <a:latin typeface="Calibri" pitchFamily="34" charset="0"/>
              </a:rPr>
              <a:t>using </a:t>
            </a:r>
            <a:r>
              <a:rPr lang="en-US" sz="2700" b="1">
                <a:solidFill>
                  <a:srgbClr val="000000"/>
                </a:solidFill>
                <a:latin typeface="Calibri" pitchFamily="34" charset="0"/>
              </a:rPr>
              <a:t>qualitative</a:t>
            </a:r>
            <a:r>
              <a:rPr lang="en-US" sz="2700">
                <a:solidFill>
                  <a:srgbClr val="000000"/>
                </a:solidFill>
                <a:latin typeface="Calibri" pitchFamily="34" charset="0"/>
              </a:rPr>
              <a:t> </a:t>
            </a:r>
            <a:r>
              <a:rPr lang="en-US" sz="2000">
                <a:solidFill>
                  <a:srgbClr val="000000"/>
                </a:solidFill>
                <a:latin typeface="Calibri" pitchFamily="34" charset="0"/>
              </a:rPr>
              <a:t>methods</a:t>
            </a:r>
          </a:p>
        </p:txBody>
      </p:sp>
      <p:sp>
        <p:nvSpPr>
          <p:cNvPr id="17" name="Rectangle 16"/>
          <p:cNvSpPr/>
          <p:nvPr/>
        </p:nvSpPr>
        <p:spPr>
          <a:xfrm>
            <a:off x="381000" y="1295400"/>
            <a:ext cx="3573463" cy="523875"/>
          </a:xfrm>
          <a:prstGeom prst="rect">
            <a:avLst/>
          </a:prstGeom>
        </p:spPr>
        <p:txBody>
          <a:bodyPr wrap="none">
            <a:spAutoFit/>
          </a:bodyPr>
          <a:lstStyle/>
          <a:p>
            <a:pPr fontAlgn="auto">
              <a:spcAft>
                <a:spcPts val="0"/>
              </a:spcAft>
              <a:defRPr/>
            </a:pPr>
            <a:r>
              <a:rPr lang="en-US" sz="2800" b="1">
                <a:latin typeface="+mj-lt"/>
              </a:rPr>
              <a:t>Pre-CHI-Paper trends…</a:t>
            </a:r>
          </a:p>
        </p:txBody>
      </p:sp>
      <p:sp>
        <p:nvSpPr>
          <p:cNvPr id="72715" name="Rectangle 19"/>
          <p:cNvSpPr>
            <a:spLocks noChangeArrowheads="1"/>
          </p:cNvSpPr>
          <p:nvPr/>
        </p:nvSpPr>
        <p:spPr bwMode="auto">
          <a:xfrm>
            <a:off x="3962400" y="1854200"/>
            <a:ext cx="3054350" cy="584200"/>
          </a:xfrm>
          <a:prstGeom prst="rect">
            <a:avLst/>
          </a:prstGeom>
          <a:noFill/>
          <a:ln w="9525">
            <a:noFill/>
            <a:miter lim="800000"/>
            <a:headEnd/>
            <a:tailEnd/>
          </a:ln>
        </p:spPr>
        <p:txBody>
          <a:bodyPr wrap="none">
            <a:spAutoFit/>
          </a:bodyPr>
          <a:lstStyle/>
          <a:p>
            <a:pPr marL="0" lvl="1">
              <a:spcBef>
                <a:spcPct val="20000"/>
              </a:spcBef>
            </a:pPr>
            <a:r>
              <a:rPr lang="en-US" sz="3200">
                <a:solidFill>
                  <a:srgbClr val="000000"/>
                </a:solidFill>
                <a:latin typeface="Arial Black" pitchFamily="34" charset="0"/>
              </a:rPr>
              <a:t>it’s not there</a:t>
            </a:r>
          </a:p>
        </p:txBody>
      </p:sp>
      <p:sp>
        <p:nvSpPr>
          <p:cNvPr id="72716" name="Rectangle 20"/>
          <p:cNvSpPr>
            <a:spLocks noChangeArrowheads="1"/>
          </p:cNvSpPr>
          <p:nvPr/>
        </p:nvSpPr>
        <p:spPr bwMode="auto">
          <a:xfrm>
            <a:off x="4038600" y="5029200"/>
            <a:ext cx="4572000" cy="584200"/>
          </a:xfrm>
          <a:prstGeom prst="rect">
            <a:avLst/>
          </a:prstGeom>
          <a:noFill/>
          <a:ln w="9525">
            <a:noFill/>
            <a:miter lim="800000"/>
            <a:headEnd/>
            <a:tailEnd/>
          </a:ln>
        </p:spPr>
        <p:txBody>
          <a:bodyPr>
            <a:spAutoFit/>
          </a:bodyPr>
          <a:lstStyle/>
          <a:p>
            <a:pPr marL="0" lvl="1">
              <a:spcBef>
                <a:spcPct val="20000"/>
              </a:spcBef>
            </a:pPr>
            <a:r>
              <a:rPr lang="en-US" sz="3200" b="1">
                <a:solidFill>
                  <a:srgbClr val="000000"/>
                </a:solidFill>
                <a:latin typeface="Arial Narrow" pitchFamily="34" charset="0"/>
              </a:rPr>
              <a:t>results pages: </a:t>
            </a:r>
            <a:r>
              <a:rPr lang="en-US" sz="2800">
                <a:solidFill>
                  <a:srgbClr val="000000"/>
                </a:solidFill>
                <a:latin typeface="Calibri" pitchFamily="34" charset="0"/>
              </a:rPr>
              <a:t>no need for</a:t>
            </a:r>
          </a:p>
        </p:txBody>
      </p:sp>
      <p:sp>
        <p:nvSpPr>
          <p:cNvPr id="72717" name="Rectangle 21"/>
          <p:cNvSpPr>
            <a:spLocks noChangeArrowheads="1"/>
          </p:cNvSpPr>
          <p:nvPr/>
        </p:nvSpPr>
        <p:spPr bwMode="auto">
          <a:xfrm>
            <a:off x="3962400" y="2474913"/>
            <a:ext cx="4572000" cy="523875"/>
          </a:xfrm>
          <a:prstGeom prst="rect">
            <a:avLst/>
          </a:prstGeom>
          <a:noFill/>
          <a:ln w="9525">
            <a:noFill/>
            <a:miter lim="800000"/>
            <a:headEnd/>
            <a:tailEnd/>
          </a:ln>
        </p:spPr>
        <p:txBody>
          <a:bodyPr>
            <a:spAutoFit/>
          </a:bodyPr>
          <a:lstStyle/>
          <a:p>
            <a:pPr marL="0" lvl="1">
              <a:spcBef>
                <a:spcPct val="20000"/>
              </a:spcBef>
            </a:pPr>
            <a:r>
              <a:rPr lang="en-US" sz="2800">
                <a:solidFill>
                  <a:srgbClr val="000000"/>
                </a:solidFill>
                <a:latin typeface="Calibri" pitchFamily="34" charset="0"/>
              </a:rPr>
              <a:t>confusion over </a:t>
            </a:r>
            <a:r>
              <a:rPr lang="en-US" sz="2800" b="1">
                <a:solidFill>
                  <a:srgbClr val="000000"/>
                </a:solidFill>
                <a:latin typeface="Calibri" pitchFamily="34" charset="0"/>
              </a:rPr>
              <a:t>where to type</a:t>
            </a:r>
            <a:endParaRPr lang="en-US" sz="2800">
              <a:solidFill>
                <a:srgbClr val="000000"/>
              </a:solidFill>
              <a:latin typeface="Calibri" pitchFamily="34" charset="0"/>
            </a:endParaRPr>
          </a:p>
        </p:txBody>
      </p:sp>
      <p:sp>
        <p:nvSpPr>
          <p:cNvPr id="72718" name="Rectangle 22"/>
          <p:cNvSpPr>
            <a:spLocks noChangeArrowheads="1"/>
          </p:cNvSpPr>
          <p:nvPr/>
        </p:nvSpPr>
        <p:spPr bwMode="auto">
          <a:xfrm>
            <a:off x="3962400" y="3084513"/>
            <a:ext cx="4572000" cy="523875"/>
          </a:xfrm>
          <a:prstGeom prst="rect">
            <a:avLst/>
          </a:prstGeom>
          <a:noFill/>
          <a:ln w="9525">
            <a:noFill/>
            <a:miter lim="800000"/>
            <a:headEnd/>
            <a:tailEnd/>
          </a:ln>
        </p:spPr>
        <p:txBody>
          <a:bodyPr>
            <a:spAutoFit/>
          </a:bodyPr>
          <a:lstStyle/>
          <a:p>
            <a:pPr marL="0" lvl="1">
              <a:spcBef>
                <a:spcPct val="20000"/>
              </a:spcBef>
            </a:pPr>
            <a:r>
              <a:rPr lang="en-US" sz="2800">
                <a:solidFill>
                  <a:srgbClr val="000000"/>
                </a:solidFill>
                <a:latin typeface="Calibri" pitchFamily="34" charset="0"/>
              </a:rPr>
              <a:t>challenges with </a:t>
            </a:r>
            <a:r>
              <a:rPr lang="en-US" sz="2800">
                <a:solidFill>
                  <a:srgbClr val="000000"/>
                </a:solidFill>
                <a:latin typeface="Arial Black" pitchFamily="34" charset="0"/>
              </a:rPr>
              <a:t>typing</a:t>
            </a:r>
            <a:r>
              <a:rPr lang="en-US" sz="2800">
                <a:solidFill>
                  <a:srgbClr val="000000"/>
                </a:solidFill>
                <a:latin typeface="Calibri" pitchFamily="34" charset="0"/>
              </a:rPr>
              <a:t> make</a:t>
            </a:r>
            <a:endParaRPr lang="en-US" sz="2800" b="1">
              <a:solidFill>
                <a:srgbClr val="000000"/>
              </a:solidFill>
              <a:latin typeface="Calibri" pitchFamily="34" charset="0"/>
            </a:endParaRPr>
          </a:p>
        </p:txBody>
      </p:sp>
      <p:sp>
        <p:nvSpPr>
          <p:cNvPr id="72719" name="Rectangle 23"/>
          <p:cNvSpPr>
            <a:spLocks noChangeArrowheads="1"/>
          </p:cNvSpPr>
          <p:nvPr/>
        </p:nvSpPr>
        <p:spPr bwMode="auto">
          <a:xfrm>
            <a:off x="4038600" y="4038600"/>
            <a:ext cx="4572000" cy="954088"/>
          </a:xfrm>
          <a:prstGeom prst="rect">
            <a:avLst/>
          </a:prstGeom>
          <a:noFill/>
          <a:ln w="9525">
            <a:noFill/>
            <a:miter lim="800000"/>
            <a:headEnd/>
            <a:tailEnd/>
          </a:ln>
        </p:spPr>
        <p:txBody>
          <a:bodyPr>
            <a:spAutoFit/>
          </a:bodyPr>
          <a:lstStyle/>
          <a:p>
            <a:pPr marL="0" lvl="1">
              <a:spcBef>
                <a:spcPct val="20000"/>
              </a:spcBef>
            </a:pPr>
            <a:r>
              <a:rPr lang="en-US" sz="2800" b="1">
                <a:solidFill>
                  <a:srgbClr val="000000"/>
                </a:solidFill>
                <a:latin typeface="Calibri" pitchFamily="34" charset="0"/>
              </a:rPr>
              <a:t>2-step queries </a:t>
            </a:r>
            <a:r>
              <a:rPr lang="en-US" sz="2800">
                <a:solidFill>
                  <a:srgbClr val="000000"/>
                </a:solidFill>
                <a:latin typeface="Calibri" pitchFamily="34" charset="0"/>
              </a:rPr>
              <a:t>not done </a:t>
            </a:r>
            <a:br>
              <a:rPr lang="en-US" sz="2800">
                <a:solidFill>
                  <a:srgbClr val="000000"/>
                </a:solidFill>
                <a:latin typeface="Calibri" pitchFamily="34" charset="0"/>
              </a:rPr>
            </a:br>
            <a:endParaRPr lang="en-US" sz="2800">
              <a:solidFill>
                <a:srgbClr val="000000"/>
              </a:solidFill>
              <a:latin typeface="Calibri" pitchFamily="34" charset="0"/>
            </a:endParaRPr>
          </a:p>
        </p:txBody>
      </p:sp>
      <p:sp>
        <p:nvSpPr>
          <p:cNvPr id="72720" name="Rectangle 24"/>
          <p:cNvSpPr>
            <a:spLocks noChangeArrowheads="1"/>
          </p:cNvSpPr>
          <p:nvPr/>
        </p:nvSpPr>
        <p:spPr bwMode="auto">
          <a:xfrm>
            <a:off x="3987800" y="4343400"/>
            <a:ext cx="3784600" cy="523875"/>
          </a:xfrm>
          <a:prstGeom prst="rect">
            <a:avLst/>
          </a:prstGeom>
          <a:noFill/>
          <a:ln w="9525">
            <a:noFill/>
            <a:miter lim="800000"/>
            <a:headEnd/>
            <a:tailEnd/>
          </a:ln>
        </p:spPr>
        <p:txBody>
          <a:bodyPr wrap="none">
            <a:spAutoFit/>
          </a:bodyPr>
          <a:lstStyle/>
          <a:p>
            <a:r>
              <a:rPr lang="en-US" sz="2800">
                <a:solidFill>
                  <a:srgbClr val="000000"/>
                </a:solidFill>
                <a:latin typeface="Calibri" pitchFamily="34" charset="0"/>
              </a:rPr>
              <a:t>even by </a:t>
            </a:r>
            <a:r>
              <a:rPr lang="en-US" sz="2800">
                <a:solidFill>
                  <a:srgbClr val="000000"/>
                </a:solidFill>
                <a:latin typeface="Arial Black" pitchFamily="34" charset="0"/>
              </a:rPr>
              <a:t>11-year olds</a:t>
            </a:r>
            <a:endParaRPr lang="en-US">
              <a:latin typeface="Arial Black" pitchFamily="34" charset="0"/>
            </a:endParaRPr>
          </a:p>
        </p:txBody>
      </p:sp>
      <p:sp>
        <p:nvSpPr>
          <p:cNvPr id="72721" name="Rectangle 25"/>
          <p:cNvSpPr>
            <a:spLocks noChangeArrowheads="1"/>
          </p:cNvSpPr>
          <p:nvPr/>
        </p:nvSpPr>
        <p:spPr bwMode="auto">
          <a:xfrm>
            <a:off x="3962400" y="3352800"/>
            <a:ext cx="3748088" cy="523875"/>
          </a:xfrm>
          <a:prstGeom prst="rect">
            <a:avLst/>
          </a:prstGeom>
          <a:noFill/>
          <a:ln w="9525">
            <a:noFill/>
            <a:miter lim="800000"/>
            <a:headEnd/>
            <a:tailEnd/>
          </a:ln>
        </p:spPr>
        <p:txBody>
          <a:bodyPr wrap="none">
            <a:spAutoFit/>
          </a:bodyPr>
          <a:lstStyle/>
          <a:p>
            <a:r>
              <a:rPr lang="en-US" sz="2800">
                <a:solidFill>
                  <a:srgbClr val="000000"/>
                </a:solidFill>
                <a:latin typeface="Calibri" pitchFamily="34" charset="0"/>
              </a:rPr>
              <a:t>challenges </a:t>
            </a:r>
            <a:r>
              <a:rPr lang="en-US" sz="2800" b="1">
                <a:solidFill>
                  <a:srgbClr val="000000"/>
                </a:solidFill>
                <a:latin typeface="Calibri" pitchFamily="34" charset="0"/>
              </a:rPr>
              <a:t>to see screen</a:t>
            </a:r>
            <a:endParaRPr lang="en-US"/>
          </a:p>
        </p:txBody>
      </p:sp>
      <p:sp>
        <p:nvSpPr>
          <p:cNvPr id="72722" name="Rectangle 26"/>
          <p:cNvSpPr>
            <a:spLocks noChangeArrowheads="1"/>
          </p:cNvSpPr>
          <p:nvPr/>
        </p:nvSpPr>
        <p:spPr bwMode="auto">
          <a:xfrm>
            <a:off x="4057650" y="5410200"/>
            <a:ext cx="3028950" cy="523875"/>
          </a:xfrm>
          <a:prstGeom prst="rect">
            <a:avLst/>
          </a:prstGeom>
          <a:noFill/>
          <a:ln w="9525">
            <a:noFill/>
            <a:miter lim="800000"/>
            <a:headEnd/>
            <a:tailEnd/>
          </a:ln>
        </p:spPr>
        <p:txBody>
          <a:bodyPr wrap="none">
            <a:spAutoFit/>
          </a:bodyPr>
          <a:lstStyle/>
          <a:p>
            <a:r>
              <a:rPr lang="en-US" sz="2800">
                <a:solidFill>
                  <a:srgbClr val="000000"/>
                </a:solidFill>
                <a:latin typeface="Calibri" pitchFamily="34" charset="0"/>
              </a:rPr>
              <a:t>more than 4 results</a:t>
            </a:r>
            <a:endParaRPr lang="en-US"/>
          </a:p>
        </p:txBody>
      </p:sp>
      <p:sp>
        <p:nvSpPr>
          <p:cNvPr id="28" name="TextBox 27"/>
          <p:cNvSpPr txBox="1"/>
          <p:nvPr/>
        </p:nvSpPr>
        <p:spPr>
          <a:xfrm>
            <a:off x="5632450" y="6548438"/>
            <a:ext cx="3587750" cy="368300"/>
          </a:xfrm>
          <a:prstGeom prst="rect">
            <a:avLst/>
          </a:prstGeom>
          <a:noFill/>
        </p:spPr>
        <p:txBody>
          <a:bodyPr>
            <a:spAutoFit/>
          </a:bodyPr>
          <a:lstStyle/>
          <a:p>
            <a:pPr algn="r">
              <a:defRPr/>
            </a:pPr>
            <a:r>
              <a:rPr lang="en-US">
                <a:solidFill>
                  <a:schemeClr val="bg1">
                    <a:lumMod val="65000"/>
                  </a:schemeClr>
                </a:solidFill>
              </a:rPr>
              <a:t>1    2    3    </a:t>
            </a:r>
            <a:r>
              <a:rPr lang="en-US">
                <a:solidFill>
                  <a:schemeClr val="bg1">
                    <a:lumMod val="50000"/>
                  </a:schemeClr>
                </a:solidFill>
                <a:latin typeface="Arial Black" pitchFamily="34" charset="0"/>
              </a:rPr>
              <a:t>[4 Balance …]</a:t>
            </a:r>
            <a:r>
              <a:rPr lang="en-US">
                <a:solidFill>
                  <a:schemeClr val="bg1">
                    <a:lumMod val="65000"/>
                  </a:schemeClr>
                </a:solidFill>
              </a:rPr>
              <a:t>    5</a:t>
            </a:r>
            <a:endParaRPr lang="en-US">
              <a:solidFill>
                <a:schemeClr val="bg1">
                  <a:lumMod val="65000"/>
                </a:schemeClr>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descr="ruler"/>
          <p:cNvPicPr>
            <a:picLocks noChangeAspect="1" noChangeArrowheads="1"/>
          </p:cNvPicPr>
          <p:nvPr/>
        </p:nvPicPr>
        <p:blipFill>
          <a:blip r:embed="rId3"/>
          <a:srcRect/>
          <a:stretch>
            <a:fillRect/>
          </a:stretch>
        </p:blipFill>
        <p:spPr bwMode="auto">
          <a:xfrm>
            <a:off x="838200" y="6172200"/>
            <a:ext cx="5697538" cy="393700"/>
          </a:xfrm>
          <a:prstGeom prst="rect">
            <a:avLst/>
          </a:prstGeom>
          <a:noFill/>
          <a:ln w="9525">
            <a:noFill/>
            <a:miter lim="800000"/>
            <a:headEnd/>
            <a:tailEnd/>
          </a:ln>
        </p:spPr>
      </p:pic>
      <p:pic>
        <p:nvPicPr>
          <p:cNvPr id="73730" name="Picture 7"/>
          <p:cNvPicPr>
            <a:picLocks noChangeAspect="1" noChangeArrowheads="1"/>
          </p:cNvPicPr>
          <p:nvPr/>
        </p:nvPicPr>
        <p:blipFill>
          <a:blip r:embed="rId4"/>
          <a:srcRect/>
          <a:stretch>
            <a:fillRect/>
          </a:stretch>
        </p:blipFill>
        <p:spPr bwMode="auto">
          <a:xfrm>
            <a:off x="866775" y="1060450"/>
            <a:ext cx="7572375" cy="5035550"/>
          </a:xfrm>
          <a:prstGeom prst="rect">
            <a:avLst/>
          </a:prstGeom>
          <a:noFill/>
          <a:ln w="9525">
            <a:noFill/>
            <a:miter lim="800000"/>
            <a:headEnd/>
            <a:tailEnd/>
          </a:ln>
        </p:spPr>
      </p:pic>
      <p:sp>
        <p:nvSpPr>
          <p:cNvPr id="6" name="Rectangle 5"/>
          <p:cNvSpPr/>
          <p:nvPr/>
        </p:nvSpPr>
        <p:spPr>
          <a:xfrm>
            <a:off x="2590800" y="152400"/>
            <a:ext cx="4173538" cy="1200150"/>
          </a:xfrm>
          <a:prstGeom prst="rect">
            <a:avLst/>
          </a:prstGeom>
        </p:spPr>
        <p:txBody>
          <a:bodyPr wrap="none">
            <a:spAutoFit/>
          </a:bodyPr>
          <a:lstStyle/>
          <a:p>
            <a:pPr>
              <a:defRPr/>
            </a:pPr>
            <a:r>
              <a:rPr lang="en-US" sz="7200">
                <a:solidFill>
                  <a:prstClr val="black"/>
                </a:solidFill>
                <a:latin typeface="+mj-lt"/>
              </a:rPr>
              <a:t>readability</a:t>
            </a:r>
            <a:endParaRPr lang="en-US" sz="7200">
              <a:latin typeface="+mj-lt"/>
            </a:endParaRPr>
          </a:p>
        </p:txBody>
      </p:sp>
      <p:sp>
        <p:nvSpPr>
          <p:cNvPr id="5" name="TextBox 4"/>
          <p:cNvSpPr txBox="1"/>
          <p:nvPr/>
        </p:nvSpPr>
        <p:spPr>
          <a:xfrm>
            <a:off x="5632450" y="6548438"/>
            <a:ext cx="3587750" cy="368300"/>
          </a:xfrm>
          <a:prstGeom prst="rect">
            <a:avLst/>
          </a:prstGeom>
          <a:noFill/>
        </p:spPr>
        <p:txBody>
          <a:bodyPr>
            <a:spAutoFit/>
          </a:bodyPr>
          <a:lstStyle/>
          <a:p>
            <a:pPr algn="r">
              <a:defRPr/>
            </a:pPr>
            <a:r>
              <a:rPr lang="en-US">
                <a:solidFill>
                  <a:schemeClr val="bg1">
                    <a:lumMod val="65000"/>
                  </a:schemeClr>
                </a:solidFill>
              </a:rPr>
              <a:t>1    2    3    </a:t>
            </a:r>
            <a:r>
              <a:rPr lang="en-US">
                <a:solidFill>
                  <a:schemeClr val="bg1">
                    <a:lumMod val="50000"/>
                  </a:schemeClr>
                </a:solidFill>
                <a:latin typeface="Arial Black" pitchFamily="34" charset="0"/>
              </a:rPr>
              <a:t>[4 Balance …]</a:t>
            </a:r>
            <a:r>
              <a:rPr lang="en-US">
                <a:solidFill>
                  <a:schemeClr val="bg1">
                    <a:lumMod val="65000"/>
                  </a:schemeClr>
                </a:solidFill>
              </a:rPr>
              <a:t>    5</a:t>
            </a:r>
            <a:endParaRPr lang="en-US">
              <a:solidFill>
                <a:schemeClr val="bg1">
                  <a:lumMod val="65000"/>
                </a:schemeClr>
              </a:solidFill>
            </a:endParaRPr>
          </a:p>
        </p:txBody>
      </p:sp>
    </p:spTree>
  </p:cSld>
  <p:clrMapOvr>
    <a:masterClrMapping/>
  </p:clrMapOvr>
  <p:transition advTm="7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7"/>
          <p:cNvPicPr>
            <a:picLocks noChangeAspect="1" noChangeArrowheads="1"/>
          </p:cNvPicPr>
          <p:nvPr/>
        </p:nvPicPr>
        <p:blipFill>
          <a:blip r:embed="rId3"/>
          <a:srcRect/>
          <a:stretch>
            <a:fillRect/>
          </a:stretch>
        </p:blipFill>
        <p:spPr bwMode="auto">
          <a:xfrm>
            <a:off x="866775" y="1060450"/>
            <a:ext cx="7572375" cy="5035550"/>
          </a:xfrm>
          <a:prstGeom prst="rect">
            <a:avLst/>
          </a:prstGeom>
          <a:noFill/>
          <a:ln w="9525">
            <a:noFill/>
            <a:miter lim="800000"/>
            <a:headEnd/>
            <a:tailEnd/>
          </a:ln>
        </p:spPr>
      </p:pic>
      <p:sp>
        <p:nvSpPr>
          <p:cNvPr id="11" name="Rectangle 10"/>
          <p:cNvSpPr/>
          <p:nvPr/>
        </p:nvSpPr>
        <p:spPr>
          <a:xfrm>
            <a:off x="2590800" y="152400"/>
            <a:ext cx="4173538" cy="1200150"/>
          </a:xfrm>
          <a:prstGeom prst="rect">
            <a:avLst/>
          </a:prstGeom>
        </p:spPr>
        <p:txBody>
          <a:bodyPr wrap="none">
            <a:spAutoFit/>
          </a:bodyPr>
          <a:lstStyle/>
          <a:p>
            <a:pPr>
              <a:defRPr/>
            </a:pPr>
            <a:r>
              <a:rPr lang="en-US" sz="7200">
                <a:solidFill>
                  <a:prstClr val="black"/>
                </a:solidFill>
                <a:latin typeface="+mj-lt"/>
              </a:rPr>
              <a:t>readability</a:t>
            </a:r>
            <a:endParaRPr lang="en-US" sz="7200">
              <a:latin typeface="+mj-lt"/>
            </a:endParaRPr>
          </a:p>
        </p:txBody>
      </p:sp>
      <p:pic>
        <p:nvPicPr>
          <p:cNvPr id="67590" name="Picture 6" descr="rabbit-std-fully-obstructed"/>
          <p:cNvPicPr>
            <a:picLocks noChangeAspect="1" noChangeArrowheads="1"/>
          </p:cNvPicPr>
          <p:nvPr/>
        </p:nvPicPr>
        <p:blipFill>
          <a:blip r:embed="rId4" cstate="screen"/>
          <a:srcRect/>
          <a:stretch>
            <a:fillRect/>
          </a:stretch>
        </p:blipFill>
        <p:spPr bwMode="auto">
          <a:xfrm>
            <a:off x="871538" y="2819400"/>
            <a:ext cx="4366843" cy="3276600"/>
          </a:xfrm>
          <a:prstGeom prst="rect">
            <a:avLst/>
          </a:prstGeom>
          <a:noFill/>
          <a:effectLst>
            <a:glow rad="228600">
              <a:schemeClr val="accent6">
                <a:satMod val="175000"/>
                <a:alpha val="40000"/>
              </a:schemeClr>
            </a:glow>
          </a:effectLst>
        </p:spPr>
      </p:pic>
      <p:sp>
        <p:nvSpPr>
          <p:cNvPr id="7" name="TextBox 6"/>
          <p:cNvSpPr txBox="1"/>
          <p:nvPr/>
        </p:nvSpPr>
        <p:spPr>
          <a:xfrm>
            <a:off x="6019800" y="-47500"/>
            <a:ext cx="3200400" cy="707886"/>
          </a:xfrm>
          <a:prstGeom prst="rect">
            <a:avLst/>
          </a:prstGeom>
          <a:noFill/>
        </p:spPr>
        <p:txBody>
          <a:bodyPr>
            <a:spAutoFit/>
          </a:bodyPr>
          <a:lstStyle/>
          <a:p>
            <a:pPr>
              <a:defRPr/>
            </a:pPr>
            <a:r>
              <a:rPr lang="en-US" sz="2000" b="1">
                <a:effectLst>
                  <a:glow rad="228600">
                    <a:schemeClr val="accent6">
                      <a:satMod val="175000"/>
                      <a:alpha val="40000"/>
                    </a:schemeClr>
                  </a:glow>
                </a:effectLst>
                <a:latin typeface="+mj-lt"/>
              </a:rPr>
              <a:t>55% of ICDL users have </a:t>
            </a:r>
            <a:br>
              <a:rPr lang="en-US" sz="2000" b="1">
                <a:effectLst>
                  <a:glow rad="228600">
                    <a:schemeClr val="accent6">
                      <a:satMod val="175000"/>
                      <a:alpha val="40000"/>
                    </a:schemeClr>
                  </a:glow>
                </a:effectLst>
                <a:latin typeface="+mj-lt"/>
              </a:rPr>
            </a:br>
            <a:r>
              <a:rPr lang="en-US" sz="2000" b="1">
                <a:effectLst>
                  <a:glow rad="228600">
                    <a:schemeClr val="accent6">
                      <a:satMod val="175000"/>
                      <a:alpha val="40000"/>
                    </a:schemeClr>
                  </a:glow>
                </a:effectLst>
                <a:latin typeface="+mj-lt"/>
              </a:rPr>
              <a:t>screens 1024x768 or smaller</a:t>
            </a:r>
            <a:endParaRPr lang="en-US" sz="2000" b="1">
              <a:effectLst>
                <a:glow rad="228600">
                  <a:schemeClr val="accent6">
                    <a:satMod val="175000"/>
                    <a:alpha val="40000"/>
                  </a:schemeClr>
                </a:glow>
              </a:effectLst>
              <a:latin typeface="+mj-lt"/>
            </a:endParaRPr>
          </a:p>
        </p:txBody>
      </p:sp>
      <p:pic>
        <p:nvPicPr>
          <p:cNvPr id="75781" name="Picture 7" descr="black-sitting-cat.png"/>
          <p:cNvPicPr>
            <a:picLocks noChangeAspect="1"/>
          </p:cNvPicPr>
          <p:nvPr/>
        </p:nvPicPr>
        <p:blipFill>
          <a:blip r:embed="rId5"/>
          <a:srcRect/>
          <a:stretch>
            <a:fillRect/>
          </a:stretch>
        </p:blipFill>
        <p:spPr bwMode="auto">
          <a:xfrm>
            <a:off x="381000" y="5410200"/>
            <a:ext cx="609600" cy="990600"/>
          </a:xfrm>
          <a:prstGeom prst="rect">
            <a:avLst/>
          </a:prstGeom>
          <a:noFill/>
          <a:ln w="9525">
            <a:noFill/>
            <a:miter lim="800000"/>
            <a:headEnd/>
            <a:tailEnd/>
          </a:ln>
        </p:spPr>
      </p:pic>
      <p:pic>
        <p:nvPicPr>
          <p:cNvPr id="75782" name="Picture 4" descr="ruler"/>
          <p:cNvPicPr>
            <a:picLocks noChangeAspect="1" noChangeArrowheads="1"/>
          </p:cNvPicPr>
          <p:nvPr/>
        </p:nvPicPr>
        <p:blipFill>
          <a:blip r:embed="rId6"/>
          <a:srcRect/>
          <a:stretch>
            <a:fillRect/>
          </a:stretch>
        </p:blipFill>
        <p:spPr bwMode="auto">
          <a:xfrm>
            <a:off x="838200" y="6172200"/>
            <a:ext cx="5697538" cy="393700"/>
          </a:xfrm>
          <a:prstGeom prst="rect">
            <a:avLst/>
          </a:prstGeom>
          <a:noFill/>
          <a:ln w="9525">
            <a:noFill/>
            <a:miter lim="800000"/>
            <a:headEnd/>
            <a:tailEnd/>
          </a:ln>
        </p:spPr>
      </p:pic>
      <p:sp>
        <p:nvSpPr>
          <p:cNvPr id="9" name="TextBox 8"/>
          <p:cNvSpPr txBox="1"/>
          <p:nvPr/>
        </p:nvSpPr>
        <p:spPr>
          <a:xfrm>
            <a:off x="5632450" y="6548438"/>
            <a:ext cx="3587750" cy="368300"/>
          </a:xfrm>
          <a:prstGeom prst="rect">
            <a:avLst/>
          </a:prstGeom>
          <a:noFill/>
        </p:spPr>
        <p:txBody>
          <a:bodyPr>
            <a:spAutoFit/>
          </a:bodyPr>
          <a:lstStyle/>
          <a:p>
            <a:pPr algn="r">
              <a:defRPr/>
            </a:pPr>
            <a:r>
              <a:rPr lang="en-US">
                <a:solidFill>
                  <a:schemeClr val="bg1">
                    <a:lumMod val="65000"/>
                  </a:schemeClr>
                </a:solidFill>
              </a:rPr>
              <a:t>1    2    3    </a:t>
            </a:r>
            <a:r>
              <a:rPr lang="en-US">
                <a:solidFill>
                  <a:schemeClr val="bg1">
                    <a:lumMod val="50000"/>
                  </a:schemeClr>
                </a:solidFill>
                <a:latin typeface="Arial Black" pitchFamily="34" charset="0"/>
              </a:rPr>
              <a:t>[4 Balance …]</a:t>
            </a:r>
            <a:r>
              <a:rPr lang="en-US">
                <a:solidFill>
                  <a:schemeClr val="bg1">
                    <a:lumMod val="65000"/>
                  </a:schemeClr>
                </a:solidFill>
              </a:rPr>
              <a:t>    5</a:t>
            </a:r>
            <a:endParaRPr lang="en-US">
              <a:solidFill>
                <a:schemeClr val="bg1">
                  <a:lumMod val="65000"/>
                </a:schemeClr>
              </a:solidFill>
            </a:endParaRPr>
          </a:p>
        </p:txBody>
      </p:sp>
    </p:spTree>
  </p:cSld>
  <p:clrMapOvr>
    <a:masterClrMapping/>
  </p:clrMapOvr>
  <p:transition advTm="7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1600200"/>
            <a:ext cx="2819400" cy="36576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ct val="20000"/>
              </a:spcBef>
              <a:spcAft>
                <a:spcPts val="0"/>
              </a:spcAft>
              <a:defRPr/>
            </a:pPr>
            <a:endParaRPr lang="en-US" sz="2500">
              <a:solidFill>
                <a:prstClr val="black"/>
              </a:solidFill>
            </a:endParaRPr>
          </a:p>
        </p:txBody>
      </p:sp>
      <p:sp>
        <p:nvSpPr>
          <p:cNvPr id="77826" name="Rectangle 23"/>
          <p:cNvSpPr>
            <a:spLocks noGrp="1" noChangeArrowheads="1"/>
          </p:cNvSpPr>
          <p:nvPr>
            <p:ph type="body" sz="half" idx="4294967295"/>
          </p:nvPr>
        </p:nvSpPr>
        <p:spPr>
          <a:xfrm>
            <a:off x="3962400" y="1524000"/>
            <a:ext cx="3124200" cy="4419600"/>
          </a:xfrm>
        </p:spPr>
        <p:txBody>
          <a:bodyPr/>
          <a:lstStyle/>
          <a:p>
            <a:pPr>
              <a:buFont typeface="Arial" charset="0"/>
              <a:buNone/>
            </a:pPr>
            <a:r>
              <a:rPr lang="en-US" altLang="ja-JP" sz="2400" b="1" smtClean="0">
                <a:latin typeface="Arial Black" pitchFamily="34" charset="0"/>
                <a:cs typeface="ＭＳ Ｐゴシック"/>
              </a:rPr>
              <a:t>experiment</a:t>
            </a:r>
          </a:p>
          <a:p>
            <a:pPr>
              <a:buFont typeface="Arial" charset="0"/>
              <a:buNone/>
            </a:pPr>
            <a:r>
              <a:rPr lang="en-US" altLang="ja-JP" sz="2400" smtClean="0">
                <a:latin typeface="Arial Narrow" pitchFamily="34" charset="0"/>
                <a:cs typeface="ＭＳ Ｐゴシック"/>
              </a:rPr>
              <a:t>read ½ book each with…</a:t>
            </a:r>
          </a:p>
          <a:p>
            <a:pPr lvl="1">
              <a:buFont typeface="Arial" charset="0"/>
              <a:buNone/>
            </a:pPr>
            <a:r>
              <a:rPr lang="en-US" altLang="ja-JP" sz="2000" smtClean="0">
                <a:cs typeface="ＭＳ Ｐゴシック"/>
              </a:rPr>
              <a:t>physical book</a:t>
            </a:r>
          </a:p>
          <a:p>
            <a:pPr lvl="1">
              <a:buFont typeface="Arial" charset="0"/>
              <a:buNone/>
            </a:pPr>
            <a:r>
              <a:rPr lang="en-US" altLang="ja-JP" sz="2000" smtClean="0">
                <a:cs typeface="ＭＳ Ｐゴシック"/>
              </a:rPr>
              <a:t>standard</a:t>
            </a:r>
          </a:p>
          <a:p>
            <a:pPr lvl="1">
              <a:buFont typeface="Arial" charset="0"/>
              <a:buNone/>
            </a:pPr>
            <a:r>
              <a:rPr lang="en-US" altLang="ja-JP" sz="2000" smtClean="0">
                <a:cs typeface="ＭＳ Ｐゴシック"/>
              </a:rPr>
              <a:t>ClearText</a:t>
            </a:r>
          </a:p>
          <a:p>
            <a:pPr lvl="1">
              <a:buFont typeface="Arial" charset="0"/>
              <a:buNone/>
            </a:pPr>
            <a:r>
              <a:rPr lang="en-US" altLang="ja-JP" sz="2000" smtClean="0">
                <a:cs typeface="ＭＳ Ｐゴシック"/>
              </a:rPr>
              <a:t>PopoutText</a:t>
            </a:r>
          </a:p>
          <a:p>
            <a:pPr>
              <a:lnSpc>
                <a:spcPct val="150000"/>
              </a:lnSpc>
              <a:buFont typeface="Arial" charset="0"/>
              <a:buNone/>
            </a:pPr>
            <a:r>
              <a:rPr lang="en-US" altLang="ja-JP" sz="2400" smtClean="0">
                <a:latin typeface="Arial Narrow" pitchFamily="34" charset="0"/>
                <a:cs typeface="ＭＳ Ｐゴシック"/>
              </a:rPr>
              <a:t>27 adults</a:t>
            </a:r>
          </a:p>
          <a:p>
            <a:pPr lvl="1">
              <a:buFont typeface="Arial" charset="0"/>
              <a:buNone/>
            </a:pPr>
            <a:endParaRPr lang="en-US" altLang="ja-JP" sz="2000" i="1" smtClean="0">
              <a:cs typeface="ＭＳ Ｐゴシック"/>
            </a:endParaRPr>
          </a:p>
          <a:p>
            <a:pPr>
              <a:buFont typeface="Arial" charset="0"/>
              <a:buNone/>
            </a:pPr>
            <a:r>
              <a:rPr lang="en-US" altLang="ja-JP" sz="2400" i="1" smtClean="0">
                <a:cs typeface="ＭＳ Ｐゴシック"/>
              </a:rPr>
              <a:t>The Blue Sky</a:t>
            </a:r>
          </a:p>
          <a:p>
            <a:pPr>
              <a:buFont typeface="Arial" charset="0"/>
              <a:buNone/>
            </a:pPr>
            <a:r>
              <a:rPr lang="en-US" altLang="ja-JP" sz="2400" i="1" smtClean="0">
                <a:cs typeface="ＭＳ Ｐゴシック"/>
              </a:rPr>
              <a:t>Ciconia Ciconia</a:t>
            </a:r>
          </a:p>
          <a:p>
            <a:pPr>
              <a:buFont typeface="Arial" charset="0"/>
              <a:buNone/>
            </a:pPr>
            <a:endParaRPr lang="en-US" altLang="ja-JP" sz="2400" smtClean="0">
              <a:cs typeface="ＭＳ Ｐゴシック"/>
            </a:endParaRPr>
          </a:p>
        </p:txBody>
      </p:sp>
      <p:sp>
        <p:nvSpPr>
          <p:cNvPr id="15364" name="Rectangle 24"/>
          <p:cNvSpPr>
            <a:spLocks noGrp="1" noChangeArrowheads="1"/>
          </p:cNvSpPr>
          <p:nvPr>
            <p:ph type="body" sz="half" idx="4294967295"/>
          </p:nvPr>
        </p:nvSpPr>
        <p:spPr>
          <a:xfrm>
            <a:off x="609600" y="1600200"/>
            <a:ext cx="3776662" cy="4530725"/>
          </a:xfrm>
        </p:spPr>
        <p:txBody>
          <a:bodyPr rtlCol="0">
            <a:normAutofit/>
          </a:bodyPr>
          <a:lstStyle/>
          <a:p>
            <a:pPr fontAlgn="auto">
              <a:spcAft>
                <a:spcPts val="0"/>
              </a:spcAft>
              <a:buFont typeface="Arial" pitchFamily="34" charset="0"/>
              <a:buNone/>
              <a:defRPr/>
            </a:pPr>
            <a:r>
              <a:rPr lang="en-US" altLang="ja-JP" sz="2400" b="1">
                <a:latin typeface="Arial Black" pitchFamily="34" charset="0"/>
              </a:rPr>
              <a:t>e</a:t>
            </a:r>
            <a:r>
              <a:rPr lang="en-US" altLang="ja-JP" sz="2400" b="1" smtClean="0">
                <a:latin typeface="Arial Black" pitchFamily="34" charset="0"/>
              </a:rPr>
              <a:t>valuate</a:t>
            </a:r>
            <a:endParaRPr lang="en-US" altLang="ja-JP" sz="2400" b="1">
              <a:latin typeface="Arial Black" pitchFamily="34" charset="0"/>
            </a:endParaRPr>
          </a:p>
          <a:p>
            <a:pPr fontAlgn="auto">
              <a:spcAft>
                <a:spcPts val="0"/>
              </a:spcAft>
              <a:buFont typeface="Arial" pitchFamily="34" charset="0"/>
              <a:buNone/>
              <a:defRPr/>
            </a:pPr>
            <a:r>
              <a:rPr lang="en-US" altLang="ja-JP" sz="2400">
                <a:effectLst>
                  <a:glow rad="228600">
                    <a:schemeClr val="accent6">
                      <a:satMod val="175000"/>
                      <a:alpha val="40000"/>
                    </a:schemeClr>
                  </a:glow>
                </a:effectLst>
              </a:rPr>
              <a:t>r</a:t>
            </a:r>
            <a:r>
              <a:rPr lang="en-US" altLang="ja-JP" sz="2400" smtClean="0">
                <a:effectLst>
                  <a:glow rad="228600">
                    <a:schemeClr val="accent6">
                      <a:satMod val="175000"/>
                      <a:alpha val="40000"/>
                    </a:schemeClr>
                  </a:glow>
                </a:effectLst>
              </a:rPr>
              <a:t>ate  </a:t>
            </a:r>
            <a:r>
              <a:rPr lang="en-US" altLang="ja-JP" sz="2400">
                <a:effectLst>
                  <a:glow rad="228600">
                    <a:schemeClr val="accent6">
                      <a:satMod val="175000"/>
                      <a:alpha val="40000"/>
                    </a:schemeClr>
                  </a:glow>
                </a:effectLst>
              </a:rPr>
              <a:t>(after each) </a:t>
            </a:r>
          </a:p>
          <a:p>
            <a:pPr lvl="1" fontAlgn="auto">
              <a:spcAft>
                <a:spcPts val="0"/>
              </a:spcAft>
              <a:buFont typeface="Arial" pitchFamily="34" charset="0"/>
              <a:buNone/>
              <a:defRPr/>
            </a:pPr>
            <a:r>
              <a:rPr lang="en-US" altLang="ja-JP" sz="2000" smtClean="0"/>
              <a:t>easy </a:t>
            </a:r>
            <a:r>
              <a:rPr lang="en-US" altLang="ja-JP" sz="2000"/>
              <a:t>to see</a:t>
            </a:r>
          </a:p>
          <a:p>
            <a:pPr lvl="1" fontAlgn="auto">
              <a:spcAft>
                <a:spcPts val="0"/>
              </a:spcAft>
              <a:buFont typeface="Arial" pitchFamily="34" charset="0"/>
              <a:buNone/>
              <a:defRPr/>
            </a:pPr>
            <a:r>
              <a:rPr lang="en-US" altLang="ja-JP" sz="2000" smtClean="0"/>
              <a:t>can </a:t>
            </a:r>
            <a:r>
              <a:rPr lang="en-US" altLang="ja-JP" sz="2000"/>
              <a:t>read quickly</a:t>
            </a:r>
          </a:p>
          <a:p>
            <a:pPr lvl="1" fontAlgn="auto">
              <a:spcAft>
                <a:spcPts val="0"/>
              </a:spcAft>
              <a:buFont typeface="Arial" pitchFamily="34" charset="0"/>
              <a:buNone/>
              <a:defRPr/>
            </a:pPr>
            <a:r>
              <a:rPr lang="en-US" altLang="ja-JP" sz="2000"/>
              <a:t>e</a:t>
            </a:r>
            <a:r>
              <a:rPr lang="en-US" altLang="ja-JP" sz="2000" smtClean="0"/>
              <a:t>asy </a:t>
            </a:r>
            <a:r>
              <a:rPr lang="en-US" altLang="ja-JP" sz="2000"/>
              <a:t>to manipulate</a:t>
            </a:r>
          </a:p>
          <a:p>
            <a:pPr lvl="1" fontAlgn="auto">
              <a:spcAft>
                <a:spcPts val="0"/>
              </a:spcAft>
              <a:buFont typeface="Arial" pitchFamily="34" charset="0"/>
              <a:buNone/>
              <a:defRPr/>
            </a:pPr>
            <a:r>
              <a:rPr lang="en-US" altLang="ja-JP" sz="2000"/>
              <a:t>k</a:t>
            </a:r>
            <a:r>
              <a:rPr lang="en-US" altLang="ja-JP" sz="2000" smtClean="0"/>
              <a:t>eeps </a:t>
            </a:r>
            <a:r>
              <a:rPr lang="en-US" altLang="ja-JP" sz="2000"/>
              <a:t>author</a:t>
            </a:r>
            <a:r>
              <a:rPr lang="en-US" altLang="ja-JP" sz="2000">
                <a:latin typeface="Arial"/>
              </a:rPr>
              <a:t>’</a:t>
            </a:r>
            <a:r>
              <a:rPr lang="en-US" altLang="ja-JP" sz="2000"/>
              <a:t>s intent</a:t>
            </a:r>
          </a:p>
          <a:p>
            <a:pPr lvl="1" fontAlgn="auto">
              <a:spcAft>
                <a:spcPts val="0"/>
              </a:spcAft>
              <a:buFont typeface="Arial" pitchFamily="34" charset="0"/>
              <a:buNone/>
              <a:defRPr/>
            </a:pPr>
            <a:r>
              <a:rPr lang="en-US" altLang="ja-JP" sz="2000" smtClean="0"/>
              <a:t>attractive</a:t>
            </a:r>
            <a:endParaRPr lang="en-US" altLang="ja-JP" sz="2000"/>
          </a:p>
          <a:p>
            <a:pPr fontAlgn="auto">
              <a:spcAft>
                <a:spcPts val="0"/>
              </a:spcAft>
              <a:buFont typeface="Arial" pitchFamily="34" charset="0"/>
              <a:buNone/>
              <a:defRPr/>
            </a:pPr>
            <a:r>
              <a:rPr lang="en-US" altLang="ja-JP" sz="2400">
                <a:effectLst>
                  <a:glow rad="228600">
                    <a:schemeClr val="accent6">
                      <a:satMod val="175000"/>
                      <a:alpha val="40000"/>
                    </a:schemeClr>
                  </a:glow>
                </a:effectLst>
              </a:rPr>
              <a:t>r</a:t>
            </a:r>
            <a:r>
              <a:rPr lang="en-US" altLang="ja-JP" sz="2400" smtClean="0">
                <a:effectLst>
                  <a:glow rad="228600">
                    <a:schemeClr val="accent6">
                      <a:satMod val="175000"/>
                      <a:alpha val="40000"/>
                    </a:schemeClr>
                  </a:glow>
                </a:effectLst>
              </a:rPr>
              <a:t>ank  </a:t>
            </a:r>
            <a:r>
              <a:rPr lang="en-US" altLang="ja-JP" sz="2400">
                <a:effectLst>
                  <a:glow rad="228600">
                    <a:schemeClr val="accent6">
                      <a:satMod val="175000"/>
                      <a:alpha val="40000"/>
                    </a:schemeClr>
                  </a:glow>
                </a:effectLst>
              </a:rPr>
              <a:t>(at end)</a:t>
            </a:r>
          </a:p>
          <a:p>
            <a:pPr lvl="1" fontAlgn="auto">
              <a:spcAft>
                <a:spcPts val="0"/>
              </a:spcAft>
              <a:buFont typeface="Arial" pitchFamily="34" charset="0"/>
              <a:buNone/>
              <a:defRPr/>
            </a:pPr>
            <a:r>
              <a:rPr lang="en-US" altLang="ja-JP" sz="2000"/>
              <a:t>same</a:t>
            </a:r>
            <a:endParaRPr lang="ja-JP" altLang="en-US" sz="2000"/>
          </a:p>
        </p:txBody>
      </p:sp>
      <p:sp>
        <p:nvSpPr>
          <p:cNvPr id="15367" name="Rectangle 22"/>
          <p:cNvSpPr>
            <a:spLocks noChangeArrowheads="1"/>
          </p:cNvSpPr>
          <p:nvPr/>
        </p:nvSpPr>
        <p:spPr bwMode="auto">
          <a:xfrm>
            <a:off x="838200" y="152400"/>
            <a:ext cx="7086600" cy="1139825"/>
          </a:xfrm>
          <a:prstGeom prst="rect">
            <a:avLst/>
          </a:prstGeom>
          <a:noFill/>
          <a:ln w="9525">
            <a:noFill/>
            <a:miter lim="800000"/>
            <a:headEnd/>
            <a:tailEnd/>
          </a:ln>
        </p:spPr>
        <p:txBody>
          <a:bodyPr anchor="ctr"/>
          <a:lstStyle/>
          <a:p>
            <a:pPr algn="ctr">
              <a:defRPr/>
            </a:pPr>
            <a:r>
              <a:rPr kumimoji="1" lang="en-US" altLang="ja-JP" sz="4400">
                <a:latin typeface="+mj-lt"/>
              </a:rPr>
              <a:t>…are these any </a:t>
            </a:r>
            <a:r>
              <a:rPr kumimoji="1" lang="en-US" altLang="ja-JP" sz="6000" b="1">
                <a:latin typeface="+mj-lt"/>
              </a:rPr>
              <a:t>good</a:t>
            </a:r>
            <a:r>
              <a:rPr kumimoji="1" lang="en-US" altLang="ja-JP" sz="7200" b="1">
                <a:latin typeface="+mj-lt"/>
              </a:rPr>
              <a:t>?</a:t>
            </a:r>
            <a:endParaRPr kumimoji="1" lang="en-US" altLang="ja-JP" sz="7200" b="1">
              <a:latin typeface="+mj-lt"/>
            </a:endParaRPr>
          </a:p>
        </p:txBody>
      </p:sp>
      <p:sp>
        <p:nvSpPr>
          <p:cNvPr id="7" name="TextBox 6"/>
          <p:cNvSpPr txBox="1"/>
          <p:nvPr/>
        </p:nvSpPr>
        <p:spPr>
          <a:xfrm>
            <a:off x="5632450" y="6548438"/>
            <a:ext cx="3587750" cy="368300"/>
          </a:xfrm>
          <a:prstGeom prst="rect">
            <a:avLst/>
          </a:prstGeom>
          <a:noFill/>
        </p:spPr>
        <p:txBody>
          <a:bodyPr>
            <a:spAutoFit/>
          </a:bodyPr>
          <a:lstStyle/>
          <a:p>
            <a:pPr algn="r">
              <a:defRPr/>
            </a:pPr>
            <a:r>
              <a:rPr lang="en-US">
                <a:solidFill>
                  <a:schemeClr val="bg1">
                    <a:lumMod val="65000"/>
                  </a:schemeClr>
                </a:solidFill>
              </a:rPr>
              <a:t>1    2    3    </a:t>
            </a:r>
            <a:r>
              <a:rPr lang="en-US">
                <a:solidFill>
                  <a:schemeClr val="bg1">
                    <a:lumMod val="50000"/>
                  </a:schemeClr>
                </a:solidFill>
                <a:latin typeface="Arial Black" pitchFamily="34" charset="0"/>
              </a:rPr>
              <a:t>[4 Balance …]</a:t>
            </a:r>
            <a:r>
              <a:rPr lang="en-US">
                <a:solidFill>
                  <a:schemeClr val="bg1">
                    <a:lumMod val="65000"/>
                  </a:schemeClr>
                </a:solidFill>
              </a:rPr>
              <a:t>    5</a:t>
            </a:r>
            <a:endParaRPr lang="en-US">
              <a:solidFill>
                <a:schemeClr val="bg1">
                  <a:lumMod val="65000"/>
                </a:schemeClr>
              </a:solidFill>
            </a:endParaRPr>
          </a:p>
        </p:txBody>
      </p:sp>
      <p:sp>
        <p:nvSpPr>
          <p:cNvPr id="77830" name="TextBox 7"/>
          <p:cNvSpPr txBox="1">
            <a:spLocks noChangeArrowheads="1"/>
          </p:cNvSpPr>
          <p:nvPr/>
        </p:nvSpPr>
        <p:spPr bwMode="auto">
          <a:xfrm>
            <a:off x="609600" y="5257800"/>
            <a:ext cx="2133600" cy="369888"/>
          </a:xfrm>
          <a:prstGeom prst="rect">
            <a:avLst/>
          </a:prstGeom>
          <a:noFill/>
          <a:ln w="9525">
            <a:noFill/>
            <a:miter lim="800000"/>
            <a:headEnd/>
            <a:tailEnd/>
          </a:ln>
        </p:spPr>
        <p:txBody>
          <a:bodyPr wrap="none">
            <a:spAutoFit/>
          </a:bodyPr>
          <a:lstStyle/>
          <a:p>
            <a:r>
              <a:rPr lang="en-US"/>
              <a:t>[Quinn et al., 2008]</a:t>
            </a:r>
          </a:p>
        </p:txBody>
      </p:sp>
      <p:sp>
        <p:nvSpPr>
          <p:cNvPr id="9" name="Rectangle 8"/>
          <p:cNvSpPr/>
          <p:nvPr/>
        </p:nvSpPr>
        <p:spPr>
          <a:xfrm>
            <a:off x="4395850" y="5540514"/>
            <a:ext cx="1676400" cy="707886"/>
          </a:xfrm>
          <a:prstGeom prst="rect">
            <a:avLst/>
          </a:prstGeom>
        </p:spPr>
        <p:txBody>
          <a:bodyPr>
            <a:spAutoFit/>
          </a:bodyPr>
          <a:lstStyle/>
          <a:p>
            <a:pPr>
              <a:defRPr/>
            </a:pPr>
            <a:r>
              <a:rPr lang="en-US" altLang="ja-JP" sz="2000">
                <a:effectLst>
                  <a:glow rad="63500">
                    <a:schemeClr val="accent6">
                      <a:satMod val="175000"/>
                      <a:alpha val="40000"/>
                    </a:schemeClr>
                  </a:glow>
                </a:effectLst>
              </a:rPr>
              <a:t>same author</a:t>
            </a:r>
          </a:p>
          <a:p>
            <a:pPr>
              <a:defRPr/>
            </a:pPr>
            <a:r>
              <a:rPr lang="en-US" altLang="ja-JP" sz="2000">
                <a:effectLst>
                  <a:glow rad="63500">
                    <a:schemeClr val="accent6">
                      <a:satMod val="175000"/>
                      <a:alpha val="40000"/>
                    </a:schemeClr>
                  </a:glow>
                </a:effectLst>
              </a:rPr>
              <a:t>similar style</a:t>
            </a:r>
            <a:endParaRPr lang="en-US" altLang="ja-JP" sz="2000">
              <a:effectLst>
                <a:glow rad="63500">
                  <a:schemeClr val="accent6">
                    <a:satMod val="175000"/>
                    <a:alpha val="40000"/>
                  </a:schemeClr>
                </a:glow>
              </a:effectLst>
            </a:endParaRPr>
          </a:p>
        </p:txBody>
      </p:sp>
    </p:spTree>
  </p:cSld>
  <p:clrMapOvr>
    <a:masterClrMapping/>
  </p:clrMapOvr>
  <p:transition advTm="7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2"/>
          <p:cNvSpPr>
            <a:spLocks noChangeArrowheads="1"/>
          </p:cNvSpPr>
          <p:nvPr/>
        </p:nvSpPr>
        <p:spPr bwMode="auto">
          <a:xfrm>
            <a:off x="1295400" y="152400"/>
            <a:ext cx="7724775" cy="1139825"/>
          </a:xfrm>
          <a:prstGeom prst="rect">
            <a:avLst/>
          </a:prstGeom>
          <a:noFill/>
          <a:ln w="9525">
            <a:noFill/>
            <a:miter lim="800000"/>
            <a:headEnd/>
            <a:tailEnd/>
          </a:ln>
        </p:spPr>
        <p:txBody>
          <a:bodyPr anchor="ctr"/>
          <a:lstStyle/>
          <a:p>
            <a:pPr>
              <a:defRPr/>
            </a:pPr>
            <a:r>
              <a:rPr kumimoji="1" lang="en-US" altLang="ja-JP" sz="4400" b="1" err="1">
                <a:latin typeface="+mj-lt"/>
              </a:rPr>
              <a:t>PopoutText</a:t>
            </a:r>
            <a:r>
              <a:rPr kumimoji="1" lang="en-US" altLang="ja-JP" sz="4400" b="1">
                <a:latin typeface="+mj-lt"/>
              </a:rPr>
              <a:t> </a:t>
            </a:r>
            <a:r>
              <a:rPr kumimoji="1" lang="en-US" altLang="ja-JP" sz="5200" b="1">
                <a:effectLst>
                  <a:glow rad="139700">
                    <a:schemeClr val="accent6">
                      <a:satMod val="175000"/>
                      <a:alpha val="40000"/>
                    </a:schemeClr>
                  </a:glow>
                </a:effectLst>
                <a:latin typeface="+mj-lt"/>
              </a:rPr>
              <a:t>vs.</a:t>
            </a:r>
            <a:endParaRPr kumimoji="1" lang="en-US" altLang="ja-JP" sz="5200" b="1">
              <a:effectLst>
                <a:glow rad="139700">
                  <a:schemeClr val="accent6">
                    <a:satMod val="175000"/>
                    <a:alpha val="40000"/>
                  </a:schemeClr>
                </a:glow>
              </a:effectLst>
              <a:latin typeface="+mj-lt"/>
            </a:endParaRPr>
          </a:p>
        </p:txBody>
      </p:sp>
      <p:sp>
        <p:nvSpPr>
          <p:cNvPr id="29" name="TextBox 28"/>
          <p:cNvSpPr txBox="1"/>
          <p:nvPr/>
        </p:nvSpPr>
        <p:spPr>
          <a:xfrm>
            <a:off x="5632450" y="6548438"/>
            <a:ext cx="3587750" cy="368300"/>
          </a:xfrm>
          <a:prstGeom prst="rect">
            <a:avLst/>
          </a:prstGeom>
          <a:noFill/>
        </p:spPr>
        <p:txBody>
          <a:bodyPr>
            <a:spAutoFit/>
          </a:bodyPr>
          <a:lstStyle/>
          <a:p>
            <a:pPr algn="r">
              <a:defRPr/>
            </a:pPr>
            <a:r>
              <a:rPr lang="en-US">
                <a:solidFill>
                  <a:schemeClr val="bg1">
                    <a:lumMod val="65000"/>
                  </a:schemeClr>
                </a:solidFill>
              </a:rPr>
              <a:t>1    2    3    </a:t>
            </a:r>
            <a:r>
              <a:rPr lang="en-US">
                <a:solidFill>
                  <a:schemeClr val="bg1">
                    <a:lumMod val="50000"/>
                  </a:schemeClr>
                </a:solidFill>
                <a:latin typeface="Arial Black" pitchFamily="34" charset="0"/>
              </a:rPr>
              <a:t>[4 Balance …]</a:t>
            </a:r>
            <a:r>
              <a:rPr lang="en-US">
                <a:solidFill>
                  <a:schemeClr val="bg1">
                    <a:lumMod val="65000"/>
                  </a:schemeClr>
                </a:solidFill>
              </a:rPr>
              <a:t>    5</a:t>
            </a:r>
            <a:endParaRPr lang="en-US">
              <a:solidFill>
                <a:schemeClr val="bg1">
                  <a:lumMod val="65000"/>
                </a:schemeClr>
              </a:solidFill>
            </a:endParaRPr>
          </a:p>
        </p:txBody>
      </p:sp>
      <p:graphicFrame>
        <p:nvGraphicFramePr>
          <p:cNvPr id="30" name="Chart 29"/>
          <p:cNvGraphicFramePr>
            <a:graphicFrameLocks/>
          </p:cNvGraphicFramePr>
          <p:nvPr/>
        </p:nvGraphicFramePr>
        <p:xfrm>
          <a:off x="0" y="914400"/>
          <a:ext cx="9144000" cy="5638800"/>
        </p:xfrm>
        <a:graphic>
          <a:graphicData uri="http://schemas.openxmlformats.org/drawingml/2006/chart">
            <c:chart xmlns:c="http://schemas.openxmlformats.org/drawingml/2006/chart" xmlns:r="http://schemas.openxmlformats.org/officeDocument/2006/relationships" r:id="rId3"/>
          </a:graphicData>
        </a:graphic>
      </p:graphicFrame>
      <p:sp>
        <p:nvSpPr>
          <p:cNvPr id="79876" name="Rectangle 30"/>
          <p:cNvSpPr>
            <a:spLocks noChangeArrowheads="1"/>
          </p:cNvSpPr>
          <p:nvPr/>
        </p:nvSpPr>
        <p:spPr bwMode="auto">
          <a:xfrm>
            <a:off x="2057400" y="860425"/>
            <a:ext cx="2497138" cy="892175"/>
          </a:xfrm>
          <a:prstGeom prst="rect">
            <a:avLst/>
          </a:prstGeom>
          <a:noFill/>
          <a:ln w="9525">
            <a:noFill/>
            <a:miter lim="800000"/>
            <a:headEnd/>
            <a:tailEnd/>
          </a:ln>
        </p:spPr>
        <p:txBody>
          <a:bodyPr wrap="none">
            <a:spAutoFit/>
          </a:bodyPr>
          <a:lstStyle/>
          <a:p>
            <a:r>
              <a:rPr kumimoji="1" lang="en-US" altLang="ja-JP" sz="5200">
                <a:latin typeface="Arial Narrow" pitchFamily="34" charset="0"/>
                <a:cs typeface="ＭＳ Ｐゴシック"/>
              </a:rPr>
              <a:t>ClearText</a:t>
            </a:r>
            <a:endParaRPr lang="en-US" sz="5200">
              <a:latin typeface="Arial Narrow" pitchFamily="34" charset="0"/>
            </a:endParaRPr>
          </a:p>
        </p:txBody>
      </p:sp>
      <p:sp>
        <p:nvSpPr>
          <p:cNvPr id="32" name="TextBox 31"/>
          <p:cNvSpPr txBox="1"/>
          <p:nvPr/>
        </p:nvSpPr>
        <p:spPr>
          <a:xfrm>
            <a:off x="5181600" y="5105400"/>
            <a:ext cx="304800" cy="430887"/>
          </a:xfrm>
          <a:prstGeom prst="rect">
            <a:avLst/>
          </a:prstGeom>
          <a:noFill/>
        </p:spPr>
        <p:txBody>
          <a:bodyPr>
            <a:spAutoFit/>
          </a:bodyPr>
          <a:lstStyle/>
          <a:p>
            <a:pPr>
              <a:defRPr/>
            </a:pPr>
            <a:r>
              <a:rPr lang="en-US" sz="2200">
                <a:effectLst>
                  <a:glow rad="228600">
                    <a:schemeClr val="accent6">
                      <a:satMod val="175000"/>
                      <a:alpha val="40000"/>
                    </a:schemeClr>
                  </a:glow>
                </a:effectLst>
              </a:rPr>
              <a:t>*</a:t>
            </a:r>
            <a:endParaRPr lang="en-US" sz="2200">
              <a:effectLst>
                <a:glow rad="228600">
                  <a:schemeClr val="accent6">
                    <a:satMod val="175000"/>
                    <a:alpha val="40000"/>
                  </a:schemeClr>
                </a:glow>
              </a:effectLst>
            </a:endParaRPr>
          </a:p>
        </p:txBody>
      </p:sp>
      <p:sp>
        <p:nvSpPr>
          <p:cNvPr id="33" name="TextBox 32"/>
          <p:cNvSpPr txBox="1"/>
          <p:nvPr/>
        </p:nvSpPr>
        <p:spPr>
          <a:xfrm>
            <a:off x="6986650" y="5105400"/>
            <a:ext cx="304800" cy="430887"/>
          </a:xfrm>
          <a:prstGeom prst="rect">
            <a:avLst/>
          </a:prstGeom>
          <a:noFill/>
        </p:spPr>
        <p:txBody>
          <a:bodyPr>
            <a:spAutoFit/>
          </a:bodyPr>
          <a:lstStyle/>
          <a:p>
            <a:pPr>
              <a:defRPr/>
            </a:pPr>
            <a:r>
              <a:rPr lang="en-US" sz="2200">
                <a:effectLst>
                  <a:glow rad="228600">
                    <a:schemeClr val="accent6">
                      <a:satMod val="175000"/>
                      <a:alpha val="40000"/>
                    </a:schemeClr>
                  </a:glow>
                </a:effectLst>
              </a:rPr>
              <a:t>*</a:t>
            </a:r>
            <a:endParaRPr lang="en-US" sz="2200">
              <a:effectLst>
                <a:glow rad="228600">
                  <a:schemeClr val="accent6">
                    <a:satMod val="175000"/>
                    <a:alpha val="40000"/>
                  </a:schemeClr>
                </a:glow>
              </a:effectLst>
            </a:endParaRPr>
          </a:p>
        </p:txBody>
      </p:sp>
      <p:sp>
        <p:nvSpPr>
          <p:cNvPr id="34" name="TextBox 33"/>
          <p:cNvSpPr txBox="1"/>
          <p:nvPr/>
        </p:nvSpPr>
        <p:spPr>
          <a:xfrm>
            <a:off x="8686800" y="5105400"/>
            <a:ext cx="304800" cy="430887"/>
          </a:xfrm>
          <a:prstGeom prst="rect">
            <a:avLst/>
          </a:prstGeom>
          <a:noFill/>
        </p:spPr>
        <p:txBody>
          <a:bodyPr>
            <a:spAutoFit/>
          </a:bodyPr>
          <a:lstStyle/>
          <a:p>
            <a:pPr>
              <a:defRPr/>
            </a:pPr>
            <a:r>
              <a:rPr lang="en-US" sz="2200">
                <a:effectLst>
                  <a:glow rad="228600">
                    <a:schemeClr val="accent6">
                      <a:satMod val="175000"/>
                      <a:alpha val="40000"/>
                    </a:schemeClr>
                  </a:glow>
                </a:effectLst>
              </a:rPr>
              <a:t>*</a:t>
            </a:r>
            <a:endParaRPr lang="en-US" sz="2200">
              <a:effectLst>
                <a:glow rad="228600">
                  <a:schemeClr val="accent6">
                    <a:satMod val="175000"/>
                    <a:alpha val="40000"/>
                  </a:schemeClr>
                </a:glow>
              </a:effectLst>
            </a:endParaRPr>
          </a:p>
        </p:txBody>
      </p:sp>
      <p:sp>
        <p:nvSpPr>
          <p:cNvPr id="36" name="TextBox 35"/>
          <p:cNvSpPr txBox="1"/>
          <p:nvPr/>
        </p:nvSpPr>
        <p:spPr>
          <a:xfrm>
            <a:off x="228600" y="6248400"/>
            <a:ext cx="3276600" cy="430887"/>
          </a:xfrm>
          <a:prstGeom prst="rect">
            <a:avLst/>
          </a:prstGeom>
          <a:noFill/>
        </p:spPr>
        <p:txBody>
          <a:bodyPr>
            <a:spAutoFit/>
          </a:bodyPr>
          <a:lstStyle/>
          <a:p>
            <a:pPr>
              <a:defRPr/>
            </a:pPr>
            <a:r>
              <a:rPr lang="en-US" sz="2200">
                <a:effectLst>
                  <a:glow rad="228600">
                    <a:schemeClr val="accent6">
                      <a:satMod val="175000"/>
                      <a:alpha val="40000"/>
                    </a:schemeClr>
                  </a:glow>
                </a:effectLst>
              </a:rPr>
              <a:t>* Sig. diff.</a:t>
            </a:r>
            <a:endParaRPr lang="en-US" sz="2200">
              <a:effectLst>
                <a:glow rad="228600">
                  <a:schemeClr val="accent6">
                    <a:satMod val="175000"/>
                    <a:alpha val="40000"/>
                  </a:schemeClr>
                </a:glow>
              </a:effectLst>
            </a:endParaRPr>
          </a:p>
        </p:txBody>
      </p:sp>
    </p:spTree>
  </p:cSld>
  <p:clrMapOvr>
    <a:masterClrMapping/>
  </p:clrMapOvr>
  <p:transition advTm="7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65" name="Rectangle 22"/>
          <p:cNvSpPr>
            <a:spLocks noChangeArrowheads="1"/>
          </p:cNvSpPr>
          <p:nvPr/>
        </p:nvSpPr>
        <p:spPr bwMode="auto">
          <a:xfrm>
            <a:off x="1295400" y="152400"/>
            <a:ext cx="7848600" cy="1139825"/>
          </a:xfrm>
          <a:prstGeom prst="rect">
            <a:avLst/>
          </a:prstGeom>
          <a:noFill/>
          <a:ln w="9525">
            <a:noFill/>
            <a:miter lim="800000"/>
            <a:headEnd/>
            <a:tailEnd/>
          </a:ln>
        </p:spPr>
        <p:txBody>
          <a:bodyPr anchor="ctr"/>
          <a:lstStyle/>
          <a:p>
            <a:pPr>
              <a:defRPr/>
            </a:pPr>
            <a:r>
              <a:rPr kumimoji="1" lang="en-US" altLang="ja-JP" sz="3200" b="1">
                <a:effectLst>
                  <a:glow rad="139700">
                    <a:schemeClr val="accent6">
                      <a:satMod val="175000"/>
                      <a:alpha val="40000"/>
                    </a:schemeClr>
                  </a:glow>
                </a:effectLst>
              </a:rPr>
              <a:t>vs.</a:t>
            </a:r>
            <a:r>
              <a:rPr kumimoji="1" lang="en-US" altLang="ja-JP" sz="4400" b="1">
                <a:effectLst>
                  <a:glow rad="139700">
                    <a:schemeClr val="accent6">
                      <a:satMod val="175000"/>
                      <a:alpha val="40000"/>
                    </a:schemeClr>
                  </a:glow>
                </a:effectLst>
              </a:rPr>
              <a:t> </a:t>
            </a:r>
            <a:r>
              <a:rPr kumimoji="1" lang="en-US" altLang="ja-JP" sz="5200" b="1">
                <a:latin typeface="+mj-lt"/>
              </a:rPr>
              <a:t>standard</a:t>
            </a:r>
            <a:endParaRPr kumimoji="1" lang="en-US" altLang="ja-JP" sz="5200">
              <a:latin typeface="+mj-lt"/>
            </a:endParaRPr>
          </a:p>
        </p:txBody>
      </p:sp>
      <p:sp>
        <p:nvSpPr>
          <p:cNvPr id="34" name="TextBox 33"/>
          <p:cNvSpPr txBox="1"/>
          <p:nvPr/>
        </p:nvSpPr>
        <p:spPr>
          <a:xfrm>
            <a:off x="5632450" y="6548438"/>
            <a:ext cx="3587750" cy="368300"/>
          </a:xfrm>
          <a:prstGeom prst="rect">
            <a:avLst/>
          </a:prstGeom>
          <a:noFill/>
        </p:spPr>
        <p:txBody>
          <a:bodyPr>
            <a:spAutoFit/>
          </a:bodyPr>
          <a:lstStyle/>
          <a:p>
            <a:pPr algn="r">
              <a:defRPr/>
            </a:pPr>
            <a:r>
              <a:rPr lang="en-US">
                <a:solidFill>
                  <a:schemeClr val="bg1">
                    <a:lumMod val="65000"/>
                  </a:schemeClr>
                </a:solidFill>
              </a:rPr>
              <a:t>1    2    3    </a:t>
            </a:r>
            <a:r>
              <a:rPr lang="en-US">
                <a:solidFill>
                  <a:schemeClr val="bg1">
                    <a:lumMod val="50000"/>
                  </a:schemeClr>
                </a:solidFill>
                <a:latin typeface="Arial Black" pitchFamily="34" charset="0"/>
              </a:rPr>
              <a:t>[4 Balance …]</a:t>
            </a:r>
            <a:r>
              <a:rPr lang="en-US">
                <a:solidFill>
                  <a:schemeClr val="bg1">
                    <a:lumMod val="65000"/>
                  </a:schemeClr>
                </a:solidFill>
              </a:rPr>
              <a:t>    5</a:t>
            </a:r>
            <a:endParaRPr lang="en-US">
              <a:solidFill>
                <a:schemeClr val="bg1">
                  <a:lumMod val="65000"/>
                </a:schemeClr>
              </a:solidFill>
            </a:endParaRPr>
          </a:p>
        </p:txBody>
      </p:sp>
      <p:graphicFrame>
        <p:nvGraphicFramePr>
          <p:cNvPr id="35" name="Chart 34"/>
          <p:cNvGraphicFramePr>
            <a:graphicFrameLocks/>
          </p:cNvGraphicFramePr>
          <p:nvPr/>
        </p:nvGraphicFramePr>
        <p:xfrm>
          <a:off x="0" y="1066800"/>
          <a:ext cx="914400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36" name="TextBox 35"/>
          <p:cNvSpPr txBox="1"/>
          <p:nvPr/>
        </p:nvSpPr>
        <p:spPr>
          <a:xfrm>
            <a:off x="228600" y="6248400"/>
            <a:ext cx="3276600" cy="430887"/>
          </a:xfrm>
          <a:prstGeom prst="rect">
            <a:avLst/>
          </a:prstGeom>
          <a:noFill/>
        </p:spPr>
        <p:txBody>
          <a:bodyPr>
            <a:spAutoFit/>
          </a:bodyPr>
          <a:lstStyle/>
          <a:p>
            <a:pPr>
              <a:defRPr/>
            </a:pPr>
            <a:r>
              <a:rPr lang="en-US" sz="2200">
                <a:effectLst>
                  <a:glow rad="228600">
                    <a:schemeClr val="accent6">
                      <a:satMod val="175000"/>
                      <a:alpha val="40000"/>
                    </a:schemeClr>
                  </a:glow>
                </a:effectLst>
              </a:rPr>
              <a:t>* Sig. diff. over standard</a:t>
            </a:r>
            <a:endParaRPr lang="en-US" sz="2200">
              <a:effectLst>
                <a:glow rad="228600">
                  <a:schemeClr val="accent6">
                    <a:satMod val="175000"/>
                    <a:alpha val="40000"/>
                  </a:schemeClr>
                </a:glow>
              </a:effectLst>
            </a:endParaRPr>
          </a:p>
        </p:txBody>
      </p:sp>
      <p:sp>
        <p:nvSpPr>
          <p:cNvPr id="37" name="TextBox 36"/>
          <p:cNvSpPr txBox="1"/>
          <p:nvPr/>
        </p:nvSpPr>
        <p:spPr>
          <a:xfrm>
            <a:off x="978725" y="4038600"/>
            <a:ext cx="304800" cy="492443"/>
          </a:xfrm>
          <a:prstGeom prst="rect">
            <a:avLst/>
          </a:prstGeom>
          <a:noFill/>
        </p:spPr>
        <p:txBody>
          <a:bodyPr>
            <a:spAutoFit/>
          </a:bodyPr>
          <a:lstStyle/>
          <a:p>
            <a:pPr>
              <a:defRPr/>
            </a:pPr>
            <a:r>
              <a:rPr lang="en-US" sz="2600">
                <a:effectLst>
                  <a:glow rad="228600">
                    <a:schemeClr val="bg1">
                      <a:alpha val="40000"/>
                    </a:schemeClr>
                  </a:glow>
                </a:effectLst>
              </a:rPr>
              <a:t>*</a:t>
            </a:r>
            <a:endParaRPr lang="en-US" sz="2600">
              <a:effectLst>
                <a:glow rad="228600">
                  <a:schemeClr val="bg1">
                    <a:alpha val="40000"/>
                  </a:schemeClr>
                </a:glow>
              </a:effectLst>
            </a:endParaRPr>
          </a:p>
        </p:txBody>
      </p:sp>
      <p:sp>
        <p:nvSpPr>
          <p:cNvPr id="38" name="TextBox 37"/>
          <p:cNvSpPr txBox="1"/>
          <p:nvPr/>
        </p:nvSpPr>
        <p:spPr>
          <a:xfrm>
            <a:off x="1335975" y="4038600"/>
            <a:ext cx="304800" cy="492443"/>
          </a:xfrm>
          <a:prstGeom prst="rect">
            <a:avLst/>
          </a:prstGeom>
          <a:noFill/>
        </p:spPr>
        <p:txBody>
          <a:bodyPr>
            <a:spAutoFit/>
          </a:bodyPr>
          <a:lstStyle/>
          <a:p>
            <a:pPr>
              <a:defRPr/>
            </a:pPr>
            <a:r>
              <a:rPr lang="en-US" sz="2600">
                <a:effectLst>
                  <a:glow rad="228600">
                    <a:schemeClr val="bg1">
                      <a:alpha val="40000"/>
                    </a:schemeClr>
                  </a:glow>
                </a:effectLst>
              </a:rPr>
              <a:t>*</a:t>
            </a:r>
            <a:endParaRPr lang="en-US" sz="2600">
              <a:effectLst>
                <a:glow rad="228600">
                  <a:schemeClr val="bg1">
                    <a:alpha val="40000"/>
                  </a:schemeClr>
                </a:glow>
              </a:effectLst>
            </a:endParaRPr>
          </a:p>
        </p:txBody>
      </p:sp>
      <p:sp>
        <p:nvSpPr>
          <p:cNvPr id="39" name="TextBox 38"/>
          <p:cNvSpPr txBox="1"/>
          <p:nvPr/>
        </p:nvSpPr>
        <p:spPr>
          <a:xfrm>
            <a:off x="2667000" y="4038600"/>
            <a:ext cx="304800" cy="492443"/>
          </a:xfrm>
          <a:prstGeom prst="rect">
            <a:avLst/>
          </a:prstGeom>
          <a:noFill/>
        </p:spPr>
        <p:txBody>
          <a:bodyPr>
            <a:spAutoFit/>
          </a:bodyPr>
          <a:lstStyle/>
          <a:p>
            <a:pPr>
              <a:defRPr/>
            </a:pPr>
            <a:r>
              <a:rPr lang="en-US" sz="2600">
                <a:effectLst>
                  <a:glow rad="228600">
                    <a:schemeClr val="bg1">
                      <a:alpha val="40000"/>
                    </a:schemeClr>
                  </a:glow>
                </a:effectLst>
              </a:rPr>
              <a:t>*</a:t>
            </a:r>
            <a:endParaRPr lang="en-US" sz="2600">
              <a:effectLst>
                <a:glow rad="228600">
                  <a:schemeClr val="bg1">
                    <a:alpha val="40000"/>
                  </a:schemeClr>
                </a:glow>
              </a:effectLst>
            </a:endParaRPr>
          </a:p>
        </p:txBody>
      </p:sp>
      <p:sp>
        <p:nvSpPr>
          <p:cNvPr id="40" name="TextBox 39"/>
          <p:cNvSpPr txBox="1"/>
          <p:nvPr/>
        </p:nvSpPr>
        <p:spPr>
          <a:xfrm>
            <a:off x="3048000" y="4038600"/>
            <a:ext cx="304800" cy="492443"/>
          </a:xfrm>
          <a:prstGeom prst="rect">
            <a:avLst/>
          </a:prstGeom>
          <a:noFill/>
        </p:spPr>
        <p:txBody>
          <a:bodyPr>
            <a:spAutoFit/>
          </a:bodyPr>
          <a:lstStyle/>
          <a:p>
            <a:pPr>
              <a:defRPr/>
            </a:pPr>
            <a:r>
              <a:rPr lang="en-US" sz="2600">
                <a:effectLst>
                  <a:glow rad="228600">
                    <a:schemeClr val="bg1">
                      <a:alpha val="40000"/>
                    </a:schemeClr>
                  </a:glow>
                </a:effectLst>
              </a:rPr>
              <a:t>*</a:t>
            </a:r>
            <a:endParaRPr lang="en-US" sz="2600">
              <a:effectLst>
                <a:glow rad="228600">
                  <a:schemeClr val="bg1">
                    <a:alpha val="40000"/>
                  </a:schemeClr>
                </a:glow>
              </a:effectLst>
            </a:endParaRPr>
          </a:p>
        </p:txBody>
      </p:sp>
      <p:sp>
        <p:nvSpPr>
          <p:cNvPr id="41" name="TextBox 40"/>
          <p:cNvSpPr txBox="1"/>
          <p:nvPr/>
        </p:nvSpPr>
        <p:spPr>
          <a:xfrm>
            <a:off x="4343400" y="4038600"/>
            <a:ext cx="304800" cy="492443"/>
          </a:xfrm>
          <a:prstGeom prst="rect">
            <a:avLst/>
          </a:prstGeom>
          <a:noFill/>
        </p:spPr>
        <p:txBody>
          <a:bodyPr>
            <a:spAutoFit/>
          </a:bodyPr>
          <a:lstStyle/>
          <a:p>
            <a:pPr>
              <a:defRPr/>
            </a:pPr>
            <a:r>
              <a:rPr lang="en-US" sz="2600">
                <a:effectLst>
                  <a:glow rad="228600">
                    <a:schemeClr val="bg1">
                      <a:alpha val="40000"/>
                    </a:schemeClr>
                  </a:glow>
                </a:effectLst>
              </a:rPr>
              <a:t>*</a:t>
            </a:r>
            <a:endParaRPr lang="en-US" sz="2600">
              <a:effectLst>
                <a:glow rad="228600">
                  <a:schemeClr val="bg1">
                    <a:alpha val="40000"/>
                  </a:schemeClr>
                </a:glow>
              </a:effectLst>
            </a:endParaRPr>
          </a:p>
        </p:txBody>
      </p:sp>
      <p:sp>
        <p:nvSpPr>
          <p:cNvPr id="42" name="TextBox 41"/>
          <p:cNvSpPr txBox="1"/>
          <p:nvPr/>
        </p:nvSpPr>
        <p:spPr>
          <a:xfrm>
            <a:off x="4724400" y="4038600"/>
            <a:ext cx="304800" cy="492443"/>
          </a:xfrm>
          <a:prstGeom prst="rect">
            <a:avLst/>
          </a:prstGeom>
          <a:noFill/>
        </p:spPr>
        <p:txBody>
          <a:bodyPr>
            <a:spAutoFit/>
          </a:bodyPr>
          <a:lstStyle/>
          <a:p>
            <a:pPr>
              <a:defRPr/>
            </a:pPr>
            <a:r>
              <a:rPr lang="en-US" sz="2600">
                <a:effectLst>
                  <a:glow rad="228600">
                    <a:schemeClr val="bg1">
                      <a:alpha val="40000"/>
                    </a:schemeClr>
                  </a:glow>
                </a:effectLst>
              </a:rPr>
              <a:t>*</a:t>
            </a:r>
            <a:endParaRPr lang="en-US" sz="2600">
              <a:effectLst>
                <a:glow rad="228600">
                  <a:schemeClr val="bg1">
                    <a:alpha val="40000"/>
                  </a:schemeClr>
                </a:glow>
              </a:effectLst>
            </a:endParaRPr>
          </a:p>
        </p:txBody>
      </p:sp>
      <p:sp>
        <p:nvSpPr>
          <p:cNvPr id="43" name="TextBox 42"/>
          <p:cNvSpPr txBox="1"/>
          <p:nvPr/>
        </p:nvSpPr>
        <p:spPr>
          <a:xfrm>
            <a:off x="6400800" y="4038600"/>
            <a:ext cx="304800" cy="492443"/>
          </a:xfrm>
          <a:prstGeom prst="rect">
            <a:avLst/>
          </a:prstGeom>
          <a:noFill/>
        </p:spPr>
        <p:txBody>
          <a:bodyPr>
            <a:spAutoFit/>
          </a:bodyPr>
          <a:lstStyle/>
          <a:p>
            <a:pPr>
              <a:defRPr/>
            </a:pPr>
            <a:r>
              <a:rPr lang="en-US" sz="2600">
                <a:effectLst>
                  <a:glow rad="228600">
                    <a:schemeClr val="bg1">
                      <a:alpha val="40000"/>
                    </a:schemeClr>
                  </a:glow>
                </a:effectLst>
              </a:rPr>
              <a:t>*</a:t>
            </a:r>
            <a:endParaRPr lang="en-US" sz="2600">
              <a:effectLst>
                <a:glow rad="228600">
                  <a:schemeClr val="bg1">
                    <a:alpha val="40000"/>
                  </a:schemeClr>
                </a:glow>
              </a:effectLst>
            </a:endParaRPr>
          </a:p>
        </p:txBody>
      </p:sp>
      <p:sp>
        <p:nvSpPr>
          <p:cNvPr id="44" name="TextBox 43"/>
          <p:cNvSpPr txBox="1"/>
          <p:nvPr/>
        </p:nvSpPr>
        <p:spPr>
          <a:xfrm>
            <a:off x="8077200" y="4038600"/>
            <a:ext cx="304800" cy="492443"/>
          </a:xfrm>
          <a:prstGeom prst="rect">
            <a:avLst/>
          </a:prstGeom>
          <a:noFill/>
        </p:spPr>
        <p:txBody>
          <a:bodyPr>
            <a:spAutoFit/>
          </a:bodyPr>
          <a:lstStyle/>
          <a:p>
            <a:pPr>
              <a:defRPr/>
            </a:pPr>
            <a:r>
              <a:rPr lang="en-US" sz="2600">
                <a:effectLst>
                  <a:glow rad="228600">
                    <a:schemeClr val="bg1">
                      <a:alpha val="40000"/>
                    </a:schemeClr>
                  </a:glow>
                </a:effectLst>
              </a:rPr>
              <a:t>*</a:t>
            </a:r>
            <a:endParaRPr lang="en-US" sz="2600">
              <a:effectLst>
                <a:glow rad="228600">
                  <a:schemeClr val="bg1">
                    <a:alpha val="40000"/>
                  </a:schemeClr>
                </a:glow>
              </a:effectLst>
            </a:endParaRPr>
          </a:p>
        </p:txBody>
      </p:sp>
    </p:spTree>
  </p:cSld>
  <p:clrMapOvr>
    <a:masterClrMapping/>
  </p:clrMapOvr>
  <p:transition advTm="7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71600"/>
            <a:ext cx="6705600" cy="1143000"/>
          </a:xfrm>
        </p:spPr>
        <p:txBody>
          <a:bodyPr rtlCol="0">
            <a:normAutofit/>
          </a:bodyPr>
          <a:lstStyle/>
          <a:p>
            <a:pPr fontAlgn="auto">
              <a:spcAft>
                <a:spcPts val="0"/>
              </a:spcAft>
              <a:defRPr/>
            </a:pPr>
            <a:r>
              <a:rPr lang="en-US" b="1" smtClean="0">
                <a:effectLst>
                  <a:glow rad="228600">
                    <a:schemeClr val="accent6">
                      <a:satMod val="175000"/>
                      <a:alpha val="40000"/>
                    </a:schemeClr>
                  </a:glow>
                </a:effectLst>
                <a:latin typeface="Arial Black" pitchFamily="34" charset="0"/>
              </a:rPr>
              <a:t>book  </a:t>
            </a:r>
            <a:r>
              <a:rPr lang="en-US" b="1" smtClean="0">
                <a:effectLst>
                  <a:glow rad="228600">
                    <a:schemeClr val="accent6">
                      <a:satMod val="175000"/>
                      <a:alpha val="40000"/>
                    </a:schemeClr>
                  </a:glow>
                </a:effectLst>
              </a:rPr>
              <a:t>          </a:t>
            </a:r>
            <a:r>
              <a:rPr lang="en-US" b="1" smtClean="0">
                <a:effectLst>
                  <a:glow rad="228600">
                    <a:schemeClr val="accent6">
                      <a:satMod val="175000"/>
                      <a:alpha val="40000"/>
                    </a:schemeClr>
                  </a:glow>
                </a:effectLst>
                <a:latin typeface="Arial Black" pitchFamily="34" charset="0"/>
              </a:rPr>
              <a:t>device</a:t>
            </a:r>
            <a:endParaRPr lang="en-US" b="1">
              <a:effectLst>
                <a:glow rad="228600">
                  <a:schemeClr val="accent6">
                    <a:satMod val="175000"/>
                    <a:alpha val="40000"/>
                  </a:schemeClr>
                </a:glow>
              </a:effectLst>
              <a:latin typeface="Arial Black" pitchFamily="34" charset="0"/>
            </a:endParaRPr>
          </a:p>
        </p:txBody>
      </p:sp>
      <p:sp>
        <p:nvSpPr>
          <p:cNvPr id="83970" name="Content Placeholder 2"/>
          <p:cNvSpPr>
            <a:spLocks noGrp="1"/>
          </p:cNvSpPr>
          <p:nvPr>
            <p:ph idx="1"/>
          </p:nvPr>
        </p:nvSpPr>
        <p:spPr>
          <a:xfrm>
            <a:off x="533400" y="2667000"/>
            <a:ext cx="7315200" cy="3810000"/>
          </a:xfrm>
        </p:spPr>
        <p:txBody>
          <a:bodyPr/>
          <a:lstStyle/>
          <a:p>
            <a:pPr algn="ctr">
              <a:lnSpc>
                <a:spcPct val="150000"/>
              </a:lnSpc>
              <a:buFont typeface="Arial" charset="0"/>
              <a:buNone/>
            </a:pPr>
            <a:r>
              <a:rPr lang="en-US" smtClean="0"/>
              <a:t>let the library </a:t>
            </a:r>
            <a:r>
              <a:rPr lang="en-US" b="1" smtClean="0"/>
              <a:t>follow you</a:t>
            </a:r>
          </a:p>
          <a:p>
            <a:pPr algn="ctr">
              <a:lnSpc>
                <a:spcPct val="150000"/>
              </a:lnSpc>
              <a:buFont typeface="Arial" charset="0"/>
              <a:buNone/>
            </a:pPr>
            <a:r>
              <a:rPr lang="en-US" smtClean="0">
                <a:latin typeface="Arial Narrow" pitchFamily="34" charset="0"/>
              </a:rPr>
              <a:t>mobile phones </a:t>
            </a:r>
            <a:r>
              <a:rPr lang="en-US" smtClean="0"/>
              <a:t>are </a:t>
            </a:r>
            <a:r>
              <a:rPr lang="en-US" smtClean="0">
                <a:latin typeface="Arial Black" pitchFamily="34" charset="0"/>
              </a:rPr>
              <a:t>everywhere</a:t>
            </a:r>
          </a:p>
          <a:p>
            <a:pPr algn="ctr">
              <a:lnSpc>
                <a:spcPct val="150000"/>
              </a:lnSpc>
              <a:buFont typeface="Arial" charset="0"/>
              <a:buNone/>
            </a:pPr>
            <a:r>
              <a:rPr lang="en-US" b="1" smtClean="0"/>
              <a:t>capacity</a:t>
            </a:r>
            <a:r>
              <a:rPr lang="en-US" smtClean="0"/>
              <a:t> is </a:t>
            </a:r>
            <a:r>
              <a:rPr lang="en-US" smtClean="0">
                <a:latin typeface="Arial Narrow" pitchFamily="34" charset="0"/>
              </a:rPr>
              <a:t>growing</a:t>
            </a:r>
            <a:r>
              <a:rPr lang="en-US" smtClean="0"/>
              <a:t> very fast</a:t>
            </a:r>
          </a:p>
        </p:txBody>
      </p:sp>
      <p:pic>
        <p:nvPicPr>
          <p:cNvPr id="83971" name="Picture 3" descr="1011eseri7"/>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rot="-1201203">
            <a:off x="7559675" y="3810000"/>
            <a:ext cx="1484313" cy="844550"/>
          </a:xfrm>
          <a:prstGeom prst="rect">
            <a:avLst/>
          </a:prstGeom>
          <a:noFill/>
          <a:ln w="9525">
            <a:noFill/>
            <a:miter lim="800000"/>
            <a:headEnd/>
            <a:tailEnd/>
          </a:ln>
        </p:spPr>
      </p:pic>
      <p:pic>
        <p:nvPicPr>
          <p:cNvPr id="83972" name="Picture 7" descr="motorolaA630"/>
          <p:cNvPicPr>
            <a:picLocks noChangeAspect="1" noChangeArrowheads="1"/>
          </p:cNvPicPr>
          <p:nvPr/>
        </p:nvPicPr>
        <p:blipFill>
          <a:blip r:embed="rId3"/>
          <a:srcRect l="34590" t="591" r="34146"/>
          <a:stretch>
            <a:fillRect/>
          </a:stretch>
        </p:blipFill>
        <p:spPr bwMode="auto">
          <a:xfrm>
            <a:off x="8480425" y="4386263"/>
            <a:ext cx="382588" cy="912812"/>
          </a:xfrm>
          <a:prstGeom prst="rect">
            <a:avLst/>
          </a:prstGeom>
          <a:noFill/>
          <a:ln w="9525">
            <a:noFill/>
            <a:miter lim="800000"/>
            <a:headEnd/>
            <a:tailEnd/>
          </a:ln>
        </p:spPr>
      </p:pic>
      <p:pic>
        <p:nvPicPr>
          <p:cNvPr id="83973" name="Picture 1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rot="2229927">
            <a:off x="-268288" y="3702050"/>
            <a:ext cx="1254126" cy="1046163"/>
          </a:xfrm>
          <a:prstGeom prst="rect">
            <a:avLst/>
          </a:prstGeom>
          <a:noFill/>
          <a:ln w="9525">
            <a:noFill/>
            <a:miter lim="800000"/>
            <a:headEnd/>
            <a:tailEnd/>
          </a:ln>
        </p:spPr>
      </p:pic>
      <p:pic>
        <p:nvPicPr>
          <p:cNvPr id="83974" name="Picture 1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52400" y="1066800"/>
            <a:ext cx="557213" cy="611188"/>
          </a:xfrm>
          <a:prstGeom prst="rect">
            <a:avLst/>
          </a:prstGeom>
          <a:noFill/>
          <a:ln w="9525">
            <a:noFill/>
            <a:miter lim="800000"/>
            <a:headEnd/>
            <a:tailEnd/>
          </a:ln>
        </p:spPr>
      </p:pic>
      <p:pic>
        <p:nvPicPr>
          <p:cNvPr id="83975" name="Picture 16" descr="phone1.png"/>
          <p:cNvPicPr>
            <a:picLocks noChangeAspect="1"/>
          </p:cNvPicPr>
          <p:nvPr/>
        </p:nvPicPr>
        <p:blipFill>
          <a:blip r:embed="rId6"/>
          <a:srcRect/>
          <a:stretch>
            <a:fillRect/>
          </a:stretch>
        </p:blipFill>
        <p:spPr bwMode="auto">
          <a:xfrm>
            <a:off x="6096000" y="5638800"/>
            <a:ext cx="1103313" cy="868363"/>
          </a:xfrm>
          <a:prstGeom prst="rect">
            <a:avLst/>
          </a:prstGeom>
          <a:noFill/>
          <a:ln w="9525">
            <a:noFill/>
            <a:miter lim="800000"/>
            <a:headEnd/>
            <a:tailEnd/>
          </a:ln>
        </p:spPr>
      </p:pic>
      <p:pic>
        <p:nvPicPr>
          <p:cNvPr id="83976" name="Picture 17" descr="phone9.png"/>
          <p:cNvPicPr>
            <a:picLocks noChangeAspect="1"/>
          </p:cNvPicPr>
          <p:nvPr/>
        </p:nvPicPr>
        <p:blipFill>
          <a:blip r:embed="rId7"/>
          <a:srcRect/>
          <a:stretch>
            <a:fillRect/>
          </a:stretch>
        </p:blipFill>
        <p:spPr bwMode="auto">
          <a:xfrm>
            <a:off x="685800" y="152400"/>
            <a:ext cx="685800" cy="1303338"/>
          </a:xfrm>
          <a:prstGeom prst="rect">
            <a:avLst/>
          </a:prstGeom>
          <a:noFill/>
          <a:ln w="9525">
            <a:noFill/>
            <a:miter lim="800000"/>
            <a:headEnd/>
            <a:tailEnd/>
          </a:ln>
        </p:spPr>
      </p:pic>
      <p:pic>
        <p:nvPicPr>
          <p:cNvPr id="83977" name="Picture 18" descr="phone2.png"/>
          <p:cNvPicPr>
            <a:picLocks noChangeAspect="1"/>
          </p:cNvPicPr>
          <p:nvPr/>
        </p:nvPicPr>
        <p:blipFill>
          <a:blip r:embed="rId8"/>
          <a:srcRect/>
          <a:stretch>
            <a:fillRect/>
          </a:stretch>
        </p:blipFill>
        <p:spPr bwMode="auto">
          <a:xfrm>
            <a:off x="5410200" y="457200"/>
            <a:ext cx="920750" cy="998538"/>
          </a:xfrm>
          <a:prstGeom prst="rect">
            <a:avLst/>
          </a:prstGeom>
          <a:noFill/>
          <a:ln w="9525">
            <a:noFill/>
            <a:miter lim="800000"/>
            <a:headEnd/>
            <a:tailEnd/>
          </a:ln>
        </p:spPr>
      </p:pic>
      <p:pic>
        <p:nvPicPr>
          <p:cNvPr id="83978" name="Picture 19" descr="phone3.png"/>
          <p:cNvPicPr>
            <a:picLocks noChangeAspect="1"/>
          </p:cNvPicPr>
          <p:nvPr/>
        </p:nvPicPr>
        <p:blipFill>
          <a:blip r:embed="rId9"/>
          <a:srcRect/>
          <a:stretch>
            <a:fillRect/>
          </a:stretch>
        </p:blipFill>
        <p:spPr bwMode="auto">
          <a:xfrm>
            <a:off x="6248400" y="0"/>
            <a:ext cx="692150" cy="1303338"/>
          </a:xfrm>
          <a:prstGeom prst="rect">
            <a:avLst/>
          </a:prstGeom>
          <a:noFill/>
          <a:ln w="9525">
            <a:noFill/>
            <a:miter lim="800000"/>
            <a:headEnd/>
            <a:tailEnd/>
          </a:ln>
        </p:spPr>
      </p:pic>
      <p:pic>
        <p:nvPicPr>
          <p:cNvPr id="83979" name="Picture 20" descr="phone4.png"/>
          <p:cNvPicPr>
            <a:picLocks noChangeAspect="1"/>
          </p:cNvPicPr>
          <p:nvPr/>
        </p:nvPicPr>
        <p:blipFill>
          <a:blip r:embed="rId10"/>
          <a:srcRect/>
          <a:stretch>
            <a:fillRect/>
          </a:stretch>
        </p:blipFill>
        <p:spPr bwMode="auto">
          <a:xfrm>
            <a:off x="5029200" y="5334000"/>
            <a:ext cx="1017588" cy="825500"/>
          </a:xfrm>
          <a:prstGeom prst="rect">
            <a:avLst/>
          </a:prstGeom>
          <a:noFill/>
          <a:ln w="9525">
            <a:noFill/>
            <a:miter lim="800000"/>
            <a:headEnd/>
            <a:tailEnd/>
          </a:ln>
        </p:spPr>
      </p:pic>
      <p:pic>
        <p:nvPicPr>
          <p:cNvPr id="83980" name="Picture 21" descr="phone5.png"/>
          <p:cNvPicPr>
            <a:picLocks noChangeAspect="1"/>
          </p:cNvPicPr>
          <p:nvPr/>
        </p:nvPicPr>
        <p:blipFill>
          <a:blip r:embed="rId11"/>
          <a:srcRect/>
          <a:stretch>
            <a:fillRect/>
          </a:stretch>
        </p:blipFill>
        <p:spPr bwMode="auto">
          <a:xfrm>
            <a:off x="990600" y="5410200"/>
            <a:ext cx="1778000" cy="1258888"/>
          </a:xfrm>
          <a:prstGeom prst="rect">
            <a:avLst/>
          </a:prstGeom>
          <a:noFill/>
          <a:ln w="9525">
            <a:noFill/>
            <a:miter lim="800000"/>
            <a:headEnd/>
            <a:tailEnd/>
          </a:ln>
        </p:spPr>
      </p:pic>
      <p:pic>
        <p:nvPicPr>
          <p:cNvPr id="83981" name="Picture 22" descr="phone6.png"/>
          <p:cNvPicPr>
            <a:picLocks noChangeAspect="1"/>
          </p:cNvPicPr>
          <p:nvPr/>
        </p:nvPicPr>
        <p:blipFill>
          <a:blip r:embed="rId12"/>
          <a:srcRect/>
          <a:stretch>
            <a:fillRect/>
          </a:stretch>
        </p:blipFill>
        <p:spPr bwMode="auto">
          <a:xfrm>
            <a:off x="7467600" y="5257800"/>
            <a:ext cx="638175" cy="1201738"/>
          </a:xfrm>
          <a:prstGeom prst="rect">
            <a:avLst/>
          </a:prstGeom>
          <a:noFill/>
          <a:ln w="9525">
            <a:noFill/>
            <a:miter lim="800000"/>
            <a:headEnd/>
            <a:tailEnd/>
          </a:ln>
        </p:spPr>
      </p:pic>
      <p:pic>
        <p:nvPicPr>
          <p:cNvPr id="83982" name="Picture 23" descr="phone7.png"/>
          <p:cNvPicPr>
            <a:picLocks noChangeAspect="1"/>
          </p:cNvPicPr>
          <p:nvPr/>
        </p:nvPicPr>
        <p:blipFill>
          <a:blip r:embed="rId13"/>
          <a:srcRect/>
          <a:stretch>
            <a:fillRect/>
          </a:stretch>
        </p:blipFill>
        <p:spPr bwMode="auto">
          <a:xfrm>
            <a:off x="228600" y="1752600"/>
            <a:ext cx="666750" cy="1128713"/>
          </a:xfrm>
          <a:prstGeom prst="rect">
            <a:avLst/>
          </a:prstGeom>
          <a:noFill/>
          <a:ln w="9525">
            <a:noFill/>
            <a:miter lim="800000"/>
            <a:headEnd/>
            <a:tailEnd/>
          </a:ln>
        </p:spPr>
      </p:pic>
      <p:pic>
        <p:nvPicPr>
          <p:cNvPr id="83983" name="Picture 24" descr="phone8.png"/>
          <p:cNvPicPr>
            <a:picLocks noChangeAspect="1"/>
          </p:cNvPicPr>
          <p:nvPr/>
        </p:nvPicPr>
        <p:blipFill>
          <a:blip r:embed="rId14"/>
          <a:srcRect/>
          <a:stretch>
            <a:fillRect/>
          </a:stretch>
        </p:blipFill>
        <p:spPr bwMode="auto">
          <a:xfrm>
            <a:off x="304800" y="4876800"/>
            <a:ext cx="806450" cy="1165225"/>
          </a:xfrm>
          <a:prstGeom prst="rect">
            <a:avLst/>
          </a:prstGeom>
          <a:noFill/>
          <a:ln w="9525">
            <a:noFill/>
            <a:miter lim="800000"/>
            <a:headEnd/>
            <a:tailEnd/>
          </a:ln>
        </p:spPr>
      </p:pic>
      <p:pic>
        <p:nvPicPr>
          <p:cNvPr id="26" name="Picture 25" descr="iphone.png"/>
          <p:cNvPicPr>
            <a:picLocks noChangeAspect="1"/>
          </p:cNvPicPr>
          <p:nvPr/>
        </p:nvPicPr>
        <p:blipFill>
          <a:blip r:embed="rId15" cstate="screen"/>
          <a:stretch>
            <a:fillRect/>
          </a:stretch>
        </p:blipFill>
        <p:spPr>
          <a:xfrm>
            <a:off x="7315200" y="457200"/>
            <a:ext cx="1588262" cy="2819400"/>
          </a:xfrm>
          <a:prstGeom prst="rect">
            <a:avLst/>
          </a:prstGeom>
          <a:effectLst>
            <a:glow rad="228600">
              <a:schemeClr val="accent6">
                <a:satMod val="175000"/>
                <a:alpha val="40000"/>
              </a:schemeClr>
            </a:glow>
          </a:effectLst>
        </p:spPr>
      </p:pic>
      <p:pic>
        <p:nvPicPr>
          <p:cNvPr id="83985" name="Picture 27" descr="black-sitting-cat.png"/>
          <p:cNvPicPr>
            <a:picLocks noChangeAspect="1"/>
          </p:cNvPicPr>
          <p:nvPr/>
        </p:nvPicPr>
        <p:blipFill>
          <a:blip r:embed="rId16"/>
          <a:srcRect/>
          <a:stretch>
            <a:fillRect/>
          </a:stretch>
        </p:blipFill>
        <p:spPr bwMode="auto">
          <a:xfrm>
            <a:off x="6858000" y="76200"/>
            <a:ext cx="609600" cy="990600"/>
          </a:xfrm>
          <a:prstGeom prst="rect">
            <a:avLst/>
          </a:prstGeom>
          <a:noFill/>
          <a:ln w="9525">
            <a:noFill/>
            <a:miter lim="800000"/>
            <a:headEnd/>
            <a:tailEnd/>
          </a:ln>
        </p:spPr>
      </p:pic>
      <p:sp>
        <p:nvSpPr>
          <p:cNvPr id="29" name="Rectangle 28"/>
          <p:cNvSpPr/>
          <p:nvPr/>
        </p:nvSpPr>
        <p:spPr>
          <a:xfrm>
            <a:off x="3124200" y="1447800"/>
            <a:ext cx="1909818" cy="646331"/>
          </a:xfrm>
          <a:prstGeom prst="rect">
            <a:avLst/>
          </a:prstGeom>
        </p:spPr>
        <p:txBody>
          <a:bodyPr wrap="none">
            <a:spAutoFit/>
          </a:bodyPr>
          <a:lstStyle/>
          <a:p>
            <a:pPr>
              <a:defRPr/>
            </a:pPr>
            <a:r>
              <a:rPr lang="en-US" sz="3600">
                <a:solidFill>
                  <a:prstClr val="black"/>
                </a:solidFill>
                <a:effectLst>
                  <a:glow rad="228600">
                    <a:schemeClr val="accent6">
                      <a:satMod val="175000"/>
                      <a:alpha val="40000"/>
                    </a:schemeClr>
                  </a:glow>
                </a:effectLst>
                <a:latin typeface="Calibri"/>
                <a:ea typeface="+mj-ea"/>
                <a:cs typeface="+mj-cs"/>
              </a:rPr>
              <a:t>on every </a:t>
            </a:r>
            <a:endParaRPr lang="en-US" sz="3600">
              <a:effectLst>
                <a:glow rad="228600">
                  <a:schemeClr val="accent6">
                    <a:satMod val="175000"/>
                    <a:alpha val="40000"/>
                  </a:schemeClr>
                </a:glow>
              </a:effectLst>
            </a:endParaRPr>
          </a:p>
        </p:txBody>
      </p:sp>
      <p:sp>
        <p:nvSpPr>
          <p:cNvPr id="30" name="Rectangle 29"/>
          <p:cNvSpPr/>
          <p:nvPr/>
        </p:nvSpPr>
        <p:spPr>
          <a:xfrm>
            <a:off x="1371600" y="1295400"/>
            <a:ext cx="405880" cy="646331"/>
          </a:xfrm>
          <a:prstGeom prst="rect">
            <a:avLst/>
          </a:prstGeom>
        </p:spPr>
        <p:txBody>
          <a:bodyPr wrap="none">
            <a:spAutoFit/>
          </a:bodyPr>
          <a:lstStyle/>
          <a:p>
            <a:pPr>
              <a:defRPr/>
            </a:pPr>
            <a:r>
              <a:rPr lang="en-US" sz="3600">
                <a:solidFill>
                  <a:prstClr val="black"/>
                </a:solidFill>
                <a:effectLst>
                  <a:glow rad="228600">
                    <a:schemeClr val="accent6">
                      <a:satMod val="175000"/>
                      <a:alpha val="40000"/>
                    </a:schemeClr>
                  </a:glow>
                </a:effectLst>
                <a:latin typeface="Calibri"/>
              </a:rPr>
              <a:t>a</a:t>
            </a:r>
            <a:endParaRPr lang="en-US">
              <a:effectLst>
                <a:glow rad="228600">
                  <a:schemeClr val="accent6">
                    <a:satMod val="175000"/>
                    <a:alpha val="40000"/>
                  </a:schemeClr>
                </a:glow>
              </a:effectLst>
            </a:endParaRPr>
          </a:p>
        </p:txBody>
      </p:sp>
      <p:sp>
        <p:nvSpPr>
          <p:cNvPr id="27" name="TextBox 26"/>
          <p:cNvSpPr txBox="1"/>
          <p:nvPr/>
        </p:nvSpPr>
        <p:spPr>
          <a:xfrm>
            <a:off x="5632450" y="6548438"/>
            <a:ext cx="3587750" cy="368300"/>
          </a:xfrm>
          <a:prstGeom prst="rect">
            <a:avLst/>
          </a:prstGeom>
          <a:noFill/>
        </p:spPr>
        <p:txBody>
          <a:bodyPr>
            <a:spAutoFit/>
          </a:bodyPr>
          <a:lstStyle/>
          <a:p>
            <a:pPr algn="r">
              <a:defRPr/>
            </a:pPr>
            <a:r>
              <a:rPr lang="en-US">
                <a:solidFill>
                  <a:schemeClr val="bg1">
                    <a:lumMod val="65000"/>
                  </a:schemeClr>
                </a:solidFill>
              </a:rPr>
              <a:t>1    2    3    </a:t>
            </a:r>
            <a:r>
              <a:rPr lang="en-US">
                <a:solidFill>
                  <a:schemeClr val="bg1">
                    <a:lumMod val="50000"/>
                  </a:schemeClr>
                </a:solidFill>
                <a:latin typeface="Arial Black" pitchFamily="34" charset="0"/>
              </a:rPr>
              <a:t>[4 Balance …]</a:t>
            </a:r>
            <a:r>
              <a:rPr lang="en-US">
                <a:solidFill>
                  <a:schemeClr val="bg1">
                    <a:lumMod val="65000"/>
                  </a:schemeClr>
                </a:solidFill>
              </a:rPr>
              <a:t>    5</a:t>
            </a:r>
            <a:endParaRPr lang="en-US">
              <a:solidFill>
                <a:schemeClr val="bg1">
                  <a:lumMod val="65000"/>
                </a:schemeClr>
              </a:solidFill>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rtlCol="0">
            <a:normAutofit/>
          </a:bodyPr>
          <a:lstStyle/>
          <a:p>
            <a:pPr fontAlgn="auto">
              <a:spcAft>
                <a:spcPts val="0"/>
              </a:spcAft>
              <a:defRPr/>
            </a:pPr>
            <a:r>
              <a:rPr lang="en-US" sz="2800" i="1" dirty="0" smtClean="0">
                <a:effectLst>
                  <a:glow rad="139700">
                    <a:schemeClr val="accent6">
                      <a:satMod val="175000"/>
                      <a:alpha val="40000"/>
                    </a:schemeClr>
                  </a:glow>
                </a:effectLst>
              </a:rPr>
              <a:t>Call for Action:</a:t>
            </a:r>
            <a:r>
              <a:rPr lang="en-US" sz="2800" dirty="0" smtClean="0">
                <a:effectLst>
                  <a:glow rad="139700">
                    <a:schemeClr val="accent6">
                      <a:satMod val="175000"/>
                      <a:alpha val="40000"/>
                    </a:schemeClr>
                  </a:glow>
                </a:effectLst>
              </a:rPr>
              <a:t> </a:t>
            </a:r>
            <a:r>
              <a:rPr lang="en-US" dirty="0" smtClean="0">
                <a:latin typeface="Arial Black" pitchFamily="34" charset="0"/>
              </a:rPr>
              <a:t>Balance …</a:t>
            </a:r>
            <a:endParaRPr lang="en-US" dirty="0">
              <a:latin typeface="Arial Black" pitchFamily="34" charset="0"/>
            </a:endParaRPr>
          </a:p>
        </p:txBody>
      </p:sp>
      <p:sp>
        <p:nvSpPr>
          <p:cNvPr id="3" name="Content Placeholder 2"/>
          <p:cNvSpPr>
            <a:spLocks noGrp="1"/>
          </p:cNvSpPr>
          <p:nvPr>
            <p:ph idx="1"/>
          </p:nvPr>
        </p:nvSpPr>
        <p:spPr>
          <a:xfrm>
            <a:off x="533400" y="3657600"/>
            <a:ext cx="8229600" cy="914400"/>
          </a:xfrm>
        </p:spPr>
        <p:txBody>
          <a:bodyPr rtlCol="0">
            <a:normAutofit fontScale="92500"/>
          </a:bodyPr>
          <a:lstStyle/>
          <a:p>
            <a:pPr fontAlgn="auto">
              <a:spcAft>
                <a:spcPts val="0"/>
              </a:spcAft>
              <a:buFont typeface="Arial" pitchFamily="34" charset="0"/>
              <a:buNone/>
              <a:defRPr/>
            </a:pPr>
            <a:r>
              <a:rPr lang="en-US" b="1" dirty="0" smtClean="0"/>
              <a:t>International fund </a:t>
            </a:r>
            <a:r>
              <a:rPr lang="en-US" dirty="0" smtClean="0"/>
              <a:t>to support the </a:t>
            </a:r>
            <a:r>
              <a:rPr lang="en-US" b="1" dirty="0" smtClean="0">
                <a:latin typeface="Arial Black" pitchFamily="34" charset="0"/>
              </a:rPr>
              <a:t>best HCI </a:t>
            </a:r>
            <a:r>
              <a:rPr lang="en-US" dirty="0" smtClean="0"/>
              <a:t>ideas</a:t>
            </a:r>
          </a:p>
        </p:txBody>
      </p:sp>
      <p:sp>
        <p:nvSpPr>
          <p:cNvPr id="4" name="Footer Placeholder 3"/>
          <p:cNvSpPr>
            <a:spLocks noGrp="1"/>
          </p:cNvSpPr>
          <p:nvPr>
            <p:ph type="ftr" sz="quarter" idx="11"/>
          </p:nvPr>
        </p:nvSpPr>
        <p:spPr/>
        <p:txBody>
          <a:bodyPr/>
          <a:lstStyle/>
          <a:p>
            <a:pPr>
              <a:defRPr/>
            </a:pPr>
            <a:endParaRPr lang="en-US"/>
          </a:p>
        </p:txBody>
      </p:sp>
      <p:sp>
        <p:nvSpPr>
          <p:cNvPr id="7" name="Rectangle 6"/>
          <p:cNvSpPr/>
          <p:nvPr/>
        </p:nvSpPr>
        <p:spPr>
          <a:xfrm>
            <a:off x="304800" y="304800"/>
            <a:ext cx="8534400" cy="6248400"/>
          </a:xfrm>
          <a:prstGeom prst="rect">
            <a:avLst/>
          </a:prstGeom>
          <a:noFill/>
          <a:ln w="244475" cap="rnd" cmpd="sng">
            <a:solidFill>
              <a:schemeClr val="accent3">
                <a:lumMod val="60000"/>
                <a:lumOff val="40000"/>
              </a:schemeClr>
            </a:solidFill>
            <a:prstDash val="lgDashDotDot"/>
            <a:bevel/>
          </a:ln>
          <a:effectLst>
            <a:glow rad="228600">
              <a:schemeClr val="accent6">
                <a:satMod val="175000"/>
                <a:alpha val="40000"/>
              </a:schemeClr>
            </a:glow>
            <a:outerShdw dir="55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999" name="Rectangle 7"/>
          <p:cNvSpPr>
            <a:spLocks noChangeArrowheads="1"/>
          </p:cNvSpPr>
          <p:nvPr/>
        </p:nvSpPr>
        <p:spPr bwMode="auto">
          <a:xfrm>
            <a:off x="1304925" y="4191000"/>
            <a:ext cx="1971675" cy="554038"/>
          </a:xfrm>
          <a:prstGeom prst="rect">
            <a:avLst/>
          </a:prstGeom>
          <a:noFill/>
          <a:ln w="9525">
            <a:noFill/>
            <a:miter lim="800000"/>
            <a:headEnd/>
            <a:tailEnd/>
          </a:ln>
        </p:spPr>
        <p:txBody>
          <a:bodyPr wrap="none">
            <a:spAutoFit/>
          </a:bodyPr>
          <a:lstStyle/>
          <a:p>
            <a:r>
              <a:rPr lang="en-US" sz="3000">
                <a:solidFill>
                  <a:srgbClr val="000000"/>
                </a:solidFill>
                <a:latin typeface="Calibri" pitchFamily="34" charset="0"/>
              </a:rPr>
              <a:t>early, early </a:t>
            </a:r>
            <a:endParaRPr lang="en-US"/>
          </a:p>
        </p:txBody>
      </p:sp>
      <p:sp>
        <p:nvSpPr>
          <p:cNvPr id="85000" name="Rectangle 8"/>
          <p:cNvSpPr>
            <a:spLocks noChangeArrowheads="1"/>
          </p:cNvSpPr>
          <p:nvPr/>
        </p:nvSpPr>
        <p:spPr bwMode="auto">
          <a:xfrm>
            <a:off x="1295400" y="4495800"/>
            <a:ext cx="7391400" cy="554038"/>
          </a:xfrm>
          <a:prstGeom prst="rect">
            <a:avLst/>
          </a:prstGeom>
          <a:noFill/>
          <a:ln w="9525">
            <a:noFill/>
            <a:miter lim="800000"/>
            <a:headEnd/>
            <a:tailEnd/>
          </a:ln>
        </p:spPr>
        <p:txBody>
          <a:bodyPr>
            <a:spAutoFit/>
          </a:bodyPr>
          <a:lstStyle/>
          <a:p>
            <a:pPr marL="342900" indent="-342900">
              <a:spcBef>
                <a:spcPct val="20000"/>
              </a:spcBef>
            </a:pPr>
            <a:r>
              <a:rPr lang="en-US" sz="3000">
                <a:solidFill>
                  <a:srgbClr val="000000"/>
                </a:solidFill>
                <a:latin typeface="Arial Black" pitchFamily="34" charset="0"/>
              </a:rPr>
              <a:t>funding for research ideas </a:t>
            </a:r>
            <a:r>
              <a:rPr lang="en-US" sz="3000">
                <a:solidFill>
                  <a:srgbClr val="000000"/>
                </a:solidFill>
                <a:latin typeface="Calibri" pitchFamily="34" charset="0"/>
              </a:rPr>
              <a:t>that can</a:t>
            </a:r>
          </a:p>
        </p:txBody>
      </p:sp>
      <p:sp>
        <p:nvSpPr>
          <p:cNvPr id="85001" name="Rectangle 9"/>
          <p:cNvSpPr>
            <a:spLocks noChangeArrowheads="1"/>
          </p:cNvSpPr>
          <p:nvPr/>
        </p:nvSpPr>
        <p:spPr bwMode="auto">
          <a:xfrm>
            <a:off x="3657600" y="4779963"/>
            <a:ext cx="3779838" cy="554037"/>
          </a:xfrm>
          <a:prstGeom prst="rect">
            <a:avLst/>
          </a:prstGeom>
          <a:noFill/>
          <a:ln w="9525">
            <a:noFill/>
            <a:miter lim="800000"/>
            <a:headEnd/>
            <a:tailEnd/>
          </a:ln>
        </p:spPr>
        <p:txBody>
          <a:bodyPr wrap="none">
            <a:spAutoFit/>
          </a:bodyPr>
          <a:lstStyle/>
          <a:p>
            <a:r>
              <a:rPr lang="en-US" sz="3000">
                <a:solidFill>
                  <a:srgbClr val="000000"/>
                </a:solidFill>
                <a:latin typeface="Calibri" pitchFamily="34" charset="0"/>
              </a:rPr>
              <a:t>have real-world impact</a:t>
            </a:r>
            <a:endParaRPr lang="en-US"/>
          </a:p>
        </p:txBody>
      </p:sp>
      <p:sp>
        <p:nvSpPr>
          <p:cNvPr id="85002" name="Rectangle 10"/>
          <p:cNvSpPr>
            <a:spLocks noChangeArrowheads="1"/>
          </p:cNvSpPr>
          <p:nvPr/>
        </p:nvSpPr>
        <p:spPr bwMode="auto">
          <a:xfrm>
            <a:off x="3733800" y="5511800"/>
            <a:ext cx="4883150" cy="584200"/>
          </a:xfrm>
          <a:prstGeom prst="rect">
            <a:avLst/>
          </a:prstGeom>
          <a:noFill/>
          <a:ln w="9525">
            <a:noFill/>
            <a:miter lim="800000"/>
            <a:headEnd/>
            <a:tailEnd/>
          </a:ln>
        </p:spPr>
        <p:txBody>
          <a:bodyPr wrap="none">
            <a:spAutoFit/>
          </a:bodyPr>
          <a:lstStyle/>
          <a:p>
            <a:pPr marL="342900" indent="-342900">
              <a:spcBef>
                <a:spcPct val="20000"/>
              </a:spcBef>
            </a:pPr>
            <a:r>
              <a:rPr lang="en-US" sz="3200">
                <a:solidFill>
                  <a:srgbClr val="000000"/>
                </a:solidFill>
                <a:latin typeface="Calibri" pitchFamily="34" charset="0"/>
              </a:rPr>
              <a:t>expand </a:t>
            </a:r>
            <a:r>
              <a:rPr lang="en-US" sz="3200" b="1">
                <a:solidFill>
                  <a:srgbClr val="000000"/>
                </a:solidFill>
                <a:latin typeface="Calibri" pitchFamily="34" charset="0"/>
              </a:rPr>
              <a:t>Y Combinator</a:t>
            </a:r>
            <a:r>
              <a:rPr lang="en-US" sz="3200">
                <a:solidFill>
                  <a:srgbClr val="000000"/>
                </a:solidFill>
                <a:latin typeface="Calibri" pitchFamily="34" charset="0"/>
              </a:rPr>
              <a:t> vision</a:t>
            </a:r>
          </a:p>
        </p:txBody>
      </p:sp>
      <p:sp>
        <p:nvSpPr>
          <p:cNvPr id="13" name="Rectangle 12"/>
          <p:cNvSpPr/>
          <p:nvPr/>
        </p:nvSpPr>
        <p:spPr>
          <a:xfrm>
            <a:off x="1676400" y="1752600"/>
            <a:ext cx="6019800" cy="1015663"/>
          </a:xfrm>
          <a:prstGeom prst="rect">
            <a:avLst/>
          </a:prstGeom>
        </p:spPr>
        <p:txBody>
          <a:bodyPr>
            <a:spAutoFit/>
          </a:bodyPr>
          <a:lstStyle/>
          <a:p>
            <a:pPr>
              <a:defRPr/>
            </a:pPr>
            <a:r>
              <a:rPr lang="en-US" sz="60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Arial Black" pitchFamily="34" charset="0"/>
              </a:rPr>
              <a:t>HCI Incubator</a:t>
            </a:r>
            <a:endParaRPr lang="en-US" sz="60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start slid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6" name="overview 1" descr="ppt-1-design-for-the-world.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2" name="middle"/>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pic>
        <p:nvPicPr>
          <p:cNvPr id="7" name="overview 2" descr="ppt-2-partner.png"/>
          <p:cNvPicPr>
            <a:picLocks noChangeAspect="1"/>
          </p:cNvPicPr>
          <p:nvPr/>
        </p:nvPicPr>
        <p:blipFill>
          <a:blip r:embed="rId5"/>
          <a:srcRect/>
          <a:stretch>
            <a:fillRect/>
          </a:stretch>
        </p:blipFill>
        <p:spPr bwMode="auto">
          <a:xfrm>
            <a:off x="0" y="0"/>
            <a:ext cx="9144000" cy="6858000"/>
          </a:xfrm>
          <a:prstGeom prst="rect">
            <a:avLst/>
          </a:prstGeom>
          <a:noFill/>
          <a:ln w="9525">
            <a:noFill/>
            <a:miter lim="800000"/>
            <a:headEnd/>
            <a:tailEnd/>
          </a:ln>
        </p:spPr>
      </p:pic>
      <p:pic>
        <p:nvPicPr>
          <p:cNvPr id="2053" name="end slide"/>
          <p:cNvPicPr>
            <a:picLocks noChangeAspect="1" noChangeArrowheads="1"/>
          </p:cNvPicPr>
          <p:nvPr/>
        </p:nvPicPr>
        <p:blipFill>
          <a:blip r:embed="rId6"/>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6"/>
                                        </p:tgtEl>
                                      </p:cBhvr>
                                      <p:by x="700000" y="700000"/>
                                    </p:animScale>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53"/>
                                        </p:tgtEl>
                                        <p:attrNameLst>
                                          <p:attrName>style.visibility</p:attrName>
                                        </p:attrNameLst>
                                      </p:cBhvr>
                                      <p:to>
                                        <p:strVal val="hidden"/>
                                      </p:to>
                                    </p:set>
                                  </p:childTnLst>
                                </p:cTn>
                              </p:par>
                              <p:par>
                                <p:cTn id="15" presetID="6" presetClass="emph" presetSubtype="0" fill="hold" nodeType="withEffect">
                                  <p:stCondLst>
                                    <p:cond delay="0"/>
                                  </p:stCondLst>
                                  <p:childTnLst>
                                    <p:animScale>
                                      <p:cBhvr>
                                        <p:cTn id="16" dur="500" fill="hold"/>
                                        <p:tgtEl>
                                          <p:spTgt spid="2053"/>
                                        </p:tgtEl>
                                      </p:cBhvr>
                                      <p:by x="20000" y="20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6" presetClass="emph" presetSubtype="0" fill="hold" nodeType="withEffect">
                                  <p:stCondLst>
                                    <p:cond delay="0"/>
                                  </p:stCondLst>
                                  <p:childTnLst>
                                    <p:animScale>
                                      <p:cBhvr>
                                        <p:cTn id="22" dur="500" fill="hold"/>
                                        <p:tgtEl>
                                          <p:spTgt spid="6"/>
                                        </p:tgtEl>
                                      </p:cBhvr>
                                      <p:by x="14300" y="14300"/>
                                    </p:animScale>
                                  </p:childTnLst>
                                </p:cTn>
                              </p:par>
                              <p:par>
                                <p:cTn id="23" presetID="49" presetClass="path" presetSubtype="0" fill="hold" nodeType="withEffect">
                                  <p:stCondLst>
                                    <p:cond delay="0"/>
                                  </p:stCondLst>
                                  <p:childTnLst>
                                    <p:animMotion origin="layout" path="M 2.625 -2.82222 L 0 0 " pathEditMode="relative" rAng="0" ptsTypes="AA">
                                      <p:cBhvr>
                                        <p:cTn id="24" dur="500" fill="hold"/>
                                        <p:tgtEl>
                                          <p:spTgt spid="6"/>
                                        </p:tgtEl>
                                        <p:attrNameLst>
                                          <p:attrName>ppt_x</p:attrName>
                                          <p:attrName>ppt_y</p:attrName>
                                        </p:attrNameLst>
                                      </p:cBhvr>
                                      <p:rCtr x="-1313" y="1411"/>
                                    </p:animMotion>
                                  </p:childTnLst>
                                </p:cTn>
                              </p:par>
                              <p:par>
                                <p:cTn id="25" presetID="1" presetClass="exit" presetSubtype="0" fill="hold" nodeType="withEffect">
                                  <p:stCondLst>
                                    <p:cond delay="0"/>
                                  </p:stCondLst>
                                  <p:childTnLst>
                                    <p:set>
                                      <p:cBhvr>
                                        <p:cTn id="26" dur="1" fill="hold">
                                          <p:stCondLst>
                                            <p:cond delay="0"/>
                                          </p:stCondLst>
                                        </p:cTn>
                                        <p:tgtEl>
                                          <p:spTgt spid="20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5" presetClass="path" presetSubtype="0" fill="hold" nodeType="clickEffect">
                                  <p:stCondLst>
                                    <p:cond delay="0"/>
                                  </p:stCondLst>
                                  <p:childTnLst>
                                    <p:animMotion origin="layout" path="M 0 1.03806E-7 L -1.19167 1.03806E-7 " pathEditMode="relative" rAng="0" ptsTypes="AA">
                                      <p:cBhvr>
                                        <p:cTn id="30" dur="500" fill="hold"/>
                                        <p:tgtEl>
                                          <p:spTgt spid="6"/>
                                        </p:tgtEl>
                                        <p:attrNameLst>
                                          <p:attrName>ppt_x</p:attrName>
                                          <p:attrName>ppt_y</p:attrName>
                                        </p:attrNameLst>
                                      </p:cBhvr>
                                      <p:rCtr x="-596" y="0"/>
                                    </p:animMotion>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35" presetClass="path" presetSubtype="0" fill="hold" nodeType="withEffect">
                                  <p:stCondLst>
                                    <p:cond delay="0"/>
                                  </p:stCondLst>
                                  <p:childTnLst>
                                    <p:animMotion origin="layout" path="M 1.25 1.03806E-7 L 0 1.03806E-7 " pathEditMode="relative" rAng="0" ptsTypes="AA">
                                      <p:cBhvr>
                                        <p:cTn id="34" dur="500" fill="hold"/>
                                        <p:tgtEl>
                                          <p:spTgt spid="2"/>
                                        </p:tgtEl>
                                        <p:attrNameLst>
                                          <p:attrName>ppt_x</p:attrName>
                                          <p:attrName>ppt_y</p:attrName>
                                        </p:attrNameLst>
                                      </p:cBhvr>
                                      <p:rCtr x="-625" y="0"/>
                                    </p:animMotion>
                                  </p:childTnLst>
                                </p:cTn>
                              </p:par>
                            </p:childTnLst>
                          </p:cTn>
                        </p:par>
                      </p:childTnLst>
                    </p:cTn>
                  </p:par>
                  <p:par>
                    <p:cTn id="35" fill="hold">
                      <p:stCondLst>
                        <p:cond delay="indefinite"/>
                      </p:stCondLst>
                      <p:childTnLst>
                        <p:par>
                          <p:cTn id="36" fill="hold">
                            <p:stCondLst>
                              <p:cond delay="0"/>
                            </p:stCondLst>
                            <p:childTnLst>
                              <p:par>
                                <p:cTn id="37" presetID="35" presetClass="path" presetSubtype="0" accel="50000" decel="50000" fill="hold" nodeType="clickEffect">
                                  <p:stCondLst>
                                    <p:cond delay="0"/>
                                  </p:stCondLst>
                                  <p:childTnLst>
                                    <p:animMotion origin="layout" path="M 0 1.03806E-7 L -1.16667 1.03806E-7 " pathEditMode="relative" rAng="0" ptsTypes="AA">
                                      <p:cBhvr>
                                        <p:cTn id="38" dur="500" fill="hold"/>
                                        <p:tgtEl>
                                          <p:spTgt spid="2"/>
                                        </p:tgtEl>
                                        <p:attrNameLst>
                                          <p:attrName>ppt_x</p:attrName>
                                          <p:attrName>ppt_y</p:attrName>
                                        </p:attrNameLst>
                                      </p:cBhvr>
                                      <p:rCtr x="-583" y="0"/>
                                    </p:animMotion>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35" presetClass="path" presetSubtype="0" fill="hold" nodeType="withEffect">
                                  <p:stCondLst>
                                    <p:cond delay="0"/>
                                  </p:stCondLst>
                                  <p:childTnLst>
                                    <p:animMotion origin="layout" path="M 1.23333 1.03806E-7 L 0 1.03806E-7 " pathEditMode="relative" rAng="0" ptsTypes="AA">
                                      <p:cBhvr>
                                        <p:cTn id="42" dur="500" fill="hold"/>
                                        <p:tgtEl>
                                          <p:spTgt spid="7"/>
                                        </p:tgtEl>
                                        <p:attrNameLst>
                                          <p:attrName>ppt_x</p:attrName>
                                          <p:attrName>ppt_y</p:attrName>
                                        </p:attrNameLst>
                                      </p:cBhvr>
                                      <p:rCtr x="-617" y="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53"/>
                                        </p:tgtEl>
                                        <p:attrNameLst>
                                          <p:attrName>style.visibility</p:attrName>
                                        </p:attrNameLst>
                                      </p:cBhvr>
                                      <p:to>
                                        <p:strVal val="visible"/>
                                      </p:to>
                                    </p:set>
                                  </p:childTnLst>
                                </p:cTn>
                              </p:par>
                              <p:par>
                                <p:cTn id="47" presetID="6" presetClass="emph" presetSubtype="0" fill="hold" nodeType="withEffect">
                                  <p:stCondLst>
                                    <p:cond delay="0"/>
                                  </p:stCondLst>
                                  <p:childTnLst>
                                    <p:animScale>
                                      <p:cBhvr>
                                        <p:cTn id="48" dur="500" fill="hold"/>
                                        <p:tgtEl>
                                          <p:spTgt spid="2053"/>
                                        </p:tgtEl>
                                      </p:cBhvr>
                                      <p:by x="500000" y="500000"/>
                                    </p:animScale>
                                  </p:childTnLst>
                                </p:cTn>
                              </p:par>
                              <p:par>
                                <p:cTn id="49" presetID="49" presetClass="path" presetSubtype="0" fill="hold" nodeType="withEffect">
                                  <p:stCondLst>
                                    <p:cond delay="0"/>
                                  </p:stCondLst>
                                  <p:childTnLst>
                                    <p:animMotion origin="layout" path="M -0.41667 -0.17753 L 0 3.48128E-6 " pathEditMode="relative" rAng="0" ptsTypes="AA">
                                      <p:cBhvr>
                                        <p:cTn id="50" dur="500" fill="hold"/>
                                        <p:tgtEl>
                                          <p:spTgt spid="2053"/>
                                        </p:tgtEl>
                                        <p:attrNameLst>
                                          <p:attrName>ppt_x</p:attrName>
                                          <p:attrName>ppt_y</p:attrName>
                                        </p:attrNameLst>
                                      </p:cBhvr>
                                      <p:rCtr x="208" y="89"/>
                                    </p:animMotion>
                                  </p:childTnLst>
                                </p:cTn>
                              </p:par>
                              <p:par>
                                <p:cTn id="51" presetID="6" presetClass="emph" presetSubtype="0" fill="hold" nodeType="withEffect">
                                  <p:stCondLst>
                                    <p:cond delay="0"/>
                                  </p:stCondLst>
                                  <p:childTnLst>
                                    <p:animScale>
                                      <p:cBhvr>
                                        <p:cTn id="52" dur="500" fill="hold"/>
                                        <p:tgtEl>
                                          <p:spTgt spid="7"/>
                                        </p:tgtEl>
                                      </p:cBhvr>
                                      <p:by x="500000" y="500000"/>
                                    </p:animScale>
                                  </p:childTnLst>
                                </p:cTn>
                              </p:par>
                              <p:par>
                                <p:cTn id="53" presetID="49" presetClass="path" presetSubtype="0" fill="hold" nodeType="withEffect">
                                  <p:stCondLst>
                                    <p:cond delay="0"/>
                                  </p:stCondLst>
                                  <p:childTnLst>
                                    <p:animMotion origin="layout" path="M 0 4.73441E-6 L 1.70833 0.87575 " pathEditMode="relative" rAng="0" ptsTypes="AA">
                                      <p:cBhvr>
                                        <p:cTn id="54" dur="500" fill="hold"/>
                                        <p:tgtEl>
                                          <p:spTgt spid="7"/>
                                        </p:tgtEl>
                                        <p:attrNameLst>
                                          <p:attrName>ppt_x</p:attrName>
                                          <p:attrName>ppt_y</p:attrName>
                                        </p:attrNameLst>
                                      </p:cBhvr>
                                      <p:rCtr x="854" y="4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1"/>
          <p:cNvSpPr>
            <a:spLocks noGrp="1"/>
          </p:cNvSpPr>
          <p:nvPr>
            <p:ph type="title"/>
          </p:nvPr>
        </p:nvSpPr>
        <p:spPr>
          <a:xfrm>
            <a:off x="381000" y="76200"/>
            <a:ext cx="8229600" cy="1143000"/>
          </a:xfrm>
        </p:spPr>
        <p:txBody>
          <a:bodyPr rtlCol="0">
            <a:normAutofit fontScale="90000"/>
          </a:bodyPr>
          <a:lstStyle/>
          <a:p>
            <a:pPr fontAlgn="auto">
              <a:spcAft>
                <a:spcPts val="0"/>
              </a:spcAft>
              <a:defRPr/>
            </a:pPr>
            <a:r>
              <a:rPr lang="en-US" sz="7200" b="1" dirty="0" smtClean="0">
                <a:cs typeface="Arial" pitchFamily="34" charset="0"/>
              </a:rPr>
              <a:t>voting</a:t>
            </a:r>
            <a:endParaRPr lang="en-US" b="1" dirty="0" smtClean="0">
              <a:latin typeface="Arial Black" pitchFamily="34" charset="0"/>
            </a:endParaRPr>
          </a:p>
        </p:txBody>
      </p:sp>
      <p:sp>
        <p:nvSpPr>
          <p:cNvPr id="3" name="Content Placeholder 2"/>
          <p:cNvSpPr>
            <a:spLocks noGrp="1"/>
          </p:cNvSpPr>
          <p:nvPr>
            <p:ph idx="1"/>
          </p:nvPr>
        </p:nvSpPr>
        <p:spPr>
          <a:xfrm>
            <a:off x="3962400" y="1676400"/>
            <a:ext cx="4572000" cy="4530725"/>
          </a:xfrm>
          <a:effectLst>
            <a:glow rad="228600">
              <a:schemeClr val="accent6">
                <a:satMod val="175000"/>
                <a:alpha val="40000"/>
              </a:schemeClr>
            </a:glow>
          </a:effectLst>
        </p:spPr>
        <p:txBody>
          <a:bodyPr rtlCol="0">
            <a:normAutofit fontScale="85000" lnSpcReduction="20000"/>
          </a:bodyPr>
          <a:lstStyle/>
          <a:p>
            <a:pPr fontAlgn="auto">
              <a:spcAft>
                <a:spcPts val="0"/>
              </a:spcAft>
              <a:buFont typeface="Arial" pitchFamily="34" charset="0"/>
              <a:buNone/>
              <a:defRPr/>
            </a:pPr>
            <a:r>
              <a:rPr lang="en-US" smtClean="0"/>
              <a:t>accessibility</a:t>
            </a:r>
          </a:p>
          <a:p>
            <a:pPr fontAlgn="auto">
              <a:spcAft>
                <a:spcPts val="0"/>
              </a:spcAft>
              <a:buFont typeface="Arial" pitchFamily="34" charset="0"/>
              <a:buNone/>
              <a:defRPr/>
            </a:pPr>
            <a:r>
              <a:rPr lang="en-US" smtClean="0"/>
              <a:t>accuracy</a:t>
            </a:r>
          </a:p>
          <a:p>
            <a:pPr fontAlgn="auto">
              <a:spcAft>
                <a:spcPts val="0"/>
              </a:spcAft>
              <a:buFont typeface="Arial" pitchFamily="34" charset="0"/>
              <a:buNone/>
              <a:defRPr/>
            </a:pPr>
            <a:r>
              <a:rPr lang="en-US" smtClean="0"/>
              <a:t>complexity</a:t>
            </a:r>
          </a:p>
          <a:p>
            <a:pPr fontAlgn="auto">
              <a:spcAft>
                <a:spcPts val="0"/>
              </a:spcAft>
              <a:buFont typeface="Arial" pitchFamily="34" charset="0"/>
              <a:buNone/>
              <a:defRPr/>
            </a:pPr>
            <a:r>
              <a:rPr lang="en-US" smtClean="0"/>
              <a:t>cost</a:t>
            </a:r>
          </a:p>
          <a:p>
            <a:pPr fontAlgn="auto">
              <a:spcAft>
                <a:spcPts val="0"/>
              </a:spcAft>
              <a:buFont typeface="Arial" pitchFamily="34" charset="0"/>
              <a:buNone/>
              <a:defRPr/>
            </a:pPr>
            <a:r>
              <a:rPr lang="en-US" smtClean="0"/>
              <a:t>reliability</a:t>
            </a:r>
          </a:p>
          <a:p>
            <a:pPr fontAlgn="auto">
              <a:spcAft>
                <a:spcPts val="0"/>
              </a:spcAft>
              <a:buFont typeface="Arial" pitchFamily="34" charset="0"/>
              <a:buNone/>
              <a:defRPr/>
            </a:pPr>
            <a:r>
              <a:rPr lang="en-US" smtClean="0"/>
              <a:t>security</a:t>
            </a:r>
          </a:p>
          <a:p>
            <a:pPr fontAlgn="auto">
              <a:spcAft>
                <a:spcPts val="0"/>
              </a:spcAft>
              <a:buFont typeface="Arial" pitchFamily="34" charset="0"/>
              <a:buNone/>
              <a:defRPr/>
            </a:pPr>
            <a:r>
              <a:rPr lang="en-US" smtClean="0"/>
              <a:t>security perception</a:t>
            </a:r>
          </a:p>
          <a:p>
            <a:pPr fontAlgn="auto">
              <a:spcAft>
                <a:spcPts val="0"/>
              </a:spcAft>
              <a:buFont typeface="Arial" pitchFamily="34" charset="0"/>
              <a:buNone/>
              <a:defRPr/>
            </a:pPr>
            <a:r>
              <a:rPr lang="en-US" smtClean="0"/>
              <a:t>size</a:t>
            </a:r>
          </a:p>
          <a:p>
            <a:pPr fontAlgn="auto">
              <a:spcAft>
                <a:spcPts val="0"/>
              </a:spcAft>
              <a:buFont typeface="Arial" pitchFamily="34" charset="0"/>
              <a:buNone/>
              <a:defRPr/>
            </a:pPr>
            <a:r>
              <a:rPr lang="en-US" smtClean="0"/>
              <a:t>speed</a:t>
            </a:r>
          </a:p>
          <a:p>
            <a:pPr fontAlgn="auto">
              <a:spcAft>
                <a:spcPts val="0"/>
              </a:spcAft>
              <a:buFont typeface="Arial" pitchFamily="34" charset="0"/>
              <a:buNone/>
              <a:defRPr/>
            </a:pPr>
            <a:r>
              <a:rPr lang="en-US" smtClean="0"/>
              <a:t>usability</a:t>
            </a:r>
            <a:endParaRPr lang="en-US" sz="6200" smtClean="0">
              <a:effectLst>
                <a:glow rad="228600">
                  <a:schemeClr val="accent6">
                    <a:satMod val="175000"/>
                    <a:alpha val="40000"/>
                  </a:schemeClr>
                </a:glow>
              </a:effectLst>
              <a:latin typeface="Arial Black" pitchFamily="34" charset="0"/>
            </a:endParaRPr>
          </a:p>
        </p:txBody>
      </p:sp>
      <p:sp>
        <p:nvSpPr>
          <p:cNvPr id="8" name="Rectangle 7"/>
          <p:cNvSpPr/>
          <p:nvPr/>
        </p:nvSpPr>
        <p:spPr>
          <a:xfrm>
            <a:off x="533400" y="1676400"/>
            <a:ext cx="2819400" cy="35814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87044" name="Picture 2"/>
          <p:cNvPicPr>
            <a:picLocks noChangeAspect="1" noChangeArrowheads="1"/>
          </p:cNvPicPr>
          <p:nvPr/>
        </p:nvPicPr>
        <p:blipFill>
          <a:blip r:embed="rId2"/>
          <a:srcRect/>
          <a:stretch>
            <a:fillRect/>
          </a:stretch>
        </p:blipFill>
        <p:spPr bwMode="auto">
          <a:xfrm>
            <a:off x="914400" y="1676400"/>
            <a:ext cx="1828800" cy="2743200"/>
          </a:xfrm>
          <a:prstGeom prst="rect">
            <a:avLst/>
          </a:prstGeom>
          <a:noFill/>
          <a:ln w="9525">
            <a:noFill/>
            <a:miter lim="800000"/>
            <a:headEnd/>
            <a:tailEnd/>
          </a:ln>
        </p:spPr>
      </p:pic>
      <p:sp>
        <p:nvSpPr>
          <p:cNvPr id="10" name="Rectangle 9"/>
          <p:cNvSpPr/>
          <p:nvPr/>
        </p:nvSpPr>
        <p:spPr>
          <a:xfrm>
            <a:off x="5486400" y="182563"/>
            <a:ext cx="1873250" cy="708025"/>
          </a:xfrm>
          <a:prstGeom prst="rect">
            <a:avLst/>
          </a:prstGeom>
        </p:spPr>
        <p:txBody>
          <a:bodyPr wrap="none">
            <a:spAutoFit/>
          </a:bodyPr>
          <a:lstStyle/>
          <a:p>
            <a:pPr>
              <a:defRPr/>
            </a:pPr>
            <a:r>
              <a:rPr lang="en-US" sz="4000" dirty="0">
                <a:solidFill>
                  <a:prstClr val="black"/>
                </a:solidFill>
                <a:latin typeface="Calibri"/>
                <a:ea typeface="+mj-ea"/>
                <a:cs typeface="Arial" pitchFamily="34" charset="0"/>
              </a:rPr>
              <a:t>systems</a:t>
            </a:r>
            <a:endParaRPr lang="en-US" dirty="0"/>
          </a:p>
        </p:txBody>
      </p:sp>
      <p:sp>
        <p:nvSpPr>
          <p:cNvPr id="11" name="Rectangle 10"/>
          <p:cNvSpPr/>
          <p:nvPr/>
        </p:nvSpPr>
        <p:spPr>
          <a:xfrm>
            <a:off x="609600" y="4495800"/>
            <a:ext cx="2667000" cy="400050"/>
          </a:xfrm>
          <a:prstGeom prst="rect">
            <a:avLst/>
          </a:prstGeom>
        </p:spPr>
        <p:txBody>
          <a:bodyPr>
            <a:spAutoFit/>
          </a:bodyPr>
          <a:lstStyle/>
          <a:p>
            <a:pPr>
              <a:defRPr/>
            </a:pPr>
            <a:r>
              <a:rPr lang="en-US" sz="2000" b="1">
                <a:latin typeface="+mj-lt"/>
              </a:rPr>
              <a:t>[Brookings Press, 2008]</a:t>
            </a:r>
            <a:endParaRPr lang="en-US" sz="2000" b="1">
              <a:latin typeface="+mj-lt"/>
            </a:endParaRPr>
          </a:p>
        </p:txBody>
      </p:sp>
      <p:sp>
        <p:nvSpPr>
          <p:cNvPr id="9" name="TextBox 8"/>
          <p:cNvSpPr txBox="1"/>
          <p:nvPr/>
        </p:nvSpPr>
        <p:spPr>
          <a:xfrm>
            <a:off x="4953000" y="6548438"/>
            <a:ext cx="4278313" cy="368300"/>
          </a:xfrm>
          <a:prstGeom prst="rect">
            <a:avLst/>
          </a:prstGeom>
          <a:noFill/>
        </p:spPr>
        <p:txBody>
          <a:bodyPr>
            <a:spAutoFit/>
          </a:bodyPr>
          <a:lstStyle/>
          <a:p>
            <a:pPr algn="r">
              <a:defRPr/>
            </a:pPr>
            <a:r>
              <a:rPr lang="en-US">
                <a:solidFill>
                  <a:schemeClr val="bg1">
                    <a:lumMod val="65000"/>
                  </a:schemeClr>
                </a:solidFill>
              </a:rPr>
              <a:t>1    2    3    4    </a:t>
            </a:r>
            <a:r>
              <a:rPr lang="en-US">
                <a:solidFill>
                  <a:schemeClr val="bg1">
                    <a:lumMod val="50000"/>
                  </a:schemeClr>
                </a:solidFill>
                <a:latin typeface="Arial Black" pitchFamily="34" charset="0"/>
              </a:rPr>
              <a:t>[5 Leading with HCI]</a:t>
            </a:r>
            <a:endParaRPr lang="en-US">
              <a:solidFill>
                <a:schemeClr val="bg1">
                  <a:lumMod val="65000"/>
                </a:schemeClr>
              </a:solidFill>
            </a:endParaRPr>
          </a:p>
        </p:txBody>
      </p:sp>
      <p:pic>
        <p:nvPicPr>
          <p:cNvPr id="16" name="Picture 2"/>
          <p:cNvPicPr>
            <a:picLocks noChangeAspect="1" noChangeArrowheads="1"/>
          </p:cNvPicPr>
          <p:nvPr/>
        </p:nvPicPr>
        <p:blipFill>
          <a:blip r:embed="rId3"/>
          <a:srcRect/>
          <a:stretch>
            <a:fillRect/>
          </a:stretch>
        </p:blipFill>
        <p:spPr bwMode="auto">
          <a:xfrm>
            <a:off x="7630189" y="3429000"/>
            <a:ext cx="914400" cy="1485739"/>
          </a:xfrm>
          <a:prstGeom prst="rect">
            <a:avLst/>
          </a:prstGeom>
          <a:noFill/>
          <a:ln w="9525" algn="ctr">
            <a:noFill/>
            <a:miter lim="800000"/>
            <a:headEnd/>
            <a:tailEnd/>
          </a:ln>
          <a:effectLst>
            <a:glow rad="228600">
              <a:schemeClr val="accent6">
                <a:satMod val="175000"/>
                <a:alpha val="40000"/>
              </a:schemeClr>
            </a:glow>
          </a:effectLst>
        </p:spPr>
      </p:pic>
      <p:sp>
        <p:nvSpPr>
          <p:cNvPr id="87049" name="Rectangle 16"/>
          <p:cNvSpPr>
            <a:spLocks noChangeArrowheads="1"/>
          </p:cNvSpPr>
          <p:nvPr/>
        </p:nvSpPr>
        <p:spPr bwMode="auto">
          <a:xfrm>
            <a:off x="7116763" y="4814888"/>
            <a:ext cx="1951037" cy="522287"/>
          </a:xfrm>
          <a:prstGeom prst="rect">
            <a:avLst/>
          </a:prstGeom>
          <a:noFill/>
          <a:ln w="9525">
            <a:noFill/>
            <a:miter lim="800000"/>
            <a:headEnd/>
            <a:tailEnd/>
          </a:ln>
        </p:spPr>
        <p:txBody>
          <a:bodyPr wrap="none">
            <a:spAutoFit/>
          </a:bodyPr>
          <a:lstStyle/>
          <a:p>
            <a:r>
              <a:rPr lang="en-US" sz="2800">
                <a:latin typeface="Arial Narrow" pitchFamily="34" charset="0"/>
              </a:rPr>
              <a:t>hanging chad</a:t>
            </a:r>
          </a:p>
        </p:txBody>
      </p:sp>
      <p:pic>
        <p:nvPicPr>
          <p:cNvPr id="18" name="Picture 2"/>
          <p:cNvPicPr>
            <a:picLocks noChangeAspect="1" noChangeArrowheads="1"/>
          </p:cNvPicPr>
          <p:nvPr/>
        </p:nvPicPr>
        <p:blipFill>
          <a:blip r:embed="rId4"/>
          <a:srcRect/>
          <a:stretch>
            <a:fillRect/>
          </a:stretch>
        </p:blipFill>
        <p:spPr bwMode="auto">
          <a:xfrm>
            <a:off x="6486144" y="1219200"/>
            <a:ext cx="1895856" cy="1580088"/>
          </a:xfrm>
          <a:prstGeom prst="rect">
            <a:avLst/>
          </a:prstGeom>
          <a:noFill/>
          <a:ln w="9525" algn="ctr">
            <a:noFill/>
            <a:miter lim="800000"/>
            <a:headEnd/>
            <a:tailEnd/>
          </a:ln>
          <a:effectLst>
            <a:glow rad="228600">
              <a:schemeClr val="accent6">
                <a:satMod val="175000"/>
                <a:alpha val="40000"/>
              </a:schemeClr>
            </a:glow>
          </a:effectLst>
        </p:spPr>
      </p:pic>
      <p:sp>
        <p:nvSpPr>
          <p:cNvPr id="19" name="Rectangle 18"/>
          <p:cNvSpPr/>
          <p:nvPr/>
        </p:nvSpPr>
        <p:spPr>
          <a:xfrm>
            <a:off x="6324600" y="2741613"/>
            <a:ext cx="2424113" cy="523875"/>
          </a:xfrm>
          <a:prstGeom prst="rect">
            <a:avLst/>
          </a:prstGeom>
        </p:spPr>
        <p:txBody>
          <a:bodyPr wrap="none">
            <a:spAutoFit/>
          </a:bodyPr>
          <a:lstStyle/>
          <a:p>
            <a:pPr>
              <a:defRPr/>
            </a:pPr>
            <a:r>
              <a:rPr lang="en-US" sz="2800" i="1">
                <a:latin typeface="+mj-lt"/>
              </a:rPr>
              <a:t>butterfly</a:t>
            </a:r>
            <a:r>
              <a:rPr lang="en-US" sz="2800">
                <a:latin typeface="+mj-lt"/>
              </a:rPr>
              <a:t> ballot</a:t>
            </a:r>
            <a:endParaRPr lang="en-US" sz="2800">
              <a:latin typeface="+mj-lt"/>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8975" y="152400"/>
            <a:ext cx="3733800" cy="1143000"/>
          </a:xfrm>
        </p:spPr>
        <p:txBody>
          <a:bodyPr rtlCol="0">
            <a:normAutofit fontScale="90000"/>
          </a:bodyPr>
          <a:lstStyle/>
          <a:p>
            <a:pPr fontAlgn="auto">
              <a:spcAft>
                <a:spcPts val="0"/>
              </a:spcAft>
              <a:defRPr/>
            </a:pPr>
            <a:r>
              <a:rPr lang="en-US" sz="7200" b="1" smtClean="0"/>
              <a:t>future</a:t>
            </a:r>
            <a:endParaRPr lang="en-US"/>
          </a:p>
        </p:txBody>
      </p:sp>
      <p:sp>
        <p:nvSpPr>
          <p:cNvPr id="21506" name="Content Placeholder 2"/>
          <p:cNvSpPr>
            <a:spLocks noGrp="1"/>
          </p:cNvSpPr>
          <p:nvPr>
            <p:ph idx="1"/>
          </p:nvPr>
        </p:nvSpPr>
        <p:spPr>
          <a:xfrm>
            <a:off x="3733800" y="1676400"/>
            <a:ext cx="4876800" cy="1295400"/>
          </a:xfrm>
        </p:spPr>
        <p:txBody>
          <a:bodyPr/>
          <a:lstStyle/>
          <a:p>
            <a:pPr>
              <a:buFont typeface="Arial" charset="0"/>
              <a:buNone/>
            </a:pPr>
            <a:r>
              <a:rPr lang="en-US" smtClean="0">
                <a:latin typeface="Arial Black" pitchFamily="34" charset="0"/>
              </a:rPr>
              <a:t>mobile</a:t>
            </a:r>
          </a:p>
        </p:txBody>
      </p:sp>
      <p:sp>
        <p:nvSpPr>
          <p:cNvPr id="5" name="Rectangle 4"/>
          <p:cNvSpPr/>
          <p:nvPr/>
        </p:nvSpPr>
        <p:spPr>
          <a:xfrm>
            <a:off x="4854575" y="130175"/>
            <a:ext cx="1600200" cy="708025"/>
          </a:xfrm>
          <a:prstGeom prst="rect">
            <a:avLst/>
          </a:prstGeom>
        </p:spPr>
        <p:txBody>
          <a:bodyPr>
            <a:spAutoFit/>
          </a:bodyPr>
          <a:lstStyle/>
          <a:p>
            <a:pPr>
              <a:defRPr/>
            </a:pPr>
            <a:r>
              <a:rPr lang="en-US" sz="4000" b="1">
                <a:latin typeface="+mj-lt"/>
              </a:rPr>
              <a:t>of</a:t>
            </a:r>
            <a:endParaRPr lang="en-US" sz="4000" b="1">
              <a:latin typeface="+mj-lt"/>
            </a:endParaRPr>
          </a:p>
        </p:txBody>
      </p:sp>
      <p:sp>
        <p:nvSpPr>
          <p:cNvPr id="21508" name="Rectangle 5"/>
          <p:cNvSpPr>
            <a:spLocks noChangeArrowheads="1"/>
          </p:cNvSpPr>
          <p:nvPr/>
        </p:nvSpPr>
        <p:spPr bwMode="auto">
          <a:xfrm>
            <a:off x="4778375" y="400050"/>
            <a:ext cx="1774825" cy="1200150"/>
          </a:xfrm>
          <a:prstGeom prst="rect">
            <a:avLst/>
          </a:prstGeom>
          <a:noFill/>
          <a:ln w="9525">
            <a:noFill/>
            <a:miter lim="800000"/>
            <a:headEnd/>
            <a:tailEnd/>
          </a:ln>
        </p:spPr>
        <p:txBody>
          <a:bodyPr wrap="none">
            <a:spAutoFit/>
          </a:bodyPr>
          <a:lstStyle/>
          <a:p>
            <a:r>
              <a:rPr lang="en-US" sz="7200"/>
              <a:t>HCI</a:t>
            </a:r>
          </a:p>
        </p:txBody>
      </p:sp>
      <p:sp>
        <p:nvSpPr>
          <p:cNvPr id="7" name="Rectangle 6"/>
          <p:cNvSpPr/>
          <p:nvPr/>
        </p:nvSpPr>
        <p:spPr>
          <a:xfrm>
            <a:off x="533400" y="1676400"/>
            <a:ext cx="2819400" cy="48768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1510" name="Rectangle 9"/>
          <p:cNvSpPr>
            <a:spLocks noChangeArrowheads="1"/>
          </p:cNvSpPr>
          <p:nvPr/>
        </p:nvSpPr>
        <p:spPr bwMode="auto">
          <a:xfrm>
            <a:off x="3721100" y="2819400"/>
            <a:ext cx="1689100" cy="1016000"/>
          </a:xfrm>
          <a:prstGeom prst="rect">
            <a:avLst/>
          </a:prstGeom>
          <a:noFill/>
          <a:ln w="9525">
            <a:noFill/>
            <a:miter lim="800000"/>
            <a:headEnd/>
            <a:tailEnd/>
          </a:ln>
        </p:spPr>
        <p:txBody>
          <a:bodyPr wrap="none">
            <a:spAutoFit/>
          </a:bodyPr>
          <a:lstStyle/>
          <a:p>
            <a:pPr marL="342900" indent="-342900">
              <a:spcBef>
                <a:spcPct val="20000"/>
              </a:spcBef>
            </a:pPr>
            <a:r>
              <a:rPr lang="en-US" sz="6000" b="1">
                <a:solidFill>
                  <a:srgbClr val="000000"/>
                </a:solidFill>
                <a:latin typeface="Arial Narrow" pitchFamily="34" charset="0"/>
              </a:rPr>
              <a:t>huge</a:t>
            </a:r>
            <a:endParaRPr lang="en-US" sz="6000" b="1">
              <a:solidFill>
                <a:srgbClr val="000000"/>
              </a:solidFill>
              <a:latin typeface="Calibri" pitchFamily="34" charset="0"/>
            </a:endParaRPr>
          </a:p>
        </p:txBody>
      </p:sp>
      <p:sp>
        <p:nvSpPr>
          <p:cNvPr id="21511" name="Rectangle 10"/>
          <p:cNvSpPr>
            <a:spLocks noChangeArrowheads="1"/>
          </p:cNvSpPr>
          <p:nvPr/>
        </p:nvSpPr>
        <p:spPr bwMode="auto">
          <a:xfrm>
            <a:off x="3733800" y="2286000"/>
            <a:ext cx="4521200" cy="584200"/>
          </a:xfrm>
          <a:prstGeom prst="rect">
            <a:avLst/>
          </a:prstGeom>
          <a:noFill/>
          <a:ln w="9525">
            <a:noFill/>
            <a:miter lim="800000"/>
            <a:headEnd/>
            <a:tailEnd/>
          </a:ln>
        </p:spPr>
        <p:txBody>
          <a:bodyPr wrap="none">
            <a:spAutoFit/>
          </a:bodyPr>
          <a:lstStyle/>
          <a:p>
            <a:pPr marL="342900" indent="-342900">
              <a:spcBef>
                <a:spcPct val="20000"/>
              </a:spcBef>
            </a:pPr>
            <a:r>
              <a:rPr lang="en-US" sz="3200">
                <a:solidFill>
                  <a:srgbClr val="000000"/>
                </a:solidFill>
                <a:latin typeface="Calibri" pitchFamily="34" charset="0"/>
              </a:rPr>
              <a:t>natural language </a:t>
            </a:r>
            <a:r>
              <a:rPr lang="en-US" sz="2400">
                <a:solidFill>
                  <a:srgbClr val="000000"/>
                </a:solidFill>
                <a:latin typeface="Calibri" pitchFamily="34" charset="0"/>
              </a:rPr>
              <a:t>(and vision)</a:t>
            </a:r>
          </a:p>
        </p:txBody>
      </p:sp>
      <p:sp>
        <p:nvSpPr>
          <p:cNvPr id="21512" name="Rectangle 11"/>
          <p:cNvSpPr>
            <a:spLocks noChangeArrowheads="1"/>
          </p:cNvSpPr>
          <p:nvPr/>
        </p:nvSpPr>
        <p:spPr bwMode="auto">
          <a:xfrm>
            <a:off x="3810000" y="4724400"/>
            <a:ext cx="3457575" cy="584200"/>
          </a:xfrm>
          <a:prstGeom prst="rect">
            <a:avLst/>
          </a:prstGeom>
          <a:noFill/>
          <a:ln w="9525">
            <a:noFill/>
            <a:miter lim="800000"/>
            <a:headEnd/>
            <a:tailEnd/>
          </a:ln>
        </p:spPr>
        <p:txBody>
          <a:bodyPr wrap="none">
            <a:spAutoFit/>
          </a:bodyPr>
          <a:lstStyle/>
          <a:p>
            <a:r>
              <a:rPr lang="en-US" sz="3200" b="1">
                <a:solidFill>
                  <a:srgbClr val="000000"/>
                </a:solidFill>
                <a:latin typeface="Calibri" pitchFamily="34" charset="0"/>
              </a:rPr>
              <a:t>physical computing</a:t>
            </a:r>
            <a:endParaRPr lang="en-US"/>
          </a:p>
        </p:txBody>
      </p:sp>
      <p:sp>
        <p:nvSpPr>
          <p:cNvPr id="21513" name="Rectangle 12"/>
          <p:cNvSpPr>
            <a:spLocks noChangeArrowheads="1"/>
          </p:cNvSpPr>
          <p:nvPr/>
        </p:nvSpPr>
        <p:spPr bwMode="auto">
          <a:xfrm>
            <a:off x="3810000" y="5486400"/>
            <a:ext cx="3967163" cy="584200"/>
          </a:xfrm>
          <a:prstGeom prst="rect">
            <a:avLst/>
          </a:prstGeom>
          <a:noFill/>
          <a:ln w="9525">
            <a:noFill/>
            <a:miter lim="800000"/>
            <a:headEnd/>
            <a:tailEnd/>
          </a:ln>
        </p:spPr>
        <p:txBody>
          <a:bodyPr wrap="none">
            <a:spAutoFit/>
          </a:bodyPr>
          <a:lstStyle/>
          <a:p>
            <a:pPr marL="342900" indent="-342900">
              <a:spcBef>
                <a:spcPct val="20000"/>
              </a:spcBef>
            </a:pPr>
            <a:r>
              <a:rPr lang="en-US" sz="3200">
                <a:solidFill>
                  <a:srgbClr val="000000"/>
                </a:solidFill>
                <a:latin typeface="Calibri" pitchFamily="34" charset="0"/>
              </a:rPr>
              <a:t>context </a:t>
            </a:r>
            <a:r>
              <a:rPr lang="en-US" sz="3200">
                <a:solidFill>
                  <a:srgbClr val="000000"/>
                </a:solidFill>
                <a:latin typeface="Arial Black" pitchFamily="34" charset="0"/>
              </a:rPr>
              <a:t>awareness</a:t>
            </a:r>
          </a:p>
        </p:txBody>
      </p:sp>
      <p:sp>
        <p:nvSpPr>
          <p:cNvPr id="21514" name="Rectangle 13"/>
          <p:cNvSpPr>
            <a:spLocks noChangeArrowheads="1"/>
          </p:cNvSpPr>
          <p:nvPr/>
        </p:nvSpPr>
        <p:spPr bwMode="auto">
          <a:xfrm>
            <a:off x="3810000" y="3962400"/>
            <a:ext cx="1165225" cy="584200"/>
          </a:xfrm>
          <a:prstGeom prst="rect">
            <a:avLst/>
          </a:prstGeom>
          <a:noFill/>
          <a:ln w="9525">
            <a:noFill/>
            <a:miter lim="800000"/>
            <a:headEnd/>
            <a:tailEnd/>
          </a:ln>
        </p:spPr>
        <p:txBody>
          <a:bodyPr wrap="none">
            <a:spAutoFit/>
          </a:bodyPr>
          <a:lstStyle/>
          <a:p>
            <a:pPr marL="342900" indent="-342900">
              <a:spcBef>
                <a:spcPct val="20000"/>
              </a:spcBef>
            </a:pPr>
            <a:r>
              <a:rPr lang="en-US" sz="3200" b="1">
                <a:solidFill>
                  <a:srgbClr val="000000"/>
                </a:solidFill>
                <a:latin typeface="Arial Black" pitchFamily="34" charset="0"/>
              </a:rPr>
              <a:t>user</a:t>
            </a:r>
            <a:endParaRPr lang="en-US" sz="3200" b="1">
              <a:solidFill>
                <a:srgbClr val="000000"/>
              </a:solidFill>
              <a:latin typeface="Calibri" pitchFamily="34" charset="0"/>
            </a:endParaRPr>
          </a:p>
        </p:txBody>
      </p:sp>
      <p:sp>
        <p:nvSpPr>
          <p:cNvPr id="21515" name="Rectangle 14"/>
          <p:cNvSpPr>
            <a:spLocks noChangeArrowheads="1"/>
          </p:cNvSpPr>
          <p:nvPr/>
        </p:nvSpPr>
        <p:spPr bwMode="auto">
          <a:xfrm>
            <a:off x="5181600" y="3276600"/>
            <a:ext cx="2830513" cy="584200"/>
          </a:xfrm>
          <a:prstGeom prst="rect">
            <a:avLst/>
          </a:prstGeom>
          <a:noFill/>
          <a:ln w="9525">
            <a:noFill/>
            <a:miter lim="800000"/>
            <a:headEnd/>
            <a:tailEnd/>
          </a:ln>
        </p:spPr>
        <p:txBody>
          <a:bodyPr wrap="none">
            <a:spAutoFit/>
          </a:bodyPr>
          <a:lstStyle/>
          <a:p>
            <a:pPr marL="342900" indent="-342900">
              <a:spcBef>
                <a:spcPct val="20000"/>
              </a:spcBef>
            </a:pPr>
            <a:r>
              <a:rPr lang="en-US" sz="3200" b="1">
                <a:solidFill>
                  <a:srgbClr val="000000"/>
                </a:solidFill>
                <a:latin typeface="Calibri" pitchFamily="34" charset="0"/>
              </a:rPr>
              <a:t>social networks</a:t>
            </a:r>
          </a:p>
        </p:txBody>
      </p:sp>
      <p:sp>
        <p:nvSpPr>
          <p:cNvPr id="21516" name="Rectangle 15"/>
          <p:cNvSpPr>
            <a:spLocks noChangeArrowheads="1"/>
          </p:cNvSpPr>
          <p:nvPr/>
        </p:nvSpPr>
        <p:spPr bwMode="auto">
          <a:xfrm>
            <a:off x="4724400" y="4064000"/>
            <a:ext cx="3308350" cy="584200"/>
          </a:xfrm>
          <a:prstGeom prst="rect">
            <a:avLst/>
          </a:prstGeom>
          <a:noFill/>
          <a:ln w="9525">
            <a:noFill/>
            <a:miter lim="800000"/>
            <a:headEnd/>
            <a:tailEnd/>
          </a:ln>
        </p:spPr>
        <p:txBody>
          <a:bodyPr wrap="none">
            <a:spAutoFit/>
          </a:bodyPr>
          <a:lstStyle/>
          <a:p>
            <a:r>
              <a:rPr lang="en-US" sz="3200">
                <a:solidFill>
                  <a:srgbClr val="000000"/>
                </a:solidFill>
                <a:latin typeface="Calibri" pitchFamily="34" charset="0"/>
              </a:rPr>
              <a:t>generated</a:t>
            </a:r>
            <a:r>
              <a:rPr lang="en-US" sz="3200" b="1">
                <a:solidFill>
                  <a:srgbClr val="000000"/>
                </a:solidFill>
                <a:latin typeface="Calibri" pitchFamily="34" charset="0"/>
              </a:rPr>
              <a:t> content</a:t>
            </a:r>
            <a:endParaRPr lang="en-US"/>
          </a:p>
        </p:txBody>
      </p:sp>
      <p:sp>
        <p:nvSpPr>
          <p:cNvPr id="21517" name="Rectangle 16"/>
          <p:cNvSpPr>
            <a:spLocks noChangeArrowheads="1"/>
          </p:cNvSpPr>
          <p:nvPr/>
        </p:nvSpPr>
        <p:spPr bwMode="auto">
          <a:xfrm>
            <a:off x="3810000" y="6121400"/>
            <a:ext cx="3716338" cy="584200"/>
          </a:xfrm>
          <a:prstGeom prst="rect">
            <a:avLst/>
          </a:prstGeom>
          <a:noFill/>
          <a:ln w="9525">
            <a:noFill/>
            <a:miter lim="800000"/>
            <a:headEnd/>
            <a:tailEnd/>
          </a:ln>
        </p:spPr>
        <p:txBody>
          <a:bodyPr wrap="none">
            <a:spAutoFit/>
          </a:bodyPr>
          <a:lstStyle/>
          <a:p>
            <a:pPr marL="342900" indent="-342900">
              <a:spcBef>
                <a:spcPct val="20000"/>
              </a:spcBef>
            </a:pPr>
            <a:r>
              <a:rPr lang="en-US" sz="3200">
                <a:solidFill>
                  <a:srgbClr val="000000"/>
                </a:solidFill>
                <a:latin typeface="Arial Black" pitchFamily="34" charset="0"/>
              </a:rPr>
              <a:t>privacy </a:t>
            </a:r>
            <a:r>
              <a:rPr lang="en-US" sz="3200">
                <a:solidFill>
                  <a:srgbClr val="000000"/>
                </a:solidFill>
                <a:latin typeface="Calibri" pitchFamily="34" charset="0"/>
              </a:rPr>
              <a:t>awareness</a:t>
            </a:r>
            <a:endParaRPr lang="en-US" sz="3200">
              <a:solidFill>
                <a:srgbClr val="000000"/>
              </a:solidFill>
              <a:latin typeface="Arial Black" pitchFamily="34" charset="0"/>
            </a:endParaRPr>
          </a:p>
        </p:txBody>
      </p:sp>
      <p:pic>
        <p:nvPicPr>
          <p:cNvPr id="21518" name="Picture 1"/>
          <p:cNvPicPr>
            <a:picLocks noChangeAspect="1" noChangeArrowheads="1"/>
          </p:cNvPicPr>
          <p:nvPr/>
        </p:nvPicPr>
        <p:blipFill>
          <a:blip r:embed="rId3"/>
          <a:srcRect/>
          <a:stretch>
            <a:fillRect/>
          </a:stretch>
        </p:blipFill>
        <p:spPr bwMode="auto">
          <a:xfrm>
            <a:off x="1447800" y="3505200"/>
            <a:ext cx="1828800" cy="1828800"/>
          </a:xfrm>
          <a:prstGeom prst="rect">
            <a:avLst/>
          </a:prstGeom>
          <a:noFill/>
          <a:ln w="9525">
            <a:noFill/>
            <a:miter lim="800000"/>
            <a:headEnd/>
            <a:tailEnd/>
          </a:ln>
        </p:spPr>
      </p:pic>
      <p:pic>
        <p:nvPicPr>
          <p:cNvPr id="21519" name="Picture 19" descr="iphone.png"/>
          <p:cNvPicPr>
            <a:picLocks noChangeAspect="1"/>
          </p:cNvPicPr>
          <p:nvPr/>
        </p:nvPicPr>
        <p:blipFill>
          <a:blip r:embed="rId4"/>
          <a:srcRect/>
          <a:stretch>
            <a:fillRect/>
          </a:stretch>
        </p:blipFill>
        <p:spPr bwMode="auto">
          <a:xfrm>
            <a:off x="533400" y="2362200"/>
            <a:ext cx="1219200" cy="2163763"/>
          </a:xfrm>
          <a:prstGeom prst="rect">
            <a:avLst/>
          </a:prstGeom>
          <a:noFill/>
          <a:ln w="9525">
            <a:noFill/>
            <a:miter lim="800000"/>
            <a:headEnd/>
            <a:tailEnd/>
          </a:ln>
        </p:spPr>
      </p:pic>
      <p:pic>
        <p:nvPicPr>
          <p:cNvPr id="21520" name="Picture 20" descr="youtube.png"/>
          <p:cNvPicPr>
            <a:picLocks noChangeAspect="1"/>
          </p:cNvPicPr>
          <p:nvPr/>
        </p:nvPicPr>
        <p:blipFill>
          <a:blip r:embed="rId5"/>
          <a:srcRect/>
          <a:stretch>
            <a:fillRect/>
          </a:stretch>
        </p:blipFill>
        <p:spPr bwMode="auto">
          <a:xfrm>
            <a:off x="1371600" y="1676400"/>
            <a:ext cx="1933575" cy="838200"/>
          </a:xfrm>
          <a:prstGeom prst="rect">
            <a:avLst/>
          </a:prstGeom>
          <a:noFill/>
          <a:ln w="9525">
            <a:noFill/>
            <a:miter lim="800000"/>
            <a:headEnd/>
            <a:tailEnd/>
          </a:ln>
        </p:spPr>
      </p:pic>
      <p:pic>
        <p:nvPicPr>
          <p:cNvPr id="21521" name="Picture 21" descr="social-action.png"/>
          <p:cNvPicPr>
            <a:picLocks noChangeAspect="1"/>
          </p:cNvPicPr>
          <p:nvPr/>
        </p:nvPicPr>
        <p:blipFill>
          <a:blip r:embed="rId6"/>
          <a:srcRect/>
          <a:stretch>
            <a:fillRect/>
          </a:stretch>
        </p:blipFill>
        <p:spPr bwMode="auto">
          <a:xfrm>
            <a:off x="457200" y="5257800"/>
            <a:ext cx="2852738" cy="1327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0" y="1676400"/>
            <a:ext cx="4572000" cy="4530725"/>
          </a:xfrm>
          <a:effectLst>
            <a:glow rad="228600">
              <a:schemeClr val="accent6">
                <a:satMod val="175000"/>
                <a:alpha val="40000"/>
              </a:schemeClr>
            </a:glow>
          </a:effectLst>
        </p:spPr>
        <p:txBody>
          <a:bodyPr rtlCol="0">
            <a:normAutofit fontScale="85000" lnSpcReduction="20000"/>
          </a:bodyPr>
          <a:lstStyle/>
          <a:p>
            <a:pPr fontAlgn="auto">
              <a:spcAft>
                <a:spcPts val="0"/>
              </a:spcAft>
              <a:buFont typeface="Arial" pitchFamily="34" charset="0"/>
              <a:buNone/>
              <a:defRPr/>
            </a:pPr>
            <a:r>
              <a:rPr lang="en-US" smtClean="0"/>
              <a:t>accessibility</a:t>
            </a:r>
          </a:p>
          <a:p>
            <a:pPr fontAlgn="auto">
              <a:spcAft>
                <a:spcPts val="0"/>
              </a:spcAft>
              <a:buFont typeface="Arial" pitchFamily="34" charset="0"/>
              <a:buNone/>
              <a:defRPr/>
            </a:pPr>
            <a:r>
              <a:rPr lang="en-US" smtClean="0"/>
              <a:t>accuracy</a:t>
            </a:r>
          </a:p>
          <a:p>
            <a:pPr fontAlgn="auto">
              <a:spcAft>
                <a:spcPts val="0"/>
              </a:spcAft>
              <a:buFont typeface="Arial" pitchFamily="34" charset="0"/>
              <a:buNone/>
              <a:defRPr/>
            </a:pPr>
            <a:r>
              <a:rPr lang="en-US" smtClean="0"/>
              <a:t>complexity</a:t>
            </a:r>
          </a:p>
          <a:p>
            <a:pPr fontAlgn="auto">
              <a:spcAft>
                <a:spcPts val="0"/>
              </a:spcAft>
              <a:buFont typeface="Arial" pitchFamily="34" charset="0"/>
              <a:buNone/>
              <a:defRPr/>
            </a:pPr>
            <a:r>
              <a:rPr lang="en-US" smtClean="0"/>
              <a:t>cost</a:t>
            </a:r>
          </a:p>
          <a:p>
            <a:pPr fontAlgn="auto">
              <a:spcAft>
                <a:spcPts val="0"/>
              </a:spcAft>
              <a:buFont typeface="Arial" pitchFamily="34" charset="0"/>
              <a:buNone/>
              <a:defRPr/>
            </a:pPr>
            <a:r>
              <a:rPr lang="en-US" smtClean="0"/>
              <a:t>reliability</a:t>
            </a:r>
          </a:p>
          <a:p>
            <a:pPr fontAlgn="auto">
              <a:spcAft>
                <a:spcPts val="0"/>
              </a:spcAft>
              <a:buFont typeface="Arial" pitchFamily="34" charset="0"/>
              <a:buNone/>
              <a:defRPr/>
            </a:pPr>
            <a:r>
              <a:rPr lang="en-US" smtClean="0"/>
              <a:t>security</a:t>
            </a:r>
          </a:p>
          <a:p>
            <a:pPr fontAlgn="auto">
              <a:spcAft>
                <a:spcPts val="0"/>
              </a:spcAft>
              <a:buFont typeface="Arial" pitchFamily="34" charset="0"/>
              <a:buNone/>
              <a:defRPr/>
            </a:pPr>
            <a:r>
              <a:rPr lang="en-US" smtClean="0"/>
              <a:t>security perception</a:t>
            </a:r>
          </a:p>
          <a:p>
            <a:pPr fontAlgn="auto">
              <a:spcAft>
                <a:spcPts val="0"/>
              </a:spcAft>
              <a:buFont typeface="Arial" pitchFamily="34" charset="0"/>
              <a:buNone/>
              <a:defRPr/>
            </a:pPr>
            <a:r>
              <a:rPr lang="en-US" smtClean="0"/>
              <a:t>size</a:t>
            </a:r>
          </a:p>
          <a:p>
            <a:pPr fontAlgn="auto">
              <a:spcAft>
                <a:spcPts val="0"/>
              </a:spcAft>
              <a:buFont typeface="Arial" pitchFamily="34" charset="0"/>
              <a:buNone/>
              <a:defRPr/>
            </a:pPr>
            <a:r>
              <a:rPr lang="en-US" smtClean="0"/>
              <a:t>speed</a:t>
            </a:r>
          </a:p>
          <a:p>
            <a:pPr fontAlgn="auto">
              <a:spcAft>
                <a:spcPts val="0"/>
              </a:spcAft>
              <a:buFont typeface="Arial" pitchFamily="34" charset="0"/>
              <a:buNone/>
              <a:defRPr/>
            </a:pPr>
            <a:r>
              <a:rPr lang="en-US" sz="6200" smtClean="0">
                <a:effectLst>
                  <a:glow rad="228600">
                    <a:schemeClr val="accent6">
                      <a:satMod val="175000"/>
                      <a:alpha val="40000"/>
                    </a:schemeClr>
                  </a:glow>
                </a:effectLst>
                <a:latin typeface="Arial Black" pitchFamily="34" charset="0"/>
              </a:rPr>
              <a:t>usability</a:t>
            </a:r>
          </a:p>
          <a:p>
            <a:pPr fontAlgn="auto">
              <a:spcAft>
                <a:spcPts val="0"/>
              </a:spcAft>
              <a:buFont typeface="Arial" pitchFamily="34" charset="0"/>
              <a:buChar char="•"/>
              <a:defRPr/>
            </a:pPr>
            <a:endParaRPr lang="en-US" smtClean="0"/>
          </a:p>
        </p:txBody>
      </p:sp>
      <p:sp>
        <p:nvSpPr>
          <p:cNvPr id="8" name="Rectangle 7"/>
          <p:cNvSpPr/>
          <p:nvPr/>
        </p:nvSpPr>
        <p:spPr>
          <a:xfrm>
            <a:off x="533400" y="1676400"/>
            <a:ext cx="2819400" cy="35814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88067" name="Picture 2"/>
          <p:cNvPicPr>
            <a:picLocks noChangeAspect="1" noChangeArrowheads="1"/>
          </p:cNvPicPr>
          <p:nvPr/>
        </p:nvPicPr>
        <p:blipFill>
          <a:blip r:embed="rId2"/>
          <a:srcRect/>
          <a:stretch>
            <a:fillRect/>
          </a:stretch>
        </p:blipFill>
        <p:spPr bwMode="auto">
          <a:xfrm>
            <a:off x="914400" y="1676400"/>
            <a:ext cx="1828800" cy="2743200"/>
          </a:xfrm>
          <a:prstGeom prst="rect">
            <a:avLst/>
          </a:prstGeom>
          <a:noFill/>
          <a:ln w="9525">
            <a:noFill/>
            <a:miter lim="800000"/>
            <a:headEnd/>
            <a:tailEnd/>
          </a:ln>
        </p:spPr>
      </p:pic>
      <p:sp>
        <p:nvSpPr>
          <p:cNvPr id="11" name="Rectangle 10"/>
          <p:cNvSpPr/>
          <p:nvPr/>
        </p:nvSpPr>
        <p:spPr>
          <a:xfrm>
            <a:off x="609600" y="4495800"/>
            <a:ext cx="2667000" cy="400050"/>
          </a:xfrm>
          <a:prstGeom prst="rect">
            <a:avLst/>
          </a:prstGeom>
        </p:spPr>
        <p:txBody>
          <a:bodyPr>
            <a:spAutoFit/>
          </a:bodyPr>
          <a:lstStyle/>
          <a:p>
            <a:pPr>
              <a:defRPr/>
            </a:pPr>
            <a:r>
              <a:rPr lang="en-US" sz="2000" b="1">
                <a:latin typeface="+mj-lt"/>
              </a:rPr>
              <a:t>[Brookings Press, 2008]</a:t>
            </a:r>
            <a:endParaRPr lang="en-US" sz="2000" b="1">
              <a:latin typeface="+mj-lt"/>
            </a:endParaRPr>
          </a:p>
        </p:txBody>
      </p:sp>
      <p:sp>
        <p:nvSpPr>
          <p:cNvPr id="9" name="TextBox 8"/>
          <p:cNvSpPr txBox="1"/>
          <p:nvPr/>
        </p:nvSpPr>
        <p:spPr>
          <a:xfrm>
            <a:off x="4953000" y="6548438"/>
            <a:ext cx="4278313" cy="368300"/>
          </a:xfrm>
          <a:prstGeom prst="rect">
            <a:avLst/>
          </a:prstGeom>
          <a:noFill/>
        </p:spPr>
        <p:txBody>
          <a:bodyPr>
            <a:spAutoFit/>
          </a:bodyPr>
          <a:lstStyle/>
          <a:p>
            <a:pPr algn="r">
              <a:defRPr/>
            </a:pPr>
            <a:r>
              <a:rPr lang="en-US">
                <a:solidFill>
                  <a:schemeClr val="bg1">
                    <a:lumMod val="65000"/>
                  </a:schemeClr>
                </a:solidFill>
              </a:rPr>
              <a:t>1    2    3    4    </a:t>
            </a:r>
            <a:r>
              <a:rPr lang="en-US">
                <a:solidFill>
                  <a:schemeClr val="bg1">
                    <a:lumMod val="50000"/>
                  </a:schemeClr>
                </a:solidFill>
                <a:latin typeface="Arial Black" pitchFamily="34" charset="0"/>
              </a:rPr>
              <a:t>[5 Leading with HCI]</a:t>
            </a:r>
            <a:endParaRPr lang="en-US">
              <a:solidFill>
                <a:schemeClr val="bg1">
                  <a:lumMod val="65000"/>
                </a:schemeClr>
              </a:solidFill>
            </a:endParaRPr>
          </a:p>
        </p:txBody>
      </p:sp>
      <p:pic>
        <p:nvPicPr>
          <p:cNvPr id="12" name="Picture 2"/>
          <p:cNvPicPr>
            <a:picLocks noChangeAspect="1" noChangeArrowheads="1"/>
          </p:cNvPicPr>
          <p:nvPr/>
        </p:nvPicPr>
        <p:blipFill>
          <a:blip r:embed="rId3"/>
          <a:srcRect/>
          <a:stretch>
            <a:fillRect/>
          </a:stretch>
        </p:blipFill>
        <p:spPr bwMode="auto">
          <a:xfrm>
            <a:off x="7630189" y="3429000"/>
            <a:ext cx="914400" cy="1485739"/>
          </a:xfrm>
          <a:prstGeom prst="rect">
            <a:avLst/>
          </a:prstGeom>
          <a:noFill/>
          <a:ln w="9525" algn="ctr">
            <a:noFill/>
            <a:miter lim="800000"/>
            <a:headEnd/>
            <a:tailEnd/>
          </a:ln>
          <a:effectLst>
            <a:glow rad="228600">
              <a:schemeClr val="accent6">
                <a:satMod val="175000"/>
                <a:alpha val="40000"/>
              </a:schemeClr>
            </a:glow>
          </a:effectLst>
        </p:spPr>
      </p:pic>
      <p:sp>
        <p:nvSpPr>
          <p:cNvPr id="88071" name="Rectangle 12"/>
          <p:cNvSpPr>
            <a:spLocks noChangeArrowheads="1"/>
          </p:cNvSpPr>
          <p:nvPr/>
        </p:nvSpPr>
        <p:spPr bwMode="auto">
          <a:xfrm>
            <a:off x="7116763" y="4814888"/>
            <a:ext cx="1951037" cy="522287"/>
          </a:xfrm>
          <a:prstGeom prst="rect">
            <a:avLst/>
          </a:prstGeom>
          <a:noFill/>
          <a:ln w="9525">
            <a:noFill/>
            <a:miter lim="800000"/>
            <a:headEnd/>
            <a:tailEnd/>
          </a:ln>
        </p:spPr>
        <p:txBody>
          <a:bodyPr wrap="none">
            <a:spAutoFit/>
          </a:bodyPr>
          <a:lstStyle/>
          <a:p>
            <a:r>
              <a:rPr lang="en-US" sz="2800">
                <a:latin typeface="Arial Narrow" pitchFamily="34" charset="0"/>
              </a:rPr>
              <a:t>hanging chad</a:t>
            </a:r>
          </a:p>
        </p:txBody>
      </p:sp>
      <p:pic>
        <p:nvPicPr>
          <p:cNvPr id="14" name="Picture 2"/>
          <p:cNvPicPr>
            <a:picLocks noChangeAspect="1" noChangeArrowheads="1"/>
          </p:cNvPicPr>
          <p:nvPr/>
        </p:nvPicPr>
        <p:blipFill>
          <a:blip r:embed="rId4"/>
          <a:srcRect/>
          <a:stretch>
            <a:fillRect/>
          </a:stretch>
        </p:blipFill>
        <p:spPr bwMode="auto">
          <a:xfrm>
            <a:off x="6486144" y="1219200"/>
            <a:ext cx="1895856" cy="1580088"/>
          </a:xfrm>
          <a:prstGeom prst="rect">
            <a:avLst/>
          </a:prstGeom>
          <a:noFill/>
          <a:ln w="9525" algn="ctr">
            <a:noFill/>
            <a:miter lim="800000"/>
            <a:headEnd/>
            <a:tailEnd/>
          </a:ln>
          <a:effectLst>
            <a:glow rad="228600">
              <a:schemeClr val="accent6">
                <a:satMod val="175000"/>
                <a:alpha val="40000"/>
              </a:schemeClr>
            </a:glow>
          </a:effectLst>
        </p:spPr>
      </p:pic>
      <p:sp>
        <p:nvSpPr>
          <p:cNvPr id="15" name="Rectangle 14"/>
          <p:cNvSpPr/>
          <p:nvPr/>
        </p:nvSpPr>
        <p:spPr>
          <a:xfrm>
            <a:off x="6324600" y="2741613"/>
            <a:ext cx="2424113" cy="523875"/>
          </a:xfrm>
          <a:prstGeom prst="rect">
            <a:avLst/>
          </a:prstGeom>
        </p:spPr>
        <p:txBody>
          <a:bodyPr wrap="none">
            <a:spAutoFit/>
          </a:bodyPr>
          <a:lstStyle/>
          <a:p>
            <a:pPr>
              <a:defRPr/>
            </a:pPr>
            <a:r>
              <a:rPr lang="en-US" sz="2800" i="1">
                <a:latin typeface="+mj-lt"/>
              </a:rPr>
              <a:t>butterfly</a:t>
            </a:r>
            <a:r>
              <a:rPr lang="en-US" sz="2800">
                <a:latin typeface="+mj-lt"/>
              </a:rPr>
              <a:t> ballot</a:t>
            </a:r>
            <a:endParaRPr lang="en-US" sz="2800">
              <a:latin typeface="+mj-lt"/>
            </a:endParaRPr>
          </a:p>
        </p:txBody>
      </p:sp>
      <p:sp>
        <p:nvSpPr>
          <p:cNvPr id="17" name="Title 1"/>
          <p:cNvSpPr>
            <a:spLocks noGrp="1"/>
          </p:cNvSpPr>
          <p:nvPr>
            <p:ph type="title"/>
          </p:nvPr>
        </p:nvSpPr>
        <p:spPr>
          <a:xfrm>
            <a:off x="381000" y="76200"/>
            <a:ext cx="8229600" cy="1143000"/>
          </a:xfrm>
        </p:spPr>
        <p:txBody>
          <a:bodyPr rtlCol="0">
            <a:normAutofit fontScale="90000"/>
          </a:bodyPr>
          <a:lstStyle/>
          <a:p>
            <a:pPr fontAlgn="auto">
              <a:spcAft>
                <a:spcPts val="0"/>
              </a:spcAft>
              <a:defRPr/>
            </a:pPr>
            <a:r>
              <a:rPr lang="en-US" sz="7200" b="1" dirty="0" smtClean="0">
                <a:cs typeface="Arial" pitchFamily="34" charset="0"/>
              </a:rPr>
              <a:t>voting</a:t>
            </a:r>
            <a:endParaRPr lang="en-US" b="1" dirty="0" smtClean="0">
              <a:latin typeface="Arial Black" pitchFamily="34" charset="0"/>
            </a:endParaRPr>
          </a:p>
        </p:txBody>
      </p:sp>
      <p:sp>
        <p:nvSpPr>
          <p:cNvPr id="18" name="Rectangle 17"/>
          <p:cNvSpPr/>
          <p:nvPr/>
        </p:nvSpPr>
        <p:spPr>
          <a:xfrm>
            <a:off x="5486400" y="182563"/>
            <a:ext cx="1873250" cy="708025"/>
          </a:xfrm>
          <a:prstGeom prst="rect">
            <a:avLst/>
          </a:prstGeom>
        </p:spPr>
        <p:txBody>
          <a:bodyPr wrap="none">
            <a:spAutoFit/>
          </a:bodyPr>
          <a:lstStyle/>
          <a:p>
            <a:pPr>
              <a:defRPr/>
            </a:pPr>
            <a:r>
              <a:rPr lang="en-US" sz="4000" dirty="0">
                <a:solidFill>
                  <a:prstClr val="black"/>
                </a:solidFill>
                <a:latin typeface="Calibri"/>
                <a:ea typeface="+mj-ea"/>
                <a:cs typeface="Arial" pitchFamily="34" charset="0"/>
              </a:rPr>
              <a:t>systems</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609600"/>
            <a:ext cx="7467600" cy="609600"/>
          </a:xfrm>
        </p:spPr>
        <p:txBody>
          <a:bodyPr rtlCol="0">
            <a:normAutofit fontScale="90000"/>
          </a:bodyPr>
          <a:lstStyle/>
          <a:p>
            <a:pPr fontAlgn="auto">
              <a:spcAft>
                <a:spcPts val="0"/>
              </a:spcAft>
              <a:defRPr/>
            </a:pPr>
            <a:r>
              <a:rPr lang="en-US" b="1" smtClean="0">
                <a:cs typeface="Arial" pitchFamily="34" charset="0"/>
              </a:rPr>
              <a:t>…but the </a:t>
            </a:r>
            <a:r>
              <a:rPr lang="en-US" smtClean="0">
                <a:latin typeface="Arial Narrow" pitchFamily="34" charset="0"/>
                <a:cs typeface="Arial" pitchFamily="34" charset="0"/>
              </a:rPr>
              <a:t>focus</a:t>
            </a:r>
            <a:r>
              <a:rPr lang="en-US" b="1" smtClean="0">
                <a:cs typeface="Arial" pitchFamily="34" charset="0"/>
              </a:rPr>
              <a:t> is on </a:t>
            </a:r>
            <a:r>
              <a:rPr lang="en-US" b="1" smtClean="0">
                <a:latin typeface="Arial Black" pitchFamily="34" charset="0"/>
                <a:cs typeface="Arial" pitchFamily="34" charset="0"/>
              </a:rPr>
              <a:t>security</a:t>
            </a:r>
            <a:r>
              <a:rPr lang="en-US" b="1" smtClean="0">
                <a:cs typeface="Arial" pitchFamily="34" charset="0"/>
              </a:rPr>
              <a:t/>
            </a:r>
            <a:br>
              <a:rPr lang="en-US" b="1" smtClean="0">
                <a:cs typeface="Arial" pitchFamily="34" charset="0"/>
              </a:rPr>
            </a:br>
            <a:endParaRPr lang="en-US" b="1" smtClean="0">
              <a:solidFill>
                <a:srgbClr val="CC0000"/>
              </a:solidFill>
            </a:endParaRPr>
          </a:p>
        </p:txBody>
      </p:sp>
      <p:sp>
        <p:nvSpPr>
          <p:cNvPr id="325635" name="Rectangle 3"/>
          <p:cNvSpPr>
            <a:spLocks noGrp="1" noChangeArrowheads="1"/>
          </p:cNvSpPr>
          <p:nvPr>
            <p:ph type="body" idx="1"/>
          </p:nvPr>
        </p:nvSpPr>
        <p:spPr>
          <a:xfrm>
            <a:off x="3810000" y="3886200"/>
            <a:ext cx="5638800" cy="2438400"/>
          </a:xfrm>
        </p:spPr>
        <p:txBody>
          <a:bodyPr rtlCol="0">
            <a:normAutofit/>
          </a:bodyPr>
          <a:lstStyle/>
          <a:p>
            <a:pPr fontAlgn="auto">
              <a:lnSpc>
                <a:spcPct val="80000"/>
              </a:lnSpc>
              <a:spcAft>
                <a:spcPts val="0"/>
              </a:spcAft>
              <a:buFont typeface="Arial" pitchFamily="34" charset="0"/>
              <a:buChar char="•"/>
              <a:defRPr/>
            </a:pPr>
            <a:endParaRPr lang="en-US" sz="2400" smtClean="0"/>
          </a:p>
          <a:p>
            <a:pPr fontAlgn="auto">
              <a:lnSpc>
                <a:spcPct val="80000"/>
              </a:lnSpc>
              <a:spcAft>
                <a:spcPts val="0"/>
              </a:spcAft>
              <a:buFont typeface="Arial" pitchFamily="34" charset="0"/>
              <a:buChar char="•"/>
              <a:defRPr/>
            </a:pPr>
            <a:endParaRPr lang="en-US" sz="2400" smtClean="0"/>
          </a:p>
          <a:p>
            <a:pPr fontAlgn="auto">
              <a:lnSpc>
                <a:spcPct val="80000"/>
              </a:lnSpc>
              <a:spcAft>
                <a:spcPts val="0"/>
              </a:spcAft>
              <a:buFont typeface="Wingdings" pitchFamily="2" charset="2"/>
              <a:buNone/>
              <a:defRPr/>
            </a:pPr>
            <a:r>
              <a:rPr lang="en-US" sz="2400" smtClean="0"/>
              <a:t>on </a:t>
            </a:r>
            <a:r>
              <a:rPr lang="en-US" b="1" smtClean="0">
                <a:latin typeface="Arial Narrow" pitchFamily="34" charset="0"/>
              </a:rPr>
              <a:t>6 voting machines</a:t>
            </a:r>
          </a:p>
          <a:p>
            <a:pPr marL="684213" fontAlgn="auto">
              <a:lnSpc>
                <a:spcPct val="80000"/>
              </a:lnSpc>
              <a:spcAft>
                <a:spcPts val="0"/>
              </a:spcAft>
              <a:buFont typeface="Arial" pitchFamily="34" charset="0"/>
              <a:buNone/>
              <a:defRPr/>
            </a:pPr>
            <a:r>
              <a:rPr lang="en-US" smtClean="0">
                <a:latin typeface="Arial Narrow" pitchFamily="34" charset="0"/>
              </a:rPr>
              <a:t>4 verification systems</a:t>
            </a:r>
          </a:p>
        </p:txBody>
      </p:sp>
      <p:sp>
        <p:nvSpPr>
          <p:cNvPr id="89091" name="Rectangle 4"/>
          <p:cNvSpPr>
            <a:spLocks noChangeArrowheads="1"/>
          </p:cNvSpPr>
          <p:nvPr/>
        </p:nvSpPr>
        <p:spPr bwMode="auto">
          <a:xfrm>
            <a:off x="533400" y="3200400"/>
            <a:ext cx="8229600" cy="2895600"/>
          </a:xfrm>
          <a:prstGeom prst="rect">
            <a:avLst/>
          </a:prstGeom>
          <a:noFill/>
          <a:ln w="9525">
            <a:noFill/>
            <a:miter lim="800000"/>
            <a:headEnd/>
            <a:tailEnd/>
          </a:ln>
        </p:spPr>
        <p:txBody>
          <a:bodyPr/>
          <a:lstStyle/>
          <a:p>
            <a:pPr marL="533400" indent="-533400">
              <a:lnSpc>
                <a:spcPct val="90000"/>
              </a:lnSpc>
              <a:spcBef>
                <a:spcPct val="20000"/>
              </a:spcBef>
              <a:buClr>
                <a:schemeClr val="bg2"/>
              </a:buClr>
              <a:buSzPct val="75000"/>
              <a:buFont typeface="Wingdings" pitchFamily="2" charset="2"/>
              <a:buChar char="p"/>
              <a:tabLst>
                <a:tab pos="2171700" algn="l"/>
                <a:tab pos="3657600" algn="l"/>
                <a:tab pos="4800600" algn="l"/>
                <a:tab pos="7086600" algn="l"/>
              </a:tabLst>
            </a:pPr>
            <a:endParaRPr lang="en-US" sz="2400">
              <a:latin typeface="Verdana" pitchFamily="34" charset="0"/>
            </a:endParaRPr>
          </a:p>
        </p:txBody>
      </p:sp>
      <p:sp>
        <p:nvSpPr>
          <p:cNvPr id="5" name="Rectangle 4"/>
          <p:cNvSpPr/>
          <p:nvPr/>
        </p:nvSpPr>
        <p:spPr>
          <a:xfrm>
            <a:off x="4648200" y="838200"/>
            <a:ext cx="3419475" cy="584200"/>
          </a:xfrm>
          <a:prstGeom prst="rect">
            <a:avLst/>
          </a:prstGeom>
        </p:spPr>
        <p:txBody>
          <a:bodyPr wrap="none">
            <a:spAutoFit/>
          </a:bodyPr>
          <a:lstStyle/>
          <a:p>
            <a:pPr>
              <a:defRPr/>
            </a:pPr>
            <a:r>
              <a:rPr lang="en-US" sz="3200" b="1">
                <a:solidFill>
                  <a:prstClr val="black"/>
                </a:solidFill>
                <a:latin typeface="+mj-lt"/>
                <a:ea typeface="+mj-ea"/>
                <a:cs typeface="Arial" pitchFamily="34" charset="0"/>
              </a:rPr>
              <a:t>so we did a study…</a:t>
            </a:r>
            <a:endParaRPr lang="en-US" sz="3200" b="1">
              <a:latin typeface="+mj-lt"/>
            </a:endParaRPr>
          </a:p>
        </p:txBody>
      </p:sp>
      <p:sp>
        <p:nvSpPr>
          <p:cNvPr id="6" name="Rectangle 5"/>
          <p:cNvSpPr/>
          <p:nvPr/>
        </p:nvSpPr>
        <p:spPr>
          <a:xfrm>
            <a:off x="533400" y="1676400"/>
            <a:ext cx="2819400" cy="35814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9" name="Picture 8" descr="zoomable"/>
          <p:cNvPicPr>
            <a:picLocks noChangeAspect="1" noChangeArrowheads="1"/>
          </p:cNvPicPr>
          <p:nvPr/>
        </p:nvPicPr>
        <p:blipFill>
          <a:blip r:embed="rId3" cstate="screen"/>
          <a:srcRect/>
          <a:stretch>
            <a:fillRect/>
          </a:stretch>
        </p:blipFill>
        <p:spPr>
          <a:xfrm>
            <a:off x="304800" y="1447800"/>
            <a:ext cx="2057400" cy="1676400"/>
          </a:xfrm>
          <a:prstGeom prst="rect">
            <a:avLst/>
          </a:prstGeom>
          <a:effectLst>
            <a:glow rad="228600">
              <a:schemeClr val="accent6">
                <a:satMod val="175000"/>
                <a:alpha val="40000"/>
              </a:schemeClr>
            </a:glow>
          </a:effectLst>
        </p:spPr>
      </p:pic>
      <p:pic>
        <p:nvPicPr>
          <p:cNvPr id="10" name="Picture 6" descr="ess"/>
          <p:cNvPicPr>
            <a:picLocks noChangeAspect="1" noChangeArrowheads="1"/>
          </p:cNvPicPr>
          <p:nvPr/>
        </p:nvPicPr>
        <p:blipFill>
          <a:blip r:embed="rId4" cstate="screen"/>
          <a:srcRect/>
          <a:stretch>
            <a:fillRect/>
          </a:stretch>
        </p:blipFill>
        <p:spPr>
          <a:xfrm>
            <a:off x="1676400" y="3276600"/>
            <a:ext cx="1600200" cy="1371600"/>
          </a:xfrm>
          <a:prstGeom prst="rect">
            <a:avLst/>
          </a:prstGeom>
          <a:effectLst>
            <a:glow rad="139700">
              <a:schemeClr val="accent6">
                <a:satMod val="175000"/>
                <a:alpha val="40000"/>
              </a:schemeClr>
            </a:glow>
          </a:effectLst>
        </p:spPr>
      </p:pic>
      <p:pic>
        <p:nvPicPr>
          <p:cNvPr id="11" name="Picture 12" descr="diebold"/>
          <p:cNvPicPr>
            <a:picLocks noChangeAspect="1" noChangeArrowheads="1"/>
          </p:cNvPicPr>
          <p:nvPr/>
        </p:nvPicPr>
        <p:blipFill>
          <a:blip r:embed="rId5" cstate="screen"/>
          <a:srcRect/>
          <a:stretch>
            <a:fillRect/>
          </a:stretch>
        </p:blipFill>
        <p:spPr>
          <a:xfrm>
            <a:off x="304800" y="4191000"/>
            <a:ext cx="1524000" cy="1600200"/>
          </a:xfrm>
          <a:prstGeom prst="rect">
            <a:avLst/>
          </a:prstGeom>
          <a:effectLst>
            <a:glow rad="228600">
              <a:schemeClr val="accent6">
                <a:satMod val="175000"/>
                <a:alpha val="40000"/>
              </a:schemeClr>
            </a:glow>
          </a:effectLst>
        </p:spPr>
      </p:pic>
      <p:sp>
        <p:nvSpPr>
          <p:cNvPr id="89097" name="Rectangle 11"/>
          <p:cNvSpPr>
            <a:spLocks noChangeArrowheads="1"/>
          </p:cNvSpPr>
          <p:nvPr/>
        </p:nvSpPr>
        <p:spPr bwMode="auto">
          <a:xfrm>
            <a:off x="3810000" y="1676400"/>
            <a:ext cx="5486400" cy="1347788"/>
          </a:xfrm>
          <a:prstGeom prst="rect">
            <a:avLst/>
          </a:prstGeom>
          <a:noFill/>
          <a:ln w="9525">
            <a:noFill/>
            <a:miter lim="800000"/>
            <a:headEnd/>
            <a:tailEnd/>
          </a:ln>
        </p:spPr>
        <p:txBody>
          <a:bodyPr>
            <a:spAutoFit/>
          </a:bodyPr>
          <a:lstStyle/>
          <a:p>
            <a:pPr marL="395288" indent="-395288">
              <a:spcBef>
                <a:spcPct val="20000"/>
              </a:spcBef>
            </a:pPr>
            <a:r>
              <a:rPr lang="en-US" sz="2400" b="1">
                <a:solidFill>
                  <a:srgbClr val="000000"/>
                </a:solidFill>
                <a:latin typeface="Arial Narrow" pitchFamily="34" charset="0"/>
              </a:rPr>
              <a:t>expert review </a:t>
            </a:r>
            <a:r>
              <a:rPr lang="en-US" sz="2200">
                <a:solidFill>
                  <a:srgbClr val="000000"/>
                </a:solidFill>
                <a:latin typeface="Calibri" pitchFamily="34" charset="0"/>
              </a:rPr>
              <a:t>(10 experts)</a:t>
            </a:r>
          </a:p>
          <a:p>
            <a:pPr marL="395288" indent="-395288">
              <a:spcBef>
                <a:spcPct val="20000"/>
              </a:spcBef>
            </a:pPr>
            <a:r>
              <a:rPr lang="en-US" sz="2400" b="1">
                <a:solidFill>
                  <a:srgbClr val="000000"/>
                </a:solidFill>
                <a:latin typeface="Arial Narrow" pitchFamily="34" charset="0"/>
              </a:rPr>
              <a:t>field study </a:t>
            </a:r>
            <a:r>
              <a:rPr lang="en-US" sz="2200">
                <a:solidFill>
                  <a:srgbClr val="000000"/>
                </a:solidFill>
                <a:latin typeface="Calibri" pitchFamily="34" charset="0"/>
              </a:rPr>
              <a:t>(1,500 participants in 3 states)</a:t>
            </a:r>
          </a:p>
          <a:p>
            <a:pPr marL="395288" indent="-395288">
              <a:spcBef>
                <a:spcPct val="20000"/>
              </a:spcBef>
            </a:pPr>
            <a:r>
              <a:rPr lang="en-US" sz="2400" b="1">
                <a:solidFill>
                  <a:srgbClr val="000000"/>
                </a:solidFill>
                <a:latin typeface="Arial Narrow" pitchFamily="34" charset="0"/>
              </a:rPr>
              <a:t>lab study</a:t>
            </a:r>
            <a:r>
              <a:rPr lang="en-US" sz="2400">
                <a:solidFill>
                  <a:srgbClr val="000000"/>
                </a:solidFill>
                <a:latin typeface="Calibri" pitchFamily="34" charset="0"/>
              </a:rPr>
              <a:t> </a:t>
            </a:r>
            <a:r>
              <a:rPr lang="en-US" sz="2200">
                <a:solidFill>
                  <a:srgbClr val="000000"/>
                </a:solidFill>
                <a:latin typeface="Calibri" pitchFamily="34" charset="0"/>
              </a:rPr>
              <a:t>(42 participants)</a:t>
            </a:r>
          </a:p>
        </p:txBody>
      </p:sp>
      <p:sp>
        <p:nvSpPr>
          <p:cNvPr id="13" name="Rectangle 12"/>
          <p:cNvSpPr/>
          <p:nvPr/>
        </p:nvSpPr>
        <p:spPr>
          <a:xfrm>
            <a:off x="3810000" y="3382963"/>
            <a:ext cx="5638800" cy="731837"/>
          </a:xfrm>
          <a:prstGeom prst="rect">
            <a:avLst/>
          </a:prstGeom>
        </p:spPr>
        <p:txBody>
          <a:bodyPr>
            <a:spAutoFit/>
          </a:bodyPr>
          <a:lstStyle/>
          <a:p>
            <a:pPr>
              <a:lnSpc>
                <a:spcPct val="80000"/>
              </a:lnSpc>
              <a:buFont typeface="Wingdings" pitchFamily="2" charset="2"/>
              <a:buNone/>
              <a:defRPr/>
            </a:pPr>
            <a:r>
              <a:rPr lang="en-US" sz="2400">
                <a:latin typeface="+mj-lt"/>
              </a:rPr>
              <a:t>looked at </a:t>
            </a:r>
            <a:r>
              <a:rPr lang="en-US" sz="2800" b="1">
                <a:latin typeface="Arial Black" pitchFamily="34" charset="0"/>
              </a:rPr>
              <a:t>accuracy…preference</a:t>
            </a:r>
          </a:p>
        </p:txBody>
      </p:sp>
      <p:sp>
        <p:nvSpPr>
          <p:cNvPr id="14" name="TextBox 13"/>
          <p:cNvSpPr txBox="1"/>
          <p:nvPr/>
        </p:nvSpPr>
        <p:spPr>
          <a:xfrm>
            <a:off x="4953000" y="6548438"/>
            <a:ext cx="4278313" cy="368300"/>
          </a:xfrm>
          <a:prstGeom prst="rect">
            <a:avLst/>
          </a:prstGeom>
          <a:noFill/>
        </p:spPr>
        <p:txBody>
          <a:bodyPr>
            <a:spAutoFit/>
          </a:bodyPr>
          <a:lstStyle/>
          <a:p>
            <a:pPr algn="r">
              <a:defRPr/>
            </a:pPr>
            <a:r>
              <a:rPr lang="en-US">
                <a:solidFill>
                  <a:schemeClr val="bg1">
                    <a:lumMod val="65000"/>
                  </a:schemeClr>
                </a:solidFill>
              </a:rPr>
              <a:t>1    2    3    4    </a:t>
            </a:r>
            <a:r>
              <a:rPr lang="en-US">
                <a:solidFill>
                  <a:schemeClr val="bg1">
                    <a:lumMod val="50000"/>
                  </a:schemeClr>
                </a:solidFill>
                <a:latin typeface="Arial Black" pitchFamily="34" charset="0"/>
              </a:rPr>
              <a:t>[5 Leading with HCI]</a:t>
            </a:r>
            <a:endParaRPr lang="en-US">
              <a:solidFill>
                <a:schemeClr val="bg1">
                  <a:lumMod val="65000"/>
                </a:schemeClr>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lstStyle/>
          <a:p>
            <a:r>
              <a:rPr lang="en-US" sz="6000" b="1" smtClean="0"/>
              <a:t>machines</a:t>
            </a:r>
          </a:p>
        </p:txBody>
      </p:sp>
      <p:pic>
        <p:nvPicPr>
          <p:cNvPr id="91138" name="Picture 6" descr="ess"/>
          <p:cNvPicPr>
            <a:picLocks noGrp="1" noChangeAspect="1" noChangeArrowheads="1"/>
          </p:cNvPicPr>
          <p:nvPr>
            <p:ph sz="quarter" idx="4294967295"/>
          </p:nvPr>
        </p:nvPicPr>
        <p:blipFill>
          <a:blip r:embed="rId2"/>
          <a:srcRect/>
          <a:stretch>
            <a:fillRect/>
          </a:stretch>
        </p:blipFill>
        <p:spPr>
          <a:xfrm>
            <a:off x="419100" y="1371600"/>
            <a:ext cx="2628900" cy="1828800"/>
          </a:xfrm>
        </p:spPr>
      </p:pic>
      <p:sp>
        <p:nvSpPr>
          <p:cNvPr id="6" name="Rectangle 5"/>
          <p:cNvSpPr/>
          <p:nvPr/>
        </p:nvSpPr>
        <p:spPr>
          <a:xfrm>
            <a:off x="762000" y="3124200"/>
            <a:ext cx="2286000" cy="430213"/>
          </a:xfrm>
          <a:prstGeom prst="rect">
            <a:avLst/>
          </a:prstGeom>
        </p:spPr>
        <p:txBody>
          <a:bodyPr>
            <a:spAutoFit/>
          </a:bodyPr>
          <a:lstStyle/>
          <a:p>
            <a:pPr>
              <a:defRPr/>
            </a:pPr>
            <a:r>
              <a:rPr lang="en-US" sz="2200">
                <a:latin typeface="+mj-lt"/>
                <a:cs typeface="Arial" pitchFamily="34" charset="0"/>
              </a:rPr>
              <a:t>ES&amp;S</a:t>
            </a:r>
            <a:endParaRPr lang="en-US" sz="2200">
              <a:latin typeface="+mj-lt"/>
            </a:endParaRPr>
          </a:p>
        </p:txBody>
      </p:sp>
      <p:sp>
        <p:nvSpPr>
          <p:cNvPr id="7" name="AutoShape 5"/>
          <p:cNvSpPr txBox="1">
            <a:spLocks noChangeArrowheads="1"/>
          </p:cNvSpPr>
          <p:nvPr/>
        </p:nvSpPr>
        <p:spPr>
          <a:xfrm>
            <a:off x="3124200" y="2971800"/>
            <a:ext cx="2590800" cy="838200"/>
          </a:xfrm>
          <a:prstGeom prst="rect">
            <a:avLst/>
          </a:prstGeom>
        </p:spPr>
        <p:txBody>
          <a:bodyPr anchor="ctr">
            <a:normAutofit/>
          </a:bodyPr>
          <a:lstStyle/>
          <a:p>
            <a:pPr algn="ctr" fontAlgn="auto">
              <a:spcAft>
                <a:spcPts val="0"/>
              </a:spcAft>
              <a:defRPr/>
            </a:pPr>
            <a:r>
              <a:rPr lang="en-US" sz="2200">
                <a:latin typeface="+mj-lt"/>
                <a:ea typeface="+mj-ea"/>
                <a:cs typeface="Arial" pitchFamily="34" charset="0"/>
              </a:rPr>
              <a:t>Diebold </a:t>
            </a:r>
          </a:p>
        </p:txBody>
      </p:sp>
      <p:pic>
        <p:nvPicPr>
          <p:cNvPr id="91141" name="Picture 12" descr="diebold"/>
          <p:cNvPicPr>
            <a:picLocks noGrp="1" noChangeAspect="1" noChangeArrowheads="1"/>
          </p:cNvPicPr>
          <p:nvPr>
            <p:ph sz="half" idx="4294967295"/>
          </p:nvPr>
        </p:nvPicPr>
        <p:blipFill>
          <a:blip r:embed="rId3"/>
          <a:srcRect/>
          <a:stretch>
            <a:fillRect/>
          </a:stretch>
        </p:blipFill>
        <p:spPr>
          <a:xfrm>
            <a:off x="3956050" y="1371600"/>
            <a:ext cx="1536700" cy="1828800"/>
          </a:xfrm>
        </p:spPr>
      </p:pic>
      <p:sp>
        <p:nvSpPr>
          <p:cNvPr id="9" name="AutoShape 5"/>
          <p:cNvSpPr txBox="1">
            <a:spLocks noChangeArrowheads="1"/>
          </p:cNvSpPr>
          <p:nvPr/>
        </p:nvSpPr>
        <p:spPr>
          <a:xfrm>
            <a:off x="5562600" y="2971800"/>
            <a:ext cx="2438400" cy="762000"/>
          </a:xfrm>
          <a:prstGeom prst="rect">
            <a:avLst/>
          </a:prstGeom>
        </p:spPr>
        <p:txBody>
          <a:bodyPr anchor="ctr">
            <a:normAutofit/>
          </a:bodyPr>
          <a:lstStyle/>
          <a:p>
            <a:pPr algn="ctr" fontAlgn="auto">
              <a:spcAft>
                <a:spcPts val="0"/>
              </a:spcAft>
              <a:defRPr/>
            </a:pPr>
            <a:r>
              <a:rPr lang="en-US" sz="2200" err="1">
                <a:latin typeface="+mj-lt"/>
                <a:ea typeface="+mj-ea"/>
                <a:cs typeface="Arial" pitchFamily="34" charset="0"/>
              </a:rPr>
              <a:t>Avante</a:t>
            </a:r>
            <a:r>
              <a:rPr lang="en-US" sz="2200">
                <a:latin typeface="+mj-lt"/>
                <a:ea typeface="+mj-ea"/>
                <a:cs typeface="Arial" pitchFamily="34" charset="0"/>
              </a:rPr>
              <a:t> </a:t>
            </a:r>
          </a:p>
        </p:txBody>
      </p:sp>
      <p:pic>
        <p:nvPicPr>
          <p:cNvPr id="91143" name="Picture 4" descr="avante"/>
          <p:cNvPicPr>
            <a:picLocks noGrp="1" noChangeAspect="1" noChangeArrowheads="1"/>
          </p:cNvPicPr>
          <p:nvPr>
            <p:ph sz="half" idx="4294967295"/>
          </p:nvPr>
        </p:nvPicPr>
        <p:blipFill>
          <a:blip r:embed="rId4"/>
          <a:srcRect/>
          <a:stretch>
            <a:fillRect/>
          </a:stretch>
        </p:blipFill>
        <p:spPr>
          <a:xfrm>
            <a:off x="6421438" y="1371600"/>
            <a:ext cx="2092325" cy="1828800"/>
          </a:xfrm>
        </p:spPr>
      </p:pic>
      <p:sp>
        <p:nvSpPr>
          <p:cNvPr id="11" name="AutoShape 2"/>
          <p:cNvSpPr txBox="1">
            <a:spLocks noChangeArrowheads="1"/>
          </p:cNvSpPr>
          <p:nvPr/>
        </p:nvSpPr>
        <p:spPr>
          <a:xfrm>
            <a:off x="685800" y="5864225"/>
            <a:ext cx="2743200" cy="647700"/>
          </a:xfrm>
          <a:prstGeom prst="rect">
            <a:avLst/>
          </a:prstGeom>
        </p:spPr>
        <p:txBody>
          <a:bodyPr anchor="ctr"/>
          <a:lstStyle/>
          <a:p>
            <a:pPr algn="ctr" fontAlgn="auto">
              <a:spcAft>
                <a:spcPts val="0"/>
              </a:spcAft>
              <a:defRPr/>
            </a:pPr>
            <a:r>
              <a:rPr lang="en-US" err="1">
                <a:latin typeface="+mj-lt"/>
                <a:ea typeface="+mj-ea"/>
                <a:cs typeface="Arial" pitchFamily="34" charset="0"/>
              </a:rPr>
              <a:t>Zoomable</a:t>
            </a:r>
            <a:r>
              <a:rPr lang="en-US">
                <a:latin typeface="+mj-lt"/>
                <a:ea typeface="+mj-ea"/>
                <a:cs typeface="Arial" pitchFamily="34" charset="0"/>
              </a:rPr>
              <a:t>  Prototype</a:t>
            </a:r>
          </a:p>
        </p:txBody>
      </p:sp>
      <p:pic>
        <p:nvPicPr>
          <p:cNvPr id="91145" name="Picture 8" descr="zoomable"/>
          <p:cNvPicPr>
            <a:picLocks noGrp="1" noChangeAspect="1" noChangeArrowheads="1"/>
          </p:cNvPicPr>
          <p:nvPr>
            <p:ph sz="half" idx="4294967295"/>
          </p:nvPr>
        </p:nvPicPr>
        <p:blipFill>
          <a:blip r:embed="rId5"/>
          <a:srcRect/>
          <a:stretch>
            <a:fillRect/>
          </a:stretch>
        </p:blipFill>
        <p:spPr>
          <a:xfrm>
            <a:off x="533400" y="3962400"/>
            <a:ext cx="2438400" cy="1828800"/>
          </a:xfrm>
        </p:spPr>
      </p:pic>
      <p:sp>
        <p:nvSpPr>
          <p:cNvPr id="13" name="AutoShape 2"/>
          <p:cNvSpPr txBox="1">
            <a:spLocks noChangeArrowheads="1"/>
          </p:cNvSpPr>
          <p:nvPr/>
        </p:nvSpPr>
        <p:spPr>
          <a:xfrm>
            <a:off x="2819400" y="5562600"/>
            <a:ext cx="2209800" cy="762000"/>
          </a:xfrm>
          <a:prstGeom prst="rect">
            <a:avLst/>
          </a:prstGeom>
        </p:spPr>
        <p:txBody>
          <a:bodyPr anchor="ctr">
            <a:normAutofit/>
          </a:bodyPr>
          <a:lstStyle/>
          <a:p>
            <a:pPr algn="ctr" fontAlgn="auto">
              <a:spcAft>
                <a:spcPts val="0"/>
              </a:spcAft>
              <a:defRPr/>
            </a:pPr>
            <a:r>
              <a:rPr lang="en-US" sz="2200">
                <a:latin typeface="+mj-lt"/>
                <a:ea typeface="+mj-ea"/>
                <a:cs typeface="Arial" pitchFamily="34" charset="0"/>
              </a:rPr>
              <a:t>Hart </a:t>
            </a:r>
          </a:p>
        </p:txBody>
      </p:sp>
      <p:pic>
        <p:nvPicPr>
          <p:cNvPr id="91147" name="Picture 8" descr="hart"/>
          <p:cNvPicPr>
            <a:picLocks noGrp="1" noChangeAspect="1" noChangeArrowheads="1"/>
          </p:cNvPicPr>
          <p:nvPr>
            <p:ph sz="half" idx="4294967295"/>
          </p:nvPr>
        </p:nvPicPr>
        <p:blipFill>
          <a:blip r:embed="rId6"/>
          <a:srcRect/>
          <a:stretch>
            <a:fillRect/>
          </a:stretch>
        </p:blipFill>
        <p:spPr>
          <a:xfrm>
            <a:off x="3686175" y="3962400"/>
            <a:ext cx="2152650" cy="1828800"/>
          </a:xfrm>
        </p:spPr>
      </p:pic>
      <p:sp>
        <p:nvSpPr>
          <p:cNvPr id="15" name="AutoShape 2"/>
          <p:cNvSpPr txBox="1">
            <a:spLocks noChangeArrowheads="1"/>
          </p:cNvSpPr>
          <p:nvPr/>
        </p:nvSpPr>
        <p:spPr>
          <a:xfrm>
            <a:off x="6184900" y="5743575"/>
            <a:ext cx="2286000" cy="838200"/>
          </a:xfrm>
          <a:prstGeom prst="rect">
            <a:avLst/>
          </a:prstGeom>
        </p:spPr>
        <p:txBody>
          <a:bodyPr anchor="ctr"/>
          <a:lstStyle/>
          <a:p>
            <a:pPr algn="ctr" fontAlgn="auto">
              <a:spcAft>
                <a:spcPts val="0"/>
              </a:spcAft>
              <a:defRPr/>
            </a:pPr>
            <a:r>
              <a:rPr lang="en-US" err="1">
                <a:latin typeface="+mj-lt"/>
                <a:ea typeface="+mj-ea"/>
                <a:cs typeface="Arial" pitchFamily="34" charset="0"/>
              </a:rPr>
              <a:t>LibertyVote</a:t>
            </a:r>
            <a:r>
              <a:rPr lang="en-US" sz="2200">
                <a:latin typeface="+mj-lt"/>
                <a:ea typeface="+mj-ea"/>
                <a:cs typeface="Arial" pitchFamily="34" charset="0"/>
              </a:rPr>
              <a:t> </a:t>
            </a:r>
          </a:p>
        </p:txBody>
      </p:sp>
      <p:pic>
        <p:nvPicPr>
          <p:cNvPr id="91149" name="Picture 4" descr="nedap"/>
          <p:cNvPicPr>
            <a:picLocks noGrp="1" noChangeAspect="1" noChangeArrowheads="1"/>
          </p:cNvPicPr>
          <p:nvPr>
            <p:ph sz="half" idx="4294967295"/>
          </p:nvPr>
        </p:nvPicPr>
        <p:blipFill>
          <a:blip r:embed="rId7"/>
          <a:srcRect/>
          <a:stretch>
            <a:fillRect/>
          </a:stretch>
        </p:blipFill>
        <p:spPr>
          <a:xfrm>
            <a:off x="6248400" y="3962400"/>
            <a:ext cx="2536825" cy="1828800"/>
          </a:xfrm>
        </p:spPr>
      </p:pic>
      <p:sp>
        <p:nvSpPr>
          <p:cNvPr id="17" name="Rectangle 16"/>
          <p:cNvSpPr/>
          <p:nvPr/>
        </p:nvSpPr>
        <p:spPr>
          <a:xfrm>
            <a:off x="2514600" y="304800"/>
            <a:ext cx="754063" cy="584200"/>
          </a:xfrm>
          <a:prstGeom prst="rect">
            <a:avLst/>
          </a:prstGeom>
        </p:spPr>
        <p:txBody>
          <a:bodyPr wrap="none">
            <a:spAutoFit/>
          </a:bodyPr>
          <a:lstStyle/>
          <a:p>
            <a:pPr>
              <a:defRPr/>
            </a:pPr>
            <a:r>
              <a:rPr lang="en-US" sz="3200" b="1">
                <a:solidFill>
                  <a:prstClr val="black"/>
                </a:solidFill>
                <a:latin typeface="Calibri"/>
                <a:ea typeface="+mj-ea"/>
                <a:cs typeface="+mj-cs"/>
              </a:rPr>
              <a:t>the</a:t>
            </a:r>
            <a:endParaRPr lang="en-US" sz="3200"/>
          </a:p>
        </p:txBody>
      </p:sp>
      <p:sp>
        <p:nvSpPr>
          <p:cNvPr id="91151" name="Rectangle 17"/>
          <p:cNvSpPr>
            <a:spLocks noChangeArrowheads="1"/>
          </p:cNvSpPr>
          <p:nvPr/>
        </p:nvSpPr>
        <p:spPr bwMode="auto">
          <a:xfrm>
            <a:off x="4044950" y="3424238"/>
            <a:ext cx="1355725" cy="369887"/>
          </a:xfrm>
          <a:prstGeom prst="rect">
            <a:avLst/>
          </a:prstGeom>
          <a:noFill/>
          <a:ln w="9525">
            <a:noFill/>
            <a:miter lim="800000"/>
            <a:headEnd/>
            <a:tailEnd/>
          </a:ln>
        </p:spPr>
        <p:txBody>
          <a:bodyPr wrap="none">
            <a:spAutoFit/>
          </a:bodyPr>
          <a:lstStyle/>
          <a:p>
            <a:pPr algn="ctr"/>
            <a:r>
              <a:rPr lang="en-US">
                <a:solidFill>
                  <a:srgbClr val="000000"/>
                </a:solidFill>
                <a:latin typeface="Calibri" pitchFamily="34" charset="0"/>
                <a:cs typeface="Arial" charset="0"/>
              </a:rPr>
              <a:t>AccuVote-TS</a:t>
            </a:r>
          </a:p>
        </p:txBody>
      </p:sp>
      <p:sp>
        <p:nvSpPr>
          <p:cNvPr id="91152" name="Rectangle 18"/>
          <p:cNvSpPr>
            <a:spLocks noChangeArrowheads="1"/>
          </p:cNvSpPr>
          <p:nvPr/>
        </p:nvSpPr>
        <p:spPr bwMode="auto">
          <a:xfrm>
            <a:off x="6477000" y="3379788"/>
            <a:ext cx="1350963" cy="368300"/>
          </a:xfrm>
          <a:prstGeom prst="rect">
            <a:avLst/>
          </a:prstGeom>
          <a:noFill/>
          <a:ln w="9525">
            <a:noFill/>
            <a:miter lim="800000"/>
            <a:headEnd/>
            <a:tailEnd/>
          </a:ln>
        </p:spPr>
        <p:txBody>
          <a:bodyPr wrap="none">
            <a:spAutoFit/>
          </a:bodyPr>
          <a:lstStyle/>
          <a:p>
            <a:pPr algn="ctr"/>
            <a:r>
              <a:rPr lang="en-US">
                <a:solidFill>
                  <a:srgbClr val="000000"/>
                </a:solidFill>
                <a:latin typeface="Calibri" pitchFamily="34" charset="0"/>
                <a:cs typeface="Arial" charset="0"/>
              </a:rPr>
              <a:t>Vote Trakker</a:t>
            </a:r>
          </a:p>
        </p:txBody>
      </p:sp>
      <p:sp>
        <p:nvSpPr>
          <p:cNvPr id="20" name="Rectangle 19"/>
          <p:cNvSpPr/>
          <p:nvPr/>
        </p:nvSpPr>
        <p:spPr>
          <a:xfrm>
            <a:off x="730250" y="5741988"/>
            <a:ext cx="793750" cy="430212"/>
          </a:xfrm>
          <a:prstGeom prst="rect">
            <a:avLst/>
          </a:prstGeom>
        </p:spPr>
        <p:txBody>
          <a:bodyPr wrap="none">
            <a:spAutoFit/>
          </a:bodyPr>
          <a:lstStyle/>
          <a:p>
            <a:pPr algn="ctr" fontAlgn="auto">
              <a:spcAft>
                <a:spcPts val="0"/>
              </a:spcAft>
              <a:defRPr/>
            </a:pPr>
            <a:r>
              <a:rPr lang="en-US" sz="2200">
                <a:solidFill>
                  <a:prstClr val="black"/>
                </a:solidFill>
                <a:latin typeface="+mj-lt"/>
                <a:cs typeface="Arial" pitchFamily="34" charset="0"/>
              </a:rPr>
              <a:t>UMD</a:t>
            </a:r>
          </a:p>
        </p:txBody>
      </p:sp>
      <p:sp>
        <p:nvSpPr>
          <p:cNvPr id="91154" name="Rectangle 20"/>
          <p:cNvSpPr>
            <a:spLocks noChangeArrowheads="1"/>
          </p:cNvSpPr>
          <p:nvPr/>
        </p:nvSpPr>
        <p:spPr bwMode="auto">
          <a:xfrm>
            <a:off x="3810000" y="5978525"/>
            <a:ext cx="1741488" cy="369888"/>
          </a:xfrm>
          <a:prstGeom prst="rect">
            <a:avLst/>
          </a:prstGeom>
          <a:noFill/>
          <a:ln w="9525">
            <a:noFill/>
            <a:miter lim="800000"/>
            <a:headEnd/>
            <a:tailEnd/>
          </a:ln>
        </p:spPr>
        <p:txBody>
          <a:bodyPr wrap="none">
            <a:spAutoFit/>
          </a:bodyPr>
          <a:lstStyle/>
          <a:p>
            <a:pPr algn="ctr"/>
            <a:r>
              <a:rPr lang="en-US">
                <a:solidFill>
                  <a:srgbClr val="000000"/>
                </a:solidFill>
                <a:latin typeface="Calibri" pitchFamily="34" charset="0"/>
                <a:cs typeface="Arial" charset="0"/>
              </a:rPr>
              <a:t>InterCivic eSlate </a:t>
            </a:r>
          </a:p>
        </p:txBody>
      </p:sp>
      <p:sp>
        <p:nvSpPr>
          <p:cNvPr id="91155" name="Rectangle 21"/>
          <p:cNvSpPr>
            <a:spLocks noChangeArrowheads="1"/>
          </p:cNvSpPr>
          <p:nvPr/>
        </p:nvSpPr>
        <p:spPr bwMode="auto">
          <a:xfrm>
            <a:off x="6400800" y="5741988"/>
            <a:ext cx="1001713" cy="430212"/>
          </a:xfrm>
          <a:prstGeom prst="rect">
            <a:avLst/>
          </a:prstGeom>
          <a:noFill/>
          <a:ln w="9525">
            <a:noFill/>
            <a:miter lim="800000"/>
            <a:headEnd/>
            <a:tailEnd/>
          </a:ln>
        </p:spPr>
        <p:txBody>
          <a:bodyPr wrap="none">
            <a:spAutoFit/>
          </a:bodyPr>
          <a:lstStyle/>
          <a:p>
            <a:pPr algn="ctr"/>
            <a:r>
              <a:rPr lang="en-US" sz="2200">
                <a:solidFill>
                  <a:srgbClr val="000000"/>
                </a:solidFill>
                <a:latin typeface="Calibri" pitchFamily="34" charset="0"/>
                <a:cs typeface="Arial" charset="0"/>
              </a:rPr>
              <a:t>Nedap </a:t>
            </a:r>
          </a:p>
        </p:txBody>
      </p:sp>
      <p:sp>
        <p:nvSpPr>
          <p:cNvPr id="23" name="TextBox 22"/>
          <p:cNvSpPr txBox="1"/>
          <p:nvPr/>
        </p:nvSpPr>
        <p:spPr>
          <a:xfrm>
            <a:off x="4953000" y="6548438"/>
            <a:ext cx="4278313" cy="368300"/>
          </a:xfrm>
          <a:prstGeom prst="rect">
            <a:avLst/>
          </a:prstGeom>
          <a:noFill/>
        </p:spPr>
        <p:txBody>
          <a:bodyPr>
            <a:spAutoFit/>
          </a:bodyPr>
          <a:lstStyle/>
          <a:p>
            <a:pPr algn="r">
              <a:defRPr/>
            </a:pPr>
            <a:r>
              <a:rPr lang="en-US">
                <a:solidFill>
                  <a:schemeClr val="bg1">
                    <a:lumMod val="65000"/>
                  </a:schemeClr>
                </a:solidFill>
              </a:rPr>
              <a:t>1    2    3    4    </a:t>
            </a:r>
            <a:r>
              <a:rPr lang="en-US">
                <a:solidFill>
                  <a:schemeClr val="bg1">
                    <a:lumMod val="50000"/>
                  </a:schemeClr>
                </a:solidFill>
                <a:latin typeface="Arial Black" pitchFamily="34" charset="0"/>
              </a:rPr>
              <a:t>[5 Leading with HCI]</a:t>
            </a:r>
            <a:endParaRPr lang="en-US">
              <a:solidFill>
                <a:schemeClr val="bg1">
                  <a:lumMod val="65000"/>
                </a:schemeClr>
              </a:solidFill>
            </a:endParaRPr>
          </a:p>
        </p:txBody>
      </p:sp>
      <p:sp>
        <p:nvSpPr>
          <p:cNvPr id="24" name="Rectangle 23"/>
          <p:cNvSpPr/>
          <p:nvPr/>
        </p:nvSpPr>
        <p:spPr>
          <a:xfrm>
            <a:off x="990600" y="3400425"/>
            <a:ext cx="1196975" cy="368300"/>
          </a:xfrm>
          <a:prstGeom prst="rect">
            <a:avLst/>
          </a:prstGeom>
        </p:spPr>
        <p:txBody>
          <a:bodyPr wrap="none">
            <a:spAutoFit/>
          </a:bodyPr>
          <a:lstStyle/>
          <a:p>
            <a:pPr>
              <a:defRPr/>
            </a:pPr>
            <a:r>
              <a:rPr lang="en-US">
                <a:latin typeface="+mj-lt"/>
                <a:cs typeface="Arial" pitchFamily="34" charset="0"/>
              </a:rPr>
              <a:t>Model 100</a:t>
            </a:r>
            <a:endParaRPr lang="en-US">
              <a:latin typeface="+mj-lt"/>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5"/>
          <p:cNvSpPr>
            <a:spLocks noGrp="1"/>
          </p:cNvSpPr>
          <p:nvPr>
            <p:ph idx="1"/>
          </p:nvPr>
        </p:nvSpPr>
        <p:spPr>
          <a:xfrm>
            <a:off x="3810000" y="1600200"/>
            <a:ext cx="7467600" cy="4530725"/>
          </a:xfrm>
        </p:spPr>
        <p:txBody>
          <a:bodyPr rtlCol="0">
            <a:normAutofit fontScale="85000" lnSpcReduction="20000"/>
          </a:bodyPr>
          <a:lstStyle/>
          <a:p>
            <a:pPr fontAlgn="auto">
              <a:spcAft>
                <a:spcPts val="0"/>
              </a:spcAft>
              <a:buFont typeface="Arial" pitchFamily="34" charset="0"/>
              <a:buNone/>
              <a:defRPr/>
            </a:pPr>
            <a:r>
              <a:rPr lang="en-US" smtClean="0">
                <a:latin typeface="Arial Black" pitchFamily="34" charset="0"/>
              </a:rPr>
              <a:t>tasks:</a:t>
            </a:r>
          </a:p>
          <a:p>
            <a:pPr fontAlgn="auto">
              <a:spcAft>
                <a:spcPts val="0"/>
              </a:spcAft>
              <a:buFont typeface="Arial" pitchFamily="34" charset="0"/>
              <a:buNone/>
              <a:defRPr/>
            </a:pPr>
            <a:r>
              <a:rPr lang="en-US" smtClean="0"/>
              <a:t>18 offices &amp; 4 ballot questions</a:t>
            </a:r>
          </a:p>
          <a:p>
            <a:pPr fontAlgn="auto">
              <a:spcAft>
                <a:spcPts val="0"/>
              </a:spcAft>
              <a:buFont typeface="Arial" pitchFamily="34" charset="0"/>
              <a:buNone/>
              <a:defRPr/>
            </a:pPr>
            <a:r>
              <a:rPr lang="en-US" smtClean="0"/>
              <a:t>office block &amp; straight party</a:t>
            </a:r>
          </a:p>
          <a:p>
            <a:pPr fontAlgn="auto">
              <a:spcAft>
                <a:spcPts val="0"/>
              </a:spcAft>
              <a:buFont typeface="Arial" pitchFamily="34" charset="0"/>
              <a:buNone/>
              <a:defRPr/>
            </a:pPr>
            <a:r>
              <a:rPr lang="en-US" smtClean="0"/>
              <a:t>multi-candidate election</a:t>
            </a:r>
          </a:p>
          <a:p>
            <a:pPr fontAlgn="auto">
              <a:spcAft>
                <a:spcPts val="0"/>
              </a:spcAft>
              <a:buFont typeface="Arial" pitchFamily="34" charset="0"/>
              <a:buNone/>
              <a:defRPr/>
            </a:pPr>
            <a:r>
              <a:rPr lang="en-US" smtClean="0"/>
              <a:t>change a vote</a:t>
            </a:r>
          </a:p>
          <a:p>
            <a:pPr fontAlgn="auto">
              <a:spcAft>
                <a:spcPts val="0"/>
              </a:spcAft>
              <a:buFont typeface="Arial" pitchFamily="34" charset="0"/>
              <a:buNone/>
              <a:defRPr/>
            </a:pPr>
            <a:r>
              <a:rPr lang="en-US" smtClean="0"/>
              <a:t>cast a write-in vote</a:t>
            </a:r>
          </a:p>
          <a:p>
            <a:pPr fontAlgn="auto">
              <a:spcAft>
                <a:spcPts val="0"/>
              </a:spcAft>
              <a:buFont typeface="Arial" pitchFamily="34" charset="0"/>
              <a:buNone/>
              <a:defRPr/>
            </a:pPr>
            <a:endParaRPr lang="en-US" smtClean="0"/>
          </a:p>
          <a:p>
            <a:pPr fontAlgn="auto">
              <a:spcAft>
                <a:spcPts val="0"/>
              </a:spcAft>
              <a:buFont typeface="Arial" pitchFamily="34" charset="0"/>
              <a:buNone/>
              <a:defRPr/>
            </a:pPr>
            <a:r>
              <a:rPr lang="en-US" smtClean="0">
                <a:latin typeface="Arial Black" pitchFamily="34" charset="0"/>
              </a:rPr>
              <a:t>process:</a:t>
            </a:r>
          </a:p>
          <a:p>
            <a:pPr fontAlgn="auto">
              <a:spcAft>
                <a:spcPts val="0"/>
              </a:spcAft>
              <a:buFont typeface="Arial" pitchFamily="34" charset="0"/>
              <a:buNone/>
              <a:defRPr/>
            </a:pPr>
            <a:r>
              <a:rPr lang="en-US" smtClean="0"/>
              <a:t>pre-mark booklet</a:t>
            </a:r>
          </a:p>
          <a:p>
            <a:pPr fontAlgn="auto">
              <a:spcAft>
                <a:spcPts val="0"/>
              </a:spcAft>
              <a:buFont typeface="Arial" pitchFamily="34" charset="0"/>
              <a:buNone/>
              <a:defRPr/>
            </a:pPr>
            <a:r>
              <a:rPr lang="en-US" smtClean="0"/>
              <a:t>write-in matched voter with booklet</a:t>
            </a:r>
          </a:p>
        </p:txBody>
      </p:sp>
      <p:sp>
        <p:nvSpPr>
          <p:cNvPr id="92162" name="Title 4"/>
          <p:cNvSpPr>
            <a:spLocks noGrp="1"/>
          </p:cNvSpPr>
          <p:nvPr>
            <p:ph type="title"/>
          </p:nvPr>
        </p:nvSpPr>
        <p:spPr/>
        <p:txBody>
          <a:bodyPr/>
          <a:lstStyle/>
          <a:p>
            <a:r>
              <a:rPr lang="en-US" b="1" smtClean="0"/>
              <a:t>research design</a:t>
            </a:r>
          </a:p>
        </p:txBody>
      </p:sp>
      <p:sp>
        <p:nvSpPr>
          <p:cNvPr id="4" name="Rectangle 3"/>
          <p:cNvSpPr/>
          <p:nvPr/>
        </p:nvSpPr>
        <p:spPr>
          <a:xfrm>
            <a:off x="533400" y="1676400"/>
            <a:ext cx="2819400" cy="35814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5" name="Picture 4" descr="zoomable"/>
          <p:cNvPicPr>
            <a:picLocks noChangeAspect="1" noChangeArrowheads="1"/>
          </p:cNvPicPr>
          <p:nvPr/>
        </p:nvPicPr>
        <p:blipFill>
          <a:blip r:embed="rId2" cstate="screen"/>
          <a:srcRect/>
          <a:stretch>
            <a:fillRect/>
          </a:stretch>
        </p:blipFill>
        <p:spPr>
          <a:xfrm>
            <a:off x="304800" y="1447800"/>
            <a:ext cx="2057400" cy="1676400"/>
          </a:xfrm>
          <a:prstGeom prst="rect">
            <a:avLst/>
          </a:prstGeom>
          <a:effectLst>
            <a:glow rad="228600">
              <a:schemeClr val="accent6">
                <a:satMod val="175000"/>
                <a:alpha val="40000"/>
              </a:schemeClr>
            </a:glow>
          </a:effectLst>
        </p:spPr>
      </p:pic>
      <p:pic>
        <p:nvPicPr>
          <p:cNvPr id="6" name="Picture 6" descr="ess"/>
          <p:cNvPicPr>
            <a:picLocks noChangeAspect="1" noChangeArrowheads="1"/>
          </p:cNvPicPr>
          <p:nvPr/>
        </p:nvPicPr>
        <p:blipFill>
          <a:blip r:embed="rId3" cstate="screen"/>
          <a:srcRect/>
          <a:stretch>
            <a:fillRect/>
          </a:stretch>
        </p:blipFill>
        <p:spPr>
          <a:xfrm>
            <a:off x="1676400" y="3276600"/>
            <a:ext cx="1600200" cy="1371600"/>
          </a:xfrm>
          <a:prstGeom prst="rect">
            <a:avLst/>
          </a:prstGeom>
          <a:effectLst>
            <a:glow rad="139700">
              <a:schemeClr val="accent6">
                <a:satMod val="175000"/>
                <a:alpha val="40000"/>
              </a:schemeClr>
            </a:glow>
          </a:effectLst>
        </p:spPr>
      </p:pic>
      <p:pic>
        <p:nvPicPr>
          <p:cNvPr id="7" name="Picture 12" descr="diebold"/>
          <p:cNvPicPr>
            <a:picLocks noChangeAspect="1" noChangeArrowheads="1"/>
          </p:cNvPicPr>
          <p:nvPr/>
        </p:nvPicPr>
        <p:blipFill>
          <a:blip r:embed="rId4" cstate="screen"/>
          <a:srcRect/>
          <a:stretch>
            <a:fillRect/>
          </a:stretch>
        </p:blipFill>
        <p:spPr>
          <a:xfrm>
            <a:off x="304800" y="4191000"/>
            <a:ext cx="1524000" cy="1600200"/>
          </a:xfrm>
          <a:prstGeom prst="rect">
            <a:avLst/>
          </a:prstGeom>
          <a:effectLst>
            <a:glow rad="228600">
              <a:schemeClr val="accent6">
                <a:satMod val="175000"/>
                <a:alpha val="40000"/>
              </a:schemeClr>
            </a:glow>
          </a:effectLst>
        </p:spPr>
      </p:pic>
      <p:sp>
        <p:nvSpPr>
          <p:cNvPr id="8" name="TextBox 7"/>
          <p:cNvSpPr txBox="1"/>
          <p:nvPr/>
        </p:nvSpPr>
        <p:spPr>
          <a:xfrm>
            <a:off x="4953000" y="6548438"/>
            <a:ext cx="4278313" cy="368300"/>
          </a:xfrm>
          <a:prstGeom prst="rect">
            <a:avLst/>
          </a:prstGeom>
          <a:noFill/>
        </p:spPr>
        <p:txBody>
          <a:bodyPr>
            <a:spAutoFit/>
          </a:bodyPr>
          <a:lstStyle/>
          <a:p>
            <a:pPr algn="r">
              <a:defRPr/>
            </a:pPr>
            <a:r>
              <a:rPr lang="en-US">
                <a:solidFill>
                  <a:schemeClr val="bg1">
                    <a:lumMod val="65000"/>
                  </a:schemeClr>
                </a:solidFill>
              </a:rPr>
              <a:t>1    2    3    4    </a:t>
            </a:r>
            <a:r>
              <a:rPr lang="en-US">
                <a:solidFill>
                  <a:schemeClr val="bg1">
                    <a:lumMod val="50000"/>
                  </a:schemeClr>
                </a:solidFill>
                <a:latin typeface="Arial Black" pitchFamily="34" charset="0"/>
              </a:rPr>
              <a:t>[5 Leading with HCI]</a:t>
            </a:r>
            <a:endParaRPr lang="en-US">
              <a:solidFill>
                <a:schemeClr val="bg1">
                  <a:lumMod val="65000"/>
                </a:schemeClr>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b="1" smtClean="0"/>
              <a:t>error rate – vote for president</a:t>
            </a:r>
          </a:p>
        </p:txBody>
      </p:sp>
      <p:pic>
        <p:nvPicPr>
          <p:cNvPr id="93186" name="Picture 6" descr="ess"/>
          <p:cNvPicPr>
            <a:picLocks noChangeAspect="1" noChangeArrowheads="1"/>
          </p:cNvPicPr>
          <p:nvPr/>
        </p:nvPicPr>
        <p:blipFill>
          <a:blip r:embed="rId2"/>
          <a:srcRect/>
          <a:stretch>
            <a:fillRect/>
          </a:stretch>
        </p:blipFill>
        <p:spPr bwMode="auto">
          <a:xfrm>
            <a:off x="1066800" y="5486400"/>
            <a:ext cx="1204913" cy="838200"/>
          </a:xfrm>
          <a:prstGeom prst="rect">
            <a:avLst/>
          </a:prstGeom>
          <a:noFill/>
          <a:ln w="9525">
            <a:noFill/>
            <a:miter lim="800000"/>
            <a:headEnd/>
            <a:tailEnd/>
          </a:ln>
        </p:spPr>
      </p:pic>
      <p:pic>
        <p:nvPicPr>
          <p:cNvPr id="93187" name="Picture 12" descr="diebold"/>
          <p:cNvPicPr>
            <a:picLocks noChangeAspect="1" noChangeArrowheads="1"/>
          </p:cNvPicPr>
          <p:nvPr/>
        </p:nvPicPr>
        <p:blipFill>
          <a:blip r:embed="rId3"/>
          <a:srcRect/>
          <a:stretch>
            <a:fillRect/>
          </a:stretch>
        </p:blipFill>
        <p:spPr bwMode="auto">
          <a:xfrm>
            <a:off x="2590800" y="5486400"/>
            <a:ext cx="704850" cy="838200"/>
          </a:xfrm>
          <a:prstGeom prst="rect">
            <a:avLst/>
          </a:prstGeom>
          <a:noFill/>
          <a:ln w="9525">
            <a:noFill/>
            <a:miter lim="800000"/>
            <a:headEnd/>
            <a:tailEnd/>
          </a:ln>
        </p:spPr>
      </p:pic>
      <p:pic>
        <p:nvPicPr>
          <p:cNvPr id="93188" name="Picture 4" descr="avante"/>
          <p:cNvPicPr>
            <a:picLocks noChangeAspect="1" noChangeArrowheads="1"/>
          </p:cNvPicPr>
          <p:nvPr/>
        </p:nvPicPr>
        <p:blipFill>
          <a:blip r:embed="rId4"/>
          <a:srcRect/>
          <a:stretch>
            <a:fillRect/>
          </a:stretch>
        </p:blipFill>
        <p:spPr bwMode="auto">
          <a:xfrm>
            <a:off x="3581400" y="5486400"/>
            <a:ext cx="958850" cy="838200"/>
          </a:xfrm>
          <a:prstGeom prst="rect">
            <a:avLst/>
          </a:prstGeom>
          <a:noFill/>
          <a:ln w="9525">
            <a:noFill/>
            <a:miter lim="800000"/>
            <a:headEnd/>
            <a:tailEnd/>
          </a:ln>
        </p:spPr>
      </p:pic>
      <p:pic>
        <p:nvPicPr>
          <p:cNvPr id="93189" name="Picture 8" descr="zoomable"/>
          <p:cNvPicPr>
            <a:picLocks noChangeAspect="1" noChangeArrowheads="1"/>
          </p:cNvPicPr>
          <p:nvPr/>
        </p:nvPicPr>
        <p:blipFill>
          <a:blip r:embed="rId5"/>
          <a:srcRect/>
          <a:stretch>
            <a:fillRect/>
          </a:stretch>
        </p:blipFill>
        <p:spPr bwMode="auto">
          <a:xfrm>
            <a:off x="4800600" y="5486400"/>
            <a:ext cx="1117600" cy="838200"/>
          </a:xfrm>
          <a:prstGeom prst="rect">
            <a:avLst/>
          </a:prstGeom>
          <a:noFill/>
          <a:ln w="9525">
            <a:noFill/>
            <a:miter lim="800000"/>
            <a:headEnd/>
            <a:tailEnd/>
          </a:ln>
        </p:spPr>
      </p:pic>
      <p:pic>
        <p:nvPicPr>
          <p:cNvPr id="93190" name="Picture 8" descr="hart"/>
          <p:cNvPicPr>
            <a:picLocks noChangeAspect="1" noChangeArrowheads="1"/>
          </p:cNvPicPr>
          <p:nvPr/>
        </p:nvPicPr>
        <p:blipFill>
          <a:blip r:embed="rId6"/>
          <a:srcRect/>
          <a:stretch>
            <a:fillRect/>
          </a:stretch>
        </p:blipFill>
        <p:spPr bwMode="auto">
          <a:xfrm>
            <a:off x="6096000" y="5486400"/>
            <a:ext cx="985838" cy="838200"/>
          </a:xfrm>
          <a:prstGeom prst="rect">
            <a:avLst/>
          </a:prstGeom>
          <a:noFill/>
          <a:ln w="9525">
            <a:noFill/>
            <a:miter lim="800000"/>
            <a:headEnd/>
            <a:tailEnd/>
          </a:ln>
        </p:spPr>
      </p:pic>
      <p:pic>
        <p:nvPicPr>
          <p:cNvPr id="93191" name="Picture 4" descr="nedap"/>
          <p:cNvPicPr>
            <a:picLocks noChangeAspect="1" noChangeArrowheads="1"/>
          </p:cNvPicPr>
          <p:nvPr/>
        </p:nvPicPr>
        <p:blipFill>
          <a:blip r:embed="rId7"/>
          <a:srcRect/>
          <a:stretch>
            <a:fillRect/>
          </a:stretch>
        </p:blipFill>
        <p:spPr bwMode="auto">
          <a:xfrm>
            <a:off x="7239000" y="5486400"/>
            <a:ext cx="1163638" cy="838200"/>
          </a:xfrm>
          <a:prstGeom prst="rect">
            <a:avLst/>
          </a:prstGeom>
          <a:noFill/>
          <a:ln w="9525">
            <a:noFill/>
            <a:miter lim="800000"/>
            <a:headEnd/>
            <a:tailEnd/>
          </a:ln>
        </p:spPr>
      </p:pic>
      <p:graphicFrame>
        <p:nvGraphicFramePr>
          <p:cNvPr id="12" name="Chart 11"/>
          <p:cNvGraphicFramePr/>
          <p:nvPr/>
        </p:nvGraphicFramePr>
        <p:xfrm>
          <a:off x="228600" y="1143001"/>
          <a:ext cx="8377238" cy="4495800"/>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p:cNvSpPr txBox="1"/>
          <p:nvPr/>
        </p:nvSpPr>
        <p:spPr>
          <a:xfrm>
            <a:off x="4953000" y="6548438"/>
            <a:ext cx="4278313" cy="368300"/>
          </a:xfrm>
          <a:prstGeom prst="rect">
            <a:avLst/>
          </a:prstGeom>
          <a:noFill/>
        </p:spPr>
        <p:txBody>
          <a:bodyPr>
            <a:spAutoFit/>
          </a:bodyPr>
          <a:lstStyle/>
          <a:p>
            <a:pPr algn="r">
              <a:defRPr/>
            </a:pPr>
            <a:r>
              <a:rPr lang="en-US">
                <a:solidFill>
                  <a:schemeClr val="bg1">
                    <a:lumMod val="65000"/>
                  </a:schemeClr>
                </a:solidFill>
              </a:rPr>
              <a:t>1    2    3    4    </a:t>
            </a:r>
            <a:r>
              <a:rPr lang="en-US">
                <a:solidFill>
                  <a:schemeClr val="bg1">
                    <a:lumMod val="50000"/>
                  </a:schemeClr>
                </a:solidFill>
                <a:latin typeface="Arial Black" pitchFamily="34" charset="0"/>
              </a:rPr>
              <a:t>[5 Leading with HCI]</a:t>
            </a:r>
            <a:endParaRPr lang="en-US">
              <a:solidFill>
                <a:schemeClr val="bg1">
                  <a:lumMod val="65000"/>
                </a:schemeClr>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r>
              <a:rPr lang="en-US" b="1" smtClean="0"/>
              <a:t>error rate – impact of task</a:t>
            </a:r>
          </a:p>
        </p:txBody>
      </p:sp>
      <p:graphicFrame>
        <p:nvGraphicFramePr>
          <p:cNvPr id="11" name="Chart 10"/>
          <p:cNvGraphicFramePr/>
          <p:nvPr/>
        </p:nvGraphicFramePr>
        <p:xfrm>
          <a:off x="228600" y="1066800"/>
          <a:ext cx="8382000" cy="4495800"/>
        </p:xfrm>
        <a:graphic>
          <a:graphicData uri="http://schemas.openxmlformats.org/drawingml/2006/chart">
            <c:chart xmlns:c="http://schemas.openxmlformats.org/drawingml/2006/chart" xmlns:r="http://schemas.openxmlformats.org/officeDocument/2006/relationships" r:id="rId2"/>
          </a:graphicData>
        </a:graphic>
      </p:graphicFrame>
      <p:pic>
        <p:nvPicPr>
          <p:cNvPr id="94211" name="Picture 6" descr="ess"/>
          <p:cNvPicPr>
            <a:picLocks noChangeAspect="1" noChangeArrowheads="1"/>
          </p:cNvPicPr>
          <p:nvPr/>
        </p:nvPicPr>
        <p:blipFill>
          <a:blip r:embed="rId3"/>
          <a:srcRect/>
          <a:stretch>
            <a:fillRect/>
          </a:stretch>
        </p:blipFill>
        <p:spPr bwMode="auto">
          <a:xfrm>
            <a:off x="1066800" y="5486400"/>
            <a:ext cx="1204913" cy="838200"/>
          </a:xfrm>
          <a:prstGeom prst="rect">
            <a:avLst/>
          </a:prstGeom>
          <a:noFill/>
          <a:ln w="9525">
            <a:noFill/>
            <a:miter lim="800000"/>
            <a:headEnd/>
            <a:tailEnd/>
          </a:ln>
        </p:spPr>
      </p:pic>
      <p:pic>
        <p:nvPicPr>
          <p:cNvPr id="94212" name="Picture 12" descr="diebold"/>
          <p:cNvPicPr>
            <a:picLocks noChangeAspect="1" noChangeArrowheads="1"/>
          </p:cNvPicPr>
          <p:nvPr/>
        </p:nvPicPr>
        <p:blipFill>
          <a:blip r:embed="rId4"/>
          <a:srcRect/>
          <a:stretch>
            <a:fillRect/>
          </a:stretch>
        </p:blipFill>
        <p:spPr bwMode="auto">
          <a:xfrm>
            <a:off x="2590800" y="5486400"/>
            <a:ext cx="704850" cy="838200"/>
          </a:xfrm>
          <a:prstGeom prst="rect">
            <a:avLst/>
          </a:prstGeom>
          <a:noFill/>
          <a:ln w="9525">
            <a:noFill/>
            <a:miter lim="800000"/>
            <a:headEnd/>
            <a:tailEnd/>
          </a:ln>
        </p:spPr>
      </p:pic>
      <p:pic>
        <p:nvPicPr>
          <p:cNvPr id="94213" name="Picture 4" descr="avante"/>
          <p:cNvPicPr>
            <a:picLocks noChangeAspect="1" noChangeArrowheads="1"/>
          </p:cNvPicPr>
          <p:nvPr/>
        </p:nvPicPr>
        <p:blipFill>
          <a:blip r:embed="rId5"/>
          <a:srcRect/>
          <a:stretch>
            <a:fillRect/>
          </a:stretch>
        </p:blipFill>
        <p:spPr bwMode="auto">
          <a:xfrm>
            <a:off x="3581400" y="5486400"/>
            <a:ext cx="958850" cy="838200"/>
          </a:xfrm>
          <a:prstGeom prst="rect">
            <a:avLst/>
          </a:prstGeom>
          <a:noFill/>
          <a:ln w="9525">
            <a:noFill/>
            <a:miter lim="800000"/>
            <a:headEnd/>
            <a:tailEnd/>
          </a:ln>
        </p:spPr>
      </p:pic>
      <p:pic>
        <p:nvPicPr>
          <p:cNvPr id="94214" name="Picture 8" descr="zoomable"/>
          <p:cNvPicPr>
            <a:picLocks noChangeAspect="1" noChangeArrowheads="1"/>
          </p:cNvPicPr>
          <p:nvPr/>
        </p:nvPicPr>
        <p:blipFill>
          <a:blip r:embed="rId6"/>
          <a:srcRect/>
          <a:stretch>
            <a:fillRect/>
          </a:stretch>
        </p:blipFill>
        <p:spPr bwMode="auto">
          <a:xfrm>
            <a:off x="4800600" y="5486400"/>
            <a:ext cx="1117600" cy="838200"/>
          </a:xfrm>
          <a:prstGeom prst="rect">
            <a:avLst/>
          </a:prstGeom>
          <a:noFill/>
          <a:ln w="9525">
            <a:noFill/>
            <a:miter lim="800000"/>
            <a:headEnd/>
            <a:tailEnd/>
          </a:ln>
        </p:spPr>
      </p:pic>
      <p:pic>
        <p:nvPicPr>
          <p:cNvPr id="94215" name="Picture 16" descr="hart"/>
          <p:cNvPicPr>
            <a:picLocks noChangeAspect="1" noChangeArrowheads="1"/>
          </p:cNvPicPr>
          <p:nvPr/>
        </p:nvPicPr>
        <p:blipFill>
          <a:blip r:embed="rId7"/>
          <a:srcRect/>
          <a:stretch>
            <a:fillRect/>
          </a:stretch>
        </p:blipFill>
        <p:spPr bwMode="auto">
          <a:xfrm>
            <a:off x="6096000" y="5486400"/>
            <a:ext cx="985838" cy="838200"/>
          </a:xfrm>
          <a:prstGeom prst="rect">
            <a:avLst/>
          </a:prstGeom>
          <a:noFill/>
          <a:ln w="9525">
            <a:noFill/>
            <a:miter lim="800000"/>
            <a:headEnd/>
            <a:tailEnd/>
          </a:ln>
        </p:spPr>
      </p:pic>
      <p:pic>
        <p:nvPicPr>
          <p:cNvPr id="94216" name="Picture 4" descr="nedap"/>
          <p:cNvPicPr>
            <a:picLocks noChangeAspect="1" noChangeArrowheads="1"/>
          </p:cNvPicPr>
          <p:nvPr/>
        </p:nvPicPr>
        <p:blipFill>
          <a:blip r:embed="rId8"/>
          <a:srcRect/>
          <a:stretch>
            <a:fillRect/>
          </a:stretch>
        </p:blipFill>
        <p:spPr bwMode="auto">
          <a:xfrm>
            <a:off x="7239000" y="5486400"/>
            <a:ext cx="1163638" cy="838200"/>
          </a:xfrm>
          <a:prstGeom prst="rect">
            <a:avLst/>
          </a:prstGeom>
          <a:noFill/>
          <a:ln w="9525">
            <a:noFill/>
            <a:miter lim="800000"/>
            <a:headEnd/>
            <a:tailEnd/>
          </a:ln>
        </p:spPr>
      </p:pic>
      <p:sp>
        <p:nvSpPr>
          <p:cNvPr id="10" name="TextBox 9"/>
          <p:cNvSpPr txBox="1"/>
          <p:nvPr/>
        </p:nvSpPr>
        <p:spPr>
          <a:xfrm>
            <a:off x="4953000" y="6548438"/>
            <a:ext cx="4278313" cy="368300"/>
          </a:xfrm>
          <a:prstGeom prst="rect">
            <a:avLst/>
          </a:prstGeom>
          <a:noFill/>
        </p:spPr>
        <p:txBody>
          <a:bodyPr>
            <a:spAutoFit/>
          </a:bodyPr>
          <a:lstStyle/>
          <a:p>
            <a:pPr algn="r">
              <a:defRPr/>
            </a:pPr>
            <a:r>
              <a:rPr lang="en-US">
                <a:solidFill>
                  <a:schemeClr val="bg1">
                    <a:lumMod val="65000"/>
                  </a:schemeClr>
                </a:solidFill>
              </a:rPr>
              <a:t>1    2    3    4    </a:t>
            </a:r>
            <a:r>
              <a:rPr lang="en-US">
                <a:solidFill>
                  <a:schemeClr val="bg1">
                    <a:lumMod val="50000"/>
                  </a:schemeClr>
                </a:solidFill>
                <a:latin typeface="Arial Black" pitchFamily="34" charset="0"/>
              </a:rPr>
              <a:t>[5 Leading with HCI]</a:t>
            </a:r>
            <a:endParaRPr lang="en-US">
              <a:solidFill>
                <a:schemeClr val="bg1">
                  <a:lumMod val="65000"/>
                </a:schemeClr>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en-US" b="1" smtClean="0"/>
              <a:t>error rate – write-in errors</a:t>
            </a:r>
          </a:p>
        </p:txBody>
      </p:sp>
      <p:graphicFrame>
        <p:nvGraphicFramePr>
          <p:cNvPr id="12" name="Chart 11"/>
          <p:cNvGraphicFramePr/>
          <p:nvPr/>
        </p:nvGraphicFramePr>
        <p:xfrm>
          <a:off x="228600" y="1371600"/>
          <a:ext cx="8382000" cy="4267200"/>
        </p:xfrm>
        <a:graphic>
          <a:graphicData uri="http://schemas.openxmlformats.org/drawingml/2006/chart">
            <c:chart xmlns:c="http://schemas.openxmlformats.org/drawingml/2006/chart" xmlns:r="http://schemas.openxmlformats.org/officeDocument/2006/relationships" r:id="rId2"/>
          </a:graphicData>
        </a:graphic>
      </p:graphicFrame>
      <p:pic>
        <p:nvPicPr>
          <p:cNvPr id="95235" name="Picture 6" descr="ess"/>
          <p:cNvPicPr>
            <a:picLocks noChangeAspect="1" noChangeArrowheads="1"/>
          </p:cNvPicPr>
          <p:nvPr/>
        </p:nvPicPr>
        <p:blipFill>
          <a:blip r:embed="rId3"/>
          <a:srcRect/>
          <a:stretch>
            <a:fillRect/>
          </a:stretch>
        </p:blipFill>
        <p:spPr bwMode="auto">
          <a:xfrm>
            <a:off x="1066800" y="5486400"/>
            <a:ext cx="1204913" cy="838200"/>
          </a:xfrm>
          <a:prstGeom prst="rect">
            <a:avLst/>
          </a:prstGeom>
          <a:noFill/>
          <a:ln w="9525">
            <a:noFill/>
            <a:miter lim="800000"/>
            <a:headEnd/>
            <a:tailEnd/>
          </a:ln>
        </p:spPr>
      </p:pic>
      <p:pic>
        <p:nvPicPr>
          <p:cNvPr id="95236" name="Picture 12" descr="diebold"/>
          <p:cNvPicPr>
            <a:picLocks noChangeAspect="1" noChangeArrowheads="1"/>
          </p:cNvPicPr>
          <p:nvPr/>
        </p:nvPicPr>
        <p:blipFill>
          <a:blip r:embed="rId4"/>
          <a:srcRect/>
          <a:stretch>
            <a:fillRect/>
          </a:stretch>
        </p:blipFill>
        <p:spPr bwMode="auto">
          <a:xfrm>
            <a:off x="2590800" y="5486400"/>
            <a:ext cx="704850" cy="838200"/>
          </a:xfrm>
          <a:prstGeom prst="rect">
            <a:avLst/>
          </a:prstGeom>
          <a:noFill/>
          <a:ln w="9525">
            <a:noFill/>
            <a:miter lim="800000"/>
            <a:headEnd/>
            <a:tailEnd/>
          </a:ln>
        </p:spPr>
      </p:pic>
      <p:pic>
        <p:nvPicPr>
          <p:cNvPr id="95237" name="Picture 4" descr="avante"/>
          <p:cNvPicPr>
            <a:picLocks noChangeAspect="1" noChangeArrowheads="1"/>
          </p:cNvPicPr>
          <p:nvPr/>
        </p:nvPicPr>
        <p:blipFill>
          <a:blip r:embed="rId5"/>
          <a:srcRect/>
          <a:stretch>
            <a:fillRect/>
          </a:stretch>
        </p:blipFill>
        <p:spPr bwMode="auto">
          <a:xfrm>
            <a:off x="3581400" y="5486400"/>
            <a:ext cx="958850" cy="838200"/>
          </a:xfrm>
          <a:prstGeom prst="rect">
            <a:avLst/>
          </a:prstGeom>
          <a:noFill/>
          <a:ln w="9525">
            <a:noFill/>
            <a:miter lim="800000"/>
            <a:headEnd/>
            <a:tailEnd/>
          </a:ln>
        </p:spPr>
      </p:pic>
      <p:pic>
        <p:nvPicPr>
          <p:cNvPr id="95238" name="Picture 8" descr="zoomable"/>
          <p:cNvPicPr>
            <a:picLocks noChangeAspect="1" noChangeArrowheads="1"/>
          </p:cNvPicPr>
          <p:nvPr/>
        </p:nvPicPr>
        <p:blipFill>
          <a:blip r:embed="rId6"/>
          <a:srcRect/>
          <a:stretch>
            <a:fillRect/>
          </a:stretch>
        </p:blipFill>
        <p:spPr bwMode="auto">
          <a:xfrm>
            <a:off x="4800600" y="5486400"/>
            <a:ext cx="1117600" cy="838200"/>
          </a:xfrm>
          <a:prstGeom prst="rect">
            <a:avLst/>
          </a:prstGeom>
          <a:noFill/>
          <a:ln w="9525">
            <a:noFill/>
            <a:miter lim="800000"/>
            <a:headEnd/>
            <a:tailEnd/>
          </a:ln>
        </p:spPr>
      </p:pic>
      <p:pic>
        <p:nvPicPr>
          <p:cNvPr id="95239" name="Picture 16" descr="hart"/>
          <p:cNvPicPr>
            <a:picLocks noChangeAspect="1" noChangeArrowheads="1"/>
          </p:cNvPicPr>
          <p:nvPr/>
        </p:nvPicPr>
        <p:blipFill>
          <a:blip r:embed="rId7"/>
          <a:srcRect/>
          <a:stretch>
            <a:fillRect/>
          </a:stretch>
        </p:blipFill>
        <p:spPr bwMode="auto">
          <a:xfrm>
            <a:off x="6096000" y="5486400"/>
            <a:ext cx="985838" cy="838200"/>
          </a:xfrm>
          <a:prstGeom prst="rect">
            <a:avLst/>
          </a:prstGeom>
          <a:noFill/>
          <a:ln w="9525">
            <a:noFill/>
            <a:miter lim="800000"/>
            <a:headEnd/>
            <a:tailEnd/>
          </a:ln>
        </p:spPr>
      </p:pic>
      <p:pic>
        <p:nvPicPr>
          <p:cNvPr id="95240" name="Picture 4" descr="nedap"/>
          <p:cNvPicPr>
            <a:picLocks noChangeAspect="1" noChangeArrowheads="1"/>
          </p:cNvPicPr>
          <p:nvPr/>
        </p:nvPicPr>
        <p:blipFill>
          <a:blip r:embed="rId8"/>
          <a:srcRect/>
          <a:stretch>
            <a:fillRect/>
          </a:stretch>
        </p:blipFill>
        <p:spPr bwMode="auto">
          <a:xfrm>
            <a:off x="7239000" y="5486400"/>
            <a:ext cx="1163638" cy="838200"/>
          </a:xfrm>
          <a:prstGeom prst="rect">
            <a:avLst/>
          </a:prstGeom>
          <a:noFill/>
          <a:ln w="9525">
            <a:noFill/>
            <a:miter lim="800000"/>
            <a:headEnd/>
            <a:tailEnd/>
          </a:ln>
        </p:spPr>
      </p:pic>
      <p:sp>
        <p:nvSpPr>
          <p:cNvPr id="95241" name="TextBox 18"/>
          <p:cNvSpPr txBox="1">
            <a:spLocks noChangeArrowheads="1"/>
          </p:cNvSpPr>
          <p:nvPr/>
        </p:nvSpPr>
        <p:spPr bwMode="auto">
          <a:xfrm>
            <a:off x="6172200" y="1066800"/>
            <a:ext cx="1905000" cy="923925"/>
          </a:xfrm>
          <a:prstGeom prst="rect">
            <a:avLst/>
          </a:prstGeom>
          <a:solidFill>
            <a:srgbClr val="FFFFFF">
              <a:alpha val="30980"/>
            </a:srgbClr>
          </a:solidFill>
          <a:ln w="9525">
            <a:noFill/>
            <a:miter lim="800000"/>
            <a:headEnd/>
            <a:tailEnd/>
          </a:ln>
        </p:spPr>
        <p:txBody>
          <a:bodyPr>
            <a:spAutoFit/>
          </a:bodyPr>
          <a:lstStyle/>
          <a:p>
            <a:r>
              <a:rPr lang="en-US" b="1">
                <a:latin typeface="Arial Narrow" pitchFamily="34" charset="0"/>
              </a:rPr>
              <a:t>No vote cast</a:t>
            </a:r>
          </a:p>
          <a:p>
            <a:r>
              <a:rPr lang="en-US" b="1">
                <a:latin typeface="Arial Narrow" pitchFamily="34" charset="0"/>
              </a:rPr>
              <a:t>Name didn’t match</a:t>
            </a:r>
          </a:p>
          <a:p>
            <a:r>
              <a:rPr lang="en-US" b="1">
                <a:latin typeface="Arial Narrow" pitchFamily="34" charset="0"/>
              </a:rPr>
              <a:t>Bubble not filled in</a:t>
            </a:r>
          </a:p>
        </p:txBody>
      </p:sp>
      <p:sp>
        <p:nvSpPr>
          <p:cNvPr id="11" name="TextBox 10"/>
          <p:cNvSpPr txBox="1"/>
          <p:nvPr/>
        </p:nvSpPr>
        <p:spPr>
          <a:xfrm>
            <a:off x="4953000" y="6548438"/>
            <a:ext cx="4278313" cy="368300"/>
          </a:xfrm>
          <a:prstGeom prst="rect">
            <a:avLst/>
          </a:prstGeom>
          <a:noFill/>
        </p:spPr>
        <p:txBody>
          <a:bodyPr>
            <a:spAutoFit/>
          </a:bodyPr>
          <a:lstStyle/>
          <a:p>
            <a:pPr algn="r">
              <a:defRPr/>
            </a:pPr>
            <a:r>
              <a:rPr lang="en-US">
                <a:solidFill>
                  <a:schemeClr val="bg1">
                    <a:lumMod val="65000"/>
                  </a:schemeClr>
                </a:solidFill>
              </a:rPr>
              <a:t>1    2    3    4    </a:t>
            </a:r>
            <a:r>
              <a:rPr lang="en-US">
                <a:solidFill>
                  <a:schemeClr val="bg1">
                    <a:lumMod val="50000"/>
                  </a:schemeClr>
                </a:solidFill>
                <a:latin typeface="Arial Black" pitchFamily="34" charset="0"/>
              </a:rPr>
              <a:t>[5 Leading with HCI]</a:t>
            </a:r>
            <a:endParaRPr lang="en-US">
              <a:solidFill>
                <a:schemeClr val="bg1">
                  <a:lumMod val="65000"/>
                </a:schemeClr>
              </a:solidFill>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start slid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6" name="overview 1" descr="ppt-1-design-for-the-world.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2" name="middle"/>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pic>
        <p:nvPicPr>
          <p:cNvPr id="7" name="overview 2" descr="ppt-2-partner.png"/>
          <p:cNvPicPr>
            <a:picLocks noChangeAspect="1"/>
          </p:cNvPicPr>
          <p:nvPr/>
        </p:nvPicPr>
        <p:blipFill>
          <a:blip r:embed="rId5"/>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6"/>
                                        </p:tgtEl>
                                      </p:cBhvr>
                                      <p:by x="700000" y="700000"/>
                                    </p:animScale>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6" presetClass="emph" presetSubtype="0" fill="hold" nodeType="withEffect">
                                  <p:stCondLst>
                                    <p:cond delay="0"/>
                                  </p:stCondLst>
                                  <p:childTnLst>
                                    <p:animScale>
                                      <p:cBhvr>
                                        <p:cTn id="14" dur="500" fill="hold"/>
                                        <p:tgtEl>
                                          <p:spTgt spid="7"/>
                                        </p:tgtEl>
                                      </p:cBhvr>
                                      <p:by x="700000" y="70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 presetClass="emph" presetSubtype="0" fill="hold" nodeType="withEffect">
                                  <p:stCondLst>
                                    <p:cond delay="0"/>
                                  </p:stCondLst>
                                  <p:childTnLst>
                                    <p:animScale>
                                      <p:cBhvr>
                                        <p:cTn id="20" dur="500" fill="hold"/>
                                        <p:tgtEl>
                                          <p:spTgt spid="6"/>
                                        </p:tgtEl>
                                      </p:cBhvr>
                                      <p:by x="14300" y="14300"/>
                                    </p:animScale>
                                  </p:childTnLst>
                                </p:cTn>
                              </p:par>
                              <p:par>
                                <p:cTn id="21" presetID="49" presetClass="path" presetSubtype="0" fill="hold" nodeType="withEffect">
                                  <p:stCondLst>
                                    <p:cond delay="0"/>
                                  </p:stCondLst>
                                  <p:childTnLst>
                                    <p:animMotion origin="layout" path="M -2.75833 -0.65556 L 0 0 " pathEditMode="relative" rAng="0" ptsTypes="AA">
                                      <p:cBhvr>
                                        <p:cTn id="22" dur="500" fill="hold"/>
                                        <p:tgtEl>
                                          <p:spTgt spid="6"/>
                                        </p:tgtEl>
                                        <p:attrNameLst>
                                          <p:attrName>ppt_x</p:attrName>
                                          <p:attrName>ppt_y</p:attrName>
                                        </p:attrNameLst>
                                      </p:cBhvr>
                                      <p:rCtr x="1379" y="328"/>
                                    </p:animMotion>
                                  </p:childTnLst>
                                </p:cTn>
                              </p:par>
                              <p:par>
                                <p:cTn id="23" presetID="1" presetClass="exit" presetSubtype="0" fill="hold" nodeType="withEffect">
                                  <p:stCondLst>
                                    <p:cond delay="0"/>
                                  </p:stCondLst>
                                  <p:childTnLst>
                                    <p:set>
                                      <p:cBhvr>
                                        <p:cTn id="24" dur="1" fill="hold">
                                          <p:stCondLst>
                                            <p:cond delay="0"/>
                                          </p:stCondLst>
                                        </p:cTn>
                                        <p:tgtEl>
                                          <p:spTgt spid="205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5" presetClass="path" presetSubtype="0" fill="hold" nodeType="clickEffect">
                                  <p:stCondLst>
                                    <p:cond delay="0"/>
                                  </p:stCondLst>
                                  <p:childTnLst>
                                    <p:animMotion origin="layout" path="M 0 1.03806E-7 L -1.19167 1.03806E-7 " pathEditMode="relative" rAng="0" ptsTypes="AA">
                                      <p:cBhvr>
                                        <p:cTn id="28" dur="500" fill="hold"/>
                                        <p:tgtEl>
                                          <p:spTgt spid="6"/>
                                        </p:tgtEl>
                                        <p:attrNameLst>
                                          <p:attrName>ppt_x</p:attrName>
                                          <p:attrName>ppt_y</p:attrName>
                                        </p:attrNameLst>
                                      </p:cBhvr>
                                      <p:rCtr x="-596" y="0"/>
                                    </p:animMotion>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35" presetClass="path" presetSubtype="0" fill="hold" nodeType="withEffect">
                                  <p:stCondLst>
                                    <p:cond delay="0"/>
                                  </p:stCondLst>
                                  <p:childTnLst>
                                    <p:animMotion origin="layout" path="M 1.25 1.03806E-7 L 0 1.03806E-7 " pathEditMode="relative" rAng="0" ptsTypes="AA">
                                      <p:cBhvr>
                                        <p:cTn id="32" dur="500" fill="hold"/>
                                        <p:tgtEl>
                                          <p:spTgt spid="2"/>
                                        </p:tgtEl>
                                        <p:attrNameLst>
                                          <p:attrName>ppt_x</p:attrName>
                                          <p:attrName>ppt_y</p:attrName>
                                        </p:attrNameLst>
                                      </p:cBhvr>
                                      <p:rCtr x="-625" y="0"/>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6" presetClass="emph" presetSubtype="0" fill="hold" nodeType="withEffect">
                                  <p:stCondLst>
                                    <p:cond delay="0"/>
                                  </p:stCondLst>
                                  <p:childTnLst>
                                    <p:animScale>
                                      <p:cBhvr>
                                        <p:cTn id="38" dur="500" fill="hold"/>
                                        <p:tgtEl>
                                          <p:spTgt spid="7"/>
                                        </p:tgtEl>
                                      </p:cBhvr>
                                      <p:by x="14300" y="14300"/>
                                    </p:animScale>
                                  </p:childTnLst>
                                </p:cTn>
                              </p:par>
                              <p:par>
                                <p:cTn id="39" presetID="49" presetClass="path" presetSubtype="0" fill="hold" nodeType="withEffect">
                                  <p:stCondLst>
                                    <p:cond delay="0"/>
                                  </p:stCondLst>
                                  <p:childTnLst>
                                    <p:animMotion origin="layout" path="M -2.49167 -0.28889 L 0 0 " pathEditMode="relative" rAng="0" ptsTypes="AA">
                                      <p:cBhvr>
                                        <p:cTn id="40" dur="500" fill="hold"/>
                                        <p:tgtEl>
                                          <p:spTgt spid="7"/>
                                        </p:tgtEl>
                                        <p:attrNameLst>
                                          <p:attrName>ppt_x</p:attrName>
                                          <p:attrName>ppt_y</p:attrName>
                                        </p:attrNameLst>
                                      </p:cBhvr>
                                      <p:rCtr x="1246" y="1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1" name="Content Placeholder 2"/>
          <p:cNvSpPr>
            <a:spLocks noGrp="1"/>
          </p:cNvSpPr>
          <p:nvPr>
            <p:ph idx="1"/>
          </p:nvPr>
        </p:nvSpPr>
        <p:spPr>
          <a:xfrm>
            <a:off x="609600" y="2560638"/>
            <a:ext cx="8229600" cy="715962"/>
          </a:xfrm>
        </p:spPr>
        <p:txBody>
          <a:bodyPr/>
          <a:lstStyle/>
          <a:p>
            <a:pPr marL="0" indent="0">
              <a:buFont typeface="Arial" charset="0"/>
              <a:buNone/>
            </a:pPr>
            <a:r>
              <a:rPr lang="en-US" smtClean="0"/>
              <a:t>expansion of US </a:t>
            </a:r>
            <a:r>
              <a:rPr lang="en-US" b="1" smtClean="0"/>
              <a:t>Public Policy Group</a:t>
            </a:r>
          </a:p>
        </p:txBody>
      </p:sp>
      <p:sp>
        <p:nvSpPr>
          <p:cNvPr id="2" name="Title 1"/>
          <p:cNvSpPr>
            <a:spLocks noGrp="1"/>
          </p:cNvSpPr>
          <p:nvPr>
            <p:ph type="title"/>
          </p:nvPr>
        </p:nvSpPr>
        <p:spPr>
          <a:xfrm>
            <a:off x="457200" y="533400"/>
            <a:ext cx="8229600" cy="1143000"/>
          </a:xfrm>
        </p:spPr>
        <p:txBody>
          <a:bodyPr rtlCol="0">
            <a:normAutofit/>
          </a:bodyPr>
          <a:lstStyle/>
          <a:p>
            <a:pPr fontAlgn="auto">
              <a:spcAft>
                <a:spcPts val="0"/>
              </a:spcAft>
              <a:defRPr/>
            </a:pPr>
            <a:r>
              <a:rPr lang="en-US" sz="2800" i="1" dirty="0" smtClean="0">
                <a:effectLst>
                  <a:glow rad="139700">
                    <a:schemeClr val="accent6">
                      <a:satMod val="175000"/>
                      <a:alpha val="40000"/>
                    </a:schemeClr>
                  </a:glow>
                </a:effectLst>
              </a:rPr>
              <a:t>Call for Action:</a:t>
            </a:r>
            <a:r>
              <a:rPr lang="en-US" sz="2800" dirty="0" smtClean="0">
                <a:effectLst>
                  <a:glow rad="139700">
                    <a:schemeClr val="accent6">
                      <a:satMod val="175000"/>
                      <a:alpha val="40000"/>
                    </a:schemeClr>
                  </a:glow>
                </a:effectLst>
              </a:rPr>
              <a:t> </a:t>
            </a:r>
            <a:r>
              <a:rPr lang="en-US" dirty="0" smtClean="0">
                <a:latin typeface="Arial Black" pitchFamily="34" charset="0"/>
              </a:rPr>
              <a:t>Lead with HCI</a:t>
            </a:r>
            <a:endParaRPr lang="en-US" dirty="0">
              <a:latin typeface="Arial Black" pitchFamily="34" charset="0"/>
            </a:endParaRPr>
          </a:p>
        </p:txBody>
      </p:sp>
      <p:sp>
        <p:nvSpPr>
          <p:cNvPr id="4" name="Footer Placeholder 3"/>
          <p:cNvSpPr>
            <a:spLocks noGrp="1"/>
          </p:cNvSpPr>
          <p:nvPr>
            <p:ph type="ftr" sz="quarter" idx="11"/>
          </p:nvPr>
        </p:nvSpPr>
        <p:spPr/>
        <p:txBody>
          <a:bodyPr/>
          <a:lstStyle/>
          <a:p>
            <a:pPr>
              <a:defRPr/>
            </a:pPr>
            <a:endParaRPr lang="en-US"/>
          </a:p>
        </p:txBody>
      </p:sp>
      <p:sp>
        <p:nvSpPr>
          <p:cNvPr id="8" name="Rectangle 7"/>
          <p:cNvSpPr/>
          <p:nvPr/>
        </p:nvSpPr>
        <p:spPr>
          <a:xfrm>
            <a:off x="304800" y="304800"/>
            <a:ext cx="8534400" cy="6248400"/>
          </a:xfrm>
          <a:prstGeom prst="rect">
            <a:avLst/>
          </a:prstGeom>
          <a:noFill/>
          <a:ln w="244475" cap="rnd" cmpd="sng">
            <a:solidFill>
              <a:schemeClr val="accent3">
                <a:lumMod val="60000"/>
                <a:lumOff val="40000"/>
              </a:schemeClr>
            </a:solidFill>
            <a:prstDash val="lgDashDotDot"/>
            <a:bevel/>
          </a:ln>
          <a:effectLst>
            <a:glow rad="228600">
              <a:schemeClr val="accent6">
                <a:satMod val="175000"/>
                <a:alpha val="40000"/>
              </a:schemeClr>
            </a:glow>
            <a:outerShdw dir="55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287" name="Rectangle 8"/>
          <p:cNvSpPr>
            <a:spLocks noChangeArrowheads="1"/>
          </p:cNvSpPr>
          <p:nvPr/>
        </p:nvSpPr>
        <p:spPr bwMode="auto">
          <a:xfrm>
            <a:off x="990600" y="3581400"/>
            <a:ext cx="8763000" cy="584200"/>
          </a:xfrm>
          <a:prstGeom prst="rect">
            <a:avLst/>
          </a:prstGeom>
          <a:noFill/>
          <a:ln w="9525">
            <a:noFill/>
            <a:miter lim="800000"/>
            <a:headEnd/>
            <a:tailEnd/>
          </a:ln>
        </p:spPr>
        <p:txBody>
          <a:bodyPr>
            <a:spAutoFit/>
          </a:bodyPr>
          <a:lstStyle/>
          <a:p>
            <a:pPr>
              <a:spcBef>
                <a:spcPct val="20000"/>
              </a:spcBef>
            </a:pPr>
            <a:r>
              <a:rPr lang="en-US" sz="3200">
                <a:solidFill>
                  <a:srgbClr val="000000"/>
                </a:solidFill>
                <a:latin typeface="Arial Black" pitchFamily="34" charset="0"/>
              </a:rPr>
              <a:t>representation</a:t>
            </a:r>
            <a:r>
              <a:rPr lang="en-US" sz="3200">
                <a:solidFill>
                  <a:srgbClr val="000000"/>
                </a:solidFill>
                <a:latin typeface="Calibri" pitchFamily="34" charset="0"/>
              </a:rPr>
              <a:t> of all desired </a:t>
            </a:r>
            <a:r>
              <a:rPr lang="en-US" sz="3200" b="1">
                <a:solidFill>
                  <a:srgbClr val="000000"/>
                </a:solidFill>
                <a:latin typeface="Calibri" pitchFamily="34" charset="0"/>
              </a:rPr>
              <a:t>HCI groups</a:t>
            </a:r>
            <a:endParaRPr lang="en-US" sz="3200">
              <a:solidFill>
                <a:srgbClr val="000000"/>
              </a:solidFill>
              <a:latin typeface="Calibri" pitchFamily="34" charset="0"/>
            </a:endParaRPr>
          </a:p>
        </p:txBody>
      </p:sp>
      <p:sp>
        <p:nvSpPr>
          <p:cNvPr id="97288" name="Rectangle 9"/>
          <p:cNvSpPr>
            <a:spLocks noChangeArrowheads="1"/>
          </p:cNvSpPr>
          <p:nvPr/>
        </p:nvSpPr>
        <p:spPr bwMode="auto">
          <a:xfrm>
            <a:off x="762000" y="4505325"/>
            <a:ext cx="8763000" cy="585788"/>
          </a:xfrm>
          <a:prstGeom prst="rect">
            <a:avLst/>
          </a:prstGeom>
          <a:noFill/>
          <a:ln w="9525">
            <a:noFill/>
            <a:miter lim="800000"/>
            <a:headEnd/>
            <a:tailEnd/>
          </a:ln>
        </p:spPr>
        <p:txBody>
          <a:bodyPr>
            <a:spAutoFit/>
          </a:bodyPr>
          <a:lstStyle/>
          <a:p>
            <a:pPr>
              <a:spcBef>
                <a:spcPct val="20000"/>
              </a:spcBef>
            </a:pPr>
            <a:r>
              <a:rPr lang="en-US" sz="3200">
                <a:solidFill>
                  <a:srgbClr val="000000"/>
                </a:solidFill>
                <a:latin typeface="Calibri" pitchFamily="34" charset="0"/>
              </a:rPr>
              <a:t>convenes to </a:t>
            </a:r>
            <a:r>
              <a:rPr lang="en-US" sz="3200">
                <a:solidFill>
                  <a:srgbClr val="000000"/>
                </a:solidFill>
                <a:latin typeface="Arial Black" pitchFamily="34" charset="0"/>
              </a:rPr>
              <a:t>vote platforms </a:t>
            </a:r>
            <a:r>
              <a:rPr lang="en-US" sz="3200">
                <a:solidFill>
                  <a:srgbClr val="000000"/>
                </a:solidFill>
                <a:latin typeface="Calibri" pitchFamily="34" charset="0"/>
              </a:rPr>
              <a:t>for policies</a:t>
            </a:r>
          </a:p>
        </p:txBody>
      </p:sp>
      <p:sp>
        <p:nvSpPr>
          <p:cNvPr id="97289" name="Rectangle 10"/>
          <p:cNvSpPr>
            <a:spLocks noChangeArrowheads="1"/>
          </p:cNvSpPr>
          <p:nvPr/>
        </p:nvSpPr>
        <p:spPr bwMode="auto">
          <a:xfrm>
            <a:off x="1295400" y="5410200"/>
            <a:ext cx="7315200" cy="584200"/>
          </a:xfrm>
          <a:prstGeom prst="rect">
            <a:avLst/>
          </a:prstGeom>
          <a:noFill/>
          <a:ln w="9525">
            <a:noFill/>
            <a:miter lim="800000"/>
            <a:headEnd/>
            <a:tailEnd/>
          </a:ln>
        </p:spPr>
        <p:txBody>
          <a:bodyPr>
            <a:spAutoFit/>
          </a:bodyPr>
          <a:lstStyle/>
          <a:p>
            <a:pPr>
              <a:spcBef>
                <a:spcPct val="20000"/>
              </a:spcBef>
            </a:pPr>
            <a:r>
              <a:rPr lang="en-US" sz="3200">
                <a:solidFill>
                  <a:srgbClr val="000000"/>
                </a:solidFill>
                <a:latin typeface="Calibri" pitchFamily="34" charset="0"/>
              </a:rPr>
              <a:t>possibly </a:t>
            </a:r>
            <a:r>
              <a:rPr lang="en-US" sz="3200" b="1">
                <a:solidFill>
                  <a:srgbClr val="000000"/>
                </a:solidFill>
                <a:latin typeface="Calibri" pitchFamily="34" charset="0"/>
              </a:rPr>
              <a:t>lobby</a:t>
            </a:r>
            <a:r>
              <a:rPr lang="en-US" sz="3200">
                <a:solidFill>
                  <a:srgbClr val="000000"/>
                </a:solidFill>
                <a:latin typeface="Calibri" pitchFamily="34" charset="0"/>
              </a:rPr>
              <a:t> on the world stage</a:t>
            </a:r>
          </a:p>
        </p:txBody>
      </p:sp>
      <p:sp>
        <p:nvSpPr>
          <p:cNvPr id="97290" name="Rectangle 11"/>
          <p:cNvSpPr>
            <a:spLocks noChangeArrowheads="1"/>
          </p:cNvSpPr>
          <p:nvPr/>
        </p:nvSpPr>
        <p:spPr bwMode="auto">
          <a:xfrm>
            <a:off x="4678363" y="3971925"/>
            <a:ext cx="4084637" cy="523875"/>
          </a:xfrm>
          <a:prstGeom prst="rect">
            <a:avLst/>
          </a:prstGeom>
          <a:noFill/>
          <a:ln w="9525">
            <a:noFill/>
            <a:miter lim="800000"/>
            <a:headEnd/>
            <a:tailEnd/>
          </a:ln>
        </p:spPr>
        <p:txBody>
          <a:bodyPr wrap="none">
            <a:spAutoFit/>
          </a:bodyPr>
          <a:lstStyle/>
          <a:p>
            <a:r>
              <a:rPr lang="en-US" sz="2800">
                <a:solidFill>
                  <a:srgbClr val="000000"/>
                </a:solidFill>
                <a:latin typeface="Calibri" pitchFamily="34" charset="0"/>
              </a:rPr>
              <a:t>in academia, industry, etc.</a:t>
            </a:r>
            <a:endParaRPr lang="en-US" sz="2800"/>
          </a:p>
        </p:txBody>
      </p:sp>
      <p:sp>
        <p:nvSpPr>
          <p:cNvPr id="97291" name="Rectangle 12"/>
          <p:cNvSpPr>
            <a:spLocks noChangeArrowheads="1"/>
          </p:cNvSpPr>
          <p:nvPr/>
        </p:nvSpPr>
        <p:spPr bwMode="auto">
          <a:xfrm>
            <a:off x="6172200" y="4810125"/>
            <a:ext cx="1882775" cy="523875"/>
          </a:xfrm>
          <a:prstGeom prst="rect">
            <a:avLst/>
          </a:prstGeom>
          <a:noFill/>
          <a:ln w="9525">
            <a:noFill/>
            <a:miter lim="800000"/>
            <a:headEnd/>
            <a:tailEnd/>
          </a:ln>
        </p:spPr>
        <p:txBody>
          <a:bodyPr wrap="none">
            <a:spAutoFit/>
          </a:bodyPr>
          <a:lstStyle/>
          <a:p>
            <a:r>
              <a:rPr lang="en-US" sz="2800" b="1">
                <a:solidFill>
                  <a:srgbClr val="000000"/>
                </a:solidFill>
                <a:latin typeface="Calibri" pitchFamily="34" charset="0"/>
              </a:rPr>
              <a:t>to highlight</a:t>
            </a:r>
            <a:endParaRPr lang="en-US" sz="2800" b="1"/>
          </a:p>
        </p:txBody>
      </p:sp>
      <p:sp>
        <p:nvSpPr>
          <p:cNvPr id="97292" name="Rectangle 13"/>
          <p:cNvSpPr>
            <a:spLocks noChangeArrowheads="1"/>
          </p:cNvSpPr>
          <p:nvPr/>
        </p:nvSpPr>
        <p:spPr bwMode="auto">
          <a:xfrm>
            <a:off x="454025" y="5786438"/>
            <a:ext cx="5794375" cy="461962"/>
          </a:xfrm>
          <a:prstGeom prst="rect">
            <a:avLst/>
          </a:prstGeom>
          <a:noFill/>
          <a:ln w="9525">
            <a:noFill/>
            <a:miter lim="800000"/>
            <a:headEnd/>
            <a:tailEnd/>
          </a:ln>
        </p:spPr>
        <p:txBody>
          <a:bodyPr wrap="none">
            <a:spAutoFit/>
          </a:bodyPr>
          <a:lstStyle/>
          <a:p>
            <a:r>
              <a:rPr lang="en-US" sz="2400" b="1">
                <a:solidFill>
                  <a:srgbClr val="000000"/>
                </a:solidFill>
                <a:latin typeface="Calibri" pitchFamily="34" charset="0"/>
              </a:rPr>
              <a:t>(United Nations, country governments, etc.)</a:t>
            </a:r>
            <a:endParaRPr lang="en-US" sz="2400" b="1"/>
          </a:p>
        </p:txBody>
      </p:sp>
      <p:sp>
        <p:nvSpPr>
          <p:cNvPr id="15" name="Rectangle 14"/>
          <p:cNvSpPr/>
          <p:nvPr/>
        </p:nvSpPr>
        <p:spPr>
          <a:xfrm>
            <a:off x="1676400" y="1752600"/>
            <a:ext cx="6019800" cy="1015663"/>
          </a:xfrm>
          <a:prstGeom prst="rect">
            <a:avLst/>
          </a:prstGeom>
        </p:spPr>
        <p:txBody>
          <a:bodyPr>
            <a:spAutoFit/>
          </a:bodyPr>
          <a:lstStyle/>
          <a:p>
            <a:pPr>
              <a:defRPr/>
            </a:pPr>
            <a:r>
              <a:rPr lang="en-US" sz="60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Arial Black" pitchFamily="34" charset="0"/>
              </a:rPr>
              <a:t>HCI Congress</a:t>
            </a:r>
            <a:endParaRPr lang="en-US" sz="60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9329" name="Picture 4" descr="ppt-overview.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76200" y="2681288"/>
            <a:ext cx="2438400" cy="1295400"/>
          </a:xfrm>
          <a:prstGeom prst="rect">
            <a:avLst/>
          </a:prstGeom>
          <a:solidFill>
            <a:srgbClr val="E1E7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ffectLst>
                <a:glow rad="139700">
                  <a:schemeClr val="accent6">
                    <a:satMod val="175000"/>
                    <a:alpha val="40000"/>
                  </a:schemeClr>
                </a:glow>
              </a:effectLst>
              <a:latin typeface="Arial Black" pitchFamily="34" charset="0"/>
            </a:endParaRPr>
          </a:p>
        </p:txBody>
      </p:sp>
      <p:sp>
        <p:nvSpPr>
          <p:cNvPr id="7" name="Rectangle 6"/>
          <p:cNvSpPr/>
          <p:nvPr/>
        </p:nvSpPr>
        <p:spPr>
          <a:xfrm>
            <a:off x="838200" y="4495800"/>
            <a:ext cx="2514600" cy="1295400"/>
          </a:xfrm>
          <a:prstGeom prst="rect">
            <a:avLst/>
          </a:prstGeom>
          <a:solidFill>
            <a:srgbClr val="E1E7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3276600" y="5291138"/>
            <a:ext cx="2514600" cy="1295400"/>
          </a:xfrm>
          <a:prstGeom prst="rect">
            <a:avLst/>
          </a:prstGeom>
          <a:solidFill>
            <a:srgbClr val="E1E7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5715000" y="4495800"/>
            <a:ext cx="2514600" cy="1295400"/>
          </a:xfrm>
          <a:prstGeom prst="rect">
            <a:avLst/>
          </a:prstGeom>
          <a:solidFill>
            <a:srgbClr val="E1E7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6629400" y="2652713"/>
            <a:ext cx="2514600" cy="1385887"/>
          </a:xfrm>
          <a:prstGeom prst="rect">
            <a:avLst/>
          </a:prstGeom>
          <a:solidFill>
            <a:srgbClr val="E1E7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194604" y="2743200"/>
            <a:ext cx="2209800" cy="1066800"/>
          </a:xfrm>
          <a:prstGeom prst="rect">
            <a:avLst/>
          </a:prstGeom>
          <a:solidFill>
            <a:schemeClr val="accent3">
              <a:lumMod val="60000"/>
              <a:lumOff val="40000"/>
            </a:schemeClr>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0"/>
          <p:cNvSpPr txBox="1"/>
          <p:nvPr/>
        </p:nvSpPr>
        <p:spPr>
          <a:xfrm>
            <a:off x="304800" y="2895600"/>
            <a:ext cx="2133600" cy="707886"/>
          </a:xfrm>
          <a:prstGeom prst="rect">
            <a:avLst/>
          </a:prstGeom>
          <a:noFill/>
        </p:spPr>
        <p:txBody>
          <a:bodyPr>
            <a:spAutoFit/>
          </a:bodyPr>
          <a:lstStyle/>
          <a:p>
            <a:pPr>
              <a:defRPr/>
            </a:pPr>
            <a:r>
              <a:rPr lang="en-US" sz="2000" dirty="0">
                <a:effectLst>
                  <a:glow rad="139700">
                    <a:schemeClr val="accent6">
                      <a:satMod val="175000"/>
                      <a:alpha val="40000"/>
                    </a:schemeClr>
                  </a:glow>
                </a:effectLst>
                <a:latin typeface="Arial Black" pitchFamily="34" charset="0"/>
              </a:rPr>
              <a:t>HCI </a:t>
            </a:r>
            <a:br>
              <a:rPr lang="en-US" sz="2000" dirty="0">
                <a:effectLst>
                  <a:glow rad="139700">
                    <a:schemeClr val="accent6">
                      <a:satMod val="175000"/>
                      <a:alpha val="40000"/>
                    </a:schemeClr>
                  </a:glow>
                </a:effectLst>
                <a:latin typeface="Arial Black" pitchFamily="34" charset="0"/>
              </a:rPr>
            </a:br>
            <a:r>
              <a:rPr lang="en-US" sz="2000" dirty="0">
                <a:effectLst>
                  <a:glow rad="139700">
                    <a:schemeClr val="accent6">
                      <a:satMod val="175000"/>
                      <a:alpha val="40000"/>
                    </a:schemeClr>
                  </a:glow>
                </a:effectLst>
                <a:latin typeface="Arial Black" pitchFamily="34" charset="0"/>
              </a:rPr>
              <a:t>Peace Corps</a:t>
            </a:r>
            <a:endParaRPr lang="en-US" sz="2000" dirty="0">
              <a:effectLst>
                <a:glow rad="139700">
                  <a:schemeClr val="accent6">
                    <a:satMod val="175000"/>
                    <a:alpha val="40000"/>
                  </a:schemeClr>
                </a:glow>
              </a:effectLst>
              <a:latin typeface="Arial Black" pitchFamily="34" charset="0"/>
            </a:endParaRPr>
          </a:p>
        </p:txBody>
      </p:sp>
      <p:sp>
        <p:nvSpPr>
          <p:cNvPr id="13" name="Rectangle 12"/>
          <p:cNvSpPr/>
          <p:nvPr/>
        </p:nvSpPr>
        <p:spPr>
          <a:xfrm>
            <a:off x="1032804" y="4495800"/>
            <a:ext cx="2209800" cy="1066800"/>
          </a:xfrm>
          <a:prstGeom prst="rect">
            <a:avLst/>
          </a:prstGeom>
          <a:solidFill>
            <a:schemeClr val="accent3">
              <a:lumMod val="60000"/>
              <a:lumOff val="40000"/>
            </a:schemeClr>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p:cNvSpPr txBox="1"/>
          <p:nvPr/>
        </p:nvSpPr>
        <p:spPr>
          <a:xfrm>
            <a:off x="1143000" y="4648200"/>
            <a:ext cx="2133600" cy="677108"/>
          </a:xfrm>
          <a:prstGeom prst="rect">
            <a:avLst/>
          </a:prstGeom>
          <a:noFill/>
        </p:spPr>
        <p:txBody>
          <a:bodyPr>
            <a:spAutoFit/>
          </a:bodyPr>
          <a:lstStyle/>
          <a:p>
            <a:pPr>
              <a:defRPr/>
            </a:pPr>
            <a:r>
              <a:rPr lang="en-US" sz="1900" dirty="0">
                <a:effectLst>
                  <a:glow rad="139700">
                    <a:schemeClr val="accent6">
                      <a:satMod val="175000"/>
                      <a:alpha val="40000"/>
                    </a:schemeClr>
                  </a:glow>
                </a:effectLst>
                <a:latin typeface="Arial Black" pitchFamily="34" charset="0"/>
              </a:rPr>
              <a:t>HCI </a:t>
            </a:r>
            <a:br>
              <a:rPr lang="en-US" sz="1900" dirty="0">
                <a:effectLst>
                  <a:glow rad="139700">
                    <a:schemeClr val="accent6">
                      <a:satMod val="175000"/>
                      <a:alpha val="40000"/>
                    </a:schemeClr>
                  </a:glow>
                </a:effectLst>
                <a:latin typeface="Arial Black" pitchFamily="34" charset="0"/>
              </a:rPr>
            </a:br>
            <a:r>
              <a:rPr lang="en-US" sz="1900" dirty="0">
                <a:effectLst>
                  <a:glow rad="139700">
                    <a:schemeClr val="accent6">
                      <a:satMod val="175000"/>
                      <a:alpha val="40000"/>
                    </a:schemeClr>
                  </a:glow>
                </a:effectLst>
                <a:latin typeface="Arial Black" pitchFamily="34" charset="0"/>
              </a:rPr>
              <a:t>Partner Award</a:t>
            </a:r>
            <a:endParaRPr lang="en-US" sz="1900" dirty="0">
              <a:effectLst>
                <a:glow rad="139700">
                  <a:schemeClr val="accent6">
                    <a:satMod val="175000"/>
                    <a:alpha val="40000"/>
                  </a:schemeClr>
                </a:glow>
              </a:effectLst>
              <a:latin typeface="Arial Black" pitchFamily="34" charset="0"/>
            </a:endParaRPr>
          </a:p>
        </p:txBody>
      </p:sp>
      <p:sp>
        <p:nvSpPr>
          <p:cNvPr id="15" name="Rectangle 14"/>
          <p:cNvSpPr/>
          <p:nvPr/>
        </p:nvSpPr>
        <p:spPr>
          <a:xfrm>
            <a:off x="3443068" y="5334000"/>
            <a:ext cx="2209800" cy="1066800"/>
          </a:xfrm>
          <a:prstGeom prst="rect">
            <a:avLst/>
          </a:prstGeom>
          <a:solidFill>
            <a:schemeClr val="accent3">
              <a:lumMod val="60000"/>
              <a:lumOff val="40000"/>
            </a:schemeClr>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15"/>
          <p:cNvSpPr txBox="1"/>
          <p:nvPr/>
        </p:nvSpPr>
        <p:spPr>
          <a:xfrm>
            <a:off x="3553264" y="5486400"/>
            <a:ext cx="2133600" cy="707886"/>
          </a:xfrm>
          <a:prstGeom prst="rect">
            <a:avLst/>
          </a:prstGeom>
          <a:noFill/>
        </p:spPr>
        <p:txBody>
          <a:bodyPr>
            <a:spAutoFit/>
          </a:bodyPr>
          <a:lstStyle/>
          <a:p>
            <a:pPr>
              <a:defRPr/>
            </a:pPr>
            <a:r>
              <a:rPr lang="en-US" sz="2000" dirty="0">
                <a:effectLst>
                  <a:glow rad="139700">
                    <a:schemeClr val="accent6">
                      <a:satMod val="175000"/>
                      <a:alpha val="40000"/>
                    </a:schemeClr>
                  </a:glow>
                </a:effectLst>
                <a:latin typeface="Arial Black" pitchFamily="34" charset="0"/>
              </a:rPr>
              <a:t>HCI </a:t>
            </a:r>
            <a:br>
              <a:rPr lang="en-US" sz="2000" dirty="0">
                <a:effectLst>
                  <a:glow rad="139700">
                    <a:schemeClr val="accent6">
                      <a:satMod val="175000"/>
                      <a:alpha val="40000"/>
                    </a:schemeClr>
                  </a:glow>
                </a:effectLst>
                <a:latin typeface="Arial Black" pitchFamily="34" charset="0"/>
              </a:rPr>
            </a:br>
            <a:r>
              <a:rPr lang="en-US" sz="2000" dirty="0">
                <a:effectLst>
                  <a:glow rad="139700">
                    <a:schemeClr val="accent6">
                      <a:satMod val="175000"/>
                      <a:alpha val="40000"/>
                    </a:schemeClr>
                  </a:glow>
                </a:effectLst>
                <a:latin typeface="Arial Black" pitchFamily="34" charset="0"/>
              </a:rPr>
              <a:t>Stories</a:t>
            </a:r>
            <a:endParaRPr lang="en-US" sz="2000" dirty="0">
              <a:effectLst>
                <a:glow rad="139700">
                  <a:schemeClr val="accent6">
                    <a:satMod val="175000"/>
                    <a:alpha val="40000"/>
                  </a:schemeClr>
                </a:glow>
              </a:effectLst>
              <a:latin typeface="Arial Black" pitchFamily="34" charset="0"/>
            </a:endParaRPr>
          </a:p>
        </p:txBody>
      </p:sp>
      <p:sp>
        <p:nvSpPr>
          <p:cNvPr id="17" name="Rectangle 16"/>
          <p:cNvSpPr/>
          <p:nvPr/>
        </p:nvSpPr>
        <p:spPr>
          <a:xfrm>
            <a:off x="5847472" y="4495800"/>
            <a:ext cx="2209800" cy="1066800"/>
          </a:xfrm>
          <a:prstGeom prst="rect">
            <a:avLst/>
          </a:prstGeom>
          <a:solidFill>
            <a:schemeClr val="accent3">
              <a:lumMod val="60000"/>
              <a:lumOff val="40000"/>
            </a:schemeClr>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Box 17"/>
          <p:cNvSpPr txBox="1"/>
          <p:nvPr/>
        </p:nvSpPr>
        <p:spPr>
          <a:xfrm>
            <a:off x="5957668" y="4648200"/>
            <a:ext cx="2133600" cy="707886"/>
          </a:xfrm>
          <a:prstGeom prst="rect">
            <a:avLst/>
          </a:prstGeom>
          <a:noFill/>
        </p:spPr>
        <p:txBody>
          <a:bodyPr>
            <a:spAutoFit/>
          </a:bodyPr>
          <a:lstStyle/>
          <a:p>
            <a:pPr>
              <a:defRPr/>
            </a:pPr>
            <a:r>
              <a:rPr lang="en-US" sz="2000" dirty="0">
                <a:effectLst>
                  <a:glow rad="139700">
                    <a:schemeClr val="accent6">
                      <a:satMod val="175000"/>
                      <a:alpha val="40000"/>
                    </a:schemeClr>
                  </a:glow>
                </a:effectLst>
                <a:latin typeface="Arial Black" pitchFamily="34" charset="0"/>
              </a:rPr>
              <a:t>HCI </a:t>
            </a:r>
            <a:br>
              <a:rPr lang="en-US" sz="2000" dirty="0">
                <a:effectLst>
                  <a:glow rad="139700">
                    <a:schemeClr val="accent6">
                      <a:satMod val="175000"/>
                      <a:alpha val="40000"/>
                    </a:schemeClr>
                  </a:glow>
                </a:effectLst>
                <a:latin typeface="Arial Black" pitchFamily="34" charset="0"/>
              </a:rPr>
            </a:br>
            <a:r>
              <a:rPr lang="en-US" sz="2000" dirty="0">
                <a:effectLst>
                  <a:glow rad="139700">
                    <a:schemeClr val="accent6">
                      <a:satMod val="175000"/>
                      <a:alpha val="40000"/>
                    </a:schemeClr>
                  </a:glow>
                </a:effectLst>
                <a:latin typeface="Arial Black" pitchFamily="34" charset="0"/>
              </a:rPr>
              <a:t>Incubator</a:t>
            </a:r>
            <a:endParaRPr lang="en-US" sz="2000" dirty="0">
              <a:effectLst>
                <a:glow rad="139700">
                  <a:schemeClr val="accent6">
                    <a:satMod val="175000"/>
                    <a:alpha val="40000"/>
                  </a:schemeClr>
                </a:glow>
              </a:effectLst>
              <a:latin typeface="Arial Black" pitchFamily="34" charset="0"/>
            </a:endParaRPr>
          </a:p>
        </p:txBody>
      </p:sp>
      <p:sp>
        <p:nvSpPr>
          <p:cNvPr id="19" name="Rectangle 18"/>
          <p:cNvSpPr/>
          <p:nvPr/>
        </p:nvSpPr>
        <p:spPr>
          <a:xfrm>
            <a:off x="6948268" y="2743200"/>
            <a:ext cx="2209800" cy="1066800"/>
          </a:xfrm>
          <a:prstGeom prst="rect">
            <a:avLst/>
          </a:prstGeom>
          <a:solidFill>
            <a:schemeClr val="accent3">
              <a:lumMod val="60000"/>
              <a:lumOff val="40000"/>
            </a:schemeClr>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a:xfrm>
            <a:off x="7058464" y="2895600"/>
            <a:ext cx="2133600" cy="707886"/>
          </a:xfrm>
          <a:prstGeom prst="rect">
            <a:avLst/>
          </a:prstGeom>
          <a:noFill/>
        </p:spPr>
        <p:txBody>
          <a:bodyPr>
            <a:spAutoFit/>
          </a:bodyPr>
          <a:lstStyle/>
          <a:p>
            <a:pPr>
              <a:defRPr/>
            </a:pPr>
            <a:r>
              <a:rPr lang="en-US" sz="2000" dirty="0">
                <a:effectLst>
                  <a:glow rad="139700">
                    <a:schemeClr val="accent6">
                      <a:satMod val="175000"/>
                      <a:alpha val="40000"/>
                    </a:schemeClr>
                  </a:glow>
                </a:effectLst>
                <a:latin typeface="Arial Black" pitchFamily="34" charset="0"/>
              </a:rPr>
              <a:t>HCI </a:t>
            </a:r>
            <a:br>
              <a:rPr lang="en-US" sz="2000" dirty="0">
                <a:effectLst>
                  <a:glow rad="139700">
                    <a:schemeClr val="accent6">
                      <a:satMod val="175000"/>
                      <a:alpha val="40000"/>
                    </a:schemeClr>
                  </a:glow>
                </a:effectLst>
                <a:latin typeface="Arial Black" pitchFamily="34" charset="0"/>
              </a:rPr>
            </a:br>
            <a:r>
              <a:rPr lang="en-US" sz="2000" dirty="0">
                <a:effectLst>
                  <a:glow rad="139700">
                    <a:schemeClr val="accent6">
                      <a:satMod val="175000"/>
                      <a:alpha val="40000"/>
                    </a:schemeClr>
                  </a:glow>
                </a:effectLst>
                <a:latin typeface="Arial Black" pitchFamily="34" charset="0"/>
              </a:rPr>
              <a:t>Congress</a:t>
            </a:r>
            <a:endParaRPr lang="en-US" sz="2000" dirty="0">
              <a:effectLst>
                <a:glow rad="139700">
                  <a:schemeClr val="accent6">
                    <a:satMod val="175000"/>
                    <a:alpha val="40000"/>
                  </a:schemeClr>
                </a:glow>
              </a:effectLst>
              <a:latin typeface="Arial Black"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gray cat"/>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6" name="overview" descr="ppt-overview.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7" name="section 1" descr="ppt-1-design-for-the-world.png"/>
          <p:cNvPicPr>
            <a:picLocks noChangeAspect="1"/>
          </p:cNvPicPr>
          <p:nvPr/>
        </p:nvPicPr>
        <p:blipFill>
          <a:blip r:embed="rId4"/>
          <a:srcRect/>
          <a:stretch>
            <a:fillRect/>
          </a:stretch>
        </p:blipFill>
        <p:spPr bwMode="auto">
          <a:xfrm>
            <a:off x="0" y="0"/>
            <a:ext cx="9144000" cy="6858000"/>
          </a:xfrm>
          <a:prstGeom prst="rect">
            <a:avLst/>
          </a:prstGeom>
          <a:noFill/>
          <a:ln w="9525">
            <a:noFill/>
            <a:miter lim="800000"/>
            <a:headEnd/>
            <a:tailEnd/>
          </a:ln>
        </p:spPr>
      </p:pic>
      <p:pic>
        <p:nvPicPr>
          <p:cNvPr id="8" name="slide 1" descr="ppt-1-design-for-the-world.png"/>
          <p:cNvPicPr>
            <a:picLocks noChangeAspect="1"/>
          </p:cNvPicPr>
          <p:nvPr/>
        </p:nvPicPr>
        <p:blipFill>
          <a:blip r:embed="rId5"/>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8"/>
                                        </p:tgtEl>
                                      </p:cBhvr>
                                      <p:by x="20000" y="20000"/>
                                    </p:animScale>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6" presetClass="emph" presetSubtype="0" fill="hold" nodeType="withEffect">
                                  <p:stCondLst>
                                    <p:cond delay="0"/>
                                  </p:stCondLst>
                                  <p:childTnLst>
                                    <p:animScale>
                                      <p:cBhvr>
                                        <p:cTn id="10" dur="500" fill="hold"/>
                                        <p:tgtEl>
                                          <p:spTgt spid="7"/>
                                        </p:tgtEl>
                                      </p:cBhvr>
                                      <p:by x="20000" y="20000"/>
                                    </p:animScale>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6" presetClass="emph" presetSubtype="0" fill="hold" nodeType="withEffect">
                                  <p:stCondLst>
                                    <p:cond delay="0"/>
                                  </p:stCondLst>
                                  <p:childTnLst>
                                    <p:animScale>
                                      <p:cBhvr>
                                        <p:cTn id="14" dur="500" fill="hold"/>
                                        <p:tgtEl>
                                          <p:spTgt spid="6"/>
                                        </p:tgtEl>
                                      </p:cBhvr>
                                      <p:by x="800000" y="800000"/>
                                    </p:animScale>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6" presetClass="emph" presetSubtype="0" fill="hold" nodeType="withEffect">
                                  <p:stCondLst>
                                    <p:cond delay="0"/>
                                  </p:stCondLst>
                                  <p:childTnLst>
                                    <p:animScale>
                                      <p:cBhvr>
                                        <p:cTn id="22" dur="500" fill="hold"/>
                                        <p:tgtEl>
                                          <p:spTgt spid="6"/>
                                        </p:tgtEl>
                                      </p:cBhvr>
                                      <p:by x="12500" y="12500"/>
                                    </p:animScale>
                                  </p:childTnLst>
                                </p:cTn>
                              </p:par>
                              <p:par>
                                <p:cTn id="23" presetID="49" presetClass="path" presetSubtype="0" fill="hold" nodeType="withEffect">
                                  <p:stCondLst>
                                    <p:cond delay="0"/>
                                  </p:stCondLst>
                                  <p:childTnLst>
                                    <p:animMotion origin="layout" path="M -0.875 -0.08869 L 0 4.73441E-6 " pathEditMode="relative" rAng="0" ptsTypes="AA">
                                      <p:cBhvr>
                                        <p:cTn id="24" dur="500" fill="hold"/>
                                        <p:tgtEl>
                                          <p:spTgt spid="6"/>
                                        </p:tgtEl>
                                        <p:attrNameLst>
                                          <p:attrName>ppt_x</p:attrName>
                                          <p:attrName>ppt_y</p:attrName>
                                        </p:attrNameLst>
                                      </p:cBhvr>
                                      <p:rCtr x="438" y="44"/>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6" presetClass="emph" presetSubtype="0" fill="hold" nodeType="withEffect">
                                  <p:stCondLst>
                                    <p:cond delay="0"/>
                                  </p:stCondLst>
                                  <p:childTnLst>
                                    <p:animScale>
                                      <p:cBhvr>
                                        <p:cTn id="30" dur="500" fill="hold"/>
                                        <p:tgtEl>
                                          <p:spTgt spid="7"/>
                                        </p:tgtEl>
                                      </p:cBhvr>
                                      <p:by x="500000" y="500000"/>
                                    </p:animScale>
                                  </p:childTnLst>
                                </p:cTn>
                              </p:par>
                              <p:par>
                                <p:cTn id="31" presetID="0" presetClass="path" presetSubtype="0" fill="hold" nodeType="withEffect">
                                  <p:stCondLst>
                                    <p:cond delay="0"/>
                                  </p:stCondLst>
                                  <p:childTnLst>
                                    <p:animMotion origin="layout" path="M -0.375 -0.04439 L 0 3.48128E-6 " pathEditMode="relative" rAng="0" ptsTypes="AA">
                                      <p:cBhvr>
                                        <p:cTn id="32" dur="500" fill="hold"/>
                                        <p:tgtEl>
                                          <p:spTgt spid="7"/>
                                        </p:tgtEl>
                                        <p:attrNameLst>
                                          <p:attrName>ppt_x</p:attrName>
                                          <p:attrName>ppt_y</p:attrName>
                                        </p:attrNameLst>
                                      </p:cBhvr>
                                      <p:rCtr x="188" y="22"/>
                                    </p:animMotion>
                                  </p:childTnLst>
                                </p:cTn>
                              </p:par>
                              <p:par>
                                <p:cTn id="33" presetID="6" presetClass="emph" presetSubtype="0" fill="hold" nodeType="withEffect">
                                  <p:stCondLst>
                                    <p:cond delay="0"/>
                                  </p:stCondLst>
                                  <p:childTnLst>
                                    <p:animScale>
                                      <p:cBhvr>
                                        <p:cTn id="34" dur="500" fill="hold"/>
                                        <p:tgtEl>
                                          <p:spTgt spid="6"/>
                                        </p:tgtEl>
                                      </p:cBhvr>
                                      <p:by x="500000" y="500000"/>
                                    </p:animScale>
                                  </p:childTnLst>
                                </p:cTn>
                              </p:par>
                              <p:par>
                                <p:cTn id="35" presetID="63" presetClass="path" presetSubtype="0" fill="hold" nodeType="withEffect">
                                  <p:stCondLst>
                                    <p:cond delay="0"/>
                                  </p:stCondLst>
                                  <p:childTnLst>
                                    <p:animMotion origin="layout" path="M 0 0 L 1.675 0.26667 " pathEditMode="relative" rAng="0" ptsTypes="AA">
                                      <p:cBhvr>
                                        <p:cTn id="36" dur="500" fill="hold"/>
                                        <p:tgtEl>
                                          <p:spTgt spid="6"/>
                                        </p:tgtEl>
                                        <p:attrNameLst>
                                          <p:attrName>ppt_x</p:attrName>
                                          <p:attrName>ppt_y</p:attrName>
                                        </p:attrNameLst>
                                      </p:cBhvr>
                                      <p:rCtr x="837" y="133"/>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6" presetClass="emph" presetSubtype="0" fill="hold" nodeType="withEffect">
                                  <p:stCondLst>
                                    <p:cond delay="0"/>
                                  </p:stCondLst>
                                  <p:childTnLst>
                                    <p:animScale>
                                      <p:cBhvr>
                                        <p:cTn id="42" dur="500" fill="hold"/>
                                        <p:tgtEl>
                                          <p:spTgt spid="8"/>
                                        </p:tgtEl>
                                      </p:cBhvr>
                                      <p:by x="500000" y="500000"/>
                                    </p:animScale>
                                  </p:childTnLst>
                                </p:cTn>
                              </p:par>
                              <p:par>
                                <p:cTn id="43" presetID="0" presetClass="path" presetSubtype="0" fill="hold" nodeType="withEffect">
                                  <p:stCondLst>
                                    <p:cond delay="0"/>
                                  </p:stCondLst>
                                  <p:childTnLst>
                                    <p:animMotion origin="layout" path="M -0.41667 -0.12206 L 0 3.48128E-6 " pathEditMode="relative" rAng="0" ptsTypes="AA">
                                      <p:cBhvr>
                                        <p:cTn id="44" dur="500" fill="hold"/>
                                        <p:tgtEl>
                                          <p:spTgt spid="8"/>
                                        </p:tgtEl>
                                        <p:attrNameLst>
                                          <p:attrName>ppt_x</p:attrName>
                                          <p:attrName>ppt_y</p:attrName>
                                        </p:attrNameLst>
                                      </p:cBhvr>
                                      <p:rCtr x="208" y="61"/>
                                    </p:animMotion>
                                  </p:childTnLst>
                                </p:cTn>
                              </p:par>
                              <p:par>
                                <p:cTn id="45" presetID="6" presetClass="emph" presetSubtype="0" fill="hold" nodeType="withEffect">
                                  <p:stCondLst>
                                    <p:cond delay="0"/>
                                  </p:stCondLst>
                                  <p:childTnLst>
                                    <p:animScale>
                                      <p:cBhvr>
                                        <p:cTn id="46" dur="500" fill="hold"/>
                                        <p:tgtEl>
                                          <p:spTgt spid="7"/>
                                        </p:tgtEl>
                                      </p:cBhvr>
                                      <p:by x="500000" y="500000"/>
                                    </p:animScale>
                                  </p:childTnLst>
                                </p:cTn>
                              </p:par>
                              <p:par>
                                <p:cTn id="47" presetID="63" presetClass="path" presetSubtype="0" fill="hold" nodeType="withEffect">
                                  <p:stCondLst>
                                    <p:cond delay="0"/>
                                  </p:stCondLst>
                                  <p:childTnLst>
                                    <p:animMotion origin="layout" path="M 0 0 L 2.00833 0.5 " pathEditMode="relative" rAng="0" ptsTypes="AA">
                                      <p:cBhvr>
                                        <p:cTn id="48" dur="500" fill="hold"/>
                                        <p:tgtEl>
                                          <p:spTgt spid="7"/>
                                        </p:tgtEl>
                                        <p:attrNameLst>
                                          <p:attrName>ppt_x</p:attrName>
                                          <p:attrName>ppt_y</p:attrName>
                                        </p:attrNameLst>
                                      </p:cBhvr>
                                      <p:rCtr x="1004" y="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533400" y="2133600"/>
            <a:ext cx="2819400" cy="34290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 name="Title 1"/>
          <p:cNvSpPr>
            <a:spLocks noGrp="1"/>
          </p:cNvSpPr>
          <p:nvPr>
            <p:ph type="title"/>
          </p:nvPr>
        </p:nvSpPr>
        <p:spPr>
          <a:xfrm>
            <a:off x="-152400" y="228600"/>
            <a:ext cx="9144000" cy="1143000"/>
          </a:xfrm>
        </p:spPr>
        <p:txBody>
          <a:bodyPr rtlCol="0">
            <a:normAutofit fontScale="90000"/>
          </a:bodyPr>
          <a:lstStyle/>
          <a:p>
            <a:pPr fontAlgn="auto">
              <a:spcAft>
                <a:spcPts val="0"/>
              </a:spcAft>
              <a:defRPr/>
            </a:pPr>
            <a:r>
              <a:rPr lang="en-US" sz="8000" b="1" smtClean="0"/>
              <a:t>greater…</a:t>
            </a:r>
            <a:endParaRPr lang="en-US" sz="8000" b="1"/>
          </a:p>
        </p:txBody>
      </p:sp>
      <p:sp>
        <p:nvSpPr>
          <p:cNvPr id="3" name="Content Placeholder 2"/>
          <p:cNvSpPr>
            <a:spLocks noGrp="1"/>
          </p:cNvSpPr>
          <p:nvPr>
            <p:ph idx="1"/>
          </p:nvPr>
        </p:nvSpPr>
        <p:spPr>
          <a:xfrm>
            <a:off x="3505200" y="2286000"/>
            <a:ext cx="5943600" cy="2057400"/>
          </a:xfrm>
        </p:spPr>
        <p:txBody>
          <a:bodyPr lIns="0" rIns="0" rtlCol="0">
            <a:normAutofit/>
          </a:bodyPr>
          <a:lstStyle/>
          <a:p>
            <a:pPr indent="0" fontAlgn="auto">
              <a:spcAft>
                <a:spcPts val="0"/>
              </a:spcAft>
              <a:buFont typeface="Arial" pitchFamily="34" charset="0"/>
              <a:buNone/>
              <a:defRPr/>
            </a:pPr>
            <a:r>
              <a:rPr lang="en-US" sz="4000" b="1" smtClean="0">
                <a:latin typeface="+mj-lt"/>
              </a:rPr>
              <a:t>shipping books </a:t>
            </a:r>
            <a:r>
              <a:rPr lang="en-US" smtClean="0">
                <a:latin typeface="+mj-lt"/>
              </a:rPr>
              <a:t>are difficult</a:t>
            </a:r>
          </a:p>
          <a:p>
            <a:pPr indent="0" fontAlgn="auto">
              <a:spcAft>
                <a:spcPts val="0"/>
              </a:spcAft>
              <a:buFont typeface="Arial" pitchFamily="34" charset="0"/>
              <a:buNone/>
              <a:defRPr/>
            </a:pPr>
            <a:endParaRPr lang="en-US" sz="800" b="1" smtClean="0"/>
          </a:p>
          <a:p>
            <a:pPr indent="0" fontAlgn="auto">
              <a:spcAft>
                <a:spcPts val="0"/>
              </a:spcAft>
              <a:buFont typeface="Arial" pitchFamily="34" charset="0"/>
              <a:buNone/>
              <a:defRPr/>
            </a:pPr>
            <a:endParaRPr lang="en-US" smtClean="0"/>
          </a:p>
          <a:p>
            <a:pPr indent="0" fontAlgn="auto">
              <a:spcAft>
                <a:spcPts val="0"/>
              </a:spcAft>
              <a:buFont typeface="Arial" pitchFamily="34" charset="0"/>
              <a:buNone/>
              <a:defRPr/>
            </a:pPr>
            <a:endParaRPr lang="en-US" smtClean="0">
              <a:latin typeface="Arial Narrow" pitchFamily="34" charset="0"/>
            </a:endParaRPr>
          </a:p>
          <a:p>
            <a:pPr fontAlgn="auto">
              <a:spcAft>
                <a:spcPts val="0"/>
              </a:spcAft>
              <a:buFont typeface="Arial" pitchFamily="34" charset="0"/>
              <a:buNone/>
              <a:defRPr/>
            </a:pPr>
            <a:endParaRPr lang="en-US" b="1" smtClean="0"/>
          </a:p>
          <a:p>
            <a:pPr fontAlgn="auto">
              <a:spcAft>
                <a:spcPts val="0"/>
              </a:spcAft>
              <a:buFont typeface="Arial" pitchFamily="34" charset="0"/>
              <a:buNone/>
              <a:defRPr/>
            </a:pPr>
            <a:endParaRPr lang="en-US" smtClean="0"/>
          </a:p>
        </p:txBody>
      </p:sp>
      <p:sp>
        <p:nvSpPr>
          <p:cNvPr id="4" name="Rectangle 3"/>
          <p:cNvSpPr/>
          <p:nvPr/>
        </p:nvSpPr>
        <p:spPr>
          <a:xfrm>
            <a:off x="304800" y="3635514"/>
            <a:ext cx="3048000" cy="707886"/>
          </a:xfrm>
          <a:prstGeom prst="rect">
            <a:avLst/>
          </a:prstGeom>
        </p:spPr>
        <p:txBody>
          <a:bodyPr>
            <a:spAutoFit/>
          </a:bodyPr>
          <a:lstStyle/>
          <a:p>
            <a:pPr algn="r">
              <a:defRPr/>
            </a:pPr>
            <a:r>
              <a:rPr lang="en-US" sz="4000" b="1">
                <a:effectLst>
                  <a:glow rad="228600">
                    <a:schemeClr val="accent6">
                      <a:satMod val="175000"/>
                      <a:alpha val="40000"/>
                    </a:schemeClr>
                  </a:glow>
                </a:effectLst>
              </a:rPr>
              <a:t>conflict</a:t>
            </a:r>
            <a:r>
              <a:rPr lang="en-US" sz="3200">
                <a:effectLst>
                  <a:glow rad="228600">
                    <a:schemeClr val="accent6">
                      <a:satMod val="175000"/>
                      <a:alpha val="40000"/>
                    </a:schemeClr>
                  </a:glow>
                </a:effectLst>
              </a:rPr>
              <a:t> </a:t>
            </a:r>
          </a:p>
        </p:txBody>
      </p:sp>
      <p:sp>
        <p:nvSpPr>
          <p:cNvPr id="24581" name="Rectangle 5"/>
          <p:cNvSpPr>
            <a:spLocks noChangeArrowheads="1"/>
          </p:cNvSpPr>
          <p:nvPr/>
        </p:nvSpPr>
        <p:spPr bwMode="auto">
          <a:xfrm>
            <a:off x="2057400" y="152400"/>
            <a:ext cx="7018338" cy="523875"/>
          </a:xfrm>
          <a:prstGeom prst="rect">
            <a:avLst/>
          </a:prstGeom>
          <a:noFill/>
          <a:ln w="9525">
            <a:noFill/>
            <a:miter lim="800000"/>
            <a:headEnd/>
            <a:tailEnd/>
          </a:ln>
        </p:spPr>
        <p:txBody>
          <a:bodyPr wrap="none">
            <a:spAutoFit/>
          </a:bodyPr>
          <a:lstStyle/>
          <a:p>
            <a:r>
              <a:rPr lang="en-US" sz="2800" b="1"/>
              <a:t>the needs of the world have never been </a:t>
            </a:r>
            <a:endParaRPr lang="en-US" sz="2800"/>
          </a:p>
        </p:txBody>
      </p:sp>
      <p:sp>
        <p:nvSpPr>
          <p:cNvPr id="8" name="Rectangle 7"/>
          <p:cNvSpPr/>
          <p:nvPr/>
        </p:nvSpPr>
        <p:spPr>
          <a:xfrm>
            <a:off x="457200" y="2433638"/>
            <a:ext cx="2984500" cy="585787"/>
          </a:xfrm>
          <a:prstGeom prst="rect">
            <a:avLst/>
          </a:prstGeom>
        </p:spPr>
        <p:txBody>
          <a:bodyPr wrap="none">
            <a:spAutoFit/>
          </a:bodyPr>
          <a:lstStyle/>
          <a:p>
            <a:pPr>
              <a:defRPr/>
            </a:pPr>
            <a:r>
              <a:rPr lang="en-US" sz="3200" b="1">
                <a:solidFill>
                  <a:schemeClr val="bg1"/>
                </a:solidFill>
                <a:effectLst>
                  <a:glow rad="228600">
                    <a:schemeClr val="accent6">
                      <a:satMod val="175000"/>
                      <a:alpha val="40000"/>
                    </a:schemeClr>
                  </a:glow>
                  <a:outerShdw blurRad="50800" dist="38100" dir="18900000" algn="bl" rotWithShape="0">
                    <a:prstClr val="black">
                      <a:alpha val="40000"/>
                    </a:prstClr>
                  </a:outerShdw>
                </a:effectLst>
                <a:latin typeface="Arial" pitchFamily="34" charset="0"/>
                <a:cs typeface="Arial" pitchFamily="34" charset="0"/>
              </a:rPr>
              <a:t>impacted by…</a:t>
            </a:r>
          </a:p>
        </p:txBody>
      </p:sp>
      <p:sp>
        <p:nvSpPr>
          <p:cNvPr id="9" name="Rectangle 8"/>
          <p:cNvSpPr/>
          <p:nvPr/>
        </p:nvSpPr>
        <p:spPr>
          <a:xfrm>
            <a:off x="3778250" y="2057400"/>
            <a:ext cx="3560763" cy="523875"/>
          </a:xfrm>
          <a:prstGeom prst="rect">
            <a:avLst/>
          </a:prstGeom>
        </p:spPr>
        <p:txBody>
          <a:bodyPr wrap="none">
            <a:spAutoFit/>
          </a:bodyPr>
          <a:lstStyle/>
          <a:p>
            <a:pPr>
              <a:defRPr/>
            </a:pPr>
            <a:r>
              <a:rPr lang="en-US" sz="2800">
                <a:latin typeface="+mj-lt"/>
              </a:rPr>
              <a:t>20</a:t>
            </a:r>
            <a:r>
              <a:rPr lang="en-US" sz="2800" baseline="30000">
                <a:latin typeface="+mj-lt"/>
              </a:rPr>
              <a:t>th</a:t>
            </a:r>
            <a:r>
              <a:rPr lang="en-US" sz="2800">
                <a:latin typeface="+mj-lt"/>
              </a:rPr>
              <a:t> century models of </a:t>
            </a:r>
            <a:endParaRPr lang="en-US" sz="2800">
              <a:latin typeface="+mj-lt"/>
            </a:endParaRPr>
          </a:p>
        </p:txBody>
      </p:sp>
      <p:sp>
        <p:nvSpPr>
          <p:cNvPr id="10" name="Rectangle 9"/>
          <p:cNvSpPr/>
          <p:nvPr/>
        </p:nvSpPr>
        <p:spPr>
          <a:xfrm>
            <a:off x="6816725" y="2667000"/>
            <a:ext cx="2403475" cy="523875"/>
          </a:xfrm>
          <a:prstGeom prst="rect">
            <a:avLst/>
          </a:prstGeom>
        </p:spPr>
        <p:txBody>
          <a:bodyPr wrap="none">
            <a:spAutoFit/>
          </a:bodyPr>
          <a:lstStyle/>
          <a:p>
            <a:pPr>
              <a:defRPr/>
            </a:pPr>
            <a:r>
              <a:rPr lang="en-US" sz="2800">
                <a:latin typeface="+mj-lt"/>
              </a:rPr>
              <a:t>&amp;</a:t>
            </a:r>
            <a:r>
              <a:rPr lang="en-US" sz="2800" b="1">
                <a:latin typeface="Arial Black" pitchFamily="34" charset="0"/>
              </a:rPr>
              <a:t>expensive</a:t>
            </a:r>
            <a:endParaRPr lang="en-US" sz="2800" b="1">
              <a:latin typeface="Arial Black" pitchFamily="34" charset="0"/>
            </a:endParaRPr>
          </a:p>
        </p:txBody>
      </p:sp>
      <p:sp>
        <p:nvSpPr>
          <p:cNvPr id="11" name="Rectangle 10"/>
          <p:cNvSpPr/>
          <p:nvPr/>
        </p:nvSpPr>
        <p:spPr>
          <a:xfrm>
            <a:off x="3805238" y="3657600"/>
            <a:ext cx="5353050" cy="554038"/>
          </a:xfrm>
          <a:prstGeom prst="rect">
            <a:avLst/>
          </a:prstGeom>
        </p:spPr>
        <p:txBody>
          <a:bodyPr wrap="none">
            <a:spAutoFit/>
          </a:bodyPr>
          <a:lstStyle/>
          <a:p>
            <a:pPr>
              <a:defRPr/>
            </a:pPr>
            <a:r>
              <a:rPr lang="en-US" sz="3000" b="1">
                <a:latin typeface="+mj-lt"/>
              </a:rPr>
              <a:t>educational services &amp; materials</a:t>
            </a:r>
            <a:endParaRPr lang="en-US" sz="3000">
              <a:latin typeface="+mj-lt"/>
            </a:endParaRPr>
          </a:p>
        </p:txBody>
      </p:sp>
      <p:sp>
        <p:nvSpPr>
          <p:cNvPr id="12" name="Rectangle 11"/>
          <p:cNvSpPr/>
          <p:nvPr/>
        </p:nvSpPr>
        <p:spPr>
          <a:xfrm>
            <a:off x="3810000" y="3424238"/>
            <a:ext cx="1316038" cy="461962"/>
          </a:xfrm>
          <a:prstGeom prst="rect">
            <a:avLst/>
          </a:prstGeom>
        </p:spPr>
        <p:txBody>
          <a:bodyPr wrap="none">
            <a:spAutoFit/>
          </a:bodyPr>
          <a:lstStyle/>
          <a:p>
            <a:pPr>
              <a:defRPr/>
            </a:pPr>
            <a:r>
              <a:rPr lang="en-US" sz="2400">
                <a:latin typeface="+mj-lt"/>
              </a:rPr>
              <a:t>access to</a:t>
            </a:r>
          </a:p>
        </p:txBody>
      </p:sp>
      <p:sp>
        <p:nvSpPr>
          <p:cNvPr id="24587" name="Rectangle 12"/>
          <p:cNvSpPr>
            <a:spLocks noChangeArrowheads="1"/>
          </p:cNvSpPr>
          <p:nvPr/>
        </p:nvSpPr>
        <p:spPr bwMode="auto">
          <a:xfrm>
            <a:off x="6477000" y="3962400"/>
            <a:ext cx="2727325" cy="584200"/>
          </a:xfrm>
          <a:prstGeom prst="rect">
            <a:avLst/>
          </a:prstGeom>
          <a:noFill/>
          <a:ln w="9525">
            <a:noFill/>
            <a:miter lim="800000"/>
            <a:headEnd/>
            <a:tailEnd/>
          </a:ln>
        </p:spPr>
        <p:txBody>
          <a:bodyPr wrap="none">
            <a:spAutoFit/>
          </a:bodyPr>
          <a:lstStyle/>
          <a:p>
            <a:r>
              <a:rPr lang="en-US" sz="3200">
                <a:latin typeface="Arial Narrow" pitchFamily="34" charset="0"/>
              </a:rPr>
              <a:t>has </a:t>
            </a:r>
            <a:r>
              <a:rPr lang="en-US" sz="3200" b="1">
                <a:latin typeface="Arial Black" pitchFamily="34" charset="0"/>
              </a:rPr>
              <a:t>declined</a:t>
            </a:r>
            <a:endParaRPr lang="en-US" sz="3200">
              <a:latin typeface="Arial Narrow" pitchFamily="34" charset="0"/>
            </a:endParaRPr>
          </a:p>
        </p:txBody>
      </p:sp>
      <p:sp>
        <p:nvSpPr>
          <p:cNvPr id="14" name="Rectangle 13"/>
          <p:cNvSpPr/>
          <p:nvPr/>
        </p:nvSpPr>
        <p:spPr>
          <a:xfrm>
            <a:off x="3810000" y="4948238"/>
            <a:ext cx="5443538" cy="646112"/>
          </a:xfrm>
          <a:prstGeom prst="rect">
            <a:avLst/>
          </a:prstGeom>
        </p:spPr>
        <p:txBody>
          <a:bodyPr wrap="none">
            <a:spAutoFit/>
          </a:bodyPr>
          <a:lstStyle/>
          <a:p>
            <a:pPr>
              <a:defRPr/>
            </a:pPr>
            <a:r>
              <a:rPr lang="en-US" sz="3600" b="1">
                <a:latin typeface="Arial Black" pitchFamily="34" charset="0"/>
                <a:cs typeface="Arial" pitchFamily="34" charset="0"/>
              </a:rPr>
              <a:t>intolerance </a:t>
            </a:r>
            <a:r>
              <a:rPr lang="en-US" sz="3600" b="1">
                <a:latin typeface="+mj-lt"/>
                <a:cs typeface="Arial" pitchFamily="34" charset="0"/>
              </a:rPr>
              <a:t>&amp; prejudice</a:t>
            </a:r>
            <a:endParaRPr lang="en-US" sz="2400">
              <a:latin typeface="+mj-lt"/>
              <a:cs typeface="Arial" pitchFamily="34" charset="0"/>
            </a:endParaRPr>
          </a:p>
        </p:txBody>
      </p:sp>
      <p:sp>
        <p:nvSpPr>
          <p:cNvPr id="24589" name="Rectangle 6"/>
          <p:cNvSpPr>
            <a:spLocks noChangeArrowheads="1"/>
          </p:cNvSpPr>
          <p:nvPr/>
        </p:nvSpPr>
        <p:spPr bwMode="auto">
          <a:xfrm>
            <a:off x="879475" y="2133600"/>
            <a:ext cx="2320925" cy="523875"/>
          </a:xfrm>
          <a:prstGeom prst="rect">
            <a:avLst/>
          </a:prstGeom>
          <a:noFill/>
          <a:ln w="9525">
            <a:noFill/>
            <a:miter lim="800000"/>
            <a:headEnd/>
            <a:tailEnd/>
          </a:ln>
        </p:spPr>
        <p:txBody>
          <a:bodyPr wrap="none">
            <a:spAutoFit/>
          </a:bodyPr>
          <a:lstStyle/>
          <a:p>
            <a:r>
              <a:rPr lang="en-US" sz="2800" b="1"/>
              <a:t>children are </a:t>
            </a:r>
          </a:p>
        </p:txBody>
      </p:sp>
      <p:sp>
        <p:nvSpPr>
          <p:cNvPr id="18" name="Rectangle 17"/>
          <p:cNvSpPr/>
          <p:nvPr/>
        </p:nvSpPr>
        <p:spPr>
          <a:xfrm>
            <a:off x="762000" y="2971800"/>
            <a:ext cx="3276600" cy="923330"/>
          </a:xfrm>
          <a:prstGeom prst="rect">
            <a:avLst/>
          </a:prstGeom>
        </p:spPr>
        <p:txBody>
          <a:bodyPr>
            <a:spAutoFit/>
          </a:bodyPr>
          <a:lstStyle/>
          <a:p>
            <a:pPr>
              <a:defRPr/>
            </a:pPr>
            <a:r>
              <a:rPr lang="en-US" sz="5400" b="1">
                <a:effectLst>
                  <a:glow rad="101600">
                    <a:schemeClr val="accent6">
                      <a:satMod val="175000"/>
                      <a:alpha val="40000"/>
                    </a:schemeClr>
                  </a:glow>
                </a:effectLst>
              </a:rPr>
              <a:t>poverty</a:t>
            </a:r>
            <a:endParaRPr lang="en-US" sz="5400">
              <a:effectLst>
                <a:glow rad="101600">
                  <a:schemeClr val="accent6">
                    <a:satMod val="175000"/>
                    <a:alpha val="40000"/>
                  </a:schemeClr>
                </a:glow>
              </a:effectLst>
            </a:endParaRPr>
          </a:p>
        </p:txBody>
      </p:sp>
      <p:sp>
        <p:nvSpPr>
          <p:cNvPr id="19" name="Rectangle 18"/>
          <p:cNvSpPr/>
          <p:nvPr/>
        </p:nvSpPr>
        <p:spPr>
          <a:xfrm>
            <a:off x="457200" y="4765357"/>
            <a:ext cx="2949846" cy="492443"/>
          </a:xfrm>
          <a:prstGeom prst="rect">
            <a:avLst/>
          </a:prstGeom>
        </p:spPr>
        <p:txBody>
          <a:bodyPr wrap="none">
            <a:spAutoFit/>
          </a:bodyPr>
          <a:lstStyle/>
          <a:p>
            <a:pPr algn="r">
              <a:defRPr/>
            </a:pPr>
            <a:r>
              <a:rPr lang="en-US" sz="2600" b="1">
                <a:effectLst>
                  <a:glow rad="101600">
                    <a:schemeClr val="accent6">
                      <a:satMod val="175000"/>
                      <a:alpha val="40000"/>
                    </a:schemeClr>
                  </a:glow>
                </a:effectLst>
              </a:rPr>
              <a:t>school resources</a:t>
            </a:r>
          </a:p>
        </p:txBody>
      </p:sp>
      <p:sp>
        <p:nvSpPr>
          <p:cNvPr id="20" name="Rectangle 19"/>
          <p:cNvSpPr/>
          <p:nvPr/>
        </p:nvSpPr>
        <p:spPr>
          <a:xfrm>
            <a:off x="990600" y="4079557"/>
            <a:ext cx="2448106" cy="830997"/>
          </a:xfrm>
          <a:prstGeom prst="rect">
            <a:avLst/>
          </a:prstGeom>
        </p:spPr>
        <p:txBody>
          <a:bodyPr wrap="none">
            <a:spAutoFit/>
          </a:bodyPr>
          <a:lstStyle/>
          <a:p>
            <a:pPr>
              <a:defRPr/>
            </a:pPr>
            <a:r>
              <a:rPr lang="en-US" sz="4800" b="1" dirty="0">
                <a:effectLst>
                  <a:glow rad="63500">
                    <a:schemeClr val="accent6">
                      <a:satMod val="175000"/>
                      <a:alpha val="40000"/>
                    </a:schemeClr>
                  </a:glow>
                </a:effectLst>
              </a:rPr>
              <a:t>disease</a:t>
            </a:r>
            <a:endParaRPr lang="en-US" sz="4800" dirty="0">
              <a:effectLst>
                <a:glow rad="63500">
                  <a:schemeClr val="accent6">
                    <a:satMod val="175000"/>
                    <a:alpha val="40000"/>
                  </a:schemeClr>
                </a:glow>
              </a:effectLst>
            </a:endParaRPr>
          </a:p>
        </p:txBody>
      </p:sp>
      <p:sp>
        <p:nvSpPr>
          <p:cNvPr id="21" name="Rectangle 20"/>
          <p:cNvSpPr/>
          <p:nvPr/>
        </p:nvSpPr>
        <p:spPr>
          <a:xfrm>
            <a:off x="7162800" y="5334000"/>
            <a:ext cx="2095500" cy="584200"/>
          </a:xfrm>
          <a:prstGeom prst="rect">
            <a:avLst/>
          </a:prstGeom>
        </p:spPr>
        <p:txBody>
          <a:bodyPr wrap="none">
            <a:spAutoFit/>
          </a:bodyPr>
          <a:lstStyle/>
          <a:p>
            <a:pPr>
              <a:defRPr/>
            </a:pPr>
            <a:r>
              <a:rPr lang="en-US" sz="3200">
                <a:latin typeface="+mj-lt"/>
                <a:cs typeface="Arial" pitchFamily="34" charset="0"/>
              </a:rPr>
              <a:t>continues…</a:t>
            </a:r>
          </a:p>
        </p:txBody>
      </p:sp>
      <p:sp>
        <p:nvSpPr>
          <p:cNvPr id="22" name="TextBox 21"/>
          <p:cNvSpPr txBox="1"/>
          <p:nvPr/>
        </p:nvSpPr>
        <p:spPr>
          <a:xfrm>
            <a:off x="3944938" y="6540500"/>
            <a:ext cx="5257800" cy="369888"/>
          </a:xfrm>
          <a:prstGeom prst="rect">
            <a:avLst/>
          </a:prstGeom>
          <a:noFill/>
        </p:spPr>
        <p:txBody>
          <a:bodyPr>
            <a:spAutoFit/>
          </a:bodyPr>
          <a:lstStyle/>
          <a:p>
            <a:pPr algn="r">
              <a:defRPr/>
            </a:pPr>
            <a:r>
              <a:rPr lang="en-US">
                <a:solidFill>
                  <a:schemeClr val="bg1">
                    <a:lumMod val="50000"/>
                  </a:schemeClr>
                </a:solidFill>
                <a:latin typeface="Arial Black" pitchFamily="34" charset="0"/>
              </a:rPr>
              <a:t>[1 Design for the World]</a:t>
            </a:r>
            <a:r>
              <a:rPr lang="en-US"/>
              <a:t>    </a:t>
            </a:r>
            <a:r>
              <a:rPr lang="en-US">
                <a:solidFill>
                  <a:schemeClr val="bg1">
                    <a:lumMod val="65000"/>
                  </a:schemeClr>
                </a:solidFill>
              </a:rPr>
              <a:t>2    3    4    5</a:t>
            </a:r>
            <a:endParaRPr lang="en-US">
              <a:solidFill>
                <a:schemeClr val="bg1">
                  <a:lumMod val="65000"/>
                </a:schemeClr>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81000" y="1905000"/>
            <a:ext cx="2819400" cy="3276600"/>
          </a:xfrm>
          <a:prstGeom prst="rect">
            <a:avLst/>
          </a:prstGeom>
          <a:solidFill>
            <a:schemeClr val="accent3">
              <a:alpha val="54000"/>
            </a:schemeClr>
          </a:solidFill>
          <a:ln>
            <a:noFill/>
          </a:ln>
          <a:effectLst>
            <a:glow rad="101600">
              <a:srgbClr val="92D050">
                <a:alpha val="60000"/>
              </a:srgb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26626" name="Picture 8" descr="sitting-cat.png"/>
          <p:cNvPicPr>
            <a:picLocks noChangeAspect="1"/>
          </p:cNvPicPr>
          <p:nvPr/>
        </p:nvPicPr>
        <p:blipFill>
          <a:blip r:embed="rId3"/>
          <a:srcRect/>
          <a:stretch>
            <a:fillRect/>
          </a:stretch>
        </p:blipFill>
        <p:spPr bwMode="auto">
          <a:xfrm>
            <a:off x="7848600" y="-30163"/>
            <a:ext cx="1295400" cy="1173163"/>
          </a:xfrm>
          <a:prstGeom prst="rect">
            <a:avLst/>
          </a:prstGeom>
          <a:noFill/>
          <a:ln w="9525">
            <a:noFill/>
            <a:miter lim="800000"/>
            <a:headEnd/>
            <a:tailEnd/>
          </a:ln>
        </p:spPr>
      </p:pic>
      <p:sp>
        <p:nvSpPr>
          <p:cNvPr id="26627" name="Rectangle 2"/>
          <p:cNvSpPr>
            <a:spLocks noGrp="1" noChangeArrowheads="1"/>
          </p:cNvSpPr>
          <p:nvPr>
            <p:ph type="title"/>
          </p:nvPr>
        </p:nvSpPr>
        <p:spPr>
          <a:xfrm>
            <a:off x="0" y="381000"/>
            <a:ext cx="9144000" cy="1143000"/>
          </a:xfrm>
        </p:spPr>
        <p:txBody>
          <a:bodyPr/>
          <a:lstStyle/>
          <a:p>
            <a:r>
              <a:rPr lang="en-US" b="1" smtClean="0"/>
              <a:t>International Children’s Digital Library</a:t>
            </a:r>
          </a:p>
        </p:txBody>
      </p:sp>
      <p:sp>
        <p:nvSpPr>
          <p:cNvPr id="9219" name="Rectangle 3"/>
          <p:cNvSpPr>
            <a:spLocks noGrp="1" noChangeArrowheads="1"/>
          </p:cNvSpPr>
          <p:nvPr>
            <p:ph idx="1"/>
          </p:nvPr>
        </p:nvSpPr>
        <p:spPr>
          <a:xfrm>
            <a:off x="3733800" y="1905000"/>
            <a:ext cx="5638800" cy="3962400"/>
          </a:xfrm>
        </p:spPr>
        <p:txBody>
          <a:bodyPr rtlCol="0">
            <a:normAutofit/>
          </a:bodyPr>
          <a:lstStyle/>
          <a:p>
            <a:pPr fontAlgn="auto">
              <a:spcBef>
                <a:spcPts val="1200"/>
              </a:spcBef>
              <a:spcAft>
                <a:spcPts val="0"/>
              </a:spcAft>
              <a:buFont typeface="Arial" pitchFamily="34" charset="0"/>
              <a:buNone/>
              <a:defRPr/>
            </a:pPr>
            <a:r>
              <a:rPr lang="en-US" b="1">
                <a:latin typeface="+mj-lt"/>
              </a:rPr>
              <a:t>research </a:t>
            </a:r>
            <a:r>
              <a:rPr lang="en-US" sz="3000">
                <a:latin typeface="+mj-lt"/>
              </a:rPr>
              <a:t>led by the </a:t>
            </a:r>
            <a:r>
              <a:rPr lang="en-US" sz="3000" smtClean="0">
                <a:latin typeface="+mj-lt"/>
              </a:rPr>
              <a:t>UMD </a:t>
            </a:r>
            <a:endParaRPr lang="en-US" sz="900">
              <a:latin typeface="+mj-lt"/>
            </a:endParaRPr>
          </a:p>
          <a:p>
            <a:pPr fontAlgn="auto">
              <a:spcBef>
                <a:spcPts val="1200"/>
              </a:spcBef>
              <a:spcAft>
                <a:spcPts val="0"/>
              </a:spcAft>
              <a:buFont typeface="Arial" pitchFamily="34" charset="0"/>
              <a:buNone/>
              <a:defRPr/>
            </a:pPr>
            <a:endParaRPr lang="en-US" sz="900" b="1" smtClean="0">
              <a:latin typeface="+mj-lt"/>
            </a:endParaRPr>
          </a:p>
          <a:p>
            <a:pPr fontAlgn="auto">
              <a:spcBef>
                <a:spcPts val="1200"/>
              </a:spcBef>
              <a:spcAft>
                <a:spcPts val="0"/>
              </a:spcAft>
              <a:buFont typeface="Arial" pitchFamily="34" charset="0"/>
              <a:buNone/>
              <a:defRPr/>
            </a:pPr>
            <a:endParaRPr lang="en-US" sz="800" b="1" smtClean="0">
              <a:latin typeface="+mj-lt"/>
            </a:endParaRPr>
          </a:p>
          <a:p>
            <a:pPr fontAlgn="auto">
              <a:spcBef>
                <a:spcPts val="1200"/>
              </a:spcBef>
              <a:spcAft>
                <a:spcPts val="0"/>
              </a:spcAft>
              <a:buFont typeface="Arial" pitchFamily="34" charset="0"/>
              <a:buNone/>
              <a:defRPr/>
            </a:pPr>
            <a:r>
              <a:rPr lang="en-US" b="1" smtClean="0">
                <a:latin typeface="+mj-lt"/>
              </a:rPr>
              <a:t>2,000,000</a:t>
            </a:r>
            <a:r>
              <a:rPr lang="en-US" smtClean="0">
                <a:latin typeface="+mj-lt"/>
              </a:rPr>
              <a:t> </a:t>
            </a:r>
            <a:r>
              <a:rPr lang="en-US" sz="3000" smtClean="0">
                <a:latin typeface="+mj-lt"/>
              </a:rPr>
              <a:t>unique visitors</a:t>
            </a:r>
            <a:r>
              <a:rPr lang="en-US" sz="2000" b="1" smtClean="0">
                <a:latin typeface="+mj-lt"/>
              </a:rPr>
              <a:t>	</a:t>
            </a:r>
          </a:p>
          <a:p>
            <a:pPr fontAlgn="auto">
              <a:spcBef>
                <a:spcPts val="1200"/>
              </a:spcBef>
              <a:spcAft>
                <a:spcPts val="0"/>
              </a:spcAft>
              <a:buFont typeface="Arial" pitchFamily="34" charset="0"/>
              <a:buNone/>
              <a:defRPr/>
            </a:pPr>
            <a:endParaRPr lang="en-US" sz="2000" smtClean="0">
              <a:latin typeface="+mj-lt"/>
            </a:endParaRPr>
          </a:p>
          <a:p>
            <a:pPr fontAlgn="auto">
              <a:spcBef>
                <a:spcPts val="1200"/>
              </a:spcBef>
              <a:spcAft>
                <a:spcPts val="0"/>
              </a:spcAft>
              <a:buFont typeface="Arial" pitchFamily="34" charset="0"/>
              <a:buNone/>
              <a:defRPr/>
            </a:pPr>
            <a:endParaRPr lang="en-US" sz="1000" smtClean="0">
              <a:latin typeface="+mj-lt"/>
            </a:endParaRPr>
          </a:p>
          <a:p>
            <a:pPr fontAlgn="auto">
              <a:spcBef>
                <a:spcPts val="1200"/>
              </a:spcBef>
              <a:spcAft>
                <a:spcPts val="0"/>
              </a:spcAft>
              <a:buFont typeface="Arial" pitchFamily="34" charset="0"/>
              <a:buNone/>
              <a:defRPr/>
            </a:pPr>
            <a:r>
              <a:rPr lang="en-US" sz="3000" smtClean="0">
                <a:latin typeface="+mj-lt"/>
              </a:rPr>
              <a:t>books </a:t>
            </a:r>
            <a:r>
              <a:rPr lang="en-US" sz="3000">
                <a:latin typeface="+mj-lt"/>
              </a:rPr>
              <a:t>in </a:t>
            </a:r>
            <a:r>
              <a:rPr lang="en-US" sz="3000" b="1" smtClean="0">
                <a:latin typeface="+mj-lt"/>
              </a:rPr>
              <a:t>48</a:t>
            </a:r>
            <a:r>
              <a:rPr lang="en-US" sz="3000" smtClean="0">
                <a:latin typeface="+mj-lt"/>
              </a:rPr>
              <a:t> </a:t>
            </a:r>
            <a:r>
              <a:rPr lang="en-US" sz="3000">
                <a:latin typeface="+mj-lt"/>
              </a:rPr>
              <a:t>languages</a:t>
            </a:r>
          </a:p>
          <a:p>
            <a:pPr fontAlgn="auto">
              <a:spcBef>
                <a:spcPts val="1200"/>
              </a:spcBef>
              <a:spcAft>
                <a:spcPts val="0"/>
              </a:spcAft>
              <a:buFont typeface="Arial" pitchFamily="34" charset="0"/>
              <a:buNone/>
              <a:defRPr/>
            </a:pPr>
            <a:r>
              <a:rPr lang="en-US" sz="1600" smtClean="0"/>
              <a:t>	</a:t>
            </a:r>
          </a:p>
        </p:txBody>
      </p:sp>
      <p:sp>
        <p:nvSpPr>
          <p:cNvPr id="7" name="TextBox 6"/>
          <p:cNvSpPr txBox="1"/>
          <p:nvPr/>
        </p:nvSpPr>
        <p:spPr>
          <a:xfrm>
            <a:off x="-685800" y="5715000"/>
            <a:ext cx="9683750" cy="708025"/>
          </a:xfrm>
          <a:prstGeom prst="rect">
            <a:avLst/>
          </a:prstGeom>
          <a:noFill/>
        </p:spPr>
        <p:txBody>
          <a:bodyPr>
            <a:spAutoFit/>
          </a:bodyPr>
          <a:lstStyle/>
          <a:p>
            <a:pPr algn="r">
              <a:defRPr/>
            </a:pPr>
            <a:r>
              <a:rPr lang="en-US" sz="2000">
                <a:latin typeface="+mj-lt"/>
                <a:cs typeface="Arial" pitchFamily="34" charset="0"/>
              </a:rPr>
              <a:t>[Druin et al., 2001;  Hourcade et al., 2002;  Druin, 2005;  Hutchinson, 2007;  </a:t>
            </a:r>
          </a:p>
          <a:p>
            <a:pPr algn="r">
              <a:defRPr/>
            </a:pPr>
            <a:r>
              <a:rPr lang="en-US" sz="2000">
                <a:latin typeface="+mj-lt"/>
                <a:cs typeface="Arial" pitchFamily="34" charset="0"/>
              </a:rPr>
              <a:t>Druin et al., 2007;  Massey et al., 2006]</a:t>
            </a:r>
            <a:endParaRPr lang="en-US" sz="2000">
              <a:latin typeface="+mj-lt"/>
            </a:endParaRPr>
          </a:p>
        </p:txBody>
      </p:sp>
      <p:sp>
        <p:nvSpPr>
          <p:cNvPr id="26630" name="Rectangle 11"/>
          <p:cNvSpPr>
            <a:spLocks noChangeArrowheads="1"/>
          </p:cNvSpPr>
          <p:nvPr/>
        </p:nvSpPr>
        <p:spPr bwMode="auto">
          <a:xfrm>
            <a:off x="4849813" y="4930775"/>
            <a:ext cx="4370387" cy="461963"/>
          </a:xfrm>
          <a:prstGeom prst="rect">
            <a:avLst/>
          </a:prstGeom>
          <a:noFill/>
          <a:ln w="9525">
            <a:noFill/>
            <a:miter lim="800000"/>
            <a:headEnd/>
            <a:tailEnd/>
          </a:ln>
        </p:spPr>
        <p:txBody>
          <a:bodyPr wrap="none">
            <a:spAutoFit/>
          </a:bodyPr>
          <a:lstStyle/>
          <a:p>
            <a:r>
              <a:rPr lang="en-US" sz="2400">
                <a:latin typeface="Arial Black" pitchFamily="34" charset="0"/>
              </a:rPr>
              <a:t>website in </a:t>
            </a:r>
            <a:r>
              <a:rPr lang="en-US" sz="2400" b="1">
                <a:latin typeface="Arial Black" pitchFamily="34" charset="0"/>
              </a:rPr>
              <a:t>16 </a:t>
            </a:r>
            <a:r>
              <a:rPr lang="en-US" sz="2400">
                <a:latin typeface="Arial Black" pitchFamily="34" charset="0"/>
              </a:rPr>
              <a:t>languages </a:t>
            </a:r>
          </a:p>
        </p:txBody>
      </p:sp>
      <p:sp>
        <p:nvSpPr>
          <p:cNvPr id="26631" name="Rectangle 12"/>
          <p:cNvSpPr>
            <a:spLocks noChangeArrowheads="1"/>
          </p:cNvSpPr>
          <p:nvPr/>
        </p:nvSpPr>
        <p:spPr bwMode="auto">
          <a:xfrm>
            <a:off x="5257800" y="3500438"/>
            <a:ext cx="3892550" cy="831850"/>
          </a:xfrm>
          <a:prstGeom prst="rect">
            <a:avLst/>
          </a:prstGeom>
          <a:noFill/>
          <a:ln w="9525">
            <a:noFill/>
            <a:miter lim="800000"/>
            <a:headEnd/>
            <a:tailEnd/>
          </a:ln>
        </p:spPr>
        <p:txBody>
          <a:bodyPr wrap="none">
            <a:spAutoFit/>
          </a:bodyPr>
          <a:lstStyle/>
          <a:p>
            <a:r>
              <a:rPr lang="en-US" sz="2400" b="1">
                <a:latin typeface="Arial Narrow" pitchFamily="34" charset="0"/>
              </a:rPr>
              <a:t>150,000</a:t>
            </a:r>
            <a:r>
              <a:rPr lang="en-US" sz="2400">
                <a:latin typeface="Arial Narrow" pitchFamily="34" charset="0"/>
              </a:rPr>
              <a:t> pages of digitized books</a:t>
            </a:r>
          </a:p>
          <a:p>
            <a:r>
              <a:rPr lang="en-US" sz="2400" b="1">
                <a:latin typeface="Arial Narrow" pitchFamily="34" charset="0"/>
              </a:rPr>
              <a:t>100,000</a:t>
            </a:r>
            <a:r>
              <a:rPr lang="en-US" sz="2400">
                <a:latin typeface="Arial Narrow" pitchFamily="34" charset="0"/>
              </a:rPr>
              <a:t> visitors per month</a:t>
            </a:r>
          </a:p>
        </p:txBody>
      </p:sp>
      <p:sp>
        <p:nvSpPr>
          <p:cNvPr id="26632" name="Rectangle 13"/>
          <p:cNvSpPr>
            <a:spLocks noChangeArrowheads="1"/>
          </p:cNvSpPr>
          <p:nvPr/>
        </p:nvSpPr>
        <p:spPr bwMode="auto">
          <a:xfrm>
            <a:off x="5694363" y="2281238"/>
            <a:ext cx="3373437" cy="461962"/>
          </a:xfrm>
          <a:prstGeom prst="rect">
            <a:avLst/>
          </a:prstGeom>
          <a:noFill/>
          <a:ln w="9525">
            <a:noFill/>
            <a:miter lim="800000"/>
            <a:headEnd/>
            <a:tailEnd/>
          </a:ln>
        </p:spPr>
        <p:txBody>
          <a:bodyPr wrap="none">
            <a:spAutoFit/>
          </a:bodyPr>
          <a:lstStyle/>
          <a:p>
            <a:pPr algn="ctr"/>
            <a:r>
              <a:rPr lang="en-US" sz="2400">
                <a:latin typeface="Arial Narrow" pitchFamily="34" charset="0"/>
              </a:rPr>
              <a:t>now a non-profit </a:t>
            </a:r>
            <a:r>
              <a:rPr lang="en-US" sz="2400" b="1">
                <a:latin typeface="Arial Narrow" pitchFamily="34" charset="0"/>
              </a:rPr>
              <a:t>foundation</a:t>
            </a:r>
          </a:p>
        </p:txBody>
      </p:sp>
      <p:sp>
        <p:nvSpPr>
          <p:cNvPr id="18" name="Rectangle 17"/>
          <p:cNvSpPr/>
          <p:nvPr/>
        </p:nvSpPr>
        <p:spPr>
          <a:xfrm>
            <a:off x="228600" y="5105400"/>
            <a:ext cx="3067050" cy="461963"/>
          </a:xfrm>
          <a:prstGeom prst="rect">
            <a:avLst/>
          </a:prstGeom>
        </p:spPr>
        <p:txBody>
          <a:bodyPr wrap="none">
            <a:spAutoFit/>
          </a:bodyPr>
          <a:lstStyle/>
          <a:p>
            <a:pPr>
              <a:spcBef>
                <a:spcPts val="1200"/>
              </a:spcBef>
              <a:defRPr/>
            </a:pPr>
            <a:r>
              <a:rPr lang="en-US" sz="2400">
                <a:latin typeface="+mj-lt"/>
                <a:cs typeface="Arial" pitchFamily="34" charset="0"/>
              </a:rPr>
              <a:t>users in </a:t>
            </a:r>
            <a:r>
              <a:rPr lang="en-US" sz="2400" b="1">
                <a:latin typeface="+mj-lt"/>
                <a:cs typeface="Arial" pitchFamily="34" charset="0"/>
              </a:rPr>
              <a:t>200+</a:t>
            </a:r>
            <a:r>
              <a:rPr lang="en-US" sz="2400">
                <a:latin typeface="+mj-lt"/>
                <a:cs typeface="Arial" pitchFamily="34" charset="0"/>
              </a:rPr>
              <a:t> countries</a:t>
            </a:r>
            <a:endParaRPr lang="en-US" sz="2400">
              <a:latin typeface="+mj-lt"/>
              <a:cs typeface="Arial" pitchFamily="34" charset="0"/>
            </a:endParaRPr>
          </a:p>
        </p:txBody>
      </p:sp>
      <p:pic>
        <p:nvPicPr>
          <p:cNvPr id="26634" name="Picture 9" descr="simplesearch"/>
          <p:cNvPicPr>
            <a:picLocks noChangeAspect="1" noChangeArrowheads="1"/>
          </p:cNvPicPr>
          <p:nvPr/>
        </p:nvPicPr>
        <p:blipFill>
          <a:blip r:embed="rId4"/>
          <a:srcRect/>
          <a:stretch>
            <a:fillRect/>
          </a:stretch>
        </p:blipFill>
        <p:spPr bwMode="auto">
          <a:xfrm>
            <a:off x="762000" y="1447800"/>
            <a:ext cx="2590800" cy="1746250"/>
          </a:xfrm>
          <a:prstGeom prst="rect">
            <a:avLst/>
          </a:prstGeom>
          <a:noFill/>
          <a:ln w="9525">
            <a:solidFill>
              <a:schemeClr val="tx1"/>
            </a:solidFill>
            <a:miter lim="800000"/>
            <a:headEnd/>
            <a:tailEnd/>
          </a:ln>
        </p:spPr>
      </p:pic>
      <p:pic>
        <p:nvPicPr>
          <p:cNvPr id="26635" name="Picture 7" descr="spiralreader"/>
          <p:cNvPicPr>
            <a:picLocks noChangeAspect="1" noChangeArrowheads="1"/>
          </p:cNvPicPr>
          <p:nvPr/>
        </p:nvPicPr>
        <p:blipFill>
          <a:blip r:embed="rId5"/>
          <a:srcRect/>
          <a:stretch>
            <a:fillRect/>
          </a:stretch>
        </p:blipFill>
        <p:spPr bwMode="auto">
          <a:xfrm>
            <a:off x="152400" y="3352800"/>
            <a:ext cx="2590800" cy="1747838"/>
          </a:xfrm>
          <a:prstGeom prst="rect">
            <a:avLst/>
          </a:prstGeom>
          <a:noFill/>
          <a:ln w="9525">
            <a:solidFill>
              <a:schemeClr val="tx1"/>
            </a:solidFill>
            <a:miter lim="800000"/>
            <a:headEnd/>
            <a:tailEnd/>
          </a:ln>
        </p:spPr>
      </p:pic>
      <p:sp>
        <p:nvSpPr>
          <p:cNvPr id="16" name="TextBox 15"/>
          <p:cNvSpPr txBox="1"/>
          <p:nvPr/>
        </p:nvSpPr>
        <p:spPr>
          <a:xfrm>
            <a:off x="3944938" y="6540500"/>
            <a:ext cx="5257800" cy="369888"/>
          </a:xfrm>
          <a:prstGeom prst="rect">
            <a:avLst/>
          </a:prstGeom>
          <a:noFill/>
        </p:spPr>
        <p:txBody>
          <a:bodyPr>
            <a:spAutoFit/>
          </a:bodyPr>
          <a:lstStyle/>
          <a:p>
            <a:pPr algn="r">
              <a:defRPr/>
            </a:pPr>
            <a:r>
              <a:rPr lang="en-US">
                <a:solidFill>
                  <a:schemeClr val="bg1">
                    <a:lumMod val="50000"/>
                  </a:schemeClr>
                </a:solidFill>
                <a:latin typeface="Arial Black" pitchFamily="34" charset="0"/>
              </a:rPr>
              <a:t>[1 Design for the World]</a:t>
            </a:r>
            <a:r>
              <a:rPr lang="en-US"/>
              <a:t>    </a:t>
            </a:r>
            <a:r>
              <a:rPr lang="en-US">
                <a:solidFill>
                  <a:schemeClr val="bg1">
                    <a:lumMod val="65000"/>
                  </a:schemeClr>
                </a:solidFill>
              </a:rPr>
              <a:t>2    3    4    5</a:t>
            </a:r>
            <a:endParaRPr lang="en-US">
              <a:solidFill>
                <a:schemeClr val="bg1">
                  <a:lumMod val="65000"/>
                </a:schemeClr>
              </a:solidFil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LEXMETADATA" val="&lt;?xml version=&quot;1.0&quot; encoding=&quot;utf-16&quot;?&gt;&#10;&lt;PresentationMetadata xmlns:xsi=&quot;http://www.w3.org/2001/XMLSchema-instance&quot; xmlns:xsd=&quot;http://www.w3.org/2001/XMLSchema&quot;&gt;&#10;  &lt;TransitionType&gt;Direct&lt;/TransitionType&gt;&#10;  &lt;UniqueID&gt;0&lt;/UniqueID&gt;&#10;  &lt;ShowPreviews&gt;true&lt;/ShowPreviews&gt;&#10;  &lt;ShowReviews&gt;true&lt;/ShowReviews&gt;&#10;  &lt;SectionTemplate&gt;Template2&lt;/SectionTemplate&gt;&#10;  &lt;SectionTemplateColor&gt;&#10;    &lt;A&gt;255&lt;/A&gt;&#10;    &lt;R&gt;128&lt;/R&gt;&#10;    &lt;G&gt;128&lt;/G&gt;&#10;    &lt;B&gt;128&lt;/B&gt;&#10;    &lt;ScA&gt;1&lt;/ScA&gt;&#10;    &lt;ScR&gt;0.2158605&lt;/ScR&gt;&#10;    &lt;ScG&gt;0.2158605&lt;/ScG&gt;&#10;    &lt;ScB&gt;0.2158605&lt;/ScB&gt;&#10;  &lt;/SectionTemplateColor&gt;&#10;  &lt;SectionArrangement&gt;Simple&lt;/SectionArrangement&gt;&#10;&lt;/PresentationMetadata&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7918</TotalTime>
  <Words>1912</Words>
  <Application>Microsoft Office PowerPoint</Application>
  <PresentationFormat>On-screen Show (4:3)</PresentationFormat>
  <Paragraphs>470</Paragraphs>
  <Slides>69</Slides>
  <Notes>14</Notes>
  <HiddenSlides>15</HiddenSlides>
  <MMClips>0</MMClips>
  <ScaleCrop>false</ScaleCrop>
  <HeadingPairs>
    <vt:vector size="6" baseType="variant">
      <vt:variant>
        <vt:lpstr>Fonts Used</vt:lpstr>
      </vt:variant>
      <vt:variant>
        <vt:i4>7</vt:i4>
      </vt:variant>
      <vt:variant>
        <vt:lpstr>Design Template</vt:lpstr>
      </vt:variant>
      <vt:variant>
        <vt:i4>10</vt:i4>
      </vt:variant>
      <vt:variant>
        <vt:lpstr>Slide Titles</vt:lpstr>
      </vt:variant>
      <vt:variant>
        <vt:i4>69</vt:i4>
      </vt:variant>
    </vt:vector>
  </HeadingPairs>
  <TitlesOfParts>
    <vt:vector size="86" baseType="lpstr">
      <vt:lpstr>Arial</vt:lpstr>
      <vt:lpstr>Calibri</vt:lpstr>
      <vt:lpstr>Arial Black</vt:lpstr>
      <vt:lpstr>Arial Narrow</vt:lpstr>
      <vt:lpstr>ＭＳ Ｐゴシック</vt:lpstr>
      <vt:lpstr>Wingdings</vt:lpstr>
      <vt:lpstr>Verdana</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Ben Bederson &amp; Allison Druin Computer Science Dept. &amp; iSchool Human-Computer Interaction Lab University of Maryland</vt:lpstr>
      <vt:lpstr>Slide 2</vt:lpstr>
      <vt:lpstr>Slide 3</vt:lpstr>
      <vt:lpstr>Slide 4</vt:lpstr>
      <vt:lpstr>Slide 5</vt:lpstr>
      <vt:lpstr>future</vt:lpstr>
      <vt:lpstr>Slide 7</vt:lpstr>
      <vt:lpstr>greater…</vt:lpstr>
      <vt:lpstr>International Children’s Digital Library</vt:lpstr>
      <vt:lpstr>Slide 10</vt:lpstr>
      <vt:lpstr>Taiwan Teachers support working mothers &amp;</vt:lpstr>
      <vt:lpstr>Romanian class translates books on bullies</vt:lpstr>
      <vt:lpstr>International Children’s Digital Library</vt:lpstr>
      <vt:lpstr>Slide 14</vt:lpstr>
      <vt:lpstr>Slide 15</vt:lpstr>
      <vt:lpstr>Slide 16</vt:lpstr>
      <vt:lpstr>Slide 17</vt:lpstr>
      <vt:lpstr>Slide 18</vt:lpstr>
      <vt:lpstr>Slide 19</vt:lpstr>
      <vt:lpstr>Slide 20</vt:lpstr>
      <vt:lpstr>Slide 21</vt:lpstr>
      <vt:lpstr>Slide 22</vt:lpstr>
      <vt:lpstr>Slide 23</vt:lpstr>
      <vt:lpstr>One Laptop per Child &amp; ICDL</vt:lpstr>
      <vt:lpstr>Slide 25</vt:lpstr>
      <vt:lpstr>Slide 26</vt:lpstr>
      <vt:lpstr>country,</vt:lpstr>
      <vt:lpstr>country,</vt:lpstr>
      <vt:lpstr>Mobile library</vt:lpstr>
      <vt:lpstr>Slide 30</vt:lpstr>
      <vt:lpstr>Slide 31</vt:lpstr>
      <vt:lpstr>Partners</vt:lpstr>
      <vt:lpstr>Design Process</vt:lpstr>
      <vt:lpstr>Slide 34</vt:lpstr>
      <vt:lpstr>Partnering Methods</vt:lpstr>
      <vt:lpstr>Slide 36</vt:lpstr>
      <vt:lpstr>Slide 37</vt:lpstr>
      <vt:lpstr>Slide 38</vt:lpstr>
      <vt:lpstr>Slide 39</vt:lpstr>
      <vt:lpstr>KidPad: </vt:lpstr>
      <vt:lpstr>CounterPoint</vt:lpstr>
      <vt:lpstr>P.E.T.S.</vt:lpstr>
      <vt:lpstr>StoryRooms</vt:lpstr>
      <vt:lpstr>Onwards…</vt:lpstr>
      <vt:lpstr>Slide 45</vt:lpstr>
      <vt:lpstr>Slide 46</vt:lpstr>
      <vt:lpstr>&amp; real world</vt:lpstr>
      <vt:lpstr>distributed human computation</vt:lpstr>
      <vt:lpstr>If</vt:lpstr>
      <vt:lpstr>If</vt:lpstr>
      <vt:lpstr>Slide 51</vt:lpstr>
      <vt:lpstr>Slide 52</vt:lpstr>
      <vt:lpstr>Slide 53</vt:lpstr>
      <vt:lpstr>Slide 54</vt:lpstr>
      <vt:lpstr>Slide 55</vt:lpstr>
      <vt:lpstr>Slide 56</vt:lpstr>
      <vt:lpstr>Slide 57</vt:lpstr>
      <vt:lpstr>Slide 58</vt:lpstr>
      <vt:lpstr>voting</vt:lpstr>
      <vt:lpstr>voting</vt:lpstr>
      <vt:lpstr>…but the focus is on security </vt:lpstr>
      <vt:lpstr>machines</vt:lpstr>
      <vt:lpstr>research design</vt:lpstr>
      <vt:lpstr>error rate – vote for president</vt:lpstr>
      <vt:lpstr>error rate – impact of task</vt:lpstr>
      <vt:lpstr>error rate – write-in errors</vt:lpstr>
      <vt:lpstr>Slide 67</vt:lpstr>
      <vt:lpstr>Slide 68</vt:lpstr>
      <vt:lpstr>Slide 69</vt:lpstr>
    </vt:vector>
  </TitlesOfParts>
  <Company>University of Maryland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Allison Druin</dc:creator>
  <cp:lastModifiedBy>kiki</cp:lastModifiedBy>
  <cp:revision>531</cp:revision>
  <dcterms:created xsi:type="dcterms:W3CDTF">2005-12-01T16:30:07Z</dcterms:created>
  <dcterms:modified xsi:type="dcterms:W3CDTF">2008-09-15T16:12:13Z</dcterms:modified>
</cp:coreProperties>
</file>