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791" r:id="rId1"/>
  </p:sldMasterIdLst>
  <p:notesMasterIdLst>
    <p:notesMasterId r:id="rId17"/>
  </p:notesMasterIdLst>
  <p:handoutMasterIdLst>
    <p:handoutMasterId r:id="rId18"/>
  </p:handoutMasterIdLst>
  <p:sldIdLst>
    <p:sldId id="283" r:id="rId2"/>
    <p:sldId id="257" r:id="rId3"/>
    <p:sldId id="289" r:id="rId4"/>
    <p:sldId id="286" r:id="rId5"/>
    <p:sldId id="281" r:id="rId6"/>
    <p:sldId id="282" r:id="rId7"/>
    <p:sldId id="288" r:id="rId8"/>
    <p:sldId id="284" r:id="rId9"/>
    <p:sldId id="287" r:id="rId10"/>
    <p:sldId id="279" r:id="rId11"/>
    <p:sldId id="264" r:id="rId12"/>
    <p:sldId id="272" r:id="rId13"/>
    <p:sldId id="263" r:id="rId14"/>
    <p:sldId id="285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2456" autoAdjust="0"/>
  </p:normalViewPr>
  <p:slideViewPr>
    <p:cSldViewPr snapToGrid="0" snapToObjects="1">
      <p:cViewPr>
        <p:scale>
          <a:sx n="75" d="100"/>
          <a:sy n="75" d="100"/>
        </p:scale>
        <p:origin x="-13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image" Target="../media/image4.jpeg"/><Relationship Id="rId2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image" Target="../media/image4.jpeg"/><Relationship Id="rId2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5280B-5A40-C342-8635-81405AE90B2B}" type="doc">
      <dgm:prSet loTypeId="urn:microsoft.com/office/officeart/2005/8/layout/hProcess10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AD083-7189-654A-AEB4-D0FA9CA5CCF0}">
      <dgm:prSet phldrT="[Text]" custT="1"/>
      <dgm:spPr/>
      <dgm:t>
        <a:bodyPr anchor="t" anchorCtr="0"/>
        <a:lstStyle/>
        <a:p>
          <a:pPr algn="l"/>
          <a:r>
            <a:rPr lang="en-US" sz="1400" dirty="0" smtClean="0">
              <a:solidFill>
                <a:schemeClr val="bg1"/>
              </a:solidFill>
            </a:rPr>
            <a:t>Schedule Exam </a:t>
          </a:r>
          <a:br>
            <a:rPr lang="en-US" sz="1400" dirty="0" smtClean="0">
              <a:solidFill>
                <a:schemeClr val="bg1"/>
              </a:solidFill>
            </a:rPr>
          </a:br>
          <a:r>
            <a:rPr lang="en-US" sz="1400" dirty="0" smtClean="0">
              <a:solidFill>
                <a:schemeClr val="bg1"/>
              </a:solidFill>
            </a:rPr>
            <a:t>(</a:t>
          </a:r>
          <a:r>
            <a:rPr lang="en-US" sz="1400" u="sng" dirty="0" smtClean="0">
              <a:solidFill>
                <a:schemeClr val="bg1"/>
              </a:solidFill>
            </a:rPr>
            <a:t>4 days</a:t>
          </a:r>
          <a:r>
            <a:rPr lang="en-US" sz="1400" dirty="0" smtClean="0">
              <a:solidFill>
                <a:schemeClr val="bg1"/>
              </a:solidFill>
            </a:rPr>
            <a:t>)</a:t>
          </a:r>
          <a:endParaRPr lang="en-US" sz="1400" dirty="0">
            <a:solidFill>
              <a:schemeClr val="bg1"/>
            </a:solidFill>
          </a:endParaRPr>
        </a:p>
      </dgm:t>
    </dgm:pt>
    <dgm:pt modelId="{2DFFEB02-3DAB-E84F-97B9-7260277E9646}" type="parTrans" cxnId="{7E90E565-4B12-6949-B16A-8B88D0940B09}">
      <dgm:prSet/>
      <dgm:spPr/>
      <dgm:t>
        <a:bodyPr/>
        <a:lstStyle/>
        <a:p>
          <a:endParaRPr lang="en-US"/>
        </a:p>
      </dgm:t>
    </dgm:pt>
    <dgm:pt modelId="{108571E7-09E8-2742-AD06-7AD897D218C4}" type="sibTrans" cxnId="{7E90E565-4B12-6949-B16A-8B88D0940B09}">
      <dgm:prSet/>
      <dgm:spPr/>
      <dgm:t>
        <a:bodyPr/>
        <a:lstStyle/>
        <a:p>
          <a:endParaRPr lang="en-US"/>
        </a:p>
      </dgm:t>
    </dgm:pt>
    <dgm:pt modelId="{D8882089-2A31-D444-9DC6-62AB29FFBF50}">
      <dgm:prSet phldrT="[Text]" custT="1"/>
      <dgm:spPr/>
      <dgm:t>
        <a:bodyPr/>
        <a:lstStyle/>
        <a:p>
          <a:r>
            <a:rPr lang="en-US" sz="1050" dirty="0" smtClean="0">
              <a:solidFill>
                <a:srgbClr val="FFFFFF"/>
              </a:solidFill>
            </a:rPr>
            <a:t>Examine Specimen </a:t>
          </a:r>
          <a:br>
            <a:rPr lang="en-US" sz="1050" dirty="0" smtClean="0">
              <a:solidFill>
                <a:srgbClr val="FFFFFF"/>
              </a:solidFill>
            </a:rPr>
          </a:br>
          <a:r>
            <a:rPr lang="en-US" sz="1050" dirty="0" smtClean="0">
              <a:solidFill>
                <a:srgbClr val="FFFFFF"/>
              </a:solidFill>
            </a:rPr>
            <a:t>(</a:t>
          </a:r>
          <a:r>
            <a:rPr lang="en-US" sz="1050" u="sng" dirty="0" smtClean="0">
              <a:solidFill>
                <a:srgbClr val="FFFFFF"/>
              </a:solidFill>
            </a:rPr>
            <a:t>1 day</a:t>
          </a:r>
          <a:r>
            <a:rPr lang="en-US" sz="1050" dirty="0" smtClean="0">
              <a:solidFill>
                <a:srgbClr val="FFFFFF"/>
              </a:solidFill>
            </a:rPr>
            <a:t>)</a:t>
          </a:r>
          <a:endParaRPr lang="en-US" sz="1050" dirty="0">
            <a:solidFill>
              <a:srgbClr val="FFFFFF"/>
            </a:solidFill>
          </a:endParaRPr>
        </a:p>
      </dgm:t>
    </dgm:pt>
    <dgm:pt modelId="{0D8B0852-33BA-6945-A978-C719EB97D8B2}" type="parTrans" cxnId="{5DEE0C50-E98D-5549-B354-A4EE79F43FAE}">
      <dgm:prSet/>
      <dgm:spPr/>
      <dgm:t>
        <a:bodyPr/>
        <a:lstStyle/>
        <a:p>
          <a:endParaRPr lang="en-US"/>
        </a:p>
      </dgm:t>
    </dgm:pt>
    <dgm:pt modelId="{A2D91AA7-2733-DF4C-9DA7-D108A50A33B2}" type="sibTrans" cxnId="{5DEE0C50-E98D-5549-B354-A4EE79F43FAE}">
      <dgm:prSet/>
      <dgm:spPr/>
      <dgm:t>
        <a:bodyPr/>
        <a:lstStyle/>
        <a:p>
          <a:endParaRPr lang="en-US"/>
        </a:p>
      </dgm:t>
    </dgm:pt>
    <dgm:pt modelId="{1A2242C9-8B5E-5640-96CB-06819696550A}">
      <dgm:prSet phldrT="[Text]" custT="1"/>
      <dgm:spPr/>
      <dgm:t>
        <a:bodyPr/>
        <a:lstStyle/>
        <a:p>
          <a:r>
            <a:rPr lang="en-US" sz="1050" dirty="0" smtClean="0">
              <a:solidFill>
                <a:srgbClr val="FFFFFF"/>
              </a:solidFill>
            </a:rPr>
            <a:t>Access Patient Sample</a:t>
          </a:r>
          <a:endParaRPr lang="en-US" sz="1050" dirty="0">
            <a:solidFill>
              <a:srgbClr val="FFFFFF"/>
            </a:solidFill>
          </a:endParaRPr>
        </a:p>
      </dgm:t>
    </dgm:pt>
    <dgm:pt modelId="{DB0C1A67-F3F5-3C4A-A06D-ABEAA8BA2660}" type="parTrans" cxnId="{2DE5997B-58E8-A24A-B98C-E2FD88FB7426}">
      <dgm:prSet/>
      <dgm:spPr/>
      <dgm:t>
        <a:bodyPr/>
        <a:lstStyle/>
        <a:p>
          <a:endParaRPr lang="en-US"/>
        </a:p>
      </dgm:t>
    </dgm:pt>
    <dgm:pt modelId="{38337DDB-B122-D14A-92FE-6618AAED00C8}" type="sibTrans" cxnId="{2DE5997B-58E8-A24A-B98C-E2FD88FB7426}">
      <dgm:prSet/>
      <dgm:spPr/>
      <dgm:t>
        <a:bodyPr/>
        <a:lstStyle/>
        <a:p>
          <a:endParaRPr lang="en-US"/>
        </a:p>
      </dgm:t>
    </dgm:pt>
    <dgm:pt modelId="{7056582B-DB8B-F749-B4B0-C1BAE2997F42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FFFF"/>
              </a:solidFill>
            </a:rPr>
            <a:t>Accept Patient (</a:t>
          </a:r>
          <a:r>
            <a:rPr lang="en-US" sz="1200" u="sng" dirty="0" smtClean="0">
              <a:solidFill>
                <a:srgbClr val="FFFFFF"/>
              </a:solidFill>
            </a:rPr>
            <a:t>1 hour</a:t>
          </a:r>
          <a:r>
            <a:rPr lang="en-US" sz="1200" dirty="0" smtClean="0">
              <a:solidFill>
                <a:srgbClr val="FFFFFF"/>
              </a:solidFill>
            </a:rPr>
            <a:t>)</a:t>
          </a:r>
          <a:endParaRPr lang="en-US" sz="1200" dirty="0">
            <a:solidFill>
              <a:srgbClr val="FFFFFF"/>
            </a:solidFill>
          </a:endParaRPr>
        </a:p>
      </dgm:t>
    </dgm:pt>
    <dgm:pt modelId="{EE9B92D4-8695-A747-95A5-4FDCAB53F9CE}" type="parTrans" cxnId="{D22A7BE1-D449-FD42-BD3F-F52F7C1558AD}">
      <dgm:prSet/>
      <dgm:spPr/>
      <dgm:t>
        <a:bodyPr/>
        <a:lstStyle/>
        <a:p>
          <a:endParaRPr lang="en-US"/>
        </a:p>
      </dgm:t>
    </dgm:pt>
    <dgm:pt modelId="{CADA9040-5E4C-984B-A57F-811268C3ECCC}" type="sibTrans" cxnId="{D22A7BE1-D449-FD42-BD3F-F52F7C1558AD}">
      <dgm:prSet/>
      <dgm:spPr/>
      <dgm:t>
        <a:bodyPr/>
        <a:lstStyle/>
        <a:p>
          <a:endParaRPr lang="en-US"/>
        </a:p>
      </dgm:t>
    </dgm:pt>
    <dgm:pt modelId="{BD09FFD2-E628-0643-918B-2D47D6CE0A9A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FFFF"/>
              </a:solidFill>
            </a:rPr>
            <a:t>Confirm Appointment</a:t>
          </a:r>
          <a:endParaRPr lang="en-US" sz="1200" dirty="0">
            <a:solidFill>
              <a:srgbClr val="FFFFFF"/>
            </a:solidFill>
          </a:endParaRPr>
        </a:p>
      </dgm:t>
    </dgm:pt>
    <dgm:pt modelId="{0FE54299-A77F-F049-B5D4-6E3E73D3033A}" type="parTrans" cxnId="{1E26DE22-9480-0544-8BF3-03D995E9DD3F}">
      <dgm:prSet/>
      <dgm:spPr/>
      <dgm:t>
        <a:bodyPr/>
        <a:lstStyle/>
        <a:p>
          <a:endParaRPr lang="en-US"/>
        </a:p>
      </dgm:t>
    </dgm:pt>
    <dgm:pt modelId="{A05D56E1-6451-8B45-86A7-A7888125AA17}" type="sibTrans" cxnId="{1E26DE22-9480-0544-8BF3-03D995E9DD3F}">
      <dgm:prSet/>
      <dgm:spPr/>
      <dgm:t>
        <a:bodyPr/>
        <a:lstStyle/>
        <a:p>
          <a:endParaRPr lang="en-US"/>
        </a:p>
      </dgm:t>
    </dgm:pt>
    <dgm:pt modelId="{BE6BA245-B407-344B-A5C3-94C2F37CB3B5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FFFF"/>
              </a:solidFill>
            </a:rPr>
            <a:t>Update Patient Info</a:t>
          </a:r>
          <a:endParaRPr lang="en-US" sz="1200" dirty="0">
            <a:solidFill>
              <a:srgbClr val="FFFFFF"/>
            </a:solidFill>
          </a:endParaRPr>
        </a:p>
      </dgm:t>
    </dgm:pt>
    <dgm:pt modelId="{E2BFFE2F-046B-DE4A-9081-265802E2A2B6}" type="parTrans" cxnId="{7EDA310C-CCA5-504D-A9E7-004914A667AF}">
      <dgm:prSet/>
      <dgm:spPr/>
      <dgm:t>
        <a:bodyPr/>
        <a:lstStyle/>
        <a:p>
          <a:endParaRPr lang="en-US"/>
        </a:p>
      </dgm:t>
    </dgm:pt>
    <dgm:pt modelId="{5B8926A2-E3D9-6C4A-BF48-0914E3B2D2A5}" type="sibTrans" cxnId="{7EDA310C-CCA5-504D-A9E7-004914A667AF}">
      <dgm:prSet/>
      <dgm:spPr/>
      <dgm:t>
        <a:bodyPr/>
        <a:lstStyle/>
        <a:p>
          <a:endParaRPr lang="en-US"/>
        </a:p>
      </dgm:t>
    </dgm:pt>
    <dgm:pt modelId="{7E99352C-0560-F04A-8661-A31CBCABF080}">
      <dgm:prSet phldrT="[Text]" custT="1"/>
      <dgm:spPr/>
      <dgm:t>
        <a:bodyPr/>
        <a:lstStyle/>
        <a:p>
          <a:r>
            <a:rPr lang="en-US" sz="1300" dirty="0" smtClean="0">
              <a:solidFill>
                <a:srgbClr val="FFFFFF"/>
              </a:solidFill>
            </a:rPr>
            <a:t>Draw Sample</a:t>
          </a:r>
          <a:br>
            <a:rPr lang="en-US" sz="1300" dirty="0" smtClean="0">
              <a:solidFill>
                <a:srgbClr val="FFFFFF"/>
              </a:solidFill>
            </a:rPr>
          </a:br>
          <a:r>
            <a:rPr lang="en-US" sz="1300" dirty="0" smtClean="0">
              <a:solidFill>
                <a:srgbClr val="FFFFFF"/>
              </a:solidFill>
            </a:rPr>
            <a:t>(</a:t>
          </a:r>
          <a:r>
            <a:rPr lang="en-US" sz="1300" u="sng" dirty="0" smtClean="0">
              <a:solidFill>
                <a:srgbClr val="FFFFFF"/>
              </a:solidFill>
            </a:rPr>
            <a:t>21 hours</a:t>
          </a:r>
          <a:r>
            <a:rPr lang="en-US" sz="1300" dirty="0" smtClean="0">
              <a:solidFill>
                <a:srgbClr val="FFFFFF"/>
              </a:solidFill>
            </a:rPr>
            <a:t>)</a:t>
          </a:r>
          <a:endParaRPr lang="en-US" sz="1300" dirty="0">
            <a:solidFill>
              <a:srgbClr val="FFFFFF"/>
            </a:solidFill>
          </a:endParaRPr>
        </a:p>
      </dgm:t>
    </dgm:pt>
    <dgm:pt modelId="{45AD56DF-17D9-564D-AF0D-926D7E9A7A2F}" type="parTrans" cxnId="{70A620FA-A89E-8C49-8C1C-39BBE0313853}">
      <dgm:prSet/>
      <dgm:spPr/>
      <dgm:t>
        <a:bodyPr/>
        <a:lstStyle/>
        <a:p>
          <a:endParaRPr lang="en-US"/>
        </a:p>
      </dgm:t>
    </dgm:pt>
    <dgm:pt modelId="{4430AFDC-E8E1-BF47-B0F1-BBBBCA06C2A7}" type="sibTrans" cxnId="{70A620FA-A89E-8C49-8C1C-39BBE0313853}">
      <dgm:prSet/>
      <dgm:spPr/>
      <dgm:t>
        <a:bodyPr/>
        <a:lstStyle/>
        <a:p>
          <a:endParaRPr lang="en-US"/>
        </a:p>
      </dgm:t>
    </dgm:pt>
    <dgm:pt modelId="{A10135A2-3D03-E54B-897D-9B897E7E12DA}">
      <dgm:prSet phldrT="[Text]" custT="1"/>
      <dgm:spPr/>
      <dgm:t>
        <a:bodyPr/>
        <a:lstStyle/>
        <a:p>
          <a:r>
            <a:rPr lang="en-US" sz="1050" dirty="0" smtClean="0">
              <a:solidFill>
                <a:srgbClr val="FFFFFF"/>
              </a:solidFill>
            </a:rPr>
            <a:t>Conduct Test</a:t>
          </a:r>
          <a:endParaRPr lang="en-US" sz="1050" dirty="0">
            <a:solidFill>
              <a:srgbClr val="FFFFFF"/>
            </a:solidFill>
          </a:endParaRPr>
        </a:p>
      </dgm:t>
    </dgm:pt>
    <dgm:pt modelId="{FCAE876D-A54E-B14E-918C-D950040E5856}" type="sibTrans" cxnId="{A736ADE7-5222-4745-8C5B-9D335911E2BD}">
      <dgm:prSet/>
      <dgm:spPr/>
      <dgm:t>
        <a:bodyPr/>
        <a:lstStyle/>
        <a:p>
          <a:endParaRPr lang="en-US"/>
        </a:p>
      </dgm:t>
    </dgm:pt>
    <dgm:pt modelId="{73E04125-3C78-354E-8A2A-9652D7FE4284}" type="parTrans" cxnId="{A736ADE7-5222-4745-8C5B-9D335911E2BD}">
      <dgm:prSet/>
      <dgm:spPr/>
      <dgm:t>
        <a:bodyPr/>
        <a:lstStyle/>
        <a:p>
          <a:endParaRPr lang="en-US"/>
        </a:p>
      </dgm:t>
    </dgm:pt>
    <dgm:pt modelId="{383210F7-F197-0847-90EB-3FAD8D04BA3F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FF"/>
              </a:solidFill>
            </a:rPr>
            <a:t>Prepare Equipment</a:t>
          </a:r>
          <a:endParaRPr lang="en-US" sz="1100" dirty="0">
            <a:solidFill>
              <a:srgbClr val="FFFFFF"/>
            </a:solidFill>
          </a:endParaRPr>
        </a:p>
      </dgm:t>
    </dgm:pt>
    <dgm:pt modelId="{79049DDE-5628-8C49-A53B-C45154CADEDE}" type="parTrans" cxnId="{7649C878-CC15-3C4F-BCC5-B314AE94B7DA}">
      <dgm:prSet/>
      <dgm:spPr/>
      <dgm:t>
        <a:bodyPr/>
        <a:lstStyle/>
        <a:p>
          <a:endParaRPr lang="en-US"/>
        </a:p>
      </dgm:t>
    </dgm:pt>
    <dgm:pt modelId="{755D0044-6425-A24A-B443-76D0E3B1B3D9}" type="sibTrans" cxnId="{7649C878-CC15-3C4F-BCC5-B314AE94B7DA}">
      <dgm:prSet/>
      <dgm:spPr/>
      <dgm:t>
        <a:bodyPr/>
        <a:lstStyle/>
        <a:p>
          <a:endParaRPr lang="en-US"/>
        </a:p>
      </dgm:t>
    </dgm:pt>
    <dgm:pt modelId="{FB064156-2764-0D4A-A529-7873D6BAF223}">
      <dgm:prSet phldrT="[Text]" custT="1"/>
      <dgm:spPr/>
      <dgm:t>
        <a:bodyPr/>
        <a:lstStyle/>
        <a:p>
          <a:r>
            <a:rPr lang="en-US" sz="1050" dirty="0" smtClean="0">
              <a:solidFill>
                <a:srgbClr val="FFFFFF"/>
              </a:solidFill>
            </a:rPr>
            <a:t>Write Results</a:t>
          </a:r>
          <a:endParaRPr lang="en-US" sz="1050" dirty="0">
            <a:solidFill>
              <a:srgbClr val="FFFFFF"/>
            </a:solidFill>
          </a:endParaRPr>
        </a:p>
      </dgm:t>
    </dgm:pt>
    <dgm:pt modelId="{833E817F-028A-AF4B-B071-FAF8AF0E2758}" type="parTrans" cxnId="{CE569076-2D7B-8141-A65E-F4277428D71B}">
      <dgm:prSet/>
      <dgm:spPr/>
      <dgm:t>
        <a:bodyPr/>
        <a:lstStyle/>
        <a:p>
          <a:endParaRPr lang="en-US"/>
        </a:p>
      </dgm:t>
    </dgm:pt>
    <dgm:pt modelId="{C4CDDC79-32A6-D545-ACF2-709F8BFB6A5B}" type="sibTrans" cxnId="{CE569076-2D7B-8141-A65E-F4277428D71B}">
      <dgm:prSet/>
      <dgm:spPr/>
      <dgm:t>
        <a:bodyPr/>
        <a:lstStyle/>
        <a:p>
          <a:endParaRPr lang="en-US"/>
        </a:p>
      </dgm:t>
    </dgm:pt>
    <dgm:pt modelId="{05A76895-4A9E-884A-A947-655D971552DB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FFFF"/>
              </a:solidFill>
            </a:rPr>
            <a:t>Analyze Results </a:t>
          </a:r>
          <a:br>
            <a:rPr lang="en-US" sz="1000" dirty="0" smtClean="0">
              <a:solidFill>
                <a:srgbClr val="FFFFFF"/>
              </a:solidFill>
            </a:rPr>
          </a:br>
          <a:r>
            <a:rPr lang="en-US" sz="1000" dirty="0" smtClean="0">
              <a:solidFill>
                <a:srgbClr val="FFFFFF"/>
              </a:solidFill>
            </a:rPr>
            <a:t>(</a:t>
          </a:r>
          <a:r>
            <a:rPr lang="en-US" sz="1000" u="sng" dirty="0" smtClean="0">
              <a:solidFill>
                <a:srgbClr val="FFFFFF"/>
              </a:solidFill>
            </a:rPr>
            <a:t>1 day</a:t>
          </a:r>
          <a:r>
            <a:rPr lang="en-US" sz="1000" dirty="0" smtClean="0">
              <a:solidFill>
                <a:srgbClr val="FFFFFF"/>
              </a:solidFill>
            </a:rPr>
            <a:t>)</a:t>
          </a:r>
          <a:endParaRPr lang="en-US" sz="1000" dirty="0">
            <a:solidFill>
              <a:srgbClr val="FFFFFF"/>
            </a:solidFill>
          </a:endParaRPr>
        </a:p>
      </dgm:t>
    </dgm:pt>
    <dgm:pt modelId="{E7FE7B66-BEDE-394B-91F4-C1E8AB3FF202}" type="parTrans" cxnId="{E6CACFCC-82AB-CC47-BCBB-0202C8374D24}">
      <dgm:prSet/>
      <dgm:spPr/>
    </dgm:pt>
    <dgm:pt modelId="{4BF3B14E-1093-9443-A2AA-028719D30ED0}" type="sibTrans" cxnId="{E6CACFCC-82AB-CC47-BCBB-0202C8374D24}">
      <dgm:prSet/>
      <dgm:spPr/>
      <dgm:t>
        <a:bodyPr/>
        <a:lstStyle/>
        <a:p>
          <a:endParaRPr lang="en-US"/>
        </a:p>
      </dgm:t>
    </dgm:pt>
    <dgm:pt modelId="{37C35427-48C7-0242-AD66-C4ED01F91FA3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FFFF"/>
              </a:solidFill>
            </a:rPr>
            <a:t>Access Report</a:t>
          </a:r>
          <a:endParaRPr lang="en-US" sz="1000" dirty="0">
            <a:solidFill>
              <a:srgbClr val="FFFFFF"/>
            </a:solidFill>
          </a:endParaRPr>
        </a:p>
      </dgm:t>
    </dgm:pt>
    <dgm:pt modelId="{0B3B6525-05FA-B748-BD09-BBE853795A14}" type="parTrans" cxnId="{54CC3AB5-BC06-D043-B717-7F30E270958A}">
      <dgm:prSet/>
      <dgm:spPr/>
    </dgm:pt>
    <dgm:pt modelId="{7815D5E9-8440-3547-84E7-954F3171C68A}" type="sibTrans" cxnId="{54CC3AB5-BC06-D043-B717-7F30E270958A}">
      <dgm:prSet/>
      <dgm:spPr/>
    </dgm:pt>
    <dgm:pt modelId="{DD866544-99BF-244F-BA45-C1824A6BA055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FFFF"/>
              </a:solidFill>
            </a:rPr>
            <a:t>Inform Patient</a:t>
          </a:r>
          <a:endParaRPr lang="en-US" sz="1000" dirty="0">
            <a:solidFill>
              <a:srgbClr val="FFFFFF"/>
            </a:solidFill>
          </a:endParaRPr>
        </a:p>
      </dgm:t>
    </dgm:pt>
    <dgm:pt modelId="{D7971CDF-7F94-1344-8197-DF6F899A60CD}" type="parTrans" cxnId="{52F5ABEC-3942-194E-BF30-0725CA798735}">
      <dgm:prSet/>
      <dgm:spPr/>
    </dgm:pt>
    <dgm:pt modelId="{1A1F1516-0456-1D48-84A0-332025A0207A}" type="sibTrans" cxnId="{52F5ABEC-3942-194E-BF30-0725CA798735}">
      <dgm:prSet/>
      <dgm:spPr/>
    </dgm:pt>
    <dgm:pt modelId="{EB635541-79FD-7349-914A-9652463AEB86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FFFF"/>
              </a:solidFill>
            </a:rPr>
            <a:t>Schedule Visit</a:t>
          </a:r>
          <a:endParaRPr lang="en-US" sz="1000" dirty="0">
            <a:solidFill>
              <a:srgbClr val="FFFFFF"/>
            </a:solidFill>
          </a:endParaRPr>
        </a:p>
      </dgm:t>
    </dgm:pt>
    <dgm:pt modelId="{82961256-A13D-2349-908A-9657B8E8DEC3}" type="parTrans" cxnId="{E51D3C8A-41F0-094F-BB2F-9C8408883988}">
      <dgm:prSet/>
      <dgm:spPr/>
    </dgm:pt>
    <dgm:pt modelId="{41582E0A-2FD5-3349-A246-76570D6E19C8}" type="sibTrans" cxnId="{E51D3C8A-41F0-094F-BB2F-9C8408883988}">
      <dgm:prSet/>
      <dgm:spPr/>
    </dgm:pt>
    <dgm:pt modelId="{34AC1B4F-FDCD-DB49-BF0B-BB8BAE5F3742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FFFF"/>
              </a:solidFill>
            </a:rPr>
            <a:t>Repeat Test</a:t>
          </a:r>
          <a:endParaRPr lang="en-US" sz="1000" dirty="0">
            <a:solidFill>
              <a:srgbClr val="FFFFFF"/>
            </a:solidFill>
          </a:endParaRPr>
        </a:p>
      </dgm:t>
    </dgm:pt>
    <dgm:pt modelId="{1E42E066-16F4-5643-A602-2649E341499D}" type="parTrans" cxnId="{78EB6F8F-5966-BA4F-8FA2-EDD822AAE8AE}">
      <dgm:prSet/>
      <dgm:spPr/>
    </dgm:pt>
    <dgm:pt modelId="{49FC3048-CF41-D143-A90C-7A85FDBB05DA}" type="sibTrans" cxnId="{78EB6F8F-5966-BA4F-8FA2-EDD822AAE8AE}">
      <dgm:prSet/>
      <dgm:spPr/>
    </dgm:pt>
    <dgm:pt modelId="{E958F5F5-89E3-3144-A1FC-61F68EF064DD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FFFF"/>
              </a:solidFill>
            </a:rPr>
            <a:t>Order New Test</a:t>
          </a:r>
          <a:endParaRPr lang="en-US" sz="1000" dirty="0">
            <a:solidFill>
              <a:srgbClr val="FFFFFF"/>
            </a:solidFill>
          </a:endParaRPr>
        </a:p>
      </dgm:t>
    </dgm:pt>
    <dgm:pt modelId="{EB2F6BAA-23FA-1745-8785-E7FAB0AD1578}" type="parTrans" cxnId="{D1BDCF6B-F6FD-CC4C-8E8F-14D8360263B1}">
      <dgm:prSet/>
      <dgm:spPr/>
    </dgm:pt>
    <dgm:pt modelId="{AA11A2C5-3C49-C343-B735-41E09D3F4595}" type="sibTrans" cxnId="{D1BDCF6B-F6FD-CC4C-8E8F-14D8360263B1}">
      <dgm:prSet/>
      <dgm:spPr/>
    </dgm:pt>
    <dgm:pt modelId="{C9CBCFC9-AAC2-C64E-8BA9-3C7E9D44E71D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FF"/>
              </a:solidFill>
            </a:rPr>
            <a:t>Ship with Carrier</a:t>
          </a:r>
          <a:endParaRPr lang="en-US" sz="1100" dirty="0">
            <a:solidFill>
              <a:srgbClr val="FFFFFF"/>
            </a:solidFill>
          </a:endParaRPr>
        </a:p>
      </dgm:t>
    </dgm:pt>
    <dgm:pt modelId="{C23BD203-E2B9-2B46-931D-F2F61D29052B}" type="parTrans" cxnId="{E77F22B0-5489-0D44-AE27-FC201E7F3FD8}">
      <dgm:prSet/>
      <dgm:spPr/>
    </dgm:pt>
    <dgm:pt modelId="{2253D27C-7689-4440-8F5E-CD41BF3EB4AC}" type="sibTrans" cxnId="{E77F22B0-5489-0D44-AE27-FC201E7F3FD8}">
      <dgm:prSet/>
      <dgm:spPr/>
    </dgm:pt>
    <dgm:pt modelId="{E323251F-1E5C-DC4F-852F-361C44CB2E3D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FF"/>
              </a:solidFill>
            </a:rPr>
            <a:t>Transport by self</a:t>
          </a:r>
          <a:endParaRPr lang="en-US" sz="1100" dirty="0">
            <a:solidFill>
              <a:srgbClr val="FFFFFF"/>
            </a:solidFill>
          </a:endParaRPr>
        </a:p>
      </dgm:t>
    </dgm:pt>
    <dgm:pt modelId="{6F8F342B-5894-C64B-9840-F0204F694E67}" type="parTrans" cxnId="{E89171BB-6009-6A45-BCB5-B356A0B1D686}">
      <dgm:prSet/>
      <dgm:spPr/>
    </dgm:pt>
    <dgm:pt modelId="{639ECDEE-3923-9840-99D3-74A7E352E8A8}" type="sibTrans" cxnId="{E89171BB-6009-6A45-BCB5-B356A0B1D686}">
      <dgm:prSet/>
      <dgm:spPr/>
    </dgm:pt>
    <dgm:pt modelId="{6BC7E385-C0B8-1C43-A964-17D8B8774F2B}" type="pres">
      <dgm:prSet presAssocID="{D585280B-5A40-C342-8635-81405AE90B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8268F8-C14E-7C4A-85E8-66769147F50B}" type="pres">
      <dgm:prSet presAssocID="{185AD083-7189-654A-AEB4-D0FA9CA5CCF0}" presName="composite" presStyleCnt="0"/>
      <dgm:spPr/>
    </dgm:pt>
    <dgm:pt modelId="{FC888C4B-9E48-8047-AB5B-5E64E0F0E282}" type="pres">
      <dgm:prSet presAssocID="{185AD083-7189-654A-AEB4-D0FA9CA5CCF0}" presName="imagSh" presStyleLbl="bgImgPlace1" presStyleIdx="0" presStyleCnt="5" custLinFactNeighborY="-2045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6600"/>
          </a:solidFill>
        </a:ln>
      </dgm:spPr>
    </dgm:pt>
    <dgm:pt modelId="{53FB3EB2-B2FE-8C46-8408-E9F4064AD08E}" type="pres">
      <dgm:prSet presAssocID="{185AD083-7189-654A-AEB4-D0FA9CA5CCF0}" presName="txNode" presStyleLbl="node1" presStyleIdx="0" presStyleCnt="5" custScaleX="117692" custScaleY="128898" custLinFactNeighborY="1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10292-5AF2-5049-B036-A47322304671}" type="pres">
      <dgm:prSet presAssocID="{108571E7-09E8-2742-AD06-7AD897D218C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6FACE71-F3FA-8E4D-A0A0-64F3F11CC89F}" type="pres">
      <dgm:prSet presAssocID="{108571E7-09E8-2742-AD06-7AD897D218C4}" presName="connTx" presStyleLbl="sibTrans2D1" presStyleIdx="0" presStyleCnt="4"/>
      <dgm:spPr/>
      <dgm:t>
        <a:bodyPr/>
        <a:lstStyle/>
        <a:p>
          <a:endParaRPr lang="en-US"/>
        </a:p>
      </dgm:t>
    </dgm:pt>
    <dgm:pt modelId="{89390EC4-8523-884D-8C69-A5E1DC2C9237}" type="pres">
      <dgm:prSet presAssocID="{7056582B-DB8B-F749-B4B0-C1BAE2997F42}" presName="composite" presStyleCnt="0"/>
      <dgm:spPr/>
    </dgm:pt>
    <dgm:pt modelId="{78AE2A4B-6C88-B149-95B1-8CC1904B4B46}" type="pres">
      <dgm:prSet presAssocID="{7056582B-DB8B-F749-B4B0-C1BAE2997F42}" presName="imagSh" presStyleLbl="bgImgPlace1" presStyleIdx="1" presStyleCnt="5" custLinFactNeighborY="-1840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6600"/>
          </a:solidFill>
        </a:ln>
      </dgm:spPr>
    </dgm:pt>
    <dgm:pt modelId="{DEBA74B1-F381-1B47-B446-231E199D7125}" type="pres">
      <dgm:prSet presAssocID="{7056582B-DB8B-F749-B4B0-C1BAE2997F42}" presName="txNode" presStyleLbl="node1" presStyleIdx="1" presStyleCnt="5" custScaleX="151639" custScaleY="136920" custLinFactNeighborY="1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EEB92-C2CF-4F4A-BDD4-285049231FB4}" type="pres">
      <dgm:prSet presAssocID="{CADA9040-5E4C-984B-A57F-811268C3ECC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0456E9D-5366-4849-925F-36421C2E6B82}" type="pres">
      <dgm:prSet presAssocID="{CADA9040-5E4C-984B-A57F-811268C3ECCC}" presName="connTx" presStyleLbl="sibTrans2D1" presStyleIdx="1" presStyleCnt="4"/>
      <dgm:spPr/>
      <dgm:t>
        <a:bodyPr/>
        <a:lstStyle/>
        <a:p>
          <a:endParaRPr lang="en-US"/>
        </a:p>
      </dgm:t>
    </dgm:pt>
    <dgm:pt modelId="{29BFDB16-C340-EB4E-9EEF-4783DAEA2012}" type="pres">
      <dgm:prSet presAssocID="{7E99352C-0560-F04A-8661-A31CBCABF080}" presName="composite" presStyleCnt="0"/>
      <dgm:spPr/>
    </dgm:pt>
    <dgm:pt modelId="{D3FA32AB-4904-AA4A-8DDD-AEF991013818}" type="pres">
      <dgm:prSet presAssocID="{7E99352C-0560-F04A-8661-A31CBCABF080}" presName="imagSh" presStyleLbl="bgImgPlace1" presStyleIdx="2" presStyleCnt="5" custLinFactNeighborY="-1840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6600"/>
          </a:solidFill>
        </a:ln>
      </dgm:spPr>
    </dgm:pt>
    <dgm:pt modelId="{6810F469-DF93-3B41-B095-97874D361AF1}" type="pres">
      <dgm:prSet presAssocID="{7E99352C-0560-F04A-8661-A31CBCABF080}" presName="txNode" presStyleLbl="node1" presStyleIdx="2" presStyleCnt="5" custScaleX="185634" custScaleY="134790" custLinFactNeighborY="1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64DB3-FED6-EC4F-8C74-F4E814F9D90E}" type="pres">
      <dgm:prSet presAssocID="{4430AFDC-E8E1-BF47-B0F1-BBBBCA06C2A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17C6BD6-1070-AE4A-A1BF-0646DA93EB65}" type="pres">
      <dgm:prSet presAssocID="{4430AFDC-E8E1-BF47-B0F1-BBBBCA06C2A7}" presName="connTx" presStyleLbl="sibTrans2D1" presStyleIdx="2" presStyleCnt="4"/>
      <dgm:spPr/>
      <dgm:t>
        <a:bodyPr/>
        <a:lstStyle/>
        <a:p>
          <a:endParaRPr lang="en-US"/>
        </a:p>
      </dgm:t>
    </dgm:pt>
    <dgm:pt modelId="{F2150D3B-FB75-594E-BE0E-9084D4680089}" type="pres">
      <dgm:prSet presAssocID="{D8882089-2A31-D444-9DC6-62AB29FFBF50}" presName="composite" presStyleCnt="0"/>
      <dgm:spPr/>
    </dgm:pt>
    <dgm:pt modelId="{5A6B13C4-D5C4-E14B-8800-0339E0D5CFB9}" type="pres">
      <dgm:prSet presAssocID="{D8882089-2A31-D444-9DC6-62AB29FFBF50}" presName="imagSh" presStyleLbl="bgImgPlace1" presStyleIdx="3" presStyleCnt="5" custLinFactNeighborY="-1893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DA5EA02F-8BB2-5947-9F91-94ABA56B1705}" type="pres">
      <dgm:prSet presAssocID="{D8882089-2A31-D444-9DC6-62AB29FFBF50}" presName="txNode" presStyleLbl="node1" presStyleIdx="3" presStyleCnt="5" custScaleX="158583" custScaleY="132459" custLinFactNeighborY="1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74278-CF8D-CC42-A5F7-60FFBA390506}" type="pres">
      <dgm:prSet presAssocID="{A2D91AA7-2733-DF4C-9DA7-D108A50A33B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DD14D23-AE37-FE4A-92CA-A8D5EFBB15DD}" type="pres">
      <dgm:prSet presAssocID="{A2D91AA7-2733-DF4C-9DA7-D108A50A33B2}" presName="connTx" presStyleLbl="sibTrans2D1" presStyleIdx="3" presStyleCnt="4"/>
      <dgm:spPr/>
      <dgm:t>
        <a:bodyPr/>
        <a:lstStyle/>
        <a:p>
          <a:endParaRPr lang="en-US"/>
        </a:p>
      </dgm:t>
    </dgm:pt>
    <dgm:pt modelId="{5AFA20BB-CCDB-4248-B5E1-D9D1104E4389}" type="pres">
      <dgm:prSet presAssocID="{05A76895-4A9E-884A-A947-655D971552DB}" presName="composite" presStyleCnt="0"/>
      <dgm:spPr/>
    </dgm:pt>
    <dgm:pt modelId="{90EF9E6A-2B06-5843-B5C6-389C71405575}" type="pres">
      <dgm:prSet presAssocID="{05A76895-4A9E-884A-A947-655D971552DB}" presName="imagSh" presStyleLbl="bgImgPlace1" presStyleIdx="4" presStyleCnt="5" custLinFactNeighborY="-16648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F399762C-74AA-8F46-BFCC-CC200AFB611F}" type="pres">
      <dgm:prSet presAssocID="{05A76895-4A9E-884A-A947-655D971552DB}" presName="txNode" presStyleLbl="node1" presStyleIdx="4" presStyleCnt="5" custScaleX="168948" custScaleY="141457" custLinFactNeighborY="17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0F8E2-9F0F-ED45-8F3A-40B47A014AD5}" type="presOf" srcId="{A10135A2-3D03-E54B-897D-9B897E7E12DA}" destId="{DA5EA02F-8BB2-5947-9F91-94ABA56B1705}" srcOrd="0" destOrd="2" presId="urn:microsoft.com/office/officeart/2005/8/layout/hProcess10"/>
    <dgm:cxn modelId="{99295569-1B73-8C48-B72C-F1B01DD9C1D9}" type="presOf" srcId="{A2D91AA7-2733-DF4C-9DA7-D108A50A33B2}" destId="{D7F74278-CF8D-CC42-A5F7-60FFBA390506}" srcOrd="0" destOrd="0" presId="urn:microsoft.com/office/officeart/2005/8/layout/hProcess10"/>
    <dgm:cxn modelId="{E89171BB-6009-6A45-BCB5-B356A0B1D686}" srcId="{7E99352C-0560-F04A-8661-A31CBCABF080}" destId="{E323251F-1E5C-DC4F-852F-361C44CB2E3D}" srcOrd="2" destOrd="0" parTransId="{6F8F342B-5894-C64B-9840-F0204F694E67}" sibTransId="{639ECDEE-3923-9840-99D3-74A7E352E8A8}"/>
    <dgm:cxn modelId="{7E90E565-4B12-6949-B16A-8B88D0940B09}" srcId="{D585280B-5A40-C342-8635-81405AE90B2B}" destId="{185AD083-7189-654A-AEB4-D0FA9CA5CCF0}" srcOrd="0" destOrd="0" parTransId="{2DFFEB02-3DAB-E84F-97B9-7260277E9646}" sibTransId="{108571E7-09E8-2742-AD06-7AD897D218C4}"/>
    <dgm:cxn modelId="{ADE52AAC-10CC-624E-802B-74EE453A0DEC}" type="presOf" srcId="{D585280B-5A40-C342-8635-81405AE90B2B}" destId="{6BC7E385-C0B8-1C43-A964-17D8B8774F2B}" srcOrd="0" destOrd="0" presId="urn:microsoft.com/office/officeart/2005/8/layout/hProcess10"/>
    <dgm:cxn modelId="{8426F548-BE14-8E47-840F-4013987E8D28}" type="presOf" srcId="{7E99352C-0560-F04A-8661-A31CBCABF080}" destId="{6810F469-DF93-3B41-B095-97874D361AF1}" srcOrd="0" destOrd="0" presId="urn:microsoft.com/office/officeart/2005/8/layout/hProcess10"/>
    <dgm:cxn modelId="{78EB6F8F-5966-BA4F-8FA2-EDD822AAE8AE}" srcId="{05A76895-4A9E-884A-A947-655D971552DB}" destId="{34AC1B4F-FDCD-DB49-BF0B-BB8BAE5F3742}" srcOrd="3" destOrd="0" parTransId="{1E42E066-16F4-5643-A602-2649E341499D}" sibTransId="{49FC3048-CF41-D143-A90C-7A85FDBB05DA}"/>
    <dgm:cxn modelId="{E51D3C8A-41F0-094F-BB2F-9C8408883988}" srcId="{05A76895-4A9E-884A-A947-655D971552DB}" destId="{EB635541-79FD-7349-914A-9652463AEB86}" srcOrd="2" destOrd="0" parTransId="{82961256-A13D-2349-908A-9657B8E8DEC3}" sibTransId="{41582E0A-2FD5-3349-A246-76570D6E19C8}"/>
    <dgm:cxn modelId="{52F5ABEC-3942-194E-BF30-0725CA798735}" srcId="{05A76895-4A9E-884A-A947-655D971552DB}" destId="{DD866544-99BF-244F-BA45-C1824A6BA055}" srcOrd="1" destOrd="0" parTransId="{D7971CDF-7F94-1344-8197-DF6F899A60CD}" sibTransId="{1A1F1516-0456-1D48-84A0-332025A0207A}"/>
    <dgm:cxn modelId="{D22A7BE1-D449-FD42-BD3F-F52F7C1558AD}" srcId="{D585280B-5A40-C342-8635-81405AE90B2B}" destId="{7056582B-DB8B-F749-B4B0-C1BAE2997F42}" srcOrd="1" destOrd="0" parTransId="{EE9B92D4-8695-A747-95A5-4FDCAB53F9CE}" sibTransId="{CADA9040-5E4C-984B-A57F-811268C3ECCC}"/>
    <dgm:cxn modelId="{233731B1-A291-C44A-A06E-7ED9A9BC111C}" type="presOf" srcId="{CADA9040-5E4C-984B-A57F-811268C3ECCC}" destId="{E5FEEB92-C2CF-4F4A-BDD4-285049231FB4}" srcOrd="0" destOrd="0" presId="urn:microsoft.com/office/officeart/2005/8/layout/hProcess10"/>
    <dgm:cxn modelId="{1E26DE22-9480-0544-8BF3-03D995E9DD3F}" srcId="{7056582B-DB8B-F749-B4B0-C1BAE2997F42}" destId="{BD09FFD2-E628-0643-918B-2D47D6CE0A9A}" srcOrd="0" destOrd="0" parTransId="{0FE54299-A77F-F049-B5D4-6E3E73D3033A}" sibTransId="{A05D56E1-6451-8B45-86A7-A7888125AA17}"/>
    <dgm:cxn modelId="{D3AD693C-0C58-8B4B-BFE5-FDEC6F5BBE27}" type="presOf" srcId="{05A76895-4A9E-884A-A947-655D971552DB}" destId="{F399762C-74AA-8F46-BFCC-CC200AFB611F}" srcOrd="0" destOrd="0" presId="urn:microsoft.com/office/officeart/2005/8/layout/hProcess10"/>
    <dgm:cxn modelId="{78427800-9782-6C4C-B3CA-430684059140}" type="presOf" srcId="{DD866544-99BF-244F-BA45-C1824A6BA055}" destId="{F399762C-74AA-8F46-BFCC-CC200AFB611F}" srcOrd="0" destOrd="2" presId="urn:microsoft.com/office/officeart/2005/8/layout/hProcess10"/>
    <dgm:cxn modelId="{3B6F95CF-6D8E-9E4B-96A9-E5FA52E8B4F4}" type="presOf" srcId="{E323251F-1E5C-DC4F-852F-361C44CB2E3D}" destId="{6810F469-DF93-3B41-B095-97874D361AF1}" srcOrd="0" destOrd="3" presId="urn:microsoft.com/office/officeart/2005/8/layout/hProcess10"/>
    <dgm:cxn modelId="{0A9A5630-E507-FB49-B965-E19B4DB149FA}" type="presOf" srcId="{108571E7-09E8-2742-AD06-7AD897D218C4}" destId="{56FACE71-F3FA-8E4D-A0A0-64F3F11CC89F}" srcOrd="1" destOrd="0" presId="urn:microsoft.com/office/officeart/2005/8/layout/hProcess10"/>
    <dgm:cxn modelId="{7649C878-CC15-3C4F-BCC5-B314AE94B7DA}" srcId="{7E99352C-0560-F04A-8661-A31CBCABF080}" destId="{383210F7-F197-0847-90EB-3FAD8D04BA3F}" srcOrd="0" destOrd="0" parTransId="{79049DDE-5628-8C49-A53B-C45154CADEDE}" sibTransId="{755D0044-6425-A24A-B443-76D0E3B1B3D9}"/>
    <dgm:cxn modelId="{54951162-920A-6C48-9446-C67542890A60}" type="presOf" srcId="{383210F7-F197-0847-90EB-3FAD8D04BA3F}" destId="{6810F469-DF93-3B41-B095-97874D361AF1}" srcOrd="0" destOrd="1" presId="urn:microsoft.com/office/officeart/2005/8/layout/hProcess10"/>
    <dgm:cxn modelId="{62731EA6-43BF-5248-A190-689AFA801732}" type="presOf" srcId="{37C35427-48C7-0242-AD66-C4ED01F91FA3}" destId="{F399762C-74AA-8F46-BFCC-CC200AFB611F}" srcOrd="0" destOrd="1" presId="urn:microsoft.com/office/officeart/2005/8/layout/hProcess10"/>
    <dgm:cxn modelId="{A1205568-EE8A-E646-8307-36E9F15FFDEB}" type="presOf" srcId="{E958F5F5-89E3-3144-A1FC-61F68EF064DD}" destId="{F399762C-74AA-8F46-BFCC-CC200AFB611F}" srcOrd="0" destOrd="5" presId="urn:microsoft.com/office/officeart/2005/8/layout/hProcess10"/>
    <dgm:cxn modelId="{924E4B94-3BE6-E141-BC8C-8112381D5672}" type="presOf" srcId="{108571E7-09E8-2742-AD06-7AD897D218C4}" destId="{04F10292-5AF2-5049-B036-A47322304671}" srcOrd="0" destOrd="0" presId="urn:microsoft.com/office/officeart/2005/8/layout/hProcess10"/>
    <dgm:cxn modelId="{DE2D238B-6A0E-384B-8A14-26FFBE13C1F1}" type="presOf" srcId="{EB635541-79FD-7349-914A-9652463AEB86}" destId="{F399762C-74AA-8F46-BFCC-CC200AFB611F}" srcOrd="0" destOrd="3" presId="urn:microsoft.com/office/officeart/2005/8/layout/hProcess10"/>
    <dgm:cxn modelId="{15FE3FBB-FB9A-574A-9279-D71270C4C649}" type="presOf" srcId="{185AD083-7189-654A-AEB4-D0FA9CA5CCF0}" destId="{53FB3EB2-B2FE-8C46-8408-E9F4064AD08E}" srcOrd="0" destOrd="0" presId="urn:microsoft.com/office/officeart/2005/8/layout/hProcess10"/>
    <dgm:cxn modelId="{785F117A-C72F-4948-82C5-8E1224F2D913}" type="presOf" srcId="{4430AFDC-E8E1-BF47-B0F1-BBBBCA06C2A7}" destId="{617C6BD6-1070-AE4A-A1BF-0646DA93EB65}" srcOrd="1" destOrd="0" presId="urn:microsoft.com/office/officeart/2005/8/layout/hProcess10"/>
    <dgm:cxn modelId="{2E387444-5BA4-854A-96CB-9E98A0BFBFCE}" type="presOf" srcId="{C9CBCFC9-AAC2-C64E-8BA9-3C7E9D44E71D}" destId="{6810F469-DF93-3B41-B095-97874D361AF1}" srcOrd="0" destOrd="2" presId="urn:microsoft.com/office/officeart/2005/8/layout/hProcess10"/>
    <dgm:cxn modelId="{9E2068B7-54A2-5048-A10D-064F7914D614}" type="presOf" srcId="{CADA9040-5E4C-984B-A57F-811268C3ECCC}" destId="{00456E9D-5366-4849-925F-36421C2E6B82}" srcOrd="1" destOrd="0" presId="urn:microsoft.com/office/officeart/2005/8/layout/hProcess10"/>
    <dgm:cxn modelId="{54CC3AB5-BC06-D043-B717-7F30E270958A}" srcId="{05A76895-4A9E-884A-A947-655D971552DB}" destId="{37C35427-48C7-0242-AD66-C4ED01F91FA3}" srcOrd="0" destOrd="0" parTransId="{0B3B6525-05FA-B748-BD09-BBE853795A14}" sibTransId="{7815D5E9-8440-3547-84E7-954F3171C68A}"/>
    <dgm:cxn modelId="{70A620FA-A89E-8C49-8C1C-39BBE0313853}" srcId="{D585280B-5A40-C342-8635-81405AE90B2B}" destId="{7E99352C-0560-F04A-8661-A31CBCABF080}" srcOrd="2" destOrd="0" parTransId="{45AD56DF-17D9-564D-AF0D-926D7E9A7A2F}" sibTransId="{4430AFDC-E8E1-BF47-B0F1-BBBBCA06C2A7}"/>
    <dgm:cxn modelId="{34180723-F3AC-8A43-A70B-2F73C70D3AF9}" type="presOf" srcId="{A2D91AA7-2733-DF4C-9DA7-D108A50A33B2}" destId="{7DD14D23-AE37-FE4A-92CA-A8D5EFBB15DD}" srcOrd="1" destOrd="0" presId="urn:microsoft.com/office/officeart/2005/8/layout/hProcess10"/>
    <dgm:cxn modelId="{CE569076-2D7B-8141-A65E-F4277428D71B}" srcId="{D8882089-2A31-D444-9DC6-62AB29FFBF50}" destId="{FB064156-2764-0D4A-A529-7873D6BAF223}" srcOrd="2" destOrd="0" parTransId="{833E817F-028A-AF4B-B071-FAF8AF0E2758}" sibTransId="{C4CDDC79-32A6-D545-ACF2-709F8BFB6A5B}"/>
    <dgm:cxn modelId="{43203FA7-D1B0-0440-BD3A-7E6DE214086F}" type="presOf" srcId="{BD09FFD2-E628-0643-918B-2D47D6CE0A9A}" destId="{DEBA74B1-F381-1B47-B446-231E199D7125}" srcOrd="0" destOrd="1" presId="urn:microsoft.com/office/officeart/2005/8/layout/hProcess10"/>
    <dgm:cxn modelId="{E6CACFCC-82AB-CC47-BCBB-0202C8374D24}" srcId="{D585280B-5A40-C342-8635-81405AE90B2B}" destId="{05A76895-4A9E-884A-A947-655D971552DB}" srcOrd="4" destOrd="0" parTransId="{E7FE7B66-BEDE-394B-91F4-C1E8AB3FF202}" sibTransId="{4BF3B14E-1093-9443-A2AA-028719D30ED0}"/>
    <dgm:cxn modelId="{5B721992-6729-3840-BD02-D0397D41865B}" type="presOf" srcId="{FB064156-2764-0D4A-A529-7873D6BAF223}" destId="{DA5EA02F-8BB2-5947-9F91-94ABA56B1705}" srcOrd="0" destOrd="3" presId="urn:microsoft.com/office/officeart/2005/8/layout/hProcess10"/>
    <dgm:cxn modelId="{A736ADE7-5222-4745-8C5B-9D335911E2BD}" srcId="{D8882089-2A31-D444-9DC6-62AB29FFBF50}" destId="{A10135A2-3D03-E54B-897D-9B897E7E12DA}" srcOrd="1" destOrd="0" parTransId="{73E04125-3C78-354E-8A2A-9652D7FE4284}" sibTransId="{FCAE876D-A54E-B14E-918C-D950040E5856}"/>
    <dgm:cxn modelId="{A84AE8C7-3966-E14B-8C9D-FEFE9872BFC8}" type="presOf" srcId="{34AC1B4F-FDCD-DB49-BF0B-BB8BAE5F3742}" destId="{F399762C-74AA-8F46-BFCC-CC200AFB611F}" srcOrd="0" destOrd="4" presId="urn:microsoft.com/office/officeart/2005/8/layout/hProcess10"/>
    <dgm:cxn modelId="{D1BDCF6B-F6FD-CC4C-8E8F-14D8360263B1}" srcId="{05A76895-4A9E-884A-A947-655D971552DB}" destId="{E958F5F5-89E3-3144-A1FC-61F68EF064DD}" srcOrd="4" destOrd="0" parTransId="{EB2F6BAA-23FA-1745-8785-E7FAB0AD1578}" sibTransId="{AA11A2C5-3C49-C343-B735-41E09D3F4595}"/>
    <dgm:cxn modelId="{B48B7F4A-596B-5346-ACE2-21B18D818994}" type="presOf" srcId="{7056582B-DB8B-F749-B4B0-C1BAE2997F42}" destId="{DEBA74B1-F381-1B47-B446-231E199D7125}" srcOrd="0" destOrd="0" presId="urn:microsoft.com/office/officeart/2005/8/layout/hProcess10"/>
    <dgm:cxn modelId="{7EDA310C-CCA5-504D-A9E7-004914A667AF}" srcId="{7056582B-DB8B-F749-B4B0-C1BAE2997F42}" destId="{BE6BA245-B407-344B-A5C3-94C2F37CB3B5}" srcOrd="1" destOrd="0" parTransId="{E2BFFE2F-046B-DE4A-9081-265802E2A2B6}" sibTransId="{5B8926A2-E3D9-6C4A-BF48-0914E3B2D2A5}"/>
    <dgm:cxn modelId="{609934AA-6D35-5E4B-B9BD-A384F5FCC512}" type="presOf" srcId="{BE6BA245-B407-344B-A5C3-94C2F37CB3B5}" destId="{DEBA74B1-F381-1B47-B446-231E199D7125}" srcOrd="0" destOrd="2" presId="urn:microsoft.com/office/officeart/2005/8/layout/hProcess10"/>
    <dgm:cxn modelId="{E77F22B0-5489-0D44-AE27-FC201E7F3FD8}" srcId="{7E99352C-0560-F04A-8661-A31CBCABF080}" destId="{C9CBCFC9-AAC2-C64E-8BA9-3C7E9D44E71D}" srcOrd="1" destOrd="0" parTransId="{C23BD203-E2B9-2B46-931D-F2F61D29052B}" sibTransId="{2253D27C-7689-4440-8F5E-CD41BF3EB4AC}"/>
    <dgm:cxn modelId="{2DE5997B-58E8-A24A-B98C-E2FD88FB7426}" srcId="{D8882089-2A31-D444-9DC6-62AB29FFBF50}" destId="{1A2242C9-8B5E-5640-96CB-06819696550A}" srcOrd="0" destOrd="0" parTransId="{DB0C1A67-F3F5-3C4A-A06D-ABEAA8BA2660}" sibTransId="{38337DDB-B122-D14A-92FE-6618AAED00C8}"/>
    <dgm:cxn modelId="{431E29DA-D061-5B44-A852-B26C3D35BA79}" type="presOf" srcId="{D8882089-2A31-D444-9DC6-62AB29FFBF50}" destId="{DA5EA02F-8BB2-5947-9F91-94ABA56B1705}" srcOrd="0" destOrd="0" presId="urn:microsoft.com/office/officeart/2005/8/layout/hProcess10"/>
    <dgm:cxn modelId="{88186F31-AE22-9646-845F-5E50C99399DA}" type="presOf" srcId="{1A2242C9-8B5E-5640-96CB-06819696550A}" destId="{DA5EA02F-8BB2-5947-9F91-94ABA56B1705}" srcOrd="0" destOrd="1" presId="urn:microsoft.com/office/officeart/2005/8/layout/hProcess10"/>
    <dgm:cxn modelId="{778CD906-2A09-4A42-AD26-A37772CABB06}" type="presOf" srcId="{4430AFDC-E8E1-BF47-B0F1-BBBBCA06C2A7}" destId="{CD064DB3-FED6-EC4F-8C74-F4E814F9D90E}" srcOrd="0" destOrd="0" presId="urn:microsoft.com/office/officeart/2005/8/layout/hProcess10"/>
    <dgm:cxn modelId="{5DEE0C50-E98D-5549-B354-A4EE79F43FAE}" srcId="{D585280B-5A40-C342-8635-81405AE90B2B}" destId="{D8882089-2A31-D444-9DC6-62AB29FFBF50}" srcOrd="3" destOrd="0" parTransId="{0D8B0852-33BA-6945-A978-C719EB97D8B2}" sibTransId="{A2D91AA7-2733-DF4C-9DA7-D108A50A33B2}"/>
    <dgm:cxn modelId="{727258A1-982E-CD4A-A661-1D64C9DEB282}" type="presParOf" srcId="{6BC7E385-C0B8-1C43-A964-17D8B8774F2B}" destId="{A88268F8-C14E-7C4A-85E8-66769147F50B}" srcOrd="0" destOrd="0" presId="urn:microsoft.com/office/officeart/2005/8/layout/hProcess10"/>
    <dgm:cxn modelId="{7051A9A0-2618-7944-B0EF-BECC4C628479}" type="presParOf" srcId="{A88268F8-C14E-7C4A-85E8-66769147F50B}" destId="{FC888C4B-9E48-8047-AB5B-5E64E0F0E282}" srcOrd="0" destOrd="0" presId="urn:microsoft.com/office/officeart/2005/8/layout/hProcess10"/>
    <dgm:cxn modelId="{2834CA8D-FA27-1645-981C-1661866780AA}" type="presParOf" srcId="{A88268F8-C14E-7C4A-85E8-66769147F50B}" destId="{53FB3EB2-B2FE-8C46-8408-E9F4064AD08E}" srcOrd="1" destOrd="0" presId="urn:microsoft.com/office/officeart/2005/8/layout/hProcess10"/>
    <dgm:cxn modelId="{23BF4077-FA6E-BD43-8F24-735F55F2D9E8}" type="presParOf" srcId="{6BC7E385-C0B8-1C43-A964-17D8B8774F2B}" destId="{04F10292-5AF2-5049-B036-A47322304671}" srcOrd="1" destOrd="0" presId="urn:microsoft.com/office/officeart/2005/8/layout/hProcess10"/>
    <dgm:cxn modelId="{5427D8A6-3C09-3B49-99BC-DD611B0306C4}" type="presParOf" srcId="{04F10292-5AF2-5049-B036-A47322304671}" destId="{56FACE71-F3FA-8E4D-A0A0-64F3F11CC89F}" srcOrd="0" destOrd="0" presId="urn:microsoft.com/office/officeart/2005/8/layout/hProcess10"/>
    <dgm:cxn modelId="{74F94617-F50E-C74D-94F7-19D092CE7CDD}" type="presParOf" srcId="{6BC7E385-C0B8-1C43-A964-17D8B8774F2B}" destId="{89390EC4-8523-884D-8C69-A5E1DC2C9237}" srcOrd="2" destOrd="0" presId="urn:microsoft.com/office/officeart/2005/8/layout/hProcess10"/>
    <dgm:cxn modelId="{003C5D9E-CE0A-1A40-932B-003CB77743DF}" type="presParOf" srcId="{89390EC4-8523-884D-8C69-A5E1DC2C9237}" destId="{78AE2A4B-6C88-B149-95B1-8CC1904B4B46}" srcOrd="0" destOrd="0" presId="urn:microsoft.com/office/officeart/2005/8/layout/hProcess10"/>
    <dgm:cxn modelId="{D071A829-E409-7346-8003-2166039E3491}" type="presParOf" srcId="{89390EC4-8523-884D-8C69-A5E1DC2C9237}" destId="{DEBA74B1-F381-1B47-B446-231E199D7125}" srcOrd="1" destOrd="0" presId="urn:microsoft.com/office/officeart/2005/8/layout/hProcess10"/>
    <dgm:cxn modelId="{5055AA6F-C390-7543-8450-BB001928E26D}" type="presParOf" srcId="{6BC7E385-C0B8-1C43-A964-17D8B8774F2B}" destId="{E5FEEB92-C2CF-4F4A-BDD4-285049231FB4}" srcOrd="3" destOrd="0" presId="urn:microsoft.com/office/officeart/2005/8/layout/hProcess10"/>
    <dgm:cxn modelId="{0FEE00C7-8375-4D46-AE76-A02ECB2873E3}" type="presParOf" srcId="{E5FEEB92-C2CF-4F4A-BDD4-285049231FB4}" destId="{00456E9D-5366-4849-925F-36421C2E6B82}" srcOrd="0" destOrd="0" presId="urn:microsoft.com/office/officeart/2005/8/layout/hProcess10"/>
    <dgm:cxn modelId="{341C8B90-5213-1C4D-AB95-57C82EDCD9C0}" type="presParOf" srcId="{6BC7E385-C0B8-1C43-A964-17D8B8774F2B}" destId="{29BFDB16-C340-EB4E-9EEF-4783DAEA2012}" srcOrd="4" destOrd="0" presId="urn:microsoft.com/office/officeart/2005/8/layout/hProcess10"/>
    <dgm:cxn modelId="{04C4A9D2-85DA-7E47-85ED-63E597DE9383}" type="presParOf" srcId="{29BFDB16-C340-EB4E-9EEF-4783DAEA2012}" destId="{D3FA32AB-4904-AA4A-8DDD-AEF991013818}" srcOrd="0" destOrd="0" presId="urn:microsoft.com/office/officeart/2005/8/layout/hProcess10"/>
    <dgm:cxn modelId="{7A56A516-B63E-F64F-89D3-B480972D49C1}" type="presParOf" srcId="{29BFDB16-C340-EB4E-9EEF-4783DAEA2012}" destId="{6810F469-DF93-3B41-B095-97874D361AF1}" srcOrd="1" destOrd="0" presId="urn:microsoft.com/office/officeart/2005/8/layout/hProcess10"/>
    <dgm:cxn modelId="{EE7985A9-C0E3-B948-84E1-3AC41D85EFDB}" type="presParOf" srcId="{6BC7E385-C0B8-1C43-A964-17D8B8774F2B}" destId="{CD064DB3-FED6-EC4F-8C74-F4E814F9D90E}" srcOrd="5" destOrd="0" presId="urn:microsoft.com/office/officeart/2005/8/layout/hProcess10"/>
    <dgm:cxn modelId="{D54B963B-1441-D247-B546-C7F4841DFB16}" type="presParOf" srcId="{CD064DB3-FED6-EC4F-8C74-F4E814F9D90E}" destId="{617C6BD6-1070-AE4A-A1BF-0646DA93EB65}" srcOrd="0" destOrd="0" presId="urn:microsoft.com/office/officeart/2005/8/layout/hProcess10"/>
    <dgm:cxn modelId="{E619E1A5-81BD-184C-9295-D3E3786B8423}" type="presParOf" srcId="{6BC7E385-C0B8-1C43-A964-17D8B8774F2B}" destId="{F2150D3B-FB75-594E-BE0E-9084D4680089}" srcOrd="6" destOrd="0" presId="urn:microsoft.com/office/officeart/2005/8/layout/hProcess10"/>
    <dgm:cxn modelId="{F164E3B8-71DD-7C45-97DF-92DB81054B99}" type="presParOf" srcId="{F2150D3B-FB75-594E-BE0E-9084D4680089}" destId="{5A6B13C4-D5C4-E14B-8800-0339E0D5CFB9}" srcOrd="0" destOrd="0" presId="urn:microsoft.com/office/officeart/2005/8/layout/hProcess10"/>
    <dgm:cxn modelId="{B6C24AC2-0C1B-6E43-9B57-AC2163FAEE23}" type="presParOf" srcId="{F2150D3B-FB75-594E-BE0E-9084D4680089}" destId="{DA5EA02F-8BB2-5947-9F91-94ABA56B1705}" srcOrd="1" destOrd="0" presId="urn:microsoft.com/office/officeart/2005/8/layout/hProcess10"/>
    <dgm:cxn modelId="{A6B3DF10-5260-EE4D-B910-B5AE8A41229A}" type="presParOf" srcId="{6BC7E385-C0B8-1C43-A964-17D8B8774F2B}" destId="{D7F74278-CF8D-CC42-A5F7-60FFBA390506}" srcOrd="7" destOrd="0" presId="urn:microsoft.com/office/officeart/2005/8/layout/hProcess10"/>
    <dgm:cxn modelId="{8D487103-3D7D-AE4E-BC25-12D74DA41AF3}" type="presParOf" srcId="{D7F74278-CF8D-CC42-A5F7-60FFBA390506}" destId="{7DD14D23-AE37-FE4A-92CA-A8D5EFBB15DD}" srcOrd="0" destOrd="0" presId="urn:microsoft.com/office/officeart/2005/8/layout/hProcess10"/>
    <dgm:cxn modelId="{5891FCB9-3184-B044-A053-25D85BAC27F5}" type="presParOf" srcId="{6BC7E385-C0B8-1C43-A964-17D8B8774F2B}" destId="{5AFA20BB-CCDB-4248-B5E1-D9D1104E4389}" srcOrd="8" destOrd="0" presId="urn:microsoft.com/office/officeart/2005/8/layout/hProcess10"/>
    <dgm:cxn modelId="{C654B10F-E265-F346-843A-5652425183F6}" type="presParOf" srcId="{5AFA20BB-CCDB-4248-B5E1-D9D1104E4389}" destId="{90EF9E6A-2B06-5843-B5C6-389C71405575}" srcOrd="0" destOrd="0" presId="urn:microsoft.com/office/officeart/2005/8/layout/hProcess10"/>
    <dgm:cxn modelId="{ECF1624D-D807-F642-A165-51E0C3F1ADC0}" type="presParOf" srcId="{5AFA20BB-CCDB-4248-B5E1-D9D1104E4389}" destId="{F399762C-74AA-8F46-BFCC-CC200AFB611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88C4B-9E48-8047-AB5B-5E64E0F0E282}">
      <dsp:nvSpPr>
        <dsp:cNvPr id="0" name=""/>
        <dsp:cNvSpPr/>
      </dsp:nvSpPr>
      <dsp:spPr>
        <a:xfrm>
          <a:off x="199" y="1325288"/>
          <a:ext cx="870858" cy="870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6600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FB3EB2-B2FE-8C46-8408-E9F4064AD08E}">
      <dsp:nvSpPr>
        <dsp:cNvPr id="0" name=""/>
        <dsp:cNvSpPr/>
      </dsp:nvSpPr>
      <dsp:spPr>
        <a:xfrm>
          <a:off x="64931" y="2042536"/>
          <a:ext cx="1024931" cy="1122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Schedule Exam </a:t>
          </a:r>
          <a:br>
            <a:rPr lang="en-US" sz="1400" kern="1200" dirty="0" smtClean="0">
              <a:solidFill>
                <a:schemeClr val="bg1"/>
              </a:solidFill>
            </a:rPr>
          </a:br>
          <a:r>
            <a:rPr lang="en-US" sz="1400" kern="1200" dirty="0" smtClean="0">
              <a:solidFill>
                <a:schemeClr val="bg1"/>
              </a:solidFill>
            </a:rPr>
            <a:t>(</a:t>
          </a:r>
          <a:r>
            <a:rPr lang="en-US" sz="1400" u="sng" kern="1200" dirty="0" smtClean="0">
              <a:solidFill>
                <a:schemeClr val="bg1"/>
              </a:solidFill>
            </a:rPr>
            <a:t>4 days</a:t>
          </a:r>
          <a:r>
            <a:rPr lang="en-US" sz="1400" kern="1200" dirty="0" smtClean="0">
              <a:solidFill>
                <a:schemeClr val="bg1"/>
              </a:solidFill>
            </a:rPr>
            <a:t>)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4931" y="2042536"/>
        <a:ext cx="1024931" cy="1122519"/>
      </dsp:txXfrm>
    </dsp:sp>
    <dsp:sp modelId="{04F10292-5AF2-5049-B036-A47322304671}">
      <dsp:nvSpPr>
        <dsp:cNvPr id="0" name=""/>
        <dsp:cNvSpPr/>
      </dsp:nvSpPr>
      <dsp:spPr>
        <a:xfrm rot="783">
          <a:off x="1094846" y="1656266"/>
          <a:ext cx="223788" cy="2092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783">
        <a:off x="1094846" y="1656266"/>
        <a:ext cx="223788" cy="209255"/>
      </dsp:txXfrm>
    </dsp:sp>
    <dsp:sp modelId="{78AE2A4B-6C88-B149-95B1-8CC1904B4B46}">
      <dsp:nvSpPr>
        <dsp:cNvPr id="0" name=""/>
        <dsp:cNvSpPr/>
      </dsp:nvSpPr>
      <dsp:spPr>
        <a:xfrm>
          <a:off x="1510454" y="1325632"/>
          <a:ext cx="870858" cy="870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6600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BA74B1-F381-1B47-B446-231E199D7125}">
      <dsp:nvSpPr>
        <dsp:cNvPr id="0" name=""/>
        <dsp:cNvSpPr/>
      </dsp:nvSpPr>
      <dsp:spPr>
        <a:xfrm>
          <a:off x="1427370" y="1990141"/>
          <a:ext cx="1320561" cy="1192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</a:rPr>
            <a:t>Accept Patient (</a:t>
          </a:r>
          <a:r>
            <a:rPr lang="en-US" sz="1200" u="sng" kern="1200" dirty="0" smtClean="0">
              <a:solidFill>
                <a:srgbClr val="FFFFFF"/>
              </a:solidFill>
            </a:rPr>
            <a:t>1 hour</a:t>
          </a:r>
          <a:r>
            <a:rPr lang="en-US" sz="1200" kern="1200" dirty="0" smtClean="0">
              <a:solidFill>
                <a:srgbClr val="FFFFFF"/>
              </a:solidFill>
            </a:rPr>
            <a:t>)</a:t>
          </a:r>
          <a:endParaRPr lang="en-US" sz="1200" kern="1200" dirty="0">
            <a:solidFill>
              <a:srgbClr val="FFFFFF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FFFFFF"/>
              </a:solidFill>
            </a:rPr>
            <a:t>Confirm Appointment</a:t>
          </a:r>
          <a:endParaRPr lang="en-US" sz="1200" kern="1200" dirty="0">
            <a:solidFill>
              <a:srgbClr val="FFFFFF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FFFFFF"/>
              </a:solidFill>
            </a:rPr>
            <a:t>Update Patient Info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1427370" y="1990141"/>
        <a:ext cx="1320561" cy="1192379"/>
      </dsp:txXfrm>
    </dsp:sp>
    <dsp:sp modelId="{E5FEEB92-C2CF-4F4A-BDD4-285049231FB4}">
      <dsp:nvSpPr>
        <dsp:cNvPr id="0" name=""/>
        <dsp:cNvSpPr/>
      </dsp:nvSpPr>
      <dsp:spPr>
        <a:xfrm rot="8827">
          <a:off x="2708645" y="1658813"/>
          <a:ext cx="327333" cy="2092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8827">
        <a:off x="2708645" y="1658813"/>
        <a:ext cx="327333" cy="209255"/>
      </dsp:txXfrm>
    </dsp:sp>
    <dsp:sp modelId="{D3FA32AB-4904-AA4A-8DDD-AEF991013818}">
      <dsp:nvSpPr>
        <dsp:cNvPr id="0" name=""/>
        <dsp:cNvSpPr/>
      </dsp:nvSpPr>
      <dsp:spPr>
        <a:xfrm>
          <a:off x="3316548" y="1330269"/>
          <a:ext cx="870858" cy="870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6600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10F469-DF93-3B41-B095-97874D361AF1}">
      <dsp:nvSpPr>
        <dsp:cNvPr id="0" name=""/>
        <dsp:cNvSpPr/>
      </dsp:nvSpPr>
      <dsp:spPr>
        <a:xfrm>
          <a:off x="3085440" y="2004053"/>
          <a:ext cx="1616610" cy="1173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FFFFFF"/>
              </a:solidFill>
            </a:rPr>
            <a:t>Draw Sample</a:t>
          </a:r>
          <a:br>
            <a:rPr lang="en-US" sz="1300" kern="1200" dirty="0" smtClean="0">
              <a:solidFill>
                <a:srgbClr val="FFFFFF"/>
              </a:solidFill>
            </a:rPr>
          </a:br>
          <a:r>
            <a:rPr lang="en-US" sz="1300" kern="1200" dirty="0" smtClean="0">
              <a:solidFill>
                <a:srgbClr val="FFFFFF"/>
              </a:solidFill>
            </a:rPr>
            <a:t>(</a:t>
          </a:r>
          <a:r>
            <a:rPr lang="en-US" sz="1300" u="sng" kern="1200" dirty="0" smtClean="0">
              <a:solidFill>
                <a:srgbClr val="FFFFFF"/>
              </a:solidFill>
            </a:rPr>
            <a:t>21 hours</a:t>
          </a:r>
          <a:r>
            <a:rPr lang="en-US" sz="1300" kern="1200" dirty="0" smtClean="0">
              <a:solidFill>
                <a:srgbClr val="FFFFFF"/>
              </a:solidFill>
            </a:rPr>
            <a:t>)</a:t>
          </a:r>
          <a:endParaRPr lang="en-US" sz="1300" kern="1200" dirty="0">
            <a:solidFill>
              <a:srgbClr val="FFFFFF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</a:rPr>
            <a:t>Prepare Equipment</a:t>
          </a:r>
          <a:endParaRPr lang="en-US" sz="1100" kern="1200" dirty="0">
            <a:solidFill>
              <a:srgbClr val="FFFFFF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</a:rPr>
            <a:t>Ship with Carrier</a:t>
          </a:r>
          <a:endParaRPr lang="en-US" sz="1100" kern="1200" dirty="0">
            <a:solidFill>
              <a:srgbClr val="FFFFFF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FFFFFF"/>
              </a:solidFill>
            </a:rPr>
            <a:t>Transport by self</a:t>
          </a:r>
          <a:endParaRPr lang="en-US" sz="1100" kern="1200" dirty="0">
            <a:solidFill>
              <a:srgbClr val="FFFFFF"/>
            </a:solidFill>
          </a:endParaRPr>
        </a:p>
      </dsp:txBody>
      <dsp:txXfrm>
        <a:off x="3085440" y="2004053"/>
        <a:ext cx="1616610" cy="1173830"/>
      </dsp:txXfrm>
    </dsp:sp>
    <dsp:sp modelId="{CD064DB3-FED6-EC4F-8C74-F4E814F9D90E}">
      <dsp:nvSpPr>
        <dsp:cNvPr id="0" name=""/>
        <dsp:cNvSpPr/>
      </dsp:nvSpPr>
      <dsp:spPr>
        <a:xfrm rot="925">
          <a:off x="4525322" y="1661325"/>
          <a:ext cx="337915" cy="2092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925">
        <a:off x="4525322" y="1661325"/>
        <a:ext cx="337915" cy="209255"/>
      </dsp:txXfrm>
    </dsp:sp>
    <dsp:sp modelId="{5A6B13C4-D5C4-E14B-8800-0339E0D5CFB9}">
      <dsp:nvSpPr>
        <dsp:cNvPr id="0" name=""/>
        <dsp:cNvSpPr/>
      </dsp:nvSpPr>
      <dsp:spPr>
        <a:xfrm>
          <a:off x="5152879" y="1330764"/>
          <a:ext cx="870858" cy="8708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6600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5EA02F-8BB2-5947-9F91-94ABA56B1705}">
      <dsp:nvSpPr>
        <dsp:cNvPr id="0" name=""/>
        <dsp:cNvSpPr/>
      </dsp:nvSpPr>
      <dsp:spPr>
        <a:xfrm>
          <a:off x="5039559" y="2019278"/>
          <a:ext cx="1381034" cy="1153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rgbClr val="FFFFFF"/>
              </a:solidFill>
            </a:rPr>
            <a:t>Examine Specimen </a:t>
          </a:r>
          <a:br>
            <a:rPr lang="en-US" sz="1050" kern="1200" dirty="0" smtClean="0">
              <a:solidFill>
                <a:srgbClr val="FFFFFF"/>
              </a:solidFill>
            </a:rPr>
          </a:br>
          <a:r>
            <a:rPr lang="en-US" sz="1050" kern="1200" dirty="0" smtClean="0">
              <a:solidFill>
                <a:srgbClr val="FFFFFF"/>
              </a:solidFill>
            </a:rPr>
            <a:t>(</a:t>
          </a:r>
          <a:r>
            <a:rPr lang="en-US" sz="1050" u="sng" kern="1200" dirty="0" smtClean="0">
              <a:solidFill>
                <a:srgbClr val="FFFFFF"/>
              </a:solidFill>
            </a:rPr>
            <a:t>1 day</a:t>
          </a:r>
          <a:r>
            <a:rPr lang="en-US" sz="1050" kern="1200" dirty="0" smtClean="0">
              <a:solidFill>
                <a:srgbClr val="FFFFFF"/>
              </a:solidFill>
            </a:rPr>
            <a:t>)</a:t>
          </a:r>
          <a:endParaRPr lang="en-US" sz="1050" kern="1200" dirty="0">
            <a:solidFill>
              <a:srgbClr val="FFFFFF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solidFill>
                <a:srgbClr val="FFFFFF"/>
              </a:solidFill>
            </a:rPr>
            <a:t>Access Patient Sample</a:t>
          </a:r>
          <a:endParaRPr lang="en-US" sz="1050" kern="1200" dirty="0">
            <a:solidFill>
              <a:srgbClr val="FFFFFF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solidFill>
                <a:srgbClr val="FFFFFF"/>
              </a:solidFill>
            </a:rPr>
            <a:t>Conduct Test</a:t>
          </a:r>
          <a:endParaRPr lang="en-US" sz="1050" kern="1200" dirty="0">
            <a:solidFill>
              <a:srgbClr val="FFFFFF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solidFill>
                <a:srgbClr val="FFFFFF"/>
              </a:solidFill>
            </a:rPr>
            <a:t>Write Results</a:t>
          </a:r>
          <a:endParaRPr lang="en-US" sz="1050" kern="1200" dirty="0">
            <a:solidFill>
              <a:srgbClr val="FFFFFF"/>
            </a:solidFill>
          </a:endParaRPr>
        </a:p>
      </dsp:txBody>
      <dsp:txXfrm>
        <a:off x="5039559" y="2019278"/>
        <a:ext cx="1381034" cy="1153530"/>
      </dsp:txXfrm>
    </dsp:sp>
    <dsp:sp modelId="{D7F74278-CF8D-CC42-A5F7-60FFBA390506}">
      <dsp:nvSpPr>
        <dsp:cNvPr id="0" name=""/>
        <dsp:cNvSpPr/>
      </dsp:nvSpPr>
      <dsp:spPr>
        <a:xfrm rot="569">
          <a:off x="6336223" y="1661715"/>
          <a:ext cx="312485" cy="2092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569">
        <a:off x="6336223" y="1661715"/>
        <a:ext cx="312485" cy="209255"/>
      </dsp:txXfrm>
    </dsp:sp>
    <dsp:sp modelId="{90EF9E6A-2B06-5843-B5C6-389C71405575}">
      <dsp:nvSpPr>
        <dsp:cNvPr id="0" name=""/>
        <dsp:cNvSpPr/>
      </dsp:nvSpPr>
      <dsp:spPr>
        <a:xfrm>
          <a:off x="6916554" y="1331055"/>
          <a:ext cx="870858" cy="8708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99762C-74AA-8F46-BFCC-CC200AFB611F}">
      <dsp:nvSpPr>
        <dsp:cNvPr id="0" name=""/>
        <dsp:cNvSpPr/>
      </dsp:nvSpPr>
      <dsp:spPr>
        <a:xfrm>
          <a:off x="6758101" y="1974006"/>
          <a:ext cx="1471298" cy="1231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FFFF"/>
              </a:solidFill>
            </a:rPr>
            <a:t>Analyze Results </a:t>
          </a:r>
          <a:br>
            <a:rPr lang="en-US" sz="1000" kern="1200" dirty="0" smtClean="0">
              <a:solidFill>
                <a:srgbClr val="FFFFFF"/>
              </a:solidFill>
            </a:rPr>
          </a:br>
          <a:r>
            <a:rPr lang="en-US" sz="1000" kern="1200" dirty="0" smtClean="0">
              <a:solidFill>
                <a:srgbClr val="FFFFFF"/>
              </a:solidFill>
            </a:rPr>
            <a:t>(</a:t>
          </a:r>
          <a:r>
            <a:rPr lang="en-US" sz="1000" u="sng" kern="1200" dirty="0" smtClean="0">
              <a:solidFill>
                <a:srgbClr val="FFFFFF"/>
              </a:solidFill>
            </a:rPr>
            <a:t>1 day</a:t>
          </a:r>
          <a:r>
            <a:rPr lang="en-US" sz="1000" kern="1200" dirty="0" smtClean="0">
              <a:solidFill>
                <a:srgbClr val="FFFFFF"/>
              </a:solidFill>
            </a:rPr>
            <a:t>)</a:t>
          </a:r>
          <a:endParaRPr lang="en-US" sz="1000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rgbClr val="FFFFFF"/>
              </a:solidFill>
            </a:rPr>
            <a:t>Access Report</a:t>
          </a:r>
          <a:endParaRPr lang="en-US" sz="1000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rgbClr val="FFFFFF"/>
              </a:solidFill>
            </a:rPr>
            <a:t>Inform Patient</a:t>
          </a:r>
          <a:endParaRPr lang="en-US" sz="1000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rgbClr val="FFFFFF"/>
              </a:solidFill>
            </a:rPr>
            <a:t>Schedule Visit</a:t>
          </a:r>
          <a:endParaRPr lang="en-US" sz="1000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rgbClr val="FFFFFF"/>
              </a:solidFill>
            </a:rPr>
            <a:t>Repeat Test</a:t>
          </a:r>
          <a:endParaRPr lang="en-US" sz="1000" kern="1200" dirty="0">
            <a:solidFill>
              <a:srgbClr val="FFFFFF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rgbClr val="FFFFFF"/>
              </a:solidFill>
            </a:rPr>
            <a:t>Order New Test</a:t>
          </a:r>
          <a:endParaRPr lang="en-US" sz="1000" kern="1200" dirty="0">
            <a:solidFill>
              <a:srgbClr val="FFFFFF"/>
            </a:solidFill>
          </a:endParaRPr>
        </a:p>
      </dsp:txBody>
      <dsp:txXfrm>
        <a:off x="6758101" y="1974006"/>
        <a:ext cx="1471298" cy="1231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E461D-077D-1145-B7BC-E2BBA23F9A2E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F03B7-C863-3B49-8B6E-3ECB2FABD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C8675-D3B6-1D42-AB11-5BBE00E7F074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85432-9C16-7549-B3FD-3220DDEC3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combines viewing lab result report (on the left) with possible actions (on the right)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may seem obvious but it’s not the way it’s typically done: if you start following up and you forget to finish</a:t>
            </a:r>
            <a:r>
              <a:rPr lang="en-US" baseline="0" dirty="0" smtClean="0"/>
              <a:t>, there’s no way to keep track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not focusing on Computerized Physician Order Entry (</a:t>
            </a:r>
            <a:r>
              <a:rPr lang="en-US" dirty="0" smtClean="0"/>
              <a:t>CPOE)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provides insight to problems</a:t>
            </a:r>
            <a:r>
              <a:rPr lang="en-US" baseline="0" dirty="0" smtClean="0"/>
              <a:t> </a:t>
            </a:r>
            <a:r>
              <a:rPr lang="en-US" baseline="0" smtClean="0"/>
              <a:t>in order to </a:t>
            </a:r>
            <a:r>
              <a:rPr lang="en-US" baseline="0" dirty="0" smtClean="0"/>
              <a:t>give ideas on how to fix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AE3F1-05F7-6849-AFF9-6DF667E04E21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 Organizes by visits rather than orders</a:t>
            </a:r>
          </a:p>
          <a:p>
            <a:pPr>
              <a:buFontTx/>
              <a:buChar char="•"/>
            </a:pPr>
            <a:r>
              <a:rPr lang="en-US" dirty="0" smtClean="0"/>
              <a:t> Focuses</a:t>
            </a:r>
            <a:r>
              <a:rPr lang="en-US" baseline="0" dirty="0" smtClean="0"/>
              <a:t> on the formulizing the processes</a:t>
            </a:r>
          </a:p>
          <a:p>
            <a:pPr>
              <a:buFontTx/>
              <a:buChar char="•"/>
            </a:pPr>
            <a:r>
              <a:rPr lang="en-US" dirty="0" smtClean="0"/>
              <a:t> Medical guidelines that do not necessarily specify the step-by-step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A7A9E-FDA7-034A-92A5-ED8692516DA0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8520F-8DE6-124E-8724-B32CBC6E7E30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 am building an inspirational prototype in hopes that some of these ideas might be of interest to vendors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Runs in </a:t>
            </a:r>
            <a:r>
              <a:rPr lang="en-US" dirty="0" smtClean="0"/>
              <a:t>simulation mode: places orders automatically and simulates actor actions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59417-CCFB-984D-817B-5035900729C2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unique</a:t>
            </a:r>
            <a:r>
              <a:rPr lang="en-US" baseline="0" dirty="0" smtClean="0"/>
              <a:t> here are: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</a:t>
            </a:r>
            <a:r>
              <a:rPr lang="en-US" dirty="0" smtClean="0"/>
              <a:t>howing expected duration</a:t>
            </a:r>
            <a:r>
              <a:rPr lang="en-US" baseline="0" dirty="0" smtClean="0"/>
              <a:t> calculated from model definition</a:t>
            </a:r>
            <a:r>
              <a:rPr lang="en-US" dirty="0" smtClean="0"/>
              <a:t>, </a:t>
            </a:r>
          </a:p>
          <a:p>
            <a:pPr marL="228600" indent="-228600">
              <a:buAutoNum type="arabicParenR"/>
            </a:pPr>
            <a:r>
              <a:rPr lang="en-US" dirty="0" smtClean="0"/>
              <a:t>elapsed time since it started being processed</a:t>
            </a:r>
            <a:r>
              <a:rPr lang="en-US" baseline="0" dirty="0" smtClean="0"/>
              <a:t>, and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who is in charge of handling the current step.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Like email’s Sent box, has a Pending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5432-9C16-7549-B3FD-3220DDEC3F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21C9EF3-31DB-D340-BD89-93F70B49B513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71D4-DAF1-7441-98DC-AFE4A62BB336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99C-206A-704A-BAF8-CE6E019DC9A2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6A2463-C54E-4046-8904-B497C0BD847A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34309EC-CD21-F340-97AE-5527BF387096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D107-E450-344B-8358-4F0246EC9CF6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DA4-857F-8049-9CCA-A06E7DB3D176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E2C5-7F6D-B14C-99D4-C6E111C2ECB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9CF963B-5C73-D84F-8A50-8D59C852928D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3581-1738-A64C-87BC-F91A4648674A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B9FB-9167-1749-97A9-41D28E705C75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F81E7C-D1B1-A942-B7D3-7E68513713A1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659F975-F7DC-C244-AD61-AF822B260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reyya@cs.umd.edu" TargetMode="External"/><Relationship Id="rId4" Type="http://schemas.openxmlformats.org/officeDocument/2006/relationships/hyperlink" Target="http://www.cs.umd.edu/hcil/sharp/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4624668"/>
            <a:ext cx="8483600" cy="933450"/>
          </a:xfrm>
        </p:spPr>
        <p:txBody>
          <a:bodyPr>
            <a:normAutofit/>
          </a:bodyPr>
          <a:lstStyle/>
          <a:p>
            <a:r>
              <a:rPr lang="en-US" dirty="0" smtClean="0"/>
              <a:t>Reducing Missed Laboratory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5113867"/>
            <a:ext cx="5977467" cy="1197285"/>
          </a:xfrm>
        </p:spPr>
        <p:txBody>
          <a:bodyPr>
            <a:noAutofit/>
          </a:bodyPr>
          <a:lstStyle/>
          <a:p>
            <a:r>
              <a:rPr lang="en-US" sz="1800" dirty="0" smtClean="0"/>
              <a:t>Sureyya Tarkan, Catherine </a:t>
            </a:r>
            <a:r>
              <a:rPr lang="en-US" sz="1800" dirty="0" err="1" smtClean="0"/>
              <a:t>Plaisant</a:t>
            </a:r>
            <a:r>
              <a:rPr lang="en-US" sz="1800" dirty="0" smtClean="0"/>
              <a:t>, Ben </a:t>
            </a:r>
            <a:r>
              <a:rPr lang="en-US" sz="1800" dirty="0" err="1" smtClean="0"/>
              <a:t>Shneiderman</a:t>
            </a:r>
            <a:r>
              <a:rPr lang="en-US" sz="1800" dirty="0" smtClean="0"/>
              <a:t>, A. Zachary Hettinger</a:t>
            </a:r>
          </a:p>
          <a:p>
            <a:r>
              <a:rPr lang="en-US" sz="1800" dirty="0" smtClean="0"/>
              <a:t>UMD Department of Computer Science, HCIL, </a:t>
            </a:r>
            <a:r>
              <a:rPr lang="en-US" sz="1800" dirty="0" err="1" smtClean="0"/>
              <a:t>MedStar</a:t>
            </a:r>
            <a:r>
              <a:rPr lang="en-US" sz="1800" dirty="0" smtClean="0"/>
              <a:t> Institute for Innovation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614" y="5074490"/>
            <a:ext cx="1136650" cy="1102720"/>
          </a:xfrm>
          <a:prstGeom prst="rect">
            <a:avLst/>
          </a:prstGeom>
        </p:spPr>
      </p:pic>
      <p:pic>
        <p:nvPicPr>
          <p:cNvPr id="6" name="Picture 5" descr="HCIL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599" y="5002687"/>
            <a:ext cx="1388534" cy="122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racking table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7221" r="-7221"/>
          <a:stretch>
            <a:fillRect/>
          </a:stretch>
        </p:blipFill>
        <p:spPr>
          <a:xfrm>
            <a:off x="-660379" y="1"/>
            <a:ext cx="1050788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3DA4-857F-8049-9CCA-A06E7DB3D176}" type="datetime4">
              <a:rPr lang="en-US" smtClean="0"/>
              <a:pPr/>
              <a:t>November 8,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tabl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7" y="0"/>
            <a:ext cx="9205532" cy="687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Actor Action Sheets: Result Review</a:t>
            </a:r>
            <a:endParaRPr lang="en-US" dirty="0"/>
          </a:p>
        </p:txBody>
      </p:sp>
      <p:pic>
        <p:nvPicPr>
          <p:cNvPr id="7" name="Content Placeholder 6" descr="result review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368" b="-4368"/>
          <a:stretch>
            <a:fillRect/>
          </a:stretch>
        </p:blipFill>
        <p:spPr>
          <a:xfrm>
            <a:off x="0" y="1586916"/>
            <a:ext cx="9144000" cy="50158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389473" y="2330514"/>
            <a:ext cx="3352794" cy="3223615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300125" y="5554130"/>
            <a:ext cx="3352808" cy="260349"/>
          </a:xfrm>
          <a:prstGeom prst="fram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5878"/>
            <a:ext cx="7467600" cy="1143000"/>
          </a:xfrm>
        </p:spPr>
        <p:txBody>
          <a:bodyPr/>
          <a:lstStyle/>
          <a:p>
            <a:r>
              <a:rPr lang="en-US" dirty="0" smtClean="0"/>
              <a:t>Order</a:t>
            </a:r>
            <a:endParaRPr lang="en-US" dirty="0"/>
          </a:p>
        </p:txBody>
      </p:sp>
      <p:pic>
        <p:nvPicPr>
          <p:cNvPr id="6" name="Content Placeholder 5" descr="Screen shot 2011-02-15 at 2.01.05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9551" r="-9551"/>
          <a:stretch>
            <a:fillRect/>
          </a:stretch>
        </p:blipFill>
        <p:spPr>
          <a:xfrm>
            <a:off x="-1333224" y="-287867"/>
            <a:ext cx="11785546" cy="76918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7467600" cy="1143000"/>
          </a:xfrm>
        </p:spPr>
        <p:txBody>
          <a:bodyPr/>
          <a:lstStyle/>
          <a:p>
            <a:r>
              <a:rPr lang="en-US" dirty="0" smtClean="0"/>
              <a:t>Retrospective Analysis</a:t>
            </a:r>
            <a:endParaRPr lang="en-US" dirty="0"/>
          </a:p>
        </p:txBody>
      </p:sp>
      <p:pic>
        <p:nvPicPr>
          <p:cNvPr id="8" name="Content Placeholder 7" descr="Screen shot 2011-02-17 at 12.28.43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65" y="1168395"/>
            <a:ext cx="9103809" cy="57065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22266" y="1219226"/>
            <a:ext cx="4109468" cy="270933"/>
          </a:xfrm>
          <a:prstGeom prst="fram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079998" y="3149612"/>
            <a:ext cx="1574804" cy="3488255"/>
          </a:xfrm>
          <a:prstGeom prst="frame">
            <a:avLst>
              <a:gd name="adj1" fmla="val 4808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54025" y="1828819"/>
            <a:ext cx="6451576" cy="254000"/>
          </a:xfrm>
          <a:prstGeom prst="fram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54025" y="4233342"/>
            <a:ext cx="6671708" cy="237067"/>
          </a:xfrm>
          <a:prstGeom prst="fram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812820" y="2387614"/>
            <a:ext cx="863582" cy="626534"/>
          </a:xfrm>
          <a:prstGeom prst="fram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812820" y="4521208"/>
            <a:ext cx="863582" cy="592660"/>
          </a:xfrm>
          <a:prstGeom prst="fram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than a dozen physicians, estimated total of about eight hours of review</a:t>
            </a:r>
          </a:p>
          <a:p>
            <a:r>
              <a:rPr lang="en-US" dirty="0" smtClean="0"/>
              <a:t>Workflow model</a:t>
            </a:r>
          </a:p>
          <a:p>
            <a:pPr lvl="1"/>
            <a:r>
              <a:rPr lang="en-US" dirty="0" smtClean="0"/>
              <a:t>Repeat testing</a:t>
            </a:r>
          </a:p>
          <a:p>
            <a:pPr lvl="1"/>
            <a:r>
              <a:rPr lang="en-US" dirty="0" smtClean="0"/>
              <a:t>Reflex tests</a:t>
            </a:r>
          </a:p>
          <a:p>
            <a:pPr lvl="1"/>
            <a:r>
              <a:rPr lang="en-US" dirty="0" smtClean="0"/>
              <a:t>Predict estimated time</a:t>
            </a:r>
          </a:p>
          <a:p>
            <a:r>
              <a:rPr lang="en-US" dirty="0" smtClean="0"/>
              <a:t>Interface generation</a:t>
            </a:r>
          </a:p>
          <a:p>
            <a:pPr lvl="1"/>
            <a:r>
              <a:rPr lang="en-US" dirty="0" smtClean="0"/>
              <a:t>Notify manager</a:t>
            </a:r>
          </a:p>
          <a:p>
            <a:pPr lvl="1"/>
            <a:r>
              <a:rPr lang="en-US" dirty="0" smtClean="0"/>
              <a:t>Planned orders table</a:t>
            </a:r>
          </a:p>
          <a:p>
            <a:r>
              <a:rPr lang="en-US" dirty="0" smtClean="0"/>
              <a:t>Retrospective analysis</a:t>
            </a:r>
          </a:p>
          <a:p>
            <a:pPr lvl="1"/>
            <a:r>
              <a:rPr lang="en-US" dirty="0" smtClean="0"/>
              <a:t>Severity of lateness</a:t>
            </a:r>
          </a:p>
          <a:p>
            <a:pPr lvl="1"/>
            <a:r>
              <a:rPr lang="en-US" dirty="0" smtClean="0"/>
              <a:t>Quality attributes to compute metrics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8090647" cy="50672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Make temporal responsibility visible</a:t>
            </a:r>
          </a:p>
          <a:p>
            <a:r>
              <a:rPr lang="en-US" dirty="0" smtClean="0"/>
              <a:t>Tracking should show what is pending (</a:t>
            </a:r>
            <a:r>
              <a:rPr lang="en-US" sz="2000" dirty="0" smtClean="0"/>
              <a:t>and how much time has passed since last action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Prioritize late and critical (abnormal) entries</a:t>
            </a:r>
          </a:p>
          <a:p>
            <a:r>
              <a:rPr lang="en-US" dirty="0" smtClean="0"/>
              <a:t>Integrate review of results with possible actor actions from within same screen</a:t>
            </a:r>
          </a:p>
          <a:p>
            <a:r>
              <a:rPr lang="en-US" dirty="0" smtClean="0"/>
              <a:t>Retrospective analysis improves accountability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400" b="1" dirty="0" smtClean="0"/>
              <a:t>Acknowledgments</a:t>
            </a:r>
          </a:p>
          <a:p>
            <a:r>
              <a:rPr lang="en-US" sz="1400" dirty="0" smtClean="0"/>
              <a:t>Zach Hettinger, Daniel Murphy, </a:t>
            </a:r>
            <a:r>
              <a:rPr lang="en-US" sz="1400" dirty="0" err="1" smtClean="0"/>
              <a:t>Archana</a:t>
            </a:r>
            <a:r>
              <a:rPr lang="en-US" sz="1400" dirty="0" smtClean="0"/>
              <a:t> </a:t>
            </a:r>
            <a:r>
              <a:rPr lang="en-US" sz="1400" dirty="0" err="1" smtClean="0"/>
              <a:t>Laxmisan</a:t>
            </a:r>
            <a:r>
              <a:rPr lang="en-US" sz="1400" dirty="0" smtClean="0"/>
              <a:t>, </a:t>
            </a:r>
            <a:r>
              <a:rPr lang="en-US" sz="1400" dirty="0" err="1" smtClean="0"/>
              <a:t>Hardeep</a:t>
            </a:r>
            <a:r>
              <a:rPr lang="en-US" sz="1400" dirty="0" smtClean="0"/>
              <a:t> Singh, Dean </a:t>
            </a:r>
            <a:r>
              <a:rPr lang="en-US" sz="1400" dirty="0" err="1" smtClean="0"/>
              <a:t>Sittig</a:t>
            </a:r>
            <a:endParaRPr lang="en-US" sz="1400" dirty="0" smtClean="0"/>
          </a:p>
          <a:p>
            <a:r>
              <a:rPr lang="en-US" sz="1400" dirty="0" smtClean="0"/>
              <a:t>Strategic Health-IT Advanced Research Projects (SHARP)</a:t>
            </a:r>
          </a:p>
          <a:p>
            <a:pPr>
              <a:buNone/>
            </a:pPr>
            <a:r>
              <a:rPr lang="en-US" sz="1400" dirty="0" smtClean="0"/>
              <a:t>			</a:t>
            </a:r>
          </a:p>
          <a:p>
            <a:pPr>
              <a:buNone/>
            </a:pPr>
            <a:r>
              <a:rPr lang="en-US" sz="1400" dirty="0" smtClean="0"/>
              <a:t>				Contact: </a:t>
            </a:r>
            <a:r>
              <a:rPr lang="en-US" sz="1400" dirty="0" smtClean="0">
                <a:hlinkClick r:id="rId3"/>
              </a:rPr>
              <a:t>sureyya@cs.umd.edu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Website: </a:t>
            </a:r>
            <a:r>
              <a:rPr lang="en-US" sz="1400" dirty="0" smtClean="0">
                <a:hlinkClick r:id="rId4"/>
              </a:rPr>
              <a:t>http://www.cs.umd.edu/hcil/sharp/</a:t>
            </a:r>
            <a:r>
              <a:rPr lang="en-US" sz="14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image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52" y="5730875"/>
            <a:ext cx="25812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‘Missed Results’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Mishandling of abnormal results &amp; no follow-up (</a:t>
            </a:r>
            <a:r>
              <a:rPr lang="en-US" dirty="0" err="1" smtClean="0"/>
              <a:t>Wahls</a:t>
            </a:r>
            <a:r>
              <a:rPr lang="en-US" dirty="0" smtClean="0"/>
              <a:t>, 2007)</a:t>
            </a:r>
          </a:p>
          <a:p>
            <a:r>
              <a:rPr lang="en-US" dirty="0" smtClean="0"/>
              <a:t>Most common missing information: test results (</a:t>
            </a:r>
            <a:r>
              <a:rPr lang="en-US" dirty="0" err="1" smtClean="0"/>
              <a:t>Dovey</a:t>
            </a:r>
            <a:r>
              <a:rPr lang="en-US" dirty="0" smtClean="0"/>
              <a:t>, 2002)</a:t>
            </a:r>
          </a:p>
          <a:p>
            <a:r>
              <a:rPr lang="en-US" dirty="0" smtClean="0"/>
              <a:t>Delay in care, time/financial loss, pain/suffering, adverse clinical consequence (</a:t>
            </a:r>
            <a:r>
              <a:rPr lang="en-US" dirty="0" err="1" smtClean="0"/>
              <a:t>Hickner</a:t>
            </a:r>
            <a:r>
              <a:rPr lang="en-US" dirty="0" smtClean="0"/>
              <a:t>, 2008)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821488" y="4886325"/>
            <a:ext cx="1373187" cy="3651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Nurse</a:t>
            </a: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Process Steps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Pre-analytic</a:t>
            </a:r>
          </a:p>
          <a:p>
            <a:pPr lvl="1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Ordering the test</a:t>
            </a:r>
          </a:p>
          <a:p>
            <a:pPr lvl="1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Implementing the test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Analytic</a:t>
            </a:r>
          </a:p>
          <a:p>
            <a:pPr lvl="1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Performing the test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Post-analytic</a:t>
            </a:r>
          </a:p>
          <a:p>
            <a:pPr lvl="1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Reporting results to the clinician</a:t>
            </a:r>
          </a:p>
          <a:p>
            <a:pPr lvl="1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Responding to the results</a:t>
            </a:r>
          </a:p>
          <a:p>
            <a:pPr lvl="1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Notifying the patients of the results</a:t>
            </a:r>
          </a:p>
          <a:p>
            <a:pPr lvl="1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 smtClean="0">
                <a:ea typeface="+mn-ea"/>
              </a:rPr>
              <a:t>Following-up to ensure the patient took the appropriate action based on test results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C0E046-66D6-CF4E-A312-DEE96E85273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73613" y="3060700"/>
            <a:ext cx="1674812" cy="7318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Lab technician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rot="10800000" flipV="1">
            <a:off x="3843338" y="3427413"/>
            <a:ext cx="9302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rot="16200000" flipV="1">
            <a:off x="4729957" y="2180431"/>
            <a:ext cx="417512" cy="1343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161088" y="1911350"/>
            <a:ext cx="1987550" cy="7318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Patient &amp; Physician</a:t>
            </a:r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 rot="5400000">
            <a:off x="4448969" y="2986882"/>
            <a:ext cx="355600" cy="1966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rot="10800000">
            <a:off x="3524250" y="2263775"/>
            <a:ext cx="2636838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13438" y="4124325"/>
            <a:ext cx="1277937" cy="6969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Physician</a:t>
            </a:r>
          </a:p>
        </p:txBody>
      </p:sp>
      <p:cxnSp>
        <p:nvCxnSpPr>
          <p:cNvPr id="9" name="Straight Arrow Connector 8"/>
          <p:cNvCxnSpPr>
            <a:stCxn id="16" idx="3"/>
          </p:cNvCxnSpPr>
          <p:nvPr/>
        </p:nvCxnSpPr>
        <p:spPr>
          <a:xfrm flipH="1">
            <a:off x="6329363" y="2276475"/>
            <a:ext cx="1819275" cy="3441700"/>
          </a:xfrm>
          <a:prstGeom prst="curvedConnector4">
            <a:avLst>
              <a:gd name="adj1" fmla="val -30261"/>
              <a:gd name="adj2" fmla="val 10009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1"/>
          </p:cNvCxnSpPr>
          <p:nvPr/>
        </p:nvCxnSpPr>
        <p:spPr>
          <a:xfrm rot="10800000" flipV="1">
            <a:off x="4751388" y="4471988"/>
            <a:ext cx="1162050" cy="165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1"/>
          </p:cNvCxnSpPr>
          <p:nvPr/>
        </p:nvCxnSpPr>
        <p:spPr>
          <a:xfrm rot="10800000">
            <a:off x="5884863" y="5068888"/>
            <a:ext cx="9366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652963" y="1600200"/>
            <a:ext cx="1339850" cy="612775"/>
          </a:xfrm>
          <a:prstGeom prst="wedgeRoundRectCallout">
            <a:avLst>
              <a:gd name="adj1" fmla="val -201611"/>
              <a:gd name="adj2" fmla="val -9363"/>
              <a:gd name="adj3" fmla="val 16667"/>
            </a:avLst>
          </a:prstGeom>
          <a:solidFill>
            <a:srgbClr val="FF66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Specimen lost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389688" y="3163888"/>
            <a:ext cx="2012950" cy="984250"/>
          </a:xfrm>
          <a:prstGeom prst="wedgeRoundRectCallout">
            <a:avLst>
              <a:gd name="adj1" fmla="val -106239"/>
              <a:gd name="adj2" fmla="val 62342"/>
              <a:gd name="adj3" fmla="val 16667"/>
            </a:avLst>
          </a:prstGeom>
          <a:solidFill>
            <a:srgbClr val="FF66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Specimen mislabeled in office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161088" y="5857875"/>
            <a:ext cx="2012950" cy="795338"/>
          </a:xfrm>
          <a:prstGeom prst="wedgeRoundRectCallout">
            <a:avLst>
              <a:gd name="adj1" fmla="val -61204"/>
              <a:gd name="adj2" fmla="val -86435"/>
              <a:gd name="adj3" fmla="val 16667"/>
            </a:avLst>
          </a:prstGeom>
          <a:solidFill>
            <a:srgbClr val="FF66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Physician on vacation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389688" y="4359275"/>
            <a:ext cx="2287587" cy="366713"/>
          </a:xfrm>
          <a:prstGeom prst="wedgeRoundRectCallout">
            <a:avLst>
              <a:gd name="adj1" fmla="val -99291"/>
              <a:gd name="adj2" fmla="val -62461"/>
              <a:gd name="adj3" fmla="val 16667"/>
            </a:avLst>
          </a:prstGeom>
          <a:solidFill>
            <a:srgbClr val="FF66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Results misplaced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4652963" y="2292350"/>
            <a:ext cx="2012950" cy="812800"/>
          </a:xfrm>
          <a:prstGeom prst="wedgeRoundRectCallout">
            <a:avLst>
              <a:gd name="adj1" fmla="val -153716"/>
              <a:gd name="adj2" fmla="val -97917"/>
              <a:gd name="adj3" fmla="val 16667"/>
            </a:avLst>
          </a:prstGeom>
          <a:solidFill>
            <a:srgbClr val="FF66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Specimen damaged during transport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569075" y="4821238"/>
            <a:ext cx="2387600" cy="830262"/>
          </a:xfrm>
          <a:prstGeom prst="wedgeRoundRectCallout">
            <a:avLst>
              <a:gd name="adj1" fmla="val -138564"/>
              <a:gd name="adj2" fmla="val -65989"/>
              <a:gd name="adj3" fmla="val 16667"/>
            </a:avLst>
          </a:prstGeom>
          <a:solidFill>
            <a:srgbClr val="FF66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No documentation on record 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4951413" y="3165475"/>
            <a:ext cx="1358900" cy="627063"/>
          </a:xfrm>
          <a:prstGeom prst="wedgeRoundRectCallout">
            <a:avLst>
              <a:gd name="adj1" fmla="val -145428"/>
              <a:gd name="adj2" fmla="val 3164"/>
              <a:gd name="adj3" fmla="val 16667"/>
            </a:avLst>
          </a:prstGeom>
          <a:solidFill>
            <a:srgbClr val="FF66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Patient doesn’t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16" grpId="0" animBg="1"/>
      <p:bldP spid="24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Manager by Partners Healthcare (</a:t>
            </a:r>
            <a:r>
              <a:rPr lang="en-US" dirty="0" err="1" smtClean="0"/>
              <a:t>Poon</a:t>
            </a:r>
            <a:r>
              <a:rPr lang="en-US" dirty="0" smtClean="0"/>
              <a:t>, 2003)</a:t>
            </a:r>
          </a:p>
          <a:p>
            <a:r>
              <a:rPr lang="en-US" dirty="0" smtClean="0"/>
              <a:t>Little-JIL (</a:t>
            </a:r>
            <a:r>
              <a:rPr lang="en-US" dirty="0" err="1" smtClean="0"/>
              <a:t>Christov</a:t>
            </a:r>
            <a:r>
              <a:rPr lang="en-US" dirty="0" smtClean="0"/>
              <a:t>, 2008)</a:t>
            </a:r>
          </a:p>
          <a:p>
            <a:r>
              <a:rPr lang="en-US" dirty="0" smtClean="0"/>
              <a:t>Clinical guideline modeling languages (</a:t>
            </a:r>
            <a:r>
              <a:rPr lang="en-US" dirty="0" err="1" smtClean="0"/>
              <a:t>Shahar</a:t>
            </a:r>
            <a:r>
              <a:rPr lang="en-US" dirty="0" smtClean="0"/>
              <a:t>, 1998; </a:t>
            </a:r>
            <a:r>
              <a:rPr lang="en-US" dirty="0" err="1" smtClean="0"/>
              <a:t>Peleg</a:t>
            </a:r>
            <a:r>
              <a:rPr lang="en-US" dirty="0" smtClean="0"/>
              <a:t>, 2000; Fox, 1996)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 descr="Fedex progres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7474" r="-37474"/>
          <a:stretch>
            <a:fillRect/>
          </a:stretch>
        </p:blipFill>
        <p:spPr>
          <a:xfrm>
            <a:off x="-310749" y="242234"/>
            <a:ext cx="12060614" cy="66157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7467600" cy="1143000"/>
          </a:xfrm>
        </p:spPr>
        <p:txBody>
          <a:bodyPr/>
          <a:lstStyle/>
          <a:p>
            <a:r>
              <a:rPr lang="en-US" dirty="0" smtClean="0"/>
              <a:t>Motivation: Package tracking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1297601"/>
            <a:ext cx="2264668" cy="414862"/>
          </a:xfrm>
          <a:prstGeom prst="wedgeRoundRectCallout">
            <a:avLst>
              <a:gd name="adj1" fmla="val 58722"/>
              <a:gd name="adj2" fmla="val 23732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Clear expectation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2538" y="2607758"/>
            <a:ext cx="2252130" cy="457200"/>
          </a:xfrm>
          <a:prstGeom prst="wedgeRoundRectCallout">
            <a:avLst>
              <a:gd name="adj1" fmla="val 66347"/>
              <a:gd name="adj2" fmla="val 17731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Constant feedback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0" y="6356856"/>
            <a:ext cx="2578260" cy="423333"/>
          </a:xfrm>
          <a:prstGeom prst="wedgeRoundRectCallout">
            <a:avLst>
              <a:gd name="adj1" fmla="val 114060"/>
              <a:gd name="adj2" fmla="val -42150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Explicit responsibility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for Reducing Missed Laboratory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71816" cy="4873752"/>
          </a:xfrm>
        </p:spPr>
        <p:txBody>
          <a:bodyPr/>
          <a:lstStyle/>
          <a:p>
            <a:r>
              <a:rPr lang="en-US" sz="2400" dirty="0" smtClean="0"/>
              <a:t>Model user actions within workflow specification</a:t>
            </a:r>
          </a:p>
          <a:p>
            <a:pPr lvl="1"/>
            <a:r>
              <a:rPr lang="en-US" sz="2000" dirty="0" smtClean="0"/>
              <a:t>Assign temporal responsibility</a:t>
            </a:r>
          </a:p>
          <a:p>
            <a:r>
              <a:rPr lang="en-US" sz="2400" dirty="0" smtClean="0"/>
              <a:t>Derive an interactive display from the model</a:t>
            </a:r>
          </a:p>
          <a:p>
            <a:pPr lvl="1"/>
            <a:r>
              <a:rPr lang="en-US" sz="2000" dirty="0" smtClean="0"/>
              <a:t>From order time to until all follow-up actions are taken</a:t>
            </a:r>
          </a:p>
          <a:p>
            <a:pPr lvl="1"/>
            <a:r>
              <a:rPr lang="en-US" sz="2000" dirty="0" smtClean="0"/>
              <a:t>Support actor actions as part of tracking</a:t>
            </a:r>
          </a:p>
          <a:p>
            <a:r>
              <a:rPr lang="en-US" sz="2400" dirty="0" smtClean="0"/>
              <a:t>Provide retrospective analyses for clinic manager to identify common problems and compare performance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9F975-F7DC-C244-AD61-AF822B260C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5413"/>
            <a:ext cx="8042275" cy="1336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Laboratory Test Result Management Workflow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1BC1E7-5F4A-B74D-AF4E-4F0B89112E8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proces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2769" r="-12769"/>
          <a:stretch>
            <a:fillRect/>
          </a:stretch>
        </p:blipFill>
        <p:spPr/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Modeling Workflow &amp; Actions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F2C82-CCAD-D64A-B063-9D394C293CC6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65173" y="2534779"/>
            <a:ext cx="1051984" cy="268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171036" y="3505200"/>
            <a:ext cx="1051984" cy="268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475833" y="4301067"/>
            <a:ext cx="1051984" cy="268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782762" y="5268821"/>
            <a:ext cx="1051984" cy="268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8AC4B1-0CD2-B84B-BAE3-79729445539F}" type="datetime4">
              <a:rPr lang="en-US"/>
              <a:pPr>
                <a:defRPr/>
              </a:pPr>
              <a:t>November 8, 2011</a:t>
            </a:fld>
            <a:endParaRPr lang="en-US" dirty="0"/>
          </a:p>
        </p:txBody>
      </p:sp>
      <p:pic>
        <p:nvPicPr>
          <p:cNvPr id="35843" name="Content Placeholder 11" descr="trac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469" y="1082675"/>
            <a:ext cx="8255000" cy="6232525"/>
          </a:xfrm>
        </p:spPr>
      </p:pic>
      <p:sp>
        <p:nvSpPr>
          <p:cNvPr id="35844" name="Title 7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Multi-Step Task Analyzing, Reporting, Tracking (MSTART) Prototype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95F3E-8A72-2A4E-BC4D-DC416CE2F3A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5453063" y="2024063"/>
            <a:ext cx="2505075" cy="363537"/>
          </a:xfrm>
          <a:prstGeom prst="frame">
            <a:avLst>
              <a:gd name="adj1" fmla="val 9957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302000" y="2398713"/>
            <a:ext cx="2405063" cy="168275"/>
          </a:xfrm>
          <a:prstGeom prst="fram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1100138" y="2557463"/>
            <a:ext cx="1846262" cy="4267200"/>
          </a:xfrm>
          <a:prstGeom prst="frame">
            <a:avLst>
              <a:gd name="adj1" fmla="val 4009"/>
            </a:avLst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049338" y="2039938"/>
            <a:ext cx="1050925" cy="347662"/>
          </a:xfrm>
          <a:prstGeom prst="frame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16" grpId="2" animBg="1"/>
      <p:bldP spid="16" grpId="3" animBg="1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11530</TotalTime>
  <Words>706</Words>
  <Application>Microsoft Macintosh PowerPoint</Application>
  <PresentationFormat>On-screen Show (4:3)</PresentationFormat>
  <Paragraphs>138</Paragraphs>
  <Slides>15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Reducing Missed Laboratory Results</vt:lpstr>
      <vt:lpstr>‘Missed Results’ Problem</vt:lpstr>
      <vt:lpstr>Test Process Steps</vt:lpstr>
      <vt:lpstr>Related Work</vt:lpstr>
      <vt:lpstr>Motivation: Package tracking</vt:lpstr>
      <vt:lpstr>Approach for Reducing Missed Laboratory Results</vt:lpstr>
      <vt:lpstr>Laboratory Test Result Management Workflow</vt:lpstr>
      <vt:lpstr>Modeling Workflow &amp; Actions</vt:lpstr>
      <vt:lpstr>Multi-Step Task Analyzing, Reporting, Tracking (MSTART) Prototype</vt:lpstr>
      <vt:lpstr>Slide 9</vt:lpstr>
      <vt:lpstr>Generating Actor Action Sheets: Result Review</vt:lpstr>
      <vt:lpstr>Order</vt:lpstr>
      <vt:lpstr>Retrospective Analysis</vt:lpstr>
      <vt:lpstr>Initial Evaluation</vt:lpstr>
      <vt:lpstr>Conclusion: Guidelines</vt:lpstr>
    </vt:vector>
  </TitlesOfParts>
  <Company>University of Maryland, College Park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Tracking (Missed Labs)</dc:title>
  <dc:creator>Sureyya Tarkan</dc:creator>
  <cp:lastModifiedBy>Sureyya Tarkan</cp:lastModifiedBy>
  <cp:revision>415</cp:revision>
  <dcterms:created xsi:type="dcterms:W3CDTF">2011-11-08T21:30:07Z</dcterms:created>
  <dcterms:modified xsi:type="dcterms:W3CDTF">2011-11-08T21:49:47Z</dcterms:modified>
</cp:coreProperties>
</file>