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64" r:id="rId3"/>
    <p:sldId id="265" r:id="rId4"/>
    <p:sldId id="343" r:id="rId5"/>
    <p:sldId id="353" r:id="rId6"/>
    <p:sldId id="354" r:id="rId7"/>
    <p:sldId id="280" r:id="rId8"/>
    <p:sldId id="358" r:id="rId9"/>
    <p:sldId id="364" r:id="rId10"/>
    <p:sldId id="365" r:id="rId11"/>
    <p:sldId id="366" r:id="rId12"/>
    <p:sldId id="367" r:id="rId13"/>
    <p:sldId id="368" r:id="rId14"/>
    <p:sldId id="369" r:id="rId15"/>
    <p:sldId id="346" r:id="rId16"/>
    <p:sldId id="359" r:id="rId17"/>
    <p:sldId id="347" r:id="rId18"/>
    <p:sldId id="314" r:id="rId19"/>
    <p:sldId id="301" r:id="rId20"/>
    <p:sldId id="370" r:id="rId21"/>
    <p:sldId id="371" r:id="rId22"/>
    <p:sldId id="325" r:id="rId23"/>
    <p:sldId id="288" r:id="rId24"/>
    <p:sldId id="284" r:id="rId25"/>
    <p:sldId id="36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81900" autoAdjust="0"/>
  </p:normalViewPr>
  <p:slideViewPr>
    <p:cSldViewPr snapToGrid="0" snapToObjects="1">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962CD-97F2-F14F-866F-7F76D1C873EE}" type="datetimeFigureOut">
              <a:rPr lang="en-US" smtClean="0"/>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E9844-1926-B147-BFBC-BA51740CB4A7}" type="slidenum">
              <a:rPr lang="en-US" smtClean="0"/>
              <a:t>‹#›</a:t>
            </a:fld>
            <a:endParaRPr lang="en-US"/>
          </a:p>
        </p:txBody>
      </p:sp>
    </p:spTree>
    <p:extLst>
      <p:ext uri="{BB962C8B-B14F-4D97-AF65-F5344CB8AC3E}">
        <p14:creationId xmlns:p14="http://schemas.microsoft.com/office/powerpoint/2010/main" val="191870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task doctors are asked to do in many situations:  For example Imagine that this</a:t>
            </a:r>
            <a:r>
              <a:rPr lang="en-US" baseline="0" dirty="0" smtClean="0"/>
              <a:t> is what the patient told me he was taking last month… but today he is telling you he is taking this</a:t>
            </a:r>
            <a:endParaRPr lang="en-US" dirty="0"/>
          </a:p>
        </p:txBody>
      </p:sp>
      <p:sp>
        <p:nvSpPr>
          <p:cNvPr id="4" name="Slide Number Placeholder 3"/>
          <p:cNvSpPr>
            <a:spLocks noGrp="1"/>
          </p:cNvSpPr>
          <p:nvPr>
            <p:ph type="sldNum" sz="quarter" idx="10"/>
          </p:nvPr>
        </p:nvSpPr>
        <p:spPr/>
        <p:txBody>
          <a:bodyPr/>
          <a:lstStyle/>
          <a:p>
            <a:fld id="{F0338A80-A046-7647-9CDD-5C799194CE07}" type="slidenum">
              <a:rPr lang="en-US" smtClean="0"/>
              <a:pPr/>
              <a:t>2</a:t>
            </a:fld>
            <a:endParaRPr lang="en-US"/>
          </a:p>
        </p:txBody>
      </p:sp>
    </p:spTree>
    <p:extLst>
      <p:ext uri="{BB962C8B-B14F-4D97-AF65-F5344CB8AC3E}">
        <p14:creationId xmlns:p14="http://schemas.microsoft.com/office/powerpoint/2010/main" val="266720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a:t>
            </a:r>
            <a:r>
              <a:rPr lang="en-US" baseline="0" dirty="0" smtClean="0"/>
              <a:t> the same, what’d different? </a:t>
            </a:r>
            <a:endParaRPr lang="en-US" dirty="0"/>
          </a:p>
        </p:txBody>
      </p:sp>
      <p:sp>
        <p:nvSpPr>
          <p:cNvPr id="4" name="Slide Number Placeholder 3"/>
          <p:cNvSpPr>
            <a:spLocks noGrp="1"/>
          </p:cNvSpPr>
          <p:nvPr>
            <p:ph type="sldNum" sz="quarter" idx="10"/>
          </p:nvPr>
        </p:nvSpPr>
        <p:spPr/>
        <p:txBody>
          <a:bodyPr/>
          <a:lstStyle/>
          <a:p>
            <a:fld id="{F0338A80-A046-7647-9CDD-5C799194CE07}" type="slidenum">
              <a:rPr lang="en-US" smtClean="0"/>
              <a:pPr/>
              <a:t>3</a:t>
            </a:fld>
            <a:endParaRPr lang="en-US"/>
          </a:p>
        </p:txBody>
      </p:sp>
    </p:spTree>
    <p:extLst>
      <p:ext uri="{BB962C8B-B14F-4D97-AF65-F5344CB8AC3E}">
        <p14:creationId xmlns:p14="http://schemas.microsoft.com/office/powerpoint/2010/main" val="330223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see </a:t>
            </a:r>
            <a:r>
              <a:rPr lang="en-US" baseline="0" dirty="0" err="1" smtClean="0"/>
              <a:t>whats</a:t>
            </a:r>
            <a:r>
              <a:rPr lang="en-US" baseline="0" dirty="0" smtClean="0"/>
              <a:t> the same? Or different? Between the home and hospital meds? Twinlist helps by </a:t>
            </a:r>
            <a:endParaRPr lang="en-US" dirty="0"/>
          </a:p>
        </p:txBody>
      </p:sp>
      <p:sp>
        <p:nvSpPr>
          <p:cNvPr id="4" name="Slide Number Placeholder 3"/>
          <p:cNvSpPr>
            <a:spLocks noGrp="1"/>
          </p:cNvSpPr>
          <p:nvPr>
            <p:ph type="sldNum" sz="quarter" idx="10"/>
          </p:nvPr>
        </p:nvSpPr>
        <p:spPr/>
        <p:txBody>
          <a:bodyPr/>
          <a:lstStyle/>
          <a:p>
            <a:fld id="{C738F56A-D45C-467E-A621-110441346BE7}" type="slidenum">
              <a:rPr lang="en-US" smtClean="0"/>
              <a:t>9</a:t>
            </a:fld>
            <a:endParaRPr lang="en-US"/>
          </a:p>
        </p:txBody>
      </p:sp>
    </p:spTree>
    <p:extLst>
      <p:ext uri="{BB962C8B-B14F-4D97-AF65-F5344CB8AC3E}">
        <p14:creationId xmlns:p14="http://schemas.microsoft.com/office/powerpoint/2010/main" val="180178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bring to the middle the things that</a:t>
            </a:r>
            <a:r>
              <a:rPr lang="en-US" baseline="0" dirty="0" smtClean="0"/>
              <a:t> are the identical</a:t>
            </a:r>
            <a:endParaRPr lang="en-US" dirty="0"/>
          </a:p>
        </p:txBody>
      </p:sp>
      <p:sp>
        <p:nvSpPr>
          <p:cNvPr id="4" name="Slide Number Placeholder 3"/>
          <p:cNvSpPr>
            <a:spLocks noGrp="1"/>
          </p:cNvSpPr>
          <p:nvPr>
            <p:ph type="sldNum" sz="quarter" idx="10"/>
          </p:nvPr>
        </p:nvSpPr>
        <p:spPr/>
        <p:txBody>
          <a:bodyPr/>
          <a:lstStyle/>
          <a:p>
            <a:fld id="{C738F56A-D45C-467E-A621-110441346BE7}" type="slidenum">
              <a:rPr lang="en-US" smtClean="0"/>
              <a:t>10</a:t>
            </a:fld>
            <a:endParaRPr lang="en-US"/>
          </a:p>
        </p:txBody>
      </p:sp>
    </p:spTree>
    <p:extLst>
      <p:ext uri="{BB962C8B-B14F-4D97-AF65-F5344CB8AC3E}">
        <p14:creationId xmlns:p14="http://schemas.microsoft.com/office/powerpoint/2010/main" val="225514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Push to the side the drugs that are UNIQUE</a:t>
            </a:r>
            <a:endParaRPr lang="en-US" dirty="0"/>
          </a:p>
        </p:txBody>
      </p:sp>
      <p:sp>
        <p:nvSpPr>
          <p:cNvPr id="4" name="Slide Number Placeholder 3"/>
          <p:cNvSpPr>
            <a:spLocks noGrp="1"/>
          </p:cNvSpPr>
          <p:nvPr>
            <p:ph type="sldNum" sz="quarter" idx="10"/>
          </p:nvPr>
        </p:nvSpPr>
        <p:spPr/>
        <p:txBody>
          <a:bodyPr/>
          <a:lstStyle/>
          <a:p>
            <a:fld id="{C738F56A-D45C-467E-A621-110441346BE7}" type="slidenum">
              <a:rPr lang="en-US" smtClean="0"/>
              <a:t>11</a:t>
            </a:fld>
            <a:endParaRPr lang="en-US"/>
          </a:p>
        </p:txBody>
      </p:sp>
    </p:spTree>
    <p:extLst>
      <p:ext uri="{BB962C8B-B14F-4D97-AF65-F5344CB8AC3E}">
        <p14:creationId xmlns:p14="http://schemas.microsoft.com/office/powerpoint/2010/main" val="41213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 the similar drugs</a:t>
            </a:r>
            <a:endParaRPr lang="en-US" dirty="0"/>
          </a:p>
        </p:txBody>
      </p:sp>
      <p:sp>
        <p:nvSpPr>
          <p:cNvPr id="4" name="Slide Number Placeholder 3"/>
          <p:cNvSpPr>
            <a:spLocks noGrp="1"/>
          </p:cNvSpPr>
          <p:nvPr>
            <p:ph type="sldNum" sz="quarter" idx="10"/>
          </p:nvPr>
        </p:nvSpPr>
        <p:spPr/>
        <p:txBody>
          <a:bodyPr/>
          <a:lstStyle/>
          <a:p>
            <a:fld id="{C738F56A-D45C-467E-A621-110441346BE7}" type="slidenum">
              <a:rPr lang="en-US" smtClean="0"/>
              <a:t>12</a:t>
            </a:fld>
            <a:endParaRPr lang="en-US"/>
          </a:p>
        </p:txBody>
      </p:sp>
    </p:spTree>
    <p:extLst>
      <p:ext uri="{BB962C8B-B14F-4D97-AF65-F5344CB8AC3E}">
        <p14:creationId xmlns:p14="http://schemas.microsoft.com/office/powerpoint/2010/main" val="388415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Compact</a:t>
            </a:r>
            <a:r>
              <a:rPr lang="en-US" baseline="0" dirty="0" smtClean="0"/>
              <a:t> the display</a:t>
            </a:r>
            <a:endParaRPr lang="en-US" dirty="0"/>
          </a:p>
        </p:txBody>
      </p:sp>
      <p:sp>
        <p:nvSpPr>
          <p:cNvPr id="4" name="Slide Number Placeholder 3"/>
          <p:cNvSpPr>
            <a:spLocks noGrp="1"/>
          </p:cNvSpPr>
          <p:nvPr>
            <p:ph type="sldNum" sz="quarter" idx="10"/>
          </p:nvPr>
        </p:nvSpPr>
        <p:spPr/>
        <p:txBody>
          <a:bodyPr/>
          <a:lstStyle/>
          <a:p>
            <a:fld id="{C738F56A-D45C-467E-A621-110441346BE7}" type="slidenum">
              <a:rPr lang="en-US" smtClean="0"/>
              <a:t>13</a:t>
            </a:fld>
            <a:endParaRPr lang="en-US"/>
          </a:p>
        </p:txBody>
      </p:sp>
    </p:spTree>
    <p:extLst>
      <p:ext uri="{BB962C8B-B14F-4D97-AF65-F5344CB8AC3E}">
        <p14:creationId xmlns:p14="http://schemas.microsoft.com/office/powerpoint/2010/main" val="177256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make it easy to select</a:t>
            </a:r>
            <a:r>
              <a:rPr lang="en-US" baseline="0" dirty="0" smtClean="0"/>
              <a:t> what you want</a:t>
            </a:r>
            <a:endParaRPr lang="en-US" dirty="0"/>
          </a:p>
        </p:txBody>
      </p:sp>
      <p:sp>
        <p:nvSpPr>
          <p:cNvPr id="4" name="Slide Number Placeholder 3"/>
          <p:cNvSpPr>
            <a:spLocks noGrp="1"/>
          </p:cNvSpPr>
          <p:nvPr>
            <p:ph type="sldNum" sz="quarter" idx="10"/>
          </p:nvPr>
        </p:nvSpPr>
        <p:spPr/>
        <p:txBody>
          <a:bodyPr/>
          <a:lstStyle/>
          <a:p>
            <a:fld id="{C738F56A-D45C-467E-A621-110441346BE7}" type="slidenum">
              <a:rPr lang="en-US" smtClean="0"/>
              <a:t>14</a:t>
            </a:fld>
            <a:endParaRPr lang="en-US"/>
          </a:p>
        </p:txBody>
      </p:sp>
    </p:spTree>
    <p:extLst>
      <p:ext uri="{BB962C8B-B14F-4D97-AF65-F5344CB8AC3E}">
        <p14:creationId xmlns:p14="http://schemas.microsoft.com/office/powerpoint/2010/main" val="47678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E9844-1926-B147-BFBC-BA51740CB4A7}" type="slidenum">
              <a:rPr lang="en-US" smtClean="0"/>
              <a:t>15</a:t>
            </a:fld>
            <a:endParaRPr lang="en-US"/>
          </a:p>
        </p:txBody>
      </p:sp>
    </p:spTree>
    <p:extLst>
      <p:ext uri="{BB962C8B-B14F-4D97-AF65-F5344CB8AC3E}">
        <p14:creationId xmlns:p14="http://schemas.microsoft.com/office/powerpoint/2010/main" val="375548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D723E-0207-B040-8842-2852B0DC7A0A}"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211890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D723E-0207-B040-8842-2852B0DC7A0A}"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3616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D723E-0207-B040-8842-2852B0DC7A0A}"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48938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B54502-908F-C24C-9F87-0027064727C7}" type="datetimeFigureOut">
              <a:rPr lang="en-US" smtClean="0">
                <a:solidFill>
                  <a:prstClr val="black">
                    <a:tint val="75000"/>
                  </a:prstClr>
                </a:solidFill>
              </a:rPr>
              <a:pPr/>
              <a:t>12/6/2013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1FAAE2-9F1E-8A48-94F7-CA8B98E5A8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6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D723E-0207-B040-8842-2852B0DC7A0A}"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280661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D723E-0207-B040-8842-2852B0DC7A0A}"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301815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0D723E-0207-B040-8842-2852B0DC7A0A}"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205652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D723E-0207-B040-8842-2852B0DC7A0A}" type="datetimeFigureOut">
              <a:rPr lang="en-US" smtClean="0"/>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180846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0D723E-0207-B040-8842-2852B0DC7A0A}" type="datetimeFigureOut">
              <a:rPr lang="en-US" smtClean="0"/>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42635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D723E-0207-B040-8842-2852B0DC7A0A}" type="datetimeFigureOut">
              <a:rPr lang="en-US" smtClean="0"/>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335922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D723E-0207-B040-8842-2852B0DC7A0A}"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159450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D723E-0207-B040-8842-2852B0DC7A0A}"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FA647-F7D4-FE45-B3D7-D1F0E7FB7BA6}" type="slidenum">
              <a:rPr lang="en-US" smtClean="0"/>
              <a:t>‹#›</a:t>
            </a:fld>
            <a:endParaRPr lang="en-US"/>
          </a:p>
        </p:txBody>
      </p:sp>
    </p:spTree>
    <p:extLst>
      <p:ext uri="{BB962C8B-B14F-4D97-AF65-F5344CB8AC3E}">
        <p14:creationId xmlns:p14="http://schemas.microsoft.com/office/powerpoint/2010/main" val="170904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D723E-0207-B040-8842-2852B0DC7A0A}" type="datetimeFigureOut">
              <a:rPr lang="en-US" smtClean="0"/>
              <a:t>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FA647-F7D4-FE45-B3D7-D1F0E7FB7BA6}" type="slidenum">
              <a:rPr lang="en-US" smtClean="0"/>
              <a:t>‹#›</a:t>
            </a:fld>
            <a:endParaRPr lang="en-US"/>
          </a:p>
        </p:txBody>
      </p:sp>
    </p:spTree>
    <p:extLst>
      <p:ext uri="{BB962C8B-B14F-4D97-AF65-F5344CB8AC3E}">
        <p14:creationId xmlns:p14="http://schemas.microsoft.com/office/powerpoint/2010/main" val="2928186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plaisant@cs.umd.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Jorge.R.Herskovic@uth.tmc.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s.umd.edu/hcil/sharp/twinlist" TargetMode="Externa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umd.edu/hcil/sharp/twinlist" TargetMode="Externa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s.umd.edu/hcil/sharp/twin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1992053"/>
            <a:ext cx="8686800" cy="1600200"/>
          </a:xfrm>
        </p:spPr>
        <p:txBody>
          <a:bodyPr anchor="t">
            <a:noAutofit/>
          </a:bodyPr>
          <a:lstStyle/>
          <a:p>
            <a:r>
              <a:rPr lang="en-US" dirty="0" smtClean="0"/>
              <a:t> </a:t>
            </a:r>
            <a:r>
              <a:rPr lang="en-US" sz="3600" b="1" dirty="0" smtClean="0"/>
              <a:t>Twinlist: Novel </a:t>
            </a:r>
            <a:r>
              <a:rPr lang="en-US" sz="3600" b="1" dirty="0"/>
              <a:t>User Interface Designs </a:t>
            </a:r>
            <a:r>
              <a:rPr lang="en-US" sz="3600" b="1" dirty="0" smtClean="0"/>
              <a:t/>
            </a:r>
            <a:br>
              <a:rPr lang="en-US" sz="3600" b="1" dirty="0" smtClean="0"/>
            </a:br>
            <a:r>
              <a:rPr lang="en-US" sz="3600" b="1" dirty="0" smtClean="0"/>
              <a:t>for Medication </a:t>
            </a:r>
            <a:r>
              <a:rPr lang="en-US" sz="3600" b="1" dirty="0"/>
              <a:t>Reconciliation </a:t>
            </a:r>
            <a:r>
              <a:rPr lang="en-US" sz="2400" dirty="0" smtClean="0"/>
              <a:t/>
            </a:r>
            <a:br>
              <a:rPr lang="en-US" sz="2400" dirty="0" smtClean="0"/>
            </a:br>
            <a:r>
              <a:rPr lang="en-US" sz="4000" dirty="0" smtClean="0"/>
              <a:t/>
            </a:r>
            <a:br>
              <a:rPr lang="en-US" sz="4000" dirty="0" smtClean="0"/>
            </a:br>
            <a:endParaRPr lang="en-US" sz="4000" dirty="0">
              <a:solidFill>
                <a:srgbClr val="21509B"/>
              </a:solidFill>
            </a:endParaRPr>
          </a:p>
        </p:txBody>
      </p:sp>
      <p:sp>
        <p:nvSpPr>
          <p:cNvPr id="4" name="Title 2"/>
          <p:cNvSpPr txBox="1">
            <a:spLocks/>
          </p:cNvSpPr>
          <p:nvPr/>
        </p:nvSpPr>
        <p:spPr>
          <a:xfrm>
            <a:off x="304800" y="3048000"/>
            <a:ext cx="8686800" cy="990600"/>
          </a:xfrm>
          <a:prstGeom prst="rect">
            <a:avLst/>
          </a:prstGeom>
          <a:effectLst/>
        </p:spPr>
        <p:txBody>
          <a:bodyPr vert="horz" anchor="ctr">
            <a:noAutofit/>
          </a:bodyPr>
          <a:lstStyle/>
          <a:p>
            <a:pPr defTabSz="914400">
              <a:spcBef>
                <a:spcPct val="0"/>
              </a:spcBef>
              <a:defRPr/>
            </a:pPr>
            <a:endParaRPr lang="th-TH" sz="2800" cap="all" dirty="0" smtClean="0">
              <a:solidFill>
                <a:srgbClr val="40C62E"/>
              </a:solidFill>
              <a:latin typeface="FoundrySterling-MediumExpert"/>
              <a:cs typeface="FoundrySterling-MediumExpert"/>
            </a:endParaRPr>
          </a:p>
        </p:txBody>
      </p:sp>
      <p:sp>
        <p:nvSpPr>
          <p:cNvPr id="5" name="Title 2"/>
          <p:cNvSpPr txBox="1">
            <a:spLocks/>
          </p:cNvSpPr>
          <p:nvPr/>
        </p:nvSpPr>
        <p:spPr>
          <a:xfrm>
            <a:off x="273570" y="3886200"/>
            <a:ext cx="8686800" cy="1219200"/>
          </a:xfrm>
          <a:prstGeom prst="rect">
            <a:avLst/>
          </a:prstGeom>
          <a:effectLst/>
        </p:spPr>
        <p:txBody>
          <a:bodyPr vert="horz" anchor="ctr">
            <a:noAutofit/>
          </a:bodyPr>
          <a:lstStyle/>
          <a:p>
            <a:pPr defTabSz="914400">
              <a:spcBef>
                <a:spcPct val="0"/>
              </a:spcBef>
              <a:defRPr/>
            </a:pPr>
            <a:endParaRPr lang="en-US" sz="2400" cap="all" dirty="0">
              <a:solidFill>
                <a:prstClr val="black">
                  <a:lumMod val="50000"/>
                  <a:lumOff val="50000"/>
                </a:prstClr>
              </a:solidFill>
              <a:latin typeface="FoundrySterling-MediumExpert"/>
              <a:cs typeface="FoundrySterling-MediumExpert"/>
            </a:endParaRPr>
          </a:p>
        </p:txBody>
      </p:sp>
      <p:sp>
        <p:nvSpPr>
          <p:cNvPr id="10" name="Rectangle 9"/>
          <p:cNvSpPr/>
          <p:nvPr/>
        </p:nvSpPr>
        <p:spPr>
          <a:xfrm>
            <a:off x="0" y="6256790"/>
            <a:ext cx="9144000" cy="3451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p:nvPicPr>
        <p:blipFill>
          <a:blip r:embed="rId2"/>
          <a:stretch>
            <a:fillRect/>
          </a:stretch>
        </p:blipFill>
        <p:spPr>
          <a:xfrm>
            <a:off x="7512898" y="4763042"/>
            <a:ext cx="1273101" cy="1265989"/>
          </a:xfrm>
          <a:prstGeom prst="rect">
            <a:avLst/>
          </a:prstGeom>
        </p:spPr>
      </p:pic>
      <p:pic>
        <p:nvPicPr>
          <p:cNvPr id="7" name="Picture 6"/>
          <p:cNvPicPr>
            <a:picLocks noChangeAspect="1"/>
          </p:cNvPicPr>
          <p:nvPr/>
        </p:nvPicPr>
        <p:blipFill>
          <a:blip r:embed="rId3"/>
          <a:stretch>
            <a:fillRect/>
          </a:stretch>
        </p:blipFill>
        <p:spPr>
          <a:xfrm>
            <a:off x="3373575" y="570346"/>
            <a:ext cx="1016000" cy="1016000"/>
          </a:xfrm>
          <a:prstGeom prst="rect">
            <a:avLst/>
          </a:prstGeom>
        </p:spPr>
      </p:pic>
      <p:pic>
        <p:nvPicPr>
          <p:cNvPr id="9" name="Picture 8"/>
          <p:cNvPicPr>
            <a:picLocks noChangeAspect="1"/>
          </p:cNvPicPr>
          <p:nvPr/>
        </p:nvPicPr>
        <p:blipFill>
          <a:blip r:embed="rId4"/>
          <a:stretch>
            <a:fillRect/>
          </a:stretch>
        </p:blipFill>
        <p:spPr>
          <a:xfrm>
            <a:off x="5430975" y="570346"/>
            <a:ext cx="990600" cy="990600"/>
          </a:xfrm>
          <a:prstGeom prst="rect">
            <a:avLst/>
          </a:prstGeom>
        </p:spPr>
      </p:pic>
      <p:pic>
        <p:nvPicPr>
          <p:cNvPr id="14" name="Picture 13"/>
          <p:cNvPicPr>
            <a:picLocks noChangeAspect="1"/>
          </p:cNvPicPr>
          <p:nvPr/>
        </p:nvPicPr>
        <p:blipFill>
          <a:blip r:embed="rId5"/>
          <a:stretch>
            <a:fillRect/>
          </a:stretch>
        </p:blipFill>
        <p:spPr>
          <a:xfrm>
            <a:off x="2382975" y="570346"/>
            <a:ext cx="990600" cy="990600"/>
          </a:xfrm>
          <a:prstGeom prst="rect">
            <a:avLst/>
          </a:prstGeom>
        </p:spPr>
      </p:pic>
      <p:pic>
        <p:nvPicPr>
          <p:cNvPr id="16" name="Picture 15"/>
          <p:cNvPicPr>
            <a:picLocks noChangeAspect="1"/>
          </p:cNvPicPr>
          <p:nvPr/>
        </p:nvPicPr>
        <p:blipFill>
          <a:blip r:embed="rId6"/>
          <a:stretch>
            <a:fillRect/>
          </a:stretch>
        </p:blipFill>
        <p:spPr>
          <a:xfrm>
            <a:off x="4440375" y="570346"/>
            <a:ext cx="990600" cy="990600"/>
          </a:xfrm>
          <a:prstGeom prst="rect">
            <a:avLst/>
          </a:prstGeom>
        </p:spPr>
      </p:pic>
      <p:pic>
        <p:nvPicPr>
          <p:cNvPr id="11" name="Picture 10" descr="SHAPRC NCCD logo.png"/>
          <p:cNvPicPr>
            <a:picLocks noChangeAspect="1"/>
          </p:cNvPicPr>
          <p:nvPr/>
        </p:nvPicPr>
        <p:blipFill>
          <a:blip r:embed="rId7" cstate="print"/>
          <a:stretch>
            <a:fillRect/>
          </a:stretch>
        </p:blipFill>
        <p:spPr>
          <a:xfrm>
            <a:off x="273570" y="5560510"/>
            <a:ext cx="1402461" cy="469082"/>
          </a:xfrm>
          <a:prstGeom prst="rect">
            <a:avLst/>
          </a:prstGeom>
        </p:spPr>
      </p:pic>
      <p:sp>
        <p:nvSpPr>
          <p:cNvPr id="2" name="Rectangle 1"/>
          <p:cNvSpPr/>
          <p:nvPr/>
        </p:nvSpPr>
        <p:spPr>
          <a:xfrm>
            <a:off x="1428534" y="3660564"/>
            <a:ext cx="6105183" cy="3508653"/>
          </a:xfrm>
          <a:prstGeom prst="rect">
            <a:avLst/>
          </a:prstGeom>
        </p:spPr>
        <p:txBody>
          <a:bodyPr wrap="square">
            <a:spAutoFit/>
          </a:bodyPr>
          <a:lstStyle/>
          <a:p>
            <a:pPr algn="ctr"/>
            <a:r>
              <a:rPr lang="en-US" b="1" dirty="0" smtClean="0"/>
              <a:t>C. Plaisant, T. Chao, J. Wu, B. </a:t>
            </a:r>
            <a:r>
              <a:rPr lang="en-US" b="1" dirty="0" err="1" smtClean="0"/>
              <a:t>Shneiderman</a:t>
            </a:r>
            <a:endParaRPr lang="en-US" b="1" dirty="0" smtClean="0"/>
          </a:p>
          <a:p>
            <a:pPr algn="ctr"/>
            <a:r>
              <a:rPr lang="en-US" dirty="0" smtClean="0"/>
              <a:t>    University </a:t>
            </a:r>
            <a:r>
              <a:rPr lang="en-US" dirty="0"/>
              <a:t>of Maryland, College </a:t>
            </a:r>
            <a:r>
              <a:rPr lang="en-US" dirty="0" smtClean="0"/>
              <a:t>Park </a:t>
            </a:r>
            <a:r>
              <a:rPr lang="en-US" baseline="30000" dirty="0" smtClean="0"/>
              <a:t> </a:t>
            </a:r>
            <a:br>
              <a:rPr lang="en-US" baseline="30000" dirty="0" smtClean="0"/>
            </a:br>
            <a:endParaRPr lang="en-US" dirty="0"/>
          </a:p>
          <a:p>
            <a:pPr algn="ctr"/>
            <a:r>
              <a:rPr lang="en-US" b="1" dirty="0" smtClean="0"/>
              <a:t>J. </a:t>
            </a:r>
            <a:r>
              <a:rPr lang="en-US" b="1" dirty="0" err="1" smtClean="0"/>
              <a:t>Herskovic</a:t>
            </a:r>
            <a:r>
              <a:rPr lang="en-US" b="1" dirty="0" smtClean="0"/>
              <a:t>, T. Johnson</a:t>
            </a:r>
            <a:r>
              <a:rPr lang="en-US" b="1" dirty="0"/>
              <a:t>, </a:t>
            </a:r>
            <a:r>
              <a:rPr lang="en-US" b="1" dirty="0" smtClean="0"/>
              <a:t>E. </a:t>
            </a:r>
            <a:r>
              <a:rPr lang="en-US" b="1" dirty="0" err="1" smtClean="0"/>
              <a:t>Bernstam</a:t>
            </a:r>
            <a:r>
              <a:rPr lang="en-US" b="1" dirty="0"/>
              <a:t>, </a:t>
            </a:r>
            <a:r>
              <a:rPr lang="en-US" b="1" dirty="0" smtClean="0"/>
              <a:t>E. Markowitz</a:t>
            </a:r>
          </a:p>
          <a:p>
            <a:pPr algn="ctr"/>
            <a:r>
              <a:rPr lang="en-US" b="1" dirty="0" smtClean="0"/>
              <a:t>    </a:t>
            </a:r>
            <a:r>
              <a:rPr lang="en-US" dirty="0"/>
              <a:t>University of Texas, </a:t>
            </a:r>
            <a:r>
              <a:rPr lang="en-US" dirty="0" smtClean="0"/>
              <a:t>Houston</a:t>
            </a:r>
            <a:br>
              <a:rPr lang="en-US" dirty="0" smtClean="0"/>
            </a:br>
            <a:r>
              <a:rPr lang="en-US" b="1" dirty="0"/>
              <a:t>Z. Hettinger</a:t>
            </a:r>
          </a:p>
          <a:p>
            <a:pPr algn="ctr"/>
            <a:r>
              <a:rPr lang="en-US" dirty="0" err="1"/>
              <a:t>Medstar</a:t>
            </a:r>
            <a:r>
              <a:rPr lang="en-US" dirty="0"/>
              <a:t> Institute for Innovation, DC </a:t>
            </a:r>
            <a:endParaRPr lang="en-US" baseline="30000" dirty="0"/>
          </a:p>
          <a:p>
            <a:pPr algn="ctr"/>
            <a:r>
              <a:rPr lang="en-US" b="1" dirty="0" smtClean="0"/>
              <a:t>S. </a:t>
            </a:r>
            <a:r>
              <a:rPr lang="en-US" b="1" dirty="0" err="1" smtClean="0"/>
              <a:t>Powsner</a:t>
            </a:r>
            <a:r>
              <a:rPr lang="en-US" b="1" dirty="0"/>
              <a:t/>
            </a:r>
            <a:br>
              <a:rPr lang="en-US" b="1" dirty="0"/>
            </a:br>
            <a:r>
              <a:rPr lang="en-US" b="1" dirty="0" smtClean="0"/>
              <a:t> </a:t>
            </a:r>
            <a:r>
              <a:rPr lang="en-US" dirty="0"/>
              <a:t>Yale </a:t>
            </a:r>
            <a:r>
              <a:rPr lang="en-US" dirty="0" smtClean="0"/>
              <a:t>University, </a:t>
            </a:r>
            <a:r>
              <a:rPr lang="en-US" dirty="0"/>
              <a:t>CT</a:t>
            </a:r>
          </a:p>
          <a:p>
            <a:endParaRPr lang="en-US" b="1" baseline="30000" dirty="0" smtClean="0"/>
          </a:p>
          <a:p>
            <a:r>
              <a:rPr lang="en-US" b="1" baseline="30000" dirty="0"/>
              <a:t/>
            </a:r>
            <a:br>
              <a:rPr lang="en-US" b="1" baseline="30000" dirty="0"/>
            </a:br>
            <a:r>
              <a:rPr lang="en-US" b="1" dirty="0" smtClean="0"/>
              <a:t/>
            </a:r>
            <a:br>
              <a:rPr lang="en-US" b="1" dirty="0" smtClean="0"/>
            </a:br>
            <a:endParaRPr lang="en-US" b="1" dirty="0" smtClean="0"/>
          </a:p>
        </p:txBody>
      </p:sp>
    </p:spTree>
    <p:extLst>
      <p:ext uri="{BB962C8B-B14F-4D97-AF65-F5344CB8AC3E}">
        <p14:creationId xmlns:p14="http://schemas.microsoft.com/office/powerpoint/2010/main" val="2057630788"/>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685800"/>
            <a:ext cx="9245918" cy="780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AutoShape 24"/>
          <p:cNvCxnSpPr>
            <a:cxnSpLocks noChangeShapeType="1"/>
          </p:cNvCxnSpPr>
          <p:nvPr/>
        </p:nvCxnSpPr>
        <p:spPr bwMode="auto">
          <a:xfrm>
            <a:off x="2895600" y="3276600"/>
            <a:ext cx="609600" cy="0"/>
          </a:xfrm>
          <a:prstGeom prst="straightConnector1">
            <a:avLst/>
          </a:prstGeom>
          <a:noFill/>
          <a:ln w="28575">
            <a:solidFill>
              <a:srgbClr val="943634"/>
            </a:solidFill>
            <a:round/>
            <a:headEnd/>
            <a:tailEnd type="triangle" w="med" len="med"/>
          </a:ln>
          <a:extLst>
            <a:ext uri="{909E8E84-426E-40DD-AFC4-6F175D3DCCD1}">
              <a14:hiddenFill xmlns:a14="http://schemas.microsoft.com/office/drawing/2010/main">
                <a:noFill/>
              </a14:hiddenFill>
            </a:ext>
          </a:extLst>
        </p:spPr>
      </p:cxnSp>
      <p:cxnSp>
        <p:nvCxnSpPr>
          <p:cNvPr id="4" name="AutoShape 25"/>
          <p:cNvCxnSpPr>
            <a:cxnSpLocks noChangeShapeType="1"/>
          </p:cNvCxnSpPr>
          <p:nvPr/>
        </p:nvCxnSpPr>
        <p:spPr bwMode="auto">
          <a:xfrm flipH="1">
            <a:off x="4419600" y="1600200"/>
            <a:ext cx="990344" cy="1447800"/>
          </a:xfrm>
          <a:prstGeom prst="straightConnector1">
            <a:avLst/>
          </a:prstGeom>
          <a:noFill/>
          <a:ln w="28575">
            <a:solidFill>
              <a:srgbClr val="943634"/>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100099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685800"/>
            <a:ext cx="9245918" cy="780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AutoShape 3"/>
          <p:cNvCxnSpPr>
            <a:cxnSpLocks noChangeShapeType="1"/>
          </p:cNvCxnSpPr>
          <p:nvPr/>
        </p:nvCxnSpPr>
        <p:spPr bwMode="auto">
          <a:xfrm flipH="1">
            <a:off x="1828800" y="2514600"/>
            <a:ext cx="761999" cy="1589"/>
          </a:xfrm>
          <a:prstGeom prst="straightConnector1">
            <a:avLst/>
          </a:prstGeom>
          <a:noFill/>
          <a:ln w="38100">
            <a:solidFill>
              <a:srgbClr val="943634"/>
            </a:solidFill>
            <a:round/>
            <a:headEnd/>
            <a:tailEnd type="triangle" w="med" len="med"/>
          </a:ln>
          <a:extLst>
            <a:ext uri="{909E8E84-426E-40DD-AFC4-6F175D3DCCD1}">
              <a14:hiddenFill xmlns:a14="http://schemas.microsoft.com/office/drawing/2010/main">
                <a:noFill/>
              </a14:hiddenFill>
            </a:ext>
          </a:extLst>
        </p:spPr>
      </p:cxnSp>
      <p:cxnSp>
        <p:nvCxnSpPr>
          <p:cNvPr id="4" name="AutoShape 4"/>
          <p:cNvCxnSpPr>
            <a:cxnSpLocks noChangeShapeType="1"/>
          </p:cNvCxnSpPr>
          <p:nvPr/>
        </p:nvCxnSpPr>
        <p:spPr bwMode="auto">
          <a:xfrm>
            <a:off x="6248400" y="5105400"/>
            <a:ext cx="1219200" cy="152400"/>
          </a:xfrm>
          <a:prstGeom prst="straightConnector1">
            <a:avLst/>
          </a:prstGeom>
          <a:noFill/>
          <a:ln w="38100">
            <a:solidFill>
              <a:srgbClr val="943634"/>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2712265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685800"/>
            <a:ext cx="9245918" cy="780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4"/>
          <p:cNvSpPr>
            <a:spLocks noChangeArrowheads="1"/>
          </p:cNvSpPr>
          <p:nvPr/>
        </p:nvSpPr>
        <p:spPr bwMode="auto">
          <a:xfrm>
            <a:off x="1605874" y="4860608"/>
            <a:ext cx="5410200" cy="625792"/>
          </a:xfrm>
          <a:prstGeom prst="ellipse">
            <a:avLst/>
          </a:prstGeom>
          <a:noFill/>
          <a:ln w="19050">
            <a:solidFill>
              <a:srgbClr val="94363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120079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685800"/>
            <a:ext cx="9245918" cy="780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87753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685800"/>
            <a:ext cx="9245918" cy="780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53924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5084618"/>
          </a:xfrm>
        </p:spPr>
        <p:txBody>
          <a:bodyPr>
            <a:normAutofit fontScale="85000" lnSpcReduction="10000"/>
          </a:bodyPr>
          <a:lstStyle/>
          <a:p>
            <a:r>
              <a:rPr lang="en-US" dirty="0">
                <a:solidFill>
                  <a:srgbClr val="E46C0A"/>
                </a:solidFill>
              </a:rPr>
              <a:t>1- </a:t>
            </a:r>
            <a:r>
              <a:rPr lang="en-US" b="1" dirty="0">
                <a:solidFill>
                  <a:schemeClr val="accent6">
                    <a:lumMod val="75000"/>
                  </a:schemeClr>
                </a:solidFill>
              </a:rPr>
              <a:t>R</a:t>
            </a:r>
            <a:r>
              <a:rPr lang="en-US" b="1" dirty="0" smtClean="0">
                <a:solidFill>
                  <a:schemeClr val="accent6">
                    <a:lumMod val="75000"/>
                  </a:schemeClr>
                </a:solidFill>
              </a:rPr>
              <a:t>ole </a:t>
            </a:r>
            <a:r>
              <a:rPr lang="en-US" b="1" dirty="0">
                <a:solidFill>
                  <a:schemeClr val="accent6">
                    <a:lumMod val="75000"/>
                  </a:schemeClr>
                </a:solidFill>
              </a:rPr>
              <a:t>of animation</a:t>
            </a:r>
            <a:br>
              <a:rPr lang="en-US" b="1" dirty="0">
                <a:solidFill>
                  <a:schemeClr val="accent6">
                    <a:lumMod val="75000"/>
                  </a:schemeClr>
                </a:solidFill>
              </a:rPr>
            </a:br>
            <a:r>
              <a:rPr lang="en-US" b="1" dirty="0" smtClean="0"/>
              <a:t>    </a:t>
            </a:r>
            <a:r>
              <a:rPr lang="en-US" dirty="0" smtClean="0"/>
              <a:t>with </a:t>
            </a:r>
            <a:r>
              <a:rPr lang="en-US" dirty="0"/>
              <a:t>students </a:t>
            </a:r>
            <a:endParaRPr lang="en-US" dirty="0" smtClean="0"/>
          </a:p>
          <a:p>
            <a:pPr marL="457200" lvl="1" indent="0">
              <a:buNone/>
            </a:pPr>
            <a:r>
              <a:rPr lang="en-US" dirty="0"/>
              <a:t> </a:t>
            </a:r>
            <a:r>
              <a:rPr lang="en-US" dirty="0" smtClean="0"/>
              <a:t>  &gt;  </a:t>
            </a:r>
            <a:r>
              <a:rPr lang="en-US" sz="3800" b="1" dirty="0" smtClean="0">
                <a:solidFill>
                  <a:schemeClr val="accent6">
                    <a:lumMod val="75000"/>
                  </a:schemeClr>
                </a:solidFill>
              </a:rPr>
              <a:t>Animation helped users learn </a:t>
            </a:r>
            <a:r>
              <a:rPr lang="en-US" sz="3800" b="1" dirty="0">
                <a:solidFill>
                  <a:schemeClr val="accent6">
                    <a:lumMod val="75000"/>
                  </a:schemeClr>
                </a:solidFill>
              </a:rPr>
              <a:t>the </a:t>
            </a:r>
            <a:r>
              <a:rPr lang="en-US" sz="3800" b="1" dirty="0" smtClean="0">
                <a:solidFill>
                  <a:schemeClr val="accent6">
                    <a:lumMod val="75000"/>
                  </a:schemeClr>
                </a:solidFill>
              </a:rPr>
              <a:t>layout</a:t>
            </a:r>
            <a:endParaRPr lang="en-US" b="1" dirty="0" smtClean="0">
              <a:solidFill>
                <a:schemeClr val="accent6">
                  <a:lumMod val="75000"/>
                </a:schemeClr>
              </a:solidFill>
            </a:endParaRPr>
          </a:p>
          <a:p>
            <a:pPr marL="914400" lvl="2" indent="0">
              <a:buNone/>
            </a:pPr>
            <a:r>
              <a:rPr lang="en-US" sz="1900" dirty="0" smtClean="0"/>
              <a:t>     Fewer clarification questions</a:t>
            </a:r>
            <a:br>
              <a:rPr lang="en-US" sz="1900" dirty="0" smtClean="0"/>
            </a:br>
            <a:r>
              <a:rPr lang="en-US" sz="1900" dirty="0" smtClean="0"/>
              <a:t>     Animated version preferred</a:t>
            </a:r>
            <a:endParaRPr lang="en-US" sz="1900" dirty="0"/>
          </a:p>
          <a:p>
            <a:pPr marL="457200" lvl="1" indent="0">
              <a:buNone/>
            </a:pPr>
            <a:r>
              <a:rPr lang="en-US" dirty="0"/>
              <a:t> </a:t>
            </a:r>
            <a:r>
              <a:rPr lang="en-US" dirty="0" smtClean="0"/>
              <a:t>  &gt;  Most said they </a:t>
            </a:r>
            <a:r>
              <a:rPr lang="en-US" dirty="0"/>
              <a:t>would </a:t>
            </a:r>
            <a:r>
              <a:rPr lang="en-US" dirty="0" smtClean="0"/>
              <a:t>eventually turn </a:t>
            </a:r>
            <a:r>
              <a:rPr lang="en-US" dirty="0"/>
              <a:t>off </a:t>
            </a:r>
            <a:r>
              <a:rPr lang="en-US" dirty="0" smtClean="0"/>
              <a:t>animation</a:t>
            </a:r>
          </a:p>
          <a:p>
            <a:pPr lvl="1"/>
            <a:endParaRPr lang="en-US" dirty="0"/>
          </a:p>
          <a:p>
            <a:r>
              <a:rPr lang="en-US" dirty="0" smtClean="0">
                <a:solidFill>
                  <a:srgbClr val="E46C0A"/>
                </a:solidFill>
              </a:rPr>
              <a:t>2- </a:t>
            </a:r>
            <a:r>
              <a:rPr lang="en-US" b="1" dirty="0" smtClean="0">
                <a:solidFill>
                  <a:srgbClr val="E46C0A"/>
                </a:solidFill>
              </a:rPr>
              <a:t>Performance (</a:t>
            </a:r>
            <a:r>
              <a:rPr lang="en-US" b="1" dirty="0">
                <a:solidFill>
                  <a:srgbClr val="E46C0A"/>
                </a:solidFill>
              </a:rPr>
              <a:t>j</a:t>
            </a:r>
            <a:r>
              <a:rPr lang="en-US" b="1" dirty="0" smtClean="0">
                <a:solidFill>
                  <a:srgbClr val="E46C0A"/>
                </a:solidFill>
              </a:rPr>
              <a:t>ust completed) </a:t>
            </a:r>
            <a:endParaRPr lang="en-US" b="1" dirty="0">
              <a:solidFill>
                <a:srgbClr val="E46C0A"/>
              </a:solidFill>
            </a:endParaRPr>
          </a:p>
          <a:p>
            <a:pPr marL="0" indent="0">
              <a:buNone/>
            </a:pPr>
            <a:r>
              <a:rPr lang="en-US" b="1" dirty="0"/>
              <a:t>	</a:t>
            </a:r>
            <a:r>
              <a:rPr lang="en-US" dirty="0" smtClean="0"/>
              <a:t>20 physicians</a:t>
            </a:r>
            <a:endParaRPr lang="en-US" dirty="0"/>
          </a:p>
          <a:p>
            <a:pPr marL="0" indent="0">
              <a:buNone/>
            </a:pPr>
            <a:r>
              <a:rPr lang="en-US" dirty="0"/>
              <a:t>	</a:t>
            </a:r>
            <a:r>
              <a:rPr lang="en-US" dirty="0" smtClean="0"/>
              <a:t>4 </a:t>
            </a:r>
            <a:r>
              <a:rPr lang="en-US" dirty="0"/>
              <a:t>complex cases to </a:t>
            </a:r>
            <a:r>
              <a:rPr lang="en-US" dirty="0" smtClean="0"/>
              <a:t>reconcile</a:t>
            </a:r>
          </a:p>
          <a:p>
            <a:pPr marL="0" indent="0">
              <a:buNone/>
            </a:pPr>
            <a:r>
              <a:rPr lang="en-US" dirty="0"/>
              <a:t>	</a:t>
            </a:r>
            <a:r>
              <a:rPr lang="en-US" dirty="0" smtClean="0"/>
              <a:t>	</a:t>
            </a:r>
            <a:r>
              <a:rPr lang="en-US" sz="2800" dirty="0" smtClean="0"/>
              <a:t>2 with Baseline</a:t>
            </a:r>
          </a:p>
          <a:p>
            <a:pPr marL="457200" lvl="1" indent="0">
              <a:buNone/>
            </a:pPr>
            <a:r>
              <a:rPr lang="en-US" dirty="0" smtClean="0"/>
              <a:t>    	2 </a:t>
            </a:r>
            <a:r>
              <a:rPr lang="en-US" dirty="0"/>
              <a:t>with </a:t>
            </a:r>
            <a:r>
              <a:rPr lang="en-US" dirty="0" smtClean="0"/>
              <a:t>Twinlist </a:t>
            </a:r>
            <a:r>
              <a:rPr lang="en-US" sz="1900" dirty="0" smtClean="0"/>
              <a:t>     </a:t>
            </a:r>
          </a:p>
        </p:txBody>
      </p:sp>
    </p:spTree>
    <p:extLst>
      <p:ext uri="{BB962C8B-B14F-4D97-AF65-F5344CB8AC3E}">
        <p14:creationId xmlns:p14="http://schemas.microsoft.com/office/powerpoint/2010/main" val="3266108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Participants read narrative about case</a:t>
            </a:r>
            <a:endParaRPr lang="en-US" dirty="0"/>
          </a:p>
        </p:txBody>
      </p:sp>
      <p:sp>
        <p:nvSpPr>
          <p:cNvPr id="4" name="Rectangle 3"/>
          <p:cNvSpPr/>
          <p:nvPr/>
        </p:nvSpPr>
        <p:spPr>
          <a:xfrm>
            <a:off x="584200" y="1322150"/>
            <a:ext cx="8102600" cy="5355313"/>
          </a:xfrm>
          <a:prstGeom prst="rect">
            <a:avLst/>
          </a:prstGeom>
        </p:spPr>
        <p:txBody>
          <a:bodyPr wrap="square">
            <a:spAutoFit/>
          </a:bodyPr>
          <a:lstStyle/>
          <a:p>
            <a:r>
              <a:rPr lang="en-US" dirty="0"/>
              <a:t> </a:t>
            </a:r>
          </a:p>
          <a:p>
            <a:r>
              <a:rPr lang="en-US" dirty="0" smtClean="0"/>
              <a:t>e.g. </a:t>
            </a:r>
            <a:br>
              <a:rPr lang="en-US" dirty="0" smtClean="0"/>
            </a:br>
            <a:r>
              <a:rPr lang="en-US" dirty="0" smtClean="0"/>
              <a:t>Jim </a:t>
            </a:r>
            <a:r>
              <a:rPr lang="en-US" dirty="0"/>
              <a:t>Jones is a 74 year old, married businessman, now retired.</a:t>
            </a:r>
          </a:p>
          <a:p>
            <a:r>
              <a:rPr lang="en-US" dirty="0"/>
              <a:t>He's being treated for Coronary Artery Disease (stent placed at age 70) Constipation, chronic Diabetes Mellitus, Type II Elevated Cholesterol GERD Hypertension Mild Dementia</a:t>
            </a:r>
          </a:p>
          <a:p>
            <a:r>
              <a:rPr lang="en-US" dirty="0"/>
              <a:t> </a:t>
            </a:r>
          </a:p>
          <a:p>
            <a:r>
              <a:rPr lang="en-US" dirty="0"/>
              <a:t>His family internist sent him to the hospital Monday morning after his wife insisted he go to the clinic because he was having trouble breathing, and was rubbing his chest. He had been doing fine until sometime during the night. She said he had seemed quite well Sunday afternoon watching the game-- two of their sons came over to watch the game with him. They made it "a little tailgate party-- hot dogs with </a:t>
            </a:r>
            <a:r>
              <a:rPr lang="en-US" dirty="0" err="1"/>
              <a:t>saukraut</a:t>
            </a:r>
            <a:r>
              <a:rPr lang="en-US" dirty="0"/>
              <a:t> and everything."</a:t>
            </a:r>
          </a:p>
          <a:p>
            <a:r>
              <a:rPr lang="en-US" dirty="0"/>
              <a:t> </a:t>
            </a:r>
          </a:p>
          <a:p>
            <a:r>
              <a:rPr lang="en-US" dirty="0"/>
              <a:t>On examination his internist found moderate pulmonary congestion, but no EKG changes. Troponin was negative. Because of his past history and strong family history of MI, patient was admitted, treated, and now on Wednesday afternoon, wants to be discharged. His internist is away for a professional meeting. One of the medical house officers is handling the discharge orders, etc.</a:t>
            </a:r>
          </a:p>
        </p:txBody>
      </p:sp>
    </p:spTree>
    <p:extLst>
      <p:ext uri="{BB962C8B-B14F-4D97-AF65-F5344CB8AC3E}">
        <p14:creationId xmlns:p14="http://schemas.microsoft.com/office/powerpoint/2010/main" val="2674571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64247"/>
            <a:ext cx="8229600" cy="944628"/>
          </a:xfrm>
        </p:spPr>
        <p:txBody>
          <a:bodyPr>
            <a:normAutofit fontScale="90000"/>
          </a:bodyPr>
          <a:lstStyle/>
          <a:p>
            <a:r>
              <a:rPr lang="en-US" b="1" dirty="0"/>
              <a:t/>
            </a:r>
            <a:br>
              <a:rPr lang="en-US" b="1" dirty="0"/>
            </a:br>
            <a:r>
              <a:rPr lang="en-US" b="1" dirty="0" smtClean="0"/>
              <a:t>then use either</a:t>
            </a:r>
            <a:br>
              <a:rPr lang="en-US" b="1" dirty="0" smtClean="0"/>
            </a:br>
            <a:r>
              <a:rPr lang="en-US" b="1" dirty="0" smtClean="0"/>
              <a:t>Baseline  or  Twinlist</a:t>
            </a:r>
            <a:br>
              <a:rPr lang="en-US" b="1" dirty="0" smtClean="0"/>
            </a:br>
            <a:r>
              <a:rPr lang="en-US" b="1" dirty="0"/>
              <a:t/>
            </a:r>
            <a:br>
              <a:rPr lang="en-US" b="1" dirty="0"/>
            </a:br>
            <a:r>
              <a:rPr lang="en-US" b="1" dirty="0"/>
              <a:t>C</a:t>
            </a:r>
            <a:r>
              <a:rPr lang="en-US" b="1" dirty="0" smtClean="0"/>
              <a:t>ontact </a:t>
            </a:r>
            <a:r>
              <a:rPr lang="en-US" b="1" dirty="0" smtClean="0">
                <a:hlinkClick r:id="rId2"/>
              </a:rPr>
              <a:t>plaisant@cs.umd.edu</a:t>
            </a:r>
            <a:r>
              <a:rPr lang="en-US" b="1" dirty="0" smtClean="0"/>
              <a:t> for copy of demonstration + code</a:t>
            </a: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880329" y="4757331"/>
            <a:ext cx="7215899" cy="1093751"/>
          </a:xfrm>
          <a:prstGeom prst="rect">
            <a:avLst/>
          </a:prstGeom>
          <a:noFill/>
        </p:spPr>
        <p:txBody>
          <a:bodyPr wrap="square" rtlCol="0">
            <a:spAutoFit/>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rPr>
              <a:t>DEMO</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endParaRPr>
          </a:p>
        </p:txBody>
      </p:sp>
    </p:spTree>
    <p:extLst>
      <p:ext uri="{BB962C8B-B14F-4D97-AF65-F5344CB8AC3E}">
        <p14:creationId xmlns:p14="http://schemas.microsoft.com/office/powerpoint/2010/main" val="4235107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989" y="993476"/>
            <a:ext cx="7215899" cy="2185214"/>
          </a:xfrm>
          <a:prstGeom prst="rect">
            <a:avLst/>
          </a:prstGeom>
          <a:noFill/>
        </p:spPr>
        <p:txBody>
          <a:bodyPr wrap="square" rtlCol="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rPr>
              <a:t>Unpublished so not included in online slides</a:t>
            </a:r>
            <a:endPar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endParaRPr>
          </a:p>
          <a:p>
            <a:pPr algn="ct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endParaRPr>
          </a:p>
        </p:txBody>
      </p:sp>
      <p:sp>
        <p:nvSpPr>
          <p:cNvPr id="2" name="Rectangle 1"/>
          <p:cNvSpPr/>
          <p:nvPr/>
        </p:nvSpPr>
        <p:spPr>
          <a:xfrm>
            <a:off x="1748509" y="3244334"/>
            <a:ext cx="5646994" cy="2000548"/>
          </a:xfrm>
          <a:prstGeom prst="rect">
            <a:avLst/>
          </a:prstGeom>
        </p:spPr>
        <p:txBody>
          <a:bodyPr wrap="none">
            <a:spAutoFit/>
          </a:bodyPr>
          <a:lstStyle/>
          <a:p>
            <a:pPr algn="ctr"/>
            <a:r>
              <a:rPr lang="en-US" sz="4800" b="1" dirty="0">
                <a:ln w="12700">
                  <a:solidFill>
                    <a:schemeClr val="tx2">
                      <a:satMod val="155000"/>
                    </a:schemeClr>
                  </a:solidFill>
                  <a:prstDash val="solid"/>
                </a:ln>
                <a:effectLst>
                  <a:outerShdw blurRad="41275" dist="20320" dir="1800000" algn="tl" rotWithShape="0">
                    <a:srgbClr val="000000">
                      <a:alpha val="40000"/>
                    </a:srgbClr>
                  </a:outerShdw>
                </a:effectLst>
              </a:rPr>
              <a:t>Results </a:t>
            </a:r>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preview</a:t>
            </a:r>
          </a:p>
          <a:p>
            <a:pPr algn="ctr"/>
            <a:endParaRPr lang="en-US" sz="4800" b="1" dirty="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r>
              <a:rPr lang="en-US"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Please contact plaisant@cs.umd.edu</a:t>
            </a:r>
            <a:endParaRPr lang="en-US" sz="4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3408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5189" y="424611"/>
            <a:ext cx="7215899" cy="1107996"/>
          </a:xfrm>
          <a:prstGeom prst="rect">
            <a:avLst/>
          </a:prstGeom>
          <a:noFill/>
        </p:spPr>
        <p:txBody>
          <a:bodyPr wrap="square" rtlCol="0">
            <a:spAutoFit/>
          </a:bodyPr>
          <a:lstStyle/>
          <a:p>
            <a:pPr algn="ct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rPr>
              <a:t>Alternative layouts</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3">
                    <a:satMod val="175000"/>
                    <a:alpha val="40000"/>
                  </a:schemeClr>
                </a:glow>
                <a:outerShdw blurRad="50800" algn="tl" rotWithShape="0">
                  <a:srgbClr val="000000"/>
                </a:outerShdw>
              </a:effectLst>
            </a:endParaRPr>
          </a:p>
        </p:txBody>
      </p:sp>
      <p:sp>
        <p:nvSpPr>
          <p:cNvPr id="5" name="Content Placeholder 4"/>
          <p:cNvSpPr>
            <a:spLocks noGrp="1"/>
          </p:cNvSpPr>
          <p:nvPr>
            <p:ph idx="1"/>
          </p:nvPr>
        </p:nvSpPr>
        <p:spPr>
          <a:xfrm>
            <a:off x="387930" y="1615676"/>
            <a:ext cx="8686800" cy="4525963"/>
          </a:xfrm>
        </p:spPr>
        <p:txBody>
          <a:bodyPr>
            <a:normAutofit/>
          </a:bodyPr>
          <a:lstStyle/>
          <a:p>
            <a:r>
              <a:rPr lang="en-US" dirty="0" smtClean="0"/>
              <a:t>Further grouping of drugs (still 5 columns)</a:t>
            </a:r>
            <a:br>
              <a:rPr lang="en-US" dirty="0" smtClean="0"/>
            </a:br>
            <a:endParaRPr lang="en-US" sz="1050" dirty="0" smtClean="0"/>
          </a:p>
          <a:p>
            <a:pPr lvl="1"/>
            <a:r>
              <a:rPr lang="en-US" dirty="0" smtClean="0"/>
              <a:t>Grouping by class</a:t>
            </a:r>
          </a:p>
          <a:p>
            <a:pPr lvl="1"/>
            <a:r>
              <a:rPr lang="en-US" dirty="0" smtClean="0"/>
              <a:t>Grouping by diagnosis</a:t>
            </a:r>
          </a:p>
          <a:p>
            <a:pPr lvl="1"/>
            <a:r>
              <a:rPr lang="en-US" dirty="0" smtClean="0"/>
              <a:t>Multiple groups</a:t>
            </a:r>
            <a:r>
              <a:rPr lang="en-US" dirty="0"/>
              <a:t> </a:t>
            </a:r>
            <a:r>
              <a:rPr lang="en-US" dirty="0" smtClean="0"/>
              <a:t>per drug</a:t>
            </a:r>
          </a:p>
          <a:p>
            <a:r>
              <a:rPr lang="en-US" dirty="0" smtClean="0"/>
              <a:t>No horizontal spreading</a:t>
            </a:r>
          </a:p>
          <a:p>
            <a:pPr lvl="1"/>
            <a:r>
              <a:rPr lang="en-US" dirty="0" smtClean="0"/>
              <a:t>1 column/list + similarity info on mouse-over</a:t>
            </a:r>
          </a:p>
          <a:p>
            <a:pPr lvl="1"/>
            <a:r>
              <a:rPr lang="en-US" dirty="0"/>
              <a:t>1 </a:t>
            </a:r>
            <a:r>
              <a:rPr lang="en-US" dirty="0" smtClean="0"/>
              <a:t>column/list + extra column for groups</a:t>
            </a:r>
          </a:p>
          <a:p>
            <a:r>
              <a:rPr lang="en-US" dirty="0" smtClean="0"/>
              <a:t>Vertical grouping by similarity </a:t>
            </a:r>
            <a:r>
              <a:rPr lang="en-US" sz="1800" dirty="0" smtClean="0"/>
              <a:t>(U. Texas Prototype)</a:t>
            </a:r>
            <a:endParaRPr lang="en-US" sz="1800" dirty="0"/>
          </a:p>
        </p:txBody>
      </p:sp>
      <p:sp>
        <p:nvSpPr>
          <p:cNvPr id="2" name="TextBox 1"/>
          <p:cNvSpPr txBox="1"/>
          <p:nvPr/>
        </p:nvSpPr>
        <p:spPr>
          <a:xfrm rot="1311535">
            <a:off x="6605809" y="2844801"/>
            <a:ext cx="2180780" cy="646331"/>
          </a:xfrm>
          <a:prstGeom prst="rect">
            <a:avLst/>
          </a:prstGeom>
          <a:solidFill>
            <a:schemeClr val="accent3">
              <a:lumMod val="40000"/>
              <a:lumOff val="60000"/>
            </a:schemeClr>
          </a:solidFill>
        </p:spPr>
        <p:txBody>
          <a:bodyPr wrap="none" rtlCol="0">
            <a:spAutoFit/>
          </a:bodyPr>
          <a:lstStyle/>
          <a:p>
            <a:r>
              <a:rPr lang="en-US" sz="3600" dirty="0" smtClean="0"/>
              <a:t>See PAPER</a:t>
            </a:r>
            <a:endParaRPr lang="en-US" sz="3600" dirty="0"/>
          </a:p>
        </p:txBody>
      </p:sp>
    </p:spTree>
    <p:extLst>
      <p:ext uri="{BB962C8B-B14F-4D97-AF65-F5344CB8AC3E}">
        <p14:creationId xmlns:p14="http://schemas.microsoft.com/office/powerpoint/2010/main" val="14667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2239962"/>
          </a:xfrm>
        </p:spPr>
        <p:txBody>
          <a:bodyPr>
            <a:normAutofit/>
          </a:bodyPr>
          <a:lstStyle/>
          <a:p>
            <a:pPr algn="ctr"/>
            <a:r>
              <a:rPr lang="en-US" dirty="0" smtClean="0"/>
              <a:t>Medication Reconciliation</a:t>
            </a:r>
            <a:br>
              <a:rPr lang="en-US" dirty="0" smtClean="0"/>
            </a:br>
            <a:r>
              <a:rPr lang="en-US" dirty="0" smtClean="0"/>
              <a:t>(illustrated)</a:t>
            </a:r>
            <a:endParaRPr lang="en-US" dirty="0"/>
          </a:p>
        </p:txBody>
      </p:sp>
      <p:pic>
        <p:nvPicPr>
          <p:cNvPr id="12" name="Picture 11" descr="SHAPRC NCCD logo.png"/>
          <p:cNvPicPr>
            <a:picLocks noChangeAspect="1"/>
          </p:cNvPicPr>
          <p:nvPr/>
        </p:nvPicPr>
        <p:blipFill>
          <a:blip r:embed="rId3" cstate="print"/>
          <a:stretch>
            <a:fillRect/>
          </a:stretch>
        </p:blipFill>
        <p:spPr>
          <a:xfrm>
            <a:off x="7237445" y="6327577"/>
            <a:ext cx="1144555" cy="382820"/>
          </a:xfrm>
          <a:prstGeom prst="rect">
            <a:avLst/>
          </a:prstGeom>
        </p:spPr>
      </p:pic>
      <p:pic>
        <p:nvPicPr>
          <p:cNvPr id="16" name="Picture 15" descr="photodrugs.JPG"/>
          <p:cNvPicPr>
            <a:picLocks noChangeAspect="1"/>
          </p:cNvPicPr>
          <p:nvPr/>
        </p:nvPicPr>
        <p:blipFill>
          <a:blip r:embed="rId4"/>
          <a:srcRect t="28801" b="24381"/>
          <a:stretch>
            <a:fillRect/>
          </a:stretch>
        </p:blipFill>
        <p:spPr>
          <a:xfrm>
            <a:off x="0" y="2590800"/>
            <a:ext cx="9144000" cy="3197423"/>
          </a:xfrm>
          <a:prstGeom prst="rect">
            <a:avLst/>
          </a:prstGeom>
        </p:spPr>
      </p:pic>
      <p:sp>
        <p:nvSpPr>
          <p:cNvPr id="3" name="TextBox 2"/>
          <p:cNvSpPr txBox="1"/>
          <p:nvPr/>
        </p:nvSpPr>
        <p:spPr>
          <a:xfrm>
            <a:off x="4178300" y="5958245"/>
            <a:ext cx="928459" cy="369332"/>
          </a:xfrm>
          <a:prstGeom prst="rect">
            <a:avLst/>
          </a:prstGeom>
          <a:noFill/>
        </p:spPr>
        <p:txBody>
          <a:bodyPr wrap="none" rtlCol="0">
            <a:spAutoFit/>
          </a:bodyPr>
          <a:lstStyle/>
          <a:p>
            <a:r>
              <a:rPr lang="en-US" dirty="0" smtClean="0"/>
              <a:t>My EHR</a:t>
            </a:r>
            <a:endParaRPr lang="en-US" dirty="0"/>
          </a:p>
        </p:txBody>
      </p:sp>
    </p:spTree>
    <p:extLst>
      <p:ext uri="{BB962C8B-B14F-4D97-AF65-F5344CB8AC3E}">
        <p14:creationId xmlns:p14="http://schemas.microsoft.com/office/powerpoint/2010/main" val="1024108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8" y="-685800"/>
            <a:ext cx="9245918" cy="780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3124200"/>
            <a:ext cx="67056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0775427">
            <a:off x="2344072" y="2148639"/>
            <a:ext cx="2797179" cy="795605"/>
          </a:xfrm>
          <a:prstGeom prst="rect">
            <a:avLst/>
          </a:prstGeom>
          <a:ln>
            <a:noFill/>
          </a:ln>
          <a:effectLst>
            <a:glow rad="4572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e.g. Group by class, or by diagnosis</a:t>
            </a:r>
            <a:endParaRPr lang="en-US" sz="2400" dirty="0"/>
          </a:p>
        </p:txBody>
      </p:sp>
    </p:spTree>
    <p:extLst>
      <p:ext uri="{BB962C8B-B14F-4D97-AF65-F5344CB8AC3E}">
        <p14:creationId xmlns:p14="http://schemas.microsoft.com/office/powerpoint/2010/main" val="2565715530"/>
      </p:ext>
    </p:extLst>
  </p:cSld>
  <p:clrMapOvr>
    <a:masterClrMapping/>
  </p:clrMapOvr>
  <mc:AlternateContent xmlns:mc="http://schemas.openxmlformats.org/markup-compatibility/2006" xmlns:p14="http://schemas.microsoft.com/office/powerpoint/2010/main">
    <mc:Choice Requires="p14">
      <p:transition p14:dur="10" advTm="10000">
        <p:cut/>
      </p:transition>
    </mc:Choice>
    <mc:Fallback xmlns="">
      <p:transition advTm="1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685800"/>
            <a:ext cx="9245918" cy="780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554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rgbClr val="000000"/>
                </a:solidFill>
              </a:rPr>
              <a:t>Computing Similarity</a:t>
            </a:r>
            <a:endParaRPr lang="en-US" dirty="0"/>
          </a:p>
        </p:txBody>
      </p:sp>
      <p:sp>
        <p:nvSpPr>
          <p:cNvPr id="4" name="Title 1"/>
          <p:cNvSpPr txBox="1">
            <a:spLocks/>
          </p:cNvSpPr>
          <p:nvPr/>
        </p:nvSpPr>
        <p:spPr>
          <a:xfrm>
            <a:off x="457200" y="265114"/>
            <a:ext cx="8229600" cy="1143000"/>
          </a:xfrm>
          <a:prstGeom prst="rect">
            <a:avLst/>
          </a:prstGeom>
          <a:effectLst>
            <a:outerShdw blurRad="50800" dist="38100" dir="2700000" algn="tl" rotWithShape="0">
              <a:srgbClr val="000000">
                <a:alpha val="43000"/>
              </a:srgbClr>
            </a:outerShdw>
          </a:effectLst>
        </p:spPr>
        <p:txBody>
          <a:bodyPr vert="horz" lIns="91440" tIns="45720" rIns="91440" bIns="45720" rtlCol="0" anchor="ctr">
            <a:normAutofit fontScale="97500"/>
          </a:bodyPr>
          <a:lstStyle/>
          <a:p>
            <a:pPr algn="ctr">
              <a:spcBef>
                <a:spcPct val="0"/>
              </a:spcBef>
              <a:defRPr/>
            </a:pPr>
            <a:endParaRPr lang="en-US" sz="4400" dirty="0">
              <a:solidFill>
                <a:srgbClr val="000000"/>
              </a:solidFill>
              <a:latin typeface="Franklin Gothic Medium"/>
            </a:endParaRPr>
          </a:p>
        </p:txBody>
      </p:sp>
      <p:sp>
        <p:nvSpPr>
          <p:cNvPr id="6" name="Slide Number Placeholder 3"/>
          <p:cNvSpPr>
            <a:spLocks noGrp="1"/>
          </p:cNvSpPr>
          <p:nvPr>
            <p:ph type="sldNum" sz="quarter" idx="12"/>
          </p:nvPr>
        </p:nvSpPr>
        <p:spPr>
          <a:xfrm>
            <a:off x="6616700" y="6492877"/>
            <a:ext cx="2133600" cy="365125"/>
          </a:xfrm>
        </p:spPr>
        <p:txBody>
          <a:bodyPr/>
          <a:lstStyle/>
          <a:p>
            <a:fld id="{5D1D87C5-140D-FF4E-9B9C-CE9C90ACE35E}"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28891979"/>
              </p:ext>
            </p:extLst>
          </p:nvPr>
        </p:nvGraphicFramePr>
        <p:xfrm>
          <a:off x="609600" y="1511300"/>
          <a:ext cx="8001000" cy="3297862"/>
        </p:xfrm>
        <a:graphic>
          <a:graphicData uri="http://schemas.openxmlformats.org/drawingml/2006/table">
            <a:tbl>
              <a:tblPr firstRow="1" bandRow="1">
                <a:tableStyleId>{5C22544A-7EE6-4342-B048-85BDC9FD1C3A}</a:tableStyleId>
              </a:tblPr>
              <a:tblGrid>
                <a:gridCol w="1894040"/>
                <a:gridCol w="3053480"/>
                <a:gridCol w="3053480"/>
              </a:tblGrid>
              <a:tr h="551651">
                <a:tc>
                  <a:txBody>
                    <a:bodyPr/>
                    <a:lstStyle/>
                    <a:p>
                      <a:r>
                        <a:rPr lang="en-US" dirty="0" smtClean="0">
                          <a:solidFill>
                            <a:srgbClr val="000000"/>
                          </a:solidFill>
                        </a:rPr>
                        <a:t>Equivalence</a:t>
                      </a:r>
                      <a:endParaRPr lang="en-US" dirty="0">
                        <a:solidFill>
                          <a:srgbClr val="000000"/>
                        </a:solidFill>
                      </a:endParaRPr>
                    </a:p>
                  </a:txBody>
                  <a:tcPr>
                    <a:solidFill>
                      <a:schemeClr val="accent1">
                        <a:lumMod val="60000"/>
                        <a:lumOff val="40000"/>
                      </a:schemeClr>
                    </a:solidFill>
                  </a:tcPr>
                </a:tc>
                <a:tc>
                  <a:txBody>
                    <a:bodyPr/>
                    <a:lstStyle/>
                    <a:p>
                      <a:r>
                        <a:rPr lang="en-US" dirty="0" smtClean="0">
                          <a:solidFill>
                            <a:srgbClr val="000000"/>
                          </a:solidFill>
                        </a:rPr>
                        <a:t>Criteria</a:t>
                      </a:r>
                      <a:endParaRPr lang="en-US" dirty="0">
                        <a:solidFill>
                          <a:srgbClr val="000000"/>
                        </a:solidFill>
                      </a:endParaRPr>
                    </a:p>
                  </a:txBody>
                  <a:tcPr>
                    <a:solidFill>
                      <a:schemeClr val="accent1">
                        <a:lumMod val="60000"/>
                        <a:lumOff val="40000"/>
                      </a:schemeClr>
                    </a:solidFill>
                  </a:tcPr>
                </a:tc>
                <a:tc>
                  <a:txBody>
                    <a:bodyPr/>
                    <a:lstStyle/>
                    <a:p>
                      <a:r>
                        <a:rPr lang="en-US" dirty="0" smtClean="0">
                          <a:solidFill>
                            <a:srgbClr val="000000"/>
                          </a:solidFill>
                        </a:rPr>
                        <a:t>Example</a:t>
                      </a:r>
                      <a:endParaRPr lang="en-US" dirty="0">
                        <a:solidFill>
                          <a:srgbClr val="000000"/>
                        </a:solidFill>
                      </a:endParaRPr>
                    </a:p>
                  </a:txBody>
                  <a:tcPr>
                    <a:solidFill>
                      <a:schemeClr val="accent1">
                        <a:lumMod val="60000"/>
                        <a:lumOff val="40000"/>
                      </a:schemeClr>
                    </a:solidFill>
                  </a:tcPr>
                </a:tc>
              </a:tr>
              <a:tr h="551651">
                <a:tc>
                  <a:txBody>
                    <a:bodyPr/>
                    <a:lstStyle/>
                    <a:p>
                      <a:r>
                        <a:rPr lang="en-US" dirty="0" smtClean="0"/>
                        <a:t>Form Equivalence</a:t>
                      </a:r>
                      <a:endParaRPr lang="en-US" dirty="0"/>
                    </a:p>
                  </a:txBody>
                  <a:tcPr/>
                </a:tc>
                <a:tc>
                  <a:txBody>
                    <a:bodyPr/>
                    <a:lstStyle/>
                    <a:p>
                      <a:r>
                        <a:rPr lang="en-US" dirty="0" smtClean="0"/>
                        <a:t>Identical</a:t>
                      </a:r>
                      <a:r>
                        <a:rPr lang="en-US" baseline="0" dirty="0" smtClean="0"/>
                        <a:t> except for </a:t>
                      </a:r>
                      <a:br>
                        <a:rPr lang="en-US" baseline="0" dirty="0" smtClean="0"/>
                      </a:br>
                      <a:r>
                        <a:rPr lang="en-US" baseline="0" dirty="0" smtClean="0"/>
                        <a:t>brand vs. generic</a:t>
                      </a:r>
                      <a:endParaRPr lang="en-US" dirty="0"/>
                    </a:p>
                  </a:txBody>
                  <a:tcPr/>
                </a:tc>
                <a:tc>
                  <a:txBody>
                    <a:bodyPr/>
                    <a:lstStyle/>
                    <a:p>
                      <a:r>
                        <a:rPr lang="en-US" dirty="0" smtClean="0"/>
                        <a:t>Advil = Ibuprofen</a:t>
                      </a:r>
                      <a:br>
                        <a:rPr lang="en-US" dirty="0" smtClean="0"/>
                      </a:br>
                      <a:r>
                        <a:rPr lang="en-US" dirty="0" err="1" smtClean="0"/>
                        <a:t>Senormin</a:t>
                      </a:r>
                      <a:r>
                        <a:rPr lang="en-US" dirty="0" smtClean="0"/>
                        <a:t> =</a:t>
                      </a:r>
                      <a:r>
                        <a:rPr lang="en-US" baseline="0" dirty="0" smtClean="0"/>
                        <a:t> </a:t>
                      </a:r>
                      <a:r>
                        <a:rPr lang="en-US" baseline="0" dirty="0" err="1" smtClean="0"/>
                        <a:t>Atenolol</a:t>
                      </a:r>
                      <a:endParaRPr lang="en-US" dirty="0"/>
                    </a:p>
                  </a:txBody>
                  <a:tcPr/>
                </a:tc>
              </a:tr>
              <a:tr h="551651">
                <a:tc>
                  <a:txBody>
                    <a:bodyPr/>
                    <a:lstStyle/>
                    <a:p>
                      <a:r>
                        <a:rPr lang="en-US" dirty="0" smtClean="0"/>
                        <a:t>Functional Equivalence</a:t>
                      </a:r>
                      <a:endParaRPr lang="en-US" dirty="0"/>
                    </a:p>
                  </a:txBody>
                  <a:tcPr/>
                </a:tc>
                <a:tc>
                  <a:txBody>
                    <a:bodyPr/>
                    <a:lstStyle/>
                    <a:p>
                      <a:r>
                        <a:rPr lang="en-US" dirty="0" smtClean="0"/>
                        <a:t>Same therapeutic intent</a:t>
                      </a:r>
                      <a:endParaRPr lang="en-US" dirty="0"/>
                    </a:p>
                  </a:txBody>
                  <a:tcPr/>
                </a:tc>
                <a:tc>
                  <a:txBody>
                    <a:bodyPr/>
                    <a:lstStyle/>
                    <a:p>
                      <a:r>
                        <a:rPr lang="en-US" dirty="0" err="1" smtClean="0"/>
                        <a:t>Atenolol</a:t>
                      </a:r>
                      <a:r>
                        <a:rPr lang="en-US" dirty="0" smtClean="0"/>
                        <a:t> and </a:t>
                      </a:r>
                      <a:r>
                        <a:rPr lang="en-US" dirty="0" err="1" smtClean="0"/>
                        <a:t>Propanolol</a:t>
                      </a:r>
                      <a:r>
                        <a:rPr lang="en-US" dirty="0" smtClean="0"/>
                        <a:t> </a:t>
                      </a:r>
                      <a:br>
                        <a:rPr lang="en-US" dirty="0" smtClean="0"/>
                      </a:br>
                      <a:r>
                        <a:rPr lang="en-US" dirty="0" smtClean="0"/>
                        <a:t>both</a:t>
                      </a:r>
                      <a:r>
                        <a:rPr lang="en-US" baseline="0" dirty="0" smtClean="0"/>
                        <a:t> </a:t>
                      </a:r>
                      <a:r>
                        <a:rPr lang="en-US" dirty="0" err="1" smtClean="0"/>
                        <a:t>betablockers</a:t>
                      </a:r>
                      <a:endParaRPr lang="en-US" dirty="0"/>
                    </a:p>
                  </a:txBody>
                  <a:tcPr/>
                </a:tc>
              </a:tr>
              <a:tr h="781072">
                <a:tc>
                  <a:txBody>
                    <a:bodyPr/>
                    <a:lstStyle/>
                    <a:p>
                      <a:r>
                        <a:rPr lang="en-US" dirty="0" smtClean="0"/>
                        <a:t>Partial</a:t>
                      </a:r>
                      <a:r>
                        <a:rPr lang="en-US" baseline="0" dirty="0" smtClean="0"/>
                        <a:t> Equivalence</a:t>
                      </a:r>
                      <a:endParaRPr lang="en-US" dirty="0"/>
                    </a:p>
                  </a:txBody>
                  <a:tcPr/>
                </a:tc>
                <a:tc>
                  <a:txBody>
                    <a:bodyPr/>
                    <a:lstStyle/>
                    <a:p>
                      <a:r>
                        <a:rPr lang="en-US" dirty="0" smtClean="0"/>
                        <a:t>Form or functional equivalence,</a:t>
                      </a:r>
                      <a:r>
                        <a:rPr lang="en-US" baseline="0" dirty="0" smtClean="0"/>
                        <a:t> but differ in dosage, frequency, or route</a:t>
                      </a:r>
                      <a:endParaRPr lang="en-US" dirty="0"/>
                    </a:p>
                  </a:txBody>
                  <a:tcPr/>
                </a:tc>
                <a:tc>
                  <a:txBody>
                    <a:bodyPr/>
                    <a:lstStyle/>
                    <a:p>
                      <a:r>
                        <a:rPr lang="en-US" dirty="0" smtClean="0"/>
                        <a:t>Advil</a:t>
                      </a:r>
                      <a:r>
                        <a:rPr lang="en-US" baseline="0" dirty="0" smtClean="0"/>
                        <a:t> 100 mg</a:t>
                      </a:r>
                    </a:p>
                    <a:p>
                      <a:r>
                        <a:rPr lang="en-US" baseline="0" dirty="0" smtClean="0"/>
                        <a:t>Acetaminophen 200mg</a:t>
                      </a:r>
                      <a:endParaRPr lang="en-US" dirty="0"/>
                    </a:p>
                  </a:txBody>
                  <a:tcPr/>
                </a:tc>
              </a:tr>
              <a:tr h="551651">
                <a:tc>
                  <a:txBody>
                    <a:bodyPr/>
                    <a:lstStyle/>
                    <a:p>
                      <a:r>
                        <a:rPr lang="en-US" dirty="0" smtClean="0"/>
                        <a:t>No equivalence</a:t>
                      </a:r>
                      <a:endParaRPr lang="en-US" dirty="0"/>
                    </a:p>
                  </a:txBody>
                  <a:tcPr/>
                </a:tc>
                <a:tc>
                  <a:txBody>
                    <a:bodyPr/>
                    <a:lstStyle/>
                    <a:p>
                      <a:r>
                        <a:rPr lang="en-US" dirty="0" smtClean="0"/>
                        <a:t>Unique in</a:t>
                      </a:r>
                      <a:r>
                        <a:rPr lang="en-US" baseline="0" dirty="0" smtClean="0"/>
                        <a:t> form and function</a:t>
                      </a:r>
                      <a:endParaRPr lang="en-US" dirty="0"/>
                    </a:p>
                  </a:txBody>
                  <a:tcPr/>
                </a:tc>
                <a:tc>
                  <a:txBody>
                    <a:bodyPr/>
                    <a:lstStyle/>
                    <a:p>
                      <a:endParaRPr lang="en-US" dirty="0"/>
                    </a:p>
                  </a:txBody>
                  <a:tcPr/>
                </a:tc>
              </a:tr>
            </a:tbl>
          </a:graphicData>
        </a:graphic>
      </p:graphicFrame>
      <p:sp>
        <p:nvSpPr>
          <p:cNvPr id="8" name="Rectangle 7"/>
          <p:cNvSpPr/>
          <p:nvPr/>
        </p:nvSpPr>
        <p:spPr>
          <a:xfrm>
            <a:off x="546100" y="4980565"/>
            <a:ext cx="8356600" cy="2215991"/>
          </a:xfrm>
          <a:prstGeom prst="rect">
            <a:avLst/>
          </a:prstGeom>
        </p:spPr>
        <p:txBody>
          <a:bodyPr wrap="square">
            <a:spAutoFit/>
          </a:bodyPr>
          <a:lstStyle/>
          <a:p>
            <a:r>
              <a:rPr lang="en-US" sz="1400" b="1" dirty="0" smtClean="0"/>
              <a:t>Available </a:t>
            </a:r>
            <a:r>
              <a:rPr lang="en-US" sz="1200" dirty="0" smtClean="0"/>
              <a:t>at https:// </a:t>
            </a:r>
            <a:r>
              <a:rPr lang="en-US" sz="1200" dirty="0" err="1" smtClean="0"/>
              <a:t>github.com</a:t>
            </a:r>
            <a:r>
              <a:rPr lang="en-US" sz="1200" dirty="0" smtClean="0"/>
              <a:t>/</a:t>
            </a:r>
            <a:r>
              <a:rPr lang="en-US" sz="1200" dirty="0" err="1" smtClean="0"/>
              <a:t>jherskovic</a:t>
            </a:r>
            <a:r>
              <a:rPr lang="en-US" sz="1200" dirty="0" smtClean="0"/>
              <a:t>/</a:t>
            </a:r>
            <a:r>
              <a:rPr lang="en-US" sz="1200" dirty="0" err="1" smtClean="0"/>
              <a:t>MedRec</a:t>
            </a:r>
            <a:r>
              <a:rPr lang="en-US" sz="1200" dirty="0" smtClean="0"/>
              <a:t>  (</a:t>
            </a:r>
            <a:r>
              <a:rPr lang="en-US" sz="1400" b="1" dirty="0" smtClean="0"/>
              <a:t>contact </a:t>
            </a:r>
            <a:r>
              <a:rPr lang="en-US" sz="1400" b="1" dirty="0" smtClean="0">
                <a:hlinkClick r:id="rId2"/>
              </a:rPr>
              <a:t>Jorge.R.Herskovic@uth.tmc.edu</a:t>
            </a:r>
            <a:r>
              <a:rPr lang="en-US" sz="1200" dirty="0" smtClean="0"/>
              <a:t>)</a:t>
            </a:r>
          </a:p>
          <a:p>
            <a:r>
              <a:rPr lang="en-US" sz="1200" dirty="0" smtClean="0"/>
              <a:t>REF: “Automated medication reconciliation and complexity of care transitions”</a:t>
            </a:r>
            <a:r>
              <a:rPr lang="en-US" sz="1200" dirty="0"/>
              <a:t> </a:t>
            </a:r>
            <a:r>
              <a:rPr lang="en-US" sz="1200" dirty="0" smtClean="0"/>
              <a:t>AMIA 2011</a:t>
            </a:r>
            <a:br>
              <a:rPr lang="en-US" sz="1200" dirty="0" smtClean="0"/>
            </a:br>
            <a:endParaRPr lang="en-US" sz="1200" dirty="0"/>
          </a:p>
          <a:p>
            <a:r>
              <a:rPr lang="en-US" sz="1400" b="1" dirty="0" smtClean="0"/>
              <a:t>See also AMIA 2013 papers </a:t>
            </a:r>
            <a:r>
              <a:rPr lang="en-US" sz="1400" dirty="0" smtClean="0"/>
              <a:t>re: mining associations between medications &amp; problems (D. </a:t>
            </a:r>
            <a:r>
              <a:rPr lang="en-US" sz="1400" dirty="0" err="1" smtClean="0"/>
              <a:t>Sittig</a:t>
            </a:r>
            <a:r>
              <a:rPr lang="en-US" sz="1400" dirty="0" smtClean="0"/>
              <a:t> – </a:t>
            </a:r>
            <a:r>
              <a:rPr lang="en-US" sz="1400" dirty="0" err="1" smtClean="0"/>
              <a:t>A.Wright</a:t>
            </a:r>
            <a:r>
              <a:rPr lang="en-US" sz="1400" dirty="0" smtClean="0"/>
              <a:t> etc.)</a:t>
            </a:r>
          </a:p>
          <a:p>
            <a:r>
              <a:rPr lang="en-US" sz="1400" dirty="0" smtClean="0"/>
              <a:t>SHARPC P3 </a:t>
            </a:r>
            <a:r>
              <a:rPr lang="en-US" sz="1400" dirty="0"/>
              <a:t> website </a:t>
            </a:r>
            <a:r>
              <a:rPr lang="en-US" sz="1400" dirty="0" smtClean="0"/>
              <a:t>points to knowledge bases</a:t>
            </a:r>
          </a:p>
          <a:p>
            <a:endParaRPr lang="en-US" sz="1400" dirty="0"/>
          </a:p>
          <a:p>
            <a:r>
              <a:rPr lang="en-US" sz="1600" b="1" dirty="0"/>
              <a:t>See also Pan-SHARP project </a:t>
            </a:r>
            <a:r>
              <a:rPr lang="en-US" sz="1400" dirty="0"/>
              <a:t>for a </a:t>
            </a:r>
            <a:r>
              <a:rPr lang="en-US" sz="1600" b="1" dirty="0"/>
              <a:t>SMART app </a:t>
            </a:r>
            <a:r>
              <a:rPr lang="en-US" sz="1400" dirty="0"/>
              <a:t>combining NLP to extract drug names + similarity computation + Twinlist</a:t>
            </a:r>
          </a:p>
          <a:p>
            <a:endParaRPr lang="en-US" sz="1400" dirty="0"/>
          </a:p>
          <a:p>
            <a:endParaRPr lang="en-US" sz="1400" b="1" dirty="0"/>
          </a:p>
        </p:txBody>
      </p:sp>
    </p:spTree>
    <p:extLst>
      <p:ext uri="{BB962C8B-B14F-4D97-AF65-F5344CB8AC3E}">
        <p14:creationId xmlns:p14="http://schemas.microsoft.com/office/powerpoint/2010/main" val="721620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97800" cy="1143000"/>
          </a:xfrm>
        </p:spPr>
        <p:txBody>
          <a:bodyPr>
            <a:normAutofit/>
          </a:bodyPr>
          <a:lstStyle/>
          <a:p>
            <a:r>
              <a:rPr lang="en-US" dirty="0" smtClean="0"/>
              <a:t>Other Uses</a:t>
            </a:r>
            <a:endParaRPr lang="en-US" dirty="0"/>
          </a:p>
        </p:txBody>
      </p:sp>
      <p:sp>
        <p:nvSpPr>
          <p:cNvPr id="3" name="Content Placeholder 2"/>
          <p:cNvSpPr>
            <a:spLocks noGrp="1"/>
          </p:cNvSpPr>
          <p:nvPr>
            <p:ph idx="1"/>
          </p:nvPr>
        </p:nvSpPr>
        <p:spPr>
          <a:xfrm>
            <a:off x="503380" y="1696027"/>
            <a:ext cx="8229600" cy="5502707"/>
          </a:xfrm>
        </p:spPr>
        <p:txBody>
          <a:bodyPr>
            <a:normAutofit/>
          </a:bodyPr>
          <a:lstStyle/>
          <a:p>
            <a:pPr lvl="1"/>
            <a:r>
              <a:rPr lang="en-US" sz="3600" dirty="0" smtClean="0"/>
              <a:t>Reconciling problems</a:t>
            </a:r>
            <a:endParaRPr lang="en-US" sz="3600" dirty="0"/>
          </a:p>
          <a:p>
            <a:pPr lvl="1"/>
            <a:r>
              <a:rPr lang="en-US" sz="3600" dirty="0"/>
              <a:t>Reconciling a</a:t>
            </a:r>
            <a:r>
              <a:rPr lang="en-US" sz="3600" dirty="0" smtClean="0"/>
              <a:t>llergies</a:t>
            </a:r>
            <a:endParaRPr lang="en-US" sz="3600" dirty="0"/>
          </a:p>
          <a:p>
            <a:pPr lvl="1"/>
            <a:r>
              <a:rPr lang="en-US" sz="3600" dirty="0" smtClean="0"/>
              <a:t>Reconciling immunizations </a:t>
            </a:r>
          </a:p>
          <a:p>
            <a:pPr lvl="1"/>
            <a:r>
              <a:rPr lang="en-US" sz="3600" dirty="0"/>
              <a:t>e</a:t>
            </a:r>
            <a:r>
              <a:rPr lang="en-US" sz="3600" dirty="0" smtClean="0"/>
              <a:t>tc.</a:t>
            </a:r>
          </a:p>
          <a:p>
            <a:pPr marL="457200" lvl="1" indent="0">
              <a:buNone/>
            </a:pPr>
            <a:endParaRPr lang="en-US" sz="3600" dirty="0"/>
          </a:p>
          <a:p>
            <a:pPr marL="457200" lvl="1" indent="0">
              <a:buNone/>
            </a:pPr>
            <a:endParaRPr lang="en-US" sz="3600" dirty="0"/>
          </a:p>
          <a:p>
            <a:pPr lvl="1"/>
            <a:r>
              <a:rPr lang="en-US" sz="3600" dirty="0" smtClean="0"/>
              <a:t>Several vendors using/adapting design</a:t>
            </a:r>
          </a:p>
          <a:p>
            <a:pPr marL="0" indent="0">
              <a:buNone/>
            </a:pPr>
            <a:endParaRPr lang="en-US" sz="4000" dirty="0" smtClean="0"/>
          </a:p>
        </p:txBody>
      </p:sp>
    </p:spTree>
    <p:extLst>
      <p:ext uri="{BB962C8B-B14F-4D97-AF65-F5344CB8AC3E}">
        <p14:creationId xmlns:p14="http://schemas.microsoft.com/office/powerpoint/2010/main" val="3574543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04800" y="3048000"/>
            <a:ext cx="8686800" cy="990600"/>
          </a:xfrm>
          <a:prstGeom prst="rect">
            <a:avLst/>
          </a:prstGeom>
          <a:effectLst/>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th-TH" sz="2800" noProof="0" dirty="0" smtClean="0">
              <a:solidFill>
                <a:srgbClr val="40C62E"/>
              </a:solidFill>
              <a:latin typeface="Helvetica" pitchFamily="34" charset="0"/>
              <a:ea typeface="+mj-ea"/>
              <a:cs typeface="FoundrySterling-MediumExpert"/>
            </a:endParaRPr>
          </a:p>
        </p:txBody>
      </p:sp>
      <p:sp>
        <p:nvSpPr>
          <p:cNvPr id="5" name="Title 2"/>
          <p:cNvSpPr txBox="1">
            <a:spLocks/>
          </p:cNvSpPr>
          <p:nvPr/>
        </p:nvSpPr>
        <p:spPr>
          <a:xfrm>
            <a:off x="304800" y="3469050"/>
            <a:ext cx="8686800" cy="1847680"/>
          </a:xfrm>
          <a:prstGeom prst="rect">
            <a:avLst/>
          </a:prstGeom>
          <a:effectLst/>
        </p:spPr>
        <p:txBody>
          <a:bodyPr vert="horz" anchor="ctr">
            <a:noAutofit/>
          </a:bodyPr>
          <a:lstStyle/>
          <a:p>
            <a:pPr defTabSz="914400">
              <a:spcBef>
                <a:spcPct val="0"/>
              </a:spcBef>
              <a:defRPr/>
            </a:pPr>
            <a:endParaRPr lang="en-US" dirty="0">
              <a:latin typeface="Helvetica" pitchFamily="34" charset="0"/>
              <a:cs typeface="Helvetica" pitchFamily="34" charset="0"/>
            </a:endParaRPr>
          </a:p>
          <a:p>
            <a:pPr defTabSz="914400">
              <a:spcBef>
                <a:spcPct val="0"/>
              </a:spcBef>
              <a:defRPr/>
            </a:pPr>
            <a:endParaRPr lang="en-US" dirty="0" smtClean="0">
              <a:latin typeface="Helvetica" pitchFamily="34" charset="0"/>
              <a:cs typeface="Helvetica" pitchFamily="34" charset="0"/>
            </a:endParaRPr>
          </a:p>
          <a:p>
            <a:pPr defTabSz="914400">
              <a:spcBef>
                <a:spcPct val="0"/>
              </a:spcBef>
              <a:defRPr/>
            </a:pPr>
            <a:r>
              <a:rPr lang="en-US" sz="2800" dirty="0" err="1" smtClean="0">
                <a:latin typeface="Helvetica" pitchFamily="34" charset="0"/>
                <a:cs typeface="Helvetica" pitchFamily="34" charset="0"/>
              </a:rPr>
              <a:t>plaisant</a:t>
            </a:r>
            <a:r>
              <a:rPr lang="en-US" sz="2800" dirty="0" err="1">
                <a:latin typeface="Helvetica" pitchFamily="34" charset="0"/>
                <a:cs typeface="Helvetica" pitchFamily="34" charset="0"/>
              </a:rPr>
              <a:t>@cs.umd.edu</a:t>
            </a:r>
            <a:r>
              <a:rPr lang="en-US" sz="4000" dirty="0">
                <a:latin typeface="Helvetica" pitchFamily="34" charset="0"/>
                <a:cs typeface="Helvetica" pitchFamily="34" charset="0"/>
              </a:rPr>
              <a:t/>
            </a:r>
            <a:br>
              <a:rPr lang="en-US" sz="4000" dirty="0">
                <a:latin typeface="Helvetica" pitchFamily="34" charset="0"/>
                <a:cs typeface="Helvetica" pitchFamily="34" charset="0"/>
              </a:rPr>
            </a:br>
            <a:endParaRPr lang="en-US" sz="2400" dirty="0" smtClean="0">
              <a:latin typeface="Helvetica" pitchFamily="34" charset="0"/>
              <a:cs typeface="Helvetica" pitchFamily="34" charset="0"/>
            </a:endParaRPr>
          </a:p>
          <a:p>
            <a:pPr defTabSz="914400">
              <a:spcBef>
                <a:spcPct val="0"/>
              </a:spcBef>
              <a:defRPr/>
            </a:pPr>
            <a:r>
              <a:rPr lang="en-US" sz="2000" dirty="0" smtClean="0">
                <a:latin typeface="Helvetica" pitchFamily="34" charset="0"/>
                <a:cs typeface="Helvetica" pitchFamily="34" charset="0"/>
                <a:hlinkClick r:id="rId2"/>
              </a:rPr>
              <a:t>www.cs.umd.edu/hcil/</a:t>
            </a:r>
            <a:r>
              <a:rPr lang="en-US" sz="2000" b="1" dirty="0" smtClean="0">
                <a:latin typeface="Helvetica" pitchFamily="34" charset="0"/>
                <a:cs typeface="Helvetica" pitchFamily="34" charset="0"/>
                <a:hlinkClick r:id="rId2"/>
              </a:rPr>
              <a:t>sharp/twinlist</a:t>
            </a:r>
            <a:r>
              <a:rPr lang="en-US" sz="2000" b="1" dirty="0" smtClean="0">
                <a:latin typeface="Helvetica" pitchFamily="34" charset="0"/>
                <a:cs typeface="Helvetica" pitchFamily="34" charset="0"/>
              </a:rPr>
              <a:t>  (papers/videos) </a:t>
            </a:r>
          </a:p>
          <a:p>
            <a:pPr defTabSz="914400">
              <a:spcBef>
                <a:spcPct val="0"/>
              </a:spcBef>
              <a:defRPr/>
            </a:pPr>
            <a:endParaRPr lang="en-US" sz="1000" dirty="0">
              <a:solidFill>
                <a:schemeClr val="tx1">
                  <a:lumMod val="50000"/>
                  <a:lumOff val="50000"/>
                </a:schemeClr>
              </a:solidFill>
              <a:latin typeface="Helvetica" pitchFamily="34" charset="0"/>
              <a:ea typeface="+mj-ea"/>
              <a:cs typeface="Helvetica" pitchFamily="34" charset="0"/>
            </a:endParaRPr>
          </a:p>
        </p:txBody>
      </p:sp>
      <p:sp>
        <p:nvSpPr>
          <p:cNvPr id="10" name="Rectangle 9"/>
          <p:cNvSpPr/>
          <p:nvPr/>
        </p:nvSpPr>
        <p:spPr>
          <a:xfrm>
            <a:off x="0" y="5809575"/>
            <a:ext cx="9144000" cy="10484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Helvetica" pitchFamily="34" charset="0"/>
              <a:cs typeface="Helvetica" pitchFamily="34" charset="0"/>
            </a:endParaRPr>
          </a:p>
        </p:txBody>
      </p:sp>
      <p:sp>
        <p:nvSpPr>
          <p:cNvPr id="2" name="Rectangle 1"/>
          <p:cNvSpPr/>
          <p:nvPr/>
        </p:nvSpPr>
        <p:spPr>
          <a:xfrm>
            <a:off x="228600" y="5809575"/>
            <a:ext cx="8382000" cy="1107996"/>
          </a:xfrm>
          <a:prstGeom prst="rect">
            <a:avLst/>
          </a:prstGeom>
        </p:spPr>
        <p:txBody>
          <a:bodyPr wrap="square">
            <a:spAutoFit/>
          </a:bodyPr>
          <a:lstStyle/>
          <a:p>
            <a:r>
              <a:rPr lang="en-US" sz="1200" b="1" u="sng" dirty="0" smtClean="0">
                <a:latin typeface="Helvetica" pitchFamily="34" charset="0"/>
                <a:cs typeface="Helvetica" pitchFamily="34" charset="0"/>
              </a:rPr>
              <a:t>Acknowledgements</a:t>
            </a:r>
            <a:r>
              <a:rPr lang="en-US" dirty="0" smtClean="0">
                <a:latin typeface="Helvetica" pitchFamily="34" charset="0"/>
                <a:cs typeface="Helvetica" pitchFamily="34" charset="0"/>
              </a:rPr>
              <a:t>		</a:t>
            </a:r>
            <a:br>
              <a:rPr lang="en-US" dirty="0" smtClean="0">
                <a:latin typeface="Helvetica" pitchFamily="34" charset="0"/>
                <a:cs typeface="Helvetica" pitchFamily="34" charset="0"/>
              </a:rPr>
            </a:br>
            <a:r>
              <a:rPr lang="en-US" sz="1200" b="1" dirty="0" smtClean="0">
                <a:latin typeface="Helvetica" pitchFamily="34" charset="0"/>
                <a:cs typeface="Helvetica" pitchFamily="34" charset="0"/>
              </a:rPr>
              <a:t>Strategic Health IT Advanced Research Projects Program (SHARP) </a:t>
            </a:r>
            <a:br>
              <a:rPr lang="en-US" sz="1200" b="1" dirty="0" smtClean="0">
                <a:latin typeface="Helvetica" pitchFamily="34" charset="0"/>
                <a:cs typeface="Helvetica" pitchFamily="34" charset="0"/>
              </a:rPr>
            </a:br>
            <a:r>
              <a:rPr lang="en-US" sz="1200" b="1" dirty="0" smtClean="0">
                <a:latin typeface="Helvetica" pitchFamily="34" charset="0"/>
                <a:cs typeface="Helvetica" pitchFamily="34" charset="0"/>
              </a:rPr>
              <a:t>Office of the National Coordinator for Health Information Technology (Grant Number 10510592)</a:t>
            </a:r>
            <a:r>
              <a:rPr lang="en-US" sz="1200" dirty="0" smtClean="0">
                <a:latin typeface="Helvetica" pitchFamily="34" charset="0"/>
                <a:cs typeface="Helvetica" pitchFamily="34" charset="0"/>
              </a:rPr>
              <a:t/>
            </a:r>
            <a:br>
              <a:rPr lang="en-US" sz="1200" dirty="0" smtClean="0">
                <a:latin typeface="Helvetica" pitchFamily="34" charset="0"/>
                <a:cs typeface="Helvetica" pitchFamily="34" charset="0"/>
              </a:rPr>
            </a:br>
            <a:endParaRPr lang="en-US" sz="1200" dirty="0" smtClean="0">
              <a:latin typeface="Helvetica" pitchFamily="34" charset="0"/>
              <a:cs typeface="Helvetica" pitchFamily="34" charset="0"/>
            </a:endParaRPr>
          </a:p>
          <a:p>
            <a:endParaRPr lang="en-US" sz="1200" dirty="0"/>
          </a:p>
        </p:txBody>
      </p:sp>
      <p:pic>
        <p:nvPicPr>
          <p:cNvPr id="9" name="Picture 8" descr="SHAPRC NCCD logo.png"/>
          <p:cNvPicPr>
            <a:picLocks noChangeAspect="1"/>
          </p:cNvPicPr>
          <p:nvPr/>
        </p:nvPicPr>
        <p:blipFill>
          <a:blip r:embed="rId3" cstate="print"/>
          <a:stretch>
            <a:fillRect/>
          </a:stretch>
        </p:blipFill>
        <p:spPr>
          <a:xfrm>
            <a:off x="7732183" y="6194994"/>
            <a:ext cx="1144555" cy="382820"/>
          </a:xfrm>
          <a:prstGeom prst="rect">
            <a:avLst/>
          </a:prstGeom>
        </p:spPr>
      </p:pic>
      <p:pic>
        <p:nvPicPr>
          <p:cNvPr id="11" name="Picture 10"/>
          <p:cNvPicPr>
            <a:picLocks noChangeAspect="1"/>
          </p:cNvPicPr>
          <p:nvPr/>
        </p:nvPicPr>
        <p:blipFill>
          <a:blip r:embed="rId4"/>
          <a:stretch>
            <a:fillRect/>
          </a:stretch>
        </p:blipFill>
        <p:spPr>
          <a:xfrm>
            <a:off x="406400" y="0"/>
            <a:ext cx="7598595" cy="4749122"/>
          </a:xfrm>
          <a:prstGeom prst="rect">
            <a:avLst/>
          </a:prstGeom>
        </p:spPr>
      </p:pic>
    </p:spTree>
    <p:extLst>
      <p:ext uri="{BB962C8B-B14F-4D97-AF65-F5344CB8AC3E}">
        <p14:creationId xmlns:p14="http://schemas.microsoft.com/office/powerpoint/2010/main" val="102109438"/>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4950" y="262162"/>
            <a:ext cx="8686800" cy="1600200"/>
          </a:xfrm>
        </p:spPr>
        <p:txBody>
          <a:bodyPr anchor="t">
            <a:noAutofit/>
          </a:bodyPr>
          <a:lstStyle/>
          <a:p>
            <a:r>
              <a:rPr lang="en-US" b="1" dirty="0" smtClean="0">
                <a:solidFill>
                  <a:srgbClr val="23446A"/>
                </a:solidFill>
                <a:latin typeface="Helvetica"/>
                <a:cs typeface="Helvetica"/>
              </a:rPr>
              <a:t>Thank You</a:t>
            </a:r>
            <a:r>
              <a:rPr lang="en-US" sz="1400" dirty="0" smtClean="0">
                <a:latin typeface="Helvetica" pitchFamily="34" charset="0"/>
                <a:cs typeface="Helvetica" pitchFamily="34" charset="0"/>
              </a:rPr>
              <a:t/>
            </a:r>
            <a:br>
              <a:rPr lang="en-US" sz="1400" dirty="0" smtClean="0">
                <a:latin typeface="Helvetica" pitchFamily="34" charset="0"/>
                <a:cs typeface="Helvetica" pitchFamily="34" charset="0"/>
              </a:rPr>
            </a:br>
            <a:r>
              <a:rPr lang="en-US" sz="2400" dirty="0" smtClean="0">
                <a:latin typeface="Helvetica" pitchFamily="34" charset="0"/>
                <a:cs typeface="Helvetica" pitchFamily="34" charset="0"/>
              </a:rPr>
              <a:t/>
            </a:r>
            <a:br>
              <a:rPr lang="en-US" sz="2400" dirty="0" smtClean="0">
                <a:latin typeface="Helvetica" pitchFamily="34" charset="0"/>
                <a:cs typeface="Helvetica" pitchFamily="34" charset="0"/>
              </a:rPr>
            </a:br>
            <a:r>
              <a:rPr lang="en-US" sz="2800" dirty="0" smtClean="0">
                <a:latin typeface="Helvetica" pitchFamily="34" charset="0"/>
                <a:cs typeface="Helvetica" pitchFamily="34" charset="0"/>
              </a:rPr>
              <a:t>UI design can have strong impact on patient safety</a:t>
            </a:r>
            <a:br>
              <a:rPr lang="en-US" sz="2800" dirty="0" smtClean="0">
                <a:latin typeface="Helvetica" pitchFamily="34" charset="0"/>
                <a:cs typeface="Helvetica" pitchFamily="34" charset="0"/>
              </a:rPr>
            </a:br>
            <a:r>
              <a:rPr lang="en-US" sz="2800" dirty="0">
                <a:latin typeface="Helvetica" pitchFamily="34" charset="0"/>
                <a:cs typeface="Helvetica" pitchFamily="34" charset="0"/>
              </a:rPr>
              <a:t>N</a:t>
            </a:r>
            <a:r>
              <a:rPr lang="en-US" sz="2800" dirty="0" smtClean="0">
                <a:latin typeface="Helvetica" pitchFamily="34" charset="0"/>
                <a:cs typeface="Helvetica" pitchFamily="34" charset="0"/>
              </a:rPr>
              <a:t>umerous ways to reveal similarity</a:t>
            </a:r>
            <a:br>
              <a:rPr lang="en-US" sz="2800" dirty="0" smtClean="0">
                <a:latin typeface="Helvetica" pitchFamily="34" charset="0"/>
                <a:cs typeface="Helvetica" pitchFamily="34" charset="0"/>
              </a:rPr>
            </a:br>
            <a:r>
              <a:rPr lang="en-US" sz="2800" dirty="0" smtClean="0">
                <a:latin typeface="Helvetica" pitchFamily="34" charset="0"/>
                <a:cs typeface="Helvetica" pitchFamily="34" charset="0"/>
              </a:rPr>
              <a:t>Multi-step animations can help 1</a:t>
            </a:r>
            <a:r>
              <a:rPr lang="en-US" sz="2800" baseline="30000" dirty="0" smtClean="0">
                <a:latin typeface="Helvetica" pitchFamily="34" charset="0"/>
                <a:cs typeface="Helvetica" pitchFamily="34" charset="0"/>
              </a:rPr>
              <a:t>st</a:t>
            </a:r>
            <a:r>
              <a:rPr lang="en-US" sz="2800" dirty="0" smtClean="0">
                <a:latin typeface="Helvetica" pitchFamily="34" charset="0"/>
                <a:cs typeface="Helvetica" pitchFamily="34" charset="0"/>
              </a:rPr>
              <a:t> time users Consider grouping </a:t>
            </a:r>
            <a:br>
              <a:rPr lang="en-US" sz="2800" dirty="0" smtClean="0">
                <a:latin typeface="Helvetica" pitchFamily="34" charset="0"/>
                <a:cs typeface="Helvetica" pitchFamily="34" charset="0"/>
              </a:rPr>
            </a:br>
            <a:r>
              <a:rPr lang="en-US" sz="900" dirty="0">
                <a:latin typeface="Helvetica" pitchFamily="34" charset="0"/>
                <a:cs typeface="Helvetica" pitchFamily="34" charset="0"/>
              </a:rPr>
              <a:t/>
            </a:r>
            <a:br>
              <a:rPr lang="en-US" sz="900" dirty="0">
                <a:latin typeface="Helvetica" pitchFamily="34" charset="0"/>
                <a:cs typeface="Helvetica" pitchFamily="34" charset="0"/>
              </a:rPr>
            </a:br>
            <a:r>
              <a:rPr lang="en-US" sz="2800" dirty="0" smtClean="0">
                <a:latin typeface="Helvetica" pitchFamily="34" charset="0"/>
                <a:cs typeface="Helvetica" pitchFamily="34" charset="0"/>
              </a:rPr>
              <a:t> </a:t>
            </a:r>
            <a:r>
              <a:rPr lang="en-US" sz="2800" dirty="0" smtClean="0">
                <a:latin typeface="Arial" pitchFamily="34" charset="0"/>
                <a:cs typeface="FoundrySterling-Bold"/>
              </a:rPr>
              <a:t>Twinlist open source (email me) </a:t>
            </a:r>
            <a:r>
              <a:rPr lang="en-US" sz="2800" dirty="0">
                <a:latin typeface="Arial" pitchFamily="34" charset="0"/>
                <a:cs typeface="FoundrySterling-Bold"/>
              </a:rPr>
              <a:t/>
            </a:r>
            <a:br>
              <a:rPr lang="en-US" sz="2800" dirty="0">
                <a:latin typeface="Arial" pitchFamily="34" charset="0"/>
                <a:cs typeface="FoundrySterling-Bold"/>
              </a:rPr>
            </a:br>
            <a:r>
              <a:rPr lang="en-US" sz="2800" dirty="0" smtClean="0">
                <a:latin typeface="Arial" pitchFamily="34" charset="0"/>
                <a:cs typeface="FoundrySterling-Bold"/>
              </a:rPr>
              <a:t/>
            </a:r>
            <a:br>
              <a:rPr lang="en-US" sz="2800" dirty="0" smtClean="0">
                <a:latin typeface="Arial" pitchFamily="34" charset="0"/>
                <a:cs typeface="FoundrySterling-Bold"/>
              </a:rPr>
            </a:br>
            <a:endParaRPr lang="en-US" sz="4000" dirty="0">
              <a:latin typeface="Helvetica" pitchFamily="34" charset="0"/>
              <a:cs typeface="Helvetica" pitchFamily="34" charset="0"/>
            </a:endParaRPr>
          </a:p>
        </p:txBody>
      </p:sp>
      <p:sp>
        <p:nvSpPr>
          <p:cNvPr id="4" name="Title 2"/>
          <p:cNvSpPr txBox="1">
            <a:spLocks/>
          </p:cNvSpPr>
          <p:nvPr/>
        </p:nvSpPr>
        <p:spPr>
          <a:xfrm>
            <a:off x="304800" y="3048000"/>
            <a:ext cx="8686800" cy="990600"/>
          </a:xfrm>
          <a:prstGeom prst="rect">
            <a:avLst/>
          </a:prstGeom>
          <a:effectLst/>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th-TH" sz="2800" noProof="0" dirty="0" smtClean="0">
              <a:solidFill>
                <a:srgbClr val="40C62E"/>
              </a:solidFill>
              <a:latin typeface="Helvetica" pitchFamily="34" charset="0"/>
              <a:ea typeface="+mj-ea"/>
              <a:cs typeface="FoundrySterling-MediumExpert"/>
            </a:endParaRPr>
          </a:p>
        </p:txBody>
      </p:sp>
      <p:sp>
        <p:nvSpPr>
          <p:cNvPr id="5" name="Title 2"/>
          <p:cNvSpPr txBox="1">
            <a:spLocks/>
          </p:cNvSpPr>
          <p:nvPr/>
        </p:nvSpPr>
        <p:spPr>
          <a:xfrm>
            <a:off x="304800" y="3469050"/>
            <a:ext cx="8686800" cy="1847680"/>
          </a:xfrm>
          <a:prstGeom prst="rect">
            <a:avLst/>
          </a:prstGeom>
          <a:effectLst/>
        </p:spPr>
        <p:txBody>
          <a:bodyPr vert="horz" anchor="ctr">
            <a:noAutofit/>
          </a:bodyPr>
          <a:lstStyle/>
          <a:p>
            <a:pPr defTabSz="914400">
              <a:spcBef>
                <a:spcPct val="0"/>
              </a:spcBef>
              <a:defRPr/>
            </a:pPr>
            <a:endParaRPr lang="en-US" dirty="0">
              <a:latin typeface="Helvetica" pitchFamily="34" charset="0"/>
              <a:cs typeface="Helvetica" pitchFamily="34" charset="0"/>
            </a:endParaRPr>
          </a:p>
          <a:p>
            <a:pPr defTabSz="914400">
              <a:spcBef>
                <a:spcPct val="0"/>
              </a:spcBef>
              <a:defRPr/>
            </a:pPr>
            <a:endParaRPr lang="en-US" dirty="0" smtClean="0">
              <a:latin typeface="Helvetica" pitchFamily="34" charset="0"/>
              <a:cs typeface="Helvetica" pitchFamily="34" charset="0"/>
            </a:endParaRPr>
          </a:p>
          <a:p>
            <a:pPr defTabSz="914400">
              <a:spcBef>
                <a:spcPct val="0"/>
              </a:spcBef>
              <a:defRPr/>
            </a:pPr>
            <a:r>
              <a:rPr lang="en-US" sz="2800" i="1" dirty="0" err="1" smtClean="0">
                <a:latin typeface="Helvetica" pitchFamily="34" charset="0"/>
                <a:cs typeface="Helvetica" pitchFamily="34" charset="0"/>
              </a:rPr>
              <a:t>plaisant</a:t>
            </a:r>
            <a:r>
              <a:rPr lang="en-US" sz="2800" i="1" dirty="0" err="1">
                <a:latin typeface="Helvetica" pitchFamily="34" charset="0"/>
                <a:cs typeface="Helvetica" pitchFamily="34" charset="0"/>
              </a:rPr>
              <a:t>@cs.umd.edu</a:t>
            </a:r>
            <a:r>
              <a:rPr lang="en-US" sz="4000" dirty="0">
                <a:latin typeface="Helvetica" pitchFamily="34" charset="0"/>
                <a:cs typeface="Helvetica" pitchFamily="34" charset="0"/>
              </a:rPr>
              <a:t/>
            </a:r>
            <a:br>
              <a:rPr lang="en-US" sz="4000" dirty="0">
                <a:latin typeface="Helvetica" pitchFamily="34" charset="0"/>
                <a:cs typeface="Helvetica" pitchFamily="34" charset="0"/>
              </a:rPr>
            </a:br>
            <a:endParaRPr lang="en-US" sz="2400" dirty="0" smtClean="0">
              <a:latin typeface="Helvetica" pitchFamily="34" charset="0"/>
              <a:cs typeface="Helvetica" pitchFamily="34" charset="0"/>
            </a:endParaRPr>
          </a:p>
          <a:p>
            <a:pPr defTabSz="914400">
              <a:spcBef>
                <a:spcPct val="0"/>
              </a:spcBef>
              <a:defRPr/>
            </a:pPr>
            <a:r>
              <a:rPr lang="en-US" sz="2000" dirty="0" smtClean="0">
                <a:solidFill>
                  <a:schemeClr val="accent3">
                    <a:lumMod val="75000"/>
                  </a:schemeClr>
                </a:solidFill>
                <a:latin typeface="Helvetica" pitchFamily="34" charset="0"/>
                <a:cs typeface="Helvetica" pitchFamily="34" charset="0"/>
                <a:hlinkClick r:id="rId2"/>
              </a:rPr>
              <a:t>www.cs.umd.edu/hcil/</a:t>
            </a:r>
            <a:r>
              <a:rPr lang="en-US" sz="2000" b="1" dirty="0" smtClean="0">
                <a:solidFill>
                  <a:schemeClr val="accent3">
                    <a:lumMod val="75000"/>
                  </a:schemeClr>
                </a:solidFill>
                <a:latin typeface="Helvetica" pitchFamily="34" charset="0"/>
                <a:cs typeface="Helvetica" pitchFamily="34" charset="0"/>
                <a:hlinkClick r:id="rId2"/>
              </a:rPr>
              <a:t>sharp/twinlist</a:t>
            </a:r>
            <a:r>
              <a:rPr lang="en-US" sz="2000" b="1" dirty="0" smtClean="0">
                <a:solidFill>
                  <a:schemeClr val="accent3">
                    <a:lumMod val="75000"/>
                  </a:schemeClr>
                </a:solidFill>
                <a:latin typeface="Helvetica" pitchFamily="34" charset="0"/>
                <a:cs typeface="Helvetica" pitchFamily="34" charset="0"/>
              </a:rPr>
              <a:t>  </a:t>
            </a:r>
            <a:r>
              <a:rPr lang="en-US" sz="2000" b="1" dirty="0" smtClean="0">
                <a:latin typeface="Helvetica" pitchFamily="34" charset="0"/>
                <a:cs typeface="Helvetica" pitchFamily="34" charset="0"/>
              </a:rPr>
              <a:t>(papers/videos) </a:t>
            </a:r>
          </a:p>
          <a:p>
            <a:pPr defTabSz="914400">
              <a:spcBef>
                <a:spcPct val="0"/>
              </a:spcBef>
              <a:defRPr/>
            </a:pPr>
            <a:endParaRPr lang="en-US" sz="1000" dirty="0">
              <a:solidFill>
                <a:schemeClr val="tx1">
                  <a:lumMod val="50000"/>
                  <a:lumOff val="50000"/>
                </a:schemeClr>
              </a:solidFill>
              <a:latin typeface="Helvetica" pitchFamily="34" charset="0"/>
              <a:ea typeface="+mj-ea"/>
              <a:cs typeface="Helvetica" pitchFamily="34" charset="0"/>
            </a:endParaRPr>
          </a:p>
        </p:txBody>
      </p:sp>
      <p:sp>
        <p:nvSpPr>
          <p:cNvPr id="10" name="Rectangle 9"/>
          <p:cNvSpPr/>
          <p:nvPr/>
        </p:nvSpPr>
        <p:spPr>
          <a:xfrm>
            <a:off x="0" y="5809575"/>
            <a:ext cx="9144000" cy="10484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Helvetica" pitchFamily="34" charset="0"/>
              <a:cs typeface="Helvetica" pitchFamily="34" charset="0"/>
            </a:endParaRPr>
          </a:p>
        </p:txBody>
      </p:sp>
      <p:pic>
        <p:nvPicPr>
          <p:cNvPr id="8" name="Picture 7"/>
          <p:cNvPicPr>
            <a:picLocks noChangeAspect="1"/>
          </p:cNvPicPr>
          <p:nvPr/>
        </p:nvPicPr>
        <p:blipFill>
          <a:blip r:embed="rId3"/>
          <a:stretch>
            <a:fillRect/>
          </a:stretch>
        </p:blipFill>
        <p:spPr>
          <a:xfrm>
            <a:off x="7598595" y="4108385"/>
            <a:ext cx="1373155" cy="1365484"/>
          </a:xfrm>
          <a:prstGeom prst="rect">
            <a:avLst/>
          </a:prstGeom>
        </p:spPr>
      </p:pic>
      <p:sp>
        <p:nvSpPr>
          <p:cNvPr id="2" name="Rectangle 1"/>
          <p:cNvSpPr/>
          <p:nvPr/>
        </p:nvSpPr>
        <p:spPr>
          <a:xfrm>
            <a:off x="228600" y="5809575"/>
            <a:ext cx="8382000" cy="1107996"/>
          </a:xfrm>
          <a:prstGeom prst="rect">
            <a:avLst/>
          </a:prstGeom>
        </p:spPr>
        <p:txBody>
          <a:bodyPr wrap="square">
            <a:spAutoFit/>
          </a:bodyPr>
          <a:lstStyle/>
          <a:p>
            <a:r>
              <a:rPr lang="en-US" sz="1200" b="1" u="sng" dirty="0" smtClean="0">
                <a:latin typeface="Helvetica" pitchFamily="34" charset="0"/>
                <a:cs typeface="Helvetica" pitchFamily="34" charset="0"/>
              </a:rPr>
              <a:t>Acknowledgements</a:t>
            </a:r>
            <a:r>
              <a:rPr lang="en-US" dirty="0" smtClean="0">
                <a:latin typeface="Helvetica" pitchFamily="34" charset="0"/>
                <a:cs typeface="Helvetica" pitchFamily="34" charset="0"/>
              </a:rPr>
              <a:t>		</a:t>
            </a:r>
            <a:br>
              <a:rPr lang="en-US" dirty="0" smtClean="0">
                <a:latin typeface="Helvetica" pitchFamily="34" charset="0"/>
                <a:cs typeface="Helvetica" pitchFamily="34" charset="0"/>
              </a:rPr>
            </a:br>
            <a:r>
              <a:rPr lang="en-US" sz="1200" b="1" dirty="0" smtClean="0">
                <a:latin typeface="Helvetica" pitchFamily="34" charset="0"/>
                <a:cs typeface="Helvetica" pitchFamily="34" charset="0"/>
              </a:rPr>
              <a:t>Strategic Health IT Advanced Research Projects Program (SHARP) </a:t>
            </a:r>
            <a:br>
              <a:rPr lang="en-US" sz="1200" b="1" dirty="0" smtClean="0">
                <a:latin typeface="Helvetica" pitchFamily="34" charset="0"/>
                <a:cs typeface="Helvetica" pitchFamily="34" charset="0"/>
              </a:rPr>
            </a:br>
            <a:r>
              <a:rPr lang="en-US" sz="1200" b="1" dirty="0" smtClean="0">
                <a:latin typeface="Helvetica" pitchFamily="34" charset="0"/>
                <a:cs typeface="Helvetica" pitchFamily="34" charset="0"/>
              </a:rPr>
              <a:t>Office of the National Coordinator for Health Information Technology (Grant Number 10510592)</a:t>
            </a:r>
            <a:r>
              <a:rPr lang="en-US" sz="1200" dirty="0" smtClean="0">
                <a:latin typeface="Helvetica" pitchFamily="34" charset="0"/>
                <a:cs typeface="Helvetica" pitchFamily="34" charset="0"/>
              </a:rPr>
              <a:t/>
            </a:r>
            <a:br>
              <a:rPr lang="en-US" sz="1200" dirty="0" smtClean="0">
                <a:latin typeface="Helvetica" pitchFamily="34" charset="0"/>
                <a:cs typeface="Helvetica" pitchFamily="34" charset="0"/>
              </a:rPr>
            </a:br>
            <a:endParaRPr lang="en-US" sz="1200" dirty="0" smtClean="0">
              <a:latin typeface="Helvetica" pitchFamily="34" charset="0"/>
              <a:cs typeface="Helvetica" pitchFamily="34" charset="0"/>
            </a:endParaRPr>
          </a:p>
          <a:p>
            <a:endParaRPr lang="en-US" sz="1200" dirty="0"/>
          </a:p>
        </p:txBody>
      </p:sp>
      <p:pic>
        <p:nvPicPr>
          <p:cNvPr id="9" name="Picture 8" descr="SHAPRC NCCD logo.png"/>
          <p:cNvPicPr>
            <a:picLocks noChangeAspect="1"/>
          </p:cNvPicPr>
          <p:nvPr/>
        </p:nvPicPr>
        <p:blipFill>
          <a:blip r:embed="rId4" cstate="print"/>
          <a:stretch>
            <a:fillRect/>
          </a:stretch>
        </p:blipFill>
        <p:spPr>
          <a:xfrm>
            <a:off x="7732183" y="6194994"/>
            <a:ext cx="1144555" cy="382820"/>
          </a:xfrm>
          <a:prstGeom prst="rect">
            <a:avLst/>
          </a:prstGeom>
        </p:spPr>
      </p:pic>
    </p:spTree>
    <p:extLst>
      <p:ext uri="{BB962C8B-B14F-4D97-AF65-F5344CB8AC3E}">
        <p14:creationId xmlns:p14="http://schemas.microsoft.com/office/powerpoint/2010/main" val="382125081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2239962"/>
          </a:xfrm>
        </p:spPr>
        <p:txBody>
          <a:bodyPr>
            <a:normAutofit/>
          </a:bodyPr>
          <a:lstStyle/>
          <a:p>
            <a:r>
              <a:rPr lang="en-US" dirty="0" smtClean="0"/>
              <a:t>Medication </a:t>
            </a:r>
            <a:r>
              <a:rPr lang="en-US" dirty="0"/>
              <a:t>Reconciliation</a:t>
            </a:r>
            <a:br>
              <a:rPr lang="en-US" dirty="0"/>
            </a:br>
            <a:r>
              <a:rPr lang="en-US" dirty="0"/>
              <a:t>(illustrated)</a:t>
            </a:r>
          </a:p>
        </p:txBody>
      </p:sp>
      <p:pic>
        <p:nvPicPr>
          <p:cNvPr id="12" name="Picture 11" descr="SHAPRC NCCD logo.png"/>
          <p:cNvPicPr>
            <a:picLocks noChangeAspect="1"/>
          </p:cNvPicPr>
          <p:nvPr/>
        </p:nvPicPr>
        <p:blipFill>
          <a:blip r:embed="rId3" cstate="print"/>
          <a:stretch>
            <a:fillRect/>
          </a:stretch>
        </p:blipFill>
        <p:spPr>
          <a:xfrm>
            <a:off x="7237445" y="6327577"/>
            <a:ext cx="1144555" cy="382820"/>
          </a:xfrm>
          <a:prstGeom prst="rect">
            <a:avLst/>
          </a:prstGeom>
        </p:spPr>
      </p:pic>
      <p:pic>
        <p:nvPicPr>
          <p:cNvPr id="6" name="Picture 5" descr="photodrugs3.JPG"/>
          <p:cNvPicPr>
            <a:picLocks noChangeAspect="1"/>
          </p:cNvPicPr>
          <p:nvPr/>
        </p:nvPicPr>
        <p:blipFill>
          <a:blip r:embed="rId4"/>
          <a:srcRect t="20246" b="19459"/>
          <a:stretch>
            <a:fillRect/>
          </a:stretch>
        </p:blipFill>
        <p:spPr>
          <a:xfrm>
            <a:off x="1066800" y="2519690"/>
            <a:ext cx="7010400" cy="3156962"/>
          </a:xfrm>
          <a:prstGeom prst="rect">
            <a:avLst/>
          </a:prstGeom>
        </p:spPr>
      </p:pic>
      <p:sp>
        <p:nvSpPr>
          <p:cNvPr id="5" name="TextBox 4"/>
          <p:cNvSpPr txBox="1"/>
          <p:nvPr/>
        </p:nvSpPr>
        <p:spPr>
          <a:xfrm>
            <a:off x="4178300" y="5958245"/>
            <a:ext cx="1113293" cy="369332"/>
          </a:xfrm>
          <a:prstGeom prst="rect">
            <a:avLst/>
          </a:prstGeom>
          <a:noFill/>
        </p:spPr>
        <p:txBody>
          <a:bodyPr wrap="none" rtlCol="0">
            <a:spAutoFit/>
          </a:bodyPr>
          <a:lstStyle/>
          <a:p>
            <a:r>
              <a:rPr lang="en-US" dirty="0" smtClean="0"/>
              <a:t>Pharmacy</a:t>
            </a:r>
            <a:endParaRPr lang="en-US" dirty="0"/>
          </a:p>
        </p:txBody>
      </p:sp>
    </p:spTree>
    <p:extLst>
      <p:ext uri="{BB962C8B-B14F-4D97-AF65-F5344CB8AC3E}">
        <p14:creationId xmlns:p14="http://schemas.microsoft.com/office/powerpoint/2010/main" val="3244380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590800"/>
            <a:ext cx="31242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prstClr val="black"/>
                </a:solidFill>
              </a:rPr>
              <a:t>Home Meds reported during Intake Interview</a:t>
            </a:r>
            <a:endParaRPr lang="en-US" sz="2400" dirty="0">
              <a:solidFill>
                <a:prstClr val="black"/>
              </a:solidFill>
            </a:endParaRPr>
          </a:p>
        </p:txBody>
      </p:sp>
      <p:sp>
        <p:nvSpPr>
          <p:cNvPr id="7" name="Rectangle 6"/>
          <p:cNvSpPr/>
          <p:nvPr/>
        </p:nvSpPr>
        <p:spPr>
          <a:xfrm>
            <a:off x="5580681" y="2590800"/>
            <a:ext cx="3029919"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prstClr val="black"/>
                </a:solidFill>
              </a:rPr>
              <a:t>Meds administered</a:t>
            </a:r>
            <a:br>
              <a:rPr lang="en-US" sz="2400" dirty="0" smtClean="0">
                <a:solidFill>
                  <a:prstClr val="black"/>
                </a:solidFill>
              </a:rPr>
            </a:br>
            <a:r>
              <a:rPr lang="en-US" sz="2400" dirty="0" smtClean="0">
                <a:solidFill>
                  <a:prstClr val="black"/>
                </a:solidFill>
              </a:rPr>
              <a:t>while at </a:t>
            </a:r>
            <a:r>
              <a:rPr lang="en-US" sz="2400" dirty="0" smtClean="0">
                <a:solidFill>
                  <a:srgbClr val="000000"/>
                </a:solidFill>
              </a:rPr>
              <a:t>hospital</a:t>
            </a:r>
            <a:endParaRPr lang="en-US" sz="2400" dirty="0">
              <a:solidFill>
                <a:srgbClr val="000000"/>
              </a:solidFill>
            </a:endParaRPr>
          </a:p>
        </p:txBody>
      </p:sp>
      <p:sp>
        <p:nvSpPr>
          <p:cNvPr id="8" name="Rectangle 7"/>
          <p:cNvSpPr/>
          <p:nvPr/>
        </p:nvSpPr>
        <p:spPr>
          <a:xfrm>
            <a:off x="3200400" y="4953000"/>
            <a:ext cx="3200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prstClr val="black"/>
                </a:solidFill>
              </a:rPr>
              <a:t>Reconciled list </a:t>
            </a:r>
          </a:p>
          <a:p>
            <a:pPr algn="ctr"/>
            <a:r>
              <a:rPr lang="en-US" sz="2400" dirty="0" smtClean="0">
                <a:solidFill>
                  <a:prstClr val="black"/>
                </a:solidFill>
              </a:rPr>
              <a:t>Meds to take at home</a:t>
            </a:r>
            <a:endParaRPr lang="en-US" sz="2400" dirty="0">
              <a:solidFill>
                <a:srgbClr val="000000"/>
              </a:solidFill>
            </a:endParaRPr>
          </a:p>
        </p:txBody>
      </p:sp>
      <p:pic>
        <p:nvPicPr>
          <p:cNvPr id="15" name="Picture 14"/>
          <p:cNvPicPr>
            <a:picLocks noChangeAspect="1"/>
          </p:cNvPicPr>
          <p:nvPr/>
        </p:nvPicPr>
        <p:blipFill>
          <a:blip r:embed="rId2"/>
          <a:stretch>
            <a:fillRect/>
          </a:stretch>
        </p:blipFill>
        <p:spPr>
          <a:xfrm>
            <a:off x="6477000" y="1257300"/>
            <a:ext cx="1008634" cy="1257300"/>
          </a:xfrm>
          <a:prstGeom prst="rect">
            <a:avLst/>
          </a:prstGeom>
        </p:spPr>
      </p:pic>
      <p:pic>
        <p:nvPicPr>
          <p:cNvPr id="17" name="Picture 16"/>
          <p:cNvPicPr>
            <a:picLocks noChangeAspect="1"/>
          </p:cNvPicPr>
          <p:nvPr/>
        </p:nvPicPr>
        <p:blipFill>
          <a:blip r:embed="rId3"/>
          <a:stretch>
            <a:fillRect/>
          </a:stretch>
        </p:blipFill>
        <p:spPr>
          <a:xfrm>
            <a:off x="4343400" y="5943600"/>
            <a:ext cx="762000" cy="762000"/>
          </a:xfrm>
          <a:prstGeom prst="rect">
            <a:avLst/>
          </a:prstGeom>
        </p:spPr>
      </p:pic>
      <p:pic>
        <p:nvPicPr>
          <p:cNvPr id="19" name="Picture 18"/>
          <p:cNvPicPr>
            <a:picLocks noChangeAspect="1"/>
          </p:cNvPicPr>
          <p:nvPr/>
        </p:nvPicPr>
        <p:blipFill>
          <a:blip r:embed="rId4"/>
          <a:stretch>
            <a:fillRect/>
          </a:stretch>
        </p:blipFill>
        <p:spPr>
          <a:xfrm>
            <a:off x="1295400" y="1752600"/>
            <a:ext cx="1391478" cy="685800"/>
          </a:xfrm>
          <a:prstGeom prst="rect">
            <a:avLst/>
          </a:prstGeom>
        </p:spPr>
      </p:pic>
      <p:cxnSp>
        <p:nvCxnSpPr>
          <p:cNvPr id="13" name="Straight Arrow Connector 12"/>
          <p:cNvCxnSpPr>
            <a:stCxn id="6" idx="2"/>
          </p:cNvCxnSpPr>
          <p:nvPr/>
        </p:nvCxnSpPr>
        <p:spPr>
          <a:xfrm rot="16200000" flipH="1">
            <a:off x="2076450" y="3448049"/>
            <a:ext cx="1447800" cy="1562101"/>
          </a:xfrm>
          <a:prstGeom prst="straightConnector1">
            <a:avLst/>
          </a:prstGeom>
          <a:ln w="57150" cap="flat" cmpd="sng" algn="ctr">
            <a:solidFill>
              <a:schemeClr val="accent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flipV="1">
            <a:off x="5943600" y="3502152"/>
            <a:ext cx="1524000" cy="1450848"/>
          </a:xfrm>
          <a:prstGeom prst="straightConnector1">
            <a:avLst/>
          </a:prstGeom>
          <a:ln w="57150" cap="flat" cmpd="sng" algn="ctr">
            <a:solidFill>
              <a:schemeClr val="accent1"/>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24000" y="2605026"/>
            <a:ext cx="6172200" cy="2123658"/>
          </a:xfrm>
          <a:prstGeom prst="rect">
            <a:avLst/>
          </a:prstGeom>
          <a:noFill/>
        </p:spPr>
        <p:txBody>
          <a:bodyPr wrap="square" rtlCol="0">
            <a:spAutoFit/>
          </a:bodyPr>
          <a:lstStyle/>
          <a:p>
            <a:pPr algn="ctr"/>
            <a:r>
              <a:rPr lang="en-US" sz="3200" dirty="0">
                <a:solidFill>
                  <a:prstClr val="black"/>
                </a:solidFill>
              </a:rPr>
              <a:t>C</a:t>
            </a:r>
            <a:r>
              <a:rPr lang="en-US" sz="3200" dirty="0" smtClean="0">
                <a:solidFill>
                  <a:prstClr val="black"/>
                </a:solidFill>
              </a:rPr>
              <a:t>ompare</a:t>
            </a:r>
          </a:p>
          <a:p>
            <a:pPr algn="ctr"/>
            <a:r>
              <a:rPr lang="en-US" sz="1200" dirty="0" smtClean="0">
                <a:solidFill>
                  <a:prstClr val="black"/>
                </a:solidFill>
              </a:rPr>
              <a:t>     </a:t>
            </a:r>
          </a:p>
          <a:p>
            <a:pPr algn="ctr"/>
            <a:r>
              <a:rPr lang="en-US" sz="3200" dirty="0" smtClean="0">
                <a:solidFill>
                  <a:prstClr val="black"/>
                </a:solidFill>
              </a:rPr>
              <a:t/>
            </a:r>
            <a:br>
              <a:rPr lang="en-US" sz="3200" dirty="0" smtClean="0">
                <a:solidFill>
                  <a:prstClr val="black"/>
                </a:solidFill>
              </a:rPr>
            </a:br>
            <a:r>
              <a:rPr lang="en-US" sz="3200" dirty="0">
                <a:solidFill>
                  <a:prstClr val="black"/>
                </a:solidFill>
              </a:rPr>
              <a:t>K</a:t>
            </a:r>
            <a:r>
              <a:rPr lang="en-US" sz="3200" dirty="0" smtClean="0">
                <a:solidFill>
                  <a:prstClr val="black"/>
                </a:solidFill>
              </a:rPr>
              <a:t>eep or not?</a:t>
            </a:r>
          </a:p>
          <a:p>
            <a:pPr algn="ctr"/>
            <a:r>
              <a:rPr lang="en-US" sz="2000" dirty="0" smtClean="0">
                <a:solidFill>
                  <a:prstClr val="black"/>
                </a:solidFill>
              </a:rPr>
              <a:t>Change?</a:t>
            </a:r>
            <a:endParaRPr lang="en-US" sz="2000" dirty="0">
              <a:solidFill>
                <a:prstClr val="black"/>
              </a:solidFill>
            </a:endParaRPr>
          </a:p>
        </p:txBody>
      </p:sp>
      <p:pic>
        <p:nvPicPr>
          <p:cNvPr id="12" name="Picture 11"/>
          <p:cNvPicPr>
            <a:picLocks noChangeAspect="1"/>
          </p:cNvPicPr>
          <p:nvPr/>
        </p:nvPicPr>
        <p:blipFill>
          <a:blip r:embed="rId5"/>
          <a:stretch>
            <a:fillRect/>
          </a:stretch>
        </p:blipFill>
        <p:spPr>
          <a:xfrm>
            <a:off x="6477000" y="5467350"/>
            <a:ext cx="2484288" cy="1238250"/>
          </a:xfrm>
          <a:prstGeom prst="rect">
            <a:avLst/>
          </a:prstGeom>
        </p:spPr>
      </p:pic>
      <p:sp>
        <p:nvSpPr>
          <p:cNvPr id="14" name="Title 1"/>
          <p:cNvSpPr>
            <a:spLocks noGrp="1"/>
          </p:cNvSpPr>
          <p:nvPr>
            <p:ph type="title"/>
          </p:nvPr>
        </p:nvSpPr>
        <p:spPr>
          <a:xfrm>
            <a:off x="0" y="168239"/>
            <a:ext cx="9144000" cy="1143000"/>
          </a:xfrm>
        </p:spPr>
        <p:txBody>
          <a:bodyPr>
            <a:normAutofit fontScale="90000"/>
          </a:bodyPr>
          <a:lstStyle/>
          <a:p>
            <a:r>
              <a:rPr lang="en-US" sz="3600" b="1" dirty="0" smtClean="0"/>
              <a:t>Hospital Discharge </a:t>
            </a:r>
            <a:r>
              <a:rPr lang="en-US" sz="3600" b="1" smtClean="0"/>
              <a:t>Scenario (used in rest of talk)</a:t>
            </a:r>
            <a:endParaRPr lang="en-US" sz="3600" b="1" dirty="0">
              <a:solidFill>
                <a:srgbClr val="FFFFFF"/>
              </a:solidFill>
            </a:endParaRPr>
          </a:p>
        </p:txBody>
      </p:sp>
    </p:spTree>
    <p:extLst>
      <p:ext uri="{BB962C8B-B14F-4D97-AF65-F5344CB8AC3E}">
        <p14:creationId xmlns:p14="http://schemas.microsoft.com/office/powerpoint/2010/main" val="3875752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02933" y="169609"/>
            <a:ext cx="2667185" cy="6413945"/>
          </a:xfrm>
          <a:prstGeom prst="rect">
            <a:avLst/>
          </a:prstGeom>
        </p:spPr>
      </p:pic>
      <p:pic>
        <p:nvPicPr>
          <p:cNvPr id="3" name="Picture 2"/>
          <p:cNvPicPr>
            <a:picLocks noChangeAspect="1"/>
          </p:cNvPicPr>
          <p:nvPr/>
        </p:nvPicPr>
        <p:blipFill>
          <a:blip r:embed="rId3"/>
          <a:stretch>
            <a:fillRect/>
          </a:stretch>
        </p:blipFill>
        <p:spPr>
          <a:xfrm>
            <a:off x="1181999" y="194193"/>
            <a:ext cx="2514775" cy="6426646"/>
          </a:xfrm>
          <a:prstGeom prst="rect">
            <a:avLst/>
          </a:prstGeom>
        </p:spPr>
      </p:pic>
      <p:sp>
        <p:nvSpPr>
          <p:cNvPr id="19" name="Oval 18"/>
          <p:cNvSpPr/>
          <p:nvPr/>
        </p:nvSpPr>
        <p:spPr>
          <a:xfrm>
            <a:off x="6032154" y="1259146"/>
            <a:ext cx="470646" cy="365903"/>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rved Down Arrow 13"/>
          <p:cNvSpPr/>
          <p:nvPr/>
        </p:nvSpPr>
        <p:spPr>
          <a:xfrm>
            <a:off x="2593914" y="715951"/>
            <a:ext cx="2873121" cy="404840"/>
          </a:xfrm>
          <a:prstGeom prst="curvedDownArrow">
            <a:avLst>
              <a:gd name="adj1" fmla="val 25000"/>
              <a:gd name="adj2" fmla="val 50000"/>
              <a:gd name="adj3" fmla="val 39286"/>
            </a:avLst>
          </a:prstGeom>
          <a:solidFill>
            <a:srgbClr val="C0504D"/>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p:cNvSpPr/>
          <p:nvPr/>
        </p:nvSpPr>
        <p:spPr>
          <a:xfrm>
            <a:off x="1692716" y="894939"/>
            <a:ext cx="3531140" cy="451665"/>
          </a:xfrm>
          <a:prstGeom prst="curvedDownArrow">
            <a:avLst>
              <a:gd name="adj1" fmla="val 25000"/>
              <a:gd name="adj2" fmla="val 50000"/>
              <a:gd name="adj3" fmla="val 39286"/>
            </a:avLst>
          </a:prstGeom>
          <a:solidFill>
            <a:srgbClr val="C0504D"/>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a:off x="2260213" y="894939"/>
            <a:ext cx="3621129" cy="446436"/>
          </a:xfrm>
          <a:prstGeom prst="curvedDownArrow">
            <a:avLst>
              <a:gd name="adj1" fmla="val 25000"/>
              <a:gd name="adj2" fmla="val 50000"/>
              <a:gd name="adj3" fmla="val 39286"/>
            </a:avLst>
          </a:prstGeom>
          <a:solidFill>
            <a:srgbClr val="C0504D"/>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a:off x="2746314" y="894939"/>
            <a:ext cx="3558340" cy="446436"/>
          </a:xfrm>
          <a:prstGeom prst="curvedDownArrow">
            <a:avLst>
              <a:gd name="adj1" fmla="val 25000"/>
              <a:gd name="adj2" fmla="val 50000"/>
              <a:gd name="adj3" fmla="val 39286"/>
            </a:avLst>
          </a:prstGeom>
          <a:solidFill>
            <a:srgbClr val="C0504D"/>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Oval 32"/>
          <p:cNvSpPr/>
          <p:nvPr/>
        </p:nvSpPr>
        <p:spPr>
          <a:xfrm>
            <a:off x="2510991" y="1289163"/>
            <a:ext cx="470646" cy="365903"/>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4" grpId="1" animBg="1"/>
      <p:bldP spid="20" grpId="0" animBg="1"/>
      <p:bldP spid="20" grpId="1" animBg="1"/>
      <p:bldP spid="21" grpId="0" animBg="1"/>
      <p:bldP spid="21" grpId="1" animBg="1"/>
      <p:bldP spid="22" grpId="0" animBg="1"/>
      <p:bldP spid="22" grpId="1"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02933" y="169609"/>
            <a:ext cx="2667185" cy="6413945"/>
          </a:xfrm>
          <a:prstGeom prst="rect">
            <a:avLst/>
          </a:prstGeom>
        </p:spPr>
      </p:pic>
      <p:pic>
        <p:nvPicPr>
          <p:cNvPr id="3" name="Picture 2"/>
          <p:cNvPicPr>
            <a:picLocks noChangeAspect="1"/>
          </p:cNvPicPr>
          <p:nvPr/>
        </p:nvPicPr>
        <p:blipFill>
          <a:blip r:embed="rId3"/>
          <a:stretch>
            <a:fillRect/>
          </a:stretch>
        </p:blipFill>
        <p:spPr>
          <a:xfrm>
            <a:off x="1181999" y="194193"/>
            <a:ext cx="2514775" cy="6426646"/>
          </a:xfrm>
          <a:prstGeom prst="rect">
            <a:avLst/>
          </a:prstGeom>
        </p:spPr>
      </p:pic>
      <p:sp>
        <p:nvSpPr>
          <p:cNvPr id="2" name="TextBox 1"/>
          <p:cNvSpPr txBox="1"/>
          <p:nvPr/>
        </p:nvSpPr>
        <p:spPr>
          <a:xfrm>
            <a:off x="164264" y="3921261"/>
            <a:ext cx="837602" cy="369332"/>
          </a:xfrm>
          <a:prstGeom prst="rect">
            <a:avLst/>
          </a:prstGeom>
          <a:noFill/>
        </p:spPr>
        <p:txBody>
          <a:bodyPr wrap="none" rtlCol="0">
            <a:spAutoFit/>
          </a:bodyPr>
          <a:lstStyle/>
          <a:p>
            <a:r>
              <a:rPr lang="en-US" dirty="0" smtClean="0">
                <a:solidFill>
                  <a:schemeClr val="accent2"/>
                </a:solidFill>
              </a:rPr>
              <a:t>unique</a:t>
            </a:r>
            <a:endParaRPr lang="en-US" dirty="0">
              <a:solidFill>
                <a:schemeClr val="accent2"/>
              </a:solidFill>
            </a:endParaRPr>
          </a:p>
        </p:txBody>
      </p:sp>
      <p:cxnSp>
        <p:nvCxnSpPr>
          <p:cNvPr id="6" name="Straight Connector 5"/>
          <p:cNvCxnSpPr/>
          <p:nvPr/>
        </p:nvCxnSpPr>
        <p:spPr>
          <a:xfrm>
            <a:off x="3696774" y="3269682"/>
            <a:ext cx="1020956" cy="1495226"/>
          </a:xfrm>
          <a:prstGeom prst="line">
            <a:avLst/>
          </a:prstGeom>
          <a:ln w="60325">
            <a:solidFill>
              <a:schemeClr val="accent2"/>
            </a:solidFill>
            <a:prstDash val="sysDot"/>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711571" y="1976043"/>
            <a:ext cx="1006159" cy="0"/>
          </a:xfrm>
          <a:prstGeom prst="line">
            <a:avLst/>
          </a:prstGeom>
          <a:ln w="603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8" idx="1"/>
          </p:cNvCxnSpPr>
          <p:nvPr/>
        </p:nvCxnSpPr>
        <p:spPr>
          <a:xfrm>
            <a:off x="3696774" y="2668887"/>
            <a:ext cx="1006159" cy="707695"/>
          </a:xfrm>
          <a:prstGeom prst="line">
            <a:avLst/>
          </a:prstGeom>
          <a:ln w="603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696774" y="4764908"/>
            <a:ext cx="1006159" cy="1324086"/>
          </a:xfrm>
          <a:prstGeom prst="line">
            <a:avLst/>
          </a:prstGeom>
          <a:ln w="60325">
            <a:solidFill>
              <a:schemeClr val="accent2"/>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500723" y="5334696"/>
            <a:ext cx="837602" cy="369332"/>
          </a:xfrm>
          <a:prstGeom prst="rect">
            <a:avLst/>
          </a:prstGeom>
          <a:noFill/>
        </p:spPr>
        <p:txBody>
          <a:bodyPr wrap="none" rtlCol="0">
            <a:spAutoFit/>
          </a:bodyPr>
          <a:lstStyle/>
          <a:p>
            <a:r>
              <a:rPr lang="en-US" dirty="0" smtClean="0">
                <a:solidFill>
                  <a:schemeClr val="accent2"/>
                </a:solidFill>
              </a:rPr>
              <a:t>unique</a:t>
            </a:r>
            <a:endParaRPr lang="en-US" dirty="0">
              <a:solidFill>
                <a:schemeClr val="accent2"/>
              </a:solidFill>
            </a:endParaRPr>
          </a:p>
        </p:txBody>
      </p:sp>
      <p:sp>
        <p:nvSpPr>
          <p:cNvPr id="28" name="TextBox 27"/>
          <p:cNvSpPr txBox="1"/>
          <p:nvPr/>
        </p:nvSpPr>
        <p:spPr>
          <a:xfrm>
            <a:off x="7500723" y="3921261"/>
            <a:ext cx="837602" cy="369332"/>
          </a:xfrm>
          <a:prstGeom prst="rect">
            <a:avLst/>
          </a:prstGeom>
          <a:noFill/>
        </p:spPr>
        <p:txBody>
          <a:bodyPr wrap="none" rtlCol="0">
            <a:spAutoFit/>
          </a:bodyPr>
          <a:lstStyle/>
          <a:p>
            <a:r>
              <a:rPr lang="en-US" dirty="0" smtClean="0">
                <a:solidFill>
                  <a:schemeClr val="accent2"/>
                </a:solidFill>
              </a:rPr>
              <a:t>unique</a:t>
            </a:r>
            <a:endParaRPr lang="en-US" dirty="0">
              <a:solidFill>
                <a:schemeClr val="accent2"/>
              </a:solidFill>
            </a:endParaRPr>
          </a:p>
        </p:txBody>
      </p:sp>
      <p:sp>
        <p:nvSpPr>
          <p:cNvPr id="29" name="TextBox 28"/>
          <p:cNvSpPr txBox="1"/>
          <p:nvPr/>
        </p:nvSpPr>
        <p:spPr>
          <a:xfrm>
            <a:off x="7500723" y="2484221"/>
            <a:ext cx="837602" cy="369332"/>
          </a:xfrm>
          <a:prstGeom prst="rect">
            <a:avLst/>
          </a:prstGeom>
          <a:noFill/>
        </p:spPr>
        <p:txBody>
          <a:bodyPr wrap="none" rtlCol="0">
            <a:spAutoFit/>
          </a:bodyPr>
          <a:lstStyle/>
          <a:p>
            <a:r>
              <a:rPr lang="en-US" dirty="0" smtClean="0">
                <a:solidFill>
                  <a:schemeClr val="accent2"/>
                </a:solidFill>
              </a:rPr>
              <a:t>unique</a:t>
            </a:r>
            <a:endParaRPr lang="en-US" dirty="0">
              <a:solidFill>
                <a:schemeClr val="accent2"/>
              </a:solidFill>
            </a:endParaRPr>
          </a:p>
        </p:txBody>
      </p:sp>
      <p:cxnSp>
        <p:nvCxnSpPr>
          <p:cNvPr id="18" name="Straight Connector 17"/>
          <p:cNvCxnSpPr/>
          <p:nvPr/>
        </p:nvCxnSpPr>
        <p:spPr>
          <a:xfrm>
            <a:off x="3711571" y="1244391"/>
            <a:ext cx="991362" cy="0"/>
          </a:xfrm>
          <a:prstGeom prst="line">
            <a:avLst/>
          </a:prstGeom>
          <a:ln w="60325">
            <a:solidFill>
              <a:schemeClr val="accent2"/>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0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98838"/>
            <a:ext cx="8534400" cy="792162"/>
          </a:xfrm>
        </p:spPr>
        <p:txBody>
          <a:bodyPr>
            <a:normAutofit fontScale="90000"/>
          </a:bodyPr>
          <a:lstStyle/>
          <a:p>
            <a:pPr lvl="0"/>
            <a:r>
              <a:rPr lang="en-US" sz="8889" dirty="0" smtClean="0">
                <a:solidFill>
                  <a:prstClr val="black"/>
                </a:solidFill>
                <a:sym typeface="Wingdings" pitchFamily="2" charset="2"/>
              </a:rPr>
              <a:t>Twinlist</a:t>
            </a:r>
            <a:r>
              <a:rPr lang="en-US" b="1" dirty="0" smtClean="0">
                <a:solidFill>
                  <a:prstClr val="black"/>
                </a:solidFill>
                <a:sym typeface="Wingdings" pitchFamily="2" charset="2"/>
              </a:rPr>
              <a:t/>
            </a:r>
            <a:br>
              <a:rPr lang="en-US" b="1" dirty="0" smtClean="0">
                <a:solidFill>
                  <a:prstClr val="black"/>
                </a:solidFill>
                <a:sym typeface="Wingdings" pitchFamily="2" charset="2"/>
              </a:rPr>
            </a:br>
            <a:r>
              <a:rPr lang="en-US" b="1" dirty="0" smtClean="0">
                <a:solidFill>
                  <a:prstClr val="black"/>
                </a:solidFill>
                <a:sym typeface="Wingdings" pitchFamily="2" charset="2"/>
              </a:rPr>
              <a:t/>
            </a:r>
            <a:br>
              <a:rPr lang="en-US" b="1" dirty="0" smtClean="0">
                <a:solidFill>
                  <a:prstClr val="black"/>
                </a:solidFill>
                <a:sym typeface="Wingdings" pitchFamily="2" charset="2"/>
              </a:rPr>
            </a:br>
            <a:r>
              <a:rPr lang="en-US" b="1" dirty="0" smtClean="0">
                <a:solidFill>
                  <a:prstClr val="black"/>
                </a:solidFill>
                <a:sym typeface="Wingdings" pitchFamily="2" charset="2"/>
              </a:rPr>
              <a:t>spatial layout  </a:t>
            </a:r>
            <a:r>
              <a:rPr lang="en-US" dirty="0" smtClean="0">
                <a:solidFill>
                  <a:prstClr val="black"/>
                </a:solidFill>
                <a:sym typeface="Wingdings" pitchFamily="2" charset="2"/>
              </a:rPr>
              <a:t/>
            </a:r>
            <a:br>
              <a:rPr lang="en-US" dirty="0" smtClean="0">
                <a:solidFill>
                  <a:prstClr val="black"/>
                </a:solidFill>
                <a:sym typeface="Wingdings" pitchFamily="2" charset="2"/>
              </a:rPr>
            </a:br>
            <a:r>
              <a:rPr lang="en-US" dirty="0">
                <a:solidFill>
                  <a:prstClr val="black"/>
                </a:solidFill>
                <a:sym typeface="Wingdings" pitchFamily="2" charset="2"/>
              </a:rPr>
              <a:t> </a:t>
            </a:r>
            <a:r>
              <a:rPr lang="en-US" dirty="0" smtClean="0">
                <a:solidFill>
                  <a:prstClr val="black"/>
                </a:solidFill>
                <a:sym typeface="Wingdings" pitchFamily="2" charset="2"/>
              </a:rPr>
              <a:t> 	to reveals similarities </a:t>
            </a:r>
            <a:r>
              <a:rPr lang="en-US" dirty="0">
                <a:solidFill>
                  <a:prstClr val="black"/>
                </a:solidFill>
                <a:sym typeface="Wingdings" pitchFamily="2" charset="2"/>
              </a:rPr>
              <a:t>and </a:t>
            </a:r>
            <a:r>
              <a:rPr lang="en-US" dirty="0" smtClean="0">
                <a:solidFill>
                  <a:prstClr val="black"/>
                </a:solidFill>
                <a:sym typeface="Wingdings" pitchFamily="2" charset="2"/>
              </a:rPr>
              <a:t>differences</a:t>
            </a:r>
            <a:r>
              <a:rPr lang="en-US" b="1" dirty="0">
                <a:solidFill>
                  <a:prstClr val="black"/>
                </a:solidFill>
                <a:sym typeface="Wingdings" pitchFamily="2" charset="2"/>
              </a:rPr>
              <a:t/>
            </a:r>
            <a:br>
              <a:rPr lang="en-US" b="1" dirty="0">
                <a:solidFill>
                  <a:prstClr val="black"/>
                </a:solidFill>
                <a:sym typeface="Wingdings" pitchFamily="2" charset="2"/>
              </a:rPr>
            </a:br>
            <a:r>
              <a:rPr lang="en-US" b="1" dirty="0">
                <a:solidFill>
                  <a:prstClr val="black"/>
                </a:solidFill>
                <a:sym typeface="Wingdings" pitchFamily="2" charset="2"/>
              </a:rPr>
              <a:t>multi-step </a:t>
            </a:r>
            <a:r>
              <a:rPr lang="en-US" b="1" dirty="0" smtClean="0">
                <a:solidFill>
                  <a:prstClr val="black"/>
                </a:solidFill>
                <a:sym typeface="Wingdings" pitchFamily="2" charset="2"/>
              </a:rPr>
              <a:t>animation</a:t>
            </a:r>
            <a:br>
              <a:rPr lang="en-US" b="1" dirty="0" smtClean="0">
                <a:solidFill>
                  <a:prstClr val="black"/>
                </a:solidFill>
                <a:sym typeface="Wingdings" pitchFamily="2" charset="2"/>
              </a:rPr>
            </a:br>
            <a:r>
              <a:rPr lang="en-US" dirty="0" smtClean="0">
                <a:solidFill>
                  <a:prstClr val="black"/>
                </a:solidFill>
                <a:sym typeface="Wingdings" pitchFamily="2" charset="2"/>
              </a:rPr>
              <a:t>to help 1</a:t>
            </a:r>
            <a:r>
              <a:rPr lang="en-US" baseline="30000" dirty="0" smtClean="0">
                <a:solidFill>
                  <a:prstClr val="black"/>
                </a:solidFill>
                <a:sym typeface="Wingdings" pitchFamily="2" charset="2"/>
              </a:rPr>
              <a:t>st</a:t>
            </a:r>
            <a:r>
              <a:rPr lang="en-US" dirty="0" smtClean="0">
                <a:solidFill>
                  <a:prstClr val="black"/>
                </a:solidFill>
                <a:sym typeface="Wingdings" pitchFamily="2" charset="2"/>
              </a:rPr>
              <a:t> time users </a:t>
            </a:r>
            <a:r>
              <a:rPr lang="en-US" b="1" dirty="0">
                <a:solidFill>
                  <a:prstClr val="black"/>
                </a:solidFill>
                <a:sym typeface="Wingdings" pitchFamily="2" charset="2"/>
              </a:rPr>
              <a:t/>
            </a:r>
            <a:br>
              <a:rPr lang="en-US" b="1" dirty="0">
                <a:solidFill>
                  <a:prstClr val="black"/>
                </a:solidFill>
                <a:sym typeface="Wingdings" pitchFamily="2" charset="2"/>
              </a:rPr>
            </a:br>
            <a:r>
              <a:rPr lang="en-US" b="1" dirty="0" smtClean="0">
                <a:solidFill>
                  <a:prstClr val="black"/>
                </a:solidFill>
                <a:sym typeface="Wingdings" pitchFamily="2" charset="2"/>
              </a:rPr>
              <a:t>carefully designed interaction</a:t>
            </a:r>
            <a:br>
              <a:rPr lang="en-US" b="1" dirty="0" smtClean="0">
                <a:solidFill>
                  <a:prstClr val="black"/>
                </a:solidFill>
                <a:sym typeface="Wingdings" pitchFamily="2" charset="2"/>
              </a:rPr>
            </a:br>
            <a:r>
              <a:rPr lang="en-US" dirty="0" smtClean="0">
                <a:solidFill>
                  <a:prstClr val="black"/>
                </a:solidFill>
                <a:sym typeface="Wingdings" pitchFamily="2" charset="2"/>
              </a:rPr>
              <a:t>to facilitate task of reconciliation</a:t>
            </a:r>
            <a:r>
              <a:rPr lang="en-US" dirty="0">
                <a:solidFill>
                  <a:prstClr val="black"/>
                </a:solidFill>
                <a:sym typeface="Wingdings" pitchFamily="2" charset="2"/>
              </a:rPr>
              <a:t>		</a:t>
            </a:r>
            <a:r>
              <a:rPr lang="en-US" dirty="0" smtClean="0">
                <a:solidFill>
                  <a:prstClr val="black"/>
                </a:solidFill>
                <a:sym typeface="Wingdings" pitchFamily="2" charset="2"/>
              </a:rPr>
              <a:t/>
            </a:r>
            <a:br>
              <a:rPr lang="en-US" dirty="0" smtClean="0">
                <a:solidFill>
                  <a:prstClr val="black"/>
                </a:solidFill>
                <a:sym typeface="Wingdings" pitchFamily="2" charset="2"/>
              </a:rPr>
            </a:br>
            <a:r>
              <a:rPr lang="en-US" dirty="0" smtClean="0">
                <a:solidFill>
                  <a:prstClr val="black"/>
                </a:solidFill>
                <a:sym typeface="Wingdings" pitchFamily="2" charset="2"/>
              </a:rPr>
              <a:t/>
            </a:r>
            <a:br>
              <a:rPr lang="en-US" dirty="0" smtClean="0">
                <a:solidFill>
                  <a:prstClr val="black"/>
                </a:solidFill>
                <a:sym typeface="Wingdings" pitchFamily="2" charset="2"/>
              </a:rPr>
            </a:br>
            <a:endParaRPr lang="en-US" dirty="0"/>
          </a:p>
        </p:txBody>
      </p:sp>
      <p:sp>
        <p:nvSpPr>
          <p:cNvPr id="3" name="Rectangle 2"/>
          <p:cNvSpPr/>
          <p:nvPr/>
        </p:nvSpPr>
        <p:spPr>
          <a:xfrm>
            <a:off x="7620000" y="6306403"/>
            <a:ext cx="1714500" cy="553998"/>
          </a:xfrm>
          <a:prstGeom prst="rect">
            <a:avLst/>
          </a:prstGeom>
        </p:spPr>
        <p:txBody>
          <a:bodyPr wrap="square">
            <a:spAutoFit/>
          </a:bodyPr>
          <a:lstStyle/>
          <a:p>
            <a:r>
              <a:rPr lang="en-US" sz="1000" dirty="0" smtClean="0">
                <a:solidFill>
                  <a:schemeClr val="bg1">
                    <a:lumMod val="85000"/>
                  </a:schemeClr>
                </a:solidFill>
              </a:rPr>
              <a:t>Video: simple </a:t>
            </a:r>
            <a:r>
              <a:rPr lang="en-US" sz="1000" dirty="0">
                <a:solidFill>
                  <a:schemeClr val="bg1">
                    <a:lumMod val="85000"/>
                  </a:schemeClr>
                </a:solidFill>
              </a:rPr>
              <a:t>example</a:t>
            </a:r>
          </a:p>
          <a:p>
            <a:r>
              <a:rPr lang="en-US" sz="1000" dirty="0" smtClean="0">
                <a:solidFill>
                  <a:schemeClr val="bg1">
                    <a:lumMod val="85000"/>
                  </a:schemeClr>
                </a:solidFill>
              </a:rPr>
              <a:t>Evaluation (complex cases)</a:t>
            </a:r>
          </a:p>
          <a:p>
            <a:r>
              <a:rPr lang="en-US" sz="1000" dirty="0" smtClean="0">
                <a:solidFill>
                  <a:schemeClr val="bg1">
                    <a:lumMod val="85000"/>
                  </a:schemeClr>
                </a:solidFill>
              </a:rPr>
              <a:t>Alt designs (paper)</a:t>
            </a:r>
          </a:p>
        </p:txBody>
      </p:sp>
    </p:spTree>
    <p:extLst>
      <p:ext uri="{BB962C8B-B14F-4D97-AF65-F5344CB8AC3E}">
        <p14:creationId xmlns:p14="http://schemas.microsoft.com/office/powerpoint/2010/main" val="3422200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38100"/>
            <a:ext cx="9144000" cy="68580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5" name="TextBox 4"/>
          <p:cNvSpPr txBox="1"/>
          <p:nvPr/>
        </p:nvSpPr>
        <p:spPr>
          <a:xfrm>
            <a:off x="876789" y="2032270"/>
            <a:ext cx="7215899" cy="1323439"/>
          </a:xfrm>
          <a:prstGeom prst="rect">
            <a:avLst/>
          </a:prstGeom>
          <a:noFill/>
        </p:spPr>
        <p:txBody>
          <a:bodyPr wrap="square" rtlCol="0">
            <a:spAutoFit/>
          </a:bodyPr>
          <a:lstStyle/>
          <a:p>
            <a:pPr algn="ctr"/>
            <a:r>
              <a:rPr lang="en-US" sz="8000" b="1" dirty="0" smtClean="0">
                <a:ln w="17780" cmpd="sng">
                  <a:solidFill>
                    <a:srgbClr val="FFFFFF"/>
                  </a:solidFill>
                  <a:prstDash val="solid"/>
                  <a:miter lim="800000"/>
                </a:ln>
                <a:solidFill>
                  <a:schemeClr val="bg1"/>
                </a:solidFill>
                <a:effectLst>
                  <a:glow rad="228600">
                    <a:schemeClr val="accent3">
                      <a:satMod val="175000"/>
                      <a:alpha val="40000"/>
                    </a:schemeClr>
                  </a:glow>
                  <a:outerShdw blurRad="50800" algn="tl" rotWithShape="0">
                    <a:srgbClr val="000000"/>
                  </a:outerShdw>
                </a:effectLst>
              </a:rPr>
              <a:t>VIDEO</a:t>
            </a:r>
            <a:endParaRPr lang="en-US" sz="2800" b="1" dirty="0">
              <a:ln w="17780" cmpd="sng">
                <a:solidFill>
                  <a:srgbClr val="FFFFFF"/>
                </a:solidFill>
                <a:prstDash val="solid"/>
                <a:miter lim="800000"/>
              </a:ln>
              <a:solidFill>
                <a:schemeClr val="bg1"/>
              </a:solidFill>
              <a:effectLst>
                <a:glow rad="228600">
                  <a:schemeClr val="accent3">
                    <a:satMod val="175000"/>
                    <a:alpha val="40000"/>
                  </a:schemeClr>
                </a:glow>
                <a:outerShdw blurRad="50800" algn="tl" rotWithShape="0">
                  <a:srgbClr val="000000"/>
                </a:outerShdw>
              </a:effectLst>
            </a:endParaRPr>
          </a:p>
        </p:txBody>
      </p:sp>
      <p:sp>
        <p:nvSpPr>
          <p:cNvPr id="6" name="Title 1"/>
          <p:cNvSpPr>
            <a:spLocks noGrp="1"/>
          </p:cNvSpPr>
          <p:nvPr>
            <p:ph type="title"/>
          </p:nvPr>
        </p:nvSpPr>
        <p:spPr>
          <a:xfrm>
            <a:off x="368300" y="5715000"/>
            <a:ext cx="8229600" cy="1143000"/>
          </a:xfrm>
        </p:spPr>
        <p:txBody>
          <a:bodyPr>
            <a:normAutofit fontScale="90000"/>
          </a:bodyPr>
          <a:lstStyle/>
          <a:p>
            <a:r>
              <a:rPr lang="en-US" sz="2400" dirty="0" smtClean="0">
                <a:solidFill>
                  <a:srgbClr val="FFFFFF"/>
                </a:solidFill>
              </a:rPr>
              <a:t>Search for “Twinlist demo” on </a:t>
            </a:r>
            <a:r>
              <a:rPr lang="en-US" sz="2400" dirty="0">
                <a:solidFill>
                  <a:srgbClr val="FFFFFF"/>
                </a:solidFill>
              </a:rPr>
              <a:t>YouTube</a:t>
            </a:r>
            <a:br>
              <a:rPr lang="en-US" sz="2400" dirty="0">
                <a:solidFill>
                  <a:srgbClr val="FFFFFF"/>
                </a:solidFill>
              </a:rPr>
            </a:br>
            <a:r>
              <a:rPr lang="en-US" sz="2400" dirty="0" smtClean="0">
                <a:solidFill>
                  <a:srgbClr val="FFFFFF"/>
                </a:solidFill>
              </a:rPr>
              <a:t>OR go to </a:t>
            </a:r>
            <a:r>
              <a:rPr lang="en-US" sz="2400" dirty="0" smtClean="0">
                <a:solidFill>
                  <a:srgbClr val="FFFFFF"/>
                </a:solidFill>
                <a:hlinkClick r:id="rId2"/>
              </a:rPr>
              <a:t>www.cs.umd.edu</a:t>
            </a:r>
            <a:r>
              <a:rPr lang="en-US" sz="2400" dirty="0">
                <a:solidFill>
                  <a:srgbClr val="FFFFFF"/>
                </a:solidFill>
                <a:hlinkClick r:id="rId2"/>
              </a:rPr>
              <a:t>/hcil/sharp/</a:t>
            </a:r>
            <a:r>
              <a:rPr lang="en-US" sz="2400" dirty="0" smtClean="0">
                <a:solidFill>
                  <a:srgbClr val="FFFFFF"/>
                </a:solidFill>
                <a:hlinkClick r:id="rId2"/>
              </a:rPr>
              <a:t>twinlist</a:t>
            </a:r>
            <a:r>
              <a:rPr lang="en-US" sz="2400" dirty="0" smtClean="0">
                <a:solidFill>
                  <a:srgbClr val="FFFFFF"/>
                </a:solidFill>
              </a:rPr>
              <a:t> </a:t>
            </a:r>
            <a:br>
              <a:rPr lang="en-US" sz="2400" dirty="0" smtClean="0">
                <a:solidFill>
                  <a:srgbClr val="FFFFFF"/>
                </a:solidFill>
              </a:rPr>
            </a:br>
            <a:r>
              <a:rPr lang="en-US" sz="2400" dirty="0" smtClean="0">
                <a:solidFill>
                  <a:srgbClr val="FFFFFF"/>
                </a:solidFill>
              </a:rPr>
              <a:t/>
            </a:r>
            <a:br>
              <a:rPr lang="en-US" sz="2400" dirty="0" smtClean="0">
                <a:solidFill>
                  <a:srgbClr val="FFFFFF"/>
                </a:solidFill>
              </a:rPr>
            </a:br>
            <a:r>
              <a:rPr lang="en-US" sz="1200" dirty="0" smtClean="0">
                <a:solidFill>
                  <a:srgbClr val="FFFFFF"/>
                </a:solidFill>
              </a:rPr>
              <a:t>Prototype developed by Tiffany Chao and Johnny Wu</a:t>
            </a:r>
            <a:endParaRPr lang="en-US" sz="1200" dirty="0">
              <a:solidFill>
                <a:srgbClr val="FFFFFF"/>
              </a:solidFill>
            </a:endParaRPr>
          </a:p>
        </p:txBody>
      </p:sp>
    </p:spTree>
    <p:extLst>
      <p:ext uri="{BB962C8B-B14F-4D97-AF65-F5344CB8AC3E}">
        <p14:creationId xmlns:p14="http://schemas.microsoft.com/office/powerpoint/2010/main" val="111347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685800"/>
            <a:ext cx="9245918" cy="780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9025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3569</TotalTime>
  <Words>339</Words>
  <Application>Microsoft Office PowerPoint</Application>
  <PresentationFormat>On-screen Show (4:3)</PresentationFormat>
  <Paragraphs>127</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Twinlist: Novel User Interface Designs  for Medication Reconciliation   </vt:lpstr>
      <vt:lpstr>Medication Reconciliation (illustrated)</vt:lpstr>
      <vt:lpstr>Medication Reconciliation (illustrated)</vt:lpstr>
      <vt:lpstr>Hospital Discharge Scenario (used in rest of talk)</vt:lpstr>
      <vt:lpstr>PowerPoint Presentation</vt:lpstr>
      <vt:lpstr>PowerPoint Presentation</vt:lpstr>
      <vt:lpstr>Twinlist  spatial layout      to reveals similarities and differences multi-step animation to help 1st time users  carefully designed interaction to facilitate task of reconciliation    </vt:lpstr>
      <vt:lpstr>Search for “Twinlist demo” on YouTube OR go to www.cs.umd.edu/hcil/sharp/twinlist   Prototype developed by Tiffany Chao and Johnny Wu</vt:lpstr>
      <vt:lpstr>PowerPoint Presentation</vt:lpstr>
      <vt:lpstr>PowerPoint Presentation</vt:lpstr>
      <vt:lpstr>PowerPoint Presentation</vt:lpstr>
      <vt:lpstr>PowerPoint Presentation</vt:lpstr>
      <vt:lpstr>PowerPoint Presentation</vt:lpstr>
      <vt:lpstr>PowerPoint Presentation</vt:lpstr>
      <vt:lpstr>Evaluation</vt:lpstr>
      <vt:lpstr>Participants read narrative about case</vt:lpstr>
      <vt:lpstr> then use either Baseline  or  Twinlist  Contact plaisant@cs.umd.edu for copy of demonstration + code  </vt:lpstr>
      <vt:lpstr>PowerPoint Presentation</vt:lpstr>
      <vt:lpstr>PowerPoint Presentation</vt:lpstr>
      <vt:lpstr>PowerPoint Presentation</vt:lpstr>
      <vt:lpstr>PowerPoint Presentation</vt:lpstr>
      <vt:lpstr>Computing Similarity</vt:lpstr>
      <vt:lpstr>Other Uses</vt:lpstr>
      <vt:lpstr>PowerPoint Presentation</vt:lpstr>
      <vt:lpstr>Thank You  UI design can have strong impact on patient safety Numerous ways to reveal similarity Multi-step animations can help 1st time users Consider grouping    Twinlist open source (email me)   </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Plaisant</dc:creator>
  <cp:lastModifiedBy>Catherine Plaisant</cp:lastModifiedBy>
  <cp:revision>85</cp:revision>
  <dcterms:created xsi:type="dcterms:W3CDTF">2013-05-13T21:11:19Z</dcterms:created>
  <dcterms:modified xsi:type="dcterms:W3CDTF">2013-12-06T20:51:11Z</dcterms:modified>
</cp:coreProperties>
</file>