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63" r:id="rId3"/>
  </p:sldMasterIdLst>
  <p:notesMasterIdLst>
    <p:notesMasterId r:id="rId42"/>
  </p:notesMasterIdLst>
  <p:sldIdLst>
    <p:sldId id="383" r:id="rId4"/>
    <p:sldId id="261" r:id="rId5"/>
    <p:sldId id="289" r:id="rId6"/>
    <p:sldId id="262" r:id="rId7"/>
    <p:sldId id="274" r:id="rId8"/>
    <p:sldId id="285" r:id="rId9"/>
    <p:sldId id="263" r:id="rId10"/>
    <p:sldId id="265" r:id="rId11"/>
    <p:sldId id="266" r:id="rId12"/>
    <p:sldId id="284" r:id="rId13"/>
    <p:sldId id="271" r:id="rId14"/>
    <p:sldId id="267" r:id="rId15"/>
    <p:sldId id="268" r:id="rId16"/>
    <p:sldId id="269" r:id="rId17"/>
    <p:sldId id="286" r:id="rId18"/>
    <p:sldId id="270" r:id="rId19"/>
    <p:sldId id="290" r:id="rId20"/>
    <p:sldId id="288" r:id="rId21"/>
    <p:sldId id="287" r:id="rId22"/>
    <p:sldId id="291" r:id="rId23"/>
    <p:sldId id="272" r:id="rId24"/>
    <p:sldId id="293" r:id="rId25"/>
    <p:sldId id="292" r:id="rId26"/>
    <p:sldId id="275" r:id="rId27"/>
    <p:sldId id="276" r:id="rId28"/>
    <p:sldId id="277" r:id="rId29"/>
    <p:sldId id="278" r:id="rId30"/>
    <p:sldId id="294" r:id="rId31"/>
    <p:sldId id="281" r:id="rId32"/>
    <p:sldId id="283" r:id="rId33"/>
    <p:sldId id="282" r:id="rId34"/>
    <p:sldId id="273" r:id="rId35"/>
    <p:sldId id="295" r:id="rId36"/>
    <p:sldId id="296" r:id="rId37"/>
    <p:sldId id="297" r:id="rId38"/>
    <p:sldId id="259" r:id="rId39"/>
    <p:sldId id="342" r:id="rId40"/>
    <p:sldId id="343" r:id="rId41"/>
  </p:sldIdLst>
  <p:sldSz cx="9144000" cy="6858000" type="screen4x3"/>
  <p:notesSz cx="7269163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8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044" y="108"/>
      </p:cViewPr>
      <p:guideLst>
        <p:guide orient="horz" pos="2098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4295" cy="742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14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4099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4117975" y="0"/>
            <a:ext cx="3149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35714F09-F4CF-49FF-9EA1-074305EB4F5B}" type="datetime1">
              <a:rPr lang="en-US"/>
              <a:pPr/>
              <a:t>10/7/2013</a:t>
            </a:fld>
            <a:endParaRPr lang="en-US" sz="1200"/>
          </a:p>
        </p:txBody>
      </p:sp>
      <p:sp>
        <p:nvSpPr>
          <p:cNvPr id="4100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11263" y="719138"/>
            <a:ext cx="48466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Notes Placeholder 4"/>
          <p:cNvSpPr>
            <a:spLocks noGrp="1" noRot="1" noChangeAspect="1" noChangeArrowheads="1"/>
          </p:cNvSpPr>
          <p:nvPr/>
        </p:nvSpPr>
        <p:spPr bwMode="auto">
          <a:xfrm>
            <a:off x="727075" y="4559300"/>
            <a:ext cx="581501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zh-CN" altLang="zh-CN"/>
              <a:t>Click to edit Master text styles</a:t>
            </a:r>
          </a:p>
          <a:p>
            <a:pPr>
              <a:buFontTx/>
              <a:buNone/>
            </a:pPr>
            <a:r>
              <a:rPr lang="zh-CN" altLang="zh-CN"/>
              <a:t>Second level</a:t>
            </a:r>
          </a:p>
          <a:p>
            <a:pPr>
              <a:buFontTx/>
              <a:buNone/>
            </a:pPr>
            <a:r>
              <a:rPr lang="zh-CN" altLang="zh-CN"/>
              <a:t>Third level</a:t>
            </a:r>
          </a:p>
          <a:p>
            <a:pPr>
              <a:buFontTx/>
              <a:buNone/>
            </a:pPr>
            <a:r>
              <a:rPr lang="zh-CN" altLang="zh-CN"/>
              <a:t>Fourth level</a:t>
            </a:r>
          </a:p>
          <a:p>
            <a:pPr>
              <a:buFontTx/>
              <a:buNone/>
            </a:pPr>
            <a:r>
              <a:rPr lang="zh-CN" altLang="zh-CN"/>
              <a:t>Fifth level</a:t>
            </a:r>
          </a:p>
        </p:txBody>
      </p:sp>
      <p:sp>
        <p:nvSpPr>
          <p:cNvPr id="4102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4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zh-CN"/>
          </a:p>
        </p:txBody>
      </p:sp>
      <p:sp>
        <p:nvSpPr>
          <p:cNvPr id="4103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975" y="9118600"/>
            <a:ext cx="314960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4EE702D6-39E4-4963-AA71-244C122AC10E}" type="slidenum">
              <a:rPr lang="en-US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57890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-2503488" y="0"/>
            <a:ext cx="5010151" cy="3759200"/>
          </a:xfrm>
          <a:ln/>
        </p:spPr>
      </p:sp>
      <p:sp>
        <p:nvSpPr>
          <p:cNvPr id="15363" name="Notes Placeholder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484188" y="1679575"/>
            <a:ext cx="8723312" cy="51212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Aux is an issue in all of these models</a:t>
            </a:r>
          </a:p>
        </p:txBody>
      </p:sp>
    </p:spTree>
    <p:extLst>
      <p:ext uri="{BB962C8B-B14F-4D97-AF65-F5344CB8AC3E}">
        <p14:creationId xmlns:p14="http://schemas.microsoft.com/office/powerpoint/2010/main" val="2380207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C1613-E26F-4F19-8E99-EB0C7E1BA3A1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CC799-67B1-4191-8E17-D8BD76F1B576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EF65-95B7-4094-8626-A73BEB7C853F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E979A9-23EE-4DE9-83E7-FDBF9F28E44B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8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9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93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258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23950"/>
            <a:ext cx="3771900" cy="50482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23950"/>
            <a:ext cx="3771900" cy="50482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264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62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65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60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2FFE7-9BAE-430F-9A36-9331DC0DBE19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7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053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89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459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1924050" cy="59436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619750" cy="59436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97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9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3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347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23950"/>
            <a:ext cx="3771900" cy="50482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23950"/>
            <a:ext cx="3771900" cy="504825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945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87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52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376EB-36A4-41AB-ACE5-63491919E33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653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5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231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707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027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1924050" cy="59436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619750" cy="59436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019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D5AA9-31CC-479A-8C44-FFB419C64280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109E0-FDD6-49A5-9412-D7FB59A03B89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BFA49-36B3-4EDA-8B7D-FBFC8352C54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3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0F9B-D45A-4255-9429-21B7313760E0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5F2C-7E84-4ECC-904B-83C186B0537C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1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BD27A-CB09-4D7F-A6F1-2CF8F1584195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8A1517-CE1D-4E9E-BEF9-80DBE9564566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Large confetti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23950"/>
            <a:ext cx="7696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Body Text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051" name="Rectangle 3" descr="Large confetti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228600"/>
            <a:ext cx="716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Slide Title</a:t>
            </a:r>
          </a:p>
        </p:txBody>
      </p:sp>
      <p:sp>
        <p:nvSpPr>
          <p:cNvPr id="2052" name="Rectangle 6" descr="Large confetti"/>
          <p:cNvSpPr>
            <a:spLocks noChangeArrowheads="1"/>
          </p:cNvSpPr>
          <p:nvPr/>
        </p:nvSpPr>
        <p:spPr bwMode="auto">
          <a:xfrm>
            <a:off x="6934200" y="6400800"/>
            <a:ext cx="17637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fld id="{48638254-C602-4211-AAE8-26A3AE349AE3}" type="slidenum">
              <a:rPr lang="en-US" sz="1000">
                <a:solidFill>
                  <a:srgbClr val="006B61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6B6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285750" indent="-2857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5800" indent="-22860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43050" indent="-1714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00250" indent="-1714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–"/>
        <a:defRPr sz="1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Large confetti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23950"/>
            <a:ext cx="76962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Body Text</a:t>
            </a:r>
          </a:p>
          <a:p>
            <a:pPr lvl="1"/>
            <a:r>
              <a:rPr lang="zh-CN" altLang="zh-CN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zh-CN" altLang="zh-CN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zh-CN" altLang="zh-CN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zh-CN" altLang="zh-CN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3075" name="Rectangle 3" descr="Large confetti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66800" y="228600"/>
            <a:ext cx="71628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>
                <a:sym typeface="Arial" panose="020B0604020202020204" pitchFamily="34" charset="0"/>
              </a:rPr>
              <a:t>Slide Title</a:t>
            </a:r>
          </a:p>
        </p:txBody>
      </p:sp>
      <p:sp>
        <p:nvSpPr>
          <p:cNvPr id="3076" name="Rectangle 6" descr="Large confetti"/>
          <p:cNvSpPr>
            <a:spLocks noChangeArrowheads="1"/>
          </p:cNvSpPr>
          <p:nvPr/>
        </p:nvSpPr>
        <p:spPr bwMode="auto">
          <a:xfrm>
            <a:off x="6934200" y="6400800"/>
            <a:ext cx="1763713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fld id="{B4A325A1-C8A6-4979-9276-5CEBA52B0EDF}" type="slidenum">
              <a:rPr lang="en-US" sz="1000">
                <a:solidFill>
                  <a:srgbClr val="006B61"/>
                </a:solidFill>
                <a:cs typeface="Arial" panose="020B0604020202020204" pitchFamily="34" charset="0"/>
                <a:sym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50000"/>
                </a:spcBef>
              </a:pPr>
              <a:t>‹#›</a:t>
            </a:fld>
            <a:endParaRPr lang="en-US" sz="1000">
              <a:solidFill>
                <a:srgbClr val="006B6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ctr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285750" indent="-2857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5800" indent="-22860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–"/>
        <a:defRPr sz="20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43000" indent="-22860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»"/>
        <a:defRPr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43050" indent="-1714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1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00250" indent="-171450" algn="l" defTabSz="0" rtl="0" eaLnBrk="0" fontAlgn="base" hangingPunct="0">
        <a:lnSpc>
          <a:spcPct val="88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–"/>
        <a:defRPr sz="1400" b="1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4.jpeg"/><Relationship Id="rId12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enix.org/system/files/conference/usenixsecurity12/sec12-final97.pdf" TargetMode="External"/><Relationship Id="rId3" Type="http://schemas.openxmlformats.org/officeDocument/2006/relationships/hyperlink" Target="http://www.cs.utexas.edu/~shmat/shmat_oak09.pdf" TargetMode="External"/><Relationship Id="rId7" Type="http://schemas.openxmlformats.org/officeDocument/2006/relationships/hyperlink" Target="http://pages.cs.wisc.edu/~rist/papers/cloudsec.pdf" TargetMode="External"/><Relationship Id="rId2" Type="http://schemas.openxmlformats.org/officeDocument/2006/relationships/hyperlink" Target="http://www.cs.utexas.edu/~shmat/shmat_oak12memento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cs.utexas.edu/~shmat/shmat_oak11ymal.pdf" TargetMode="External"/><Relationship Id="rId5" Type="http://schemas.openxmlformats.org/officeDocument/2006/relationships/hyperlink" Target="http://research.microsoft.com/apps/pubs/?id=119060" TargetMode="External"/><Relationship Id="rId4" Type="http://schemas.openxmlformats.org/officeDocument/2006/relationships/hyperlink" Target="http://www.cs.utexas.edu/~shmat/netflix-faq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 descr="Large confetti"/>
          <p:cNvSpPr>
            <a:spLocks noGrp="1" noChangeArrowheads="1"/>
          </p:cNvSpPr>
          <p:nvPr>
            <p:ph type="ctrTitle" idx="4294967295"/>
          </p:nvPr>
        </p:nvSpPr>
        <p:spPr>
          <a:xfrm>
            <a:off x="708025" y="1127125"/>
            <a:ext cx="7772400" cy="1470025"/>
          </a:xfrm>
          <a:ln/>
        </p:spPr>
        <p:txBody>
          <a:bodyPr/>
          <a:lstStyle/>
          <a:p>
            <a:r>
              <a:rPr lang="zh-CN" altLang="zh-CN"/>
              <a:t>Privacy Enhancing Technologies</a:t>
            </a:r>
          </a:p>
        </p:txBody>
      </p:sp>
      <p:sp>
        <p:nvSpPr>
          <p:cNvPr id="5123" name="Subtitle 2" descr="Large confetti"/>
          <p:cNvSpPr>
            <a:spLocks noGrp="1" noChangeArrowheads="1"/>
          </p:cNvSpPr>
          <p:nvPr>
            <p:ph type="subTitle" idx="1"/>
          </p:nvPr>
        </p:nvSpPr>
        <p:spPr>
          <a:xfrm>
            <a:off x="1377950" y="4246563"/>
            <a:ext cx="6400800" cy="509587"/>
          </a:xfrm>
          <a:ln/>
        </p:spPr>
        <p:txBody>
          <a:bodyPr/>
          <a:lstStyle/>
          <a:p>
            <a:r>
              <a:rPr lang="zh-CN" altLang="zh-CN" dirty="0"/>
              <a:t>Elaine Shi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5325" y="283527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Lecture 2      Attack</a:t>
            </a:r>
            <a:endParaRPr 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308350" y="5807075"/>
            <a:ext cx="57943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slides partially borrowed from Narayanan, Golle and Partridge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990600"/>
          </a:xfrm>
          <a:noFill/>
          <a:ln/>
        </p:spPr>
        <p:txBody>
          <a:bodyPr/>
          <a:lstStyle/>
          <a:p>
            <a:r>
              <a:rPr lang="zh-CN" altLang="zh-CN" sz="3600"/>
              <a:t>Attackers</a:t>
            </a:r>
            <a:endParaRPr lang="zh-CN" altLang="zh-CN" sz="3600">
              <a:solidFill>
                <a:srgbClr val="7F7F7F"/>
              </a:solidFill>
            </a:endParaRPr>
          </a:p>
        </p:txBody>
      </p:sp>
      <p:sp>
        <p:nvSpPr>
          <p:cNvPr id="14339" name="TextBox 6"/>
          <p:cNvSpPr>
            <a:spLocks noChangeArrowheads="1"/>
          </p:cNvSpPr>
          <p:nvPr/>
        </p:nvSpPr>
        <p:spPr bwMode="auto">
          <a:xfrm>
            <a:off x="1066800" y="3276600"/>
            <a:ext cx="23431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Global surveillance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066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9"/>
          <p:cNvSpPr>
            <a:spLocks noChangeArrowheads="1"/>
          </p:cNvSpPr>
          <p:nvPr/>
        </p:nvSpPr>
        <p:spPr bwMode="auto">
          <a:xfrm>
            <a:off x="1598613" y="5791200"/>
            <a:ext cx="11445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Phishing</a:t>
            </a:r>
          </a:p>
        </p:txBody>
      </p:sp>
      <p:sp>
        <p:nvSpPr>
          <p:cNvPr id="14342" name="TextBox 10"/>
          <p:cNvSpPr>
            <a:spLocks noChangeArrowheads="1"/>
          </p:cNvSpPr>
          <p:nvPr/>
        </p:nvSpPr>
        <p:spPr bwMode="auto">
          <a:xfrm>
            <a:off x="5664200" y="5867400"/>
            <a:ext cx="149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Nosy friend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1812925"/>
            <a:ext cx="230822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 descr="C:\Users\me\Documents\Downloads\art_nosy_r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97025"/>
            <a:ext cx="1828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4"/>
          <p:cNvSpPr>
            <a:spLocks noChangeArrowheads="1"/>
          </p:cNvSpPr>
          <p:nvPr/>
        </p:nvSpPr>
        <p:spPr bwMode="auto">
          <a:xfrm>
            <a:off x="5114925" y="3149600"/>
            <a:ext cx="2900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Advertising/marketing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2435D-2DF8-4518-AC20-8998F722E8AD}" type="slidenum">
              <a:rPr lang="zh-CN" altLang="en-US"/>
              <a:pPr/>
              <a:t>11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025" y="1423988"/>
            <a:ext cx="7772400" cy="1470025"/>
          </a:xfrm>
          <a:noFill/>
          <a:ln/>
        </p:spPr>
        <p:txBody>
          <a:bodyPr/>
          <a:lstStyle/>
          <a:p>
            <a:r>
              <a:rPr lang="zh-CN" altLang="zh-CN" sz="3600"/>
              <a:t>Case Study: Netflix dataset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zh-CN" altLang="zh-CN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Linkage attack on the netflix dataset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zh-CN" altLang="zh-CN" sz="2400"/>
              <a:t>Netflix: online movie rental service</a:t>
            </a:r>
          </a:p>
          <a:p>
            <a:endParaRPr lang="zh-CN" altLang="zh-CN" sz="2400"/>
          </a:p>
          <a:p>
            <a:r>
              <a:rPr lang="zh-CN" altLang="zh-CN" sz="2400"/>
              <a:t>In October 2006, released real movie ratings of 500,000 subscribers </a:t>
            </a:r>
          </a:p>
          <a:p>
            <a:pPr lvl="1"/>
            <a:r>
              <a:rPr lang="zh-CN" altLang="zh-CN" sz="2400"/>
              <a:t>10% of all Netflix users as of late 2005</a:t>
            </a:r>
          </a:p>
          <a:p>
            <a:pPr lvl="1"/>
            <a:r>
              <a:rPr lang="zh-CN" altLang="zh-CN" sz="2400"/>
              <a:t>Names removed, maybe perturbed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9825" y="4470400"/>
            <a:ext cx="1304925" cy="981075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7975"/>
            <a:ext cx="8229600" cy="990600"/>
          </a:xfrm>
          <a:noFill/>
          <a:ln/>
        </p:spPr>
        <p:txBody>
          <a:bodyPr/>
          <a:lstStyle/>
          <a:p>
            <a:r>
              <a:rPr lang="zh-CN" altLang="zh-CN" sz="3600"/>
              <a:t>The Netflix dataset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/>
        </p:nvGraphicFramePr>
        <p:xfrm>
          <a:off x="1371600" y="2963863"/>
          <a:ext cx="7239000" cy="32372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Movie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Movie 2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Movie 3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Alice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Rating/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timestamp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Rating/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timestamp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Rating/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timestamp</a:t>
                      </a: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Bob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Charles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David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Evelyn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</a:tr>
            </a:tbl>
          </a:graphicData>
        </a:graphic>
      </p:graphicFrame>
      <p:sp>
        <p:nvSpPr>
          <p:cNvPr id="18491" name="Left Brace 5"/>
          <p:cNvSpPr>
            <a:spLocks/>
          </p:cNvSpPr>
          <p:nvPr/>
        </p:nvSpPr>
        <p:spPr bwMode="auto">
          <a:xfrm>
            <a:off x="914400" y="3421063"/>
            <a:ext cx="304800" cy="2590800"/>
          </a:xfrm>
          <a:prstGeom prst="leftBrace">
            <a:avLst>
              <a:gd name="adj1" fmla="val 7988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92" name="TextBox 6"/>
          <p:cNvSpPr>
            <a:spLocks noChangeArrowheads="1"/>
          </p:cNvSpPr>
          <p:nvPr/>
        </p:nvSpPr>
        <p:spPr bwMode="auto">
          <a:xfrm>
            <a:off x="76200" y="4487863"/>
            <a:ext cx="83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500K users</a:t>
            </a:r>
          </a:p>
        </p:txBody>
      </p:sp>
      <p:sp>
        <p:nvSpPr>
          <p:cNvPr id="18493" name="TextBox 7"/>
          <p:cNvSpPr>
            <a:spLocks noChangeArrowheads="1"/>
          </p:cNvSpPr>
          <p:nvPr/>
        </p:nvSpPr>
        <p:spPr bwMode="auto">
          <a:xfrm>
            <a:off x="2157413" y="1600200"/>
            <a:ext cx="58324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cs typeface="Arial" panose="020B0604020202020204" pitchFamily="34" charset="0"/>
                <a:sym typeface="Arial" panose="020B0604020202020204" pitchFamily="34" charset="0"/>
              </a:rPr>
              <a:t>17K</a:t>
            </a:r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 movies – high dimensional!</a:t>
            </a:r>
            <a:endParaRPr lang="zh-CN" altLang="en-US" sz="2400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Average subscriber has </a:t>
            </a:r>
            <a:r>
              <a:rPr lang="en-US" sz="2400">
                <a:solidFill>
                  <a:srgbClr val="0070C0"/>
                </a:solidFill>
                <a:cs typeface="Arial" panose="020B0604020202020204" pitchFamily="34" charset="0"/>
                <a:sym typeface="Arial" panose="020B0604020202020204" pitchFamily="34" charset="0"/>
              </a:rPr>
              <a:t>214</a:t>
            </a:r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dated ratings</a:t>
            </a:r>
            <a:endParaRPr lang="zh-CN" altLang="en-US" sz="2400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94" name="Left Brace 8"/>
          <p:cNvSpPr>
            <a:spLocks/>
          </p:cNvSpPr>
          <p:nvPr/>
        </p:nvSpPr>
        <p:spPr bwMode="auto">
          <a:xfrm rot="5400000">
            <a:off x="4838700" y="-273050"/>
            <a:ext cx="304800" cy="6019800"/>
          </a:xfrm>
          <a:prstGeom prst="leftBrace">
            <a:avLst>
              <a:gd name="adj1" fmla="val 7955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5734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7975"/>
            <a:ext cx="8229600" cy="990600"/>
          </a:xfrm>
          <a:noFill/>
          <a:ln/>
        </p:spPr>
        <p:txBody>
          <a:bodyPr/>
          <a:lstStyle/>
          <a:p>
            <a:r>
              <a:rPr lang="zh-CN" altLang="zh-CN" sz="3600"/>
              <a:t>Netflix Dataset: Nearest Neighbor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4648200" y="3505200"/>
            <a:ext cx="4038600" cy="1905000"/>
          </a:xfrm>
          <a:prstGeom prst="wedgeRectCallout">
            <a:avLst>
              <a:gd name="adj1" fmla="val -109523"/>
              <a:gd name="adj2" fmla="val 66329"/>
            </a:avLst>
          </a:prstGeom>
          <a:solidFill>
            <a:srgbClr val="FFCCCC"/>
          </a:solidFill>
          <a:ln w="28575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Considering just movie names, for 90% of records there isn’t a </a:t>
            </a:r>
            <a:r>
              <a:rPr lang="en-US" sz="2400" b="1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single</a:t>
            </a:r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 other record which is more than 30% similar</a:t>
            </a:r>
            <a:endParaRPr lang="zh-CN" altLang="en-US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057400" y="5638800"/>
            <a:ext cx="228600" cy="228600"/>
          </a:xfrm>
          <a:prstGeom prst="ellips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62" name="Text Box 6"/>
          <p:cNvSpPr>
            <a:spLocks noChangeArrowheads="1"/>
          </p:cNvSpPr>
          <p:nvPr/>
        </p:nvSpPr>
        <p:spPr bwMode="auto">
          <a:xfrm>
            <a:off x="1889125" y="6338888"/>
            <a:ext cx="103346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similarity</a:t>
            </a:r>
            <a:endParaRPr lang="zh-CN" altLang="en-US"/>
          </a:p>
        </p:txBody>
      </p:sp>
      <p:sp>
        <p:nvSpPr>
          <p:cNvPr id="19463" name="TextBox 6"/>
          <p:cNvSpPr>
            <a:spLocks noChangeArrowheads="1"/>
          </p:cNvSpPr>
          <p:nvPr/>
        </p:nvSpPr>
        <p:spPr bwMode="auto">
          <a:xfrm>
            <a:off x="4775200" y="1828800"/>
            <a:ext cx="360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Curse of dimensionality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 animBg="1" autoUpdateAnimBg="0"/>
      <p:bldP spid="19461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31F1-E816-445C-90E7-7BAF08F35528}" type="slidenum">
              <a:rPr lang="zh-CN" altLang="en-US"/>
              <a:pPr/>
              <a:t>15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Deanonymizing the Netflix Dataset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87680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zh-CN" sz="2400">
                <a:solidFill>
                  <a:srgbClr val="0070C0"/>
                </a:solidFill>
              </a:rPr>
              <a:t>How many does the attacker need to know to identify his target’s record in the dataset?</a:t>
            </a:r>
          </a:p>
          <a:p>
            <a:pPr marL="0" indent="0" algn="ctr">
              <a:buFontTx/>
              <a:buNone/>
            </a:pPr>
            <a:endParaRPr lang="zh-CN" altLang="zh-CN" sz="2400">
              <a:solidFill>
                <a:srgbClr val="0070C0"/>
              </a:solidFill>
            </a:endParaRPr>
          </a:p>
          <a:p>
            <a:pPr lvl="1" eaLnBrk="1" hangingPunct="1"/>
            <a:r>
              <a:rPr lang="zh-CN" altLang="zh-CN" sz="2400">
                <a:solidFill>
                  <a:srgbClr val="FF0000"/>
                </a:solidFill>
              </a:rPr>
              <a:t>Two</a:t>
            </a:r>
            <a:r>
              <a:rPr lang="zh-CN" altLang="zh-CN" sz="2400"/>
              <a:t> is enough to reduce to 8 candidate records</a:t>
            </a:r>
          </a:p>
          <a:p>
            <a:pPr lvl="1" eaLnBrk="1" hangingPunct="1"/>
            <a:r>
              <a:rPr lang="zh-CN" altLang="zh-CN" sz="2400">
                <a:solidFill>
                  <a:srgbClr val="FF0000"/>
                </a:solidFill>
              </a:rPr>
              <a:t>Four</a:t>
            </a:r>
            <a:r>
              <a:rPr lang="zh-CN" altLang="zh-CN" sz="2400"/>
              <a:t> is enough to identify uniquely (on average)</a:t>
            </a:r>
          </a:p>
          <a:p>
            <a:pPr lvl="1" eaLnBrk="1" hangingPunct="1"/>
            <a:r>
              <a:rPr lang="zh-CN" altLang="zh-CN" sz="2400"/>
              <a:t>Works even better with relatively rare ratings</a:t>
            </a:r>
          </a:p>
          <a:p>
            <a:pPr lvl="2" eaLnBrk="1" hangingPunct="1"/>
            <a:r>
              <a:rPr lang="zh-CN" altLang="zh-CN"/>
              <a:t>“The Astro-Zombies” rather than “Star Wars”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191000" y="5219700"/>
            <a:ext cx="4648200" cy="10287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Fat Tail effect helps here:</a:t>
            </a:r>
            <a:endParaRPr lang="zh-CN" altLang="en-US" sz="2000">
              <a:solidFill>
                <a:schemeClr val="bg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000">
                <a:solidFill>
                  <a:schemeClr val="bg1"/>
                </a:solidFill>
                <a:cs typeface="Arial" panose="020B0604020202020204" pitchFamily="34" charset="0"/>
                <a:sym typeface="Arial" panose="020B0604020202020204" pitchFamily="34" charset="0"/>
              </a:rPr>
              <a:t>most people watch obscure crap (really!)</a:t>
            </a:r>
            <a:endParaRPr lang="zh-CN" alt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6096000" y="4724400"/>
            <a:ext cx="533400" cy="4953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 autoUpdateAnimBg="0"/>
      <p:bldP spid="20485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6552-A6E6-41A5-98B3-228D87F4F9D1}" type="slidenum">
              <a:rPr lang="zh-CN" altLang="en-US"/>
              <a:pPr/>
              <a:t>16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Challenge: Noise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zh-CN" altLang="zh-CN" sz="2400"/>
          </a:p>
          <a:p>
            <a:r>
              <a:rPr lang="zh-CN" altLang="zh-CN" sz="2400"/>
              <a:t>Noise: data omission, data perturbation</a:t>
            </a:r>
          </a:p>
          <a:p>
            <a:endParaRPr lang="zh-CN" altLang="zh-CN" sz="2400"/>
          </a:p>
          <a:p>
            <a:r>
              <a:rPr lang="zh-CN" altLang="zh-CN" sz="2400"/>
              <a:t>Can’t simply do a join between 2 DBs</a:t>
            </a:r>
          </a:p>
          <a:p>
            <a:endParaRPr lang="zh-CN" altLang="zh-CN" sz="2400"/>
          </a:p>
          <a:p>
            <a:r>
              <a:rPr lang="zh-CN" altLang="zh-CN" sz="2400"/>
              <a:t>Lack of ground truth</a:t>
            </a:r>
          </a:p>
          <a:p>
            <a:pPr lvl="1"/>
            <a:r>
              <a:rPr lang="zh-CN" altLang="zh-CN" sz="2400"/>
              <a:t>No oracle to tell us that deaonymization succeeded!</a:t>
            </a:r>
          </a:p>
          <a:p>
            <a:pPr lvl="1"/>
            <a:r>
              <a:rPr lang="zh-CN" altLang="zh-CN" sz="2400"/>
              <a:t>Need a metric of confidence?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Scoring and Record Selection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400">
                <a:solidFill>
                  <a:schemeClr val="tx2"/>
                </a:solidFill>
              </a:rPr>
              <a:t>Score</a:t>
            </a:r>
            <a:r>
              <a:rPr lang="zh-CN" altLang="zh-CN" sz="2400"/>
              <a:t>(aux,r’) = </a:t>
            </a:r>
            <a:r>
              <a:rPr lang="zh-CN" altLang="zh-CN" sz="2400">
                <a:solidFill>
                  <a:schemeClr val="folHlink"/>
                </a:solidFill>
              </a:rPr>
              <a:t>min</a:t>
            </a:r>
            <a:r>
              <a:rPr lang="zh-CN" altLang="zh-CN" sz="2400" baseline="-25000">
                <a:solidFill>
                  <a:schemeClr val="folHlink"/>
                </a:solidFill>
              </a:rPr>
              <a:t>i</a:t>
            </a:r>
            <a:r>
              <a:rPr lang="zh-CN" altLang="zh-CN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</a:t>
            </a:r>
            <a:r>
              <a:rPr lang="zh-CN" altLang="zh-CN" sz="2400" baseline="-25000">
                <a:solidFill>
                  <a:schemeClr val="folHlink"/>
                </a:solidFill>
              </a:rPr>
              <a:t>supp(aux)</a:t>
            </a:r>
            <a:r>
              <a:rPr lang="zh-CN" altLang="zh-CN" sz="2400">
                <a:solidFill>
                  <a:schemeClr val="folHlink"/>
                </a:solidFill>
              </a:rPr>
              <a:t>Sim(aux</a:t>
            </a:r>
            <a:r>
              <a:rPr lang="zh-CN" altLang="zh-CN" sz="2400" baseline="-25000">
                <a:solidFill>
                  <a:schemeClr val="folHlink"/>
                </a:solidFill>
              </a:rPr>
              <a:t>i</a:t>
            </a:r>
            <a:r>
              <a:rPr lang="zh-CN" altLang="zh-CN" sz="2400">
                <a:solidFill>
                  <a:schemeClr val="folHlink"/>
                </a:solidFill>
              </a:rPr>
              <a:t>,r’</a:t>
            </a:r>
            <a:r>
              <a:rPr lang="zh-CN" altLang="zh-CN" sz="2400" baseline="-25000">
                <a:solidFill>
                  <a:schemeClr val="folHlink"/>
                </a:solidFill>
              </a:rPr>
              <a:t>i</a:t>
            </a:r>
            <a:r>
              <a:rPr lang="zh-CN" altLang="zh-CN" sz="2400">
                <a:solidFill>
                  <a:schemeClr val="folHlink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zh-CN" sz="2400"/>
              <a:t>Determined by the least similar attribute among those known to the adversary as part of Aux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zh-CN" sz="2400" u="sng"/>
              <a:t>Heuristic</a:t>
            </a:r>
            <a:r>
              <a:rPr lang="zh-CN" altLang="zh-CN" sz="2400"/>
              <a:t>: </a:t>
            </a:r>
            <a:r>
              <a:rPr lang="zh-CN" altLang="zh-CN" sz="2400">
                <a:solidFill>
                  <a:schemeClr val="folHlink"/>
                </a:solidFill>
                <a:sym typeface="Symbol" panose="05050102010706020507" pitchFamily="18" charset="2"/>
              </a:rPr>
              <a:t></a:t>
            </a:r>
            <a:r>
              <a:rPr lang="zh-CN" altLang="zh-CN" sz="2400" baseline="-25000">
                <a:solidFill>
                  <a:schemeClr val="folHlink"/>
                </a:solidFill>
              </a:rPr>
              <a:t>i</a:t>
            </a:r>
            <a:r>
              <a:rPr lang="zh-CN" altLang="zh-CN" sz="2400" baseline="-25000">
                <a:solidFill>
                  <a:schemeClr val="folHlink"/>
                </a:solidFill>
                <a:sym typeface="Symbol" panose="05050102010706020507" pitchFamily="18" charset="2"/>
              </a:rPr>
              <a:t></a:t>
            </a:r>
            <a:r>
              <a:rPr lang="zh-CN" altLang="zh-CN" sz="2400" baseline="-25000">
                <a:solidFill>
                  <a:schemeClr val="folHlink"/>
                </a:solidFill>
              </a:rPr>
              <a:t>supp(aux) </a:t>
            </a:r>
            <a:r>
              <a:rPr lang="zh-CN" altLang="zh-CN" sz="2400">
                <a:solidFill>
                  <a:schemeClr val="folHlink"/>
                </a:solidFill>
              </a:rPr>
              <a:t>Sim(aux</a:t>
            </a:r>
            <a:r>
              <a:rPr lang="zh-CN" altLang="zh-CN" sz="2400" baseline="-25000">
                <a:solidFill>
                  <a:schemeClr val="folHlink"/>
                </a:solidFill>
              </a:rPr>
              <a:t>i</a:t>
            </a:r>
            <a:r>
              <a:rPr lang="zh-CN" altLang="zh-CN" sz="2400">
                <a:solidFill>
                  <a:schemeClr val="folHlink"/>
                </a:solidFill>
              </a:rPr>
              <a:t>,r’</a:t>
            </a:r>
            <a:r>
              <a:rPr lang="zh-CN" altLang="zh-CN" sz="2400" baseline="-25000">
                <a:solidFill>
                  <a:schemeClr val="folHlink"/>
                </a:solidFill>
              </a:rPr>
              <a:t>i</a:t>
            </a:r>
            <a:r>
              <a:rPr lang="zh-CN" altLang="zh-CN" sz="2400">
                <a:solidFill>
                  <a:schemeClr val="folHlink"/>
                </a:solidFill>
              </a:rPr>
              <a:t>) / log(|supp(i)|)</a:t>
            </a:r>
          </a:p>
          <a:p>
            <a:pPr lvl="2" eaLnBrk="1" hangingPunct="1">
              <a:lnSpc>
                <a:spcPct val="90000"/>
              </a:lnSpc>
            </a:pPr>
            <a:r>
              <a:rPr lang="zh-CN" altLang="zh-CN">
                <a:solidFill>
                  <a:schemeClr val="folHlink"/>
                </a:solidFill>
              </a:rPr>
              <a:t>Gives higher weight to rare attributes</a:t>
            </a:r>
          </a:p>
          <a:p>
            <a:pPr lvl="2" eaLnBrk="1" hangingPunct="1">
              <a:lnSpc>
                <a:spcPct val="90000"/>
              </a:lnSpc>
            </a:pPr>
            <a:endParaRPr lang="zh-CN" altLang="zh-CN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zh-CN" sz="2400">
                <a:solidFill>
                  <a:schemeClr val="tx2"/>
                </a:solidFill>
              </a:rPr>
              <a:t>Selection:</a:t>
            </a:r>
            <a:r>
              <a:rPr lang="zh-CN" altLang="zh-CN" sz="2400"/>
              <a:t> pick at random from all records whose scores are above threshold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zh-CN" sz="2400" u="sng"/>
              <a:t>Heuristic</a:t>
            </a:r>
            <a:r>
              <a:rPr lang="zh-CN" altLang="zh-CN" sz="2400"/>
              <a:t>: pick each matching record r’ with probability ce</a:t>
            </a:r>
            <a:r>
              <a:rPr lang="zh-CN" altLang="zh-CN" sz="2400" baseline="30000"/>
              <a:t>score(aux,r’)/</a:t>
            </a:r>
            <a:r>
              <a:rPr lang="zh-CN" altLang="zh-CN" sz="2400" baseline="30000">
                <a:sym typeface="Symbol" panose="05050102010706020507" pitchFamily="18" charset="2"/>
              </a:rPr>
              <a:t></a:t>
            </a:r>
            <a:endParaRPr lang="zh-CN" altLang="zh-CN" sz="2400">
              <a:sym typeface="Symbol" panose="05050102010706020507" pitchFamily="18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zh-CN" altLang="zh-CN">
                <a:solidFill>
                  <a:schemeClr val="folHlink"/>
                </a:solidFill>
              </a:rPr>
              <a:t>Selects statistically unlikely high scores</a:t>
            </a:r>
            <a:endParaRPr lang="zh-CN" altLang="zh-C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F3BD3-DE49-455F-AA29-7D6CAC43E97F}" type="slidenum">
              <a:rPr lang="zh-CN" altLang="en-US"/>
              <a:pPr/>
              <a:t>18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How Good Is the Match?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zh-CN" altLang="zh-CN" sz="2400"/>
              <a:t>It’s important to eliminate false matches</a:t>
            </a:r>
          </a:p>
          <a:p>
            <a:pPr lvl="1" eaLnBrk="1" hangingPunct="1"/>
            <a:r>
              <a:rPr lang="zh-CN" altLang="zh-CN" sz="2400"/>
              <a:t>We have no deanonymization oracle, and thus no “ground truth”</a:t>
            </a:r>
          </a:p>
          <a:p>
            <a:r>
              <a:rPr lang="zh-CN" altLang="zh-CN" sz="2400">
                <a:solidFill>
                  <a:schemeClr val="tx2"/>
                </a:solidFill>
              </a:rPr>
              <a:t>“Self-test” heuristic:</a:t>
            </a:r>
            <a:r>
              <a:rPr lang="zh-CN" altLang="zh-CN" sz="2400"/>
              <a:t> difference between best and second-best score has to be large relative to the standard deviation</a:t>
            </a:r>
          </a:p>
          <a:p>
            <a:pPr lvl="1" eaLnBrk="1" hangingPunct="1"/>
            <a:r>
              <a:rPr lang="zh-CN" altLang="zh-CN" sz="2400">
                <a:solidFill>
                  <a:schemeClr val="folHlink"/>
                </a:solidFill>
              </a:rPr>
              <a:t>(max-max</a:t>
            </a:r>
            <a:r>
              <a:rPr lang="zh-CN" altLang="zh-CN" sz="2400" baseline="-25000">
                <a:solidFill>
                  <a:schemeClr val="folHlink"/>
                </a:solidFill>
              </a:rPr>
              <a:t>2</a:t>
            </a:r>
            <a:r>
              <a:rPr lang="zh-CN" altLang="zh-CN" sz="2400">
                <a:solidFill>
                  <a:schemeClr val="folHlink"/>
                </a:solidFill>
              </a:rPr>
              <a:t>) / </a:t>
            </a:r>
            <a:r>
              <a:rPr lang="zh-CN" altLang="zh-CN" sz="2400">
                <a:solidFill>
                  <a:schemeClr val="folHlink"/>
                </a:solidFill>
                <a:sym typeface="Symbol" panose="05050102010706020507" pitchFamily="18" charset="2"/>
              </a:rPr>
              <a:t>  </a:t>
            </a:r>
            <a:endParaRPr lang="zh-CN" altLang="zh-CN" sz="2400"/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4572000" y="5334000"/>
            <a:ext cx="1600200" cy="381000"/>
          </a:xfrm>
          <a:prstGeom prst="wedgeRectCallout">
            <a:avLst>
              <a:gd name="adj1" fmla="val -87588"/>
              <a:gd name="adj2" fmla="val -95157"/>
            </a:avLst>
          </a:prstGeom>
          <a:solidFill>
            <a:schemeClr val="bg1"/>
          </a:solidFill>
          <a:ln w="9525" cmpd="sng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hlink"/>
                </a:solidFill>
                <a:cs typeface="Arial" panose="020B0604020202020204" pitchFamily="34" charset="0"/>
                <a:sym typeface="Arial" panose="020B0604020202020204" pitchFamily="34" charset="0"/>
              </a:rPr>
              <a:t>Eccentricity 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700E8-F090-4704-9D84-AC8969331DF5}" type="slidenum">
              <a:rPr lang="zh-CN" altLang="en-US"/>
              <a:pPr/>
              <a:t>19</a:t>
            </a:fld>
            <a:endParaRPr lang="en-US"/>
          </a:p>
        </p:txBody>
      </p:sp>
      <p:sp>
        <p:nvSpPr>
          <p:cNvPr id="2457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990600"/>
          </a:xfrm>
          <a:noFill/>
          <a:ln/>
        </p:spPr>
        <p:txBody>
          <a:bodyPr/>
          <a:lstStyle/>
          <a:p>
            <a:r>
              <a:rPr lang="zh-CN" altLang="zh-CN" sz="3600"/>
              <a:t>Eccentricity in the Netflix Dataset</a:t>
            </a:r>
          </a:p>
        </p:txBody>
      </p:sp>
      <p:pic>
        <p:nvPicPr>
          <p:cNvPr id="24579" name="Picture 3" descr="e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7975"/>
            <a:ext cx="70866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057400" y="2895600"/>
            <a:ext cx="0" cy="1828800"/>
          </a:xfrm>
          <a:prstGeom prst="line">
            <a:avLst/>
          </a:prstGeom>
          <a:noFill/>
          <a:ln w="28575" cmpd="sng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667000" y="2743200"/>
            <a:ext cx="0" cy="990600"/>
          </a:xfrm>
          <a:prstGeom prst="line">
            <a:avLst/>
          </a:prstGeom>
          <a:noFill/>
          <a:ln w="28575" cmpd="sng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200400" y="3200400"/>
            <a:ext cx="0" cy="1905000"/>
          </a:xfrm>
          <a:prstGeom prst="line">
            <a:avLst/>
          </a:prstGeom>
          <a:noFill/>
          <a:ln w="28575" cmpd="sng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733800" y="3200400"/>
            <a:ext cx="0" cy="2362200"/>
          </a:xfrm>
          <a:prstGeom prst="line">
            <a:avLst/>
          </a:prstGeom>
          <a:noFill/>
          <a:ln w="28575" cmpd="sng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343400" y="2362200"/>
            <a:ext cx="0" cy="1371600"/>
          </a:xfrm>
          <a:prstGeom prst="line">
            <a:avLst/>
          </a:prstGeom>
          <a:noFill/>
          <a:ln w="28575" cmpd="sng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5" name="Oval 13"/>
          <p:cNvSpPr>
            <a:spLocks noChangeArrowheads="1"/>
          </p:cNvSpPr>
          <p:nvPr/>
        </p:nvSpPr>
        <p:spPr bwMode="auto">
          <a:xfrm>
            <a:off x="1752600" y="1524000"/>
            <a:ext cx="3048000" cy="4876800"/>
          </a:xfrm>
          <a:prstGeom prst="ellipse">
            <a:avLst/>
          </a:prstGeom>
          <a:noFill/>
          <a:ln w="28575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6" name="Oval 14"/>
          <p:cNvSpPr>
            <a:spLocks noChangeArrowheads="1"/>
          </p:cNvSpPr>
          <p:nvPr/>
        </p:nvSpPr>
        <p:spPr bwMode="auto">
          <a:xfrm>
            <a:off x="4724400" y="3886200"/>
            <a:ext cx="3048000" cy="2743200"/>
          </a:xfrm>
          <a:prstGeom prst="ellipse">
            <a:avLst/>
          </a:prstGeom>
          <a:noFill/>
          <a:ln w="28575" cmpd="sng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7" name="Text Box 15"/>
          <p:cNvSpPr>
            <a:spLocks noChangeArrowheads="1"/>
          </p:cNvSpPr>
          <p:nvPr/>
        </p:nvSpPr>
        <p:spPr bwMode="auto">
          <a:xfrm>
            <a:off x="762000" y="1392238"/>
            <a:ext cx="2754313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  <a:cs typeface="Arial" panose="020B0604020202020204" pitchFamily="34" charset="0"/>
                <a:sym typeface="Arial" panose="020B0604020202020204" pitchFamily="34" charset="0"/>
              </a:rPr>
              <a:t>Algorithm is given Aux of</a:t>
            </a:r>
            <a:endParaRPr lang="zh-CN" altLang="en-US" sz="2000">
              <a:solidFill>
                <a:schemeClr val="hlin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z="2000">
                <a:solidFill>
                  <a:schemeClr val="hlink"/>
                </a:solidFill>
                <a:cs typeface="Arial" panose="020B0604020202020204" pitchFamily="34" charset="0"/>
                <a:sym typeface="Arial" panose="020B0604020202020204" pitchFamily="34" charset="0"/>
              </a:rPr>
              <a:t>a record in the dataset</a:t>
            </a:r>
            <a:endParaRPr lang="zh-CN" altLang="en-US"/>
          </a:p>
        </p:txBody>
      </p:sp>
      <p:sp>
        <p:nvSpPr>
          <p:cNvPr id="24588" name="Text Box 16"/>
          <p:cNvSpPr>
            <a:spLocks noChangeArrowheads="1"/>
          </p:cNvSpPr>
          <p:nvPr/>
        </p:nvSpPr>
        <p:spPr bwMode="auto">
          <a:xfrm>
            <a:off x="6477000" y="3983038"/>
            <a:ext cx="2022475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… Aux of a record</a:t>
            </a:r>
            <a:endParaRPr lang="zh-CN" altLang="en-US" sz="2000">
              <a:solidFill>
                <a:schemeClr val="hlink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sz="2000" u="sng">
                <a:solidFill>
                  <a:schemeClr val="hlink"/>
                </a:solidFill>
                <a:cs typeface="Arial" panose="020B0604020202020204" pitchFamily="34" charset="0"/>
                <a:sym typeface="Arial" panose="020B0604020202020204" pitchFamily="34" charset="0"/>
              </a:rPr>
              <a:t>not</a:t>
            </a:r>
            <a:r>
              <a:rPr lang="en-US" sz="2000">
                <a:solidFill>
                  <a:schemeClr val="hlink"/>
                </a:solidFill>
                <a:cs typeface="Arial" panose="020B0604020202020204" pitchFamily="34" charset="0"/>
                <a:sym typeface="Arial" panose="020B0604020202020204" pitchFamily="34" charset="0"/>
              </a:rPr>
              <a:t> in the dataset</a:t>
            </a:r>
            <a:endParaRPr lang="zh-CN" altLang="en-US"/>
          </a:p>
        </p:txBody>
      </p:sp>
      <p:sp>
        <p:nvSpPr>
          <p:cNvPr id="24589" name="Rectangle 17"/>
          <p:cNvSpPr>
            <a:spLocks noChangeArrowheads="1"/>
          </p:cNvSpPr>
          <p:nvPr/>
        </p:nvSpPr>
        <p:spPr bwMode="auto">
          <a:xfrm>
            <a:off x="228600" y="3589338"/>
            <a:ext cx="1635125" cy="46672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folHlink"/>
                </a:solidFill>
                <a:cs typeface="Arial" panose="020B0604020202020204" pitchFamily="34" charset="0"/>
                <a:sym typeface="Arial" panose="020B0604020202020204" pitchFamily="34" charset="0"/>
              </a:rPr>
              <a:t>max-max2</a:t>
            </a:r>
            <a:endParaRPr lang="en-US" sz="2400">
              <a:solidFill>
                <a:schemeClr val="folHlink"/>
              </a:solidFill>
              <a:sym typeface="Symbol" panose="05050102010706020507" pitchFamily="18" charset="2"/>
            </a:endParaRPr>
          </a:p>
        </p:txBody>
      </p:sp>
      <p:sp>
        <p:nvSpPr>
          <p:cNvPr id="24590" name="Text Box 19"/>
          <p:cNvSpPr>
            <a:spLocks noChangeArrowheads="1"/>
          </p:cNvSpPr>
          <p:nvPr/>
        </p:nvSpPr>
        <p:spPr bwMode="auto">
          <a:xfrm>
            <a:off x="4098925" y="6172200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aux</a:t>
            </a:r>
            <a:endParaRPr lang="zh-CN" altLang="en-US"/>
          </a:p>
        </p:txBody>
      </p:sp>
      <p:sp>
        <p:nvSpPr>
          <p:cNvPr id="24591" name="Text Box 20"/>
          <p:cNvSpPr>
            <a:spLocks noChangeArrowheads="1"/>
          </p:cNvSpPr>
          <p:nvPr/>
        </p:nvSpPr>
        <p:spPr bwMode="auto">
          <a:xfrm>
            <a:off x="7759700" y="1752600"/>
            <a:ext cx="85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score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ldLvl="0" animBg="1" autoUpdateAnimBg="0"/>
      <p:bldP spid="24581" grpId="0" bldLvl="0" animBg="1" autoUpdateAnimBg="0"/>
      <p:bldP spid="24582" grpId="0" bldLvl="0" animBg="1" autoUpdateAnimBg="0"/>
      <p:bldP spid="24583" grpId="0" bldLvl="0" animBg="1" autoUpdateAnimBg="0"/>
      <p:bldP spid="24584" grpId="0" bldLvl="0" animBg="1" autoUpdateAnimBg="0"/>
      <p:bldP spid="24589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B9BA-6183-43AF-A51F-9AA31A4645D4}" type="slidenum">
              <a:rPr lang="zh-CN" alt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274638"/>
            <a:ext cx="9142412" cy="1143000"/>
          </a:xfrm>
          <a:noFill/>
          <a:ln/>
        </p:spPr>
        <p:txBody>
          <a:bodyPr/>
          <a:lstStyle/>
          <a:p>
            <a:r>
              <a:rPr lang="zh-CN" altLang="zh-CN" sz="3600"/>
              <a:t>The uniqueness of high-dimensional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2400">
                <a:solidFill>
                  <a:srgbClr val="0070C0"/>
                </a:solidFill>
              </a:rPr>
              <a:t>In this class:</a:t>
            </a:r>
          </a:p>
          <a:p>
            <a:pPr marL="0" indent="0"/>
            <a:r>
              <a:rPr lang="en-US" sz="2400" b="1">
                <a:solidFill>
                  <a:srgbClr val="0070C0"/>
                </a:solidFill>
              </a:rPr>
              <a:t> </a:t>
            </a:r>
            <a:r>
              <a:rPr lang="zh-CN" altLang="en-US" sz="2400"/>
              <a:t>How many </a:t>
            </a:r>
            <a:r>
              <a:rPr lang="zh-CN" altLang="en-US" sz="2400">
                <a:solidFill>
                  <a:srgbClr val="0070C0"/>
                </a:solidFill>
              </a:rPr>
              <a:t>male</a:t>
            </a:r>
            <a:r>
              <a:rPr lang="zh-CN" altLang="en-US" sz="2400"/>
              <a:t>:</a:t>
            </a:r>
          </a:p>
          <a:p>
            <a:pPr marL="0" indent="0"/>
            <a:endParaRPr lang="zh-CN" altLang="en-US" sz="2400"/>
          </a:p>
          <a:p>
            <a:pPr marL="0" indent="0"/>
            <a:r>
              <a:rPr lang="zh-CN" altLang="en-US" sz="2400">
                <a:solidFill>
                  <a:srgbClr val="0070C0"/>
                </a:solidFill>
              </a:rPr>
              <a:t> </a:t>
            </a:r>
            <a:r>
              <a:rPr lang="en-US" sz="2400"/>
              <a:t> </a:t>
            </a:r>
            <a:r>
              <a:rPr lang="zh-CN" altLang="en-US" sz="2400"/>
              <a:t>How many </a:t>
            </a:r>
            <a:r>
              <a:rPr lang="zh-CN" altLang="en-US" sz="2400">
                <a:solidFill>
                  <a:srgbClr val="0070C0"/>
                </a:solidFill>
              </a:rPr>
              <a:t>1st year</a:t>
            </a:r>
            <a:r>
              <a:rPr lang="zh-CN" altLang="en-US" sz="2400"/>
              <a:t>:</a:t>
            </a:r>
          </a:p>
          <a:p>
            <a:pPr marL="0" indent="0"/>
            <a:endParaRPr lang="zh-CN" altLang="en-US" sz="2400">
              <a:solidFill>
                <a:srgbClr val="0070C0"/>
              </a:solidFill>
            </a:endParaRPr>
          </a:p>
          <a:p>
            <a:pPr marL="0" indent="0"/>
            <a:r>
              <a:rPr lang="zh-CN" altLang="en-US" sz="2400">
                <a:solidFill>
                  <a:srgbClr val="0070C0"/>
                </a:solidFill>
              </a:rPr>
              <a:t> </a:t>
            </a:r>
            <a:r>
              <a:rPr lang="zh-CN" altLang="en-US" sz="2400"/>
              <a:t>How many </a:t>
            </a:r>
            <a:r>
              <a:rPr lang="zh-CN" altLang="en-US" sz="2400">
                <a:solidFill>
                  <a:srgbClr val="0070C0"/>
                </a:solidFill>
              </a:rPr>
              <a:t>work in PL</a:t>
            </a:r>
            <a:r>
              <a:rPr lang="zh-CN" altLang="en-US" sz="2400"/>
              <a:t>:</a:t>
            </a:r>
            <a:r>
              <a:rPr lang="zh-CN" altLang="en-US" sz="2400">
                <a:solidFill>
                  <a:srgbClr val="0070C0"/>
                </a:solidFill>
              </a:rPr>
              <a:t> </a:t>
            </a:r>
          </a:p>
          <a:p>
            <a:pPr marL="0" indent="0"/>
            <a:endParaRPr lang="zh-CN" altLang="en-US" sz="2400">
              <a:solidFill>
                <a:srgbClr val="0070C0"/>
              </a:solidFill>
            </a:endParaRPr>
          </a:p>
          <a:p>
            <a:pPr marL="0" indent="0"/>
            <a:r>
              <a:rPr lang="zh-CN" altLang="en-US" sz="2400">
                <a:solidFill>
                  <a:srgbClr val="0070C0"/>
                </a:solidFill>
              </a:rPr>
              <a:t> </a:t>
            </a:r>
            <a:r>
              <a:rPr lang="zh-CN" altLang="en-US" sz="2400"/>
              <a:t>How many satisfy </a:t>
            </a:r>
            <a:r>
              <a:rPr lang="zh-CN" altLang="en-US" sz="2400">
                <a:solidFill>
                  <a:srgbClr val="0070C0"/>
                </a:solidFill>
              </a:rPr>
              <a:t>all of the above</a:t>
            </a:r>
            <a:r>
              <a:rPr lang="zh-CN" altLang="en-US" sz="2400"/>
              <a:t>: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Avoiding False Matches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r>
              <a:rPr lang="zh-CN" altLang="zh-CN" sz="2400"/>
              <a:t>Experiment: after algorithm finds a match, remove the found record and re-run</a:t>
            </a:r>
          </a:p>
          <a:p>
            <a:r>
              <a:rPr lang="zh-CN" altLang="zh-CN" sz="2400"/>
              <a:t>With very high probability, the algorithm now declares that there is no match</a:t>
            </a:r>
          </a:p>
        </p:txBody>
      </p:sp>
      <p:pic>
        <p:nvPicPr>
          <p:cNvPr id="25604" name="Picture 7" descr="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0" t="8368" r="15358" b="62720"/>
          <a:stretch>
            <a:fillRect/>
          </a:stretch>
        </p:blipFill>
        <p:spPr>
          <a:xfrm>
            <a:off x="4918075" y="1600200"/>
            <a:ext cx="3498850" cy="4525963"/>
          </a:xfr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8025" y="1720850"/>
            <a:ext cx="7772400" cy="1470025"/>
          </a:xfrm>
          <a:noFill/>
          <a:ln/>
        </p:spPr>
        <p:txBody>
          <a:bodyPr/>
          <a:lstStyle/>
          <a:p>
            <a:r>
              <a:rPr lang="zh-CN" altLang="zh-CN" sz="3600"/>
              <a:t>Case study: Social network deanonymization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28725" y="3355975"/>
            <a:ext cx="8321675" cy="806450"/>
          </a:xfrm>
          <a:noFill/>
          <a:ln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CN" altLang="zh-CN" sz="1800">
                <a:solidFill>
                  <a:srgbClr val="56566D"/>
                </a:solidFill>
              </a:rPr>
              <a:t>Where “high-dimensionality” comes from </a:t>
            </a:r>
            <a:r>
              <a:rPr lang="zh-CN" altLang="zh-CN" sz="1800">
                <a:solidFill>
                  <a:srgbClr val="0070C0"/>
                </a:solidFill>
              </a:rPr>
              <a:t>graph structure </a:t>
            </a:r>
            <a:r>
              <a:rPr lang="zh-CN" altLang="zh-CN" sz="1800">
                <a:solidFill>
                  <a:srgbClr val="56566D"/>
                </a:solidFill>
              </a:rPr>
              <a:t>and </a:t>
            </a:r>
            <a:r>
              <a:rPr lang="zh-CN" altLang="zh-CN" sz="1800">
                <a:solidFill>
                  <a:srgbClr val="0070C0"/>
                </a:solidFill>
              </a:rPr>
              <a:t>attributes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200"/>
              <a:t>Motivating scenario: </a:t>
            </a:r>
            <a:br>
              <a:rPr lang="zh-CN" altLang="zh-CN" sz="3200"/>
            </a:br>
            <a:r>
              <a:rPr lang="zh-CN" altLang="zh-CN" sz="3200"/>
              <a:t>Overlapping networks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zh-CN" altLang="zh-CN" sz="2400"/>
          </a:p>
          <a:p>
            <a:r>
              <a:rPr lang="zh-CN" altLang="zh-CN" sz="2400"/>
              <a:t>Social networks A and B have overlapping memberships</a:t>
            </a:r>
          </a:p>
          <a:p>
            <a:r>
              <a:rPr lang="zh-CN" altLang="zh-CN" sz="2400"/>
              <a:t>Owner of A releases </a:t>
            </a:r>
            <a:r>
              <a:rPr lang="zh-CN" altLang="zh-CN" sz="2400">
                <a:solidFill>
                  <a:srgbClr val="7030A0"/>
                </a:solidFill>
              </a:rPr>
              <a:t>anonymized, sanitized graph</a:t>
            </a:r>
          </a:p>
          <a:p>
            <a:pPr lvl="1"/>
            <a:r>
              <a:rPr lang="zh-CN" altLang="zh-CN" sz="2400"/>
              <a:t>say, to enable targeted advertising</a:t>
            </a:r>
          </a:p>
          <a:p>
            <a:r>
              <a:rPr lang="zh-CN" altLang="zh-CN" sz="2400"/>
              <a:t>Can owner of B learn </a:t>
            </a:r>
            <a:r>
              <a:rPr lang="zh-CN" altLang="zh-CN" sz="2400">
                <a:solidFill>
                  <a:srgbClr val="7030A0"/>
                </a:solidFill>
              </a:rPr>
              <a:t>sensitive information </a:t>
            </a:r>
            <a:r>
              <a:rPr lang="zh-CN" altLang="zh-CN" sz="2400"/>
              <a:t>from released graph A’?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990600"/>
          </a:xfrm>
          <a:noFill/>
          <a:ln/>
        </p:spPr>
        <p:txBody>
          <a:bodyPr/>
          <a:lstStyle/>
          <a:p>
            <a:r>
              <a:rPr lang="zh-CN" altLang="zh-CN" sz="2800"/>
              <a:t>Releasing social net data: What needs protecting?                </a:t>
            </a:r>
            <a:endParaRPr lang="zh-CN" altLang="zh-CN" sz="2800">
              <a:solidFill>
                <a:srgbClr val="A5A5A5"/>
              </a:solidFill>
            </a:endParaRPr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1295400" y="25606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609600" y="35512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2743200" y="21034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838200" y="501015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3962400" y="30178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1371600" y="3867150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81" name="Oval 10"/>
          <p:cNvSpPr>
            <a:spLocks noChangeArrowheads="1"/>
          </p:cNvSpPr>
          <p:nvPr/>
        </p:nvSpPr>
        <p:spPr bwMode="auto">
          <a:xfrm>
            <a:off x="4419600" y="45418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82" name="Oval 11"/>
          <p:cNvSpPr>
            <a:spLocks noChangeArrowheads="1"/>
          </p:cNvSpPr>
          <p:nvPr/>
        </p:nvSpPr>
        <p:spPr bwMode="auto">
          <a:xfrm>
            <a:off x="2971800" y="35512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3200400" y="45418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4876800" y="29416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8685" name="AutoShape 14"/>
          <p:cNvCxnSpPr>
            <a:cxnSpLocks noChangeShapeType="1"/>
            <a:stCxn id="28676" idx="6"/>
            <a:endCxn id="28680" idx="2"/>
          </p:cNvCxnSpPr>
          <p:nvPr/>
        </p:nvCxnSpPr>
        <p:spPr bwMode="auto">
          <a:xfrm>
            <a:off x="838200" y="3665538"/>
            <a:ext cx="533400" cy="314325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AutoShape 15"/>
          <p:cNvCxnSpPr>
            <a:cxnSpLocks noChangeShapeType="1"/>
            <a:stCxn id="28678" idx="0"/>
            <a:endCxn id="28680" idx="3"/>
          </p:cNvCxnSpPr>
          <p:nvPr/>
        </p:nvCxnSpPr>
        <p:spPr bwMode="auto">
          <a:xfrm rot="5400000" flipH="1" flipV="1">
            <a:off x="704850" y="4308475"/>
            <a:ext cx="947738" cy="452438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AutoShape 16"/>
          <p:cNvSpPr>
            <a:spLocks noChangeShapeType="1"/>
          </p:cNvSpPr>
          <p:nvPr/>
        </p:nvSpPr>
        <p:spPr bwMode="auto">
          <a:xfrm rot="16200000" flipV="1">
            <a:off x="2838450" y="4065588"/>
            <a:ext cx="762000" cy="190500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688" name="AutoShape 17"/>
          <p:cNvCxnSpPr>
            <a:cxnSpLocks noChangeShapeType="1"/>
            <a:stCxn id="28675" idx="6"/>
            <a:endCxn id="28677" idx="3"/>
          </p:cNvCxnSpPr>
          <p:nvPr/>
        </p:nvCxnSpPr>
        <p:spPr bwMode="auto">
          <a:xfrm flipV="1">
            <a:off x="1524000" y="2298700"/>
            <a:ext cx="1252538" cy="376238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9" name="AutoShape 18"/>
          <p:cNvCxnSpPr>
            <a:cxnSpLocks noChangeShapeType="1"/>
            <a:stCxn id="28682" idx="0"/>
            <a:endCxn id="28677" idx="4"/>
          </p:cNvCxnSpPr>
          <p:nvPr/>
        </p:nvCxnSpPr>
        <p:spPr bwMode="auto">
          <a:xfrm rot="16200000" flipV="1">
            <a:off x="2362200" y="2827338"/>
            <a:ext cx="1219200" cy="228600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0" name="AutoShape 19"/>
          <p:cNvCxnSpPr>
            <a:cxnSpLocks noChangeShapeType="1"/>
            <a:stCxn id="28680" idx="0"/>
            <a:endCxn id="28675" idx="4"/>
          </p:cNvCxnSpPr>
          <p:nvPr/>
        </p:nvCxnSpPr>
        <p:spPr bwMode="auto">
          <a:xfrm rot="16200000" flipV="1">
            <a:off x="908844" y="3290094"/>
            <a:ext cx="1077912" cy="76200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1" name="AutoShape 20"/>
          <p:cNvCxnSpPr>
            <a:cxnSpLocks noChangeShapeType="1"/>
            <a:stCxn id="28683" idx="2"/>
            <a:endCxn id="28680" idx="6"/>
          </p:cNvCxnSpPr>
          <p:nvPr/>
        </p:nvCxnSpPr>
        <p:spPr bwMode="auto">
          <a:xfrm rot="10800000">
            <a:off x="1600200" y="3981450"/>
            <a:ext cx="1600200" cy="674688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2" name="AutoShape 21"/>
          <p:cNvCxnSpPr>
            <a:cxnSpLocks noChangeShapeType="1"/>
            <a:stCxn id="28679" idx="6"/>
            <a:endCxn id="28684" idx="2"/>
          </p:cNvCxnSpPr>
          <p:nvPr/>
        </p:nvCxnSpPr>
        <p:spPr bwMode="auto">
          <a:xfrm flipV="1">
            <a:off x="4191000" y="3055938"/>
            <a:ext cx="685800" cy="76200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3" name="AutoShape 22"/>
          <p:cNvCxnSpPr>
            <a:cxnSpLocks noChangeShapeType="1"/>
            <a:stCxn id="28683" idx="6"/>
            <a:endCxn id="28681" idx="2"/>
          </p:cNvCxnSpPr>
          <p:nvPr/>
        </p:nvCxnSpPr>
        <p:spPr bwMode="auto">
          <a:xfrm>
            <a:off x="3429000" y="4656138"/>
            <a:ext cx="990600" cy="1587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4" name="AutoShape 23"/>
          <p:cNvCxnSpPr>
            <a:cxnSpLocks noChangeShapeType="1"/>
            <a:stCxn id="28677" idx="5"/>
            <a:endCxn id="28679" idx="1"/>
          </p:cNvCxnSpPr>
          <p:nvPr/>
        </p:nvCxnSpPr>
        <p:spPr bwMode="auto">
          <a:xfrm rot="16200000" flipH="1">
            <a:off x="3089275" y="2146300"/>
            <a:ext cx="752475" cy="1057275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5" name="Oval 24"/>
          <p:cNvSpPr>
            <a:spLocks noChangeArrowheads="1"/>
          </p:cNvSpPr>
          <p:nvPr/>
        </p:nvSpPr>
        <p:spPr bwMode="auto">
          <a:xfrm>
            <a:off x="4648200" y="37798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8696" name="AutoShape 25"/>
          <p:cNvCxnSpPr>
            <a:cxnSpLocks noChangeShapeType="1"/>
            <a:stCxn id="28681" idx="7"/>
            <a:endCxn id="28695" idx="4"/>
          </p:cNvCxnSpPr>
          <p:nvPr/>
        </p:nvCxnSpPr>
        <p:spPr bwMode="auto">
          <a:xfrm rot="5400000" flipH="1" flipV="1">
            <a:off x="4403725" y="4216400"/>
            <a:ext cx="568325" cy="149225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7" name="AutoShape 26"/>
          <p:cNvCxnSpPr>
            <a:cxnSpLocks noChangeShapeType="1"/>
            <a:stCxn id="28679" idx="5"/>
            <a:endCxn id="28695" idx="1"/>
          </p:cNvCxnSpPr>
          <p:nvPr/>
        </p:nvCxnSpPr>
        <p:spPr bwMode="auto">
          <a:xfrm rot="16200000" flipH="1">
            <a:off x="4117975" y="3251200"/>
            <a:ext cx="600075" cy="523875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98" name="AutoShape 27"/>
          <p:cNvCxnSpPr>
            <a:cxnSpLocks noChangeShapeType="1"/>
            <a:stCxn id="28684" idx="4"/>
            <a:endCxn id="28695" idx="0"/>
          </p:cNvCxnSpPr>
          <p:nvPr/>
        </p:nvCxnSpPr>
        <p:spPr bwMode="auto">
          <a:xfrm rot="5400000">
            <a:off x="4572000" y="3360738"/>
            <a:ext cx="609600" cy="228600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99" name="Oval 36"/>
          <p:cNvSpPr>
            <a:spLocks noChangeArrowheads="1"/>
          </p:cNvSpPr>
          <p:nvPr/>
        </p:nvSpPr>
        <p:spPr bwMode="auto">
          <a:xfrm>
            <a:off x="3962400" y="2103438"/>
            <a:ext cx="228600" cy="228600"/>
          </a:xfrm>
          <a:prstGeom prst="ellipse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28700" name="AutoShape 37"/>
          <p:cNvCxnSpPr>
            <a:cxnSpLocks noChangeShapeType="1"/>
            <a:stCxn id="28679" idx="0"/>
            <a:endCxn id="28699" idx="4"/>
          </p:cNvCxnSpPr>
          <p:nvPr/>
        </p:nvCxnSpPr>
        <p:spPr bwMode="auto">
          <a:xfrm rot="5400000" flipH="1" flipV="1">
            <a:off x="3733007" y="2674144"/>
            <a:ext cx="685800" cy="1587"/>
          </a:xfrm>
          <a:prstGeom prst="straightConnector1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990600" y="5086350"/>
            <a:ext cx="639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Ω</a:t>
            </a:r>
            <a:r>
              <a:rPr lang="zh-CN" altLang="en-US" sz="2800" b="1">
                <a:solidFill>
                  <a:srgbClr val="726056"/>
                </a:solidFill>
                <a:ea typeface="MS PGothic" panose="020B0600070205080204" pitchFamily="34" charset="-128"/>
                <a:sym typeface="MS PGothic" panose="020B0600070205080204" pitchFamily="34" charset="-128"/>
              </a:rPr>
              <a:t>ά</a:t>
            </a:r>
            <a:endParaRPr lang="en-US" sz="2800" b="1">
              <a:solidFill>
                <a:srgbClr val="726056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524000" y="3562350"/>
            <a:ext cx="885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∆↙ð</a:t>
            </a: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1146175" y="2114550"/>
            <a:ext cx="377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ð</a:t>
            </a: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3286125" y="4008438"/>
            <a:ext cx="606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Đð</a:t>
            </a: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4038600" y="2560638"/>
            <a:ext cx="428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Ω</a:t>
            </a: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3124200" y="3246438"/>
            <a:ext cx="377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ð</a:t>
            </a: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2806700" y="1646238"/>
            <a:ext cx="698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↙</a:t>
            </a:r>
            <a:r>
              <a:rPr lang="zh-CN" altLang="en-US" sz="2800" b="1">
                <a:solidFill>
                  <a:srgbClr val="726056"/>
                </a:solidFill>
                <a:ea typeface="MS PGothic" panose="020B0600070205080204" pitchFamily="34" charset="-128"/>
                <a:sym typeface="MS PGothic" panose="020B0600070205080204" pitchFamily="34" charset="-128"/>
              </a:rPr>
              <a:t>Λ</a:t>
            </a:r>
            <a:endParaRPr lang="en-US" sz="2800" b="1">
              <a:solidFill>
                <a:srgbClr val="726056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4670425" y="4400550"/>
            <a:ext cx="785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726056"/>
                </a:solidFill>
                <a:ea typeface="MS PGothic" panose="020B0600070205080204" pitchFamily="34" charset="-128"/>
                <a:sym typeface="MS PGothic" panose="020B0600070205080204" pitchFamily="34" charset="-128"/>
              </a:rPr>
              <a:t>ΛΞά</a:t>
            </a:r>
            <a:endParaRPr lang="en-US" sz="2800" b="1">
              <a:solidFill>
                <a:srgbClr val="726056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4876800" y="3562350"/>
            <a:ext cx="360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726056"/>
                </a:solidFill>
                <a:ea typeface="MS PGothic" panose="020B0600070205080204" pitchFamily="34" charset="-128"/>
                <a:sym typeface="MS PGothic" panose="020B0600070205080204" pitchFamily="34" charset="-128"/>
              </a:rPr>
              <a:t>Ξ</a:t>
            </a:r>
            <a:endParaRPr lang="en-US" sz="2800" b="1">
              <a:solidFill>
                <a:srgbClr val="726056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5029200" y="2560638"/>
            <a:ext cx="360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 b="1">
                <a:solidFill>
                  <a:srgbClr val="726056"/>
                </a:solidFill>
                <a:ea typeface="MS PGothic" panose="020B0600070205080204" pitchFamily="34" charset="-128"/>
                <a:sym typeface="MS PGothic" panose="020B0600070205080204" pitchFamily="34" charset="-128"/>
              </a:rPr>
              <a:t>Ξ</a:t>
            </a:r>
            <a:endParaRPr lang="en-US" sz="2800" b="1">
              <a:solidFill>
                <a:srgbClr val="726056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619125" y="3006725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726056"/>
                </a:solidFill>
                <a:cs typeface="Arial" panose="020B0604020202020204" pitchFamily="34" charset="0"/>
                <a:sym typeface="Arial" panose="020B0604020202020204" pitchFamily="34" charset="0"/>
              </a:rPr>
              <a:t>Ω</a:t>
            </a:r>
          </a:p>
        </p:txBody>
      </p:sp>
      <p:sp>
        <p:nvSpPr>
          <p:cNvPr id="2871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562600" y="1951038"/>
            <a:ext cx="3352800" cy="4525962"/>
          </a:xfrm>
          <a:noFill/>
          <a:ln/>
        </p:spPr>
        <p:txBody>
          <a:bodyPr/>
          <a:lstStyle/>
          <a:p>
            <a:r>
              <a:rPr lang="zh-CN" altLang="zh-CN" sz="2800"/>
              <a:t>Node attributes</a:t>
            </a:r>
          </a:p>
          <a:p>
            <a:pPr lvl="1"/>
            <a:r>
              <a:rPr lang="zh-CN" altLang="zh-CN" sz="2400"/>
              <a:t>SSN</a:t>
            </a:r>
          </a:p>
          <a:p>
            <a:pPr lvl="1"/>
            <a:r>
              <a:rPr lang="zh-CN" altLang="zh-CN" sz="2400"/>
              <a:t>Sexual orientation</a:t>
            </a:r>
          </a:p>
          <a:p>
            <a:r>
              <a:rPr lang="zh-CN" altLang="zh-CN" sz="2800"/>
              <a:t>Edge attributes</a:t>
            </a:r>
          </a:p>
          <a:p>
            <a:pPr lvl="1"/>
            <a:r>
              <a:rPr lang="zh-CN" altLang="zh-CN" sz="2400"/>
              <a:t>Date of creation</a:t>
            </a:r>
          </a:p>
          <a:p>
            <a:pPr lvl="1"/>
            <a:r>
              <a:rPr lang="zh-CN" altLang="zh-CN" sz="2400"/>
              <a:t>Strength</a:t>
            </a:r>
          </a:p>
          <a:p>
            <a:r>
              <a:rPr lang="zh-CN" altLang="zh-CN" sz="2800"/>
              <a:t>Edge existence</a:t>
            </a:r>
            <a:endParaRPr lang="zh-CN" altLang="zh-CN" sz="32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A241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1" grpId="0" bldLvl="0" autoUpdateAnimBg="0"/>
      <p:bldP spid="28702" grpId="0" bldLvl="0" autoUpdateAnimBg="0"/>
      <p:bldP spid="28703" grpId="0" bldLvl="0" autoUpdateAnimBg="0"/>
      <p:bldP spid="28704" grpId="0" bldLvl="0" autoUpdateAnimBg="0"/>
      <p:bldP spid="28705" grpId="0" bldLvl="0" autoUpdateAnimBg="0"/>
      <p:bldP spid="28706" grpId="0" bldLvl="0" autoUpdateAnimBg="0"/>
      <p:bldP spid="28707" grpId="0" bldLvl="0" autoUpdateAnimBg="0"/>
      <p:bldP spid="28708" grpId="0" bldLvl="0" autoUpdateAnimBg="0"/>
      <p:bldP spid="28709" grpId="0" bldLvl="0" autoUpdateAnimBg="0"/>
      <p:bldP spid="28710" grpId="0" bldLvl="0" autoUpdateAnimBg="0"/>
      <p:bldP spid="28711" grpId="0" bldLvl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102D-B268-419C-9DA3-C9587392AA8B}" type="slidenum">
              <a:rPr lang="zh-CN" altLang="en-US"/>
              <a:pPr/>
              <a:t>24</a:t>
            </a:fld>
            <a:endParaRPr lang="en-US"/>
          </a:p>
        </p:txBody>
      </p:sp>
      <p:pic>
        <p:nvPicPr>
          <p:cNvPr id="29698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Straight Connector 18"/>
          <p:cNvSpPr>
            <a:spLocks noChangeShapeType="1"/>
          </p:cNvSpPr>
          <p:nvPr/>
        </p:nvSpPr>
        <p:spPr bwMode="auto">
          <a:xfrm rot="16200000" flipV="1">
            <a:off x="9525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0038"/>
            <a:ext cx="8458200" cy="995362"/>
          </a:xfrm>
          <a:noFill/>
          <a:ln/>
        </p:spPr>
        <p:txBody>
          <a:bodyPr/>
          <a:lstStyle/>
          <a:p>
            <a:r>
              <a:rPr lang="zh-CN" altLang="zh-CN" sz="3600"/>
              <a:t>IJCNN/Kaggle Social Network Challenge</a:t>
            </a:r>
          </a:p>
        </p:txBody>
      </p:sp>
      <p:pic>
        <p:nvPicPr>
          <p:cNvPr id="29701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Straight Connector 21"/>
          <p:cNvSpPr>
            <a:spLocks noChangeShapeType="1"/>
          </p:cNvSpPr>
          <p:nvPr/>
        </p:nvSpPr>
        <p:spPr bwMode="auto">
          <a:xfrm rot="10800000">
            <a:off x="762000" y="2895600"/>
            <a:ext cx="5334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Straight Connector 24"/>
          <p:cNvSpPr>
            <a:spLocks noChangeShapeType="1"/>
          </p:cNvSpPr>
          <p:nvPr/>
        </p:nvSpPr>
        <p:spPr bwMode="auto">
          <a:xfrm rot="5400000" flipH="1" flipV="1">
            <a:off x="14097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Straight Connector 30"/>
          <p:cNvSpPr>
            <a:spLocks noChangeShapeType="1"/>
          </p:cNvSpPr>
          <p:nvPr/>
        </p:nvSpPr>
        <p:spPr bwMode="auto">
          <a:xfrm rot="16200000" flipH="1">
            <a:off x="15621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09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Straight Connector 33"/>
          <p:cNvSpPr>
            <a:spLocks noChangeShapeType="1"/>
          </p:cNvSpPr>
          <p:nvPr/>
        </p:nvSpPr>
        <p:spPr bwMode="auto">
          <a:xfrm rot="5400000">
            <a:off x="9144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2" name="Straight Connector 55"/>
          <p:cNvSpPr>
            <a:spLocks noChangeShapeType="1"/>
          </p:cNvSpPr>
          <p:nvPr/>
        </p:nvSpPr>
        <p:spPr bwMode="auto">
          <a:xfrm>
            <a:off x="1676400" y="28813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3" name="Straight Connector 65"/>
          <p:cNvSpPr>
            <a:spLocks noChangeShapeType="1"/>
          </p:cNvSpPr>
          <p:nvPr/>
        </p:nvSpPr>
        <p:spPr bwMode="auto">
          <a:xfrm rot="16200000" flipV="1">
            <a:off x="26289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14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5" name="Straight Connector 69"/>
          <p:cNvSpPr>
            <a:spLocks noChangeShapeType="1"/>
          </p:cNvSpPr>
          <p:nvPr/>
        </p:nvSpPr>
        <p:spPr bwMode="auto">
          <a:xfrm rot="5400000" flipH="1" flipV="1">
            <a:off x="30861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6" name="Straight Connector 70"/>
          <p:cNvSpPr>
            <a:spLocks noChangeShapeType="1"/>
          </p:cNvSpPr>
          <p:nvPr/>
        </p:nvSpPr>
        <p:spPr bwMode="auto">
          <a:xfrm rot="16200000" flipH="1">
            <a:off x="32385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17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8" name="Straight Connector 72"/>
          <p:cNvSpPr>
            <a:spLocks noChangeShapeType="1"/>
          </p:cNvSpPr>
          <p:nvPr/>
        </p:nvSpPr>
        <p:spPr bwMode="auto">
          <a:xfrm rot="5400000">
            <a:off x="25908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9" name="Straight Connector 74"/>
          <p:cNvSpPr>
            <a:spLocks noChangeShapeType="1"/>
          </p:cNvSpPr>
          <p:nvPr/>
        </p:nvSpPr>
        <p:spPr bwMode="auto">
          <a:xfrm rot="5400000">
            <a:off x="2247900" y="4305300"/>
            <a:ext cx="685800" cy="152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20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Straight Connector 77"/>
          <p:cNvSpPr>
            <a:spLocks noChangeShapeType="1"/>
          </p:cNvSpPr>
          <p:nvPr/>
        </p:nvSpPr>
        <p:spPr bwMode="auto">
          <a:xfrm rot="5400000">
            <a:off x="1257300" y="4076700"/>
            <a:ext cx="762000" cy="685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9722" name="Straight Connector 79"/>
          <p:cNvCxnSpPr>
            <a:cxnSpLocks noChangeShapeType="1"/>
            <a:stCxn id="29703" idx="2"/>
            <a:endCxn id="29720" idx="0"/>
          </p:cNvCxnSpPr>
          <p:nvPr/>
        </p:nvCxnSpPr>
        <p:spPr bwMode="auto">
          <a:xfrm rot="16200000" flipH="1">
            <a:off x="762000" y="4267200"/>
            <a:ext cx="685800" cy="2286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23" name="Straight Connector 82"/>
          <p:cNvCxnSpPr>
            <a:cxnSpLocks noChangeShapeType="1"/>
            <a:stCxn id="29720" idx="3"/>
            <a:endCxn id="29701" idx="1"/>
          </p:cNvCxnSpPr>
          <p:nvPr/>
        </p:nvCxnSpPr>
        <p:spPr bwMode="auto">
          <a:xfrm>
            <a:off x="1447800" y="4953000"/>
            <a:ext cx="8382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4" name="Straight Connector 32"/>
          <p:cNvSpPr>
            <a:spLocks noChangeShapeType="1"/>
          </p:cNvSpPr>
          <p:nvPr/>
        </p:nvSpPr>
        <p:spPr bwMode="auto">
          <a:xfrm>
            <a:off x="2819400" y="1905000"/>
            <a:ext cx="6096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25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26" name="Straight Connector 36"/>
          <p:cNvCxnSpPr>
            <a:cxnSpLocks noChangeShapeType="1"/>
            <a:stCxn id="29701" idx="3"/>
            <a:endCxn id="29717" idx="2"/>
          </p:cNvCxnSpPr>
          <p:nvPr/>
        </p:nvCxnSpPr>
        <p:spPr bwMode="auto">
          <a:xfrm flipV="1">
            <a:off x="2743200" y="4038600"/>
            <a:ext cx="914400" cy="914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7" name="Straight Connector 38"/>
          <p:cNvSpPr>
            <a:spLocks noChangeShapeType="1"/>
          </p:cNvSpPr>
          <p:nvPr/>
        </p:nvSpPr>
        <p:spPr bwMode="auto">
          <a:xfrm>
            <a:off x="2819400" y="3810000"/>
            <a:ext cx="685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728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9" name="Straight Connector 34"/>
          <p:cNvSpPr>
            <a:spLocks noChangeShapeType="1"/>
          </p:cNvSpPr>
          <p:nvPr/>
        </p:nvSpPr>
        <p:spPr bwMode="auto">
          <a:xfrm rot="5400000">
            <a:off x="1943100" y="3848100"/>
            <a:ext cx="5257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30" name="Straight Connector 37"/>
          <p:cNvSpPr>
            <a:spLocks noChangeShapeType="1"/>
          </p:cNvSpPr>
          <p:nvPr/>
        </p:nvSpPr>
        <p:spPr bwMode="auto">
          <a:xfrm rot="10800000">
            <a:off x="1676400" y="30210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traight Connector 30"/>
          <p:cNvSpPr>
            <a:spLocks noChangeShapeType="1"/>
          </p:cNvSpPr>
          <p:nvPr/>
        </p:nvSpPr>
        <p:spPr bwMode="auto">
          <a:xfrm rot="16200000" flipH="1">
            <a:off x="1562100" y="3162300"/>
            <a:ext cx="457200" cy="381000"/>
          </a:xfrm>
          <a:prstGeom prst="line">
            <a:avLst/>
          </a:prstGeom>
          <a:noFill/>
          <a:ln w="53975" cap="flat" cmpd="sng">
            <a:solidFill>
              <a:schemeClr val="accent2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3" name="Straight Connector 72"/>
          <p:cNvSpPr>
            <a:spLocks noChangeShapeType="1"/>
          </p:cNvSpPr>
          <p:nvPr/>
        </p:nvSpPr>
        <p:spPr bwMode="auto">
          <a:xfrm rot="5400000">
            <a:off x="2590800" y="3200400"/>
            <a:ext cx="457200" cy="304800"/>
          </a:xfrm>
          <a:prstGeom prst="line">
            <a:avLst/>
          </a:prstGeom>
          <a:noFill/>
          <a:ln w="53975" cap="flat" cmpd="sng">
            <a:solidFill>
              <a:schemeClr val="accent2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Straight Connector 82"/>
          <p:cNvSpPr>
            <a:spLocks noChangeShapeType="1"/>
          </p:cNvSpPr>
          <p:nvPr/>
        </p:nvSpPr>
        <p:spPr bwMode="auto">
          <a:xfrm>
            <a:off x="1447800" y="4953000"/>
            <a:ext cx="838200" cy="0"/>
          </a:xfrm>
          <a:prstGeom prst="line">
            <a:avLst/>
          </a:prstGeom>
          <a:noFill/>
          <a:ln w="53975" cap="flat" cmpd="sng">
            <a:solidFill>
              <a:schemeClr val="accent2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5" name="Straight Connector 34"/>
          <p:cNvSpPr>
            <a:spLocks noChangeShapeType="1"/>
          </p:cNvSpPr>
          <p:nvPr/>
        </p:nvSpPr>
        <p:spPr bwMode="auto">
          <a:xfrm rot="5400000">
            <a:off x="1943100" y="3848100"/>
            <a:ext cx="5257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6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Straight Connector 37"/>
          <p:cNvSpPr>
            <a:spLocks noChangeShapeType="1"/>
          </p:cNvSpPr>
          <p:nvPr/>
        </p:nvSpPr>
        <p:spPr bwMode="auto">
          <a:xfrm rot="16200000" flipV="1">
            <a:off x="9525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8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Straight Connector 44"/>
          <p:cNvSpPr>
            <a:spLocks noChangeShapeType="1"/>
          </p:cNvSpPr>
          <p:nvPr/>
        </p:nvSpPr>
        <p:spPr bwMode="auto">
          <a:xfrm rot="10800000">
            <a:off x="762000" y="2895600"/>
            <a:ext cx="5334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Straight Connector 45"/>
          <p:cNvSpPr>
            <a:spLocks noChangeShapeType="1"/>
          </p:cNvSpPr>
          <p:nvPr/>
        </p:nvSpPr>
        <p:spPr bwMode="auto">
          <a:xfrm rot="5400000" flipH="1" flipV="1">
            <a:off x="14097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35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7" name="Straight Connector 49"/>
          <p:cNvSpPr>
            <a:spLocks noChangeShapeType="1"/>
          </p:cNvSpPr>
          <p:nvPr/>
        </p:nvSpPr>
        <p:spPr bwMode="auto">
          <a:xfrm rot="5400000">
            <a:off x="9144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8" name="Straight Connector 50"/>
          <p:cNvSpPr>
            <a:spLocks noChangeShapeType="1"/>
          </p:cNvSpPr>
          <p:nvPr/>
        </p:nvSpPr>
        <p:spPr bwMode="auto">
          <a:xfrm>
            <a:off x="1676400" y="28813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9" name="Straight Connector 51"/>
          <p:cNvSpPr>
            <a:spLocks noChangeShapeType="1"/>
          </p:cNvSpPr>
          <p:nvPr/>
        </p:nvSpPr>
        <p:spPr bwMode="auto">
          <a:xfrm rot="16200000" flipV="1">
            <a:off x="26289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40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Straight Connector 53"/>
          <p:cNvSpPr>
            <a:spLocks noChangeShapeType="1"/>
          </p:cNvSpPr>
          <p:nvPr/>
        </p:nvSpPr>
        <p:spPr bwMode="auto">
          <a:xfrm rot="5400000" flipH="1" flipV="1">
            <a:off x="30861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2" name="Straight Connector 54"/>
          <p:cNvSpPr>
            <a:spLocks noChangeShapeType="1"/>
          </p:cNvSpPr>
          <p:nvPr/>
        </p:nvSpPr>
        <p:spPr bwMode="auto">
          <a:xfrm rot="16200000" flipH="1">
            <a:off x="32385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43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Straight Connector 58"/>
          <p:cNvSpPr>
            <a:spLocks noChangeShapeType="1"/>
          </p:cNvSpPr>
          <p:nvPr/>
        </p:nvSpPr>
        <p:spPr bwMode="auto">
          <a:xfrm rot="5400000">
            <a:off x="2247900" y="4305300"/>
            <a:ext cx="685800" cy="152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45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Straight Connector 60"/>
          <p:cNvSpPr>
            <a:spLocks noChangeShapeType="1"/>
          </p:cNvSpPr>
          <p:nvPr/>
        </p:nvSpPr>
        <p:spPr bwMode="auto">
          <a:xfrm rot="5400000">
            <a:off x="1257300" y="4076700"/>
            <a:ext cx="762000" cy="685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0747" name="Straight Connector 61"/>
          <p:cNvCxnSpPr>
            <a:cxnSpLocks noChangeShapeType="1"/>
            <a:stCxn id="30730" idx="2"/>
            <a:endCxn id="30745" idx="0"/>
          </p:cNvCxnSpPr>
          <p:nvPr/>
        </p:nvCxnSpPr>
        <p:spPr bwMode="auto">
          <a:xfrm rot="16200000" flipH="1">
            <a:off x="762000" y="4267200"/>
            <a:ext cx="685800" cy="2286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8" name="Straight Connector 63"/>
          <p:cNvSpPr>
            <a:spLocks noChangeShapeType="1"/>
          </p:cNvSpPr>
          <p:nvPr/>
        </p:nvSpPr>
        <p:spPr bwMode="auto">
          <a:xfrm>
            <a:off x="2819400" y="1905000"/>
            <a:ext cx="6096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49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50" name="Straight Connector 68"/>
          <p:cNvCxnSpPr>
            <a:cxnSpLocks noChangeShapeType="1"/>
            <a:stCxn id="30728" idx="3"/>
            <a:endCxn id="30743" idx="2"/>
          </p:cNvCxnSpPr>
          <p:nvPr/>
        </p:nvCxnSpPr>
        <p:spPr bwMode="auto">
          <a:xfrm flipV="1">
            <a:off x="2743200" y="4038600"/>
            <a:ext cx="914400" cy="914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1" name="Straight Connector 73"/>
          <p:cNvSpPr>
            <a:spLocks noChangeShapeType="1"/>
          </p:cNvSpPr>
          <p:nvPr/>
        </p:nvSpPr>
        <p:spPr bwMode="auto">
          <a:xfrm>
            <a:off x="2819400" y="3810000"/>
            <a:ext cx="685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5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3" name="Straight Connector 78"/>
          <p:cNvSpPr>
            <a:spLocks noChangeShapeType="1"/>
          </p:cNvSpPr>
          <p:nvPr/>
        </p:nvSpPr>
        <p:spPr bwMode="auto">
          <a:xfrm rot="10800000">
            <a:off x="1676400" y="30210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5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0038"/>
            <a:ext cx="8458200" cy="995362"/>
          </a:xfrm>
          <a:noFill/>
          <a:ln/>
        </p:spPr>
        <p:txBody>
          <a:bodyPr/>
          <a:lstStyle/>
          <a:p>
            <a:r>
              <a:rPr lang="zh-CN" altLang="zh-CN" sz="3600"/>
              <a:t>IJCNN/Kaggle Social Network Challenge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87"/>
          <p:cNvSpPr>
            <a:spLocks noChangeArrowheads="1"/>
          </p:cNvSpPr>
          <p:nvPr/>
        </p:nvSpPr>
        <p:spPr bwMode="auto">
          <a:xfrm>
            <a:off x="5410200" y="1676400"/>
            <a:ext cx="243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A                  B</a:t>
            </a:r>
          </a:p>
        </p:txBody>
      </p:sp>
      <p:sp>
        <p:nvSpPr>
          <p:cNvPr id="31747" name="Straight Connector 34"/>
          <p:cNvSpPr>
            <a:spLocks noChangeShapeType="1"/>
          </p:cNvSpPr>
          <p:nvPr/>
        </p:nvSpPr>
        <p:spPr bwMode="auto">
          <a:xfrm rot="5400000">
            <a:off x="1943100" y="3848100"/>
            <a:ext cx="5257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TextBox 35"/>
          <p:cNvSpPr>
            <a:spLocks noChangeArrowheads="1"/>
          </p:cNvSpPr>
          <p:nvPr/>
        </p:nvSpPr>
        <p:spPr bwMode="auto">
          <a:xfrm>
            <a:off x="1524000" y="2971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31749" name="TextBox 37"/>
          <p:cNvSpPr>
            <a:spLocks noChangeArrowheads="1"/>
          </p:cNvSpPr>
          <p:nvPr/>
        </p:nvSpPr>
        <p:spPr bwMode="auto">
          <a:xfrm>
            <a:off x="1524000" y="3581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1750" name="TextBox 39"/>
          <p:cNvSpPr>
            <a:spLocks noChangeArrowheads="1"/>
          </p:cNvSpPr>
          <p:nvPr/>
        </p:nvSpPr>
        <p:spPr bwMode="auto">
          <a:xfrm>
            <a:off x="2667000" y="2971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31751" name="TextBox 40"/>
          <p:cNvSpPr>
            <a:spLocks noChangeArrowheads="1"/>
          </p:cNvSpPr>
          <p:nvPr/>
        </p:nvSpPr>
        <p:spPr bwMode="auto">
          <a:xfrm>
            <a:off x="2773363" y="3810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31752" name="TextBox 41"/>
          <p:cNvSpPr>
            <a:spLocks noChangeArrowheads="1"/>
          </p:cNvSpPr>
          <p:nvPr/>
        </p:nvSpPr>
        <p:spPr bwMode="auto">
          <a:xfrm>
            <a:off x="838200" y="51054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E</a:t>
            </a:r>
          </a:p>
        </p:txBody>
      </p:sp>
      <p:pic>
        <p:nvPicPr>
          <p:cNvPr id="31753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Straight Connector 43"/>
          <p:cNvSpPr>
            <a:spLocks noChangeShapeType="1"/>
          </p:cNvSpPr>
          <p:nvPr/>
        </p:nvSpPr>
        <p:spPr bwMode="auto">
          <a:xfrm rot="16200000" flipV="1">
            <a:off x="9525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55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Straight Connector 49"/>
          <p:cNvSpPr>
            <a:spLocks noChangeShapeType="1"/>
          </p:cNvSpPr>
          <p:nvPr/>
        </p:nvSpPr>
        <p:spPr bwMode="auto">
          <a:xfrm rot="10800000">
            <a:off x="762000" y="2895600"/>
            <a:ext cx="5334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Straight Connector 50"/>
          <p:cNvSpPr>
            <a:spLocks noChangeShapeType="1"/>
          </p:cNvSpPr>
          <p:nvPr/>
        </p:nvSpPr>
        <p:spPr bwMode="auto">
          <a:xfrm rot="5400000" flipH="1" flipV="1">
            <a:off x="14097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62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Straight Connector 54"/>
          <p:cNvSpPr>
            <a:spLocks noChangeShapeType="1"/>
          </p:cNvSpPr>
          <p:nvPr/>
        </p:nvSpPr>
        <p:spPr bwMode="auto">
          <a:xfrm rot="5400000">
            <a:off x="9144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5" name="Straight Connector 56"/>
          <p:cNvSpPr>
            <a:spLocks noChangeShapeType="1"/>
          </p:cNvSpPr>
          <p:nvPr/>
        </p:nvSpPr>
        <p:spPr bwMode="auto">
          <a:xfrm>
            <a:off x="1676400" y="28813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6" name="Straight Connector 57"/>
          <p:cNvSpPr>
            <a:spLocks noChangeShapeType="1"/>
          </p:cNvSpPr>
          <p:nvPr/>
        </p:nvSpPr>
        <p:spPr bwMode="auto">
          <a:xfrm rot="16200000" flipV="1">
            <a:off x="26289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67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Straight Connector 59"/>
          <p:cNvSpPr>
            <a:spLocks noChangeShapeType="1"/>
          </p:cNvSpPr>
          <p:nvPr/>
        </p:nvSpPr>
        <p:spPr bwMode="auto">
          <a:xfrm rot="5400000" flipH="1" flipV="1">
            <a:off x="30861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9" name="Straight Connector 60"/>
          <p:cNvSpPr>
            <a:spLocks noChangeShapeType="1"/>
          </p:cNvSpPr>
          <p:nvPr/>
        </p:nvSpPr>
        <p:spPr bwMode="auto">
          <a:xfrm rot="16200000" flipH="1">
            <a:off x="32385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70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1" name="Straight Connector 63"/>
          <p:cNvSpPr>
            <a:spLocks noChangeShapeType="1"/>
          </p:cNvSpPr>
          <p:nvPr/>
        </p:nvSpPr>
        <p:spPr bwMode="auto">
          <a:xfrm rot="5400000">
            <a:off x="2247900" y="4305300"/>
            <a:ext cx="685800" cy="152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7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3" name="Straight Connector 68"/>
          <p:cNvSpPr>
            <a:spLocks noChangeShapeType="1"/>
          </p:cNvSpPr>
          <p:nvPr/>
        </p:nvSpPr>
        <p:spPr bwMode="auto">
          <a:xfrm rot="5400000">
            <a:off x="1257300" y="4076700"/>
            <a:ext cx="762000" cy="685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1774" name="Straight Connector 73"/>
          <p:cNvCxnSpPr>
            <a:cxnSpLocks noChangeShapeType="1"/>
            <a:stCxn id="31757" idx="2"/>
            <a:endCxn id="31772" idx="0"/>
          </p:cNvCxnSpPr>
          <p:nvPr/>
        </p:nvCxnSpPr>
        <p:spPr bwMode="auto">
          <a:xfrm rot="16200000" flipH="1">
            <a:off x="762000" y="4267200"/>
            <a:ext cx="685800" cy="2286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5" name="Straight Connector 78"/>
          <p:cNvSpPr>
            <a:spLocks noChangeShapeType="1"/>
          </p:cNvSpPr>
          <p:nvPr/>
        </p:nvSpPr>
        <p:spPr bwMode="auto">
          <a:xfrm>
            <a:off x="2819400" y="1905000"/>
            <a:ext cx="6096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76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77" name="Straight Connector 81"/>
          <p:cNvCxnSpPr>
            <a:cxnSpLocks noChangeShapeType="1"/>
            <a:stCxn id="31755" idx="3"/>
            <a:endCxn id="31770" idx="2"/>
          </p:cNvCxnSpPr>
          <p:nvPr/>
        </p:nvCxnSpPr>
        <p:spPr bwMode="auto">
          <a:xfrm flipV="1">
            <a:off x="2743200" y="4038600"/>
            <a:ext cx="914400" cy="914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78" name="Straight Connector 83"/>
          <p:cNvSpPr>
            <a:spLocks noChangeShapeType="1"/>
          </p:cNvSpPr>
          <p:nvPr/>
        </p:nvSpPr>
        <p:spPr bwMode="auto">
          <a:xfrm>
            <a:off x="2819400" y="3810000"/>
            <a:ext cx="685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779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80" name="Straight Connector 85"/>
          <p:cNvSpPr>
            <a:spLocks noChangeShapeType="1"/>
          </p:cNvSpPr>
          <p:nvPr/>
        </p:nvSpPr>
        <p:spPr bwMode="auto">
          <a:xfrm rot="10800000">
            <a:off x="1676400" y="30210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1" name="Straight Connector 86"/>
          <p:cNvSpPr>
            <a:spLocks noChangeShapeType="1"/>
          </p:cNvSpPr>
          <p:nvPr/>
        </p:nvSpPr>
        <p:spPr bwMode="auto">
          <a:xfrm>
            <a:off x="6019800" y="1905000"/>
            <a:ext cx="1219200" cy="0"/>
          </a:xfrm>
          <a:prstGeom prst="line">
            <a:avLst/>
          </a:prstGeom>
          <a:noFill/>
          <a:ln w="53975" cap="flat" cmpd="sng">
            <a:solidFill>
              <a:schemeClr val="accent2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2" name="TextBox 89"/>
          <p:cNvSpPr>
            <a:spLocks noChangeArrowheads="1"/>
          </p:cNvSpPr>
          <p:nvPr/>
        </p:nvSpPr>
        <p:spPr bwMode="auto">
          <a:xfrm>
            <a:off x="5410200" y="3209925"/>
            <a:ext cx="2471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C                  D</a:t>
            </a:r>
          </a:p>
        </p:txBody>
      </p:sp>
      <p:sp>
        <p:nvSpPr>
          <p:cNvPr id="31783" name="Straight Connector 90"/>
          <p:cNvSpPr>
            <a:spLocks noChangeShapeType="1"/>
          </p:cNvSpPr>
          <p:nvPr/>
        </p:nvSpPr>
        <p:spPr bwMode="auto">
          <a:xfrm>
            <a:off x="6019800" y="3438525"/>
            <a:ext cx="1219200" cy="1588"/>
          </a:xfrm>
          <a:prstGeom prst="line">
            <a:avLst/>
          </a:prstGeom>
          <a:noFill/>
          <a:ln w="53975" cap="flat" cmpd="sng">
            <a:solidFill>
              <a:schemeClr val="accent2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4" name="TextBox 91"/>
          <p:cNvSpPr>
            <a:spLocks noChangeArrowheads="1"/>
          </p:cNvSpPr>
          <p:nvPr/>
        </p:nvSpPr>
        <p:spPr bwMode="auto">
          <a:xfrm>
            <a:off x="2590800" y="51054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F</a:t>
            </a:r>
          </a:p>
        </p:txBody>
      </p:sp>
      <p:sp>
        <p:nvSpPr>
          <p:cNvPr id="31785" name="TextBox 92"/>
          <p:cNvSpPr>
            <a:spLocks noChangeArrowheads="1"/>
          </p:cNvSpPr>
          <p:nvPr/>
        </p:nvSpPr>
        <p:spPr bwMode="auto">
          <a:xfrm>
            <a:off x="5448300" y="4276725"/>
            <a:ext cx="243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E                  F</a:t>
            </a:r>
          </a:p>
        </p:txBody>
      </p:sp>
      <p:sp>
        <p:nvSpPr>
          <p:cNvPr id="31786" name="Straight Connector 93"/>
          <p:cNvSpPr>
            <a:spLocks noChangeShapeType="1"/>
          </p:cNvSpPr>
          <p:nvPr/>
        </p:nvSpPr>
        <p:spPr bwMode="auto">
          <a:xfrm>
            <a:off x="6057900" y="4505325"/>
            <a:ext cx="1219200" cy="1588"/>
          </a:xfrm>
          <a:prstGeom prst="line">
            <a:avLst/>
          </a:prstGeom>
          <a:noFill/>
          <a:ln w="53975" cap="flat" cmpd="sng">
            <a:solidFill>
              <a:schemeClr val="accent2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7" name="TextBox 94"/>
          <p:cNvSpPr>
            <a:spLocks noChangeArrowheads="1"/>
          </p:cNvSpPr>
          <p:nvPr/>
        </p:nvSpPr>
        <p:spPr bwMode="auto">
          <a:xfrm>
            <a:off x="5410200" y="2133600"/>
            <a:ext cx="245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J</a:t>
            </a:r>
            <a:r>
              <a:rPr lang="en-US" sz="2800" baseline="-250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                K</a:t>
            </a:r>
            <a:r>
              <a:rPr lang="en-US" sz="2800" baseline="-250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1788" name="Straight Connector 95"/>
          <p:cNvSpPr>
            <a:spLocks noChangeShapeType="1"/>
          </p:cNvSpPr>
          <p:nvPr/>
        </p:nvSpPr>
        <p:spPr bwMode="auto">
          <a:xfrm>
            <a:off x="6019800" y="2362200"/>
            <a:ext cx="1219200" cy="0"/>
          </a:xfrm>
          <a:prstGeom prst="line">
            <a:avLst/>
          </a:prstGeom>
          <a:noFill/>
          <a:ln w="53975" cap="flat" cmpd="sng">
            <a:solidFill>
              <a:srgbClr val="D5D185"/>
            </a:solidFill>
            <a:prstDash val="dash"/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89" name="TextBox 96"/>
          <p:cNvSpPr>
            <a:spLocks noChangeArrowheads="1"/>
          </p:cNvSpPr>
          <p:nvPr/>
        </p:nvSpPr>
        <p:spPr bwMode="auto">
          <a:xfrm>
            <a:off x="5410200" y="2667000"/>
            <a:ext cx="245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J</a:t>
            </a:r>
            <a:r>
              <a:rPr lang="en-US" sz="2800" baseline="-250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                K</a:t>
            </a:r>
            <a:r>
              <a:rPr lang="en-US" sz="2800" baseline="-250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1790" name="Straight Connector 97"/>
          <p:cNvSpPr>
            <a:spLocks noChangeShapeType="1"/>
          </p:cNvSpPr>
          <p:nvPr/>
        </p:nvSpPr>
        <p:spPr bwMode="auto">
          <a:xfrm>
            <a:off x="6019800" y="2895600"/>
            <a:ext cx="1219200" cy="0"/>
          </a:xfrm>
          <a:prstGeom prst="line">
            <a:avLst/>
          </a:prstGeom>
          <a:noFill/>
          <a:ln w="53975" cap="flat" cmpd="sng">
            <a:solidFill>
              <a:srgbClr val="D5D185"/>
            </a:solidFill>
            <a:prstDash val="dash"/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1" name="TextBox 98"/>
          <p:cNvSpPr>
            <a:spLocks noChangeArrowheads="1"/>
          </p:cNvSpPr>
          <p:nvPr/>
        </p:nvSpPr>
        <p:spPr bwMode="auto">
          <a:xfrm>
            <a:off x="5486400" y="3743325"/>
            <a:ext cx="245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J</a:t>
            </a:r>
            <a:r>
              <a:rPr lang="en-US" sz="2800" baseline="-250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en-US" sz="28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                K</a:t>
            </a:r>
            <a:r>
              <a:rPr lang="en-US" sz="2800" baseline="-250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31792" name="Straight Connector 99"/>
          <p:cNvSpPr>
            <a:spLocks noChangeShapeType="1"/>
          </p:cNvSpPr>
          <p:nvPr/>
        </p:nvSpPr>
        <p:spPr bwMode="auto">
          <a:xfrm>
            <a:off x="6096000" y="3971925"/>
            <a:ext cx="1219200" cy="1588"/>
          </a:xfrm>
          <a:prstGeom prst="line">
            <a:avLst/>
          </a:prstGeom>
          <a:noFill/>
          <a:ln w="53975" cap="flat" cmpd="sng">
            <a:solidFill>
              <a:srgbClr val="D5D185"/>
            </a:solidFill>
            <a:prstDash val="dash"/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93" name="TextBox 100"/>
          <p:cNvSpPr>
            <a:spLocks noChangeArrowheads="1"/>
          </p:cNvSpPr>
          <p:nvPr/>
        </p:nvSpPr>
        <p:spPr bwMode="auto">
          <a:xfrm>
            <a:off x="990600" y="5791200"/>
            <a:ext cx="2228850" cy="461963"/>
          </a:xfrm>
          <a:prstGeom prst="rect">
            <a:avLst/>
          </a:prstGeom>
          <a:solidFill>
            <a:schemeClr val="accent1"/>
          </a:solidFill>
          <a:ln w="4445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Training Graph</a:t>
            </a:r>
          </a:p>
        </p:txBody>
      </p:sp>
      <p:sp>
        <p:nvSpPr>
          <p:cNvPr id="31794" name="TextBox 101"/>
          <p:cNvSpPr>
            <a:spLocks noChangeArrowheads="1"/>
          </p:cNvSpPr>
          <p:nvPr/>
        </p:nvSpPr>
        <p:spPr bwMode="auto">
          <a:xfrm>
            <a:off x="6096000" y="5791200"/>
            <a:ext cx="1295400" cy="461963"/>
          </a:xfrm>
          <a:prstGeom prst="rect">
            <a:avLst/>
          </a:prstGeom>
          <a:solidFill>
            <a:schemeClr val="accent1"/>
          </a:solidFill>
          <a:ln w="4445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Test Set</a:t>
            </a:r>
          </a:p>
        </p:txBody>
      </p:sp>
      <p:sp>
        <p:nvSpPr>
          <p:cNvPr id="31795" name="Title 1"/>
          <p:cNvSpPr>
            <a:spLocks noChangeArrowheads="1"/>
          </p:cNvSpPr>
          <p:nvPr/>
        </p:nvSpPr>
        <p:spPr bwMode="auto">
          <a:xfrm>
            <a:off x="457200" y="300038"/>
            <a:ext cx="84582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>
                <a:solidFill>
                  <a:schemeClr val="tx2"/>
                </a:solidFill>
                <a:ea typeface="方正舒体" charset="0"/>
                <a:cs typeface="方正舒体" charset="0"/>
                <a:sym typeface="Arial" panose="020B0604020202020204" pitchFamily="34" charset="0"/>
              </a:rPr>
              <a:t>IJCNN/Kaggle Social Network Challenge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0038"/>
            <a:ext cx="8458200" cy="995362"/>
          </a:xfrm>
          <a:noFill/>
          <a:ln/>
        </p:spPr>
        <p:txBody>
          <a:bodyPr/>
          <a:lstStyle/>
          <a:p>
            <a:r>
              <a:rPr lang="zh-CN" altLang="zh-CN" sz="3600"/>
              <a:t>Deanonymization: Seed Identification</a:t>
            </a:r>
          </a:p>
        </p:txBody>
      </p:sp>
      <p:sp>
        <p:nvSpPr>
          <p:cNvPr id="32771" name="Straight Connector 4"/>
          <p:cNvSpPr>
            <a:spLocks noChangeShapeType="1"/>
          </p:cNvSpPr>
          <p:nvPr/>
        </p:nvSpPr>
        <p:spPr bwMode="auto">
          <a:xfrm rot="5400000">
            <a:off x="1943100" y="3848100"/>
            <a:ext cx="5257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7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Straight Connector 35"/>
          <p:cNvSpPr>
            <a:spLocks noChangeShapeType="1"/>
          </p:cNvSpPr>
          <p:nvPr/>
        </p:nvSpPr>
        <p:spPr bwMode="auto">
          <a:xfrm rot="16200000" flipV="1">
            <a:off x="55245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74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Straight Connector 43"/>
          <p:cNvSpPr>
            <a:spLocks noChangeShapeType="1"/>
          </p:cNvSpPr>
          <p:nvPr/>
        </p:nvSpPr>
        <p:spPr bwMode="auto">
          <a:xfrm rot="10800000">
            <a:off x="5334000" y="2895600"/>
            <a:ext cx="5334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0" name="Straight Connector 44"/>
          <p:cNvSpPr>
            <a:spLocks noChangeShapeType="1"/>
          </p:cNvSpPr>
          <p:nvPr/>
        </p:nvSpPr>
        <p:spPr bwMode="auto">
          <a:xfrm rot="5400000" flipH="1" flipV="1">
            <a:off x="59817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1" name="Straight Connector 45"/>
          <p:cNvSpPr>
            <a:spLocks noChangeShapeType="1"/>
          </p:cNvSpPr>
          <p:nvPr/>
        </p:nvSpPr>
        <p:spPr bwMode="auto">
          <a:xfrm rot="16200000" flipH="1">
            <a:off x="61341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82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4" name="Straight Connector 48"/>
          <p:cNvSpPr>
            <a:spLocks noChangeShapeType="1"/>
          </p:cNvSpPr>
          <p:nvPr/>
        </p:nvSpPr>
        <p:spPr bwMode="auto">
          <a:xfrm rot="5400000">
            <a:off x="54864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5" name="Straight Connector 50"/>
          <p:cNvSpPr>
            <a:spLocks noChangeShapeType="1"/>
          </p:cNvSpPr>
          <p:nvPr/>
        </p:nvSpPr>
        <p:spPr bwMode="auto">
          <a:xfrm rot="16200000" flipV="1">
            <a:off x="72009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86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7" name="Straight Connector 52"/>
          <p:cNvSpPr>
            <a:spLocks noChangeShapeType="1"/>
          </p:cNvSpPr>
          <p:nvPr/>
        </p:nvSpPr>
        <p:spPr bwMode="auto">
          <a:xfrm rot="5400000" flipH="1" flipV="1">
            <a:off x="76581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88" name="Straight Connector 53"/>
          <p:cNvSpPr>
            <a:spLocks noChangeShapeType="1"/>
          </p:cNvSpPr>
          <p:nvPr/>
        </p:nvSpPr>
        <p:spPr bwMode="auto">
          <a:xfrm rot="16200000" flipH="1">
            <a:off x="78105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89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Straight Connector 56"/>
          <p:cNvSpPr>
            <a:spLocks noChangeShapeType="1"/>
          </p:cNvSpPr>
          <p:nvPr/>
        </p:nvSpPr>
        <p:spPr bwMode="auto">
          <a:xfrm rot="5400000">
            <a:off x="71628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91" name="Straight Connector 57"/>
          <p:cNvSpPr>
            <a:spLocks noChangeShapeType="1"/>
          </p:cNvSpPr>
          <p:nvPr/>
        </p:nvSpPr>
        <p:spPr bwMode="auto">
          <a:xfrm rot="5400000">
            <a:off x="6819900" y="4305300"/>
            <a:ext cx="685800" cy="152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9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3" name="Straight Connector 59"/>
          <p:cNvSpPr>
            <a:spLocks noChangeShapeType="1"/>
          </p:cNvSpPr>
          <p:nvPr/>
        </p:nvSpPr>
        <p:spPr bwMode="auto">
          <a:xfrm rot="5400000">
            <a:off x="5829300" y="4076700"/>
            <a:ext cx="762000" cy="685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2794" name="Straight Connector 60"/>
          <p:cNvCxnSpPr>
            <a:cxnSpLocks noChangeShapeType="1"/>
            <a:stCxn id="32776" idx="2"/>
            <a:endCxn id="32792" idx="0"/>
          </p:cNvCxnSpPr>
          <p:nvPr/>
        </p:nvCxnSpPr>
        <p:spPr bwMode="auto">
          <a:xfrm rot="16200000" flipH="1">
            <a:off x="5334000" y="4267200"/>
            <a:ext cx="685800" cy="2286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Straight Connector 61"/>
          <p:cNvCxnSpPr>
            <a:cxnSpLocks noChangeShapeType="1"/>
            <a:stCxn id="32792" idx="3"/>
            <a:endCxn id="32774" idx="1"/>
          </p:cNvCxnSpPr>
          <p:nvPr/>
        </p:nvCxnSpPr>
        <p:spPr bwMode="auto">
          <a:xfrm>
            <a:off x="6019800" y="4953000"/>
            <a:ext cx="8382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6" name="Straight Connector 62"/>
          <p:cNvSpPr>
            <a:spLocks noChangeShapeType="1"/>
          </p:cNvSpPr>
          <p:nvPr/>
        </p:nvSpPr>
        <p:spPr bwMode="auto">
          <a:xfrm>
            <a:off x="7391400" y="1905000"/>
            <a:ext cx="6096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797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98" name="Straight Connector 64"/>
          <p:cNvCxnSpPr>
            <a:cxnSpLocks noChangeShapeType="1"/>
            <a:stCxn id="32774" idx="3"/>
            <a:endCxn id="32789" idx="2"/>
          </p:cNvCxnSpPr>
          <p:nvPr/>
        </p:nvCxnSpPr>
        <p:spPr bwMode="auto">
          <a:xfrm flipV="1">
            <a:off x="7315200" y="4038600"/>
            <a:ext cx="914400" cy="914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9" name="Straight Connector 68"/>
          <p:cNvSpPr>
            <a:spLocks noChangeShapeType="1"/>
          </p:cNvSpPr>
          <p:nvPr/>
        </p:nvSpPr>
        <p:spPr bwMode="auto">
          <a:xfrm>
            <a:off x="7391400" y="3810000"/>
            <a:ext cx="685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00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1" name="Straight Connector 89"/>
          <p:cNvSpPr>
            <a:spLocks noChangeShapeType="1"/>
          </p:cNvSpPr>
          <p:nvPr/>
        </p:nvSpPr>
        <p:spPr bwMode="auto">
          <a:xfrm rot="16200000" flipV="1">
            <a:off x="9525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0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3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7" name="Straight Connector 95"/>
          <p:cNvSpPr>
            <a:spLocks noChangeShapeType="1"/>
          </p:cNvSpPr>
          <p:nvPr/>
        </p:nvSpPr>
        <p:spPr bwMode="auto">
          <a:xfrm rot="10800000">
            <a:off x="762000" y="2895600"/>
            <a:ext cx="5334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8" name="Straight Connector 96"/>
          <p:cNvSpPr>
            <a:spLocks noChangeShapeType="1"/>
          </p:cNvSpPr>
          <p:nvPr/>
        </p:nvSpPr>
        <p:spPr bwMode="auto">
          <a:xfrm rot="5400000" flipH="1" flipV="1">
            <a:off x="14097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9" name="Straight Connector 97"/>
          <p:cNvSpPr>
            <a:spLocks noChangeShapeType="1"/>
          </p:cNvSpPr>
          <p:nvPr/>
        </p:nvSpPr>
        <p:spPr bwMode="auto">
          <a:xfrm rot="16200000" flipH="1">
            <a:off x="15621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10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1" name="Straight Connector 100"/>
          <p:cNvSpPr>
            <a:spLocks noChangeShapeType="1"/>
          </p:cNvSpPr>
          <p:nvPr/>
        </p:nvSpPr>
        <p:spPr bwMode="auto">
          <a:xfrm rot="5400000">
            <a:off x="9144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2" name="Straight Connector 101"/>
          <p:cNvSpPr>
            <a:spLocks noChangeShapeType="1"/>
          </p:cNvSpPr>
          <p:nvPr/>
        </p:nvSpPr>
        <p:spPr bwMode="auto">
          <a:xfrm>
            <a:off x="1676400" y="28813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3" name="Straight Connector 102"/>
          <p:cNvSpPr>
            <a:spLocks noChangeShapeType="1"/>
          </p:cNvSpPr>
          <p:nvPr/>
        </p:nvSpPr>
        <p:spPr bwMode="auto">
          <a:xfrm rot="16200000" flipV="1">
            <a:off x="26289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14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5" name="Straight Connector 104"/>
          <p:cNvSpPr>
            <a:spLocks noChangeShapeType="1"/>
          </p:cNvSpPr>
          <p:nvPr/>
        </p:nvSpPr>
        <p:spPr bwMode="auto">
          <a:xfrm rot="5400000" flipH="1" flipV="1">
            <a:off x="3086100" y="2324100"/>
            <a:ext cx="5334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6" name="Straight Connector 105"/>
          <p:cNvSpPr>
            <a:spLocks noChangeShapeType="1"/>
          </p:cNvSpPr>
          <p:nvPr/>
        </p:nvSpPr>
        <p:spPr bwMode="auto">
          <a:xfrm rot="16200000" flipH="1">
            <a:off x="3238500" y="3162300"/>
            <a:ext cx="457200" cy="3810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17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18" name="Straight Connector 107"/>
          <p:cNvSpPr>
            <a:spLocks noChangeShapeType="1"/>
          </p:cNvSpPr>
          <p:nvPr/>
        </p:nvSpPr>
        <p:spPr bwMode="auto">
          <a:xfrm rot="5400000">
            <a:off x="2590800" y="3200400"/>
            <a:ext cx="457200" cy="304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9" name="Straight Connector 108"/>
          <p:cNvSpPr>
            <a:spLocks noChangeShapeType="1"/>
          </p:cNvSpPr>
          <p:nvPr/>
        </p:nvSpPr>
        <p:spPr bwMode="auto">
          <a:xfrm rot="5400000">
            <a:off x="2247900" y="4305300"/>
            <a:ext cx="685800" cy="152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20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72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21" name="Straight Connector 110"/>
          <p:cNvSpPr>
            <a:spLocks noChangeShapeType="1"/>
          </p:cNvSpPr>
          <p:nvPr/>
        </p:nvSpPr>
        <p:spPr bwMode="auto">
          <a:xfrm rot="5400000">
            <a:off x="1257300" y="4076700"/>
            <a:ext cx="762000" cy="6858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2822" name="Straight Connector 111"/>
          <p:cNvCxnSpPr>
            <a:cxnSpLocks noChangeShapeType="1"/>
            <a:stCxn id="32804" idx="2"/>
            <a:endCxn id="32820" idx="0"/>
          </p:cNvCxnSpPr>
          <p:nvPr/>
        </p:nvCxnSpPr>
        <p:spPr bwMode="auto">
          <a:xfrm rot="16200000" flipH="1">
            <a:off x="762000" y="4267200"/>
            <a:ext cx="685800" cy="2286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3" name="Straight Connector 112"/>
          <p:cNvCxnSpPr>
            <a:cxnSpLocks noChangeShapeType="1"/>
            <a:stCxn id="32820" idx="3"/>
            <a:endCxn id="32802" idx="1"/>
          </p:cNvCxnSpPr>
          <p:nvPr/>
        </p:nvCxnSpPr>
        <p:spPr bwMode="auto">
          <a:xfrm>
            <a:off x="1447800" y="4953000"/>
            <a:ext cx="8382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24" name="Straight Connector 113"/>
          <p:cNvSpPr>
            <a:spLocks noChangeShapeType="1"/>
          </p:cNvSpPr>
          <p:nvPr/>
        </p:nvSpPr>
        <p:spPr bwMode="auto">
          <a:xfrm>
            <a:off x="2819400" y="1905000"/>
            <a:ext cx="6096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25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826" name="Straight Connector 115"/>
          <p:cNvCxnSpPr>
            <a:cxnSpLocks noChangeShapeType="1"/>
            <a:stCxn id="32802" idx="3"/>
            <a:endCxn id="32817" idx="2"/>
          </p:cNvCxnSpPr>
          <p:nvPr/>
        </p:nvCxnSpPr>
        <p:spPr bwMode="auto">
          <a:xfrm flipV="1">
            <a:off x="2743200" y="4038600"/>
            <a:ext cx="914400" cy="91440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827" name="Straight Connector 116"/>
          <p:cNvSpPr>
            <a:spLocks noChangeShapeType="1"/>
          </p:cNvSpPr>
          <p:nvPr/>
        </p:nvSpPr>
        <p:spPr bwMode="auto">
          <a:xfrm>
            <a:off x="2819400" y="3810000"/>
            <a:ext cx="685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28" name="Straight Connector 118"/>
          <p:cNvSpPr>
            <a:spLocks noChangeShapeType="1"/>
          </p:cNvSpPr>
          <p:nvPr/>
        </p:nvSpPr>
        <p:spPr bwMode="auto">
          <a:xfrm rot="10800000">
            <a:off x="1676400" y="3021013"/>
            <a:ext cx="1219200" cy="1587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2831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32" name="Picture 6" descr="http://www.softicons.com/download/application-icons/soft-icons-by-kyo-tux/png/128/User-M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3" name="TextBox 122"/>
          <p:cNvSpPr>
            <a:spLocks noChangeArrowheads="1"/>
          </p:cNvSpPr>
          <p:nvPr/>
        </p:nvSpPr>
        <p:spPr bwMode="auto">
          <a:xfrm>
            <a:off x="762000" y="5562600"/>
            <a:ext cx="3036888" cy="708025"/>
          </a:xfrm>
          <a:prstGeom prst="rect">
            <a:avLst/>
          </a:prstGeom>
          <a:solidFill>
            <a:schemeClr val="accent1"/>
          </a:solidFill>
          <a:ln w="4445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Anonymized Competition</a:t>
            </a:r>
            <a:endParaRPr lang="zh-CN" altLang="en-US" sz="20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/>
            <a:r>
              <a:rPr lang="en-US" sz="20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Graph</a:t>
            </a:r>
          </a:p>
        </p:txBody>
      </p:sp>
      <p:sp>
        <p:nvSpPr>
          <p:cNvPr id="32834" name="TextBox 123"/>
          <p:cNvSpPr>
            <a:spLocks noChangeArrowheads="1"/>
          </p:cNvSpPr>
          <p:nvPr/>
        </p:nvSpPr>
        <p:spPr bwMode="auto">
          <a:xfrm>
            <a:off x="5334000" y="5638800"/>
            <a:ext cx="3162300" cy="461963"/>
          </a:xfrm>
          <a:prstGeom prst="rect">
            <a:avLst/>
          </a:prstGeom>
          <a:solidFill>
            <a:schemeClr val="accent1"/>
          </a:solidFill>
          <a:ln w="4445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Crawled Flickr Graph</a:t>
            </a:r>
          </a:p>
        </p:txBody>
      </p:sp>
      <p:pic>
        <p:nvPicPr>
          <p:cNvPr id="32835" name="Picture 2" descr="http://www.softicons.com/download/application-icons/soft-icons-by-kyo-tux/png/128/User-Fe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6" name="Straight Connector 124"/>
          <p:cNvSpPr>
            <a:spLocks noChangeShapeType="1"/>
          </p:cNvSpPr>
          <p:nvPr/>
        </p:nvSpPr>
        <p:spPr bwMode="auto">
          <a:xfrm>
            <a:off x="6248400" y="2819400"/>
            <a:ext cx="12192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37" name="Straight Connector 125"/>
          <p:cNvSpPr>
            <a:spLocks noChangeShapeType="1"/>
          </p:cNvSpPr>
          <p:nvPr/>
        </p:nvSpPr>
        <p:spPr bwMode="auto">
          <a:xfrm rot="10800000">
            <a:off x="6248400" y="2959100"/>
            <a:ext cx="12192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Propagation of Mappings</a:t>
            </a:r>
          </a:p>
        </p:txBody>
      </p:sp>
      <p:sp>
        <p:nvSpPr>
          <p:cNvPr id="33795" name="Oval 28"/>
          <p:cNvSpPr>
            <a:spLocks noChangeArrowheads="1"/>
          </p:cNvSpPr>
          <p:nvPr/>
        </p:nvSpPr>
        <p:spPr bwMode="auto">
          <a:xfrm>
            <a:off x="3352800" y="16764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96" name="Oval 29"/>
          <p:cNvSpPr>
            <a:spLocks noChangeArrowheads="1"/>
          </p:cNvSpPr>
          <p:nvPr/>
        </p:nvSpPr>
        <p:spPr bwMode="auto">
          <a:xfrm>
            <a:off x="3048000" y="22098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97" name="Oval 30"/>
          <p:cNvSpPr>
            <a:spLocks noChangeArrowheads="1"/>
          </p:cNvSpPr>
          <p:nvPr/>
        </p:nvSpPr>
        <p:spPr bwMode="auto">
          <a:xfrm>
            <a:off x="4343400" y="16002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98" name="Oval 31"/>
          <p:cNvSpPr>
            <a:spLocks noChangeArrowheads="1"/>
          </p:cNvSpPr>
          <p:nvPr/>
        </p:nvSpPr>
        <p:spPr bwMode="auto">
          <a:xfrm>
            <a:off x="3429000" y="27432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99" name="Oval 32"/>
          <p:cNvSpPr>
            <a:spLocks noChangeArrowheads="1"/>
          </p:cNvSpPr>
          <p:nvPr/>
        </p:nvSpPr>
        <p:spPr bwMode="auto">
          <a:xfrm>
            <a:off x="4953000" y="19050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0" name="Oval 33"/>
          <p:cNvSpPr>
            <a:spLocks noChangeArrowheads="1"/>
          </p:cNvSpPr>
          <p:nvPr/>
        </p:nvSpPr>
        <p:spPr bwMode="auto">
          <a:xfrm>
            <a:off x="3810000" y="22860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1" name="Oval 34"/>
          <p:cNvSpPr>
            <a:spLocks noChangeArrowheads="1"/>
          </p:cNvSpPr>
          <p:nvPr/>
        </p:nvSpPr>
        <p:spPr bwMode="auto">
          <a:xfrm>
            <a:off x="5029200" y="25908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2" name="Oval 35"/>
          <p:cNvSpPr>
            <a:spLocks noChangeArrowheads="1"/>
          </p:cNvSpPr>
          <p:nvPr/>
        </p:nvSpPr>
        <p:spPr bwMode="auto">
          <a:xfrm>
            <a:off x="4648200" y="22860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3" name="Oval 36"/>
          <p:cNvSpPr>
            <a:spLocks noChangeArrowheads="1"/>
          </p:cNvSpPr>
          <p:nvPr/>
        </p:nvSpPr>
        <p:spPr bwMode="auto">
          <a:xfrm>
            <a:off x="4419600" y="28956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4" name="Oval 37"/>
          <p:cNvSpPr>
            <a:spLocks noChangeArrowheads="1"/>
          </p:cNvSpPr>
          <p:nvPr/>
        </p:nvSpPr>
        <p:spPr bwMode="auto">
          <a:xfrm>
            <a:off x="5486400" y="16002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3805" name="AutoShape 38"/>
          <p:cNvCxnSpPr>
            <a:cxnSpLocks noChangeShapeType="1"/>
            <a:stCxn id="33796" idx="7"/>
            <a:endCxn id="33795" idx="3"/>
          </p:cNvCxnSpPr>
          <p:nvPr/>
        </p:nvCxnSpPr>
        <p:spPr bwMode="auto">
          <a:xfrm flipV="1">
            <a:off x="3243263" y="1871663"/>
            <a:ext cx="142875" cy="3714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AutoShape 39"/>
          <p:cNvCxnSpPr>
            <a:cxnSpLocks noChangeShapeType="1"/>
            <a:stCxn id="33798" idx="0"/>
            <a:endCxn id="33800" idx="3"/>
          </p:cNvCxnSpPr>
          <p:nvPr/>
        </p:nvCxnSpPr>
        <p:spPr bwMode="auto">
          <a:xfrm rot="5400000" flipH="1" flipV="1">
            <a:off x="3561556" y="2461419"/>
            <a:ext cx="263525" cy="300038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AutoShape 40"/>
          <p:cNvCxnSpPr>
            <a:cxnSpLocks noChangeShapeType="1"/>
            <a:stCxn id="33803" idx="0"/>
            <a:endCxn id="33802" idx="3"/>
          </p:cNvCxnSpPr>
          <p:nvPr/>
        </p:nvCxnSpPr>
        <p:spPr bwMode="auto">
          <a:xfrm rot="5400000" flipH="1" flipV="1">
            <a:off x="4399756" y="2613819"/>
            <a:ext cx="415925" cy="147638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AutoShape 41"/>
          <p:cNvCxnSpPr>
            <a:cxnSpLocks noChangeShapeType="1"/>
            <a:stCxn id="33800" idx="7"/>
            <a:endCxn id="33797" idx="3"/>
          </p:cNvCxnSpPr>
          <p:nvPr/>
        </p:nvCxnSpPr>
        <p:spPr bwMode="auto">
          <a:xfrm flipV="1">
            <a:off x="4005263" y="1795463"/>
            <a:ext cx="371475" cy="5238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9" name="AutoShape 42"/>
          <p:cNvCxnSpPr>
            <a:cxnSpLocks noChangeShapeType="1"/>
            <a:stCxn id="33802" idx="0"/>
            <a:endCxn id="33797" idx="4"/>
          </p:cNvCxnSpPr>
          <p:nvPr/>
        </p:nvCxnSpPr>
        <p:spPr bwMode="auto">
          <a:xfrm flipH="1" flipV="1">
            <a:off x="4457700" y="1828800"/>
            <a:ext cx="304800" cy="457200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0" name="AutoShape 43"/>
          <p:cNvCxnSpPr>
            <a:cxnSpLocks noChangeShapeType="1"/>
            <a:stCxn id="33800" idx="1"/>
            <a:endCxn id="33795" idx="5"/>
          </p:cNvCxnSpPr>
          <p:nvPr/>
        </p:nvCxnSpPr>
        <p:spPr bwMode="auto">
          <a:xfrm flipH="1" flipV="1">
            <a:off x="3548063" y="1871663"/>
            <a:ext cx="295275" cy="4476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1" name="AutoShape 44"/>
          <p:cNvCxnSpPr>
            <a:cxnSpLocks noChangeShapeType="1"/>
            <a:stCxn id="33803" idx="1"/>
            <a:endCxn id="33800" idx="5"/>
          </p:cNvCxnSpPr>
          <p:nvPr/>
        </p:nvCxnSpPr>
        <p:spPr bwMode="auto">
          <a:xfrm flipH="1" flipV="1">
            <a:off x="4005263" y="2481263"/>
            <a:ext cx="447675" cy="4476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2" name="AutoShape 45"/>
          <p:cNvCxnSpPr>
            <a:cxnSpLocks noChangeShapeType="1"/>
            <a:stCxn id="33799" idx="7"/>
            <a:endCxn id="33804" idx="2"/>
          </p:cNvCxnSpPr>
          <p:nvPr/>
        </p:nvCxnSpPr>
        <p:spPr bwMode="auto">
          <a:xfrm flipV="1">
            <a:off x="5148263" y="1714500"/>
            <a:ext cx="338137" cy="223838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3" name="AutoShape 46"/>
          <p:cNvCxnSpPr>
            <a:cxnSpLocks noChangeShapeType="1"/>
            <a:stCxn id="33803" idx="7"/>
            <a:endCxn id="33801" idx="3"/>
          </p:cNvCxnSpPr>
          <p:nvPr/>
        </p:nvCxnSpPr>
        <p:spPr bwMode="auto">
          <a:xfrm flipV="1">
            <a:off x="4614863" y="2786063"/>
            <a:ext cx="447675" cy="1428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AutoShape 47"/>
          <p:cNvCxnSpPr>
            <a:cxnSpLocks noChangeShapeType="1"/>
            <a:stCxn id="33797" idx="5"/>
            <a:endCxn id="33799" idx="1"/>
          </p:cNvCxnSpPr>
          <p:nvPr/>
        </p:nvCxnSpPr>
        <p:spPr bwMode="auto">
          <a:xfrm rot="16200000" flipH="1">
            <a:off x="4689475" y="1641475"/>
            <a:ext cx="142875" cy="4476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5" name="Oval 48"/>
          <p:cNvSpPr>
            <a:spLocks noChangeArrowheads="1"/>
          </p:cNvSpPr>
          <p:nvPr/>
        </p:nvSpPr>
        <p:spPr bwMode="auto">
          <a:xfrm>
            <a:off x="5486400" y="2362200"/>
            <a:ext cx="228600" cy="228600"/>
          </a:xfrm>
          <a:prstGeom prst="ellipse">
            <a:avLst/>
          </a:prstGeom>
          <a:solidFill>
            <a:srgbClr val="3399FF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3816" name="AutoShape 49"/>
          <p:cNvCxnSpPr>
            <a:cxnSpLocks noChangeShapeType="1"/>
            <a:stCxn id="33801" idx="6"/>
            <a:endCxn id="33815" idx="3"/>
          </p:cNvCxnSpPr>
          <p:nvPr/>
        </p:nvCxnSpPr>
        <p:spPr bwMode="auto">
          <a:xfrm flipV="1">
            <a:off x="5257800" y="2557463"/>
            <a:ext cx="261938" cy="147637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7" name="AutoShape 50"/>
          <p:cNvCxnSpPr>
            <a:cxnSpLocks noChangeShapeType="1"/>
            <a:stCxn id="33799" idx="5"/>
            <a:endCxn id="33815" idx="2"/>
          </p:cNvCxnSpPr>
          <p:nvPr/>
        </p:nvCxnSpPr>
        <p:spPr bwMode="auto">
          <a:xfrm>
            <a:off x="5148263" y="2100263"/>
            <a:ext cx="338137" cy="376237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8" name="AutoShape 51"/>
          <p:cNvCxnSpPr>
            <a:cxnSpLocks noChangeShapeType="1"/>
            <a:stCxn id="33804" idx="5"/>
            <a:endCxn id="33815" idx="0"/>
          </p:cNvCxnSpPr>
          <p:nvPr/>
        </p:nvCxnSpPr>
        <p:spPr bwMode="auto">
          <a:xfrm flipH="1">
            <a:off x="5600700" y="1795463"/>
            <a:ext cx="80963" cy="566737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9" name="Oval 28"/>
          <p:cNvSpPr>
            <a:spLocks noChangeArrowheads="1"/>
          </p:cNvSpPr>
          <p:nvPr/>
        </p:nvSpPr>
        <p:spPr bwMode="auto">
          <a:xfrm>
            <a:off x="3505200" y="41148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0" name="Oval 29"/>
          <p:cNvSpPr>
            <a:spLocks noChangeArrowheads="1"/>
          </p:cNvSpPr>
          <p:nvPr/>
        </p:nvSpPr>
        <p:spPr bwMode="auto">
          <a:xfrm>
            <a:off x="2819400" y="41148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1" name="Oval 30"/>
          <p:cNvSpPr>
            <a:spLocks noChangeArrowheads="1"/>
          </p:cNvSpPr>
          <p:nvPr/>
        </p:nvSpPr>
        <p:spPr bwMode="auto">
          <a:xfrm>
            <a:off x="4343400" y="41148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2" name="Oval 31"/>
          <p:cNvSpPr>
            <a:spLocks noChangeArrowheads="1"/>
          </p:cNvSpPr>
          <p:nvPr/>
        </p:nvSpPr>
        <p:spPr bwMode="auto">
          <a:xfrm>
            <a:off x="3352800" y="51816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3" name="Oval 32"/>
          <p:cNvSpPr>
            <a:spLocks noChangeArrowheads="1"/>
          </p:cNvSpPr>
          <p:nvPr/>
        </p:nvSpPr>
        <p:spPr bwMode="auto">
          <a:xfrm>
            <a:off x="5105400" y="43434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4" name="Oval 33"/>
          <p:cNvSpPr>
            <a:spLocks noChangeArrowheads="1"/>
          </p:cNvSpPr>
          <p:nvPr/>
        </p:nvSpPr>
        <p:spPr bwMode="auto">
          <a:xfrm>
            <a:off x="3962400" y="47244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5" name="Oval 34"/>
          <p:cNvSpPr>
            <a:spLocks noChangeArrowheads="1"/>
          </p:cNvSpPr>
          <p:nvPr/>
        </p:nvSpPr>
        <p:spPr bwMode="auto">
          <a:xfrm>
            <a:off x="5181600" y="50292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6" name="Oval 35"/>
          <p:cNvSpPr>
            <a:spLocks noChangeArrowheads="1"/>
          </p:cNvSpPr>
          <p:nvPr/>
        </p:nvSpPr>
        <p:spPr bwMode="auto">
          <a:xfrm>
            <a:off x="4800600" y="47244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7" name="Oval 36"/>
          <p:cNvSpPr>
            <a:spLocks noChangeArrowheads="1"/>
          </p:cNvSpPr>
          <p:nvPr/>
        </p:nvSpPr>
        <p:spPr bwMode="auto">
          <a:xfrm>
            <a:off x="4572000" y="53340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8" name="Oval 37"/>
          <p:cNvSpPr>
            <a:spLocks noChangeArrowheads="1"/>
          </p:cNvSpPr>
          <p:nvPr/>
        </p:nvSpPr>
        <p:spPr bwMode="auto">
          <a:xfrm>
            <a:off x="5638800" y="40386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3829" name="AutoShape 38"/>
          <p:cNvCxnSpPr>
            <a:cxnSpLocks noChangeShapeType="1"/>
            <a:stCxn id="33820" idx="6"/>
            <a:endCxn id="33819" idx="2"/>
          </p:cNvCxnSpPr>
          <p:nvPr/>
        </p:nvCxnSpPr>
        <p:spPr bwMode="auto">
          <a:xfrm>
            <a:off x="3048000" y="4229100"/>
            <a:ext cx="457200" cy="1588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0" name="AutoShape 39"/>
          <p:cNvCxnSpPr>
            <a:cxnSpLocks noChangeShapeType="1"/>
            <a:stCxn id="33822" idx="7"/>
            <a:endCxn id="33824" idx="3"/>
          </p:cNvCxnSpPr>
          <p:nvPr/>
        </p:nvCxnSpPr>
        <p:spPr bwMode="auto">
          <a:xfrm rot="5400000" flipH="1" flipV="1">
            <a:off x="3622675" y="4841875"/>
            <a:ext cx="295275" cy="4476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1" name="AutoShape 40"/>
          <p:cNvCxnSpPr>
            <a:cxnSpLocks noChangeShapeType="1"/>
            <a:stCxn id="33827" idx="0"/>
            <a:endCxn id="33826" idx="4"/>
          </p:cNvCxnSpPr>
          <p:nvPr/>
        </p:nvCxnSpPr>
        <p:spPr bwMode="auto">
          <a:xfrm flipV="1">
            <a:off x="4686300" y="4953000"/>
            <a:ext cx="228600" cy="381000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AutoShape 41"/>
          <p:cNvCxnSpPr>
            <a:cxnSpLocks noChangeShapeType="1"/>
            <a:stCxn id="33824" idx="7"/>
            <a:endCxn id="33821" idx="3"/>
          </p:cNvCxnSpPr>
          <p:nvPr/>
        </p:nvCxnSpPr>
        <p:spPr bwMode="auto">
          <a:xfrm rot="5400000" flipH="1" flipV="1">
            <a:off x="4041775" y="4422775"/>
            <a:ext cx="447675" cy="2190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AutoShape 42"/>
          <p:cNvCxnSpPr>
            <a:cxnSpLocks noChangeShapeType="1"/>
            <a:stCxn id="33826" idx="0"/>
            <a:endCxn id="33821" idx="5"/>
          </p:cNvCxnSpPr>
          <p:nvPr/>
        </p:nvCxnSpPr>
        <p:spPr bwMode="auto">
          <a:xfrm rot="16200000" flipV="1">
            <a:off x="4518025" y="4327525"/>
            <a:ext cx="415925" cy="37782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AutoShape 43"/>
          <p:cNvCxnSpPr>
            <a:cxnSpLocks noChangeShapeType="1"/>
            <a:stCxn id="33824" idx="1"/>
            <a:endCxn id="33819" idx="5"/>
          </p:cNvCxnSpPr>
          <p:nvPr/>
        </p:nvCxnSpPr>
        <p:spPr bwMode="auto">
          <a:xfrm flipH="1" flipV="1">
            <a:off x="3700463" y="4310063"/>
            <a:ext cx="295275" cy="4476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AutoShape 44"/>
          <p:cNvCxnSpPr>
            <a:cxnSpLocks noChangeShapeType="1"/>
            <a:stCxn id="33827" idx="1"/>
            <a:endCxn id="33824" idx="5"/>
          </p:cNvCxnSpPr>
          <p:nvPr/>
        </p:nvCxnSpPr>
        <p:spPr bwMode="auto">
          <a:xfrm flipH="1" flipV="1">
            <a:off x="4157663" y="4919663"/>
            <a:ext cx="447675" cy="4476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AutoShape 45"/>
          <p:cNvCxnSpPr>
            <a:cxnSpLocks noChangeShapeType="1"/>
            <a:stCxn id="33823" idx="7"/>
            <a:endCxn id="33828" idx="2"/>
          </p:cNvCxnSpPr>
          <p:nvPr/>
        </p:nvCxnSpPr>
        <p:spPr bwMode="auto">
          <a:xfrm flipV="1">
            <a:off x="5300663" y="4152900"/>
            <a:ext cx="338137" cy="223838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AutoShape 46"/>
          <p:cNvCxnSpPr>
            <a:cxnSpLocks noChangeShapeType="1"/>
            <a:stCxn id="33827" idx="7"/>
            <a:endCxn id="33825" idx="3"/>
          </p:cNvCxnSpPr>
          <p:nvPr/>
        </p:nvCxnSpPr>
        <p:spPr bwMode="auto">
          <a:xfrm flipV="1">
            <a:off x="4767263" y="5224463"/>
            <a:ext cx="447675" cy="142875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8" name="AutoShape 47"/>
          <p:cNvCxnSpPr>
            <a:cxnSpLocks noChangeShapeType="1"/>
            <a:stCxn id="33821" idx="6"/>
            <a:endCxn id="33823" idx="1"/>
          </p:cNvCxnSpPr>
          <p:nvPr/>
        </p:nvCxnSpPr>
        <p:spPr bwMode="auto">
          <a:xfrm>
            <a:off x="4572000" y="4229100"/>
            <a:ext cx="566738" cy="147638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39" name="Oval 48"/>
          <p:cNvSpPr>
            <a:spLocks noChangeArrowheads="1"/>
          </p:cNvSpPr>
          <p:nvPr/>
        </p:nvSpPr>
        <p:spPr bwMode="auto">
          <a:xfrm>
            <a:off x="5638800" y="4800600"/>
            <a:ext cx="228600" cy="228600"/>
          </a:xfrm>
          <a:prstGeom prst="ellipse">
            <a:avLst/>
          </a:prstGeom>
          <a:solidFill>
            <a:srgbClr val="99FF33"/>
          </a:solidFill>
          <a:ln w="952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292934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3840" name="AutoShape 49"/>
          <p:cNvCxnSpPr>
            <a:cxnSpLocks noChangeShapeType="1"/>
            <a:stCxn id="33825" idx="6"/>
            <a:endCxn id="33839" idx="3"/>
          </p:cNvCxnSpPr>
          <p:nvPr/>
        </p:nvCxnSpPr>
        <p:spPr bwMode="auto">
          <a:xfrm flipV="1">
            <a:off x="5410200" y="4995863"/>
            <a:ext cx="261938" cy="147637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AutoShape 50"/>
          <p:cNvCxnSpPr>
            <a:cxnSpLocks noChangeShapeType="1"/>
            <a:stCxn id="33823" idx="5"/>
            <a:endCxn id="33839" idx="2"/>
          </p:cNvCxnSpPr>
          <p:nvPr/>
        </p:nvCxnSpPr>
        <p:spPr bwMode="auto">
          <a:xfrm>
            <a:off x="5300663" y="4538663"/>
            <a:ext cx="338137" cy="376237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AutoShape 51"/>
          <p:cNvCxnSpPr>
            <a:cxnSpLocks noChangeShapeType="1"/>
            <a:stCxn id="33828" idx="5"/>
            <a:endCxn id="33839" idx="0"/>
          </p:cNvCxnSpPr>
          <p:nvPr/>
        </p:nvCxnSpPr>
        <p:spPr bwMode="auto">
          <a:xfrm flipH="1">
            <a:off x="5753100" y="4233863"/>
            <a:ext cx="80963" cy="566737"/>
          </a:xfrm>
          <a:prstGeom prst="straightConnector1">
            <a:avLst/>
          </a:prstGeom>
          <a:noFill/>
          <a:ln w="952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4" name="Straight Connector 83"/>
          <p:cNvCxnSpPr>
            <a:cxnSpLocks noChangeShapeType="1"/>
            <a:stCxn id="33803" idx="4"/>
            <a:endCxn id="33821" idx="0"/>
          </p:cNvCxnSpPr>
          <p:nvPr/>
        </p:nvCxnSpPr>
        <p:spPr bwMode="auto">
          <a:xfrm rot="5400000">
            <a:off x="4000500" y="3581400"/>
            <a:ext cx="990600" cy="76200"/>
          </a:xfrm>
          <a:prstGeom prst="lin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5" name="Straight Connector 84"/>
          <p:cNvCxnSpPr>
            <a:cxnSpLocks noChangeShapeType="1"/>
            <a:stCxn id="33798" idx="4"/>
            <a:endCxn id="33819" idx="0"/>
          </p:cNvCxnSpPr>
          <p:nvPr/>
        </p:nvCxnSpPr>
        <p:spPr bwMode="auto">
          <a:xfrm rot="16200000" flipH="1">
            <a:off x="3009900" y="3505200"/>
            <a:ext cx="1143000" cy="76200"/>
          </a:xfrm>
          <a:prstGeom prst="lin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6" name="Straight Connector 87"/>
          <p:cNvCxnSpPr>
            <a:cxnSpLocks noChangeShapeType="1"/>
            <a:stCxn id="33800" idx="4"/>
            <a:endCxn id="33824" idx="0"/>
          </p:cNvCxnSpPr>
          <p:nvPr/>
        </p:nvCxnSpPr>
        <p:spPr bwMode="auto">
          <a:xfrm rot="16200000" flipH="1">
            <a:off x="2895600" y="3543300"/>
            <a:ext cx="2209800" cy="152400"/>
          </a:xfrm>
          <a:prstGeom prst="lin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7" name="TextBox 93"/>
          <p:cNvSpPr>
            <a:spLocks noChangeArrowheads="1"/>
          </p:cNvSpPr>
          <p:nvPr/>
        </p:nvSpPr>
        <p:spPr bwMode="auto">
          <a:xfrm>
            <a:off x="6553200" y="1828800"/>
            <a:ext cx="1392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Graph 1</a:t>
            </a:r>
          </a:p>
        </p:txBody>
      </p:sp>
      <p:sp>
        <p:nvSpPr>
          <p:cNvPr id="33848" name="TextBox 94"/>
          <p:cNvSpPr>
            <a:spLocks noChangeArrowheads="1"/>
          </p:cNvSpPr>
          <p:nvPr/>
        </p:nvSpPr>
        <p:spPr bwMode="auto">
          <a:xfrm>
            <a:off x="6553200" y="4572000"/>
            <a:ext cx="1392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Graph 2</a:t>
            </a:r>
          </a:p>
        </p:txBody>
      </p:sp>
      <p:cxnSp>
        <p:nvCxnSpPr>
          <p:cNvPr id="33849" name="Straight Connector 96"/>
          <p:cNvCxnSpPr>
            <a:cxnSpLocks noChangeShapeType="1"/>
            <a:stCxn id="33802" idx="5"/>
            <a:endCxn id="33801" idx="1"/>
          </p:cNvCxnSpPr>
          <p:nvPr/>
        </p:nvCxnSpPr>
        <p:spPr bwMode="auto">
          <a:xfrm rot="16200000" flipH="1">
            <a:off x="4879975" y="2441575"/>
            <a:ext cx="142875" cy="21907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0" name="Straight Connector 98"/>
          <p:cNvCxnSpPr>
            <a:cxnSpLocks noChangeShapeType="1"/>
            <a:stCxn id="33826" idx="7"/>
            <a:endCxn id="33823" idx="3"/>
          </p:cNvCxnSpPr>
          <p:nvPr/>
        </p:nvCxnSpPr>
        <p:spPr bwMode="auto">
          <a:xfrm rot="5400000" flipH="1" flipV="1">
            <a:off x="4956175" y="4575175"/>
            <a:ext cx="219075" cy="142875"/>
          </a:xfrm>
          <a:prstGeom prst="line">
            <a:avLst/>
          </a:prstGeom>
          <a:noFill/>
          <a:ln w="9525" cap="flat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1" name="Straight Connector 101"/>
          <p:cNvCxnSpPr>
            <a:cxnSpLocks noChangeShapeType="1"/>
            <a:stCxn id="33801" idx="4"/>
            <a:endCxn id="33823" idx="0"/>
          </p:cNvCxnSpPr>
          <p:nvPr/>
        </p:nvCxnSpPr>
        <p:spPr bwMode="auto">
          <a:xfrm rot="16200000" flipH="1">
            <a:off x="4419600" y="3543300"/>
            <a:ext cx="1524000" cy="76200"/>
          </a:xfrm>
          <a:prstGeom prst="lin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2" name="Straight Connector 104"/>
          <p:cNvCxnSpPr>
            <a:cxnSpLocks noChangeShapeType="1"/>
            <a:stCxn id="33802" idx="4"/>
            <a:endCxn id="33826" idx="0"/>
          </p:cNvCxnSpPr>
          <p:nvPr/>
        </p:nvCxnSpPr>
        <p:spPr bwMode="auto">
          <a:xfrm rot="16200000" flipH="1">
            <a:off x="3733800" y="3543300"/>
            <a:ext cx="2209800" cy="152400"/>
          </a:xfrm>
          <a:prstGeom prst="line">
            <a:avLst/>
          </a:prstGeom>
          <a:noFill/>
          <a:ln w="12700" cap="flat" cmpd="sng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53" name="TextBox 108"/>
          <p:cNvSpPr>
            <a:spLocks noChangeArrowheads="1"/>
          </p:cNvSpPr>
          <p:nvPr/>
        </p:nvSpPr>
        <p:spPr bwMode="auto">
          <a:xfrm>
            <a:off x="6164263" y="3352800"/>
            <a:ext cx="1252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“Seeds”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551F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551F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3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551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551F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551F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551F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3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ldLvl="0" animBg="1" autoUpdateAnimBg="0"/>
      <p:bldP spid="33798" grpId="0" bldLvl="0" animBg="1" autoUpdateAnimBg="0"/>
      <p:bldP spid="33803" grpId="0" bldLvl="0" animBg="1" autoUpdateAnimBg="0"/>
      <p:bldP spid="33819" grpId="0" bldLvl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7FB18-6009-4ECE-9DDA-5976DED678C4}" type="slidenum">
              <a:rPr lang="zh-CN" altLang="en-US"/>
              <a:pPr/>
              <a:t>29</a:t>
            </a:fld>
            <a:endParaRPr lang="en-US"/>
          </a:p>
        </p:txBody>
      </p:sp>
      <p:sp>
        <p:nvSpPr>
          <p:cNvPr id="34818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990600"/>
          </a:xfrm>
          <a:noFill/>
          <a:ln/>
        </p:spPr>
        <p:txBody>
          <a:bodyPr/>
          <a:lstStyle/>
          <a:p>
            <a:r>
              <a:rPr lang="zh-CN" altLang="zh-CN" sz="3600"/>
              <a:t>Challenges: Noise and missing info</a:t>
            </a:r>
          </a:p>
        </p:txBody>
      </p:sp>
      <p:sp>
        <p:nvSpPr>
          <p:cNvPr id="34819" name="Content Placeholder 3"/>
          <p:cNvSpPr>
            <a:spLocks noGrp="1" noChangeArrowheads="1"/>
          </p:cNvSpPr>
          <p:nvPr>
            <p:ph idx="1"/>
          </p:nvPr>
        </p:nvSpPr>
        <p:spPr>
          <a:xfrm>
            <a:off x="304800" y="2971800"/>
            <a:ext cx="4267200" cy="3200400"/>
          </a:xfrm>
          <a:noFill/>
          <a:ln/>
        </p:spPr>
        <p:txBody>
          <a:bodyPr/>
          <a:lstStyle/>
          <a:p>
            <a:r>
              <a:rPr lang="zh-CN" altLang="zh-CN"/>
              <a:t>Both graphs are subgraphs of Flickr</a:t>
            </a:r>
          </a:p>
          <a:p>
            <a:r>
              <a:rPr lang="zh-CN" altLang="zh-CN"/>
              <a:t>Not even induced subgraph</a:t>
            </a:r>
          </a:p>
          <a:p>
            <a:r>
              <a:rPr lang="zh-CN" altLang="zh-CN"/>
              <a:t>Some nodes have very little information</a:t>
            </a:r>
          </a:p>
          <a:p>
            <a:endParaRPr lang="zh-CN" altLang="zh-CN" sz="3200"/>
          </a:p>
        </p:txBody>
      </p:sp>
      <p:sp>
        <p:nvSpPr>
          <p:cNvPr id="34820" name="Straight Connector 4"/>
          <p:cNvSpPr>
            <a:spLocks noChangeShapeType="1"/>
          </p:cNvSpPr>
          <p:nvPr/>
        </p:nvSpPr>
        <p:spPr bwMode="auto">
          <a:xfrm rot="5400000">
            <a:off x="1943100" y="3848100"/>
            <a:ext cx="5257800" cy="0"/>
          </a:xfrm>
          <a:prstGeom prst="line">
            <a:avLst/>
          </a:prstGeom>
          <a:noFill/>
          <a:ln w="26425" cap="flat" cmpd="sng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1" name="TextBox 5"/>
          <p:cNvSpPr>
            <a:spLocks noChangeArrowheads="1"/>
          </p:cNvSpPr>
          <p:nvPr/>
        </p:nvSpPr>
        <p:spPr bwMode="auto">
          <a:xfrm>
            <a:off x="457200" y="1752600"/>
            <a:ext cx="3667125" cy="584200"/>
          </a:xfrm>
          <a:prstGeom prst="rect">
            <a:avLst/>
          </a:prstGeom>
          <a:solidFill>
            <a:schemeClr val="accent1"/>
          </a:solidFill>
          <a:ln w="4445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Loss of Information</a:t>
            </a:r>
          </a:p>
        </p:txBody>
      </p:sp>
      <p:sp>
        <p:nvSpPr>
          <p:cNvPr id="34822" name="TextBox 6"/>
          <p:cNvSpPr>
            <a:spLocks noChangeArrowheads="1"/>
          </p:cNvSpPr>
          <p:nvPr/>
        </p:nvSpPr>
        <p:spPr bwMode="auto">
          <a:xfrm>
            <a:off x="5257800" y="1752600"/>
            <a:ext cx="3122613" cy="584200"/>
          </a:xfrm>
          <a:prstGeom prst="rect">
            <a:avLst/>
          </a:prstGeom>
          <a:solidFill>
            <a:schemeClr val="accent1"/>
          </a:solidFill>
          <a:ln w="44450" cap="flat" cmpd="sng">
            <a:solidFill>
              <a:srgbClr val="FFFF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Graph Evolution</a:t>
            </a:r>
          </a:p>
        </p:txBody>
      </p:sp>
      <p:sp>
        <p:nvSpPr>
          <p:cNvPr id="34823" name="Content Placeholder 3"/>
          <p:cNvSpPr>
            <a:spLocks noChangeArrowheads="1"/>
          </p:cNvSpPr>
          <p:nvPr/>
        </p:nvSpPr>
        <p:spPr bwMode="auto">
          <a:xfrm>
            <a:off x="4724400" y="29718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2286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400" b="1" i="1">
              <a:solidFill>
                <a:srgbClr val="373737"/>
              </a:solidFill>
              <a:ea typeface="Geneva" pitchFamily="5" charset="-128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b="1" i="1">
                <a:solidFill>
                  <a:srgbClr val="373737"/>
                </a:solidFill>
                <a:ea typeface="Geneva" pitchFamily="5" charset="-128"/>
                <a:sym typeface="Arial" panose="020B0604020202020204" pitchFamily="34" charset="0"/>
              </a:rPr>
              <a:t>A small constant fraction of nodes/edges have changed</a:t>
            </a:r>
            <a:endParaRPr lang="zh-CN" altLang="en-US" sz="2400" b="1" i="1">
              <a:solidFill>
                <a:srgbClr val="373737"/>
              </a:solidFill>
              <a:ea typeface="Geneva" pitchFamily="5" charset="-128"/>
              <a:sym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zh-CN" altLang="en-US" sz="2800" b="1" i="1">
              <a:solidFill>
                <a:srgbClr val="373737"/>
              </a:solidFill>
              <a:ea typeface="Geneva" pitchFamily="5" charset="-128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200"/>
              <a:t>How many bits of information needed to identify an individual?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5588" y="2538413"/>
            <a:ext cx="6400800" cy="1752600"/>
          </a:xfrm>
          <a:noFill/>
          <a:ln/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endParaRPr lang="zh-CN" altLang="zh-CN" sz="240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zh-CN" altLang="zh-CN" sz="2400"/>
              <a:t>World population:  7 billion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zh-CN" altLang="zh-CN" sz="240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zh-CN" altLang="zh-CN" sz="2400"/>
              <a:t>log</a:t>
            </a:r>
            <a:r>
              <a:rPr lang="zh-CN" altLang="zh-CN" sz="2400" baseline="-25000"/>
              <a:t>2</a:t>
            </a:r>
            <a:r>
              <a:rPr lang="zh-CN" altLang="zh-CN" sz="2400"/>
              <a:t>(7 billion) = </a:t>
            </a:r>
            <a:r>
              <a:rPr lang="zh-CN" altLang="zh-CN" sz="2400">
                <a:solidFill>
                  <a:srgbClr val="0070C0"/>
                </a:solidFill>
              </a:rPr>
              <a:t>33</a:t>
            </a:r>
            <a:r>
              <a:rPr lang="zh-CN" altLang="zh-CN" sz="2400"/>
              <a:t> bits!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Similarity measure</a:t>
            </a: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7950" y="1943100"/>
            <a:ext cx="6248400" cy="349885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0038"/>
            <a:ext cx="8991600" cy="995362"/>
          </a:xfrm>
          <a:noFill/>
          <a:ln/>
        </p:spPr>
        <p:txBody>
          <a:bodyPr/>
          <a:lstStyle/>
          <a:p>
            <a:r>
              <a:rPr lang="zh-CN" altLang="zh-CN" sz="3600"/>
              <a:t>Combining De-anonymization with Link Prediction</a:t>
            </a:r>
          </a:p>
        </p:txBody>
      </p:sp>
      <p:sp>
        <p:nvSpPr>
          <p:cNvPr id="36867" name="Chart 3"/>
          <p:cNvSpPr>
            <a:spLocks/>
          </p:cNvSpPr>
          <p:nvPr/>
        </p:nvSpPr>
        <p:spPr bwMode="auto">
          <a:xfrm>
            <a:off x="381000" y="1905000"/>
            <a:ext cx="8305800" cy="4114800"/>
          </a:xfrm>
          <a:prstGeom prst="rect">
            <a:avLst/>
          </a:prstGeom>
          <a:solidFill>
            <a:srgbClr val="FFFFFF"/>
          </a:solidFill>
          <a:ln w="9525" cmpd="sng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/>
        </p:spPr>
        <p:txBody>
          <a:bodyPr/>
          <a:lstStyle/>
          <a:p>
            <a:r>
              <a:rPr lang="zh-CN" altLang="zh-CN" sz="3600"/>
              <a:t>Case study: Amazon attack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0013" y="3875088"/>
            <a:ext cx="6400800" cy="509587"/>
          </a:xfrm>
          <a:noFill/>
          <a:ln/>
        </p:spPr>
        <p:txBody>
          <a:bodyPr/>
          <a:lstStyle/>
          <a:p>
            <a:pPr algn="l"/>
            <a:r>
              <a:rPr lang="zh-CN" altLang="zh-CN" sz="1800">
                <a:solidFill>
                  <a:srgbClr val="56566D"/>
                </a:solidFill>
              </a:rPr>
              <a:t>Where “high-dimensionality” comes from </a:t>
            </a:r>
            <a:r>
              <a:rPr lang="zh-CN" altLang="zh-CN" sz="1800">
                <a:solidFill>
                  <a:srgbClr val="0070C0"/>
                </a:solidFill>
              </a:rPr>
              <a:t>temporal </a:t>
            </a:r>
            <a:r>
              <a:rPr lang="zh-CN" altLang="zh-CN" sz="1800">
                <a:solidFill>
                  <a:srgbClr val="56566D"/>
                </a:solidFill>
              </a:rPr>
              <a:t>dimension</a:t>
            </a:r>
            <a:endParaRPr lang="zh-CN" altLang="zh-CN" sz="1200">
              <a:solidFill>
                <a:srgbClr val="56566D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Item-to-item recommendations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" y="2260600"/>
            <a:ext cx="8623300" cy="3695700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3A9C-354E-4860-84F5-58E9ECE78278}" type="slidenum">
              <a:rPr lang="zh-CN" altLang="en-US"/>
              <a:pPr/>
              <a:t>34</a:t>
            </a:fld>
            <a:endParaRPr lang="en-US"/>
          </a:p>
        </p:txBody>
      </p:sp>
      <p:sp>
        <p:nvSpPr>
          <p:cNvPr id="39938" name="Rectangle 9"/>
          <p:cNvSpPr>
            <a:spLocks noChangeArrowheads="1"/>
          </p:cNvSpPr>
          <p:nvPr/>
        </p:nvSpPr>
        <p:spPr bwMode="auto">
          <a:xfrm>
            <a:off x="3657600" y="1600200"/>
            <a:ext cx="1828800" cy="4572000"/>
          </a:xfrm>
          <a:prstGeom prst="rect">
            <a:avLst/>
          </a:prstGeom>
          <a:solidFill>
            <a:schemeClr val="tx1"/>
          </a:solidFill>
          <a:ln w="26425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zh-CN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939" name="TextBox 12"/>
          <p:cNvSpPr>
            <a:spLocks noChangeArrowheads="1"/>
          </p:cNvSpPr>
          <p:nvPr/>
        </p:nvSpPr>
        <p:spPr bwMode="auto">
          <a:xfrm>
            <a:off x="914400" y="5791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26D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Selecting an item makes it and past choices more similar</a:t>
            </a:r>
            <a:endParaRPr lang="zh-CN" altLang="en-US"/>
          </a:p>
        </p:txBody>
      </p:sp>
      <p:sp>
        <p:nvSpPr>
          <p:cNvPr id="39940" name="TextBox 12"/>
          <p:cNvSpPr>
            <a:spLocks noChangeArrowheads="1"/>
          </p:cNvSpPr>
          <p:nvPr/>
        </p:nvSpPr>
        <p:spPr bwMode="auto">
          <a:xfrm>
            <a:off x="914400" y="57912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26D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Thus, output changes in response to transactions</a:t>
            </a:r>
            <a:endParaRPr lang="zh-CN" altLang="en-US"/>
          </a:p>
        </p:txBody>
      </p:sp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990600"/>
          </a:xfrm>
          <a:noFill/>
          <a:ln/>
        </p:spPr>
        <p:txBody>
          <a:bodyPr/>
          <a:lstStyle/>
          <a:p>
            <a:r>
              <a:rPr lang="zh-CN" altLang="zh-CN" sz="3600"/>
              <a:t>Modern Collaborative Filtering</a:t>
            </a:r>
          </a:p>
        </p:txBody>
      </p:sp>
      <p:sp>
        <p:nvSpPr>
          <p:cNvPr id="39945" name="TextBox 33"/>
          <p:cNvSpPr>
            <a:spLocks noChangeArrowheads="1"/>
          </p:cNvSpPr>
          <p:nvPr/>
        </p:nvSpPr>
        <p:spPr bwMode="auto">
          <a:xfrm>
            <a:off x="3657600" y="16002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sym typeface="Arial" panose="020B0604020202020204" pitchFamily="34" charset="0"/>
              </a:rPr>
              <a:t>Recommender System</a:t>
            </a:r>
            <a:endParaRPr lang="zh-CN" altLang="en-US"/>
          </a:p>
        </p:txBody>
      </p:sp>
      <p:sp>
        <p:nvSpPr>
          <p:cNvPr id="39946" name="Straight Arrow Connector 35"/>
          <p:cNvSpPr>
            <a:spLocks noChangeShapeType="1"/>
          </p:cNvSpPr>
          <p:nvPr/>
        </p:nvSpPr>
        <p:spPr bwMode="auto">
          <a:xfrm>
            <a:off x="0" y="2057400"/>
            <a:ext cx="914400" cy="1588"/>
          </a:xfrm>
          <a:prstGeom prst="straightConnector1">
            <a:avLst/>
          </a:prstGeom>
          <a:noFill/>
          <a:ln w="25400" cap="flat" cmpd="sng">
            <a:solidFill>
              <a:srgbClr val="F26D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7" name="Straight Arrow Connector 36"/>
          <p:cNvSpPr>
            <a:spLocks noChangeShapeType="1"/>
          </p:cNvSpPr>
          <p:nvPr/>
        </p:nvSpPr>
        <p:spPr bwMode="auto">
          <a:xfrm>
            <a:off x="0" y="2971800"/>
            <a:ext cx="914400" cy="1588"/>
          </a:xfrm>
          <a:prstGeom prst="straightConnector1">
            <a:avLst/>
          </a:prstGeom>
          <a:noFill/>
          <a:ln w="25400" cap="flat" cmpd="sng">
            <a:solidFill>
              <a:srgbClr val="F26D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Straight Arrow Connector 37"/>
          <p:cNvSpPr>
            <a:spLocks noChangeShapeType="1"/>
          </p:cNvSpPr>
          <p:nvPr/>
        </p:nvSpPr>
        <p:spPr bwMode="auto">
          <a:xfrm>
            <a:off x="0" y="3886200"/>
            <a:ext cx="914400" cy="1588"/>
          </a:xfrm>
          <a:prstGeom prst="straightConnector1">
            <a:avLst/>
          </a:prstGeom>
          <a:noFill/>
          <a:ln w="25400" cap="flat" cmpd="sng">
            <a:solidFill>
              <a:srgbClr val="F26D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9" name="Straight Arrow Connector 38"/>
          <p:cNvSpPr>
            <a:spLocks noChangeShapeType="1"/>
          </p:cNvSpPr>
          <p:nvPr/>
        </p:nvSpPr>
        <p:spPr bwMode="auto">
          <a:xfrm>
            <a:off x="0" y="4800600"/>
            <a:ext cx="914400" cy="1588"/>
          </a:xfrm>
          <a:prstGeom prst="straightConnector1">
            <a:avLst/>
          </a:prstGeom>
          <a:noFill/>
          <a:ln w="25400" cap="flat" cmpd="sng">
            <a:solidFill>
              <a:srgbClr val="F26D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0" name="Straight Arrow Connector 39"/>
          <p:cNvSpPr>
            <a:spLocks noChangeShapeType="1"/>
          </p:cNvSpPr>
          <p:nvPr/>
        </p:nvSpPr>
        <p:spPr bwMode="auto">
          <a:xfrm>
            <a:off x="0" y="5715000"/>
            <a:ext cx="914400" cy="1588"/>
          </a:xfrm>
          <a:prstGeom prst="straightConnector1">
            <a:avLst/>
          </a:prstGeom>
          <a:noFill/>
          <a:ln w="25400" cap="flat" cmpd="sng">
            <a:solidFill>
              <a:srgbClr val="F26D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1" name="Straight Arrow Connector 41"/>
          <p:cNvSpPr>
            <a:spLocks noChangeShapeType="1"/>
          </p:cNvSpPr>
          <p:nvPr/>
        </p:nvSpPr>
        <p:spPr bwMode="auto">
          <a:xfrm>
            <a:off x="8229600" y="3886200"/>
            <a:ext cx="914400" cy="1588"/>
          </a:xfrm>
          <a:prstGeom prst="straightConnector1">
            <a:avLst/>
          </a:prstGeom>
          <a:noFill/>
          <a:ln w="25400" cap="flat" cmpd="sng">
            <a:solidFill>
              <a:srgbClr val="F26D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99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0800"/>
            <a:ext cx="8382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33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0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1" name="TextBox 12"/>
          <p:cNvSpPr>
            <a:spLocks noChangeArrowheads="1"/>
          </p:cNvSpPr>
          <p:nvPr/>
        </p:nvSpPr>
        <p:spPr bwMode="auto">
          <a:xfrm>
            <a:off x="914400" y="10668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26D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Item-Based and Dynamic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9938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strVal val="0000000[0]"/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C 0.01319 0.00185 0.01145 0.00393 0.021 -1.85185E-6 C 0.0243 -0.00139 0.02742 -0.00301 0.03072 -0.0044 C 0.03228 -0.00509 0.03558 -0.00648 0.03558 -0.00648 " pathEditMode="relative" rAng="0" ptsTypes="fffA">
                                      <p:cBhvr>
                                        <p:cTn id="68" dur="2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9.25926E-6 C 0.00746 0.00069 0.0151 0.00069 0.02256 0.00208 C 0.02586 0.00277 0.03228 0.00648 0.03228 0.00648 C 0.03385 0.00787 0.03541 0.00972 0.03715 0.01087 C 0.04027 0.01273 0.04687 0.01504 0.04687 0.01504 C 0.0526 0.02013 0.04982 0.01944 0.05485 0.01944 " pathEditMode="relative" rAng="0" ptsTypes="fffffA">
                                      <p:cBhvr>
                                        <p:cTn id="70" dur="2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C 0.00104 -0.00208 0.00191 -0.00463 0.0033 -0.00648 C 0.00469 -0.00833 0.00677 -0.0088 0.00799 -0.01065 C 0.01198 -0.01736 0.01285 -0.03195 0.01615 -0.04074 " pathEditMode="relative" rAng="0" ptsTypes="fffA">
                                      <p:cBhvr>
                                        <p:cTn id="72" dur="2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-0.00746 0.00671 -0.00989 0.00394 -0.01788 -1.85185E-6 C -0.0217 0.00069 -0.02534 0.00185 -0.02916 0.00231 C -0.03507 0.00324 -0.04097 0.00347 -0.04687 0.0044 C -0.0559 0.00602 -0.05052 0.00833 -0.05659 0.0044 " pathEditMode="relative" rAng="0" ptsTypes="ffffA">
                                      <p:cBhvr>
                                        <p:cTn id="74" dur="2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utoUpdateAnimBg="0"/>
      <p:bldP spid="39939" grpId="1" bldLvl="0" autoUpdateAnimBg="0"/>
      <p:bldP spid="39940" grpId="0" bldLvl="0" autoUpdateAnimBg="0"/>
      <p:bldP spid="39946" grpId="0" animBg="1"/>
      <p:bldP spid="39947" grpId="0" animBg="1"/>
      <p:bldP spid="39948" grpId="0" animBg="1"/>
      <p:bldP spid="39949" grpId="0" animBg="1"/>
      <p:bldP spid="39950" grpId="0" animBg="1"/>
      <p:bldP spid="399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4F60-7C1C-4F8F-9CFA-25B30A937462}" type="slidenum">
              <a:rPr lang="zh-CN" altLang="en-US"/>
              <a:pPr/>
              <a:t>35</a:t>
            </a:fld>
            <a:endParaRPr lang="en-US"/>
          </a:p>
        </p:txBody>
      </p:sp>
      <p:sp>
        <p:nvSpPr>
          <p:cNvPr id="40962" name="TextBox 12"/>
          <p:cNvSpPr>
            <a:spLocks noChangeArrowheads="1"/>
          </p:cNvSpPr>
          <p:nvPr/>
        </p:nvSpPr>
        <p:spPr bwMode="auto">
          <a:xfrm>
            <a:off x="914400" y="57150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26D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Based on those changes, we infer transactions</a:t>
            </a:r>
            <a:endParaRPr lang="zh-CN" altLang="en-US"/>
          </a:p>
        </p:txBody>
      </p:sp>
      <p:sp>
        <p:nvSpPr>
          <p:cNvPr id="40963" name="TextBox 12"/>
          <p:cNvSpPr>
            <a:spLocks noChangeArrowheads="1"/>
          </p:cNvSpPr>
          <p:nvPr/>
        </p:nvSpPr>
        <p:spPr bwMode="auto">
          <a:xfrm>
            <a:off x="914400" y="57150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26D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We can see the recommendation lists for auxiliary items</a:t>
            </a:r>
            <a:endParaRPr lang="zh-CN" altLang="en-US"/>
          </a:p>
        </p:txBody>
      </p:sp>
      <p:sp>
        <p:nvSpPr>
          <p:cNvPr id="40964" name="TextBox 12"/>
          <p:cNvSpPr>
            <a:spLocks noChangeArrowheads="1"/>
          </p:cNvSpPr>
          <p:nvPr/>
        </p:nvSpPr>
        <p:spPr bwMode="auto">
          <a:xfrm>
            <a:off x="914400" y="57150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26D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Today, Alice watches a new show (we don’t know this)</a:t>
            </a:r>
            <a:endParaRPr lang="zh-CN" altLang="en-US"/>
          </a:p>
        </p:txBody>
      </p:sp>
      <p:sp>
        <p:nvSpPr>
          <p:cNvPr id="40965" name="Rectangle 19"/>
          <p:cNvSpPr>
            <a:spLocks noChangeArrowheads="1"/>
          </p:cNvSpPr>
          <p:nvPr/>
        </p:nvSpPr>
        <p:spPr bwMode="auto">
          <a:xfrm>
            <a:off x="914400" y="1524000"/>
            <a:ext cx="7315200" cy="914400"/>
          </a:xfrm>
          <a:prstGeom prst="rect">
            <a:avLst/>
          </a:prstGeom>
          <a:solidFill>
            <a:srgbClr val="FFCC00"/>
          </a:solidFill>
          <a:ln w="26425" cap="flat" cmpd="sng">
            <a:solidFill>
              <a:srgbClr val="F26D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8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13811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13811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76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Title 1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990600"/>
          </a:xfrm>
          <a:noFill/>
          <a:ln/>
        </p:spPr>
        <p:txBody>
          <a:bodyPr/>
          <a:lstStyle/>
          <a:p>
            <a:r>
              <a:rPr lang="zh-CN" altLang="zh-CN"/>
              <a:t>Inferring Alice’s Transactions</a:t>
            </a:r>
          </a:p>
        </p:txBody>
      </p:sp>
      <p:pic>
        <p:nvPicPr>
          <p:cNvPr id="409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1381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1400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3" name="TextBox 12"/>
          <p:cNvSpPr>
            <a:spLocks noChangeArrowheads="1"/>
          </p:cNvSpPr>
          <p:nvPr/>
        </p:nvSpPr>
        <p:spPr bwMode="auto">
          <a:xfrm>
            <a:off x="914400" y="57150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00" b="1">
                <a:solidFill>
                  <a:srgbClr val="F26D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...and we can see changes in those lists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0052 -0.00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3200" y="-4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0052 1.11111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32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0052 1.1111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3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0052 -0.1111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200" y="-555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3.33333E-6 L -0.00104 0.1111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200" y="55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ldLvl="0" autoUpdateAnimBg="0"/>
      <p:bldP spid="40963" grpId="0" bldLvl="0" autoUpdateAnimBg="0"/>
      <p:bldP spid="40963" grpId="1" bldLvl="0" autoUpdateAnimBg="0"/>
      <p:bldP spid="40964" grpId="0" bldLvl="0" autoUpdateAnimBg="0"/>
      <p:bldP spid="40964" grpId="1" bldLvl="0" autoUpdateAnimBg="0"/>
      <p:bldP spid="40983" grpId="0" bldLvl="0" autoUpdateAnimBg="0"/>
      <p:bldP spid="40983" grpId="1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Summary for today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endParaRPr lang="zh-CN" altLang="zh-CN" sz="2400"/>
          </a:p>
          <a:p>
            <a:r>
              <a:rPr lang="zh-CN" altLang="zh-CN" sz="2400">
                <a:solidFill>
                  <a:srgbClr val="0070C0"/>
                </a:solidFill>
              </a:rPr>
              <a:t>High dimensional data </a:t>
            </a:r>
            <a:r>
              <a:rPr lang="zh-CN" altLang="zh-CN" sz="2400"/>
              <a:t>is likely </a:t>
            </a:r>
            <a:r>
              <a:rPr lang="zh-CN" altLang="zh-CN" sz="2400">
                <a:solidFill>
                  <a:srgbClr val="0070C0"/>
                </a:solidFill>
              </a:rPr>
              <a:t>unique</a:t>
            </a:r>
          </a:p>
          <a:p>
            <a:pPr lvl="1"/>
            <a:r>
              <a:rPr lang="zh-CN" altLang="zh-CN" sz="2400"/>
              <a:t>easy to perform </a:t>
            </a:r>
            <a:r>
              <a:rPr lang="zh-CN" altLang="zh-CN" sz="2400">
                <a:solidFill>
                  <a:srgbClr val="0070C0"/>
                </a:solidFill>
              </a:rPr>
              <a:t>linkage attacks</a:t>
            </a:r>
          </a:p>
          <a:p>
            <a:endParaRPr lang="zh-CN" altLang="zh-CN" sz="2400"/>
          </a:p>
          <a:p>
            <a:r>
              <a:rPr lang="zh-CN" altLang="zh-CN" sz="2400"/>
              <a:t>What this means for privacy</a:t>
            </a:r>
          </a:p>
          <a:p>
            <a:pPr lvl="1"/>
            <a:r>
              <a:rPr lang="zh-CN" altLang="zh-CN" sz="2400"/>
              <a:t>Attacker </a:t>
            </a:r>
            <a:r>
              <a:rPr lang="zh-CN" altLang="zh-CN" sz="2400">
                <a:solidFill>
                  <a:srgbClr val="0070C0"/>
                </a:solidFill>
              </a:rPr>
              <a:t>background knowledge</a:t>
            </a:r>
            <a:r>
              <a:rPr lang="zh-CN" altLang="zh-CN" sz="2400"/>
              <a:t> is important in formally defining privacy notions</a:t>
            </a:r>
          </a:p>
          <a:p>
            <a:pPr lvl="1"/>
            <a:r>
              <a:rPr lang="zh-CN" altLang="zh-CN" sz="2400"/>
              <a:t>We will cover formal privacy definitions in later lectures, e.g., differential privacy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 descr="Large confetti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CF0E30"/>
                </a:solidFill>
              </a:rPr>
              <a:t>Homework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3011" name="Content Placeholder 2" descr="Large confetti"/>
          <p:cNvSpPr>
            <a:spLocks noGrp="1" noChangeArrowheads="1"/>
          </p:cNvSpPr>
          <p:nvPr>
            <p:ph idx="1"/>
          </p:nvPr>
        </p:nvSpPr>
        <p:spPr>
          <a:xfrm>
            <a:off x="228600" y="1123950"/>
            <a:ext cx="8610600" cy="5048250"/>
          </a:xfrm>
          <a:ln/>
        </p:spPr>
        <p:txBody>
          <a:bodyPr/>
          <a:lstStyle/>
          <a:p>
            <a:pPr marL="285750" indent="-285750" algn="l"/>
            <a:endParaRPr lang="zh-CN" altLang="en-US" b="0"/>
          </a:p>
          <a:p>
            <a:pPr marL="285750" indent="-285750" algn="l">
              <a:lnSpc>
                <a:spcPct val="100000"/>
              </a:lnSpc>
              <a:buFontTx/>
              <a:buChar char="•"/>
            </a:pPr>
            <a:r>
              <a:rPr lang="en-US" b="0"/>
              <a:t>The Netflix attack is a linkage attack by correlating multiple data sources. Can you think of another application or other datasets where such a linkage attack might be exploited to compromise privacy?</a:t>
            </a:r>
          </a:p>
          <a:p>
            <a:pPr marL="285750" indent="-285750" algn="l">
              <a:lnSpc>
                <a:spcPct val="100000"/>
              </a:lnSpc>
              <a:buFontTx/>
              <a:buChar char="•"/>
            </a:pPr>
            <a:endParaRPr lang="en-US" b="0"/>
          </a:p>
          <a:p>
            <a:pPr marL="285750" indent="-285750" algn="l">
              <a:lnSpc>
                <a:spcPct val="100000"/>
              </a:lnSpc>
              <a:buFontTx/>
              <a:buChar char="•"/>
            </a:pPr>
            <a:r>
              <a:rPr lang="en-US" b="0"/>
              <a:t>The Memento and the web application paper are examples of side-channel attacks. Can you think of other potential side channels that can be exploited to leak information in unintended ways? </a:t>
            </a:r>
            <a:endParaRPr lang="zh-CN" altLang="en-US" sz="2000" b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 descr="Large confetti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CF0E30"/>
                </a:solidFill>
              </a:rPr>
              <a:t>Reading list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4035" name="Rectangle 3" descr="Large confetti"/>
          <p:cNvSpPr>
            <a:spLocks noGrp="1" noChangeArrowheads="1"/>
          </p:cNvSpPr>
          <p:nvPr>
            <p:ph idx="4294967295"/>
          </p:nvPr>
        </p:nvSpPr>
        <p:spPr>
          <a:xfrm>
            <a:off x="188913" y="1127125"/>
            <a:ext cx="8840787" cy="5048250"/>
          </a:xfrm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b="0" dirty="0"/>
              <a:t>[</a:t>
            </a:r>
            <a:r>
              <a:rPr lang="en-US" sz="2000" b="0" dirty="0" err="1"/>
              <a:t>Suman</a:t>
            </a:r>
            <a:r>
              <a:rPr lang="en-US" sz="2000" b="0" dirty="0"/>
              <a:t> and </a:t>
            </a:r>
            <a:r>
              <a:rPr lang="en-US" sz="2000" b="0" dirty="0" err="1"/>
              <a:t>Vitaly</a:t>
            </a:r>
            <a:r>
              <a:rPr lang="en-US" sz="2000" b="0" dirty="0"/>
              <a:t> 12] </a:t>
            </a:r>
            <a:r>
              <a:rPr lang="en-US" sz="2000" b="0" dirty="0">
                <a:hlinkClick r:id="rId2"/>
              </a:rPr>
              <a:t>Memento: Learning Secrets from Process Footprints </a:t>
            </a:r>
            <a:endParaRPr lang="en-US" sz="2000" b="0" dirty="0"/>
          </a:p>
          <a:p>
            <a:pPr>
              <a:lnSpc>
                <a:spcPct val="100000"/>
              </a:lnSpc>
            </a:pPr>
            <a:r>
              <a:rPr lang="en-US" sz="2000" b="0" dirty="0"/>
              <a:t>[</a:t>
            </a:r>
            <a:r>
              <a:rPr lang="en-US" sz="2000" b="0" dirty="0" err="1"/>
              <a:t>Arvind</a:t>
            </a:r>
            <a:r>
              <a:rPr lang="en-US" sz="2000" b="0" dirty="0"/>
              <a:t> and </a:t>
            </a:r>
            <a:r>
              <a:rPr lang="en-US" sz="2000" b="0" dirty="0" err="1"/>
              <a:t>Vitaly</a:t>
            </a:r>
            <a:r>
              <a:rPr lang="en-US" sz="2000" b="0" dirty="0"/>
              <a:t> 09] </a:t>
            </a:r>
            <a:r>
              <a:rPr lang="en-US" sz="2000" b="0" u="sng" dirty="0">
                <a:hlinkClick r:id="rId3"/>
              </a:rPr>
              <a:t>De-</a:t>
            </a:r>
            <a:r>
              <a:rPr lang="en-US" sz="2000" b="0" u="sng" dirty="0" err="1">
                <a:hlinkClick r:id="rId3"/>
              </a:rPr>
              <a:t>anonymizing</a:t>
            </a:r>
            <a:r>
              <a:rPr lang="en-US" sz="2000" b="0" u="sng" dirty="0">
                <a:hlinkClick r:id="rId3"/>
              </a:rPr>
              <a:t> Social Networks</a:t>
            </a:r>
            <a:endParaRPr lang="zh-CN" altLang="en-US" sz="2000" b="0" dirty="0"/>
          </a:p>
          <a:p>
            <a:pPr>
              <a:lnSpc>
                <a:spcPct val="100000"/>
              </a:lnSpc>
            </a:pPr>
            <a:r>
              <a:rPr lang="en-US" sz="2000" b="0" dirty="0"/>
              <a:t>[</a:t>
            </a:r>
            <a:r>
              <a:rPr lang="en-US" sz="2000" b="0" dirty="0" err="1"/>
              <a:t>Arvind</a:t>
            </a:r>
            <a:r>
              <a:rPr lang="en-US" sz="2000" b="0" dirty="0"/>
              <a:t> and </a:t>
            </a:r>
            <a:r>
              <a:rPr lang="en-US" sz="2000" b="0" dirty="0" err="1"/>
              <a:t>Vitaly</a:t>
            </a:r>
            <a:r>
              <a:rPr lang="en-US" sz="2000" b="0" dirty="0"/>
              <a:t> 07]  </a:t>
            </a:r>
            <a:r>
              <a:rPr lang="en-US" sz="2000" b="0" u="sng" dirty="0">
                <a:hlinkClick r:id="rId4"/>
              </a:rPr>
              <a:t>How to Break Anonymity of the Netflix Prize Dataset.</a:t>
            </a:r>
            <a:endParaRPr lang="zh-CN" altLang="en-US" sz="2000" b="0" dirty="0"/>
          </a:p>
          <a:p>
            <a:pPr>
              <a:lnSpc>
                <a:spcPct val="100000"/>
              </a:lnSpc>
            </a:pPr>
            <a:r>
              <a:rPr lang="en-US" sz="2000" b="0" dirty="0"/>
              <a:t>[</a:t>
            </a:r>
            <a:r>
              <a:rPr lang="en-US" sz="2000" b="0" dirty="0" err="1"/>
              <a:t>Shuo</a:t>
            </a:r>
            <a:r>
              <a:rPr lang="en-US" sz="2000" b="0" dirty="0"/>
              <a:t> et.al. 10] </a:t>
            </a:r>
            <a:r>
              <a:rPr lang="en-US" sz="2000" b="0" u="sng" dirty="0">
                <a:hlinkClick r:id="rId5"/>
              </a:rPr>
              <a:t>Side-Channel Leaks in Web Applications: a Reality Today, a Challenge Tomorrow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[Joseph et.al. 11] </a:t>
            </a:r>
            <a:r>
              <a:rPr lang="en-US" sz="2000" b="0" u="sng" dirty="0">
                <a:hlinkClick r:id="rId6"/>
              </a:rPr>
              <a:t>“You Might Also Like:” Privacy Risks of Collaborative Filtering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[Tom et. al. 09] </a:t>
            </a:r>
            <a:r>
              <a:rPr lang="en-US" sz="2000" b="0" u="sng" dirty="0">
                <a:hlinkClick r:id="rId7"/>
              </a:rPr>
              <a:t>Hey, You, Get Off of My Cloud: Exploring Information Leakage in Third-Party Compute Clouds</a:t>
            </a:r>
          </a:p>
          <a:p>
            <a:pPr>
              <a:lnSpc>
                <a:spcPct val="100000"/>
              </a:lnSpc>
            </a:pPr>
            <a:r>
              <a:rPr lang="en-US" sz="2000" b="0" dirty="0"/>
              <a:t>[</a:t>
            </a:r>
            <a:r>
              <a:rPr lang="en-US" sz="2000" b="0" dirty="0" err="1"/>
              <a:t>Zhenyu</a:t>
            </a:r>
            <a:r>
              <a:rPr lang="en-US" sz="2000" b="0" dirty="0"/>
              <a:t> et.al. 12] </a:t>
            </a:r>
            <a:r>
              <a:rPr lang="en-US" sz="2000" b="0" u="sng" dirty="0">
                <a:hlinkClick r:id="rId8" action="ppaction://hlinkfile"/>
              </a:rPr>
              <a:t>Whispers in the Hyper-space: High-speed Covert Channel Attacks in the Cloud</a:t>
            </a:r>
            <a:endParaRPr lang="en-US" sz="2000" b="0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Attack or </a:t>
            </a:r>
            <a:r>
              <a:rPr lang="zh-CN" altLang="zh-CN" sz="3600">
                <a:solidFill>
                  <a:srgbClr val="0070C0"/>
                </a:solidFill>
              </a:rPr>
              <a:t>“privacy != removing PII”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ph idx="4294967295"/>
          </p:nvPr>
        </p:nvGraphicFramePr>
        <p:xfrm>
          <a:off x="503238" y="1728788"/>
          <a:ext cx="8229600" cy="2865756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Gender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Sensitive attribute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A299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PL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(some value)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DFD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3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9293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0EF"/>
                    </a:solidFill>
                  </a:tcPr>
                </a:tc>
              </a:tr>
            </a:tbl>
          </a:graphicData>
        </a:graphic>
      </p:graphicFrame>
      <p:sp>
        <p:nvSpPr>
          <p:cNvPr id="8237" name="Right Bracket 5"/>
          <p:cNvSpPr>
            <a:spLocks/>
          </p:cNvSpPr>
          <p:nvPr/>
        </p:nvSpPr>
        <p:spPr bwMode="auto">
          <a:xfrm rot="16200000" flipH="1">
            <a:off x="2686050" y="1809750"/>
            <a:ext cx="190500" cy="4191000"/>
          </a:xfrm>
          <a:prstGeom prst="rightBracket">
            <a:avLst>
              <a:gd name="adj" fmla="val 183333"/>
            </a:avLst>
          </a:prstGeom>
          <a:noFill/>
          <a:ln w="25400" cap="flat" cmpd="sng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38" name="Line Callout 1 (Accent Bar) 6"/>
          <p:cNvSpPr>
            <a:spLocks/>
          </p:cNvSpPr>
          <p:nvPr/>
        </p:nvSpPr>
        <p:spPr bwMode="auto">
          <a:xfrm>
            <a:off x="3962400" y="4900613"/>
            <a:ext cx="2362200" cy="1143000"/>
          </a:xfrm>
          <a:prstGeom prst="accentCallout1">
            <a:avLst>
              <a:gd name="adj1" fmla="val 18750"/>
              <a:gd name="adj2" fmla="val -8329"/>
              <a:gd name="adj3" fmla="val -79681"/>
              <a:gd name="adj4" fmla="val -71255"/>
            </a:avLst>
          </a:prstGeom>
          <a:solidFill>
            <a:srgbClr val="808DA0"/>
          </a:solidFill>
          <a:ln w="26425" cap="flat" cmpd="sng">
            <a:solidFill>
              <a:srgbClr val="5D6775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Adversary’s </a:t>
            </a:r>
            <a:r>
              <a:rPr lang="en-US">
                <a:solidFill>
                  <a:srgbClr val="FFFF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auxiliary</a:t>
            </a:r>
            <a:r>
              <a:rPr lang="en-US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  information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D49E-A429-4520-94BA-E62D5808E097}" type="slidenum">
              <a:rPr lang="zh-CN" altLang="en-US"/>
              <a:pPr/>
              <a:t>5</a:t>
            </a:fld>
            <a:endParaRPr lang="en-US"/>
          </a:p>
        </p:txBody>
      </p:sp>
      <p:sp>
        <p:nvSpPr>
          <p:cNvPr id="9218" name="Document"/>
          <p:cNvSpPr>
            <a:spLocks noEditPoints="1" noChangeArrowheads="1"/>
          </p:cNvSpPr>
          <p:nvPr/>
        </p:nvSpPr>
        <p:spPr bwMode="auto">
          <a:xfrm>
            <a:off x="838200" y="1981200"/>
            <a:ext cx="4572000" cy="3810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noFill/>
          <a:ln w="26425" cap="flat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19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457200"/>
            <a:ext cx="8382000" cy="990600"/>
          </a:xfrm>
          <a:noFill/>
          <a:ln/>
        </p:spPr>
        <p:txBody>
          <a:bodyPr/>
          <a:lstStyle/>
          <a:p>
            <a:r>
              <a:rPr lang="zh-CN" altLang="zh-CN" sz="3200"/>
              <a:t>“Straddler attack” on recommender system</a:t>
            </a:r>
          </a:p>
        </p:txBody>
      </p:sp>
      <p:pic>
        <p:nvPicPr>
          <p:cNvPr id="9220" name="Picture 3" descr="MCj0424790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1438"/>
            <a:ext cx="17081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MCj04247900000[1]"/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389438"/>
            <a:ext cx="17081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5"/>
          <p:cNvSpPr>
            <a:spLocks noChangeArrowheads="1"/>
          </p:cNvSpPr>
          <p:nvPr/>
        </p:nvSpPr>
        <p:spPr bwMode="auto">
          <a:xfrm>
            <a:off x="6858000" y="6167438"/>
            <a:ext cx="1247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Amazon</a:t>
            </a:r>
          </a:p>
        </p:txBody>
      </p:sp>
      <p:sp>
        <p:nvSpPr>
          <p:cNvPr id="9223" name="TextBox 8"/>
          <p:cNvSpPr>
            <a:spLocks noChangeArrowheads="1"/>
          </p:cNvSpPr>
          <p:nvPr/>
        </p:nvSpPr>
        <p:spPr bwMode="auto">
          <a:xfrm>
            <a:off x="1219200" y="2057400"/>
            <a:ext cx="41148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People who bought</a:t>
            </a:r>
            <a:endParaRPr lang="zh-CN" altLang="en-US" sz="3600">
              <a:solidFill>
                <a:srgbClr val="0070C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chemeClr val="accent1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zh-CN" altLang="en-US" sz="3600">
              <a:solidFill>
                <a:schemeClr val="accent1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0070C0"/>
                </a:solidFill>
                <a:cs typeface="Arial" panose="020B0604020202020204" pitchFamily="34" charset="0"/>
                <a:sym typeface="Arial" panose="020B0604020202020204" pitchFamily="34" charset="0"/>
              </a:rPr>
              <a:t>also bought </a:t>
            </a:r>
            <a:endParaRPr lang="zh-CN" altLang="en-US"/>
          </a:p>
        </p:txBody>
      </p:sp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7143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971800"/>
            <a:ext cx="657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8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71800"/>
            <a:ext cx="8445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Shape 20"/>
          <p:cNvSpPr>
            <a:spLocks noChangeShapeType="1"/>
          </p:cNvSpPr>
          <p:nvPr/>
        </p:nvSpPr>
        <p:spPr bwMode="auto">
          <a:xfrm>
            <a:off x="5410200" y="3509963"/>
            <a:ext cx="1463675" cy="452437"/>
          </a:xfrm>
          <a:prstGeom prst="bentConnector2">
            <a:avLst/>
          </a:prstGeom>
          <a:noFill/>
          <a:ln w="26425" cap="flat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15240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Where to get “auxiliary information”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zh-CN" sz="2400"/>
              <a:t>Personal knowledge/communication</a:t>
            </a:r>
          </a:p>
          <a:p>
            <a:pPr>
              <a:lnSpc>
                <a:spcPct val="90000"/>
              </a:lnSpc>
            </a:pPr>
            <a:endParaRPr lang="zh-CN" altLang="zh-CN" sz="2400"/>
          </a:p>
          <a:p>
            <a:pPr>
              <a:lnSpc>
                <a:spcPct val="90000"/>
              </a:lnSpc>
            </a:pPr>
            <a:r>
              <a:rPr lang="zh-CN" altLang="zh-CN" sz="2400"/>
              <a:t>Your Facebook page!!</a:t>
            </a:r>
          </a:p>
          <a:p>
            <a:pPr>
              <a:lnSpc>
                <a:spcPct val="90000"/>
              </a:lnSpc>
            </a:pPr>
            <a:endParaRPr lang="zh-CN" altLang="zh-CN" sz="2400"/>
          </a:p>
          <a:p>
            <a:pPr>
              <a:lnSpc>
                <a:spcPct val="90000"/>
              </a:lnSpc>
            </a:pPr>
            <a:r>
              <a:rPr lang="zh-CN" altLang="zh-CN" sz="2400"/>
              <a:t>Public datasets</a:t>
            </a:r>
          </a:p>
          <a:p>
            <a:pPr marL="274638" lvl="1" indent="0">
              <a:lnSpc>
                <a:spcPct val="90000"/>
              </a:lnSpc>
            </a:pPr>
            <a:r>
              <a:rPr lang="zh-CN" altLang="zh-CN" sz="2400"/>
              <a:t>(Online) white pages</a:t>
            </a:r>
          </a:p>
          <a:p>
            <a:pPr marL="274638" lvl="1" indent="0">
              <a:lnSpc>
                <a:spcPct val="90000"/>
              </a:lnSpc>
            </a:pPr>
            <a:r>
              <a:rPr lang="zh-CN" altLang="zh-CN" sz="2400"/>
              <a:t>Scraping webpages</a:t>
            </a:r>
          </a:p>
          <a:p>
            <a:pPr marL="274638" lvl="1" indent="0">
              <a:lnSpc>
                <a:spcPct val="90000"/>
              </a:lnSpc>
              <a:buFontTx/>
              <a:buNone/>
            </a:pPr>
            <a:endParaRPr lang="zh-CN" altLang="zh-CN" sz="2400"/>
          </a:p>
          <a:p>
            <a:pPr>
              <a:lnSpc>
                <a:spcPct val="90000"/>
              </a:lnSpc>
            </a:pPr>
            <a:r>
              <a:rPr lang="zh-CN" altLang="zh-CN" sz="2400"/>
              <a:t>Stealthy</a:t>
            </a:r>
          </a:p>
          <a:p>
            <a:pPr marL="274638" lvl="1" indent="0">
              <a:lnSpc>
                <a:spcPct val="90000"/>
              </a:lnSpc>
            </a:pPr>
            <a:r>
              <a:rPr lang="zh-CN" altLang="zh-CN" sz="2400"/>
              <a:t>Web trackers, history sniffing</a:t>
            </a:r>
          </a:p>
          <a:p>
            <a:pPr marL="274638" lvl="1" indent="0">
              <a:lnSpc>
                <a:spcPct val="90000"/>
              </a:lnSpc>
            </a:pPr>
            <a:r>
              <a:rPr lang="zh-CN" altLang="zh-CN" sz="2400"/>
              <a:t>Phishing attacks or social engineering attacks in general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6225"/>
            <a:ext cx="8229600" cy="1000125"/>
          </a:xfrm>
          <a:noFill/>
          <a:ln/>
        </p:spPr>
        <p:txBody>
          <a:bodyPr/>
          <a:lstStyle/>
          <a:p>
            <a:r>
              <a:rPr lang="zh-CN" altLang="zh-CN" sz="3600"/>
              <a:t>Linkage attack!</a:t>
            </a:r>
            <a:endParaRPr lang="zh-CN" altLang="zh-CN" sz="2400">
              <a:solidFill>
                <a:schemeClr val="accent1"/>
              </a:solidFill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235450" cy="3505200"/>
          </a:xfrm>
          <a:noFill/>
          <a:ln/>
        </p:spPr>
      </p:pic>
      <p:pic>
        <p:nvPicPr>
          <p:cNvPr id="11268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0425" y="1714500"/>
            <a:ext cx="4473575" cy="3276600"/>
          </a:xfrm>
          <a:noFill/>
          <a:ln/>
        </p:spPr>
      </p:pic>
      <p:sp>
        <p:nvSpPr>
          <p:cNvPr id="11269" name="Up-Down Arrow 2"/>
          <p:cNvSpPr>
            <a:spLocks noChangeArrowheads="1"/>
          </p:cNvSpPr>
          <p:nvPr/>
        </p:nvSpPr>
        <p:spPr bwMode="auto">
          <a:xfrm rot="3885312">
            <a:off x="4313238" y="2209800"/>
            <a:ext cx="457200" cy="2581275"/>
          </a:xfrm>
          <a:prstGeom prst="upDownArrow">
            <a:avLst>
              <a:gd name="adj1" fmla="val 50000"/>
              <a:gd name="adj2" fmla="val 49976"/>
            </a:avLst>
          </a:prstGeom>
          <a:solidFill>
            <a:schemeClr val="accent1"/>
          </a:solidFill>
          <a:ln w="26425" cap="flat" cmpd="sng">
            <a:solidFill>
              <a:srgbClr val="6B767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70" name="TextBox 3"/>
          <p:cNvSpPr>
            <a:spLocks noChangeArrowheads="1"/>
          </p:cNvSpPr>
          <p:nvPr/>
        </p:nvSpPr>
        <p:spPr bwMode="auto">
          <a:xfrm>
            <a:off x="990600" y="5410200"/>
            <a:ext cx="7239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cs typeface="Arial" panose="020B0604020202020204" pitchFamily="34" charset="0"/>
                <a:sym typeface="Arial" panose="020B0604020202020204" pitchFamily="34" charset="0"/>
              </a:rPr>
              <a:t>87% </a:t>
            </a:r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of US population have </a:t>
            </a:r>
            <a:r>
              <a:rPr lang="en-US" sz="2400">
                <a:solidFill>
                  <a:srgbClr val="0070C0"/>
                </a:solidFill>
                <a:cs typeface="Arial" panose="020B0604020202020204" pitchFamily="34" charset="0"/>
                <a:sym typeface="Arial" panose="020B0604020202020204" pitchFamily="34" charset="0"/>
              </a:rPr>
              <a:t>unique</a:t>
            </a:r>
            <a:r>
              <a:rPr lang="en-US" sz="2400">
                <a:solidFill>
                  <a:srgbClr val="292934"/>
                </a:solidFill>
                <a:cs typeface="Arial" panose="020B0604020202020204" pitchFamily="34" charset="0"/>
                <a:sym typeface="Arial" panose="020B0604020202020204" pitchFamily="34" charset="0"/>
              </a:rPr>
              <a:t> date of birth, gender, and postal code!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57900" y="1127125"/>
            <a:ext cx="2674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/>
              <a:t>[Golle and Partridge 09]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zh-CN" altLang="zh-CN" sz="3600"/>
              <a:t>Uniqueness of live/work locations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1500"/>
            <a:ext cx="8229600" cy="4043363"/>
          </a:xfrm>
          <a:noFill/>
          <a:ln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32513" y="1200150"/>
            <a:ext cx="287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>
                <a:solidFill>
                  <a:srgbClr val="000000"/>
                </a:solidFill>
              </a:rPr>
              <a:t>[Golle and Partridge 09]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384175"/>
            <a:ext cx="9805988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>
            <a:spLocks noChangeArrowheads="1"/>
          </p:cNvSpPr>
          <p:nvPr/>
        </p:nvSpPr>
        <p:spPr bwMode="auto">
          <a:xfrm>
            <a:off x="6629400" y="855663"/>
            <a:ext cx="2620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cs typeface="Arial" panose="020B0604020202020204" pitchFamily="34" charset="0"/>
                <a:sym typeface="Arial" panose="020B0604020202020204" pitchFamily="34" charset="0"/>
              </a:rPr>
              <a:t>[Golle and Partridge 09]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空白设计模板">
  <a:themeElements>
    <a:clrScheme name="空白设计模板 14">
      <a:dk1>
        <a:srgbClr val="000000"/>
      </a:dk1>
      <a:lt1>
        <a:srgbClr val="FFFFFF"/>
      </a:lt1>
      <a:dk2>
        <a:srgbClr val="CC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空白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空白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设计模板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设计模板 14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rching Encrypted Data">
  <a:themeElements>
    <a:clrScheme name="">
      <a:dk1>
        <a:srgbClr val="081D58"/>
      </a:dk1>
      <a:lt1>
        <a:srgbClr val="FFFFFF"/>
      </a:lt1>
      <a:dk2>
        <a:srgbClr val="712000"/>
      </a:dk2>
      <a:lt2>
        <a:srgbClr val="618FFD"/>
      </a:lt2>
      <a:accent1>
        <a:srgbClr val="3365FB"/>
      </a:accent1>
      <a:accent2>
        <a:srgbClr val="CF0E30"/>
      </a:accent2>
      <a:accent3>
        <a:srgbClr val="FFFFFF"/>
      </a:accent3>
      <a:accent4>
        <a:srgbClr val="06174A"/>
      </a:accent4>
      <a:accent5>
        <a:srgbClr val="ADB8FD"/>
      </a:accent5>
      <a:accent6>
        <a:srgbClr val="BB0C2A"/>
      </a:accent6>
      <a:hlink>
        <a:srgbClr val="676767"/>
      </a:hlink>
      <a:folHlink>
        <a:srgbClr val="C1CEFF"/>
      </a:folHlink>
    </a:clrScheme>
    <a:fontScheme name="Searching Encrypted Da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arching Encrypted Data_2">
  <a:themeElements>
    <a:clrScheme name="">
      <a:dk1>
        <a:srgbClr val="081D58"/>
      </a:dk1>
      <a:lt1>
        <a:srgbClr val="FFFFFF"/>
      </a:lt1>
      <a:dk2>
        <a:srgbClr val="712000"/>
      </a:dk2>
      <a:lt2>
        <a:srgbClr val="618FFD"/>
      </a:lt2>
      <a:accent1>
        <a:srgbClr val="3365FB"/>
      </a:accent1>
      <a:accent2>
        <a:srgbClr val="CF0E30"/>
      </a:accent2>
      <a:accent3>
        <a:srgbClr val="FFFFFF"/>
      </a:accent3>
      <a:accent4>
        <a:srgbClr val="06174A"/>
      </a:accent4>
      <a:accent5>
        <a:srgbClr val="ADB8FD"/>
      </a:accent5>
      <a:accent6>
        <a:srgbClr val="BB0C2A"/>
      </a:accent6>
      <a:hlink>
        <a:srgbClr val="676767"/>
      </a:hlink>
      <a:folHlink>
        <a:srgbClr val="C1CEFF"/>
      </a:folHlink>
    </a:clrScheme>
    <a:fontScheme name="Searching Encrypted Data_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FFFFFF"/>
      </a:accent3>
      <a:accent4>
        <a:srgbClr val="21212B"/>
      </a:accent4>
      <a:accent5>
        <a:srgbClr val="C8CECA"/>
      </a:accent5>
      <a:accent6>
        <a:srgbClr val="9C815D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FFFFFF"/>
    </a:accent3>
    <a:accent4>
      <a:srgbClr val="21212B"/>
    </a:accent4>
    <a:accent5>
      <a:srgbClr val="C8CECA"/>
    </a:accent5>
    <a:accent6>
      <a:srgbClr val="9C815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1135</Words>
  <Characters>0</Characters>
  <Application>Microsoft Office PowerPoint</Application>
  <DocSecurity>0</DocSecurity>
  <PresentationFormat>On-screen Show (4:3)</PresentationFormat>
  <Lines>0</Lines>
  <Paragraphs>246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Geneva</vt:lpstr>
      <vt:lpstr>MS PGothic</vt:lpstr>
      <vt:lpstr>方正舒体</vt:lpstr>
      <vt:lpstr>宋体</vt:lpstr>
      <vt:lpstr>Arial</vt:lpstr>
      <vt:lpstr>Calibri</vt:lpstr>
      <vt:lpstr>Symbol</vt:lpstr>
      <vt:lpstr>空白设计模板</vt:lpstr>
      <vt:lpstr>Searching Encrypted Data</vt:lpstr>
      <vt:lpstr>Searching Encrypted Data_2</vt:lpstr>
      <vt:lpstr>Privacy Enhancing Technologies</vt:lpstr>
      <vt:lpstr>The uniqueness of high-dimensional data</vt:lpstr>
      <vt:lpstr>How many bits of information needed to identify an individual?</vt:lpstr>
      <vt:lpstr>Attack or “privacy != removing PII”</vt:lpstr>
      <vt:lpstr>“Straddler attack” on recommender system</vt:lpstr>
      <vt:lpstr>Where to get “auxiliary information”</vt:lpstr>
      <vt:lpstr>Linkage attack!</vt:lpstr>
      <vt:lpstr>Uniqueness of live/work locations</vt:lpstr>
      <vt:lpstr>PowerPoint Presentation</vt:lpstr>
      <vt:lpstr>Attackers</vt:lpstr>
      <vt:lpstr>Case Study: Netflix dataset</vt:lpstr>
      <vt:lpstr>Linkage attack on the netflix dataset</vt:lpstr>
      <vt:lpstr>The Netflix dataset</vt:lpstr>
      <vt:lpstr>Netflix Dataset: Nearest Neighbor</vt:lpstr>
      <vt:lpstr>Deanonymizing the Netflix Dataset</vt:lpstr>
      <vt:lpstr>Challenge: Noise</vt:lpstr>
      <vt:lpstr>Scoring and Record Selection</vt:lpstr>
      <vt:lpstr>How Good Is the Match?</vt:lpstr>
      <vt:lpstr>Eccentricity in the Netflix Dataset</vt:lpstr>
      <vt:lpstr>Avoiding False Matches</vt:lpstr>
      <vt:lpstr>Case study: Social network deanonymization</vt:lpstr>
      <vt:lpstr>Motivating scenario:  Overlapping networks</vt:lpstr>
      <vt:lpstr>Releasing social net data: What needs protecting?                </vt:lpstr>
      <vt:lpstr>IJCNN/Kaggle Social Network Challenge</vt:lpstr>
      <vt:lpstr>IJCNN/Kaggle Social Network Challenge</vt:lpstr>
      <vt:lpstr>PowerPoint Presentation</vt:lpstr>
      <vt:lpstr>Deanonymization: Seed Identification</vt:lpstr>
      <vt:lpstr>Propagation of Mappings</vt:lpstr>
      <vt:lpstr>Challenges: Noise and missing info</vt:lpstr>
      <vt:lpstr>Similarity measure</vt:lpstr>
      <vt:lpstr>Combining De-anonymization with Link Prediction</vt:lpstr>
      <vt:lpstr>Case study: Amazon attack</vt:lpstr>
      <vt:lpstr>Item-to-item recommendations</vt:lpstr>
      <vt:lpstr>Modern Collaborative Filtering</vt:lpstr>
      <vt:lpstr>Inferring Alice’s Transactions</vt:lpstr>
      <vt:lpstr>Summary for today</vt:lpstr>
      <vt:lpstr>Homework</vt:lpstr>
      <vt:lpstr>Reading list</vt:lpstr>
    </vt:vector>
  </TitlesOfParts>
  <Manager/>
  <Company>PARC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Attacks</dc:title>
  <dc:subject>Privacy Enhancing Technologies</dc:subject>
  <dc:creator>elaine@cs.umd.edu</dc:creator>
  <cp:keywords/>
  <dc:description/>
  <cp:lastModifiedBy>Xiao_Wang</cp:lastModifiedBy>
  <cp:revision>197</cp:revision>
  <dcterms:created xsi:type="dcterms:W3CDTF">2012-09-11T07:03:00Z</dcterms:created>
  <dcterms:modified xsi:type="dcterms:W3CDTF">2013-10-07T12:59:28Z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