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sldIdLst>
    <p:sldId id="378" r:id="rId2"/>
    <p:sldId id="258" r:id="rId3"/>
    <p:sldId id="260" r:id="rId4"/>
    <p:sldId id="261" r:id="rId5"/>
    <p:sldId id="263" r:id="rId6"/>
    <p:sldId id="298" r:id="rId7"/>
    <p:sldId id="277" r:id="rId8"/>
    <p:sldId id="264" r:id="rId9"/>
    <p:sldId id="262" r:id="rId10"/>
    <p:sldId id="269" r:id="rId11"/>
    <p:sldId id="275" r:id="rId12"/>
    <p:sldId id="278" r:id="rId13"/>
    <p:sldId id="265" r:id="rId14"/>
    <p:sldId id="283" r:id="rId15"/>
    <p:sldId id="276" r:id="rId16"/>
    <p:sldId id="279" r:id="rId17"/>
    <p:sldId id="270" r:id="rId18"/>
    <p:sldId id="272" r:id="rId19"/>
    <p:sldId id="302" r:id="rId20"/>
    <p:sldId id="379" r:id="rId21"/>
    <p:sldId id="299" r:id="rId22"/>
    <p:sldId id="303" r:id="rId23"/>
    <p:sldId id="304" r:id="rId24"/>
    <p:sldId id="305" r:id="rId25"/>
    <p:sldId id="306" r:id="rId26"/>
    <p:sldId id="282" r:id="rId27"/>
    <p:sldId id="380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291" r:id="rId40"/>
    <p:sldId id="294" r:id="rId41"/>
    <p:sldId id="308" r:id="rId42"/>
    <p:sldId id="309" r:id="rId43"/>
    <p:sldId id="310" r:id="rId44"/>
    <p:sldId id="293" r:id="rId45"/>
    <p:sldId id="297" r:id="rId46"/>
    <p:sldId id="311" r:id="rId47"/>
    <p:sldId id="381" r:id="rId48"/>
    <p:sldId id="314" r:id="rId49"/>
    <p:sldId id="315" r:id="rId50"/>
    <p:sldId id="301" r:id="rId51"/>
    <p:sldId id="313" r:id="rId52"/>
    <p:sldId id="316" r:id="rId53"/>
    <p:sldId id="296" r:id="rId54"/>
    <p:sldId id="334" r:id="rId55"/>
    <p:sldId id="382" r:id="rId56"/>
    <p:sldId id="383" r:id="rId57"/>
  </p:sldIdLst>
  <p:sldSz cx="9144000" cy="6858000" type="screen4x3"/>
  <p:notesSz cx="7269163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4295" cy="742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14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4117975" y="0"/>
            <a:ext cx="314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FE2CFBF-23A6-4212-BBFB-3181819E1C09}" type="datetime1">
              <a:rPr lang="en-US"/>
              <a:pPr/>
              <a:t>10/7/2013</a:t>
            </a:fld>
            <a:endParaRPr lang="en-US" sz="1200"/>
          </a:p>
        </p:txBody>
      </p:sp>
      <p:sp>
        <p:nvSpPr>
          <p:cNvPr id="205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11263" y="719138"/>
            <a:ext cx="48466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727075" y="4559300"/>
            <a:ext cx="58150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Click to edit Master text styles</a:t>
            </a:r>
          </a:p>
          <a:p>
            <a:pPr>
              <a:buFontTx/>
              <a:buNone/>
            </a:pPr>
            <a:r>
              <a:rPr lang="zh-CN" altLang="zh-CN"/>
              <a:t>Second level</a:t>
            </a:r>
          </a:p>
          <a:p>
            <a:pPr>
              <a:buFontTx/>
              <a:buNone/>
            </a:pPr>
            <a:r>
              <a:rPr lang="zh-CN" altLang="zh-CN"/>
              <a:t>Third level</a:t>
            </a:r>
          </a:p>
          <a:p>
            <a:pPr>
              <a:buFontTx/>
              <a:buNone/>
            </a:pPr>
            <a:r>
              <a:rPr lang="zh-CN" altLang="zh-CN"/>
              <a:t>Fourth level</a:t>
            </a:r>
          </a:p>
          <a:p>
            <a:pPr>
              <a:buFontTx/>
              <a:buNone/>
            </a:pPr>
            <a:r>
              <a:rPr lang="zh-CN" altLang="zh-CN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4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975" y="9118600"/>
            <a:ext cx="314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469FE36-3189-4B8B-B770-012A86535EB9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125991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1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1924050" cy="59436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619750" cy="59436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3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30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23950"/>
            <a:ext cx="3771900" cy="50482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23950"/>
            <a:ext cx="3771900" cy="50482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1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6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07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8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32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71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23950"/>
            <a:ext cx="7696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Body Text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7" name="Rectangle 3" descr="Large confetti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228600"/>
            <a:ext cx="716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Slide Title</a:t>
            </a:r>
          </a:p>
        </p:txBody>
      </p:sp>
      <p:sp>
        <p:nvSpPr>
          <p:cNvPr id="1028" name="Rectangle 6" descr="Large confetti"/>
          <p:cNvSpPr>
            <a:spLocks noChangeArrowheads="1"/>
          </p:cNvSpPr>
          <p:nvPr/>
        </p:nvSpPr>
        <p:spPr bwMode="auto">
          <a:xfrm>
            <a:off x="6934200" y="6400800"/>
            <a:ext cx="17637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fld id="{2946306B-E444-47BD-BA84-C165645B2A92}" type="slidenum">
              <a:rPr lang="en-US" sz="1000">
                <a:solidFill>
                  <a:srgbClr val="006B61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6B6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285750" indent="-2857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5800" indent="-22860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43050" indent="-1714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00250" indent="-1714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–"/>
        <a:defRPr sz="1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pubs/80240/dwork-tcc09.pdf" TargetMode="External"/><Relationship Id="rId3" Type="http://schemas.openxmlformats.org/officeDocument/2006/relationships/hyperlink" Target="http://research.microsoft.com/en-us/projects/DatabasePrivacy/dwork.pdf" TargetMode="External"/><Relationship Id="rId7" Type="http://schemas.openxmlformats.org/officeDocument/2006/relationships/hyperlink" Target="http://www.cs.utexas.edu/~shmat/shmat_oak11ymal.pdf" TargetMode="External"/><Relationship Id="rId2" Type="http://schemas.openxmlformats.org/officeDocument/2006/relationships/hyperlink" Target="http://www.youtube.com/watch?v=NCwV8uCv1y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s.umd.edu/~elaine/docs/gupt.pdf" TargetMode="External"/><Relationship Id="rId5" Type="http://schemas.openxmlformats.org/officeDocument/2006/relationships/hyperlink" Target="http://research.microsoft.com/apps/pubs/?id=119060" TargetMode="External"/><Relationship Id="rId4" Type="http://schemas.openxmlformats.org/officeDocument/2006/relationships/hyperlink" Target="http://research.microsoft.com/apps/pubs/?id=802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 noChangeArrowheads="1"/>
          </p:cNvSpPr>
          <p:nvPr>
            <p:ph type="ctrTitle" idx="4294967295"/>
          </p:nvPr>
        </p:nvSpPr>
        <p:spPr>
          <a:xfrm>
            <a:off x="708025" y="1127125"/>
            <a:ext cx="7772400" cy="1470025"/>
          </a:xfrm>
          <a:ln/>
        </p:spPr>
        <p:txBody>
          <a:bodyPr/>
          <a:lstStyle/>
          <a:p>
            <a:r>
              <a:rPr lang="zh-CN" altLang="zh-CN"/>
              <a:t>Privacy Enhancing Technologies</a:t>
            </a:r>
          </a:p>
        </p:txBody>
      </p:sp>
      <p:sp>
        <p:nvSpPr>
          <p:cNvPr id="3075" name="Subtitle 2" descr="Large confetti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4246563"/>
            <a:ext cx="6400800" cy="509587"/>
          </a:xfrm>
          <a:ln/>
        </p:spPr>
        <p:txBody>
          <a:bodyPr/>
          <a:lstStyle/>
          <a:p>
            <a:r>
              <a:rPr lang="zh-CN" altLang="zh-CN"/>
              <a:t>Elaine Shi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40013" y="2835275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Lecture 3 </a:t>
            </a:r>
            <a:r>
              <a:rPr lang="zh-CN" altLang="en-US" sz="2400">
                <a:solidFill>
                  <a:schemeClr val="accent2"/>
                </a:solidFill>
              </a:rPr>
              <a:t>Differential Privacy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14625" y="5807075"/>
            <a:ext cx="6389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tx2"/>
                </a:solidFill>
              </a:rPr>
              <a:t>Some slides adapted from Adam </a:t>
            </a:r>
            <a:r>
              <a:rPr lang="zh-CN" altLang="zh-CN" sz="1600" dirty="0" smtClean="0">
                <a:solidFill>
                  <a:schemeClr val="tx2"/>
                </a:solidFill>
              </a:rPr>
              <a:t>Smith</a:t>
            </a:r>
            <a:r>
              <a:rPr lang="en-US" altLang="zh-CN" sz="1600" dirty="0" smtClean="0">
                <a:solidFill>
                  <a:schemeClr val="tx2"/>
                </a:solidFill>
              </a:rPr>
              <a:t>’</a:t>
            </a:r>
            <a:r>
              <a:rPr lang="zh-CN" altLang="zh-CN" sz="1600" dirty="0" smtClean="0">
                <a:solidFill>
                  <a:schemeClr val="tx2"/>
                </a:solidFill>
              </a:rPr>
              <a:t>s </a:t>
            </a:r>
            <a:r>
              <a:rPr lang="zh-CN" altLang="zh-CN" sz="1600" dirty="0">
                <a:solidFill>
                  <a:schemeClr val="tx2"/>
                </a:solidFill>
              </a:rPr>
              <a:t>lecture and other talk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Attempt 2: </a:t>
            </a:r>
          </a:p>
        </p:txBody>
      </p:sp>
      <p:pic>
        <p:nvPicPr>
          <p:cNvPr id="12291" name="Picture 4" descr="Large confett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86200"/>
            <a:ext cx="1403350" cy="2762250"/>
          </a:xfrm>
          <a:ln/>
        </p:spPr>
      </p:pic>
      <p:sp>
        <p:nvSpPr>
          <p:cNvPr id="12292" name="Rectangular Callout 4"/>
          <p:cNvSpPr>
            <a:spLocks noChangeArrowheads="1"/>
          </p:cNvSpPr>
          <p:nvPr/>
        </p:nvSpPr>
        <p:spPr bwMode="auto">
          <a:xfrm>
            <a:off x="304800" y="1676400"/>
            <a:ext cx="3962400" cy="2438400"/>
          </a:xfrm>
          <a:prstGeom prst="wedgeRectCallout">
            <a:avLst>
              <a:gd name="adj1" fmla="val -25079"/>
              <a:gd name="adj2" fmla="val 71806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I am releasing researching findings showing that people who smoke are very likely to get cancer. </a:t>
            </a:r>
          </a:p>
        </p:txBody>
      </p:sp>
      <p:sp>
        <p:nvSpPr>
          <p:cNvPr id="12293" name="Rectangular Callout 6"/>
          <p:cNvSpPr>
            <a:spLocks noChangeArrowheads="1"/>
          </p:cNvSpPr>
          <p:nvPr/>
        </p:nvSpPr>
        <p:spPr bwMode="auto">
          <a:xfrm>
            <a:off x="4572000" y="1676400"/>
            <a:ext cx="3962400" cy="2438400"/>
          </a:xfrm>
          <a:prstGeom prst="wedgeRectCallout">
            <a:avLst>
              <a:gd name="adj1" fmla="val 34537"/>
              <a:gd name="adj2" fmla="val 76269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You cannot do that, since it will break my privacy. My insurance company happens to know that I am a smoker…</a:t>
            </a:r>
          </a:p>
        </p:txBody>
      </p:sp>
      <p:pic>
        <p:nvPicPr>
          <p:cNvPr id="12294" name="Picture 2" descr="http://farm3.static.flickr.com/2443/3627414033_b7b1b9f49b.jpg?v=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315200" y="4876800"/>
            <a:ext cx="1828800" cy="174783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Attempt 2: Absolute Disclosure Prevention</a:t>
            </a:r>
          </a:p>
        </p:txBody>
      </p:sp>
      <p:sp>
        <p:nvSpPr>
          <p:cNvPr id="1331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/>
            <a:r>
              <a:rPr lang="zh-CN" altLang="zh-CN" sz="3600" b="0"/>
              <a:t> </a:t>
            </a:r>
            <a:r>
              <a:rPr lang="zh-CN" altLang="zh-CN" sz="3600" b="0">
                <a:solidFill>
                  <a:srgbClr val="0070C0"/>
                </a:solidFill>
              </a:rPr>
              <a:t>“If the release of statistics </a:t>
            </a:r>
            <a:r>
              <a:rPr lang="zh-CN" altLang="zh-CN" sz="3600" b="0" i="1">
                <a:solidFill>
                  <a:srgbClr val="0070C0"/>
                </a:solidFill>
              </a:rPr>
              <a:t>S makes it possible to </a:t>
            </a:r>
            <a:r>
              <a:rPr lang="zh-CN" altLang="zh-CN" sz="3600" b="0">
                <a:solidFill>
                  <a:srgbClr val="0070C0"/>
                </a:solidFill>
              </a:rPr>
              <a:t>determine the value [of private information] more accurately than is possible without access to </a:t>
            </a:r>
            <a:r>
              <a:rPr lang="zh-CN" altLang="zh-CN" sz="3600" b="0" i="1">
                <a:solidFill>
                  <a:srgbClr val="0070C0"/>
                </a:solidFill>
              </a:rPr>
              <a:t>S, </a:t>
            </a:r>
            <a:r>
              <a:rPr lang="zh-CN" altLang="zh-CN" sz="3600" b="0">
                <a:solidFill>
                  <a:srgbClr val="0070C0"/>
                </a:solidFill>
              </a:rPr>
              <a:t>a</a:t>
            </a:r>
            <a:r>
              <a:rPr lang="zh-CN" altLang="zh-CN" sz="3600" b="0" i="1">
                <a:solidFill>
                  <a:srgbClr val="0070C0"/>
                </a:solidFill>
              </a:rPr>
              <a:t> </a:t>
            </a:r>
            <a:r>
              <a:rPr lang="zh-CN" altLang="zh-CN" sz="3600" b="0">
                <a:solidFill>
                  <a:srgbClr val="0070C0"/>
                </a:solidFill>
              </a:rPr>
              <a:t>disclosure has taken place.” </a:t>
            </a:r>
            <a:r>
              <a:rPr lang="zh-CN" altLang="zh-CN" sz="3600" b="0"/>
              <a:t>[Dalenius]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An Impossibility Result</a:t>
            </a:r>
          </a:p>
        </p:txBody>
      </p:sp>
      <p:sp>
        <p:nvSpPr>
          <p:cNvPr id="14339" name="Rectangle 3" descr="Large confetti"/>
          <p:cNvSpPr>
            <a:spLocks noGrp="1" noChangeArrowheads="1"/>
          </p:cNvSpPr>
          <p:nvPr>
            <p:ph idx="4294967295"/>
          </p:nvPr>
        </p:nvSpPr>
        <p:spPr>
          <a:xfrm>
            <a:off x="1079500" y="1720850"/>
            <a:ext cx="7696200" cy="504825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zh-CN" altLang="zh-CN" sz="4000" b="0" dirty="0">
                <a:solidFill>
                  <a:srgbClr val="67676D"/>
                </a:solidFill>
              </a:rPr>
              <a:t>[informal]  </a:t>
            </a:r>
            <a:r>
              <a:rPr lang="zh-CN" altLang="zh-CN" sz="4000" b="0" dirty="0">
                <a:solidFill>
                  <a:srgbClr val="0070C0"/>
                </a:solidFill>
              </a:rPr>
              <a:t>It is not possible to design any non-trivial mechanism that satisfies such strong notion of privacy.</a:t>
            </a:r>
            <a:r>
              <a:rPr lang="zh-CN" altLang="zh-CN" sz="4000" b="0" dirty="0"/>
              <a:t>[Dalenius]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Attempt 3: “Blending into Crowd” or k-Anonymity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1403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ular Callout 6"/>
          <p:cNvSpPr>
            <a:spLocks noChangeArrowheads="1"/>
          </p:cNvSpPr>
          <p:nvPr/>
        </p:nvSpPr>
        <p:spPr bwMode="auto">
          <a:xfrm>
            <a:off x="304800" y="2438400"/>
            <a:ext cx="3962400" cy="1676400"/>
          </a:xfrm>
          <a:prstGeom prst="wedgeRectCallout">
            <a:avLst>
              <a:gd name="adj1" fmla="val -25079"/>
              <a:gd name="adj2" fmla="val 71806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K people purchased A and B, and all of them also purchased 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Attempt 3: “Blending into Crowd” or k-Anonymity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1403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ular Callout 6"/>
          <p:cNvSpPr>
            <a:spLocks noChangeArrowheads="1"/>
          </p:cNvSpPr>
          <p:nvPr/>
        </p:nvSpPr>
        <p:spPr bwMode="auto">
          <a:xfrm>
            <a:off x="304800" y="2438400"/>
            <a:ext cx="3962400" cy="1676400"/>
          </a:xfrm>
          <a:prstGeom prst="wedgeRectCallout">
            <a:avLst>
              <a:gd name="adj1" fmla="val -25079"/>
              <a:gd name="adj2" fmla="val 71806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K people purchased A and B, and all of them also purchased C.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797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ular Callout 7"/>
          <p:cNvSpPr>
            <a:spLocks noChangeArrowheads="1"/>
          </p:cNvSpPr>
          <p:nvPr/>
        </p:nvSpPr>
        <p:spPr bwMode="auto">
          <a:xfrm>
            <a:off x="4876800" y="2438400"/>
            <a:ext cx="3962400" cy="1676400"/>
          </a:xfrm>
          <a:prstGeom prst="wedgeRectCallout">
            <a:avLst>
              <a:gd name="adj1" fmla="val -2551"/>
              <a:gd name="adj2" fmla="val 80250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I know that Elaine bought A and B…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Attempt 4: Differential Privacy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>
            <a:spLocks noChangeArrowheads="1"/>
          </p:cNvSpPr>
          <p:nvPr/>
        </p:nvSpPr>
        <p:spPr bwMode="auto">
          <a:xfrm>
            <a:off x="1066800" y="4953000"/>
            <a:ext cx="7315200" cy="1446213"/>
          </a:xfrm>
          <a:prstGeom prst="rect">
            <a:avLst/>
          </a:prstGeom>
          <a:gradFill rotWithShape="1">
            <a:gsLst>
              <a:gs pos="0">
                <a:srgbClr val="9C2221"/>
              </a:gs>
              <a:gs pos="54999">
                <a:srgbClr val="BA2828"/>
              </a:gs>
              <a:gs pos="100000">
                <a:srgbClr val="DB30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FF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From the released statistics, it is hard to tell which case it 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Attempt 4: Differential Privacy</a:t>
            </a:r>
          </a:p>
        </p:txBody>
      </p:sp>
      <p:sp>
        <p:nvSpPr>
          <p:cNvPr id="1843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228600" y="4800600"/>
            <a:ext cx="8686800" cy="1752600"/>
          </a:xfr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lnSpc>
                <a:spcPct val="68000"/>
              </a:lnSpc>
            </a:pPr>
            <a:r>
              <a:rPr lang="zh-CN" altLang="zh-CN"/>
              <a:t>For all neighboring databases x and x’</a:t>
            </a:r>
          </a:p>
          <a:p>
            <a:pPr marL="285750" indent="-285750" algn="l">
              <a:lnSpc>
                <a:spcPct val="68000"/>
              </a:lnSpc>
            </a:pPr>
            <a:r>
              <a:rPr lang="zh-CN" altLang="zh-CN"/>
              <a:t>For all subsets of transcripts:</a:t>
            </a:r>
          </a:p>
          <a:p>
            <a:pPr marL="285750" indent="-285750" algn="l">
              <a:lnSpc>
                <a:spcPct val="68000"/>
              </a:lnSpc>
            </a:pPr>
            <a:endParaRPr lang="zh-CN" altLang="zh-CN"/>
          </a:p>
          <a:p>
            <a:pPr marL="285750" indent="-285750">
              <a:lnSpc>
                <a:spcPct val="68000"/>
              </a:lnSpc>
            </a:pPr>
            <a:r>
              <a:rPr lang="zh-CN" altLang="zh-CN" sz="3700"/>
              <a:t>Pr[A(x) </a:t>
            </a:r>
            <a:r>
              <a:rPr lang="zh-CN" altLang="zh-CN" sz="3700">
                <a:latin typeface="Corbel" panose="020B0503020204020204" pitchFamily="34" charset="0"/>
                <a:sym typeface="Corbel" panose="020B0503020204020204" pitchFamily="34" charset="0"/>
              </a:rPr>
              <a:t>є S] ≤ e</a:t>
            </a:r>
            <a:r>
              <a:rPr lang="zh-CN" altLang="zh-CN" sz="3700" baseline="30000"/>
              <a:t>ε</a:t>
            </a:r>
            <a:r>
              <a:rPr lang="zh-CN" altLang="zh-CN" sz="3700"/>
              <a:t> Pr[A(x’) є S]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Attempt 4: Differential Privacy</a:t>
            </a: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1524000"/>
            <a:ext cx="4572000" cy="2667000"/>
          </a:xfrm>
          <a:prstGeom prst="rec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4572000" y="1524000"/>
            <a:ext cx="4572000" cy="2667000"/>
          </a:xfrm>
          <a:prstGeom prst="rect">
            <a:avLst/>
          </a:prstGeom>
          <a:solidFill>
            <a:srgbClr val="FFFFFF"/>
          </a:solidFill>
          <a:ln w="48000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4191000"/>
            <a:ext cx="4572000" cy="2667000"/>
          </a:xfrm>
          <a:prstGeom prst="rect">
            <a:avLst/>
          </a:prstGeom>
          <a:solidFill>
            <a:srgbClr val="FFFFFF"/>
          </a:solidFill>
          <a:ln w="48000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4572000" y="4191000"/>
            <a:ext cx="4572000" cy="2667000"/>
          </a:xfrm>
          <a:prstGeom prst="rec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1318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228600" y="1752600"/>
            <a:ext cx="4114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I am releasing researching findings showing that people who smoke are very likely to get cancer</a:t>
            </a:r>
            <a:r>
              <a:rPr lang="en-US" sz="32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. </a:t>
            </a:r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4800600" y="1600200"/>
            <a:ext cx="411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Please don’t blame me if your insurance company knows that you are a smoker, since I am doing the society a favor. </a:t>
            </a:r>
            <a:endParaRPr lang="en-US" sz="320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152400" y="441960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Oh, btw, please feel safe to participate in my survey, since you have nothing more to lose.</a:t>
            </a:r>
            <a:endParaRPr lang="en-US" sz="320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19467" name="Rectangle 20"/>
          <p:cNvSpPr>
            <a:spLocks noChangeArrowheads="1"/>
          </p:cNvSpPr>
          <p:nvPr/>
        </p:nvSpPr>
        <p:spPr bwMode="auto">
          <a:xfrm>
            <a:off x="5203825" y="4419600"/>
            <a:ext cx="388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Since my mechanism is DP, </a:t>
            </a:r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whether or not you participate, your privacy loss would be roughly the same!</a:t>
            </a:r>
            <a:endParaRPr lang="en-US" sz="3200">
              <a:solidFill>
                <a:srgbClr val="0070C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19468" name="TextBox 21"/>
          <p:cNvSpPr>
            <a:spLocks noChangeArrowheads="1"/>
          </p:cNvSpPr>
          <p:nvPr/>
        </p:nvSpPr>
        <p:spPr bwMode="auto">
          <a:xfrm>
            <a:off x="3733800" y="3592513"/>
            <a:ext cx="34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1</a:t>
            </a:r>
          </a:p>
        </p:txBody>
      </p:sp>
      <p:sp>
        <p:nvSpPr>
          <p:cNvPr id="19469" name="TextBox 22"/>
          <p:cNvSpPr>
            <a:spLocks noChangeArrowheads="1"/>
          </p:cNvSpPr>
          <p:nvPr/>
        </p:nvSpPr>
        <p:spPr bwMode="auto">
          <a:xfrm>
            <a:off x="8610600" y="3657600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2</a:t>
            </a:r>
          </a:p>
        </p:txBody>
      </p:sp>
      <p:sp>
        <p:nvSpPr>
          <p:cNvPr id="19470" name="TextBox 23"/>
          <p:cNvSpPr>
            <a:spLocks noChangeArrowheads="1"/>
          </p:cNvSpPr>
          <p:nvPr/>
        </p:nvSpPr>
        <p:spPr bwMode="auto">
          <a:xfrm>
            <a:off x="3733800" y="6172200"/>
            <a:ext cx="34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3</a:t>
            </a:r>
          </a:p>
        </p:txBody>
      </p:sp>
      <p:sp>
        <p:nvSpPr>
          <p:cNvPr id="19471" name="TextBox 24"/>
          <p:cNvSpPr>
            <a:spLocks noChangeArrowheads="1"/>
          </p:cNvSpPr>
          <p:nvPr/>
        </p:nvSpPr>
        <p:spPr bwMode="auto">
          <a:xfrm>
            <a:off x="8642350" y="6172200"/>
            <a:ext cx="37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Notable Properties of DP</a:t>
            </a:r>
          </a:p>
        </p:txBody>
      </p:sp>
      <p:sp>
        <p:nvSpPr>
          <p:cNvPr id="20483" name="Rectangle 3" descr="Large confetti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zh-CN" altLang="zh-CN" b="0"/>
              <a:t>Adversary knows arbitrary auxiliary information</a:t>
            </a:r>
          </a:p>
          <a:p>
            <a:pPr lvl="1"/>
            <a:r>
              <a:rPr lang="zh-CN" altLang="zh-CN" b="0"/>
              <a:t>No linkage attacks</a:t>
            </a:r>
          </a:p>
          <a:p>
            <a:pPr lvl="1"/>
            <a:endParaRPr lang="zh-CN" altLang="zh-CN" b="0"/>
          </a:p>
          <a:p>
            <a:r>
              <a:rPr lang="zh-CN" altLang="zh-CN" b="0"/>
              <a:t>Oblivious to data distribution</a:t>
            </a:r>
          </a:p>
          <a:p>
            <a:endParaRPr lang="zh-CN" altLang="zh-CN" b="0"/>
          </a:p>
          <a:p>
            <a:r>
              <a:rPr lang="zh-CN" altLang="zh-CN" b="0"/>
              <a:t>Sanitizer need not know the adversary’s prior distribution on the DB</a:t>
            </a:r>
          </a:p>
          <a:p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Notable Properties of DP</a:t>
            </a:r>
          </a:p>
        </p:txBody>
      </p:sp>
      <p:sp>
        <p:nvSpPr>
          <p:cNvPr id="21507" name="Content Placeholder 2" descr="Large confetti"/>
          <p:cNvSpPr>
            <a:spLocks noGrp="1" noRot="1" noChangeAspect="1" noEditPoints="1" noChangeArrowheads="1" noTextEdit="1"/>
          </p:cNvSpPr>
          <p:nvPr>
            <p:ph idx="4294967295"/>
          </p:nvPr>
        </p:nvSpPr>
        <p:spPr>
          <a:xfrm>
            <a:off x="560388" y="1498600"/>
            <a:ext cx="8229600" cy="4624388"/>
          </a:xfrm>
          <a:blipFill dpi="0" rotWithShape="1">
            <a:blip r:embed="rId2"/>
            <a:srcRect/>
            <a:stretch>
              <a:fillRect/>
            </a:stretch>
          </a:blipFill>
          <a:ln/>
        </p:spPr>
        <p:txBody>
          <a:bodyPr/>
          <a:lstStyle/>
          <a:p>
            <a:pPr>
              <a:buFontTx/>
              <a:buNone/>
            </a:pPr>
            <a:r>
              <a:rPr lang="zh-CN" altLang="zh-CN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Roadmap</a:t>
            </a:r>
          </a:p>
        </p:txBody>
      </p:sp>
      <p:sp>
        <p:nvSpPr>
          <p:cNvPr id="4099" name="Rectangle 3" descr="Large confetti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CN" altLang="zh-CN" b="0"/>
          </a:p>
          <a:p>
            <a:r>
              <a:rPr lang="zh-CN" altLang="zh-CN" b="0"/>
              <a:t>Defining Differential Privacy</a:t>
            </a:r>
          </a:p>
          <a:p>
            <a:endParaRPr lang="zh-CN" altLang="zh-CN" b="0"/>
          </a:p>
          <a:p>
            <a:r>
              <a:rPr lang="zh-CN" altLang="zh-CN" b="0"/>
              <a:t>Techniques for Achieving DP</a:t>
            </a:r>
          </a:p>
          <a:p>
            <a:pPr lvl="1"/>
            <a:r>
              <a:rPr lang="zh-CN" altLang="zh-CN" b="0"/>
              <a:t>Output perturbation</a:t>
            </a:r>
          </a:p>
          <a:p>
            <a:pPr lvl="1"/>
            <a:r>
              <a:rPr lang="zh-CN" altLang="zh-CN" b="0"/>
              <a:t>Input perturbation</a:t>
            </a:r>
          </a:p>
          <a:p>
            <a:pPr lvl="1"/>
            <a:r>
              <a:rPr lang="zh-CN" altLang="zh-CN" b="0"/>
              <a:t>Perturbation of intermediate values</a:t>
            </a:r>
          </a:p>
          <a:p>
            <a:pPr lvl="1"/>
            <a:r>
              <a:rPr lang="zh-CN" altLang="zh-CN" b="0"/>
              <a:t>Sample and aggregate</a:t>
            </a:r>
          </a:p>
          <a:p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lstStyle/>
          <a:p>
            <a:r>
              <a:rPr lang="zh-CN" altLang="zh-CN" sz="3600"/>
              <a:t>DP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Techniques for Achieving DP</a:t>
            </a:r>
          </a:p>
        </p:txBody>
      </p:sp>
      <p:sp>
        <p:nvSpPr>
          <p:cNvPr id="2355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 b="0"/>
              <a:t>Output perturbation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Input perturbation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Perturbation of intermediate values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Sample and aggregate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en-US"/>
              <a:t>Method1: </a:t>
            </a:r>
            <a:r>
              <a:rPr lang="zh-CN" altLang="en-US"/>
              <a:t>Output Perturbation</a:t>
            </a:r>
          </a:p>
        </p:txBody>
      </p:sp>
      <p:sp>
        <p:nvSpPr>
          <p:cNvPr id="24580" name="Content Placeholder 2" descr="Large confetti"/>
          <p:cNvSpPr>
            <a:spLocks noGrp="1" noRot="1" noChangeAspect="1" noEditPoints="1" noChangeArrowheads="1" noTextEdit="1"/>
          </p:cNvSpPr>
          <p:nvPr>
            <p:ph idx="1"/>
          </p:nvPr>
        </p:nvSpPr>
        <p:spPr>
          <a:xfrm>
            <a:off x="188595" y="1645920"/>
            <a:ext cx="8229600" cy="4625975"/>
          </a:xfrm>
          <a:blipFill dpi="0" rotWithShape="1">
            <a:blip r:embed="rId2"/>
            <a:srcRect/>
            <a:stretch>
              <a:fillRect/>
            </a:stretch>
          </a:blipFill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 dirty="0"/>
              <a:t> 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576388"/>
            <a:ext cx="6162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3"/>
          <p:cNvSpPr>
            <a:spLocks noChangeArrowheads="1"/>
          </p:cNvSpPr>
          <p:nvPr/>
        </p:nvSpPr>
        <p:spPr bwMode="auto">
          <a:xfrm>
            <a:off x="3030479" y="4840605"/>
            <a:ext cx="150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x,x</a:t>
            </a: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’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Method1: Output Perturbation</a:t>
            </a:r>
          </a:p>
        </p:txBody>
      </p:sp>
      <p:sp>
        <p:nvSpPr>
          <p:cNvPr id="25603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2019300" y="1981200"/>
            <a:ext cx="5105400" cy="1349375"/>
          </a:xfrm>
          <a:solidFill>
            <a:srgbClr val="FFFFFF"/>
          </a:solidFill>
          <a:ln w="48000" cap="flat" cmpd="thickThin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119063" algn="l"/>
            <a:r>
              <a:rPr lang="zh-CN" altLang="zh-CN" u="sng"/>
              <a:t>Theorem:</a:t>
            </a:r>
          </a:p>
          <a:p>
            <a:pPr lvl="1" algn="l"/>
            <a:r>
              <a:rPr lang="zh-CN" altLang="zh-CN"/>
              <a:t>A(x) = f(x) + Lap() is -DP</a:t>
            </a:r>
          </a:p>
          <a:p>
            <a:pPr marL="119063" algn="l">
              <a:buFontTx/>
              <a:buChar char="•"/>
            </a:pPr>
            <a:endParaRPr lang="zh-CN" altLang="zh-CN"/>
          </a:p>
        </p:txBody>
      </p:sp>
      <p:sp>
        <p:nvSpPr>
          <p:cNvPr id="25604" name="Content Placeholder 2" descr="Large confetti"/>
          <p:cNvSpPr>
            <a:spLocks noGrp="1" noRot="1" noChangeAspect="1" noEditPoints="1" noChangeArrowheads="1" noTextEdit="1"/>
          </p:cNvSpPr>
          <p:nvPr>
            <p:ph idx="1"/>
          </p:nvPr>
        </p:nvSpPr>
        <p:spPr>
          <a:xfrm>
            <a:off x="2019300" y="1981200"/>
            <a:ext cx="5105400" cy="1349375"/>
          </a:xfrm>
          <a:blipFill dpi="0" rotWithShape="1">
            <a:blip r:embed="rId2"/>
            <a:srcRect/>
            <a:stretch>
              <a:fillRect/>
            </a:stretch>
          </a:blipFill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/>
              <a:t> </a:t>
            </a:r>
          </a:p>
        </p:txBody>
      </p:sp>
      <p:sp>
        <p:nvSpPr>
          <p:cNvPr id="25605" name="Content Placeholder 2"/>
          <p:cNvSpPr>
            <a:spLocks noChangeArrowheads="1"/>
          </p:cNvSpPr>
          <p:nvPr/>
        </p:nvSpPr>
        <p:spPr bwMode="auto">
          <a:xfrm>
            <a:off x="457200" y="32004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69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160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55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27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399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71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543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zh-CN" altLang="en-US" sz="3200"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zh-CN" altLang="en-US" sz="3200"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zh-CN" altLang="en-US" sz="3200"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en-US" sz="3200"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Intuition: add more noise when function is sensitive</a:t>
            </a:r>
            <a:endParaRPr lang="en-US" sz="3200" baseline="-25000"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Method1: Output Perturbation</a:t>
            </a:r>
          </a:p>
        </p:txBody>
      </p:sp>
      <p:sp>
        <p:nvSpPr>
          <p:cNvPr id="26627" name="Content Placeholder 2"/>
          <p:cNvSpPr>
            <a:spLocks noChangeArrowheads="1"/>
          </p:cNvSpPr>
          <p:nvPr/>
        </p:nvSpPr>
        <p:spPr bwMode="auto">
          <a:xfrm>
            <a:off x="2019300" y="1676400"/>
            <a:ext cx="5105400" cy="968375"/>
          </a:xfrm>
          <a:prstGeom prst="rect">
            <a:avLst/>
          </a:prstGeom>
          <a:solidFill>
            <a:srgbClr val="FFFFFF"/>
          </a:solidFill>
          <a:ln w="48000" cap="flat" cmpd="thickThin">
            <a:solidFill>
              <a:schemeClr val="accent1"/>
            </a:solidFill>
            <a:miter lim="800000"/>
            <a:headEnd/>
            <a:tailEnd/>
          </a:ln>
        </p:spPr>
        <p:txBody>
          <a:bodyPr lIns="54864" tIns="91440"/>
          <a:lstStyle>
            <a:lvl1pPr marL="438150" indent="-319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69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160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55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27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399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71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543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A(x) = f(x) + Lap() is -DP</a:t>
            </a:r>
            <a:endParaRPr lang="zh-CN" altLang="en-US" sz="2800">
              <a:solidFill>
                <a:srgbClr val="000000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zh-CN" altLang="en-US" sz="3200">
              <a:solidFill>
                <a:srgbClr val="000000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26628" name="Content Placeholder 2"/>
          <p:cNvSpPr>
            <a:spLocks noRot="1" noChangeAspect="1" noEditPoints="1" noChangeArrowheads="1" noTextEdit="1"/>
          </p:cNvSpPr>
          <p:nvPr/>
        </p:nvSpPr>
        <p:spPr bwMode="auto">
          <a:xfrm>
            <a:off x="2019300" y="1676400"/>
            <a:ext cx="5105400" cy="968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 </a:t>
            </a:r>
            <a:endParaRPr lang="zh-CN" altLang="en-US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89225"/>
            <a:ext cx="78390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Examples of Low Global Sensitivity</a:t>
            </a:r>
          </a:p>
        </p:txBody>
      </p:sp>
      <p:sp>
        <p:nvSpPr>
          <p:cNvPr id="27651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 b="0"/>
              <a:t>Average</a:t>
            </a:r>
          </a:p>
          <a:p>
            <a:pPr marL="285750" indent="-285750" algn="l">
              <a:buFontTx/>
              <a:buChar char="•"/>
            </a:pPr>
            <a:r>
              <a:rPr lang="zh-CN" altLang="zh-CN" b="0"/>
              <a:t>Histograms and contingency tables</a:t>
            </a:r>
          </a:p>
          <a:p>
            <a:pPr marL="285750" indent="-285750" algn="l">
              <a:buFontTx/>
              <a:buChar char="•"/>
            </a:pPr>
            <a:r>
              <a:rPr lang="zh-CN" altLang="zh-CN" b="0"/>
              <a:t>Covariance matrix</a:t>
            </a:r>
          </a:p>
          <a:p>
            <a:pPr marL="285750" indent="-285750" algn="l">
              <a:buFontTx/>
              <a:buChar char="•"/>
            </a:pPr>
            <a:r>
              <a:rPr lang="zh-CN" altLang="zh-CN" b="0">
                <a:solidFill>
                  <a:srgbClr val="67676D"/>
                </a:solidFill>
              </a:rPr>
              <a:t>[BDMN] </a:t>
            </a:r>
            <a:r>
              <a:rPr lang="zh-CN" altLang="zh-CN" b="0"/>
              <a:t>Many data-mining algorithms can be implemented through a sequence of low-sensitivity queries</a:t>
            </a:r>
          </a:p>
          <a:p>
            <a:pPr marL="685800" lvl="1" indent="-228600" algn="l">
              <a:buFontTx/>
              <a:buChar char="–"/>
            </a:pPr>
            <a:r>
              <a:rPr lang="zh-CN" altLang="zh-CN" b="0"/>
              <a:t>Perceptron, some EM algorithms, SQ learning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Examples of High Global Sensitivity</a:t>
            </a:r>
          </a:p>
        </p:txBody>
      </p:sp>
      <p:sp>
        <p:nvSpPr>
          <p:cNvPr id="2867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119063" algn="l">
              <a:buFontTx/>
              <a:buChar char="•"/>
            </a:pPr>
            <a:r>
              <a:rPr lang="zh-CN" altLang="zh-CN" b="0"/>
              <a:t>Order statistics</a:t>
            </a:r>
          </a:p>
          <a:p>
            <a:pPr marL="119063" algn="l">
              <a:buFontTx/>
              <a:buChar char="•"/>
            </a:pPr>
            <a:endParaRPr lang="zh-CN" altLang="zh-CN" b="0"/>
          </a:p>
          <a:p>
            <a:pPr marL="119063" algn="l">
              <a:buFontTx/>
              <a:buChar char="•"/>
            </a:pPr>
            <a:r>
              <a:rPr lang="zh-CN" altLang="zh-CN" b="0"/>
              <a:t>Clustering</a:t>
            </a:r>
          </a:p>
          <a:p>
            <a:pPr marL="119063" algn="l">
              <a:buFontTx/>
              <a:buChar char="•"/>
            </a:pPr>
            <a:endParaRPr lang="zh-CN" altLang="zh-CN" b="0"/>
          </a:p>
          <a:p>
            <a:pPr marL="119063" algn="l"/>
            <a:endParaRPr lang="zh-CN" altLang="zh-CN" b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7119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lstStyle/>
          <a:p>
            <a:r>
              <a:rPr lang="zh-CN" altLang="zh-CN" sz="3600"/>
              <a:t>PINQ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PINQ</a:t>
            </a:r>
          </a:p>
        </p:txBody>
      </p:sp>
      <p:sp>
        <p:nvSpPr>
          <p:cNvPr id="30723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 b="0"/>
              <a:t>Language for writing differentially-private data analyses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Language extension to .NET framework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Provides a SQL-like interface for querying data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Goal: Hopefully, non-privacy experts can perform privacy-preserving data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brighthub.com/21/4/2142d5b77e2372d3cb033171cb7a7eadc17be10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Scenario</a:t>
            </a:r>
          </a:p>
        </p:txBody>
      </p:sp>
      <p:sp>
        <p:nvSpPr>
          <p:cNvPr id="31748" name="TextBox 11"/>
          <p:cNvSpPr>
            <a:spLocks noChangeArrowheads="1"/>
          </p:cNvSpPr>
          <p:nvPr/>
        </p:nvSpPr>
        <p:spPr bwMode="auto">
          <a:xfrm>
            <a:off x="3863975" y="563880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1749" name="TextBox 14"/>
          <p:cNvSpPr>
            <a:spLocks noChangeArrowheads="1"/>
          </p:cNvSpPr>
          <p:nvPr/>
        </p:nvSpPr>
        <p:spPr bwMode="auto">
          <a:xfrm>
            <a:off x="1143000" y="45720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Trusted curator</a:t>
            </a:r>
          </a:p>
        </p:txBody>
      </p:sp>
      <p:sp>
        <p:nvSpPr>
          <p:cNvPr id="31750" name="Straight Arrow Connector 16"/>
          <p:cNvSpPr>
            <a:spLocks noChangeShapeType="1"/>
          </p:cNvSpPr>
          <p:nvPr/>
        </p:nvSpPr>
        <p:spPr bwMode="auto">
          <a:xfrm rot="10800000">
            <a:off x="3124200" y="3962400"/>
            <a:ext cx="2895600" cy="1588"/>
          </a:xfrm>
          <a:prstGeom prst="straightConnector1">
            <a:avLst/>
          </a:prstGeom>
          <a:noFill/>
          <a:ln w="38100" cap="rnd" cmpd="sng">
            <a:solidFill>
              <a:srgbClr val="00B050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Flowchart: Magnetic Disk 17"/>
          <p:cNvSpPr>
            <a:spLocks noChangeArrowheads="1"/>
          </p:cNvSpPr>
          <p:nvPr/>
        </p:nvSpPr>
        <p:spPr bwMode="auto">
          <a:xfrm>
            <a:off x="1524000" y="3505200"/>
            <a:ext cx="1143000" cy="914400"/>
          </a:xfrm>
          <a:prstGeom prst="flowChartMagneticDisk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1752" name="TextBox 20"/>
          <p:cNvSpPr>
            <a:spLocks noChangeArrowheads="1"/>
          </p:cNvSpPr>
          <p:nvPr/>
        </p:nvSpPr>
        <p:spPr bwMode="auto">
          <a:xfrm>
            <a:off x="3505200" y="3124200"/>
            <a:ext cx="243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Query through PINQ interface</a:t>
            </a:r>
          </a:p>
        </p:txBody>
      </p:sp>
      <p:sp>
        <p:nvSpPr>
          <p:cNvPr id="31753" name="TextBox 23"/>
          <p:cNvSpPr>
            <a:spLocks noChangeArrowheads="1"/>
          </p:cNvSpPr>
          <p:nvPr/>
        </p:nvSpPr>
        <p:spPr bwMode="auto">
          <a:xfrm>
            <a:off x="5867400" y="47958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Data analyst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General Setting</a:t>
            </a:r>
          </a:p>
        </p:txBody>
      </p:sp>
      <p:sp>
        <p:nvSpPr>
          <p:cNvPr id="5123" name="Straight Arrow Connector 5"/>
          <p:cNvSpPr>
            <a:spLocks noChangeShapeType="1"/>
          </p:cNvSpPr>
          <p:nvPr/>
        </p:nvSpPr>
        <p:spPr bwMode="auto">
          <a:xfrm rot="10800000">
            <a:off x="5638800" y="5029200"/>
            <a:ext cx="1600200" cy="7620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Straight Arrow Connector 6"/>
          <p:cNvSpPr>
            <a:spLocks noChangeShapeType="1"/>
          </p:cNvSpPr>
          <p:nvPr/>
        </p:nvSpPr>
        <p:spPr bwMode="auto">
          <a:xfrm rot="5400000" flipH="1" flipV="1">
            <a:off x="3352800" y="4800600"/>
            <a:ext cx="990600" cy="8382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Straight Arrow Connector 7"/>
          <p:cNvSpPr>
            <a:spLocks noChangeShapeType="1"/>
          </p:cNvSpPr>
          <p:nvPr/>
        </p:nvSpPr>
        <p:spPr bwMode="auto">
          <a:xfrm flipV="1">
            <a:off x="2209800" y="5029200"/>
            <a:ext cx="1143000" cy="6858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Straight Arrow Connector 8"/>
          <p:cNvSpPr>
            <a:spLocks noChangeShapeType="1"/>
          </p:cNvSpPr>
          <p:nvPr/>
        </p:nvSpPr>
        <p:spPr bwMode="auto">
          <a:xfrm rot="10800000">
            <a:off x="5170488" y="5181600"/>
            <a:ext cx="1004887" cy="7620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Straight Arrow Connector 9"/>
          <p:cNvSpPr>
            <a:spLocks noChangeShapeType="1"/>
          </p:cNvSpPr>
          <p:nvPr/>
        </p:nvSpPr>
        <p:spPr bwMode="auto">
          <a:xfrm rot="5400000" flipH="1" flipV="1">
            <a:off x="3948113" y="5194300"/>
            <a:ext cx="1246188" cy="1587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8" name="Picture 5" descr="C:\Documents and Settings\eshi\Local Settings\Temporary Internet Files\Content.IE5\D0FPUIIC\MC9004326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C:\Documents and Settings\eshi\Local Settings\Temporary Internet Files\Content.IE5\6Q4AUOZR\MC9004326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Documents and Settings\eshi\Local Settings\Temporary Internet Files\Content.IE5\6Y61LH4J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C:\Documents and Settings\eshi\Local Settings\Temporary Internet Files\Content.IE5\N4S1QQGI\MC90043488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55737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3" descr="C:\Documents and Settings\eshi\Local Settings\Temporary Internet Files\Content.IE5\NQWXM84H\MC90043488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5562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Flowchart: Magnetic Disk 4"/>
          <p:cNvSpPr>
            <a:spLocks noChangeArrowheads="1"/>
          </p:cNvSpPr>
          <p:nvPr/>
        </p:nvSpPr>
        <p:spPr bwMode="auto">
          <a:xfrm>
            <a:off x="3352800" y="4191000"/>
            <a:ext cx="2286000" cy="1219200"/>
          </a:xfrm>
          <a:prstGeom prst="flowChartMagneticDisk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pic>
        <p:nvPicPr>
          <p:cNvPr id="5134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1387475"/>
            <a:ext cx="1905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27"/>
          <p:cNvSpPr>
            <a:spLocks noChangeArrowheads="1"/>
          </p:cNvSpPr>
          <p:nvPr/>
        </p:nvSpPr>
        <p:spPr bwMode="auto">
          <a:xfrm>
            <a:off x="4800600" y="3124200"/>
            <a:ext cx="2443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Data mining</a:t>
            </a:r>
            <a:endParaRPr lang="zh-CN" altLang="en-US" sz="240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Statistical queries</a:t>
            </a:r>
          </a:p>
        </p:txBody>
      </p:sp>
      <p:sp>
        <p:nvSpPr>
          <p:cNvPr id="5136" name="Up-Down Arrow 36"/>
          <p:cNvSpPr>
            <a:spLocks noChangeArrowheads="1"/>
          </p:cNvSpPr>
          <p:nvPr/>
        </p:nvSpPr>
        <p:spPr bwMode="auto">
          <a:xfrm>
            <a:off x="4343400" y="3352800"/>
            <a:ext cx="381000" cy="762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989F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5137" name="TextBox 2"/>
          <p:cNvSpPr>
            <a:spLocks noChangeArrowheads="1"/>
          </p:cNvSpPr>
          <p:nvPr/>
        </p:nvSpPr>
        <p:spPr bwMode="auto">
          <a:xfrm>
            <a:off x="231775" y="2209800"/>
            <a:ext cx="31210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Medical data</a:t>
            </a:r>
            <a:endParaRPr lang="zh-CN" altLang="en-US" sz="2800">
              <a:solidFill>
                <a:srgbClr val="0070C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Query logs</a:t>
            </a:r>
            <a:endParaRPr lang="zh-CN" altLang="en-US" sz="2800">
              <a:solidFill>
                <a:srgbClr val="0070C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Social network data</a:t>
            </a:r>
            <a:endParaRPr lang="zh-CN" altLang="en-US" sz="2800">
              <a:solidFill>
                <a:srgbClr val="0070C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…</a:t>
            </a:r>
            <a:endParaRPr lang="zh-CN" altLang="en-US" sz="2800">
              <a:solidFill>
                <a:srgbClr val="0070C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endParaRPr lang="zh-CN" altLang="en-US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Example 1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513763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7162800" y="3962400"/>
            <a:ext cx="1219200" cy="1524000"/>
          </a:xfrm>
          <a:prstGeom prst="ellipse">
            <a:avLst/>
          </a:prstGeom>
          <a:noFill/>
          <a:ln w="48000" cap="flat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Example 2: K-Means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9471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2949575" y="3940175"/>
            <a:ext cx="1066800" cy="457200"/>
          </a:xfrm>
          <a:prstGeom prst="ellipse">
            <a:avLst/>
          </a:prstGeom>
          <a:noFill/>
          <a:ln w="48000" cap="flat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Example 3: K-Means with Partition Operation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2165350"/>
            <a:ext cx="92249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1905000" y="2133600"/>
            <a:ext cx="1066800" cy="533400"/>
          </a:xfrm>
          <a:prstGeom prst="ellipse">
            <a:avLst/>
          </a:prstGeom>
          <a:noFill/>
          <a:ln w="48000" cap="flat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48"/>
          <p:cNvSpPr>
            <a:spLocks noChangeArrowheads="1"/>
          </p:cNvSpPr>
          <p:nvPr/>
        </p:nvSpPr>
        <p:spPr bwMode="auto">
          <a:xfrm>
            <a:off x="4724400" y="2971800"/>
            <a:ext cx="4267200" cy="1295400"/>
          </a:xfrm>
          <a:prstGeom prst="ellipse">
            <a:avLst/>
          </a:prstGeom>
          <a:solidFill>
            <a:srgbClr val="FFFFFF"/>
          </a:solidFill>
          <a:ln w="48000" cap="flat" cmpd="thickThin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43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Partition</a:t>
            </a:r>
          </a:p>
        </p:txBody>
      </p:sp>
      <p:sp>
        <p:nvSpPr>
          <p:cNvPr id="35844" name="Flowchart: Multidocument 13"/>
          <p:cNvSpPr>
            <a:spLocks noChangeArrowheads="1"/>
          </p:cNvSpPr>
          <p:nvPr/>
        </p:nvSpPr>
        <p:spPr bwMode="auto">
          <a:xfrm>
            <a:off x="304800" y="3354388"/>
            <a:ext cx="762000" cy="533400"/>
          </a:xfrm>
          <a:prstGeom prst="flowChartMultidocumen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P1</a:t>
            </a:r>
          </a:p>
        </p:txBody>
      </p:sp>
      <p:sp>
        <p:nvSpPr>
          <p:cNvPr id="35845" name="Straight Connector 17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6350" cap="rnd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6" name="Flowchart: Multidocument 27"/>
          <p:cNvSpPr>
            <a:spLocks noChangeArrowheads="1"/>
          </p:cNvSpPr>
          <p:nvPr/>
        </p:nvSpPr>
        <p:spPr bwMode="auto">
          <a:xfrm>
            <a:off x="1371600" y="3354388"/>
            <a:ext cx="762000" cy="533400"/>
          </a:xfrm>
          <a:prstGeom prst="flowChartMultidocumen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P2</a:t>
            </a:r>
          </a:p>
        </p:txBody>
      </p:sp>
      <p:sp>
        <p:nvSpPr>
          <p:cNvPr id="35847" name="Flowchart: Multidocument 28"/>
          <p:cNvSpPr>
            <a:spLocks noChangeArrowheads="1"/>
          </p:cNvSpPr>
          <p:nvPr/>
        </p:nvSpPr>
        <p:spPr bwMode="auto">
          <a:xfrm>
            <a:off x="3505200" y="3354388"/>
            <a:ext cx="762000" cy="533400"/>
          </a:xfrm>
          <a:prstGeom prst="flowChartMultidocumen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k</a:t>
            </a:r>
          </a:p>
        </p:txBody>
      </p:sp>
      <p:sp>
        <p:nvSpPr>
          <p:cNvPr id="35848" name="TextBox 29"/>
          <p:cNvSpPr>
            <a:spLocks noChangeArrowheads="1"/>
          </p:cNvSpPr>
          <p:nvPr/>
        </p:nvSpPr>
        <p:spPr bwMode="auto">
          <a:xfrm>
            <a:off x="2590800" y="3201988"/>
            <a:ext cx="509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…</a:t>
            </a:r>
            <a:endParaRPr lang="en-US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49" name="Up Arrow 32"/>
          <p:cNvSpPr>
            <a:spLocks noChangeArrowheads="1"/>
          </p:cNvSpPr>
          <p:nvPr/>
        </p:nvSpPr>
        <p:spPr bwMode="auto">
          <a:xfrm>
            <a:off x="571500" y="2352675"/>
            <a:ext cx="228600" cy="849313"/>
          </a:xfrm>
          <a:prstGeom prst="upArrow">
            <a:avLst>
              <a:gd name="adj1" fmla="val 50000"/>
              <a:gd name="adj2" fmla="val 49933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50" name="TextBox 35"/>
          <p:cNvSpPr>
            <a:spLocks noChangeArrowheads="1"/>
          </p:cNvSpPr>
          <p:nvPr/>
        </p:nvSpPr>
        <p:spPr bwMode="auto">
          <a:xfrm>
            <a:off x="381000" y="1828800"/>
            <a:ext cx="60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O1</a:t>
            </a:r>
            <a:endParaRPr lang="en-US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51" name="TextBox 36"/>
          <p:cNvSpPr>
            <a:spLocks noChangeArrowheads="1"/>
          </p:cNvSpPr>
          <p:nvPr/>
        </p:nvSpPr>
        <p:spPr bwMode="auto">
          <a:xfrm>
            <a:off x="1449388" y="1838325"/>
            <a:ext cx="63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O2</a:t>
            </a:r>
            <a:endParaRPr lang="en-US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52" name="TextBox 37"/>
          <p:cNvSpPr>
            <a:spLocks noChangeArrowheads="1"/>
          </p:cNvSpPr>
          <p:nvPr/>
        </p:nvSpPr>
        <p:spPr bwMode="auto">
          <a:xfrm>
            <a:off x="3625850" y="1828800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O</a:t>
            </a:r>
            <a:r>
              <a:rPr lang="en-US" sz="2800" baseline="-250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k</a:t>
            </a:r>
            <a:endParaRPr lang="en-US" baseline="-2500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53" name="Flowchart: Multidocument 38"/>
          <p:cNvSpPr>
            <a:spLocks noChangeArrowheads="1"/>
          </p:cNvSpPr>
          <p:nvPr/>
        </p:nvSpPr>
        <p:spPr bwMode="auto">
          <a:xfrm>
            <a:off x="5105400" y="3352800"/>
            <a:ext cx="762000" cy="533400"/>
          </a:xfrm>
          <a:prstGeom prst="flowChartMultidocumen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P1</a:t>
            </a:r>
          </a:p>
        </p:txBody>
      </p:sp>
      <p:sp>
        <p:nvSpPr>
          <p:cNvPr id="35854" name="Flowchart: Multidocument 39"/>
          <p:cNvSpPr>
            <a:spLocks noChangeArrowheads="1"/>
          </p:cNvSpPr>
          <p:nvPr/>
        </p:nvSpPr>
        <p:spPr bwMode="auto">
          <a:xfrm>
            <a:off x="6019800" y="3352800"/>
            <a:ext cx="762000" cy="533400"/>
          </a:xfrm>
          <a:prstGeom prst="flowChartMultidocumen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P2</a:t>
            </a:r>
          </a:p>
        </p:txBody>
      </p:sp>
      <p:sp>
        <p:nvSpPr>
          <p:cNvPr id="35855" name="Flowchart: Multidocument 40"/>
          <p:cNvSpPr>
            <a:spLocks noChangeArrowheads="1"/>
          </p:cNvSpPr>
          <p:nvPr/>
        </p:nvSpPr>
        <p:spPr bwMode="auto">
          <a:xfrm>
            <a:off x="7848600" y="3352800"/>
            <a:ext cx="762000" cy="533400"/>
          </a:xfrm>
          <a:prstGeom prst="flowChartMultidocumen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k</a:t>
            </a:r>
          </a:p>
        </p:txBody>
      </p:sp>
      <p:sp>
        <p:nvSpPr>
          <p:cNvPr id="35856" name="TextBox 41"/>
          <p:cNvSpPr>
            <a:spLocks noChangeArrowheads="1"/>
          </p:cNvSpPr>
          <p:nvPr/>
        </p:nvSpPr>
        <p:spPr bwMode="auto">
          <a:xfrm>
            <a:off x="7086600" y="3200400"/>
            <a:ext cx="509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…</a:t>
            </a:r>
            <a:endParaRPr lang="en-US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57" name="TextBox 45"/>
          <p:cNvSpPr>
            <a:spLocks noChangeArrowheads="1"/>
          </p:cNvSpPr>
          <p:nvPr/>
        </p:nvSpPr>
        <p:spPr bwMode="auto">
          <a:xfrm>
            <a:off x="5029200" y="1752600"/>
            <a:ext cx="60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O1</a:t>
            </a:r>
            <a:endParaRPr lang="en-US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58" name="TextBox 46"/>
          <p:cNvSpPr>
            <a:spLocks noChangeArrowheads="1"/>
          </p:cNvSpPr>
          <p:nvPr/>
        </p:nvSpPr>
        <p:spPr bwMode="auto">
          <a:xfrm>
            <a:off x="6097588" y="1762125"/>
            <a:ext cx="63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O2</a:t>
            </a:r>
            <a:endParaRPr lang="en-US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59" name="TextBox 47"/>
          <p:cNvSpPr>
            <a:spLocks noChangeArrowheads="1"/>
          </p:cNvSpPr>
          <p:nvPr/>
        </p:nvSpPr>
        <p:spPr bwMode="auto">
          <a:xfrm>
            <a:off x="8274050" y="1752600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O</a:t>
            </a:r>
            <a:r>
              <a:rPr lang="en-US" sz="2800" baseline="-250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k</a:t>
            </a:r>
            <a:endParaRPr lang="en-US" baseline="-2500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60" name="Up Arrow 49"/>
          <p:cNvSpPr>
            <a:spLocks noChangeArrowheads="1"/>
          </p:cNvSpPr>
          <p:nvPr/>
        </p:nvSpPr>
        <p:spPr bwMode="auto">
          <a:xfrm rot="18628511">
            <a:off x="5626894" y="2261394"/>
            <a:ext cx="252412" cy="685800"/>
          </a:xfrm>
          <a:prstGeom prst="upArrow">
            <a:avLst>
              <a:gd name="adj1" fmla="val 50000"/>
              <a:gd name="adj2" fmla="val 49799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61" name="Up Arrow 50"/>
          <p:cNvSpPr>
            <a:spLocks noChangeArrowheads="1"/>
          </p:cNvSpPr>
          <p:nvPr/>
        </p:nvSpPr>
        <p:spPr bwMode="auto">
          <a:xfrm>
            <a:off x="6361113" y="2222500"/>
            <a:ext cx="228600" cy="6096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62" name="Up Arrow 51"/>
          <p:cNvSpPr>
            <a:spLocks noChangeArrowheads="1"/>
          </p:cNvSpPr>
          <p:nvPr/>
        </p:nvSpPr>
        <p:spPr bwMode="auto">
          <a:xfrm rot="2508333" flipH="1">
            <a:off x="8162925" y="2289175"/>
            <a:ext cx="250825" cy="685800"/>
          </a:xfrm>
          <a:prstGeom prst="upArrow">
            <a:avLst>
              <a:gd name="adj1" fmla="val 50000"/>
              <a:gd name="adj2" fmla="val 50114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63" name="Up Arrow 52"/>
          <p:cNvSpPr>
            <a:spLocks noChangeArrowheads="1"/>
          </p:cNvSpPr>
          <p:nvPr/>
        </p:nvSpPr>
        <p:spPr bwMode="auto">
          <a:xfrm>
            <a:off x="1651000" y="2362200"/>
            <a:ext cx="228600" cy="850900"/>
          </a:xfrm>
          <a:prstGeom prst="upArrow">
            <a:avLst>
              <a:gd name="adj1" fmla="val 50000"/>
              <a:gd name="adj2" fmla="val 50026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64" name="Up Arrow 53"/>
          <p:cNvSpPr>
            <a:spLocks noChangeArrowheads="1"/>
          </p:cNvSpPr>
          <p:nvPr/>
        </p:nvSpPr>
        <p:spPr bwMode="auto">
          <a:xfrm>
            <a:off x="3794125" y="2362200"/>
            <a:ext cx="228600" cy="850900"/>
          </a:xfrm>
          <a:prstGeom prst="upArrow">
            <a:avLst>
              <a:gd name="adj1" fmla="val 50000"/>
              <a:gd name="adj2" fmla="val 50026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35866" name="TextBox 55"/>
          <p:cNvSpPr>
            <a:spLocks noRot="1" noChangeAspect="1" noEditPoints="1" noChangeArrowheads="1" noTextEdit="1"/>
          </p:cNvSpPr>
          <p:nvPr/>
        </p:nvSpPr>
        <p:spPr bwMode="auto">
          <a:xfrm>
            <a:off x="2203114" y="2476501"/>
            <a:ext cx="1301750" cy="538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 </a:t>
            </a:r>
            <a:endParaRPr lang="zh-CN" altLang="en-US"/>
          </a:p>
        </p:txBody>
      </p:sp>
      <p:sp>
        <p:nvSpPr>
          <p:cNvPr id="35868" name="TextBox 56"/>
          <p:cNvSpPr>
            <a:spLocks noRot="1" noChangeAspect="1" noEditPoints="1" noChangeArrowheads="1" noTextEdit="1"/>
          </p:cNvSpPr>
          <p:nvPr/>
        </p:nvSpPr>
        <p:spPr bwMode="auto">
          <a:xfrm>
            <a:off x="6746738" y="2319337"/>
            <a:ext cx="1301750" cy="538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 </a:t>
            </a:r>
            <a:endParaRPr lang="zh-CN" altLang="en-US"/>
          </a:p>
        </p:txBody>
      </p:sp>
      <p:sp>
        <p:nvSpPr>
          <p:cNvPr id="35870" name="TextBox 57"/>
          <p:cNvSpPr>
            <a:spLocks noRot="1" noChangeAspect="1" noEditPoints="1" noChangeArrowheads="1" noTextEdit="1"/>
          </p:cNvSpPr>
          <p:nvPr/>
        </p:nvSpPr>
        <p:spPr bwMode="auto">
          <a:xfrm>
            <a:off x="762000" y="4902200"/>
            <a:ext cx="3405188" cy="523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 </a:t>
            </a:r>
            <a:endParaRPr lang="zh-CN" altLang="en-US"/>
          </a:p>
        </p:txBody>
      </p:sp>
      <p:sp>
        <p:nvSpPr>
          <p:cNvPr id="35872" name="TextBox 58"/>
          <p:cNvSpPr>
            <a:spLocks noRot="1" noChangeAspect="1" noEditPoints="1" noChangeArrowheads="1" noTextEdit="1"/>
          </p:cNvSpPr>
          <p:nvPr/>
        </p:nvSpPr>
        <p:spPr bwMode="auto">
          <a:xfrm>
            <a:off x="5208588" y="4992976"/>
            <a:ext cx="3603625" cy="523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Composition and privacy budget</a:t>
            </a:r>
          </a:p>
        </p:txBody>
      </p:sp>
      <p:sp>
        <p:nvSpPr>
          <p:cNvPr id="36867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Sequential composition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Parallel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K-Means: Privacy Budget Allocation</a:t>
            </a:r>
          </a:p>
        </p:txBody>
      </p:sp>
      <p:sp>
        <p:nvSpPr>
          <p:cNvPr id="37892" name="Content Placeholder 2" descr="Large confetti"/>
          <p:cNvSpPr>
            <a:spLocks noGrp="1" noRot="1" noChangeAspect="1" noEditPoints="1" noChangeArrowheads="1" noTextEdit="1"/>
          </p:cNvSpPr>
          <p:nvPr>
            <p:ph idx="1"/>
          </p:nvPr>
        </p:nvSpPr>
        <p:spPr>
          <a:xfrm>
            <a:off x="708660" y="1943100"/>
            <a:ext cx="8229600" cy="4625975"/>
          </a:xfrm>
          <a:blipFill dpi="0" rotWithShape="1">
            <a:blip r:embed="rId2"/>
            <a:srcRect/>
            <a:stretch>
              <a:fillRect/>
            </a:stretch>
          </a:blipFill>
          <a:ln/>
        </p:spPr>
        <p:txBody>
          <a:bodyPr/>
          <a:lstStyle/>
          <a:p>
            <a:pPr marL="285750" indent="-285750" algn="l"/>
            <a:r>
              <a:rPr lang="zh-CN" altLang="zh-CN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Privacy Budget Allocation</a:t>
            </a:r>
          </a:p>
        </p:txBody>
      </p:sp>
      <p:sp>
        <p:nvSpPr>
          <p:cNvPr id="3891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228600" y="1774825"/>
            <a:ext cx="8839200" cy="4625975"/>
          </a:xfrm>
          <a:ln/>
        </p:spPr>
        <p:txBody>
          <a:bodyPr/>
          <a:lstStyle/>
          <a:p>
            <a:pPr marL="119063" algn="l">
              <a:buFontTx/>
              <a:buChar char="•"/>
            </a:pPr>
            <a:r>
              <a:rPr lang="zh-CN" altLang="zh-CN" b="0"/>
              <a:t>Allocation between users/computation providers</a:t>
            </a:r>
          </a:p>
          <a:p>
            <a:pPr marL="685800" lvl="1" indent="-228600" algn="l">
              <a:buFontTx/>
              <a:buChar char="–"/>
            </a:pPr>
            <a:r>
              <a:rPr lang="zh-CN" altLang="zh-CN" b="0"/>
              <a:t>Auction?</a:t>
            </a:r>
          </a:p>
          <a:p>
            <a:pPr marL="119063" algn="l">
              <a:buFontTx/>
              <a:buChar char="•"/>
            </a:pPr>
            <a:endParaRPr lang="zh-CN" altLang="zh-CN" b="0"/>
          </a:p>
          <a:p>
            <a:pPr marL="119063" algn="l">
              <a:buFontTx/>
              <a:buChar char="•"/>
            </a:pPr>
            <a:r>
              <a:rPr lang="zh-CN" altLang="zh-CN" b="0"/>
              <a:t>Allocation between tasks</a:t>
            </a:r>
          </a:p>
          <a:p>
            <a:pPr marL="119063" algn="l"/>
            <a:endParaRPr lang="zh-CN" altLang="zh-CN" b="0"/>
          </a:p>
          <a:p>
            <a:pPr marL="119063" algn="l">
              <a:buFontTx/>
              <a:buChar char="•"/>
            </a:pPr>
            <a:r>
              <a:rPr lang="zh-CN" altLang="zh-CN" b="0"/>
              <a:t>In-task allocation</a:t>
            </a:r>
          </a:p>
          <a:p>
            <a:pPr marL="685800" lvl="1" indent="-228600" algn="l">
              <a:buFontTx/>
              <a:buChar char="–"/>
            </a:pPr>
            <a:r>
              <a:rPr lang="zh-CN" altLang="zh-CN" b="0"/>
              <a:t>Between iterations</a:t>
            </a:r>
          </a:p>
          <a:p>
            <a:pPr marL="685800" lvl="1" indent="-228600" algn="l">
              <a:buFontTx/>
              <a:buChar char="–"/>
            </a:pPr>
            <a:r>
              <a:rPr lang="zh-CN" altLang="zh-CN" b="0"/>
              <a:t>Between multiple statistics</a:t>
            </a:r>
          </a:p>
          <a:p>
            <a:pPr marL="685800" lvl="1" indent="-228600" algn="l">
              <a:buFontTx/>
              <a:buChar char="–"/>
            </a:pPr>
            <a:r>
              <a:rPr lang="zh-CN" altLang="zh-CN" b="0"/>
              <a:t>Optimization problem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5562600" y="3962400"/>
            <a:ext cx="3124200" cy="1371600"/>
          </a:xfrm>
          <a:prstGeom prst="rect">
            <a:avLst/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No satisfactory solution yet!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When Budget Has Exhausted</a:t>
            </a:r>
          </a:p>
        </p:txBody>
      </p:sp>
      <p:sp>
        <p:nvSpPr>
          <p:cNvPr id="39939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4572000"/>
            <a:ext cx="8229600" cy="1828800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2743200" y="1663700"/>
            <a:ext cx="3505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700" b="1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Transformations</a:t>
            </a:r>
          </a:p>
        </p:txBody>
      </p:sp>
      <p:sp>
        <p:nvSpPr>
          <p:cNvPr id="40963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 b="0"/>
              <a:t>Where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Select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GroupBy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Join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708025" y="2092325"/>
            <a:ext cx="7772400" cy="1470025"/>
          </a:xfrm>
          <a:ln/>
        </p:spPr>
        <p:txBody>
          <a:bodyPr anchor="ctr"/>
          <a:lstStyle/>
          <a:p>
            <a:r>
              <a:rPr lang="zh-CN" altLang="en-US" sz="3600"/>
              <a:t>Method</a:t>
            </a:r>
            <a:r>
              <a:rPr lang="en-US" sz="3600"/>
              <a:t> 2</a:t>
            </a:r>
            <a:r>
              <a:rPr lang="zh-CN" altLang="en-US" sz="3600"/>
              <a:t>: Input Perturbation</a:t>
            </a:r>
          </a:p>
        </p:txBody>
      </p:sp>
      <p:sp>
        <p:nvSpPr>
          <p:cNvPr id="41987" name="Rectangle 3" descr="Large confetti"/>
          <p:cNvSpPr>
            <a:spLocks noGrp="1" noChangeArrowheads="1"/>
          </p:cNvSpPr>
          <p:nvPr>
            <p:ph type="subTitle" idx="1"/>
          </p:nvPr>
        </p:nvSpPr>
        <p:spPr>
          <a:xfrm>
            <a:off x="1749425" y="4395788"/>
            <a:ext cx="6165850" cy="593725"/>
          </a:xfrm>
          <a:ln/>
        </p:spPr>
        <p:txBody>
          <a:bodyPr/>
          <a:lstStyle/>
          <a:p>
            <a:pPr marL="285750" indent="-285750" algn="l">
              <a:lnSpc>
                <a:spcPct val="68000"/>
              </a:lnSpc>
            </a:pPr>
            <a:r>
              <a:rPr lang="en-US" b="0"/>
              <a:t>Please analyze this method in homework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240338" y="3057525"/>
            <a:ext cx="3725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/>
              <a:t>Randomized response  [Warner65]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General Setting</a:t>
            </a:r>
          </a:p>
        </p:txBody>
      </p:sp>
      <p:sp>
        <p:nvSpPr>
          <p:cNvPr id="6147" name="Straight Arrow Connector 5"/>
          <p:cNvSpPr>
            <a:spLocks noChangeShapeType="1"/>
          </p:cNvSpPr>
          <p:nvPr/>
        </p:nvSpPr>
        <p:spPr bwMode="auto">
          <a:xfrm rot="10800000">
            <a:off x="5638800" y="5029200"/>
            <a:ext cx="1600200" cy="7620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Straight Arrow Connector 6"/>
          <p:cNvSpPr>
            <a:spLocks noChangeShapeType="1"/>
          </p:cNvSpPr>
          <p:nvPr/>
        </p:nvSpPr>
        <p:spPr bwMode="auto">
          <a:xfrm rot="5400000" flipH="1" flipV="1">
            <a:off x="3352800" y="4800600"/>
            <a:ext cx="990600" cy="8382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Straight Arrow Connector 7"/>
          <p:cNvSpPr>
            <a:spLocks noChangeShapeType="1"/>
          </p:cNvSpPr>
          <p:nvPr/>
        </p:nvSpPr>
        <p:spPr bwMode="auto">
          <a:xfrm flipV="1">
            <a:off x="2209800" y="5029200"/>
            <a:ext cx="1143000" cy="6858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Straight Arrow Connector 8"/>
          <p:cNvSpPr>
            <a:spLocks noChangeShapeType="1"/>
          </p:cNvSpPr>
          <p:nvPr/>
        </p:nvSpPr>
        <p:spPr bwMode="auto">
          <a:xfrm rot="10800000">
            <a:off x="5170488" y="5181600"/>
            <a:ext cx="1004887" cy="762000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Straight Arrow Connector 9"/>
          <p:cNvSpPr>
            <a:spLocks noChangeShapeType="1"/>
          </p:cNvSpPr>
          <p:nvPr/>
        </p:nvSpPr>
        <p:spPr bwMode="auto">
          <a:xfrm rot="5400000" flipH="1" flipV="1">
            <a:off x="3948113" y="5194300"/>
            <a:ext cx="1246188" cy="1587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52" name="Picture 5" descr="C:\Documents and Settings\eshi\Local Settings\Temporary Internet Files\Content.IE5\D0FPUIIC\MC9004326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 descr="C:\Documents and Settings\eshi\Local Settings\Temporary Internet Files\Content.IE5\6Q4AUOZR\MC9004326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C:\Documents and Settings\eshi\Local Settings\Temporary Internet Files\Content.IE5\6Y61LH4J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2" descr="C:\Documents and Settings\eshi\Local Settings\Temporary Internet Files\Content.IE5\N4S1QQGI\MC90043488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55737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3" descr="C:\Documents and Settings\eshi\Local Settings\Temporary Internet Files\Content.IE5\NQWXM84H\MC90043488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5562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lowchart: Magnetic Disk 4"/>
          <p:cNvSpPr>
            <a:spLocks noChangeArrowheads="1"/>
          </p:cNvSpPr>
          <p:nvPr/>
        </p:nvSpPr>
        <p:spPr bwMode="auto">
          <a:xfrm>
            <a:off x="3352800" y="4191000"/>
            <a:ext cx="2286000" cy="1219200"/>
          </a:xfrm>
          <a:prstGeom prst="flowChartMagneticDisk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pic>
        <p:nvPicPr>
          <p:cNvPr id="615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1387475"/>
            <a:ext cx="1905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Box 27"/>
          <p:cNvSpPr>
            <a:spLocks noChangeArrowheads="1"/>
          </p:cNvSpPr>
          <p:nvPr/>
        </p:nvSpPr>
        <p:spPr bwMode="auto">
          <a:xfrm>
            <a:off x="4800600" y="3124200"/>
            <a:ext cx="2443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Data mining</a:t>
            </a:r>
            <a:endParaRPr lang="zh-CN" altLang="en-US" sz="240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Statistical queries</a:t>
            </a:r>
          </a:p>
        </p:txBody>
      </p:sp>
      <p:sp>
        <p:nvSpPr>
          <p:cNvPr id="6160" name="Left Arrow 30"/>
          <p:cNvSpPr>
            <a:spLocks noChangeArrowheads="1"/>
          </p:cNvSpPr>
          <p:nvPr/>
        </p:nvSpPr>
        <p:spPr bwMode="auto">
          <a:xfrm>
            <a:off x="2590800" y="2286000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9F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6161" name="Up-Down Arrow 36"/>
          <p:cNvSpPr>
            <a:spLocks noChangeArrowheads="1"/>
          </p:cNvSpPr>
          <p:nvPr/>
        </p:nvSpPr>
        <p:spPr bwMode="auto">
          <a:xfrm>
            <a:off x="4343400" y="3352800"/>
            <a:ext cx="381000" cy="762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989F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pic>
        <p:nvPicPr>
          <p:cNvPr id="6162" name="Picture 38" descr="ww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TextBox 39"/>
          <p:cNvSpPr>
            <a:spLocks noChangeArrowheads="1"/>
          </p:cNvSpPr>
          <p:nvPr/>
        </p:nvSpPr>
        <p:spPr bwMode="auto">
          <a:xfrm>
            <a:off x="2514600" y="1828800"/>
            <a:ext cx="87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publish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lstStyle/>
          <a:p>
            <a:r>
              <a:rPr lang="zh-CN" altLang="en-US" sz="3600"/>
              <a:t>Method</a:t>
            </a:r>
            <a:r>
              <a:rPr lang="en-US" sz="3600"/>
              <a:t> 3</a:t>
            </a:r>
            <a:r>
              <a:rPr lang="zh-CN" altLang="en-US" sz="3600"/>
              <a:t>: Perturb Intermediate Results</a:t>
            </a:r>
          </a:p>
        </p:txBody>
      </p:sp>
      <p:sp>
        <p:nvSpPr>
          <p:cNvPr id="43011" name="Rectangle 3" descr="Large confetti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Continual Setting</a:t>
            </a:r>
          </a:p>
        </p:txBody>
      </p:sp>
      <p:sp>
        <p:nvSpPr>
          <p:cNvPr id="4403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33600"/>
            <a:ext cx="8143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Perturbation of Outputs, Inputs, and Intermediate Results</a:t>
            </a:r>
          </a:p>
        </p:txBody>
      </p:sp>
      <p:sp>
        <p:nvSpPr>
          <p:cNvPr id="45060" name="Content Placeholder 2" descr="Large confetti"/>
          <p:cNvSpPr>
            <a:spLocks noGrp="1" noRot="1" noChangeAspect="1" noEditPoints="1" noChangeArrowheads="1" noTextEdit="1"/>
          </p:cNvSpPr>
          <p:nvPr>
            <p:ph idx="1"/>
          </p:nvPr>
        </p:nvSpPr>
        <p:spPr>
          <a:xfrm>
            <a:off x="435899" y="1645920"/>
            <a:ext cx="8229600" cy="4625975"/>
          </a:xfrm>
          <a:blipFill dpi="0" rotWithShape="1">
            <a:blip r:embed="rId2"/>
            <a:srcRect/>
            <a:stretch>
              <a:fillRect/>
            </a:stretch>
          </a:blipFill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Comparison</a:t>
            </a:r>
          </a:p>
        </p:txBody>
      </p:sp>
      <p:graphicFrame>
        <p:nvGraphicFramePr>
          <p:cNvPr id="46083" name="Group 3" descr="Large confetti"/>
          <p:cNvGraphicFramePr>
            <a:graphicFrameLocks noGrp="1"/>
          </p:cNvGraphicFramePr>
          <p:nvPr>
            <p:ph idx="1"/>
          </p:nvPr>
        </p:nvGraphicFramePr>
        <p:xfrm>
          <a:off x="708025" y="1052513"/>
          <a:ext cx="7696200" cy="5316539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709613"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  <a:sym typeface="Corbel" panose="020B0503020204020204" pitchFamily="34" charset="0"/>
                        </a:rPr>
                        <a:t>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  <a:sym typeface="Corbel" panose="020B0503020204020204" pitchFamily="34" charset="0"/>
                        </a:rPr>
                        <a:t>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</a:tr>
              <a:tr h="1481138"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  <a:sym typeface="Corbel" panose="020B0503020204020204" pitchFamily="34" charset="0"/>
                        </a:rPr>
                        <a:t>Output perturbation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  <a:sym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</a:tr>
              <a:tr h="1450975"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  <a:sym typeface="Corbel" panose="020B0503020204020204" pitchFamily="34" charset="0"/>
                        </a:rPr>
                        <a:t>Input perturbation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  <a:sym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</a:tr>
              <a:tr h="1674813"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  <a:sym typeface="Corbel" panose="020B0503020204020204" pitchFamily="34" charset="0"/>
                        </a:rPr>
                        <a:t>Perturbation of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  <a:sym typeface="Corbel" panose="020B0503020204020204" pitchFamily="34" charset="0"/>
                        </a:rPr>
                        <a:t>Intermediate results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0" ea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defTabSz="0" eaLnBrk="0" fontAlgn="base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defRPr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  <a:sym typeface="Corbel" panose="020B0503020204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Binary Tree Technique</a:t>
            </a:r>
          </a:p>
        </p:txBody>
      </p:sp>
      <p:sp>
        <p:nvSpPr>
          <p:cNvPr id="47107" name="Oval 5"/>
          <p:cNvSpPr>
            <a:spLocks noChangeArrowheads="1"/>
          </p:cNvSpPr>
          <p:nvPr/>
        </p:nvSpPr>
        <p:spPr bwMode="auto">
          <a:xfrm>
            <a:off x="4051300" y="1666875"/>
            <a:ext cx="404813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cxnSp>
        <p:nvCxnSpPr>
          <p:cNvPr id="47108" name="Straight Connector 6"/>
          <p:cNvCxnSpPr>
            <a:cxnSpLocks noChangeShapeType="1"/>
            <a:stCxn id="47107" idx="4"/>
            <a:endCxn id="47110" idx="7"/>
          </p:cNvCxnSpPr>
          <p:nvPr/>
        </p:nvCxnSpPr>
        <p:spPr bwMode="auto">
          <a:xfrm rot="5400000">
            <a:off x="3211512" y="1912938"/>
            <a:ext cx="879475" cy="1206500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9" name="Straight Connector 7"/>
          <p:cNvSpPr>
            <a:spLocks noChangeShapeType="1"/>
          </p:cNvSpPr>
          <p:nvPr/>
        </p:nvSpPr>
        <p:spPr bwMode="auto">
          <a:xfrm>
            <a:off x="4321175" y="2076450"/>
            <a:ext cx="1327150" cy="879475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0" name="Oval 8"/>
          <p:cNvSpPr>
            <a:spLocks noChangeArrowheads="1"/>
          </p:cNvSpPr>
          <p:nvPr/>
        </p:nvSpPr>
        <p:spPr bwMode="auto">
          <a:xfrm>
            <a:off x="2703513" y="2895600"/>
            <a:ext cx="404812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11" name="Oval 9"/>
          <p:cNvSpPr>
            <a:spLocks noChangeArrowheads="1"/>
          </p:cNvSpPr>
          <p:nvPr/>
        </p:nvSpPr>
        <p:spPr bwMode="auto">
          <a:xfrm>
            <a:off x="5534025" y="2895600"/>
            <a:ext cx="404813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12" name="Straight Connector 10"/>
          <p:cNvSpPr>
            <a:spLocks noChangeShapeType="1"/>
          </p:cNvSpPr>
          <p:nvPr/>
        </p:nvSpPr>
        <p:spPr bwMode="auto">
          <a:xfrm flipH="1">
            <a:off x="2028825" y="3305175"/>
            <a:ext cx="876300" cy="10937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3" name="Straight Connector 11"/>
          <p:cNvSpPr>
            <a:spLocks noChangeShapeType="1"/>
          </p:cNvSpPr>
          <p:nvPr/>
        </p:nvSpPr>
        <p:spPr bwMode="auto">
          <a:xfrm>
            <a:off x="2905125" y="3305175"/>
            <a:ext cx="809625" cy="10937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4" name="Oval 12"/>
          <p:cNvSpPr>
            <a:spLocks noChangeArrowheads="1"/>
          </p:cNvSpPr>
          <p:nvPr/>
        </p:nvSpPr>
        <p:spPr bwMode="auto">
          <a:xfrm>
            <a:off x="1893888" y="4125913"/>
            <a:ext cx="404812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15" name="Oval 13"/>
          <p:cNvSpPr>
            <a:spLocks noChangeArrowheads="1"/>
          </p:cNvSpPr>
          <p:nvPr/>
        </p:nvSpPr>
        <p:spPr bwMode="auto">
          <a:xfrm>
            <a:off x="3378200" y="4125913"/>
            <a:ext cx="403225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16" name="Straight Connector 14"/>
          <p:cNvSpPr>
            <a:spLocks noChangeShapeType="1"/>
          </p:cNvSpPr>
          <p:nvPr/>
        </p:nvSpPr>
        <p:spPr bwMode="auto">
          <a:xfrm rot="5400000">
            <a:off x="4772025" y="3413125"/>
            <a:ext cx="1092200" cy="876300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7" name="Straight Connector 15"/>
          <p:cNvSpPr>
            <a:spLocks noChangeShapeType="1"/>
          </p:cNvSpPr>
          <p:nvPr/>
        </p:nvSpPr>
        <p:spPr bwMode="auto">
          <a:xfrm>
            <a:off x="5737225" y="3305175"/>
            <a:ext cx="828675" cy="10937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8" name="Oval 16"/>
          <p:cNvSpPr>
            <a:spLocks noChangeArrowheads="1"/>
          </p:cNvSpPr>
          <p:nvPr/>
        </p:nvSpPr>
        <p:spPr bwMode="auto">
          <a:xfrm>
            <a:off x="4745038" y="4125913"/>
            <a:ext cx="404812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19" name="Oval 17"/>
          <p:cNvSpPr>
            <a:spLocks noChangeArrowheads="1"/>
          </p:cNvSpPr>
          <p:nvPr/>
        </p:nvSpPr>
        <p:spPr bwMode="auto">
          <a:xfrm>
            <a:off x="6300788" y="4125913"/>
            <a:ext cx="404812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20" name="Straight Connector 18"/>
          <p:cNvSpPr>
            <a:spLocks noChangeShapeType="1"/>
          </p:cNvSpPr>
          <p:nvPr/>
        </p:nvSpPr>
        <p:spPr bwMode="auto">
          <a:xfrm rot="5400000">
            <a:off x="1381919" y="4777582"/>
            <a:ext cx="955675" cy="471487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1" name="Straight Connector 19"/>
          <p:cNvSpPr>
            <a:spLocks noChangeShapeType="1"/>
          </p:cNvSpPr>
          <p:nvPr/>
        </p:nvSpPr>
        <p:spPr bwMode="auto">
          <a:xfrm rot="16200000" flipH="1">
            <a:off x="1824832" y="4775993"/>
            <a:ext cx="889000" cy="404813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1489075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2298700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24" name="Straight Connector 22"/>
          <p:cNvSpPr>
            <a:spLocks noChangeShapeType="1"/>
          </p:cNvSpPr>
          <p:nvPr/>
        </p:nvSpPr>
        <p:spPr bwMode="auto">
          <a:xfrm rot="5400000">
            <a:off x="2864644" y="4777582"/>
            <a:ext cx="955675" cy="471487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5" name="Straight Connector 23"/>
          <p:cNvSpPr>
            <a:spLocks noChangeShapeType="1"/>
          </p:cNvSpPr>
          <p:nvPr/>
        </p:nvSpPr>
        <p:spPr bwMode="auto">
          <a:xfrm rot="16200000" flipH="1">
            <a:off x="3307557" y="4775993"/>
            <a:ext cx="889000" cy="404813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2973388" y="5218113"/>
            <a:ext cx="404812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3781425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28" name="Straight Connector 26"/>
          <p:cNvSpPr>
            <a:spLocks noChangeShapeType="1"/>
          </p:cNvSpPr>
          <p:nvPr/>
        </p:nvSpPr>
        <p:spPr bwMode="auto">
          <a:xfrm rot="5400000">
            <a:off x="4252119" y="4777582"/>
            <a:ext cx="955675" cy="471487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9" name="Straight Connector 27"/>
          <p:cNvSpPr>
            <a:spLocks noChangeShapeType="1"/>
          </p:cNvSpPr>
          <p:nvPr/>
        </p:nvSpPr>
        <p:spPr bwMode="auto">
          <a:xfrm rot="16200000" flipH="1">
            <a:off x="4695032" y="4775993"/>
            <a:ext cx="889000" cy="404813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4359275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68900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32" name="Straight Connector 30"/>
          <p:cNvSpPr>
            <a:spLocks noChangeShapeType="1"/>
          </p:cNvSpPr>
          <p:nvPr/>
        </p:nvSpPr>
        <p:spPr bwMode="auto">
          <a:xfrm rot="5400000">
            <a:off x="5793581" y="4777582"/>
            <a:ext cx="955675" cy="4714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3" name="Straight Connector 31"/>
          <p:cNvSpPr>
            <a:spLocks noChangeShapeType="1"/>
          </p:cNvSpPr>
          <p:nvPr/>
        </p:nvSpPr>
        <p:spPr bwMode="auto">
          <a:xfrm rot="16200000" flipH="1">
            <a:off x="6236494" y="4775994"/>
            <a:ext cx="889000" cy="404812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5900738" y="5218113"/>
            <a:ext cx="404812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710363" y="5218113"/>
            <a:ext cx="404812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7136" name="TextBox 34"/>
          <p:cNvSpPr>
            <a:spLocks noChangeArrowheads="1"/>
          </p:cNvSpPr>
          <p:nvPr/>
        </p:nvSpPr>
        <p:spPr bwMode="auto">
          <a:xfrm>
            <a:off x="1427163" y="5715000"/>
            <a:ext cx="578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1         2     3        4     5       6        7       8</a:t>
            </a:r>
          </a:p>
        </p:txBody>
      </p:sp>
      <p:sp>
        <p:nvSpPr>
          <p:cNvPr id="47137" name="TextBox 35"/>
          <p:cNvSpPr>
            <a:spLocks noChangeArrowheads="1"/>
          </p:cNvSpPr>
          <p:nvPr/>
        </p:nvSpPr>
        <p:spPr bwMode="auto">
          <a:xfrm>
            <a:off x="993775" y="3940175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[1, 2]</a:t>
            </a:r>
          </a:p>
        </p:txBody>
      </p:sp>
      <p:sp>
        <p:nvSpPr>
          <p:cNvPr id="47138" name="TextBox 36"/>
          <p:cNvSpPr>
            <a:spLocks noChangeArrowheads="1"/>
          </p:cNvSpPr>
          <p:nvPr/>
        </p:nvSpPr>
        <p:spPr bwMode="auto">
          <a:xfrm>
            <a:off x="1731963" y="2844800"/>
            <a:ext cx="868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[1, 4]</a:t>
            </a:r>
          </a:p>
        </p:txBody>
      </p:sp>
      <p:sp>
        <p:nvSpPr>
          <p:cNvPr id="47139" name="TextBox 37"/>
          <p:cNvSpPr>
            <a:spLocks noChangeArrowheads="1"/>
          </p:cNvSpPr>
          <p:nvPr/>
        </p:nvSpPr>
        <p:spPr bwMode="auto">
          <a:xfrm>
            <a:off x="6051550" y="2844800"/>
            <a:ext cx="868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[5, 8]</a:t>
            </a:r>
          </a:p>
        </p:txBody>
      </p:sp>
      <p:sp>
        <p:nvSpPr>
          <p:cNvPr id="47140" name="TextBox 38"/>
          <p:cNvSpPr>
            <a:spLocks noChangeArrowheads="1"/>
          </p:cNvSpPr>
          <p:nvPr/>
        </p:nvSpPr>
        <p:spPr bwMode="auto">
          <a:xfrm>
            <a:off x="4532313" y="152400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[1, 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Binary Tree Technique</a:t>
            </a:r>
          </a:p>
        </p:txBody>
      </p:sp>
      <p:sp>
        <p:nvSpPr>
          <p:cNvPr id="48131" name="Oval 5"/>
          <p:cNvSpPr>
            <a:spLocks noChangeArrowheads="1"/>
          </p:cNvSpPr>
          <p:nvPr/>
        </p:nvSpPr>
        <p:spPr bwMode="auto">
          <a:xfrm>
            <a:off x="4051300" y="1666875"/>
            <a:ext cx="404813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cxnSp>
        <p:nvCxnSpPr>
          <p:cNvPr id="48132" name="Straight Connector 6"/>
          <p:cNvCxnSpPr>
            <a:cxnSpLocks noChangeShapeType="1"/>
            <a:stCxn id="48131" idx="4"/>
            <a:endCxn id="48134" idx="7"/>
          </p:cNvCxnSpPr>
          <p:nvPr/>
        </p:nvCxnSpPr>
        <p:spPr bwMode="auto">
          <a:xfrm rot="5400000">
            <a:off x="3211512" y="1912938"/>
            <a:ext cx="879475" cy="1206500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3" name="Straight Connector 7"/>
          <p:cNvSpPr>
            <a:spLocks noChangeShapeType="1"/>
          </p:cNvSpPr>
          <p:nvPr/>
        </p:nvSpPr>
        <p:spPr bwMode="auto">
          <a:xfrm>
            <a:off x="4321175" y="2076450"/>
            <a:ext cx="1327150" cy="879475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4" name="Oval 8"/>
          <p:cNvSpPr>
            <a:spLocks noChangeArrowheads="1"/>
          </p:cNvSpPr>
          <p:nvPr/>
        </p:nvSpPr>
        <p:spPr bwMode="auto">
          <a:xfrm>
            <a:off x="2703513" y="2895600"/>
            <a:ext cx="404812" cy="409575"/>
          </a:xfrm>
          <a:prstGeom prst="ellipse">
            <a:avLst/>
          </a:prstGeom>
          <a:solidFill>
            <a:srgbClr val="C64847"/>
          </a:solidFill>
          <a:ln w="48000" cap="flat" cmpd="thickThin">
            <a:solidFill>
              <a:srgbClr val="903433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35" name="Oval 9"/>
          <p:cNvSpPr>
            <a:spLocks noChangeArrowheads="1"/>
          </p:cNvSpPr>
          <p:nvPr/>
        </p:nvSpPr>
        <p:spPr bwMode="auto">
          <a:xfrm>
            <a:off x="5534025" y="2895600"/>
            <a:ext cx="404813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36" name="Straight Connector 10"/>
          <p:cNvSpPr>
            <a:spLocks noChangeShapeType="1"/>
          </p:cNvSpPr>
          <p:nvPr/>
        </p:nvSpPr>
        <p:spPr bwMode="auto">
          <a:xfrm flipH="1">
            <a:off x="2028825" y="3305175"/>
            <a:ext cx="876300" cy="10937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7" name="Straight Connector 11"/>
          <p:cNvSpPr>
            <a:spLocks noChangeShapeType="1"/>
          </p:cNvSpPr>
          <p:nvPr/>
        </p:nvSpPr>
        <p:spPr bwMode="auto">
          <a:xfrm>
            <a:off x="2905125" y="3305175"/>
            <a:ext cx="809625" cy="10937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8" name="Oval 12"/>
          <p:cNvSpPr>
            <a:spLocks noChangeArrowheads="1"/>
          </p:cNvSpPr>
          <p:nvPr/>
        </p:nvSpPr>
        <p:spPr bwMode="auto">
          <a:xfrm>
            <a:off x="1893888" y="4125913"/>
            <a:ext cx="404812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39" name="Oval 13"/>
          <p:cNvSpPr>
            <a:spLocks noChangeArrowheads="1"/>
          </p:cNvSpPr>
          <p:nvPr/>
        </p:nvSpPr>
        <p:spPr bwMode="auto">
          <a:xfrm>
            <a:off x="3378200" y="4125913"/>
            <a:ext cx="403225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40" name="Straight Connector 14"/>
          <p:cNvSpPr>
            <a:spLocks noChangeShapeType="1"/>
          </p:cNvSpPr>
          <p:nvPr/>
        </p:nvSpPr>
        <p:spPr bwMode="auto">
          <a:xfrm rot="5400000">
            <a:off x="4772025" y="3413125"/>
            <a:ext cx="1092200" cy="876300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1" name="Straight Connector 15"/>
          <p:cNvSpPr>
            <a:spLocks noChangeShapeType="1"/>
          </p:cNvSpPr>
          <p:nvPr/>
        </p:nvSpPr>
        <p:spPr bwMode="auto">
          <a:xfrm>
            <a:off x="5737225" y="3305175"/>
            <a:ext cx="828675" cy="10937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2" name="Oval 16"/>
          <p:cNvSpPr>
            <a:spLocks noChangeArrowheads="1"/>
          </p:cNvSpPr>
          <p:nvPr/>
        </p:nvSpPr>
        <p:spPr bwMode="auto">
          <a:xfrm>
            <a:off x="4745038" y="4125913"/>
            <a:ext cx="404812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43" name="Oval 17"/>
          <p:cNvSpPr>
            <a:spLocks noChangeArrowheads="1"/>
          </p:cNvSpPr>
          <p:nvPr/>
        </p:nvSpPr>
        <p:spPr bwMode="auto">
          <a:xfrm>
            <a:off x="6300788" y="4125913"/>
            <a:ext cx="404812" cy="409575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44" name="Straight Connector 18"/>
          <p:cNvSpPr>
            <a:spLocks noChangeShapeType="1"/>
          </p:cNvSpPr>
          <p:nvPr/>
        </p:nvSpPr>
        <p:spPr bwMode="auto">
          <a:xfrm rot="5400000">
            <a:off x="1381919" y="4777582"/>
            <a:ext cx="955675" cy="471487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5" name="Straight Connector 19"/>
          <p:cNvSpPr>
            <a:spLocks noChangeShapeType="1"/>
          </p:cNvSpPr>
          <p:nvPr/>
        </p:nvSpPr>
        <p:spPr bwMode="auto">
          <a:xfrm rot="16200000" flipH="1">
            <a:off x="1824832" y="4775993"/>
            <a:ext cx="889000" cy="404813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6" name="Oval 20"/>
          <p:cNvSpPr>
            <a:spLocks noChangeArrowheads="1"/>
          </p:cNvSpPr>
          <p:nvPr/>
        </p:nvSpPr>
        <p:spPr bwMode="auto">
          <a:xfrm>
            <a:off x="1489075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47" name="Oval 21"/>
          <p:cNvSpPr>
            <a:spLocks noChangeArrowheads="1"/>
          </p:cNvSpPr>
          <p:nvPr/>
        </p:nvSpPr>
        <p:spPr bwMode="auto">
          <a:xfrm>
            <a:off x="2298700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48" name="Straight Connector 22"/>
          <p:cNvSpPr>
            <a:spLocks noChangeShapeType="1"/>
          </p:cNvSpPr>
          <p:nvPr/>
        </p:nvSpPr>
        <p:spPr bwMode="auto">
          <a:xfrm rot="5400000">
            <a:off x="2864644" y="4777582"/>
            <a:ext cx="955675" cy="471487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9" name="Straight Connector 23"/>
          <p:cNvSpPr>
            <a:spLocks noChangeShapeType="1"/>
          </p:cNvSpPr>
          <p:nvPr/>
        </p:nvSpPr>
        <p:spPr bwMode="auto">
          <a:xfrm rot="16200000" flipH="1">
            <a:off x="3307557" y="4775993"/>
            <a:ext cx="889000" cy="404813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0" name="Oval 24"/>
          <p:cNvSpPr>
            <a:spLocks noChangeArrowheads="1"/>
          </p:cNvSpPr>
          <p:nvPr/>
        </p:nvSpPr>
        <p:spPr bwMode="auto">
          <a:xfrm>
            <a:off x="2973388" y="5218113"/>
            <a:ext cx="404812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51" name="Oval 25"/>
          <p:cNvSpPr>
            <a:spLocks noChangeArrowheads="1"/>
          </p:cNvSpPr>
          <p:nvPr/>
        </p:nvSpPr>
        <p:spPr bwMode="auto">
          <a:xfrm>
            <a:off x="3781425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52" name="Straight Connector 26"/>
          <p:cNvSpPr>
            <a:spLocks noChangeShapeType="1"/>
          </p:cNvSpPr>
          <p:nvPr/>
        </p:nvSpPr>
        <p:spPr bwMode="auto">
          <a:xfrm rot="5400000">
            <a:off x="4252119" y="4777582"/>
            <a:ext cx="955675" cy="471487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3" name="Straight Connector 27"/>
          <p:cNvSpPr>
            <a:spLocks noChangeShapeType="1"/>
          </p:cNvSpPr>
          <p:nvPr/>
        </p:nvSpPr>
        <p:spPr bwMode="auto">
          <a:xfrm rot="16200000" flipH="1">
            <a:off x="4695032" y="4775993"/>
            <a:ext cx="889000" cy="404813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4" name="Oval 28"/>
          <p:cNvSpPr>
            <a:spLocks noChangeArrowheads="1"/>
          </p:cNvSpPr>
          <p:nvPr/>
        </p:nvSpPr>
        <p:spPr bwMode="auto">
          <a:xfrm>
            <a:off x="4359275" y="5218113"/>
            <a:ext cx="404813" cy="411162"/>
          </a:xfrm>
          <a:prstGeom prst="ellipse">
            <a:avLst/>
          </a:prstGeom>
          <a:solidFill>
            <a:srgbClr val="C64847"/>
          </a:solidFill>
          <a:ln w="48000" cap="flat" cmpd="thickThin">
            <a:solidFill>
              <a:srgbClr val="903433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55" name="Oval 29"/>
          <p:cNvSpPr>
            <a:spLocks noChangeArrowheads="1"/>
          </p:cNvSpPr>
          <p:nvPr/>
        </p:nvSpPr>
        <p:spPr bwMode="auto">
          <a:xfrm>
            <a:off x="5168900" y="5218113"/>
            <a:ext cx="404813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56" name="Straight Connector 30"/>
          <p:cNvSpPr>
            <a:spLocks noChangeShapeType="1"/>
          </p:cNvSpPr>
          <p:nvPr/>
        </p:nvSpPr>
        <p:spPr bwMode="auto">
          <a:xfrm rot="5400000">
            <a:off x="5793581" y="4777582"/>
            <a:ext cx="955675" cy="471488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7" name="Straight Connector 31"/>
          <p:cNvSpPr>
            <a:spLocks noChangeShapeType="1"/>
          </p:cNvSpPr>
          <p:nvPr/>
        </p:nvSpPr>
        <p:spPr bwMode="auto">
          <a:xfrm rot="16200000" flipH="1">
            <a:off x="6236494" y="4775994"/>
            <a:ext cx="889000" cy="404812"/>
          </a:xfrm>
          <a:prstGeom prst="line">
            <a:avLst/>
          </a:prstGeom>
          <a:noFill/>
          <a:ln w="6350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58" name="Oval 32"/>
          <p:cNvSpPr>
            <a:spLocks noChangeArrowheads="1"/>
          </p:cNvSpPr>
          <p:nvPr/>
        </p:nvSpPr>
        <p:spPr bwMode="auto">
          <a:xfrm>
            <a:off x="5900738" y="5218113"/>
            <a:ext cx="404812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59" name="Oval 33"/>
          <p:cNvSpPr>
            <a:spLocks noChangeArrowheads="1"/>
          </p:cNvSpPr>
          <p:nvPr/>
        </p:nvSpPr>
        <p:spPr bwMode="auto">
          <a:xfrm>
            <a:off x="6710363" y="5218113"/>
            <a:ext cx="404812" cy="411162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AF7E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48160" name="TextBox 34"/>
          <p:cNvSpPr>
            <a:spLocks noChangeArrowheads="1"/>
          </p:cNvSpPr>
          <p:nvPr/>
        </p:nvSpPr>
        <p:spPr bwMode="auto">
          <a:xfrm>
            <a:off x="1427163" y="5715000"/>
            <a:ext cx="578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648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1         2     3        4     5       </a:t>
            </a:r>
            <a:r>
              <a:rPr lang="en-US" sz="32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6        7       8</a:t>
            </a:r>
          </a:p>
        </p:txBody>
      </p:sp>
      <p:sp>
        <p:nvSpPr>
          <p:cNvPr id="48161" name="TextBox 35"/>
          <p:cNvSpPr>
            <a:spLocks noChangeArrowheads="1"/>
          </p:cNvSpPr>
          <p:nvPr/>
        </p:nvSpPr>
        <p:spPr bwMode="auto">
          <a:xfrm>
            <a:off x="993775" y="3940175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[1, 2]</a:t>
            </a:r>
          </a:p>
        </p:txBody>
      </p:sp>
      <p:sp>
        <p:nvSpPr>
          <p:cNvPr id="48162" name="TextBox 36"/>
          <p:cNvSpPr>
            <a:spLocks noChangeArrowheads="1"/>
          </p:cNvSpPr>
          <p:nvPr/>
        </p:nvSpPr>
        <p:spPr bwMode="auto">
          <a:xfrm>
            <a:off x="1731963" y="2844800"/>
            <a:ext cx="868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[1, 4]</a:t>
            </a:r>
          </a:p>
        </p:txBody>
      </p:sp>
      <p:sp>
        <p:nvSpPr>
          <p:cNvPr id="48163" name="TextBox 37"/>
          <p:cNvSpPr>
            <a:spLocks noChangeArrowheads="1"/>
          </p:cNvSpPr>
          <p:nvPr/>
        </p:nvSpPr>
        <p:spPr bwMode="auto">
          <a:xfrm>
            <a:off x="6051550" y="2844800"/>
            <a:ext cx="868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[5, 8]</a:t>
            </a:r>
          </a:p>
        </p:txBody>
      </p:sp>
      <p:sp>
        <p:nvSpPr>
          <p:cNvPr id="48164" name="TextBox 38"/>
          <p:cNvSpPr>
            <a:spLocks noChangeArrowheads="1"/>
          </p:cNvSpPr>
          <p:nvPr/>
        </p:nvSpPr>
        <p:spPr bwMode="auto">
          <a:xfrm>
            <a:off x="4532313" y="152400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[1, 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Key Observation</a:t>
            </a:r>
          </a:p>
        </p:txBody>
      </p:sp>
      <p:sp>
        <p:nvSpPr>
          <p:cNvPr id="4915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Each output is the sum of O(log T) partial sums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Each input appears in O(log T) partial sums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lstStyle/>
          <a:p>
            <a:r>
              <a:rPr lang="en-US" sz="3600"/>
              <a:t>Method 4: </a:t>
            </a:r>
            <a:r>
              <a:rPr lang="zh-CN" altLang="en-US" sz="3600"/>
              <a:t>Sample and Aggregate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86100" y="3429000"/>
            <a:ext cx="316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b="1"/>
              <a:t>Data dependent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Examples of High Global Sensitivity</a:t>
            </a:r>
          </a:p>
        </p:txBody>
      </p:sp>
      <p:sp>
        <p:nvSpPr>
          <p:cNvPr id="51203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788"/>
            <a:ext cx="82296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Examples of High Global Sensitivity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391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485775" y="2166938"/>
            <a:ext cx="8343900" cy="1744662"/>
          </a:xfrm>
          <a:ln/>
        </p:spPr>
        <p:txBody>
          <a:bodyPr anchor="ctr"/>
          <a:lstStyle/>
          <a:p>
            <a:r>
              <a:rPr lang="zh-CN" altLang="zh-CN" sz="3600"/>
              <a:t/>
            </a:r>
            <a:br>
              <a:rPr lang="zh-CN" altLang="zh-CN" sz="3600"/>
            </a:br>
            <a:r>
              <a:rPr lang="zh-CN" altLang="zh-CN" sz="3600"/>
              <a:t>  How can you allow meaningful usage of such datasets while preserving individual privacy?</a:t>
            </a:r>
            <a:br>
              <a:rPr lang="zh-CN" altLang="zh-CN" sz="3600"/>
            </a:br>
            <a:r>
              <a:rPr lang="zh-CN" altLang="zh-CN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Sample and Aggregate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3850"/>
            <a:ext cx="76962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3"/>
          <p:cNvSpPr>
            <a:spLocks noChangeArrowheads="1"/>
          </p:cNvSpPr>
          <p:nvPr/>
        </p:nvSpPr>
        <p:spPr bwMode="auto">
          <a:xfrm>
            <a:off x="6651625" y="1052513"/>
            <a:ext cx="184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D8D8D8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[NRS07, Smith11]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Sample and Aggregate</a:t>
            </a:r>
          </a:p>
        </p:txBody>
      </p:sp>
      <p:sp>
        <p:nvSpPr>
          <p:cNvPr id="54275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/>
          </a:p>
        </p:txBody>
      </p:sp>
      <p:sp>
        <p:nvSpPr>
          <p:cNvPr id="54276" name="Content Placeholder 2"/>
          <p:cNvSpPr>
            <a:spLocks noChangeArrowheads="1"/>
          </p:cNvSpPr>
          <p:nvPr/>
        </p:nvSpPr>
        <p:spPr bwMode="auto">
          <a:xfrm>
            <a:off x="533400" y="2286000"/>
            <a:ext cx="8077200" cy="3505200"/>
          </a:xfrm>
          <a:prstGeom prst="rect">
            <a:avLst/>
          </a:prstGeom>
          <a:solidFill>
            <a:srgbClr val="FFFFFF"/>
          </a:solidFill>
          <a:ln w="48000" cap="flat" cmpd="thickThin">
            <a:solidFill>
              <a:schemeClr val="accent1"/>
            </a:solidFill>
            <a:miter lim="800000"/>
            <a:headEnd/>
            <a:tailEnd/>
          </a:ln>
        </p:spPr>
        <p:txBody>
          <a:bodyPr lIns="54864" tIns="91440"/>
          <a:lstStyle>
            <a:lvl1pPr marL="438150" indent="-319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69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160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55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27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399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71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54375" indent="-180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sz="2800" u="sng">
                <a:solidFill>
                  <a:srgbClr val="000000"/>
                </a:solidFill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Theorem:</a:t>
            </a:r>
            <a:endParaRPr lang="zh-CN" altLang="en-US" sz="2800" u="sng">
              <a:solidFill>
                <a:srgbClr val="000000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endParaRPr lang="zh-CN" altLang="en-US" sz="2800" u="sng">
              <a:solidFill>
                <a:srgbClr val="000000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The sample and aggregate algorithm preserves -DP, and converges to the “true value” when the statistic f is </a:t>
            </a:r>
            <a:r>
              <a:rPr lang="en-US" sz="2800">
                <a:solidFill>
                  <a:srgbClr val="3691AA"/>
                </a:solidFill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asymptotically normal</a:t>
            </a:r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 on a database consisting of </a:t>
            </a:r>
            <a:r>
              <a:rPr lang="en-US" sz="2800">
                <a:solidFill>
                  <a:srgbClr val="3691AA"/>
                </a:solidFill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i.i.d. values</a:t>
            </a:r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华文楷体" charset="0"/>
                <a:cs typeface="华文楷体" charset="0"/>
                <a:sym typeface="Corbel" panose="020B0503020204020204" pitchFamily="34" charset="0"/>
              </a:rPr>
              <a:t>.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zh-CN" altLang="en-US" sz="3200">
              <a:solidFill>
                <a:srgbClr val="000000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zh-CN" altLang="en-US" sz="3200">
              <a:solidFill>
                <a:srgbClr val="000000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zh-CN" altLang="en-US" sz="3200">
              <a:solidFill>
                <a:srgbClr val="000000"/>
              </a:solidFill>
              <a:latin typeface="Corbel" panose="020B0503020204020204" pitchFamily="34" charset="0"/>
              <a:ea typeface="华文楷体" charset="0"/>
              <a:cs typeface="华文楷体" charset="0"/>
              <a:sym typeface="Corbel" panose="020B0503020204020204" pitchFamily="34" charset="0"/>
            </a:endParaRPr>
          </a:p>
        </p:txBody>
      </p:sp>
      <p:sp>
        <p:nvSpPr>
          <p:cNvPr id="54277" name="Content Placeholder 2"/>
          <p:cNvSpPr>
            <a:spLocks noRot="1" noChangeAspect="1" noEditPoints="1" noChangeArrowheads="1" noTextEdit="1"/>
          </p:cNvSpPr>
          <p:nvPr/>
        </p:nvSpPr>
        <p:spPr bwMode="auto">
          <a:xfrm>
            <a:off x="533400" y="2286000"/>
            <a:ext cx="8077200" cy="3505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“Asymptotically Normal”</a:t>
            </a:r>
          </a:p>
        </p:txBody>
      </p:sp>
      <p:sp>
        <p:nvSpPr>
          <p:cNvPr id="55299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 b="0"/>
              <a:t>CLT: sum of h(x</a:t>
            </a:r>
            <a:r>
              <a:rPr lang="zh-CN" altLang="zh-CN" b="0" baseline="-25000"/>
              <a:t>i</a:t>
            </a:r>
            <a:r>
              <a:rPr lang="zh-CN" altLang="zh-CN" b="0"/>
              <a:t>) where h(X</a:t>
            </a:r>
            <a:r>
              <a:rPr lang="zh-CN" altLang="zh-CN" b="0" baseline="-25000"/>
              <a:t>i</a:t>
            </a:r>
            <a:r>
              <a:rPr lang="zh-CN" altLang="zh-CN" b="0"/>
              <a:t>) has finite expectation and variance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Common maximum likelihood estimators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Estimators for common regression problems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DP Pros, Cons, and Challenges?</a:t>
            </a:r>
          </a:p>
        </p:txBody>
      </p:sp>
      <p:sp>
        <p:nvSpPr>
          <p:cNvPr id="56323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zh-CN" altLang="zh-CN" b="0"/>
              <a:t>Utility v.s. privacy</a:t>
            </a:r>
          </a:p>
          <a:p>
            <a:pPr marL="285750" indent="-285750" algn="l">
              <a:buFontTx/>
              <a:buChar char="•"/>
            </a:pPr>
            <a:r>
              <a:rPr lang="zh-CN" altLang="zh-CN" b="0"/>
              <a:t>Privacy budget management and depletion</a:t>
            </a:r>
          </a:p>
          <a:p>
            <a:pPr marL="285750" indent="-285750" algn="l">
              <a:buFontTx/>
              <a:buChar char="•"/>
            </a:pPr>
            <a:r>
              <a:rPr lang="zh-CN" altLang="zh-CN" b="0"/>
              <a:t>Allow non-experts to use?</a:t>
            </a:r>
          </a:p>
          <a:p>
            <a:pPr marL="285750" indent="-285750" algn="l">
              <a:buFontTx/>
              <a:buChar char="•"/>
            </a:pPr>
            <a:r>
              <a:rPr lang="zh-CN" altLang="zh-CN" b="0"/>
              <a:t>Many non-trivial DP algorithms require really large datasets to be </a:t>
            </a:r>
            <a:r>
              <a:rPr lang="zh-CN" altLang="zh-CN" b="0" i="1"/>
              <a:t>practically</a:t>
            </a:r>
            <a:r>
              <a:rPr lang="zh-CN" altLang="zh-CN" b="0"/>
              <a:t> useful</a:t>
            </a:r>
          </a:p>
          <a:p>
            <a:pPr marL="285750" indent="-285750" algn="l">
              <a:buFontTx/>
              <a:buChar char="•"/>
            </a:pPr>
            <a:r>
              <a:rPr lang="zh-CN" altLang="zh-CN" b="0"/>
              <a:t>What privacy budget is reasonable for a dataset?</a:t>
            </a:r>
          </a:p>
          <a:p>
            <a:pPr marL="685800" lvl="1" indent="-228600" algn="l">
              <a:buFontTx/>
              <a:buChar char="–"/>
            </a:pPr>
            <a:r>
              <a:rPr lang="zh-CN" altLang="zh-CN" b="0"/>
              <a:t>Implicit independence assumption? Consider replicating a DB k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r>
              <a:rPr lang="zh-CN" altLang="zh-CN"/>
              <a:t>Other Notions</a:t>
            </a:r>
          </a:p>
        </p:txBody>
      </p:sp>
      <p:sp>
        <p:nvSpPr>
          <p:cNvPr id="57347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625975"/>
          </a:xfrm>
          <a:ln/>
        </p:spPr>
        <p:txBody>
          <a:bodyPr/>
          <a:lstStyle/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Noiseless privacy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r>
              <a:rPr lang="zh-CN" altLang="zh-CN" b="0"/>
              <a:t>Crowd-blending privacy</a:t>
            </a:r>
          </a:p>
          <a:p>
            <a:pPr marL="285750" indent="-285750" algn="l">
              <a:buFontTx/>
              <a:buChar char="•"/>
            </a:pPr>
            <a:endParaRPr lang="zh-CN" altLang="zh-CN" b="0"/>
          </a:p>
          <a:p>
            <a:pPr marL="285750" indent="-285750" algn="l">
              <a:buFontTx/>
              <a:buChar char="•"/>
            </a:pPr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CF0E30"/>
                </a:solidFill>
              </a:rPr>
              <a:t>Homework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71" name="Content Placeholder 2" descr="Large confetti"/>
          <p:cNvSpPr>
            <a:spLocks noGrp="1" noChangeArrowheads="1"/>
          </p:cNvSpPr>
          <p:nvPr>
            <p:ph idx="4294967295"/>
          </p:nvPr>
        </p:nvSpPr>
        <p:spPr>
          <a:xfrm>
            <a:off x="0" y="903288"/>
            <a:ext cx="8610600" cy="5048250"/>
          </a:xfrm>
          <a:ln/>
        </p:spPr>
        <p:txBody>
          <a:bodyPr/>
          <a:lstStyle/>
          <a:p>
            <a:pPr>
              <a:buFontTx/>
              <a:buNone/>
            </a:pPr>
            <a:endParaRPr lang="zh-CN" altLang="en-US" sz="2200" b="0"/>
          </a:p>
          <a:p>
            <a:pPr>
              <a:lnSpc>
                <a:spcPct val="100000"/>
              </a:lnSpc>
            </a:pPr>
            <a:r>
              <a:rPr lang="en-US" sz="2200" b="0"/>
              <a:t>If I randomly sample one record from a large database consisting of many records, and publish that record, would this be differentially private? Prove or disprove this. (If you cannot give a formal proof, say why or why not). </a:t>
            </a:r>
          </a:p>
          <a:p>
            <a:pPr>
              <a:lnSpc>
                <a:spcPct val="100000"/>
              </a:lnSpc>
            </a:pPr>
            <a:r>
              <a:rPr lang="en-US" sz="2200" b="0"/>
              <a:t>Suppose I have a very large database (e.g., containing ages of all people living in Maryland), and I publish the average age of all people in the database. Intuitively, do you think this preserves users' privacy? Is this differentially private? Prove or disprove this. (If you cannot give a formal proof, say why or why not). </a:t>
            </a:r>
          </a:p>
          <a:p>
            <a:pPr>
              <a:lnSpc>
                <a:spcPct val="100000"/>
              </a:lnSpc>
            </a:pPr>
            <a:r>
              <a:rPr lang="en-US" sz="2200" b="0"/>
              <a:t>What do you think are the pros and cons of differential privacy?</a:t>
            </a:r>
          </a:p>
          <a:p>
            <a:pPr>
              <a:lnSpc>
                <a:spcPct val="100000"/>
              </a:lnSpc>
            </a:pPr>
            <a:r>
              <a:rPr lang="en-US" sz="2200" b="0"/>
              <a:t>Anlyze Input Perturbation(Second techniques for achieving 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CF0E30"/>
                </a:solidFill>
              </a:rPr>
              <a:t>Reading list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9395" name="Rectangle 3" descr="Large confetti"/>
          <p:cNvSpPr>
            <a:spLocks noGrp="1" noChangeArrowheads="1"/>
          </p:cNvSpPr>
          <p:nvPr>
            <p:ph idx="4294967295"/>
          </p:nvPr>
        </p:nvSpPr>
        <p:spPr>
          <a:xfrm>
            <a:off x="188913" y="1127125"/>
            <a:ext cx="8840787" cy="5048250"/>
          </a:xfrm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>
                <a:hlinkClick r:id="rId2"/>
              </a:rPr>
              <a:t>Cynthia </a:t>
            </a:r>
            <a:r>
              <a:rPr lang="en-US" b="0" dirty="0" err="1">
                <a:hlinkClick r:id="rId2"/>
              </a:rPr>
              <a:t>Dwork's</a:t>
            </a:r>
            <a:r>
              <a:rPr lang="en-US" b="0" dirty="0">
                <a:hlinkClick r:id="rId2"/>
              </a:rPr>
              <a:t> video </a:t>
            </a:r>
            <a:r>
              <a:rPr lang="en-US" b="0" dirty="0" err="1">
                <a:hlinkClick r:id="rId2"/>
              </a:rPr>
              <a:t>tutoial</a:t>
            </a:r>
            <a:r>
              <a:rPr lang="en-US" b="0" dirty="0">
                <a:hlinkClick r:id="rId2"/>
              </a:rPr>
              <a:t> on DP </a:t>
            </a:r>
            <a:endParaRPr lang="en-US" b="0" dirty="0"/>
          </a:p>
          <a:p>
            <a:pPr>
              <a:lnSpc>
                <a:spcPct val="100000"/>
              </a:lnSpc>
            </a:pPr>
            <a:r>
              <a:rPr lang="en-US" b="0" dirty="0"/>
              <a:t>[Cynthia 06] </a:t>
            </a:r>
            <a:r>
              <a:rPr lang="en-US" b="0" dirty="0">
                <a:hlinkClick r:id="rId3"/>
              </a:rPr>
              <a:t>Differential Privacy (Invited talk at ICALP 2006) </a:t>
            </a:r>
            <a:endParaRPr lang="zh-CN" altLang="en-US" b="0" dirty="0"/>
          </a:p>
          <a:p>
            <a:pPr>
              <a:lnSpc>
                <a:spcPct val="100000"/>
              </a:lnSpc>
            </a:pPr>
            <a:r>
              <a:rPr lang="en-US" b="0" dirty="0"/>
              <a:t>[Frank 09]  </a:t>
            </a:r>
            <a:r>
              <a:rPr lang="en-US" b="0" dirty="0">
                <a:hlinkClick r:id="rId4"/>
              </a:rPr>
              <a:t>Privacy Integrated Queries </a:t>
            </a:r>
            <a:endParaRPr lang="en-US" b="0" u="sng" dirty="0">
              <a:hlinkClick r:id="rId5"/>
            </a:endParaRPr>
          </a:p>
          <a:p>
            <a:pPr>
              <a:lnSpc>
                <a:spcPct val="100000"/>
              </a:lnSpc>
            </a:pPr>
            <a:r>
              <a:rPr lang="en-US" b="0" dirty="0"/>
              <a:t>[Mohan et. al.  12] </a:t>
            </a:r>
            <a:r>
              <a:rPr lang="en-US" b="0" dirty="0">
                <a:hlinkClick r:id="rId6"/>
              </a:rPr>
              <a:t>GUPT: Privacy Preserving Data Analysis Made Easy </a:t>
            </a:r>
            <a:endParaRPr lang="en-US" b="0" u="sng" dirty="0">
              <a:hlinkClick r:id="rId7"/>
            </a:endParaRPr>
          </a:p>
          <a:p>
            <a:pPr>
              <a:lnSpc>
                <a:spcPct val="100000"/>
              </a:lnSpc>
            </a:pPr>
            <a:r>
              <a:rPr lang="en-US" b="0" dirty="0"/>
              <a:t>[Cynthia </a:t>
            </a:r>
            <a:r>
              <a:rPr lang="en-US" b="0" dirty="0" err="1"/>
              <a:t>Dwork</a:t>
            </a:r>
            <a:r>
              <a:rPr lang="en-US" b="0" dirty="0"/>
              <a:t>  09] </a:t>
            </a:r>
            <a:r>
              <a:rPr lang="en-US" b="0" dirty="0">
                <a:hlinkClick r:id="rId8"/>
              </a:rPr>
              <a:t>The Differential Privacy Frontier </a:t>
            </a:r>
            <a:endParaRPr lang="en-US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Blatant Non-Privacy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Blatant Non-Privacy</a:t>
            </a:r>
          </a:p>
        </p:txBody>
      </p:sp>
      <p:sp>
        <p:nvSpPr>
          <p:cNvPr id="9219" name="Rectangle 3" descr="Large confetti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zh-CN" altLang="zh-CN" b="0"/>
              <a:t>Leak individual records</a:t>
            </a:r>
          </a:p>
          <a:p>
            <a:endParaRPr lang="zh-CN" altLang="zh-CN" b="0"/>
          </a:p>
          <a:p>
            <a:r>
              <a:rPr lang="zh-CN" altLang="zh-CN" b="0"/>
              <a:t>Can link with public databases to re-identify individuals</a:t>
            </a:r>
          </a:p>
          <a:p>
            <a:endParaRPr lang="zh-CN" altLang="zh-CN" b="0"/>
          </a:p>
          <a:p>
            <a:r>
              <a:rPr lang="zh-CN" altLang="zh-CN" b="0"/>
              <a:t>Allow adversary to reconstruct database with significant probablity</a:t>
            </a:r>
          </a:p>
          <a:p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CN" altLang="zh-CN"/>
              <a:t>Attempt 1: Crypto-ish Definitions</a:t>
            </a:r>
          </a:p>
        </p:txBody>
      </p:sp>
      <p:pic>
        <p:nvPicPr>
          <p:cNvPr id="10243" name="Picture 4" descr="Large confett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0"/>
            <a:ext cx="1828800" cy="3600450"/>
          </a:xfrm>
          <a:ln/>
        </p:spPr>
      </p:pic>
      <p:sp>
        <p:nvSpPr>
          <p:cNvPr id="10244" name="Rectangular Callout 9"/>
          <p:cNvSpPr>
            <a:spLocks noChangeArrowheads="1"/>
          </p:cNvSpPr>
          <p:nvPr/>
        </p:nvSpPr>
        <p:spPr bwMode="auto">
          <a:xfrm>
            <a:off x="685800" y="1752600"/>
            <a:ext cx="3962400" cy="1905000"/>
          </a:xfrm>
          <a:prstGeom prst="wedgeRectCallout">
            <a:avLst>
              <a:gd name="adj1" fmla="val -30847"/>
              <a:gd name="adj2" fmla="val 68532"/>
            </a:avLst>
          </a:prstGeom>
          <a:gradFill rotWithShape="1">
            <a:gsLst>
              <a:gs pos="0">
                <a:srgbClr val="FFDBB3"/>
              </a:gs>
              <a:gs pos="34999">
                <a:srgbClr val="FFE5CA"/>
              </a:gs>
              <a:gs pos="100000">
                <a:srgbClr val="FFF5EB"/>
              </a:gs>
            </a:gsLst>
            <a:lin ang="5400000" scaled="1"/>
          </a:gradFill>
          <a:ln w="6350" cap="rnd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I am releasing some useful statistic f(D), and nothing more will be revealed.</a:t>
            </a:r>
          </a:p>
        </p:txBody>
      </p:sp>
      <p:sp>
        <p:nvSpPr>
          <p:cNvPr id="10245" name="TextBox 11"/>
          <p:cNvSpPr>
            <a:spLocks noChangeArrowheads="1"/>
          </p:cNvSpPr>
          <p:nvPr/>
        </p:nvSpPr>
        <p:spPr bwMode="auto">
          <a:xfrm>
            <a:off x="4038600" y="4038600"/>
            <a:ext cx="4038600" cy="954088"/>
          </a:xfrm>
          <a:prstGeom prst="rect">
            <a:avLst/>
          </a:prstGeom>
          <a:gradFill rotWithShape="1">
            <a:gsLst>
              <a:gs pos="0">
                <a:srgbClr val="9C2221"/>
              </a:gs>
              <a:gs pos="54999">
                <a:srgbClr val="BA2828"/>
              </a:gs>
              <a:gs pos="100000">
                <a:srgbClr val="DB30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What kind of statistics are</a:t>
            </a:r>
            <a:endParaRPr lang="zh-CN" altLang="en-US" sz="2800">
              <a:solidFill>
                <a:srgbClr val="FFFFFF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sz="2800">
                <a:solidFill>
                  <a:srgbClr val="FFFFFF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safe to publish?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lstStyle/>
          <a:p>
            <a:r>
              <a:rPr lang="zh-CN" altLang="zh-CN" sz="3600"/>
              <a:t/>
            </a:r>
            <a:br>
              <a:rPr lang="zh-CN" altLang="zh-CN" sz="3600"/>
            </a:br>
            <a:r>
              <a:rPr lang="zh-CN" altLang="zh-CN" sz="3600"/>
              <a:t>How do you define privacy?</a:t>
            </a:r>
            <a:br>
              <a:rPr lang="zh-CN" altLang="zh-CN" sz="3600"/>
            </a:br>
            <a:r>
              <a:rPr lang="zh-CN" altLang="zh-CN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rching Encrypted Data">
  <a:themeElements>
    <a:clrScheme name="">
      <a:dk1>
        <a:srgbClr val="081D58"/>
      </a:dk1>
      <a:lt1>
        <a:srgbClr val="FFFFFF"/>
      </a:lt1>
      <a:dk2>
        <a:srgbClr val="712000"/>
      </a:dk2>
      <a:lt2>
        <a:srgbClr val="618FFD"/>
      </a:lt2>
      <a:accent1>
        <a:srgbClr val="3365FB"/>
      </a:accent1>
      <a:accent2>
        <a:srgbClr val="CF0E30"/>
      </a:accent2>
      <a:accent3>
        <a:srgbClr val="FFFFFF"/>
      </a:accent3>
      <a:accent4>
        <a:srgbClr val="06174A"/>
      </a:accent4>
      <a:accent5>
        <a:srgbClr val="ADB8FD"/>
      </a:accent5>
      <a:accent6>
        <a:srgbClr val="BB0C2A"/>
      </a:accent6>
      <a:hlink>
        <a:srgbClr val="676767"/>
      </a:hlink>
      <a:folHlink>
        <a:srgbClr val="C1CEFF"/>
      </a:folHlink>
    </a:clrScheme>
    <a:fontScheme name="Searching Encrypted Da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Pages>0</Pages>
  <Words>1157</Words>
  <Characters>0</Characters>
  <Application>Microsoft Office PowerPoint</Application>
  <DocSecurity>0</DocSecurity>
  <PresentationFormat>On-screen Show (4:3)</PresentationFormat>
  <Lines>0</Lines>
  <Paragraphs>245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华文楷体</vt:lpstr>
      <vt:lpstr>宋体</vt:lpstr>
      <vt:lpstr>Arial</vt:lpstr>
      <vt:lpstr>Corbel</vt:lpstr>
      <vt:lpstr>Wingdings</vt:lpstr>
      <vt:lpstr>Wingdings 2</vt:lpstr>
      <vt:lpstr>Searching Encrypted Data</vt:lpstr>
      <vt:lpstr>Privacy Enhancing Technologies</vt:lpstr>
      <vt:lpstr>Roadmap</vt:lpstr>
      <vt:lpstr>General Setting</vt:lpstr>
      <vt:lpstr>General Setting</vt:lpstr>
      <vt:lpstr>   How can you allow meaningful usage of such datasets while preserving individual privacy?  </vt:lpstr>
      <vt:lpstr>Blatant Non-Privacy</vt:lpstr>
      <vt:lpstr>Blatant Non-Privacy</vt:lpstr>
      <vt:lpstr>Attempt 1: Crypto-ish Definitions</vt:lpstr>
      <vt:lpstr> How do you define privacy?  </vt:lpstr>
      <vt:lpstr>Attempt 2: </vt:lpstr>
      <vt:lpstr>Attempt 2: Absolute Disclosure Prevention</vt:lpstr>
      <vt:lpstr>An Impossibility Result</vt:lpstr>
      <vt:lpstr>Attempt 3: “Blending into Crowd” or k-Anonymity</vt:lpstr>
      <vt:lpstr>Attempt 3: “Blending into Crowd” or k-Anonymity</vt:lpstr>
      <vt:lpstr>Attempt 4: Differential Privacy</vt:lpstr>
      <vt:lpstr>Attempt 4: Differential Privacy</vt:lpstr>
      <vt:lpstr>Attempt 4: Differential Privacy</vt:lpstr>
      <vt:lpstr>Notable Properties of DP</vt:lpstr>
      <vt:lpstr>Notable Properties of DP</vt:lpstr>
      <vt:lpstr>DP Techniques</vt:lpstr>
      <vt:lpstr>Techniques for Achieving DP</vt:lpstr>
      <vt:lpstr>Method1: Output Perturbation</vt:lpstr>
      <vt:lpstr>Method1: Output Perturbation</vt:lpstr>
      <vt:lpstr>Method1: Output Perturbation</vt:lpstr>
      <vt:lpstr>Examples of Low Global Sensitivity</vt:lpstr>
      <vt:lpstr>Examples of High Global Sensitivity</vt:lpstr>
      <vt:lpstr>PINQ</vt:lpstr>
      <vt:lpstr>PINQ</vt:lpstr>
      <vt:lpstr>Scenario</vt:lpstr>
      <vt:lpstr>Example 1</vt:lpstr>
      <vt:lpstr>Example 2: K-Means</vt:lpstr>
      <vt:lpstr>Example 3: K-Means with Partition Operation</vt:lpstr>
      <vt:lpstr>Partition</vt:lpstr>
      <vt:lpstr>Composition and privacy budget</vt:lpstr>
      <vt:lpstr>K-Means: Privacy Budget Allocation</vt:lpstr>
      <vt:lpstr>Privacy Budget Allocation</vt:lpstr>
      <vt:lpstr>When Budget Has Exhausted</vt:lpstr>
      <vt:lpstr>Transformations</vt:lpstr>
      <vt:lpstr>Method 2: Input Perturbation</vt:lpstr>
      <vt:lpstr>Method 3: Perturb Intermediate Results</vt:lpstr>
      <vt:lpstr>Continual Setting</vt:lpstr>
      <vt:lpstr>Perturbation of Outputs, Inputs, and Intermediate Results</vt:lpstr>
      <vt:lpstr>Comparison</vt:lpstr>
      <vt:lpstr>Binary Tree Technique</vt:lpstr>
      <vt:lpstr>Binary Tree Technique</vt:lpstr>
      <vt:lpstr>Key Observation</vt:lpstr>
      <vt:lpstr>Method 4: Sample and Aggregate</vt:lpstr>
      <vt:lpstr>Examples of High Global Sensitivity</vt:lpstr>
      <vt:lpstr>Examples of High Global Sensitivity</vt:lpstr>
      <vt:lpstr>Sample and Aggregate</vt:lpstr>
      <vt:lpstr>Sample and Aggregate</vt:lpstr>
      <vt:lpstr>“Asymptotically Normal”</vt:lpstr>
      <vt:lpstr>DP Pros, Cons, and Challenges?</vt:lpstr>
      <vt:lpstr>Other Notions</vt:lpstr>
      <vt:lpstr>Homework</vt:lpstr>
      <vt:lpstr>Reading list</vt:lpstr>
    </vt:vector>
  </TitlesOfParts>
  <Manager/>
  <Company>Carnegie Mellon University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Privacy</dc:title>
  <dc:subject>Privacy Enhancing Technologies</dc:subject>
  <dc:creator>elaine@cs.umd.edu</dc:creator>
  <cp:keywords/>
  <dc:description/>
  <cp:lastModifiedBy>Xiao_Wang</cp:lastModifiedBy>
  <cp:revision>336</cp:revision>
  <dcterms:created xsi:type="dcterms:W3CDTF">2011-03-27T08:49:00Z</dcterms:created>
  <dcterms:modified xsi:type="dcterms:W3CDTF">2013-10-07T12:59:44Z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