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7"/>
  </p:notesMasterIdLst>
  <p:sldIdLst>
    <p:sldId id="258" r:id="rId3"/>
    <p:sldId id="272" r:id="rId4"/>
    <p:sldId id="307" r:id="rId5"/>
    <p:sldId id="379" r:id="rId6"/>
    <p:sldId id="312" r:id="rId7"/>
    <p:sldId id="311" r:id="rId8"/>
    <p:sldId id="313" r:id="rId9"/>
    <p:sldId id="275" r:id="rId10"/>
    <p:sldId id="314" r:id="rId11"/>
    <p:sldId id="276" r:id="rId12"/>
    <p:sldId id="277" r:id="rId13"/>
    <p:sldId id="278" r:id="rId14"/>
    <p:sldId id="319" r:id="rId15"/>
    <p:sldId id="325" r:id="rId16"/>
    <p:sldId id="281" r:id="rId17"/>
    <p:sldId id="283" r:id="rId18"/>
    <p:sldId id="420" r:id="rId19"/>
    <p:sldId id="421" r:id="rId20"/>
    <p:sldId id="422" r:id="rId21"/>
    <p:sldId id="423" r:id="rId22"/>
    <p:sldId id="424" r:id="rId23"/>
    <p:sldId id="425" r:id="rId24"/>
    <p:sldId id="426" r:id="rId25"/>
    <p:sldId id="427" r:id="rId26"/>
    <p:sldId id="428" r:id="rId27"/>
    <p:sldId id="429" r:id="rId28"/>
    <p:sldId id="345" r:id="rId29"/>
    <p:sldId id="347" r:id="rId30"/>
    <p:sldId id="349" r:id="rId31"/>
    <p:sldId id="430" r:id="rId32"/>
    <p:sldId id="431" r:id="rId33"/>
    <p:sldId id="432" r:id="rId34"/>
    <p:sldId id="433" r:id="rId35"/>
    <p:sldId id="434" r:id="rId36"/>
    <p:sldId id="294" r:id="rId37"/>
    <p:sldId id="354" r:id="rId38"/>
    <p:sldId id="355" r:id="rId39"/>
    <p:sldId id="376" r:id="rId40"/>
    <p:sldId id="377" r:id="rId41"/>
    <p:sldId id="373" r:id="rId42"/>
    <p:sldId id="301" r:id="rId43"/>
    <p:sldId id="302" r:id="rId44"/>
    <p:sldId id="418" r:id="rId45"/>
    <p:sldId id="419" r:id="rId46"/>
  </p:sldIdLst>
  <p:sldSz cx="9144000" cy="6858000" type="screen4x3"/>
  <p:notesSz cx="7269163" cy="9601200"/>
  <p:kinsoku lang="zh-CN" invalStChars="、。，．・：；？！゛゜ヽヾゝゞ々ー’”）〕］｝〉》」』】°‰′″℃￠％ぁぃぅぇぉっゃゅょゎァィゥェォッャュョヮヵヶ!%),.:;?]}｡｣､･ｧｨｩｪｫｬｭｮｯｰﾞﾟ" invalEndChars="‘“（〔［｛〈《「『【￥＄$([\{｢￡"/>
  <p:defaultTextStyle>
    <a:defPPr>
      <a:defRPr lang="zh-CN"/>
    </a:defPPr>
    <a:lvl1pPr algn="ctr" rtl="0" eaLnBrk="0" fontAlgn="base" hangingPunct="0">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buFont typeface="Arial" panose="020B0604020202020204" pitchFamily="34" charset="0"/>
      <a:defRPr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p:cViewPr varScale="1">
        <p:scale>
          <a:sx n="109" d="100"/>
          <a:sy n="109" d="100"/>
        </p:scale>
        <p:origin x="750" y="102"/>
      </p:cViewPr>
      <p:guideLst>
        <p:guide orient="horz" pos="2160"/>
        <p:guide pos="2880"/>
      </p:guideLst>
    </p:cSldViewPr>
  </p:slideViewPr>
  <p:notesTextViewPr>
    <p:cViewPr>
      <p:scale>
        <a:sx n="1" d="1"/>
        <a:sy n="1" d="1"/>
      </p:scale>
      <p:origin x="0" y="0"/>
    </p:cViewPr>
  </p:notesTextViewPr>
  <p:gridSpacing cx="74295" cy="7429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descr="Large confetti"/>
          <p:cNvSpPr>
            <a:spLocks noGrp="1" noRot="1" noChangeAspect="1" noChangeArrowheads="1" noTextEdit="1"/>
          </p:cNvSpPr>
          <p:nvPr/>
        </p:nvSpPr>
        <p:spPr bwMode="auto">
          <a:xfrm>
            <a:off x="969963" y="4560888"/>
            <a:ext cx="5329237" cy="4318000"/>
          </a:xfrm>
          <a:prstGeom prst="rect">
            <a:avLst/>
          </a:prstGeom>
          <a:noFill/>
          <a:ln w="1270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556" tIns="46939" rIns="95556" bIns="46939"/>
          <a:lstStyle>
            <a:lvl1pPr algn="l" defTabSz="0">
              <a:spcBef>
                <a:spcPct val="30000"/>
              </a:spcBef>
              <a:defRPr sz="1200">
                <a:solidFill>
                  <a:schemeClr val="tx1"/>
                </a:solidFill>
                <a:latin typeface="Arial" panose="020B0604020202020204" pitchFamily="34" charset="0"/>
              </a:defRPr>
            </a:lvl1pPr>
            <a:lvl2pPr algn="l" defTabSz="0">
              <a:spcBef>
                <a:spcPct val="30000"/>
              </a:spcBef>
              <a:defRPr sz="1200">
                <a:solidFill>
                  <a:schemeClr val="tx1"/>
                </a:solidFill>
                <a:latin typeface="Arial" panose="020B0604020202020204" pitchFamily="34" charset="0"/>
              </a:defRPr>
            </a:lvl2pPr>
            <a:lvl3pPr algn="l" defTabSz="0">
              <a:spcBef>
                <a:spcPct val="30000"/>
              </a:spcBef>
              <a:defRPr sz="1200">
                <a:solidFill>
                  <a:schemeClr val="tx1"/>
                </a:solidFill>
                <a:latin typeface="Arial" panose="020B0604020202020204" pitchFamily="34" charset="0"/>
              </a:defRPr>
            </a:lvl3pPr>
            <a:lvl4pPr algn="l" defTabSz="0">
              <a:spcBef>
                <a:spcPct val="30000"/>
              </a:spcBef>
              <a:defRPr sz="1200">
                <a:solidFill>
                  <a:schemeClr val="tx1"/>
                </a:solidFill>
                <a:latin typeface="Arial" panose="020B0604020202020204" pitchFamily="34" charset="0"/>
              </a:defRPr>
            </a:lvl4pPr>
            <a:lvl5pPr algn="l"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b="0"/>
              <a:t>Body Text</a:t>
            </a:r>
          </a:p>
          <a:p>
            <a:pPr>
              <a:buFontTx/>
              <a:buNone/>
            </a:pPr>
            <a:r>
              <a:rPr lang="zh-CN" altLang="zh-CN" b="0"/>
              <a:t>Second Level</a:t>
            </a:r>
          </a:p>
          <a:p>
            <a:pPr>
              <a:buFontTx/>
              <a:buNone/>
            </a:pPr>
            <a:r>
              <a:rPr lang="zh-CN" altLang="zh-CN" b="0"/>
              <a:t>Third Level</a:t>
            </a:r>
          </a:p>
          <a:p>
            <a:pPr>
              <a:buFontTx/>
              <a:buNone/>
            </a:pPr>
            <a:r>
              <a:rPr lang="zh-CN" altLang="zh-CN" b="0"/>
              <a:t>Fourth Level</a:t>
            </a:r>
          </a:p>
          <a:p>
            <a:pPr>
              <a:buFontTx/>
              <a:buNone/>
            </a:pPr>
            <a:r>
              <a:rPr lang="zh-CN" altLang="zh-CN" b="0"/>
              <a:t>Fifth Level</a:t>
            </a:r>
          </a:p>
        </p:txBody>
      </p:sp>
      <p:sp>
        <p:nvSpPr>
          <p:cNvPr id="3075" name="Rectangle 3" descr="Large confetti"/>
          <p:cNvSpPr>
            <a:spLocks noGrp="1" noRot="1" noChangeAspect="1" noChangeArrowheads="1" noTextEdit="1"/>
          </p:cNvSpPr>
          <p:nvPr>
            <p:ph type="sldImg" idx="2"/>
          </p:nvPr>
        </p:nvSpPr>
        <p:spPr bwMode="auto">
          <a:xfrm>
            <a:off x="1247775" y="728663"/>
            <a:ext cx="4779963" cy="3584575"/>
          </a:xfrm>
          <a:prstGeom prst="rect">
            <a:avLst/>
          </a:prstGeom>
          <a:noFill/>
          <a:ln w="12700" cmpd="sng">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249222522"/>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Slide Image Placeholder 1" descr="Large confetti"/>
          <p:cNvSpPr>
            <a:spLocks noGrp="1" noRot="1" noChangeAspect="1" noChangeArrowheads="1" noTextEdit="1"/>
          </p:cNvSpPr>
          <p:nvPr>
            <p:ph type="sldImg" idx="4294967295"/>
          </p:nvPr>
        </p:nvSpPr>
        <p:spPr>
          <a:xfrm>
            <a:off x="-4087813" y="0"/>
            <a:ext cx="8636001" cy="647700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12291"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complete</a:t>
            </a:r>
          </a:p>
        </p:txBody>
      </p:sp>
    </p:spTree>
    <p:extLst>
      <p:ext uri="{BB962C8B-B14F-4D97-AF65-F5344CB8AC3E}">
        <p14:creationId xmlns:p14="http://schemas.microsoft.com/office/powerpoint/2010/main" val="121661271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22</a:t>
            </a:fld>
            <a:endParaRPr lang="en-US"/>
          </a:p>
        </p:txBody>
      </p:sp>
    </p:spTree>
    <p:extLst>
      <p:ext uri="{BB962C8B-B14F-4D97-AF65-F5344CB8AC3E}">
        <p14:creationId xmlns:p14="http://schemas.microsoft.com/office/powerpoint/2010/main" val="153057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23</a:t>
            </a:fld>
            <a:endParaRPr lang="en-US"/>
          </a:p>
        </p:txBody>
      </p:sp>
    </p:spTree>
    <p:extLst>
      <p:ext uri="{BB962C8B-B14F-4D97-AF65-F5344CB8AC3E}">
        <p14:creationId xmlns:p14="http://schemas.microsoft.com/office/powerpoint/2010/main" val="113632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24</a:t>
            </a:fld>
            <a:endParaRPr lang="en-US"/>
          </a:p>
        </p:txBody>
      </p:sp>
    </p:spTree>
    <p:extLst>
      <p:ext uri="{BB962C8B-B14F-4D97-AF65-F5344CB8AC3E}">
        <p14:creationId xmlns:p14="http://schemas.microsoft.com/office/powerpoint/2010/main" val="258352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25</a:t>
            </a:fld>
            <a:endParaRPr lang="en-US"/>
          </a:p>
        </p:txBody>
      </p:sp>
    </p:spTree>
    <p:extLst>
      <p:ext uri="{BB962C8B-B14F-4D97-AF65-F5344CB8AC3E}">
        <p14:creationId xmlns:p14="http://schemas.microsoft.com/office/powerpoint/2010/main" val="232739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26</a:t>
            </a:fld>
            <a:endParaRPr lang="en-US"/>
          </a:p>
        </p:txBody>
      </p:sp>
    </p:spTree>
    <p:extLst>
      <p:ext uri="{BB962C8B-B14F-4D97-AF65-F5344CB8AC3E}">
        <p14:creationId xmlns:p14="http://schemas.microsoft.com/office/powerpoint/2010/main" val="1881394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Slide Image Placeholder 1" descr="Large confetti"/>
          <p:cNvSpPr>
            <a:spLocks noGrp="1" noRot="1" noChangeAspect="1" noChangeArrowheads="1" noTextEdit="1"/>
          </p:cNvSpPr>
          <p:nvPr>
            <p:ph type="sldImg" idx="4294967295"/>
          </p:nvPr>
        </p:nvSpPr>
        <p:spPr>
          <a:xfrm>
            <a:off x="0" y="0"/>
            <a:ext cx="0" cy="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37891"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Can a medical site offer meaningful services </a:t>
            </a:r>
          </a:p>
        </p:txBody>
      </p:sp>
    </p:spTree>
    <p:extLst>
      <p:ext uri="{BB962C8B-B14F-4D97-AF65-F5344CB8AC3E}">
        <p14:creationId xmlns:p14="http://schemas.microsoft.com/office/powerpoint/2010/main" val="2244349075"/>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32</a:t>
            </a:fld>
            <a:endParaRPr lang="en-US"/>
          </a:p>
        </p:txBody>
      </p:sp>
    </p:spTree>
    <p:extLst>
      <p:ext uri="{BB962C8B-B14F-4D97-AF65-F5344CB8AC3E}">
        <p14:creationId xmlns:p14="http://schemas.microsoft.com/office/powerpoint/2010/main" val="255696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33</a:t>
            </a:fld>
            <a:endParaRPr lang="en-US"/>
          </a:p>
        </p:txBody>
      </p:sp>
    </p:spTree>
    <p:extLst>
      <p:ext uri="{BB962C8B-B14F-4D97-AF65-F5344CB8AC3E}">
        <p14:creationId xmlns:p14="http://schemas.microsoft.com/office/powerpoint/2010/main" val="420802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r>
              <a:rPr lang="en-US" dirty="0" smtClean="0"/>
              <a:t>Mention</a:t>
            </a:r>
            <a:r>
              <a:rPr lang="en-US" baseline="0" dirty="0" smtClean="0"/>
              <a:t> </a:t>
            </a:r>
            <a:r>
              <a:rPr lang="en-US" dirty="0" smtClean="0"/>
              <a:t>Privacy</a:t>
            </a:r>
            <a:r>
              <a:rPr lang="en-US" baseline="0" dirty="0" smtClean="0"/>
              <a:t> </a:t>
            </a:r>
            <a:r>
              <a:rPr lang="en-US" baseline="0" dirty="0" err="1" smtClean="0"/>
              <a:t>v.s</a:t>
            </a:r>
            <a:r>
              <a:rPr lang="en-US" baseline="0" dirty="0" smtClean="0"/>
              <a:t>. utility somewhere…</a:t>
            </a:r>
            <a:endParaRPr lang="en-US" dirty="0"/>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34</a:t>
            </a:fld>
            <a:endParaRPr lang="en-US"/>
          </a:p>
        </p:txBody>
      </p:sp>
    </p:spTree>
    <p:extLst>
      <p:ext uri="{BB962C8B-B14F-4D97-AF65-F5344CB8AC3E}">
        <p14:creationId xmlns:p14="http://schemas.microsoft.com/office/powerpoint/2010/main" val="314195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Slide Image Placeholder 1" descr="Large confetti"/>
          <p:cNvSpPr>
            <a:spLocks noGrp="1" noRot="1" noChangeAspect="1" noChangeArrowheads="1" noTextEdit="1"/>
          </p:cNvSpPr>
          <p:nvPr>
            <p:ph type="sldImg" idx="4294967295"/>
          </p:nvPr>
        </p:nvSpPr>
        <p:spPr>
          <a:xfrm>
            <a:off x="0" y="0"/>
            <a:ext cx="0" cy="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47107"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Imagine if your search queries were released and identified, would you feel embarassed about any queries that you made?</a:t>
            </a:r>
          </a:p>
          <a:p>
            <a:endParaRPr lang="zh-CN" altLang="en-US"/>
          </a:p>
          <a:p>
            <a:r>
              <a:rPr lang="en-US"/>
              <a:t>How about the side channel attack, by measuring packet length of auto suggestion, guess search query</a:t>
            </a:r>
          </a:p>
        </p:txBody>
      </p:sp>
    </p:spTree>
    <p:extLst>
      <p:ext uri="{BB962C8B-B14F-4D97-AF65-F5344CB8AC3E}">
        <p14:creationId xmlns:p14="http://schemas.microsoft.com/office/powerpoint/2010/main" val="353576093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Slide Image Placeholder 1" descr="Large confetti"/>
          <p:cNvSpPr>
            <a:spLocks noGrp="1" noRot="1" noChangeAspect="1" noChangeArrowheads="1" noTextEdit="1"/>
          </p:cNvSpPr>
          <p:nvPr>
            <p:ph type="sldImg" idx="4294967295"/>
          </p:nvPr>
        </p:nvSpPr>
        <p:spPr>
          <a:xfrm>
            <a:off x="0" y="0"/>
            <a:ext cx="0" cy="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15363"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complete</a:t>
            </a:r>
          </a:p>
        </p:txBody>
      </p:sp>
    </p:spTree>
    <p:extLst>
      <p:ext uri="{BB962C8B-B14F-4D97-AF65-F5344CB8AC3E}">
        <p14:creationId xmlns:p14="http://schemas.microsoft.com/office/powerpoint/2010/main" val="2300995637"/>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Slide Image Placeholder 1" descr="Large confetti"/>
          <p:cNvSpPr>
            <a:spLocks noGrp="1" noRot="1" noChangeAspect="1" noChangeArrowheads="1" noTextEdit="1"/>
          </p:cNvSpPr>
          <p:nvPr>
            <p:ph type="sldImg" idx="4294967295"/>
          </p:nvPr>
        </p:nvSpPr>
        <p:spPr>
          <a:xfrm>
            <a:off x="38100" y="0"/>
            <a:ext cx="0" cy="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19459"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Quote that Microsoft survey?</a:t>
            </a:r>
          </a:p>
        </p:txBody>
      </p:sp>
    </p:spTree>
    <p:extLst>
      <p:ext uri="{BB962C8B-B14F-4D97-AF65-F5344CB8AC3E}">
        <p14:creationId xmlns:p14="http://schemas.microsoft.com/office/powerpoint/2010/main" val="979650134"/>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Slide Image Placeholder 1" descr="Large confetti"/>
          <p:cNvSpPr>
            <a:spLocks noGrp="1" noRot="1" noChangeAspect="1" noChangeArrowheads="1" noTextEdit="1"/>
          </p:cNvSpPr>
          <p:nvPr>
            <p:ph type="sldImg" idx="4294967295"/>
          </p:nvPr>
        </p:nvSpPr>
        <p:spPr>
          <a:xfrm>
            <a:off x="38100" y="0"/>
            <a:ext cx="0" cy="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21507" name="Notes Placeholder 2" descr="Large confetti"/>
          <p:cNvSpPr>
            <a:spLocks noGrp="1" noRot="1" noChangeAspect="1" noChangeArrowheads="1" noTextEdit="1"/>
          </p:cNvSpPr>
          <p:nvPr>
            <p:ph type="body" idx="1"/>
          </p:nvPr>
        </p:nvSpPr>
        <p:spPr bwMode="auto">
          <a:xfrm>
            <a:off x="762000" y="1123950"/>
            <a:ext cx="7696200" cy="5048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Quote that Microsoft survey?</a:t>
            </a:r>
          </a:p>
        </p:txBody>
      </p:sp>
    </p:spTree>
    <p:extLst>
      <p:ext uri="{BB962C8B-B14F-4D97-AF65-F5344CB8AC3E}">
        <p14:creationId xmlns:p14="http://schemas.microsoft.com/office/powerpoint/2010/main" val="4207676133"/>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17</a:t>
            </a:fld>
            <a:endParaRPr lang="en-US"/>
          </a:p>
        </p:txBody>
      </p:sp>
    </p:spTree>
    <p:extLst>
      <p:ext uri="{BB962C8B-B14F-4D97-AF65-F5344CB8AC3E}">
        <p14:creationId xmlns:p14="http://schemas.microsoft.com/office/powerpoint/2010/main" val="11098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18</a:t>
            </a:fld>
            <a:endParaRPr lang="en-US"/>
          </a:p>
        </p:txBody>
      </p:sp>
    </p:spTree>
    <p:extLst>
      <p:ext uri="{BB962C8B-B14F-4D97-AF65-F5344CB8AC3E}">
        <p14:creationId xmlns:p14="http://schemas.microsoft.com/office/powerpoint/2010/main" val="1415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19</a:t>
            </a:fld>
            <a:endParaRPr lang="en-US"/>
          </a:p>
        </p:txBody>
      </p:sp>
    </p:spTree>
    <p:extLst>
      <p:ext uri="{BB962C8B-B14F-4D97-AF65-F5344CB8AC3E}">
        <p14:creationId xmlns:p14="http://schemas.microsoft.com/office/powerpoint/2010/main" val="117271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F82359BB-A937-4BA1-9E0F-C0E932262C94}" type="slidenum">
              <a:rPr lang="en-US" smtClean="0"/>
              <a:pPr/>
              <a:t>20</a:t>
            </a:fld>
            <a:endParaRPr lang="en-US"/>
          </a:p>
        </p:txBody>
      </p:sp>
    </p:spTree>
    <p:extLst>
      <p:ext uri="{BB962C8B-B14F-4D97-AF65-F5344CB8AC3E}">
        <p14:creationId xmlns:p14="http://schemas.microsoft.com/office/powerpoint/2010/main" val="169165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9963" y="4560888"/>
            <a:ext cx="5329237" cy="4318000"/>
          </a:xfrm>
          <a:prstGeom prst="rect">
            <a:avLst/>
          </a:prstGeom>
        </p:spPr>
        <p:txBody>
          <a:bodyPr>
            <a:normAutofit/>
          </a:bodyPr>
          <a:lstStyle/>
          <a:p>
            <a:r>
              <a:rPr lang="en-US" dirty="0" smtClean="0"/>
              <a:t>Continuing on Jessica’s questions</a:t>
            </a:r>
            <a:r>
              <a:rPr lang="en-US" baseline="0" dirty="0" smtClean="0"/>
              <a:t> ---</a:t>
            </a:r>
            <a:endParaRPr lang="en-US" dirty="0" smtClean="0"/>
          </a:p>
          <a:p>
            <a:r>
              <a:rPr lang="en-US" dirty="0" smtClean="0"/>
              <a:t>We share – is it a curse or blessing</a:t>
            </a:r>
            <a:endParaRPr lang="en-US" dirty="0"/>
          </a:p>
        </p:txBody>
      </p:sp>
      <p:sp>
        <p:nvSpPr>
          <p:cNvPr id="4" name="Slide Number Placeholder 3"/>
          <p:cNvSpPr>
            <a:spLocks noGrp="1"/>
          </p:cNvSpPr>
          <p:nvPr>
            <p:ph type="sldNum" sz="quarter" idx="10"/>
          </p:nvPr>
        </p:nvSpPr>
        <p:spPr>
          <a:xfrm>
            <a:off x="4117351" y="9120172"/>
            <a:ext cx="3150187" cy="479539"/>
          </a:xfrm>
          <a:prstGeom prst="rect">
            <a:avLst/>
          </a:prstGeom>
        </p:spPr>
        <p:txBody>
          <a:bodyPr/>
          <a:lstStyle/>
          <a:p>
            <a:fld id="{C2363008-3C7E-4B09-A374-C58C3D6DA863}" type="slidenum">
              <a:rPr lang="en-US" smtClean="0"/>
              <a:pPr/>
              <a:t>21</a:t>
            </a:fld>
            <a:endParaRPr lang="en-US"/>
          </a:p>
        </p:txBody>
      </p:sp>
    </p:spTree>
    <p:extLst>
      <p:ext uri="{BB962C8B-B14F-4D97-AF65-F5344CB8AC3E}">
        <p14:creationId xmlns:p14="http://schemas.microsoft.com/office/powerpoint/2010/main" val="233868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219237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52495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1924050" cy="59436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762000" y="228600"/>
            <a:ext cx="5619750" cy="59436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39757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189095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23138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Tree>
    <p:extLst>
      <p:ext uri="{BB962C8B-B14F-4D97-AF65-F5344CB8AC3E}">
        <p14:creationId xmlns:p14="http://schemas.microsoft.com/office/powerpoint/2010/main" val="48727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20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863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70404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73381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1987574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091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36450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376063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368621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572573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1924050" cy="59436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762000" y="228600"/>
            <a:ext cx="5619750" cy="59436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30346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Tree>
    <p:extLst>
      <p:ext uri="{BB962C8B-B14F-4D97-AF65-F5344CB8AC3E}">
        <p14:creationId xmlns:p14="http://schemas.microsoft.com/office/powerpoint/2010/main" val="75622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20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86300" y="1123950"/>
            <a:ext cx="3771900" cy="5048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71441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9534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90214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0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365689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Tree>
    <p:extLst>
      <p:ext uri="{BB962C8B-B14F-4D97-AF65-F5344CB8AC3E}">
        <p14:creationId xmlns:p14="http://schemas.microsoft.com/office/powerpoint/2010/main" val="323313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descr="Large confetti"/>
          <p:cNvSpPr>
            <a:spLocks noGrp="1" noChangeArrowheads="1"/>
          </p:cNvSpPr>
          <p:nvPr>
            <p:ph type="body" idx="1"/>
          </p:nvPr>
        </p:nvSpPr>
        <p:spPr bwMode="auto">
          <a:xfrm>
            <a:off x="762000" y="1123950"/>
            <a:ext cx="7696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zh-CN" altLang="zh-CN" smtClean="0">
                <a:sym typeface="Arial" panose="020B0604020202020204" pitchFamily="34" charset="0"/>
              </a:rPr>
              <a:t>Body Text</a:t>
            </a:r>
          </a:p>
          <a:p>
            <a:pPr lvl="1"/>
            <a:r>
              <a:rPr lang="zh-CN" altLang="zh-CN" smtClean="0">
                <a:sym typeface="Arial" panose="020B0604020202020204" pitchFamily="34" charset="0"/>
              </a:rPr>
              <a:t>Second Level</a:t>
            </a:r>
          </a:p>
          <a:p>
            <a:pPr lvl="2"/>
            <a:r>
              <a:rPr lang="zh-CN" altLang="zh-CN" smtClean="0">
                <a:sym typeface="Arial" panose="020B0604020202020204" pitchFamily="34" charset="0"/>
              </a:rPr>
              <a:t>Third Level</a:t>
            </a:r>
          </a:p>
          <a:p>
            <a:pPr lvl="3"/>
            <a:r>
              <a:rPr lang="zh-CN" altLang="zh-CN" smtClean="0">
                <a:sym typeface="Arial" panose="020B0604020202020204" pitchFamily="34" charset="0"/>
              </a:rPr>
              <a:t>Fourth Level</a:t>
            </a:r>
          </a:p>
          <a:p>
            <a:pPr lvl="4"/>
            <a:r>
              <a:rPr lang="zh-CN" altLang="zh-CN" smtClean="0">
                <a:sym typeface="Arial" panose="020B0604020202020204" pitchFamily="34" charset="0"/>
              </a:rPr>
              <a:t>Fifth Level</a:t>
            </a:r>
          </a:p>
        </p:txBody>
      </p:sp>
      <p:sp>
        <p:nvSpPr>
          <p:cNvPr id="1027" name="Rectangle 3" descr="Large confetti"/>
          <p:cNvSpPr>
            <a:spLocks noGrp="1" noChangeArrowheads="1"/>
          </p:cNvSpPr>
          <p:nvPr>
            <p:ph type="title" idx="4294967295"/>
          </p:nvPr>
        </p:nvSpPr>
        <p:spPr bwMode="auto">
          <a:xfrm>
            <a:off x="1066800" y="228600"/>
            <a:ext cx="716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1" compatLnSpc="1">
            <a:prstTxWarp prst="textNoShape">
              <a:avLst/>
            </a:prstTxWarp>
          </a:bodyPr>
          <a:lstStyle/>
          <a:p>
            <a:pPr lvl="0"/>
            <a:r>
              <a:rPr lang="zh-CN" altLang="zh-CN" smtClean="0">
                <a:sym typeface="Arial" panose="020B0604020202020204" pitchFamily="34" charset="0"/>
              </a:rPr>
              <a:t>Slide Title</a:t>
            </a:r>
          </a:p>
        </p:txBody>
      </p:sp>
      <p:sp>
        <p:nvSpPr>
          <p:cNvPr id="1028" name="Rectangle 6" descr="Large confetti"/>
          <p:cNvSpPr>
            <a:spLocks noChangeArrowheads="1"/>
          </p:cNvSpPr>
          <p:nvPr/>
        </p:nvSpPr>
        <p:spPr bwMode="auto">
          <a:xfrm>
            <a:off x="6934200" y="6400800"/>
            <a:ext cx="17637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r">
              <a:lnSpc>
                <a:spcPct val="90000"/>
              </a:lnSpc>
              <a:spcBef>
                <a:spcPct val="50000"/>
              </a:spcBef>
            </a:pPr>
            <a:fld id="{E253FD27-21B9-4B98-B694-C4EC2F651971}" type="slidenum">
              <a:rPr lang="en-US" sz="1000">
                <a:solidFill>
                  <a:srgbClr val="006B61"/>
                </a:solidFill>
                <a:cs typeface="Arial" panose="020B0604020202020204" pitchFamily="34" charset="0"/>
                <a:sym typeface="Arial" panose="020B0604020202020204" pitchFamily="34" charset="0"/>
              </a:rPr>
              <a:pPr algn="r">
                <a:lnSpc>
                  <a:spcPct val="90000"/>
                </a:lnSpc>
                <a:spcBef>
                  <a:spcPct val="50000"/>
                </a:spcBef>
              </a:pPr>
              <a:t>‹#›</a:t>
            </a:fld>
            <a:endParaRPr lang="en-US" sz="1000">
              <a:solidFill>
                <a:srgbClr val="006B61"/>
              </a:solidFill>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lnSpc>
          <a:spcPct val="88000"/>
        </a:lnSpc>
        <a:spcBef>
          <a:spcPct val="0"/>
        </a:spcBef>
        <a:spcAft>
          <a:spcPct val="0"/>
        </a:spcAft>
        <a:defRPr sz="3600" kern="1200">
          <a:solidFill>
            <a:schemeClr val="accent2"/>
          </a:solidFill>
          <a:latin typeface="+mj-lt"/>
          <a:ea typeface="+mj-ea"/>
          <a:cs typeface="+mj-cs"/>
          <a:sym typeface="Arial" panose="020B0604020202020204" pitchFamily="34" charset="0"/>
        </a:defRPr>
      </a:lvl1pPr>
      <a:lvl2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2pPr>
      <a:lvl3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3pPr>
      <a:lvl4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4pPr>
      <a:lvl5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5pPr>
      <a:lvl6pPr marL="4572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6pPr>
      <a:lvl7pPr marL="9144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7pPr>
      <a:lvl8pPr marL="13716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8pPr>
      <a:lvl9pPr marL="18288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9pPr>
    </p:titleStyle>
    <p:bodyStyle>
      <a:lvl1pPr marL="285750" indent="-285750" algn="l" defTabSz="0" rtl="0" eaLnBrk="0" fontAlgn="base" hangingPunct="0">
        <a:lnSpc>
          <a:spcPct val="88000"/>
        </a:lnSpc>
        <a:spcBef>
          <a:spcPct val="30000"/>
        </a:spcBef>
        <a:spcAft>
          <a:spcPct val="0"/>
        </a:spcAft>
        <a:buClr>
          <a:schemeClr val="accent2"/>
        </a:buClr>
        <a:buSzPct val="100000"/>
        <a:buChar char="•"/>
        <a:defRPr sz="2400" b="1" kern="1200">
          <a:solidFill>
            <a:srgbClr val="000000"/>
          </a:solidFill>
          <a:latin typeface="+mn-lt"/>
          <a:ea typeface="+mn-ea"/>
          <a:cs typeface="+mn-cs"/>
          <a:sym typeface="Arial" panose="020B0604020202020204" pitchFamily="34" charset="0"/>
        </a:defRPr>
      </a:lvl1pPr>
      <a:lvl2pPr marL="685800" indent="-228600" algn="l" defTabSz="0" rtl="0" eaLnBrk="0" fontAlgn="base" hangingPunct="0">
        <a:lnSpc>
          <a:spcPct val="88000"/>
        </a:lnSpc>
        <a:spcBef>
          <a:spcPct val="30000"/>
        </a:spcBef>
        <a:spcAft>
          <a:spcPct val="0"/>
        </a:spcAft>
        <a:buClr>
          <a:schemeClr val="accent2"/>
        </a:buClr>
        <a:buSzPct val="100000"/>
        <a:buChar char="–"/>
        <a:defRPr sz="2000" b="1" kern="1200">
          <a:solidFill>
            <a:srgbClr val="000000"/>
          </a:solidFill>
          <a:latin typeface="+mn-lt"/>
          <a:ea typeface="+mn-ea"/>
          <a:cs typeface="+mn-cs"/>
          <a:sym typeface="Arial" panose="020B0604020202020204" pitchFamily="34" charset="0"/>
        </a:defRPr>
      </a:lvl2pPr>
      <a:lvl3pPr marL="1143000" indent="-228600" algn="l" defTabSz="0" rtl="0" eaLnBrk="0" fontAlgn="base" hangingPunct="0">
        <a:lnSpc>
          <a:spcPct val="88000"/>
        </a:lnSpc>
        <a:spcBef>
          <a:spcPct val="30000"/>
        </a:spcBef>
        <a:spcAft>
          <a:spcPct val="0"/>
        </a:spcAft>
        <a:buClr>
          <a:schemeClr val="accent2"/>
        </a:buClr>
        <a:buSzPct val="100000"/>
        <a:buChar char="»"/>
        <a:defRPr b="1" kern="1200">
          <a:solidFill>
            <a:srgbClr val="000000"/>
          </a:solidFill>
          <a:latin typeface="+mn-lt"/>
          <a:ea typeface="+mn-ea"/>
          <a:cs typeface="+mn-cs"/>
          <a:sym typeface="Arial" panose="020B0604020202020204" pitchFamily="34" charset="0"/>
        </a:defRPr>
      </a:lvl3pPr>
      <a:lvl4pPr marL="15430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4pPr>
      <a:lvl5pPr marL="20002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descr="Large confetti"/>
          <p:cNvSpPr>
            <a:spLocks noGrp="1" noChangeArrowheads="1"/>
          </p:cNvSpPr>
          <p:nvPr>
            <p:ph type="body" idx="1"/>
          </p:nvPr>
        </p:nvSpPr>
        <p:spPr bwMode="auto">
          <a:xfrm>
            <a:off x="762000" y="1123950"/>
            <a:ext cx="7696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zh-CN" altLang="zh-CN" smtClean="0">
                <a:sym typeface="Arial" panose="020B0604020202020204" pitchFamily="34" charset="0"/>
              </a:rPr>
              <a:t>Body Text</a:t>
            </a:r>
          </a:p>
          <a:p>
            <a:pPr lvl="1"/>
            <a:r>
              <a:rPr lang="zh-CN" altLang="zh-CN" smtClean="0">
                <a:sym typeface="Arial" panose="020B0604020202020204" pitchFamily="34" charset="0"/>
              </a:rPr>
              <a:t>Second Level</a:t>
            </a:r>
          </a:p>
          <a:p>
            <a:pPr lvl="2"/>
            <a:r>
              <a:rPr lang="zh-CN" altLang="zh-CN" smtClean="0">
                <a:sym typeface="Arial" panose="020B0604020202020204" pitchFamily="34" charset="0"/>
              </a:rPr>
              <a:t>Third Level</a:t>
            </a:r>
          </a:p>
          <a:p>
            <a:pPr lvl="3"/>
            <a:r>
              <a:rPr lang="zh-CN" altLang="zh-CN" smtClean="0">
                <a:sym typeface="Arial" panose="020B0604020202020204" pitchFamily="34" charset="0"/>
              </a:rPr>
              <a:t>Fourth Level</a:t>
            </a:r>
          </a:p>
          <a:p>
            <a:pPr lvl="4"/>
            <a:r>
              <a:rPr lang="zh-CN" altLang="zh-CN" smtClean="0">
                <a:sym typeface="Arial" panose="020B0604020202020204" pitchFamily="34" charset="0"/>
              </a:rPr>
              <a:t>Fifth Level</a:t>
            </a:r>
          </a:p>
        </p:txBody>
      </p:sp>
      <p:sp>
        <p:nvSpPr>
          <p:cNvPr id="2051" name="Rectangle 3" descr="Large confetti"/>
          <p:cNvSpPr>
            <a:spLocks noGrp="1" noChangeArrowheads="1"/>
          </p:cNvSpPr>
          <p:nvPr>
            <p:ph type="title" idx="4294967295"/>
          </p:nvPr>
        </p:nvSpPr>
        <p:spPr bwMode="auto">
          <a:xfrm>
            <a:off x="1066800" y="228600"/>
            <a:ext cx="716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1" compatLnSpc="1">
            <a:prstTxWarp prst="textNoShape">
              <a:avLst/>
            </a:prstTxWarp>
          </a:bodyPr>
          <a:lstStyle/>
          <a:p>
            <a:pPr lvl="0"/>
            <a:r>
              <a:rPr lang="zh-CN" altLang="zh-CN" smtClean="0">
                <a:sym typeface="Arial" panose="020B0604020202020204" pitchFamily="34" charset="0"/>
              </a:rPr>
              <a:t>Slide Title</a:t>
            </a:r>
          </a:p>
        </p:txBody>
      </p:sp>
      <p:sp>
        <p:nvSpPr>
          <p:cNvPr id="2052" name="Rectangle 6" descr="Large confetti"/>
          <p:cNvSpPr>
            <a:spLocks noChangeArrowheads="1"/>
          </p:cNvSpPr>
          <p:nvPr/>
        </p:nvSpPr>
        <p:spPr bwMode="auto">
          <a:xfrm>
            <a:off x="6934200" y="6400800"/>
            <a:ext cx="17637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r">
              <a:lnSpc>
                <a:spcPct val="90000"/>
              </a:lnSpc>
              <a:spcBef>
                <a:spcPct val="50000"/>
              </a:spcBef>
            </a:pPr>
            <a:fld id="{AC215944-F6E9-4D57-9BAA-2EB5B73312CA}" type="slidenum">
              <a:rPr lang="en-US" sz="1000">
                <a:solidFill>
                  <a:srgbClr val="006B61"/>
                </a:solidFill>
                <a:cs typeface="Arial" panose="020B0604020202020204" pitchFamily="34" charset="0"/>
                <a:sym typeface="Arial" panose="020B0604020202020204" pitchFamily="34" charset="0"/>
              </a:rPr>
              <a:pPr algn="r">
                <a:lnSpc>
                  <a:spcPct val="90000"/>
                </a:lnSpc>
                <a:spcBef>
                  <a:spcPct val="50000"/>
                </a:spcBef>
              </a:pPr>
              <a:t>‹#›</a:t>
            </a:fld>
            <a:endParaRPr lang="en-US" sz="1000">
              <a:solidFill>
                <a:srgbClr val="006B61"/>
              </a:solidFill>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88000"/>
        </a:lnSpc>
        <a:spcBef>
          <a:spcPct val="0"/>
        </a:spcBef>
        <a:spcAft>
          <a:spcPct val="0"/>
        </a:spcAft>
        <a:defRPr sz="3600" kern="1200">
          <a:solidFill>
            <a:schemeClr val="accent2"/>
          </a:solidFill>
          <a:latin typeface="+mj-lt"/>
          <a:ea typeface="+mj-ea"/>
          <a:cs typeface="+mj-cs"/>
          <a:sym typeface="Arial" panose="020B0604020202020204" pitchFamily="34" charset="0"/>
        </a:defRPr>
      </a:lvl1pPr>
      <a:lvl2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2pPr>
      <a:lvl3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3pPr>
      <a:lvl4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4pPr>
      <a:lvl5pPr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5pPr>
      <a:lvl6pPr marL="4572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6pPr>
      <a:lvl7pPr marL="9144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7pPr>
      <a:lvl8pPr marL="13716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8pPr>
      <a:lvl9pPr marL="1828800" algn="ctr" rtl="0" eaLnBrk="0" fontAlgn="base" hangingPunct="0">
        <a:lnSpc>
          <a:spcPct val="88000"/>
        </a:lnSpc>
        <a:spcBef>
          <a:spcPct val="0"/>
        </a:spcBef>
        <a:spcAft>
          <a:spcPct val="0"/>
        </a:spcAft>
        <a:defRPr sz="3600">
          <a:solidFill>
            <a:schemeClr val="accent2"/>
          </a:solidFill>
          <a:latin typeface="Arial" panose="020B0604020202020204" pitchFamily="34" charset="0"/>
          <a:cs typeface="Arial" panose="020B0604020202020204" pitchFamily="34" charset="0"/>
          <a:sym typeface="Arial" panose="020B0604020202020204" pitchFamily="34" charset="0"/>
        </a:defRPr>
      </a:lvl9pPr>
    </p:titleStyle>
    <p:bodyStyle>
      <a:lvl1pPr marL="285750" indent="-285750" algn="l" defTabSz="0" rtl="0" eaLnBrk="0" fontAlgn="base" hangingPunct="0">
        <a:lnSpc>
          <a:spcPct val="88000"/>
        </a:lnSpc>
        <a:spcBef>
          <a:spcPct val="30000"/>
        </a:spcBef>
        <a:spcAft>
          <a:spcPct val="0"/>
        </a:spcAft>
        <a:buClr>
          <a:schemeClr val="accent2"/>
        </a:buClr>
        <a:buSzPct val="100000"/>
        <a:buChar char="•"/>
        <a:defRPr sz="2400" b="1" kern="1200">
          <a:solidFill>
            <a:srgbClr val="000000"/>
          </a:solidFill>
          <a:latin typeface="+mn-lt"/>
          <a:ea typeface="+mn-ea"/>
          <a:cs typeface="+mn-cs"/>
          <a:sym typeface="Arial" panose="020B0604020202020204" pitchFamily="34" charset="0"/>
        </a:defRPr>
      </a:lvl1pPr>
      <a:lvl2pPr marL="685800" indent="-228600" algn="l" defTabSz="0" rtl="0" eaLnBrk="0" fontAlgn="base" hangingPunct="0">
        <a:lnSpc>
          <a:spcPct val="88000"/>
        </a:lnSpc>
        <a:spcBef>
          <a:spcPct val="30000"/>
        </a:spcBef>
        <a:spcAft>
          <a:spcPct val="0"/>
        </a:spcAft>
        <a:buClr>
          <a:schemeClr val="accent2"/>
        </a:buClr>
        <a:buSzPct val="100000"/>
        <a:buChar char="–"/>
        <a:defRPr sz="2000" b="1" kern="1200">
          <a:solidFill>
            <a:srgbClr val="000000"/>
          </a:solidFill>
          <a:latin typeface="+mn-lt"/>
          <a:ea typeface="+mn-ea"/>
          <a:cs typeface="+mn-cs"/>
          <a:sym typeface="Arial" panose="020B0604020202020204" pitchFamily="34" charset="0"/>
        </a:defRPr>
      </a:lvl2pPr>
      <a:lvl3pPr marL="1143000" indent="-228600" algn="l" defTabSz="0" rtl="0" eaLnBrk="0" fontAlgn="base" hangingPunct="0">
        <a:lnSpc>
          <a:spcPct val="88000"/>
        </a:lnSpc>
        <a:spcBef>
          <a:spcPct val="30000"/>
        </a:spcBef>
        <a:spcAft>
          <a:spcPct val="0"/>
        </a:spcAft>
        <a:buClr>
          <a:schemeClr val="accent2"/>
        </a:buClr>
        <a:buSzPct val="100000"/>
        <a:buChar char="»"/>
        <a:defRPr b="1" kern="1200">
          <a:solidFill>
            <a:srgbClr val="000000"/>
          </a:solidFill>
          <a:latin typeface="+mn-lt"/>
          <a:ea typeface="+mn-ea"/>
          <a:cs typeface="+mn-cs"/>
          <a:sym typeface="Arial" panose="020B0604020202020204" pitchFamily="34" charset="0"/>
        </a:defRPr>
      </a:lvl3pPr>
      <a:lvl4pPr marL="15430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4pPr>
      <a:lvl5pPr marL="2000250" indent="-171450" algn="l" defTabSz="0" rtl="0" eaLnBrk="0" fontAlgn="base" hangingPunct="0">
        <a:lnSpc>
          <a:spcPct val="88000"/>
        </a:lnSpc>
        <a:spcBef>
          <a:spcPct val="30000"/>
        </a:spcBef>
        <a:spcAft>
          <a:spcPct val="0"/>
        </a:spcAft>
        <a:buClr>
          <a:schemeClr val="accent2"/>
        </a:buClr>
        <a:buSzPct val="100000"/>
        <a:buChar char="–"/>
        <a:defRPr sz="1400" b="1"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33bits.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informatics.indiana.edu/xw7/papers/gwas_paper.pdf" TargetMode="External"/><Relationship Id="rId2" Type="http://schemas.openxmlformats.org/officeDocument/2006/relationships/hyperlink" Target="http://www.heinz.cmu.edu/~acquisti/papers/acquisti-privacy-worth.pd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s3.ign.com/articles/116/1164186p1.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descr="Large confetti"/>
          <p:cNvSpPr>
            <a:spLocks noGrp="1" noChangeArrowheads="1"/>
          </p:cNvSpPr>
          <p:nvPr>
            <p:ph type="ctrTitle" idx="4294967295"/>
          </p:nvPr>
        </p:nvSpPr>
        <p:spPr>
          <a:xfrm>
            <a:off x="708025" y="1127125"/>
            <a:ext cx="7772400" cy="1470025"/>
          </a:xfrm>
          <a:ln/>
        </p:spPr>
        <p:txBody>
          <a:bodyPr/>
          <a:lstStyle/>
          <a:p>
            <a:r>
              <a:rPr lang="zh-CN" altLang="zh-CN"/>
              <a:t>Privacy Enhancing Technologies</a:t>
            </a:r>
          </a:p>
        </p:txBody>
      </p:sp>
      <p:sp>
        <p:nvSpPr>
          <p:cNvPr id="4099" name="Subtitle 2" descr="Large confetti"/>
          <p:cNvSpPr>
            <a:spLocks noGrp="1" noChangeArrowheads="1"/>
          </p:cNvSpPr>
          <p:nvPr>
            <p:ph type="subTitle" idx="1"/>
          </p:nvPr>
        </p:nvSpPr>
        <p:spPr>
          <a:xfrm>
            <a:off x="1377950" y="4246563"/>
            <a:ext cx="6400800" cy="509587"/>
          </a:xfrm>
          <a:ln/>
        </p:spPr>
        <p:txBody>
          <a:bodyPr/>
          <a:lstStyle/>
          <a:p>
            <a:r>
              <a:rPr lang="zh-CN" altLang="zh-CN" dirty="0"/>
              <a:t>Elaine Shi</a:t>
            </a:r>
          </a:p>
        </p:txBody>
      </p:sp>
      <p:sp>
        <p:nvSpPr>
          <p:cNvPr id="4100" name="Text Box 4"/>
          <p:cNvSpPr txBox="1">
            <a:spLocks noChangeArrowheads="1"/>
          </p:cNvSpPr>
          <p:nvPr/>
        </p:nvSpPr>
        <p:spPr bwMode="auto">
          <a:xfrm>
            <a:off x="2046288" y="2835275"/>
            <a:ext cx="534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dirty="0">
                <a:solidFill>
                  <a:schemeClr val="accent2"/>
                </a:solidFill>
              </a:rPr>
              <a:t>Lecture 1 </a:t>
            </a:r>
            <a:r>
              <a:rPr lang="en-US" sz="2400" b="0" dirty="0" smtClean="0">
                <a:solidFill>
                  <a:schemeClr val="accent2"/>
                </a:solidFill>
              </a:rPr>
              <a:t> </a:t>
            </a:r>
            <a:r>
              <a:rPr lang="zh-CN" altLang="en-US" sz="2400" b="0" dirty="0" smtClean="0">
                <a:solidFill>
                  <a:schemeClr val="accent2"/>
                </a:solidFill>
              </a:rPr>
              <a:t>Landscape</a:t>
            </a:r>
            <a:endParaRPr lang="zh-CN" altLang="en-US" sz="2400" b="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descr="Large confetti"/>
          <p:cNvSpPr>
            <a:spLocks noGrp="1" noChangeArrowheads="1"/>
          </p:cNvSpPr>
          <p:nvPr>
            <p:ph type="title" idx="4294967295"/>
          </p:nvPr>
        </p:nvSpPr>
        <p:spPr>
          <a:ln/>
        </p:spPr>
        <p:txBody>
          <a:bodyPr/>
          <a:lstStyle/>
          <a:p>
            <a:r>
              <a:rPr lang="zh-CN" altLang="zh-CN"/>
              <a:t>Non-Privacy</a:t>
            </a:r>
          </a:p>
        </p:txBody>
      </p:sp>
      <p:sp>
        <p:nvSpPr>
          <p:cNvPr id="14339" name="Content Placeholder 2" descr="Large confetti"/>
          <p:cNvSpPr>
            <a:spLocks noGrp="1" noChangeArrowheads="1"/>
          </p:cNvSpPr>
          <p:nvPr>
            <p:ph idx="1"/>
          </p:nvPr>
        </p:nvSpPr>
        <p:spPr>
          <a:xfrm>
            <a:off x="457200" y="1851025"/>
            <a:ext cx="8229600" cy="4625975"/>
          </a:xfrm>
          <a:ln/>
        </p:spPr>
        <p:txBody>
          <a:bodyPr/>
          <a:lstStyle/>
          <a:p>
            <a:pPr marL="285750" indent="-285750" algn="l">
              <a:buFontTx/>
              <a:buChar char="•"/>
            </a:pPr>
            <a:endParaRPr lang="zh-CN" altLang="zh-CN"/>
          </a:p>
          <a:p>
            <a:pPr marL="285750" indent="-285750" algn="l">
              <a:buFontTx/>
              <a:buChar char="•"/>
            </a:pPr>
            <a:r>
              <a:rPr lang="zh-CN" altLang="zh-CN"/>
              <a:t>Insider misuse of information</a:t>
            </a:r>
          </a:p>
          <a:p>
            <a:pPr marL="685800" lvl="1" indent="-228600" algn="l">
              <a:buFontTx/>
              <a:buChar char="–"/>
            </a:pPr>
            <a:r>
              <a:rPr lang="zh-CN" altLang="zh-CN"/>
              <a:t>Google fires engineer who snooped on teenagers’ accounts</a:t>
            </a:r>
            <a:endParaRPr lang="zh-CN" altLang="zh-CN">
              <a:solidFill>
                <a:srgbClr val="381000"/>
              </a:solidFill>
            </a:endParaRPr>
          </a:p>
          <a:p>
            <a:pPr marL="285750" indent="-285750" algn="l">
              <a:buFontTx/>
              <a:buChar char="•"/>
            </a:pPr>
            <a:endParaRPr lang="zh-CN" altLang="zh-CN"/>
          </a:p>
          <a:p>
            <a:pPr marL="285750" indent="-285750" algn="l"/>
            <a:endParaRPr lang="zh-CN" altLang="zh-CN" sz="1700">
              <a:solidFill>
                <a:srgbClr val="381000"/>
              </a:solidFill>
            </a:endParaRPr>
          </a:p>
          <a:p>
            <a:pPr marL="285750" indent="-285750" algn="l">
              <a:buFontTx/>
              <a:buChar char="•"/>
            </a:pPr>
            <a:endParaRPr lang="zh-CN" altLang="zh-CN"/>
          </a:p>
          <a:p>
            <a:pPr marL="685800" lvl="1" indent="-22860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descr="Large confetti"/>
          <p:cNvSpPr>
            <a:spLocks noGrp="1" noChangeArrowheads="1"/>
          </p:cNvSpPr>
          <p:nvPr>
            <p:ph type="title" idx="4294967295"/>
          </p:nvPr>
        </p:nvSpPr>
        <p:spPr>
          <a:xfrm>
            <a:off x="76200" y="228600"/>
            <a:ext cx="8915400" cy="727075"/>
          </a:xfrm>
          <a:ln/>
        </p:spPr>
        <p:txBody>
          <a:bodyPr/>
          <a:lstStyle/>
          <a:p>
            <a:r>
              <a:rPr lang="zh-CN" altLang="zh-CN"/>
              <a:t>Making public information more public?</a:t>
            </a:r>
          </a:p>
        </p:txBody>
      </p:sp>
      <p:sp>
        <p:nvSpPr>
          <p:cNvPr id="16387" name="Content Placeholder 2" descr="Large confetti"/>
          <p:cNvSpPr>
            <a:spLocks noGrp="1" noChangeArrowheads="1"/>
          </p:cNvSpPr>
          <p:nvPr>
            <p:ph idx="1"/>
          </p:nvPr>
        </p:nvSpPr>
        <p:spPr>
          <a:xfrm>
            <a:off x="152400" y="1123950"/>
            <a:ext cx="8839200" cy="5048250"/>
          </a:xfrm>
          <a:ln/>
        </p:spPr>
        <p:txBody>
          <a:bodyPr/>
          <a:lstStyle/>
          <a:p>
            <a:pPr marL="285750" indent="-285750" algn="l">
              <a:buFontTx/>
              <a:buChar char="•"/>
            </a:pPr>
            <a:endParaRPr lang="zh-CN" altLang="zh-CN" sz="3000"/>
          </a:p>
          <a:p>
            <a:pPr marL="285750" indent="-285750" algn="l">
              <a:buFontTx/>
              <a:buChar char="•"/>
            </a:pPr>
            <a:r>
              <a:rPr lang="zh-CN" altLang="zh-CN" sz="2000"/>
              <a:t>MySpace recently started selling user data in bulk on Infochimps. As MySpace has pointed out, the data is already public, but privacy concerns have nevertheless been raised.</a:t>
            </a:r>
          </a:p>
          <a:p>
            <a:pPr marL="285750" indent="-285750" algn="l"/>
            <a:endParaRPr lang="zh-CN" altLang="zh-CN" sz="2000"/>
          </a:p>
          <a:p>
            <a:pPr marL="285750" indent="-285750" algn="l">
              <a:buFontTx/>
              <a:buChar char="•"/>
            </a:pPr>
            <a:r>
              <a:rPr lang="zh-CN" altLang="zh-CN" sz="2000"/>
              <a:t>Google Buzz’s auto-connect: it connected your public activity on Google Reader and other services and streamed it to your friends.</a:t>
            </a:r>
          </a:p>
          <a:p>
            <a:pPr marL="285750" indent="-285750" algn="l">
              <a:buFontTx/>
              <a:buChar char="•"/>
            </a:pPr>
            <a:endParaRPr lang="zh-CN" altLang="zh-CN" sz="2000"/>
          </a:p>
          <a:p>
            <a:pPr marL="285750" indent="-285750" algn="l">
              <a:buFontTx/>
              <a:buChar char="•"/>
            </a:pPr>
            <a:r>
              <a:rPr lang="zh-CN" altLang="zh-CN" sz="2000"/>
              <a:t>Anecdote: When search engines indexed the Usenet's content…</a:t>
            </a:r>
          </a:p>
          <a:p>
            <a:pPr marL="285750" indent="-285750" algn="l">
              <a:buFontTx/>
              <a:buChar char="•"/>
            </a:pPr>
            <a:endParaRPr lang="zh-CN" altLang="zh-CN" sz="2000"/>
          </a:p>
          <a:p>
            <a:pPr marL="285750" indent="-285750" algn="l">
              <a:buFontTx/>
              <a:buChar char="•"/>
            </a:pPr>
            <a:endParaRPr lang="zh-CN" altLang="zh-CN" sz="2000"/>
          </a:p>
          <a:p>
            <a:pPr marL="285750" indent="-285750"/>
            <a:r>
              <a:rPr lang="zh-CN" altLang="zh-CN" sz="2000"/>
              <a:t>Arvind Narayanan</a:t>
            </a:r>
          </a:p>
          <a:p>
            <a:pPr marL="285750" indent="-285750"/>
            <a:r>
              <a:rPr lang="zh-CN" altLang="zh-CN" sz="2000">
                <a:hlinkClick r:id="rId2"/>
              </a:rPr>
              <a:t>http://33bits.org</a:t>
            </a:r>
            <a:endParaRPr lang="zh-CN" altLang="zh-CN" sz="2000"/>
          </a:p>
          <a:p>
            <a:pPr marL="285750" indent="-285750" algn="l">
              <a:buFontTx/>
              <a:buChar char="•"/>
            </a:pPr>
            <a:endParaRPr lang="zh-CN" altLang="zh-CN"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descr="Large confetti"/>
          <p:cNvSpPr>
            <a:spLocks noGrp="1" noChangeArrowheads="1"/>
          </p:cNvSpPr>
          <p:nvPr>
            <p:ph type="title" idx="4294967295"/>
          </p:nvPr>
        </p:nvSpPr>
        <p:spPr>
          <a:ln/>
        </p:spPr>
        <p:txBody>
          <a:bodyPr/>
          <a:lstStyle/>
          <a:p>
            <a:r>
              <a:rPr lang="zh-CN" altLang="zh-CN"/>
              <a:t>What Is Privacy?</a:t>
            </a:r>
          </a:p>
        </p:txBody>
      </p:sp>
      <p:sp>
        <p:nvSpPr>
          <p:cNvPr id="17411" name="Content Placeholder 2" descr="Large confetti"/>
          <p:cNvSpPr>
            <a:spLocks noGrp="1" noChangeArrowheads="1"/>
          </p:cNvSpPr>
          <p:nvPr>
            <p:ph idx="1"/>
          </p:nvPr>
        </p:nvSpPr>
        <p:spPr>
          <a:xfrm>
            <a:off x="381000" y="1123950"/>
            <a:ext cx="8458200" cy="5048250"/>
          </a:xfrm>
          <a:ln/>
        </p:spPr>
        <p:txBody>
          <a:bodyPr/>
          <a:lstStyle/>
          <a:p>
            <a:pPr marL="285750" indent="-285750" algn="l"/>
            <a:endParaRPr lang="zh-CN" altLang="zh-CN"/>
          </a:p>
          <a:p>
            <a:pPr marL="285750" indent="-285750" algn="l">
              <a:buFontTx/>
              <a:buChar char="•"/>
            </a:pPr>
            <a:endParaRPr lang="zh-CN" altLang="zh-CN"/>
          </a:p>
          <a:p>
            <a:pPr marL="285750" indent="-285750" algn="l">
              <a:buFontTx/>
              <a:buChar char="•"/>
            </a:pPr>
            <a:endParaRPr lang="zh-CN" altLang="zh-CN"/>
          </a:p>
          <a:p>
            <a:pPr marL="285750" indent="-285750" algn="l">
              <a:buFontTx/>
              <a:buChar char="•"/>
            </a:pPr>
            <a:r>
              <a:rPr lang="zh-CN" altLang="zh-CN"/>
              <a:t>Privacy is “the ability of an individual or group to seclude themselves or information about themselves and thereby reveal themselves selectively”</a:t>
            </a:r>
          </a:p>
          <a:p>
            <a:pPr marL="285750" indent="-285750" algn="r"/>
            <a:r>
              <a:rPr lang="zh-CN" altLang="zh-CN"/>
              <a:t>-- Wikipedia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descr="Large confetti"/>
          <p:cNvSpPr>
            <a:spLocks noGrp="1" noChangeArrowheads="1"/>
          </p:cNvSpPr>
          <p:nvPr>
            <p:ph type="title" idx="4294967295"/>
          </p:nvPr>
        </p:nvSpPr>
        <p:spPr>
          <a:ln/>
        </p:spPr>
        <p:txBody>
          <a:bodyPr/>
          <a:lstStyle/>
          <a:p>
            <a:r>
              <a:rPr lang="zh-CN" altLang="zh-CN"/>
              <a:t>Individual or Group</a:t>
            </a:r>
          </a:p>
        </p:txBody>
      </p:sp>
      <p:sp>
        <p:nvSpPr>
          <p:cNvPr id="18435" name="Content Placeholder 2" descr="Large confetti"/>
          <p:cNvSpPr>
            <a:spLocks noGrp="1" noChangeArrowheads="1"/>
          </p:cNvSpPr>
          <p:nvPr>
            <p:ph idx="1"/>
          </p:nvPr>
        </p:nvSpPr>
        <p:spPr>
          <a:xfrm>
            <a:off x="762000" y="1371600"/>
            <a:ext cx="7696200" cy="4800600"/>
          </a:xfrm>
          <a:ln/>
        </p:spPr>
        <p:txBody>
          <a:bodyPr/>
          <a:lstStyle/>
          <a:p>
            <a:pPr marL="285750" indent="-285750" algn="l">
              <a:buFontTx/>
              <a:buChar char="•"/>
            </a:pPr>
            <a:r>
              <a:rPr lang="zh-CN" altLang="zh-CN"/>
              <a:t>Individual</a:t>
            </a:r>
          </a:p>
          <a:p>
            <a:pPr marL="285750" indent="-285750" algn="l">
              <a:buFontTx/>
              <a:buChar char="•"/>
            </a:pPr>
            <a:endParaRPr lang="zh-CN" altLang="zh-CN"/>
          </a:p>
          <a:p>
            <a:pPr marL="285750" indent="-285750" algn="l">
              <a:buFontTx/>
              <a:buChar char="•"/>
            </a:pPr>
            <a:r>
              <a:rPr lang="zh-CN" altLang="zh-CN"/>
              <a:t>Special-interest groups</a:t>
            </a:r>
          </a:p>
          <a:p>
            <a:pPr marL="285750" indent="-285750" algn="l">
              <a:buFontTx/>
              <a:buChar char="•"/>
            </a:pPr>
            <a:endParaRPr lang="zh-CN" altLang="zh-CN"/>
          </a:p>
          <a:p>
            <a:pPr marL="285750" indent="-285750" algn="l">
              <a:buFontTx/>
              <a:buChar char="•"/>
            </a:pPr>
            <a:r>
              <a:rPr lang="zh-CN" altLang="zh-CN"/>
              <a:t>Enterprise</a:t>
            </a:r>
          </a:p>
          <a:p>
            <a:pPr marL="285750" indent="-285750" algn="l">
              <a:buFontTx/>
              <a:buChar char="•"/>
            </a:pPr>
            <a:endParaRPr lang="zh-CN" altLang="zh-CN"/>
          </a:p>
          <a:p>
            <a:pPr marL="285750" indent="-285750" algn="l">
              <a:buFontTx/>
              <a:buChar char="•"/>
            </a:pPr>
            <a:r>
              <a:rPr lang="zh-CN" altLang="zh-CN"/>
              <a:t>Government</a:t>
            </a:r>
          </a:p>
          <a:p>
            <a:pPr marL="285750" indent="-28575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descr="Large confetti"/>
          <p:cNvSpPr>
            <a:spLocks noGrp="1" noChangeArrowheads="1"/>
          </p:cNvSpPr>
          <p:nvPr>
            <p:ph type="title" idx="4294967295"/>
          </p:nvPr>
        </p:nvSpPr>
        <p:spPr>
          <a:ln/>
        </p:spPr>
        <p:txBody>
          <a:bodyPr/>
          <a:lstStyle/>
          <a:p>
            <a:r>
              <a:rPr lang="zh-CN" altLang="zh-CN"/>
              <a:t>Privacy-Sensitive Data</a:t>
            </a:r>
          </a:p>
        </p:txBody>
      </p:sp>
      <p:sp>
        <p:nvSpPr>
          <p:cNvPr id="20483" name="Content Placeholder 2" descr="Large confetti"/>
          <p:cNvSpPr>
            <a:spLocks noGrp="1" noChangeArrowheads="1"/>
          </p:cNvSpPr>
          <p:nvPr>
            <p:ph idx="1"/>
          </p:nvPr>
        </p:nvSpPr>
        <p:spPr>
          <a:xfrm>
            <a:off x="304800" y="1371600"/>
            <a:ext cx="8610600" cy="4800600"/>
          </a:xfrm>
          <a:ln/>
        </p:spPr>
        <p:txBody>
          <a:bodyPr/>
          <a:lstStyle/>
          <a:p>
            <a:pPr algn="l">
              <a:buFontTx/>
              <a:buChar char="•"/>
            </a:pPr>
            <a:r>
              <a:rPr lang="zh-CN" altLang="zh-CN"/>
              <a:t>Individual</a:t>
            </a:r>
          </a:p>
          <a:p>
            <a:pPr marL="685800" lvl="1" indent="-228600" algn="l">
              <a:buFontTx/>
              <a:buChar char="–"/>
            </a:pPr>
            <a:r>
              <a:rPr lang="zh-CN" altLang="zh-CN"/>
              <a:t>Medical info (HIPPA), financial info</a:t>
            </a:r>
          </a:p>
          <a:p>
            <a:pPr algn="l">
              <a:buFontTx/>
              <a:buChar char="•"/>
            </a:pPr>
            <a:endParaRPr lang="zh-CN" altLang="zh-CN"/>
          </a:p>
          <a:p>
            <a:pPr algn="l">
              <a:buFontTx/>
              <a:buChar char="•"/>
            </a:pPr>
            <a:r>
              <a:rPr lang="zh-CN" altLang="zh-CN"/>
              <a:t>Special-interest groups</a:t>
            </a:r>
          </a:p>
          <a:p>
            <a:pPr algn="l">
              <a:buFontTx/>
              <a:buChar char="•"/>
            </a:pPr>
            <a:endParaRPr lang="zh-CN" altLang="zh-CN"/>
          </a:p>
          <a:p>
            <a:pPr algn="l">
              <a:buFontTx/>
              <a:buChar char="•"/>
            </a:pPr>
            <a:r>
              <a:rPr lang="zh-CN" altLang="zh-CN"/>
              <a:t>Enterprise</a:t>
            </a:r>
          </a:p>
          <a:p>
            <a:pPr marL="685800" lvl="1" indent="-228600" algn="l">
              <a:buFontTx/>
              <a:buChar char="–"/>
            </a:pPr>
            <a:r>
              <a:rPr lang="zh-CN" altLang="zh-CN"/>
              <a:t>Financial information, proprietary information, trade secrets</a:t>
            </a:r>
          </a:p>
          <a:p>
            <a:pPr algn="l"/>
            <a:endParaRPr lang="zh-CN" altLang="zh-CN"/>
          </a:p>
          <a:p>
            <a:pPr algn="l">
              <a:buFontTx/>
              <a:buChar char="•"/>
            </a:pPr>
            <a:r>
              <a:rPr lang="zh-CN" altLang="zh-CN"/>
              <a:t>Government</a:t>
            </a:r>
          </a:p>
          <a:p>
            <a:pPr marL="685800" lvl="1" indent="-228600" algn="l">
              <a:buFontTx/>
              <a:buChar char="–"/>
            </a:pPr>
            <a:r>
              <a:rPr lang="zh-CN" altLang="zh-CN"/>
              <a:t>Classified information, top secrets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descr="Large confetti"/>
          <p:cNvSpPr>
            <a:spLocks noGrp="1" noChangeArrowheads="1"/>
          </p:cNvSpPr>
          <p:nvPr>
            <p:ph type="ctrTitle" idx="4294967295"/>
          </p:nvPr>
        </p:nvSpPr>
        <p:spPr>
          <a:xfrm>
            <a:off x="685800" y="2130425"/>
            <a:ext cx="7772400" cy="1470025"/>
          </a:xfrm>
          <a:ln/>
        </p:spPr>
        <p:txBody>
          <a:bodyPr/>
          <a:lstStyle/>
          <a:p>
            <a:r>
              <a:rPr lang="zh-CN" altLang="zh-CN"/>
              <a:t>Do People Care About Privacy?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descr="Large confetti"/>
          <p:cNvSpPr>
            <a:spLocks noGrp="1" noChangeArrowheads="1"/>
          </p:cNvSpPr>
          <p:nvPr>
            <p:ph type="title" idx="4294967295"/>
          </p:nvPr>
        </p:nvSpPr>
        <p:spPr>
          <a:ln/>
        </p:spPr>
        <p:txBody>
          <a:bodyPr/>
          <a:lstStyle/>
          <a:p>
            <a:r>
              <a:rPr lang="zh-CN" altLang="zh-CN"/>
              <a:t>Opinions</a:t>
            </a:r>
          </a:p>
        </p:txBody>
      </p:sp>
      <p:sp>
        <p:nvSpPr>
          <p:cNvPr id="23555" name="Content Placeholder 2" descr="Large confetti"/>
          <p:cNvSpPr>
            <a:spLocks noGrp="1" noChangeArrowheads="1"/>
          </p:cNvSpPr>
          <p:nvPr>
            <p:ph idx="1"/>
          </p:nvPr>
        </p:nvSpPr>
        <p:spPr>
          <a:xfrm>
            <a:off x="762000" y="1123950"/>
            <a:ext cx="7696200" cy="5048250"/>
          </a:xfrm>
          <a:ln/>
        </p:spPr>
        <p:txBody>
          <a:bodyPr/>
          <a:lstStyle/>
          <a:p>
            <a:pPr marL="285750" indent="-285750" algn="l">
              <a:buFontTx/>
              <a:buChar char="•"/>
            </a:pPr>
            <a:endParaRPr lang="zh-CN" altLang="zh-CN"/>
          </a:p>
          <a:p>
            <a:pPr marL="285750" indent="-285750" algn="l">
              <a:buFontTx/>
              <a:buChar char="•"/>
            </a:pPr>
            <a:r>
              <a:rPr lang="zh-CN" altLang="zh-CN"/>
              <a:t>"People have really gotten comfortable not only sharing more information and different kinds, but more openly and with more people…  that social norm is just something that has evolved over time."  </a:t>
            </a:r>
          </a:p>
          <a:p>
            <a:pPr marL="285750" indent="-285750" algn="r"/>
            <a:r>
              <a:rPr lang="zh-CN" altLang="zh-CN"/>
              <a:t>-- Mark Zuckerberg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Opinions</a:t>
            </a:r>
            <a:endParaRPr lang="en-US" dirty="0"/>
          </a:p>
        </p:txBody>
      </p:sp>
      <p:sp>
        <p:nvSpPr>
          <p:cNvPr id="3" name="Content Placeholder 2"/>
          <p:cNvSpPr>
            <a:spLocks noGrp="1"/>
          </p:cNvSpPr>
          <p:nvPr>
            <p:ph idx="1"/>
          </p:nvPr>
        </p:nvSpPr>
        <p:spPr>
          <a:xfrm>
            <a:off x="0" y="1775191"/>
            <a:ext cx="9144000" cy="4625609"/>
          </a:xfrm>
        </p:spPr>
        <p:txBody>
          <a:bodyPr>
            <a:normAutofit/>
          </a:bodyPr>
          <a:lstStyle/>
          <a:p>
            <a:r>
              <a:rPr lang="en-US" dirty="0" smtClean="0"/>
              <a:t>“Users don’t care about their privacy, they willingly post their personal and location information on </a:t>
            </a:r>
            <a:r>
              <a:rPr lang="en-US" dirty="0" err="1" smtClean="0"/>
              <a:t>Facebook</a:t>
            </a:r>
            <a:r>
              <a:rPr lang="en-US" dirty="0" smtClean="0"/>
              <a:t> and Foursquare…”</a:t>
            </a:r>
          </a:p>
          <a:p>
            <a:endParaRPr lang="en-US" dirty="0" smtClean="0"/>
          </a:p>
          <a:p>
            <a:r>
              <a:rPr lang="en-US" dirty="0" smtClean="0"/>
              <a:t>“Technological advances will put an end to privacy.”</a:t>
            </a:r>
          </a:p>
          <a:p>
            <a:pPr lvl="1"/>
            <a:r>
              <a:rPr lang="en-US" dirty="0" smtClean="0"/>
              <a:t>Think about social networks, smart grids…</a:t>
            </a:r>
          </a:p>
          <a:p>
            <a:endParaRPr lang="en-US" dirty="0" smtClean="0"/>
          </a:p>
          <a:p>
            <a:r>
              <a:rPr lang="en-US" dirty="0" smtClean="0"/>
              <a:t>Users give away their personal information for small rewards</a:t>
            </a:r>
          </a:p>
          <a:p>
            <a:endParaRPr lang="en-US" dirty="0"/>
          </a:p>
        </p:txBody>
      </p:sp>
    </p:spTree>
    <p:extLst>
      <p:ext uri="{BB962C8B-B14F-4D97-AF65-F5344CB8AC3E}">
        <p14:creationId xmlns:p14="http://schemas.microsoft.com/office/powerpoint/2010/main" val="425866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a:xfrm>
            <a:off x="76200" y="1123950"/>
            <a:ext cx="8915400" cy="5048250"/>
          </a:xfrm>
        </p:spPr>
        <p:txBody>
          <a:bodyPr/>
          <a:lstStyle/>
          <a:p>
            <a:r>
              <a:rPr lang="en-US" dirty="0" smtClean="0"/>
              <a:t>People tend to claim that they are very concerned about their privacy in </a:t>
            </a:r>
            <a:r>
              <a:rPr lang="en-US" dirty="0" smtClean="0">
                <a:solidFill>
                  <a:schemeClr val="tx2">
                    <a:lumMod val="75000"/>
                  </a:schemeClr>
                </a:solidFill>
              </a:rPr>
              <a:t>surveys </a:t>
            </a:r>
            <a:r>
              <a:rPr lang="en-US" sz="2400" dirty="0" smtClean="0">
                <a:solidFill>
                  <a:schemeClr val="tx2">
                    <a:lumMod val="75000"/>
                  </a:schemeClr>
                </a:solidFill>
              </a:rPr>
              <a:t>[Harris Interactive 2001]</a:t>
            </a:r>
            <a:endParaRPr lang="en-US" dirty="0" smtClean="0">
              <a:solidFill>
                <a:schemeClr val="tx2">
                  <a:lumMod val="75000"/>
                </a:schemeClr>
              </a:solidFill>
            </a:endParaRPr>
          </a:p>
          <a:p>
            <a:endParaRPr lang="en-US" dirty="0"/>
          </a:p>
        </p:txBody>
      </p:sp>
    </p:spTree>
    <p:extLst>
      <p:ext uri="{BB962C8B-B14F-4D97-AF65-F5344CB8AC3E}">
        <p14:creationId xmlns:p14="http://schemas.microsoft.com/office/powerpoint/2010/main" val="398237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Harm</a:t>
            </a:r>
            <a:endParaRPr lang="en-US" dirty="0"/>
          </a:p>
        </p:txBody>
      </p:sp>
      <p:sp>
        <p:nvSpPr>
          <p:cNvPr id="3" name="Content Placeholder 2"/>
          <p:cNvSpPr>
            <a:spLocks noGrp="1"/>
          </p:cNvSpPr>
          <p:nvPr>
            <p:ph idx="1"/>
          </p:nvPr>
        </p:nvSpPr>
        <p:spPr>
          <a:xfrm>
            <a:off x="228600" y="1123950"/>
            <a:ext cx="8686800" cy="5048250"/>
          </a:xfrm>
        </p:spPr>
        <p:txBody>
          <a:bodyPr>
            <a:normAutofit/>
          </a:bodyPr>
          <a:lstStyle/>
          <a:p>
            <a:r>
              <a:rPr lang="en-US" dirty="0" smtClean="0"/>
              <a:t>Employer </a:t>
            </a:r>
          </a:p>
          <a:p>
            <a:r>
              <a:rPr lang="en-US" dirty="0" smtClean="0"/>
              <a:t>Insurance companies</a:t>
            </a:r>
          </a:p>
          <a:p>
            <a:r>
              <a:rPr lang="en-US" dirty="0" smtClean="0"/>
              <a:t>Stalking or cyber-stalking</a:t>
            </a:r>
          </a:p>
          <a:p>
            <a:pPr lvl="1"/>
            <a:r>
              <a:rPr lang="en-US" dirty="0" smtClean="0"/>
              <a:t>Women care about location privacy more than men</a:t>
            </a:r>
          </a:p>
          <a:p>
            <a:pPr lvl="1"/>
            <a:r>
              <a:rPr lang="en-US" dirty="0" smtClean="0"/>
              <a:t>In a recent survey, about 50% of women indicated that they have been stalked…</a:t>
            </a:r>
          </a:p>
          <a:p>
            <a:r>
              <a:rPr lang="en-US" dirty="0" smtClean="0"/>
              <a:t>Teenagers: parents</a:t>
            </a:r>
          </a:p>
          <a:p>
            <a:pPr lvl="1"/>
            <a:endParaRPr lang="en-US" dirty="0" smtClean="0"/>
          </a:p>
          <a:p>
            <a:r>
              <a:rPr lang="en-US" dirty="0" smtClean="0"/>
              <a:t>More reasons?</a:t>
            </a:r>
          </a:p>
        </p:txBody>
      </p:sp>
    </p:spTree>
    <p:extLst>
      <p:ext uri="{BB962C8B-B14F-4D97-AF65-F5344CB8AC3E}">
        <p14:creationId xmlns:p14="http://schemas.microsoft.com/office/powerpoint/2010/main" val="40187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Large confetti"/>
          <p:cNvSpPr>
            <a:spLocks noGrp="1" noChangeArrowheads="1"/>
          </p:cNvSpPr>
          <p:nvPr>
            <p:ph type="ctrTitle" idx="4294967295"/>
          </p:nvPr>
        </p:nvSpPr>
        <p:spPr>
          <a:xfrm>
            <a:off x="457200" y="2130425"/>
            <a:ext cx="8305800" cy="1470025"/>
          </a:xfrm>
          <a:ln/>
        </p:spPr>
        <p:txBody>
          <a:bodyPr/>
          <a:lstStyle/>
          <a:p>
            <a:r>
              <a:rPr lang="zh-CN" altLang="zh-CN"/>
              <a:t>Privacy Definitions and Landscape, Attacks against Privacy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Harm</a:t>
            </a:r>
            <a:endParaRPr lang="en-US" dirty="0"/>
          </a:p>
        </p:txBody>
      </p:sp>
      <p:sp>
        <p:nvSpPr>
          <p:cNvPr id="3" name="Content Placeholder 2"/>
          <p:cNvSpPr>
            <a:spLocks noGrp="1"/>
          </p:cNvSpPr>
          <p:nvPr>
            <p:ph idx="1"/>
          </p:nvPr>
        </p:nvSpPr>
        <p:spPr>
          <a:xfrm>
            <a:off x="152400" y="1123950"/>
            <a:ext cx="8915400" cy="5048250"/>
          </a:xfrm>
        </p:spPr>
        <p:txBody>
          <a:bodyPr>
            <a:normAutofit/>
          </a:bodyPr>
          <a:lstStyle/>
          <a:p>
            <a:pPr>
              <a:buNone/>
            </a:pPr>
            <a:r>
              <a:rPr lang="en-US" u="sng" dirty="0" smtClean="0"/>
              <a:t>Subjective:</a:t>
            </a:r>
          </a:p>
          <a:p>
            <a:r>
              <a:rPr lang="en-US" dirty="0" smtClean="0"/>
              <a:t>“Unwanted perception of observation”</a:t>
            </a:r>
          </a:p>
          <a:p>
            <a:pPr lvl="1"/>
            <a:r>
              <a:rPr lang="en-US" dirty="0" smtClean="0"/>
              <a:t>Anxiety, embarrassment, fear</a:t>
            </a:r>
          </a:p>
          <a:p>
            <a:pPr lvl="1"/>
            <a:r>
              <a:rPr lang="en-US" dirty="0" smtClean="0"/>
              <a:t>E.g., landlord listening on tenant, government surveillance</a:t>
            </a:r>
          </a:p>
          <a:p>
            <a:pPr lvl="1"/>
            <a:endParaRPr lang="en-US" dirty="0" smtClean="0"/>
          </a:p>
          <a:p>
            <a:pPr>
              <a:buNone/>
            </a:pPr>
            <a:r>
              <a:rPr lang="en-US" u="sng" dirty="0" smtClean="0"/>
              <a:t>Objective:</a:t>
            </a:r>
          </a:p>
          <a:p>
            <a:r>
              <a:rPr lang="en-US" dirty="0" smtClean="0"/>
              <a:t>“Unanticipated or coerced use of information concerning a person against that person”</a:t>
            </a:r>
          </a:p>
          <a:p>
            <a:pPr lvl="1"/>
            <a:r>
              <a:rPr lang="en-US" dirty="0" smtClean="0"/>
              <a:t>E.g., identity theft, leaking of classified information that reveals an undercover agent</a:t>
            </a:r>
          </a:p>
        </p:txBody>
      </p:sp>
      <p:sp>
        <p:nvSpPr>
          <p:cNvPr id="4" name="TextBox 3"/>
          <p:cNvSpPr txBox="1"/>
          <p:nvPr/>
        </p:nvSpPr>
        <p:spPr>
          <a:xfrm>
            <a:off x="6214608" y="533400"/>
            <a:ext cx="1602875" cy="461665"/>
          </a:xfrm>
          <a:prstGeom prst="rect">
            <a:avLst/>
          </a:prstGeom>
          <a:noFill/>
        </p:spPr>
        <p:txBody>
          <a:bodyPr wrap="none" rtlCol="0">
            <a:spAutoFit/>
          </a:bodyPr>
          <a:lstStyle/>
          <a:p>
            <a:r>
              <a:rPr lang="en-US" sz="2400" dirty="0" smtClean="0"/>
              <a:t>[</a:t>
            </a:r>
            <a:r>
              <a:rPr lang="en-US" sz="2400" dirty="0" err="1" smtClean="0"/>
              <a:t>Calo</a:t>
            </a:r>
            <a:r>
              <a:rPr lang="en-US" sz="2400" dirty="0" smtClean="0"/>
              <a:t> 2010]</a:t>
            </a:r>
            <a:endParaRPr lang="en-US" sz="2400" dirty="0"/>
          </a:p>
        </p:txBody>
      </p:sp>
    </p:spTree>
    <p:extLst>
      <p:ext uri="{BB962C8B-B14F-4D97-AF65-F5344CB8AC3E}">
        <p14:creationId xmlns:p14="http://schemas.microsoft.com/office/powerpoint/2010/main" val="425024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Please rob me!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9566" y="1301642"/>
            <a:ext cx="9067800" cy="5527038"/>
          </a:xfrm>
          <a:prstGeom prst="rect">
            <a:avLst/>
          </a:prstGeom>
          <a:noFill/>
          <a:ln w="9525">
            <a:noFill/>
            <a:miter lim="800000"/>
            <a:headEnd/>
            <a:tailEnd/>
          </a:ln>
        </p:spPr>
      </p:pic>
    </p:spTree>
    <p:extLst>
      <p:ext uri="{BB962C8B-B14F-4D97-AF65-F5344CB8AC3E}">
        <p14:creationId xmlns:p14="http://schemas.microsoft.com/office/powerpoint/2010/main" val="261508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Who to rob?</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5512" y="1240658"/>
            <a:ext cx="9074944" cy="5531394"/>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986314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What to rob?</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9784" y="1447800"/>
            <a:ext cx="8735616" cy="5324565"/>
          </a:xfrm>
          <a:prstGeom prst="rect">
            <a:avLst/>
          </a:prstGeom>
          <a:noFill/>
          <a:ln w="9525">
            <a:noFill/>
            <a:miter lim="800000"/>
            <a:headEnd/>
            <a:tailEnd/>
          </a:ln>
        </p:spPr>
      </p:pic>
    </p:spTree>
    <p:extLst>
      <p:ext uri="{BB962C8B-B14F-4D97-AF65-F5344CB8AC3E}">
        <p14:creationId xmlns:p14="http://schemas.microsoft.com/office/powerpoint/2010/main" val="2581341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Where to rob?</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03584" y="1371600"/>
            <a:ext cx="8876110" cy="5410200"/>
          </a:xfrm>
          <a:prstGeom prst="rect">
            <a:avLst/>
          </a:prstGeom>
          <a:noFill/>
          <a:ln w="9525">
            <a:noFill/>
            <a:miter lim="800000"/>
            <a:headEnd/>
            <a:tailEnd/>
          </a:ln>
        </p:spPr>
      </p:pic>
    </p:spTree>
    <p:extLst>
      <p:ext uri="{BB962C8B-B14F-4D97-AF65-F5344CB8AC3E}">
        <p14:creationId xmlns:p14="http://schemas.microsoft.com/office/powerpoint/2010/main" val="694885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727075"/>
          </a:xfrm>
        </p:spPr>
        <p:txBody>
          <a:bodyPr>
            <a:normAutofit/>
          </a:bodyPr>
          <a:lstStyle/>
          <a:p>
            <a:r>
              <a:rPr lang="en-US" dirty="0" smtClean="0"/>
              <a:t>Experiment: Which would you choose?</a:t>
            </a:r>
            <a:endParaRPr lang="en-US" dirty="0"/>
          </a:p>
        </p:txBody>
      </p:sp>
      <p:sp>
        <p:nvSpPr>
          <p:cNvPr id="3" name="Content Placeholder 2"/>
          <p:cNvSpPr>
            <a:spLocks noGrp="1"/>
          </p:cNvSpPr>
          <p:nvPr>
            <p:ph sz="half"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3600" dirty="0" smtClean="0">
                <a:latin typeface="Times New Roman" pitchFamily="18" charset="0"/>
                <a:cs typeface="Times New Roman" pitchFamily="18" charset="0"/>
              </a:rPr>
              <a:t>$10 anonymous</a:t>
            </a:r>
            <a:endParaRPr lang="en-US" sz="36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3600" dirty="0" smtClean="0">
                <a:latin typeface="Times New Roman" pitchFamily="18" charset="0"/>
                <a:cs typeface="Times New Roman" pitchFamily="18" charset="0"/>
              </a:rPr>
              <a:t>$12 identified</a:t>
            </a:r>
          </a:p>
          <a:p>
            <a:endParaRPr lang="en-US" dirty="0" smtClean="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1828800"/>
            <a:ext cx="3537164" cy="33432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1676400"/>
            <a:ext cx="3537164" cy="3343275"/>
          </a:xfrm>
          <a:prstGeom prst="rect">
            <a:avLst/>
          </a:prstGeom>
          <a:noFill/>
          <a:ln w="9525">
            <a:noFill/>
            <a:miter lim="800000"/>
            <a:headEnd/>
            <a:tailEnd/>
          </a:ln>
        </p:spPr>
      </p:pic>
      <p:cxnSp>
        <p:nvCxnSpPr>
          <p:cNvPr id="7" name="Straight Connector 6"/>
          <p:cNvCxnSpPr/>
          <p:nvPr/>
        </p:nvCxnSpPr>
        <p:spPr>
          <a:xfrm rot="16200000" flipH="1">
            <a:off x="2309018" y="3863182"/>
            <a:ext cx="45259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70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privacy worth?</a:t>
            </a:r>
            <a:endParaRPr lang="en-US" dirty="0"/>
          </a:p>
        </p:txBody>
      </p:sp>
      <p:sp>
        <p:nvSpPr>
          <p:cNvPr id="3" name="Content Placeholder 2"/>
          <p:cNvSpPr>
            <a:spLocks noGrp="1"/>
          </p:cNvSpPr>
          <p:nvPr>
            <p:ph idx="1"/>
          </p:nvPr>
        </p:nvSpPr>
        <p:spPr>
          <a:xfrm>
            <a:off x="762000" y="1352550"/>
            <a:ext cx="7696200" cy="5048250"/>
          </a:xfrm>
        </p:spPr>
        <p:txBody>
          <a:bodyPr>
            <a:normAutofit/>
          </a:bodyPr>
          <a:lstStyle/>
          <a:p>
            <a:pPr>
              <a:buNone/>
            </a:pPr>
            <a:r>
              <a:rPr lang="en-US" u="sng" dirty="0" smtClean="0"/>
              <a:t>Difficult to evaluate:</a:t>
            </a:r>
          </a:p>
          <a:p>
            <a:endParaRPr lang="en-US" dirty="0" smtClean="0"/>
          </a:p>
          <a:p>
            <a:r>
              <a:rPr lang="en-US" dirty="0" smtClean="0"/>
              <a:t>Inconsistent decisions:</a:t>
            </a:r>
          </a:p>
          <a:p>
            <a:pPr lvl="1"/>
            <a:r>
              <a:rPr lang="en-US" dirty="0" smtClean="0"/>
              <a:t>Willingness to pay for privacy</a:t>
            </a:r>
          </a:p>
          <a:p>
            <a:pPr lvl="1"/>
            <a:r>
              <a:rPr lang="en-US" dirty="0" smtClean="0"/>
              <a:t>Willingness to give up privacy for small rewards</a:t>
            </a:r>
          </a:p>
          <a:p>
            <a:pPr lvl="1"/>
            <a:endParaRPr lang="en-US" dirty="0" smtClean="0"/>
          </a:p>
          <a:p>
            <a:r>
              <a:rPr lang="en-US" dirty="0" smtClean="0"/>
              <a:t>Psychological factors:</a:t>
            </a:r>
          </a:p>
          <a:p>
            <a:pPr lvl="1"/>
            <a:r>
              <a:rPr lang="en-US" dirty="0" smtClean="0"/>
              <a:t>Endowment effect</a:t>
            </a:r>
          </a:p>
          <a:p>
            <a:pPr lvl="1"/>
            <a:r>
              <a:rPr lang="en-US" dirty="0" smtClean="0"/>
              <a:t>Order effect</a:t>
            </a:r>
            <a:endParaRPr lang="en-US" dirty="0"/>
          </a:p>
        </p:txBody>
      </p:sp>
      <p:sp>
        <p:nvSpPr>
          <p:cNvPr id="4" name="TextBox 3"/>
          <p:cNvSpPr txBox="1"/>
          <p:nvPr/>
        </p:nvSpPr>
        <p:spPr>
          <a:xfrm>
            <a:off x="6096000" y="757535"/>
            <a:ext cx="2929392" cy="461665"/>
          </a:xfrm>
          <a:prstGeom prst="rect">
            <a:avLst/>
          </a:prstGeom>
          <a:noFill/>
        </p:spPr>
        <p:txBody>
          <a:bodyPr wrap="none" rtlCol="0">
            <a:spAutoFit/>
          </a:bodyPr>
          <a:lstStyle/>
          <a:p>
            <a:r>
              <a:rPr lang="en-US" sz="2400" dirty="0" smtClean="0"/>
              <a:t>[</a:t>
            </a:r>
            <a:r>
              <a:rPr lang="en-US" sz="2400" dirty="0" err="1" smtClean="0"/>
              <a:t>Acquisti</a:t>
            </a:r>
            <a:r>
              <a:rPr lang="en-US" sz="2400" dirty="0" smtClean="0"/>
              <a:t> et.  al. 2009]</a:t>
            </a:r>
            <a:endParaRPr lang="en-US" sz="2400" dirty="0"/>
          </a:p>
        </p:txBody>
      </p:sp>
    </p:spTree>
    <p:extLst>
      <p:ext uri="{BB962C8B-B14F-4D97-AF65-F5344CB8AC3E}">
        <p14:creationId xmlns:p14="http://schemas.microsoft.com/office/powerpoint/2010/main" val="2308451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descr="Large confetti"/>
          <p:cNvSpPr>
            <a:spLocks noGrp="1" noChangeArrowheads="1"/>
          </p:cNvSpPr>
          <p:nvPr>
            <p:ph type="ctrTitle" idx="4294967295"/>
          </p:nvPr>
        </p:nvSpPr>
        <p:spPr>
          <a:xfrm>
            <a:off x="685800" y="2130425"/>
            <a:ext cx="7772400" cy="1470025"/>
          </a:xfrm>
          <a:ln/>
        </p:spPr>
        <p:txBody>
          <a:bodyPr/>
          <a:lstStyle/>
          <a:p>
            <a:r>
              <a:rPr lang="zh-CN" altLang="zh-CN"/>
              <a:t>Do Companies Care About Privacy?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descr="Large confetti"/>
          <p:cNvSpPr>
            <a:spLocks noGrp="1" noChangeArrowheads="1"/>
          </p:cNvSpPr>
          <p:nvPr>
            <p:ph type="title" idx="4294967295"/>
          </p:nvPr>
        </p:nvSpPr>
        <p:spPr>
          <a:ln/>
        </p:spPr>
        <p:txBody>
          <a:bodyPr/>
          <a:lstStyle/>
          <a:p>
            <a:r>
              <a:rPr lang="zh-CN" altLang="zh-CN"/>
              <a:t>(Non-) Incentives</a:t>
            </a:r>
          </a:p>
        </p:txBody>
      </p:sp>
      <p:sp>
        <p:nvSpPr>
          <p:cNvPr id="36867" name="Content Placeholder 2" descr="Large confetti"/>
          <p:cNvSpPr>
            <a:spLocks noGrp="1" noChangeArrowheads="1"/>
          </p:cNvSpPr>
          <p:nvPr>
            <p:ph idx="1"/>
          </p:nvPr>
        </p:nvSpPr>
        <p:spPr>
          <a:xfrm>
            <a:off x="762000" y="1123950"/>
            <a:ext cx="7696200" cy="5048250"/>
          </a:xfrm>
          <a:ln/>
        </p:spPr>
        <p:txBody>
          <a:bodyPr/>
          <a:lstStyle/>
          <a:p>
            <a:pPr marL="285750" indent="-285750" algn="l">
              <a:buFontTx/>
              <a:buChar char="•"/>
            </a:pPr>
            <a:r>
              <a:rPr lang="zh-CN" altLang="zh-CN"/>
              <a:t>Increased operational, maintenance cost?</a:t>
            </a:r>
          </a:p>
          <a:p>
            <a:pPr marL="285750" indent="-285750" algn="l">
              <a:buFontTx/>
              <a:buChar char="•"/>
            </a:pPr>
            <a:endParaRPr lang="zh-CN" altLang="zh-CN"/>
          </a:p>
          <a:p>
            <a:pPr marL="285750" indent="-285750" algn="l">
              <a:buFontTx/>
              <a:buChar char="•"/>
            </a:pPr>
            <a:r>
              <a:rPr lang="zh-CN" altLang="zh-CN"/>
              <a:t>Decreased utility?</a:t>
            </a:r>
          </a:p>
          <a:p>
            <a:pPr marL="685800" lvl="1" indent="-228600" algn="l">
              <a:buFontTx/>
              <a:buChar char="–"/>
            </a:pPr>
            <a:r>
              <a:rPr lang="zh-CN" altLang="zh-CN"/>
              <a:t>Can a medical site offer value-added services if records are encrypted?</a:t>
            </a:r>
          </a:p>
          <a:p>
            <a:pPr marL="685800" lvl="1" indent="-228600" algn="l">
              <a:buFontTx/>
              <a:buChar char="–"/>
            </a:pPr>
            <a:r>
              <a:rPr lang="zh-CN" altLang="zh-CN"/>
              <a:t>Data anonymization, sanitization, perturbation hurt the accuracy and resolution of data sets.</a:t>
            </a:r>
          </a:p>
          <a:p>
            <a:pPr marL="685800" lvl="1" indent="-228600" algn="l">
              <a:buFontTx/>
              <a:buChar char="–"/>
            </a:pPr>
            <a:endParaRPr lang="zh-CN" altLang="zh-CN"/>
          </a:p>
          <a:p>
            <a:pPr marL="285750" indent="-285750" algn="l">
              <a:buFontTx/>
              <a:buChar char="•"/>
            </a:pPr>
            <a:r>
              <a:rPr lang="zh-CN" altLang="zh-CN"/>
              <a:t>New Facebook features: default setting skewed towards sharing information rather than restricting it</a:t>
            </a:r>
          </a:p>
          <a:p>
            <a:pPr marL="285750" indent="-285750" algn="l"/>
            <a:endParaRPr lang="zh-CN" altLang="zh-CN"/>
          </a:p>
          <a:p>
            <a:pPr marL="685800" lvl="1" indent="-22860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descr="Large confetti"/>
          <p:cNvSpPr>
            <a:spLocks noGrp="1" noChangeArrowheads="1"/>
          </p:cNvSpPr>
          <p:nvPr>
            <p:ph type="title" idx="4294967295"/>
          </p:nvPr>
        </p:nvSpPr>
        <p:spPr>
          <a:xfrm>
            <a:off x="228600" y="228600"/>
            <a:ext cx="8610600" cy="727075"/>
          </a:xfrm>
          <a:ln/>
        </p:spPr>
        <p:txBody>
          <a:bodyPr/>
          <a:lstStyle/>
          <a:p>
            <a:r>
              <a:rPr lang="zh-CN" altLang="zh-CN"/>
              <a:t>Privacy Is an Interdisciplinary Field</a:t>
            </a:r>
          </a:p>
        </p:txBody>
      </p:sp>
      <p:sp>
        <p:nvSpPr>
          <p:cNvPr id="38915" name="Content Placeholder 2" descr="Large confetti"/>
          <p:cNvSpPr>
            <a:spLocks noGrp="1" noChangeArrowheads="1"/>
          </p:cNvSpPr>
          <p:nvPr>
            <p:ph idx="1"/>
          </p:nvPr>
        </p:nvSpPr>
        <p:spPr>
          <a:xfrm>
            <a:off x="304800" y="1123950"/>
            <a:ext cx="8610600" cy="5200650"/>
          </a:xfrm>
          <a:ln/>
        </p:spPr>
        <p:txBody>
          <a:bodyPr/>
          <a:lstStyle/>
          <a:p>
            <a:pPr marL="285750" indent="-285750" algn="l">
              <a:buFontTx/>
              <a:buChar char="•"/>
            </a:pPr>
            <a:r>
              <a:rPr lang="zh-CN" altLang="zh-CN"/>
              <a:t>Privacy and Law</a:t>
            </a:r>
          </a:p>
          <a:p>
            <a:pPr marL="685800" lvl="1" indent="-228600" algn="l">
              <a:buFontTx/>
              <a:buChar char="–"/>
            </a:pPr>
            <a:r>
              <a:rPr lang="zh-CN" altLang="zh-CN"/>
              <a:t>US: 4th Amendment: unreasonable search &amp; seizure</a:t>
            </a:r>
          </a:p>
          <a:p>
            <a:pPr marL="685800" lvl="1" indent="-228600" algn="l">
              <a:buFontTx/>
              <a:buChar char="–"/>
            </a:pPr>
            <a:r>
              <a:rPr lang="zh-CN" altLang="zh-CN"/>
              <a:t>EU: fundamental right, includes “right to be forgotten”</a:t>
            </a:r>
          </a:p>
          <a:p>
            <a:pPr marL="285750" indent="-285750" algn="l">
              <a:buFontTx/>
              <a:buChar char="•"/>
            </a:pPr>
            <a:r>
              <a:rPr lang="zh-CN" altLang="zh-CN"/>
              <a:t>Privacy and Economics</a:t>
            </a:r>
          </a:p>
          <a:p>
            <a:pPr marL="685800" lvl="1" indent="-228600" algn="l">
              <a:buFontTx/>
              <a:buChar char="–"/>
            </a:pPr>
            <a:r>
              <a:rPr lang="zh-CN" altLang="zh-CN"/>
              <a:t>Markets and regulation</a:t>
            </a:r>
          </a:p>
          <a:p>
            <a:pPr marL="685800" lvl="1" indent="-228600" algn="l">
              <a:buFontTx/>
              <a:buChar char="–"/>
            </a:pPr>
            <a:r>
              <a:rPr lang="zh-CN" altLang="zh-CN"/>
              <a:t>Fundamentalists and pragmatists</a:t>
            </a:r>
          </a:p>
          <a:p>
            <a:pPr marL="285750" indent="-285750" algn="l">
              <a:buFontTx/>
              <a:buChar char="•"/>
            </a:pPr>
            <a:r>
              <a:rPr lang="zh-CN" altLang="zh-CN"/>
              <a:t>Philosophy of Privacy</a:t>
            </a:r>
          </a:p>
          <a:p>
            <a:pPr marL="685800" lvl="1" indent="-228600" algn="l">
              <a:buFontTx/>
              <a:buChar char="–"/>
            </a:pPr>
            <a:r>
              <a:rPr lang="zh-CN" altLang="zh-CN"/>
              <a:t>What are privacy norms and where do they come from?</a:t>
            </a:r>
          </a:p>
          <a:p>
            <a:pPr marL="685800" lvl="1" indent="-228600" algn="l">
              <a:buFontTx/>
              <a:buChar char="–"/>
            </a:pPr>
            <a:r>
              <a:rPr lang="zh-CN" altLang="zh-CN"/>
              <a:t>Why do certain patterns of information flow provoke public outcry in the name of privacy, and not others?</a:t>
            </a:r>
          </a:p>
          <a:p>
            <a:pPr marL="285750" indent="-285750" algn="l">
              <a:buFontTx/>
              <a:buChar char="•"/>
            </a:pPr>
            <a:r>
              <a:rPr lang="zh-CN" altLang="zh-CN"/>
              <a:t>Privacy and Sociology</a:t>
            </a:r>
          </a:p>
          <a:p>
            <a:pPr marL="685800" lvl="1" indent="-228600" algn="l">
              <a:buFontTx/>
              <a:buChar char="–"/>
            </a:pPr>
            <a:r>
              <a:rPr lang="zh-CN" altLang="zh-CN"/>
              <a:t>To what extent is privacy a cultural construct?</a:t>
            </a:r>
          </a:p>
          <a:p>
            <a:pPr marL="685800" lvl="1" indent="-228600" algn="l">
              <a:buFontTx/>
              <a:buChar char="–"/>
            </a:pPr>
            <a:r>
              <a:rPr lang="zh-CN" altLang="zh-CN"/>
              <a:t>Are norms generational and experiential?</a:t>
            </a:r>
          </a:p>
          <a:p>
            <a:pPr marL="685800" lvl="1" indent="-228600" algn="l"/>
            <a:endParaRPr lang="zh-CN" altLang="zh-CN"/>
          </a:p>
          <a:p>
            <a:pPr marL="685800" lvl="1" indent="-228600" algn="l">
              <a:buFontTx/>
              <a:buChar char="–"/>
            </a:pPr>
            <a:endParaRPr lang="zh-CN" altLang="zh-CN"/>
          </a:p>
          <a:p>
            <a:pPr marL="685800" lvl="1" indent="-22860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descr="Large confetti"/>
          <p:cNvSpPr>
            <a:spLocks noGrp="1" noChangeArrowheads="1"/>
          </p:cNvSpPr>
          <p:nvPr>
            <p:ph type="ctrTitle" idx="4294967295"/>
          </p:nvPr>
        </p:nvSpPr>
        <p:spPr>
          <a:xfrm>
            <a:off x="685800" y="2130425"/>
            <a:ext cx="7772400" cy="1470025"/>
          </a:xfrm>
          <a:ln/>
        </p:spPr>
        <p:txBody>
          <a:bodyPr/>
          <a:lstStyle/>
          <a:p>
            <a:r>
              <a:rPr lang="zh-CN" altLang="zh-CN"/>
              <a:t>What Is Privacy?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990600" y="1143000"/>
            <a:ext cx="7315200" cy="3581400"/>
          </a:xfrm>
          <a:prstGeom prst="wedgeRoundRectCallout">
            <a:avLst>
              <a:gd name="adj1" fmla="val 36003"/>
              <a:gd name="adj2" fmla="val 6484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buNone/>
            </a:pPr>
            <a:r>
              <a:rPr lang="en-US" dirty="0" smtClean="0"/>
              <a:t>The concept of privacy is most often associated with </a:t>
            </a:r>
            <a:r>
              <a:rPr lang="en-US" b="1" dirty="0" smtClean="0"/>
              <a:t>Western culture, English and North American in particular</a:t>
            </a:r>
            <a:r>
              <a:rPr lang="en-US" dirty="0" smtClean="0"/>
              <a:t>. According to some researchers, the concept of privacy sets Anglo-American culture apart even from other Western European cultures such as French or Italian. The concept is not universal and remained</a:t>
            </a:r>
            <a:r>
              <a:rPr lang="en-US" b="1" dirty="0" smtClean="0"/>
              <a:t> virtually unknown in some cultures </a:t>
            </a:r>
            <a:r>
              <a:rPr lang="en-US" dirty="0" smtClean="0"/>
              <a:t>until recent times. The word "privacy" is sometimes regarded as untranslatable by linguists. </a:t>
            </a:r>
            <a:r>
              <a:rPr lang="en-US" b="1" dirty="0" smtClean="0"/>
              <a:t>Many languages lack a specific word for "privacy"</a:t>
            </a:r>
            <a:r>
              <a:rPr lang="en-US" dirty="0" smtClean="0"/>
              <a:t>.</a:t>
            </a:r>
            <a:endParaRPr lang="en-US" dirty="0"/>
          </a:p>
        </p:txBody>
      </p:sp>
      <p:sp>
        <p:nvSpPr>
          <p:cNvPr id="6" name="TextBox 5"/>
          <p:cNvSpPr txBox="1"/>
          <p:nvPr/>
        </p:nvSpPr>
        <p:spPr>
          <a:xfrm>
            <a:off x="6858000" y="5181600"/>
            <a:ext cx="1122423" cy="369332"/>
          </a:xfrm>
          <a:prstGeom prst="rect">
            <a:avLst/>
          </a:prstGeom>
          <a:noFill/>
        </p:spPr>
        <p:txBody>
          <a:bodyPr wrap="none" rtlCol="0">
            <a:spAutoFit/>
          </a:bodyPr>
          <a:lstStyle/>
          <a:p>
            <a:r>
              <a:rPr lang="en-US" dirty="0" smtClean="0"/>
              <a:t>Wikipedia</a:t>
            </a:r>
            <a:endParaRPr lang="en-US" dirty="0"/>
          </a:p>
        </p:txBody>
      </p:sp>
    </p:spTree>
    <p:extLst>
      <p:ext uri="{BB962C8B-B14F-4D97-AF65-F5344CB8AC3E}">
        <p14:creationId xmlns:p14="http://schemas.microsoft.com/office/powerpoint/2010/main" val="1354740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727075"/>
          </a:xfrm>
        </p:spPr>
        <p:txBody>
          <a:bodyPr>
            <a:normAutofit/>
          </a:bodyPr>
          <a:lstStyle/>
          <a:p>
            <a:r>
              <a:rPr lang="en-US" dirty="0" smtClean="0"/>
              <a:t>Privacy-related Research in CS</a:t>
            </a:r>
            <a:endParaRPr lang="en-US" dirty="0"/>
          </a:p>
        </p:txBody>
      </p:sp>
      <p:sp>
        <p:nvSpPr>
          <p:cNvPr id="3" name="Content Placeholder 2"/>
          <p:cNvSpPr>
            <a:spLocks noGrp="1"/>
          </p:cNvSpPr>
          <p:nvPr>
            <p:ph idx="1"/>
          </p:nvPr>
        </p:nvSpPr>
        <p:spPr>
          <a:xfrm>
            <a:off x="762000" y="1143000"/>
            <a:ext cx="7696200" cy="5029200"/>
          </a:xfrm>
        </p:spPr>
        <p:txBody>
          <a:bodyPr/>
          <a:lstStyle/>
          <a:p>
            <a:r>
              <a:rPr lang="en-US" dirty="0" smtClean="0"/>
              <a:t>Privacy-enhancing Cryptography</a:t>
            </a:r>
          </a:p>
          <a:p>
            <a:pPr lvl="1"/>
            <a:r>
              <a:rPr lang="en-US" dirty="0" smtClean="0"/>
              <a:t>E.g., Zero-knowledge proof, anonymous credential, anonymous cash</a:t>
            </a:r>
          </a:p>
          <a:p>
            <a:endParaRPr lang="en-US" dirty="0" smtClean="0"/>
          </a:p>
          <a:p>
            <a:r>
              <a:rPr lang="en-US" dirty="0" smtClean="0"/>
              <a:t>Anonymous communications</a:t>
            </a:r>
          </a:p>
          <a:p>
            <a:pPr lvl="1"/>
            <a:r>
              <a:rPr lang="en-US" dirty="0" smtClean="0"/>
              <a:t>E.g., MIX Nets, TOR</a:t>
            </a:r>
          </a:p>
          <a:p>
            <a:endParaRPr lang="en-US" dirty="0" smtClean="0"/>
          </a:p>
          <a:p>
            <a:r>
              <a:rPr lang="en-US" dirty="0" smtClean="0"/>
              <a:t>Data protection</a:t>
            </a:r>
          </a:p>
          <a:p>
            <a:endParaRPr lang="en-US" dirty="0" smtClean="0"/>
          </a:p>
          <a:p>
            <a:r>
              <a:rPr lang="en-US" dirty="0" smtClean="0"/>
              <a:t>Data privacy, inferential privacy breaches</a:t>
            </a:r>
            <a:endParaRPr lang="en-US" dirty="0"/>
          </a:p>
        </p:txBody>
      </p:sp>
      <p:pic>
        <p:nvPicPr>
          <p:cNvPr id="4" name="Picture 2" descr="http://t0.gstatic.com/images?q=tbn:0mJwo9wD-HKHsM:http://www.esat.kuleuven.be/scd/imgs/people/p_254.jpg"/>
          <p:cNvPicPr>
            <a:picLocks noChangeAspect="1" noChangeArrowheads="1"/>
          </p:cNvPicPr>
          <p:nvPr/>
        </p:nvPicPr>
        <p:blipFill>
          <a:blip r:embed="rId2" cstate="print"/>
          <a:srcRect/>
          <a:stretch>
            <a:fillRect/>
          </a:stretch>
        </p:blipFill>
        <p:spPr bwMode="auto">
          <a:xfrm>
            <a:off x="7772400" y="1066800"/>
            <a:ext cx="1209675" cy="1428750"/>
          </a:xfrm>
          <a:prstGeom prst="rect">
            <a:avLst/>
          </a:prstGeom>
          <a:noFill/>
        </p:spPr>
      </p:pic>
    </p:spTree>
    <p:extLst>
      <p:ext uri="{BB962C8B-B14F-4D97-AF65-F5344CB8AC3E}">
        <p14:creationId xmlns:p14="http://schemas.microsoft.com/office/powerpoint/2010/main" val="340076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Theoretic Formulations of Privacy</a:t>
            </a:r>
            <a:endParaRPr lang="en-US" dirty="0"/>
          </a:p>
        </p:txBody>
      </p:sp>
      <p:sp>
        <p:nvSpPr>
          <p:cNvPr id="3" name="Content Placeholder 2"/>
          <p:cNvSpPr>
            <a:spLocks noGrp="1"/>
          </p:cNvSpPr>
          <p:nvPr>
            <p:ph idx="1"/>
          </p:nvPr>
        </p:nvSpPr>
        <p:spPr>
          <a:xfrm>
            <a:off x="228600" y="1123950"/>
            <a:ext cx="8915400" cy="5048250"/>
          </a:xfrm>
        </p:spPr>
        <p:txBody>
          <a:bodyPr>
            <a:normAutofit fontScale="92500" lnSpcReduction="10000"/>
          </a:bodyPr>
          <a:lstStyle/>
          <a:p>
            <a:endParaRPr lang="en-US" dirty="0" smtClean="0"/>
          </a:p>
          <a:p>
            <a:r>
              <a:rPr lang="en-US" dirty="0" smtClean="0"/>
              <a:t>Confidentiality:</a:t>
            </a:r>
          </a:p>
          <a:p>
            <a:pPr lvl="1"/>
            <a:r>
              <a:rPr lang="en-US" dirty="0" smtClean="0"/>
              <a:t>Encryption: </a:t>
            </a:r>
            <a:r>
              <a:rPr lang="en-US" dirty="0" err="1" smtClean="0"/>
              <a:t>Indistinguishability</a:t>
            </a:r>
            <a:r>
              <a:rPr lang="en-US" dirty="0" smtClean="0"/>
              <a:t> under  Chosen-</a:t>
            </a:r>
            <a:r>
              <a:rPr lang="en-US" dirty="0" err="1" smtClean="0"/>
              <a:t>Ciphertext</a:t>
            </a:r>
            <a:r>
              <a:rPr lang="en-US" dirty="0" smtClean="0"/>
              <a:t>-Attack</a:t>
            </a:r>
          </a:p>
          <a:p>
            <a:pPr lvl="1"/>
            <a:r>
              <a:rPr lang="en-US" dirty="0" smtClean="0"/>
              <a:t>Secure Multi-party Computation</a:t>
            </a:r>
          </a:p>
          <a:p>
            <a:pPr lvl="1"/>
            <a:endParaRPr lang="en-US" dirty="0" smtClean="0"/>
          </a:p>
          <a:p>
            <a:r>
              <a:rPr lang="en-US" dirty="0" err="1" smtClean="0"/>
              <a:t>Pseudonymity</a:t>
            </a:r>
            <a:endParaRPr lang="en-US" dirty="0" smtClean="0"/>
          </a:p>
          <a:p>
            <a:pPr lvl="1">
              <a:buNone/>
            </a:pPr>
            <a:r>
              <a:rPr lang="en-US" dirty="0" smtClean="0"/>
              <a:t>    = Anonymity + Linking</a:t>
            </a:r>
          </a:p>
          <a:p>
            <a:pPr>
              <a:buNone/>
            </a:pPr>
            <a:endParaRPr lang="en-US" dirty="0" smtClean="0"/>
          </a:p>
          <a:p>
            <a:r>
              <a:rPr lang="en-US" dirty="0" smtClean="0"/>
              <a:t>Anonymity </a:t>
            </a:r>
          </a:p>
          <a:p>
            <a:pPr lvl="1"/>
            <a:r>
              <a:rPr lang="en-US" dirty="0" smtClean="0"/>
              <a:t>unidentified, </a:t>
            </a:r>
            <a:r>
              <a:rPr lang="en-US" dirty="0" err="1" smtClean="0"/>
              <a:t>unlinkable</a:t>
            </a:r>
            <a:endParaRPr lang="en-US" dirty="0" smtClean="0"/>
          </a:p>
          <a:p>
            <a:pPr lvl="1"/>
            <a:r>
              <a:rPr lang="en-US" dirty="0" smtClean="0"/>
              <a:t>E.g., group signatures, anonymous credentials</a:t>
            </a:r>
          </a:p>
          <a:p>
            <a:pPr lvl="1"/>
            <a:endParaRPr lang="en-US" dirty="0" smtClean="0"/>
          </a:p>
          <a:p>
            <a:r>
              <a:rPr lang="en-US" dirty="0" smtClean="0"/>
              <a:t>K-anonymity</a:t>
            </a:r>
          </a:p>
          <a:p>
            <a:pPr lvl="1"/>
            <a:endParaRPr lang="en-US" dirty="0" smtClean="0"/>
          </a:p>
          <a:p>
            <a:r>
              <a:rPr lang="en-US" dirty="0" smtClean="0"/>
              <a:t>Differential privacy</a:t>
            </a:r>
          </a:p>
        </p:txBody>
      </p:sp>
    </p:spTree>
    <p:extLst>
      <p:ext uri="{BB962C8B-B14F-4D97-AF65-F5344CB8AC3E}">
        <p14:creationId xmlns:p14="http://schemas.microsoft.com/office/powerpoint/2010/main" val="31400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is Privacy Hard?</a:t>
            </a:r>
            <a:endParaRPr lang="en-US" dirty="0"/>
          </a:p>
        </p:txBody>
      </p:sp>
    </p:spTree>
    <p:extLst>
      <p:ext uri="{BB962C8B-B14F-4D97-AF65-F5344CB8AC3E}">
        <p14:creationId xmlns:p14="http://schemas.microsoft.com/office/powerpoint/2010/main" val="3778484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Non-technical factors</a:t>
            </a:r>
            <a:endParaRPr lang="en-US" dirty="0"/>
          </a:p>
        </p:txBody>
      </p:sp>
      <p:sp>
        <p:nvSpPr>
          <p:cNvPr id="3" name="Content Placeholder 2"/>
          <p:cNvSpPr>
            <a:spLocks noGrp="1"/>
          </p:cNvSpPr>
          <p:nvPr>
            <p:ph idx="1"/>
          </p:nvPr>
        </p:nvSpPr>
        <p:spPr/>
        <p:txBody>
          <a:bodyPr/>
          <a:lstStyle/>
          <a:p>
            <a:endParaRPr lang="en-US" dirty="0" smtClean="0"/>
          </a:p>
          <a:p>
            <a:r>
              <a:rPr lang="en-US" dirty="0" smtClean="0"/>
              <a:t>Economics and deployment incentives</a:t>
            </a:r>
          </a:p>
          <a:p>
            <a:pPr lvl="1">
              <a:buNone/>
            </a:pPr>
            <a:r>
              <a:rPr lang="en-US" u="sng" dirty="0" smtClean="0"/>
              <a:t>Users:</a:t>
            </a:r>
          </a:p>
          <a:p>
            <a:pPr lvl="1"/>
            <a:r>
              <a:rPr lang="en-US" dirty="0" smtClean="0"/>
              <a:t>What is privacy worth?</a:t>
            </a:r>
          </a:p>
          <a:p>
            <a:pPr lvl="1"/>
            <a:r>
              <a:rPr lang="en-US" dirty="0" smtClean="0"/>
              <a:t>How much are people willing to pay for privacy?</a:t>
            </a:r>
          </a:p>
          <a:p>
            <a:pPr lvl="1">
              <a:buNone/>
            </a:pPr>
            <a:endParaRPr lang="en-US" dirty="0" smtClean="0"/>
          </a:p>
          <a:p>
            <a:pPr lvl="1">
              <a:buNone/>
            </a:pPr>
            <a:r>
              <a:rPr lang="en-US" u="sng" dirty="0" smtClean="0"/>
              <a:t>Service providers:</a:t>
            </a:r>
          </a:p>
          <a:p>
            <a:pPr lvl="1"/>
            <a:r>
              <a:rPr lang="en-US" dirty="0" smtClean="0"/>
              <a:t>How much does it cost to provide privacy?</a:t>
            </a:r>
          </a:p>
          <a:p>
            <a:endParaRPr lang="en-US" dirty="0" smtClean="0"/>
          </a:p>
          <a:p>
            <a:r>
              <a:rPr lang="en-US" dirty="0" smtClean="0"/>
              <a:t>Psychology</a:t>
            </a:r>
          </a:p>
          <a:p>
            <a:pPr marL="0" indent="0">
              <a:buNone/>
            </a:pPr>
            <a:endParaRPr lang="en-US" dirty="0" smtClean="0"/>
          </a:p>
          <a:p>
            <a:r>
              <a:rPr lang="en-US" dirty="0" smtClean="0"/>
              <a:t>Legislation</a:t>
            </a:r>
          </a:p>
          <a:p>
            <a:endParaRPr lang="en-US" dirty="0" smtClean="0"/>
          </a:p>
          <a:p>
            <a:endParaRPr lang="en-US" dirty="0"/>
          </a:p>
        </p:txBody>
      </p:sp>
    </p:spTree>
    <p:extLst>
      <p:ext uri="{BB962C8B-B14F-4D97-AF65-F5344CB8AC3E}">
        <p14:creationId xmlns:p14="http://schemas.microsoft.com/office/powerpoint/2010/main" val="3636904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descr="Large confetti"/>
          <p:cNvSpPr>
            <a:spLocks noGrp="1" noChangeArrowheads="1"/>
          </p:cNvSpPr>
          <p:nvPr>
            <p:ph type="title" idx="4294967295"/>
          </p:nvPr>
        </p:nvSpPr>
        <p:spPr>
          <a:xfrm>
            <a:off x="228600" y="228600"/>
            <a:ext cx="8458200" cy="727075"/>
          </a:xfrm>
          <a:ln/>
        </p:spPr>
        <p:txBody>
          <a:bodyPr/>
          <a:lstStyle/>
          <a:p>
            <a:r>
              <a:rPr lang="zh-CN" altLang="zh-CN"/>
              <a:t>Attacks: Inferential Privacy Breaches</a:t>
            </a:r>
          </a:p>
        </p:txBody>
      </p:sp>
      <p:sp>
        <p:nvSpPr>
          <p:cNvPr id="46083" name="Content Placeholder 2" descr="Large confetti"/>
          <p:cNvSpPr>
            <a:spLocks noGrp="1" noChangeArrowheads="1"/>
          </p:cNvSpPr>
          <p:nvPr>
            <p:ph idx="1"/>
          </p:nvPr>
        </p:nvSpPr>
        <p:spPr>
          <a:xfrm>
            <a:off x="762000" y="1123950"/>
            <a:ext cx="7696200" cy="5048250"/>
          </a:xfrm>
          <a:ln/>
        </p:spPr>
        <p:txBody>
          <a:bodyPr/>
          <a:lstStyle/>
          <a:p>
            <a:pPr marL="285750" indent="-285750" algn="l">
              <a:buFontTx/>
              <a:buChar char="•"/>
            </a:pPr>
            <a:endParaRPr lang="zh-CN" altLang="zh-CN"/>
          </a:p>
          <a:p>
            <a:pPr marL="285750" indent="-285750" algn="l">
              <a:buFontTx/>
              <a:buChar char="•"/>
            </a:pPr>
            <a:r>
              <a:rPr lang="zh-CN" altLang="zh-CN" i="1"/>
              <a:t>Re-identification</a:t>
            </a:r>
            <a:r>
              <a:rPr lang="zh-CN" altLang="zh-CN"/>
              <a:t> is matching a user in two datasets by using some linking information (e.g., name and address, or movie mentions)</a:t>
            </a:r>
          </a:p>
          <a:p>
            <a:pPr marL="285750" indent="-285750" algn="l"/>
            <a:endParaRPr lang="zh-CN" altLang="zh-CN"/>
          </a:p>
          <a:p>
            <a:pPr marL="285750" indent="-285750" algn="l">
              <a:buFontTx/>
              <a:buChar char="•"/>
            </a:pPr>
            <a:r>
              <a:rPr lang="zh-CN" altLang="zh-CN"/>
              <a:t>Unintended information leaks</a:t>
            </a:r>
          </a:p>
          <a:p>
            <a:pPr marL="285750" indent="-285750" algn="l">
              <a:buFontTx/>
              <a:buChar char="•"/>
            </a:pPr>
            <a:r>
              <a:rPr lang="zh-CN" altLang="zh-CN"/>
              <a:t>Difficult to balance utility and privacy</a:t>
            </a:r>
          </a:p>
          <a:p>
            <a:pPr marL="285750" indent="-285750" algn="l">
              <a:buFontTx/>
              <a:buChar char="•"/>
            </a:pPr>
            <a:r>
              <a:rPr lang="zh-CN" altLang="zh-CN"/>
              <a:t>Examples</a:t>
            </a:r>
          </a:p>
          <a:p>
            <a:pPr marL="685800" lvl="1" indent="-228600" algn="l">
              <a:buFontTx/>
              <a:buChar char="–"/>
            </a:pPr>
            <a:r>
              <a:rPr lang="zh-CN" altLang="zh-CN"/>
              <a:t>AOL</a:t>
            </a:r>
          </a:p>
          <a:p>
            <a:pPr marL="685800" lvl="1" indent="-228600" algn="l">
              <a:buFontTx/>
              <a:buChar char="–"/>
            </a:pPr>
            <a:r>
              <a:rPr lang="zh-CN" altLang="zh-CN"/>
              <a:t>Netflix</a:t>
            </a:r>
          </a:p>
          <a:p>
            <a:pPr marL="685800" lvl="1" indent="-228600" algn="l">
              <a:buFontTx/>
              <a:buChar char="–"/>
            </a:pPr>
            <a:r>
              <a:rPr lang="zh-CN" altLang="zh-CN"/>
              <a:t>Social network de-anonymization</a:t>
            </a:r>
          </a:p>
          <a:p>
            <a:pPr marL="685800" lvl="1" indent="-228600" algn="l">
              <a:buFontTx/>
              <a:buChar char="–"/>
            </a:pPr>
            <a:r>
              <a:rPr lang="zh-CN" altLang="zh-CN"/>
              <a:t>Side-channel attacks in web applications</a:t>
            </a:r>
          </a:p>
          <a:p>
            <a:pPr marL="285750" indent="-285750" algn="l"/>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descr="Large confetti"/>
          <p:cNvSpPr>
            <a:spLocks noGrp="1" noChangeArrowheads="1"/>
          </p:cNvSpPr>
          <p:nvPr>
            <p:ph type="title" idx="4294967295"/>
          </p:nvPr>
        </p:nvSpPr>
        <p:spPr>
          <a:ln/>
        </p:spPr>
        <p:txBody>
          <a:bodyPr/>
          <a:lstStyle/>
          <a:p>
            <a:r>
              <a:rPr lang="zh-CN" altLang="zh-CN"/>
              <a:t>Linkage: Quasi Identifiers</a:t>
            </a:r>
          </a:p>
        </p:txBody>
      </p:sp>
      <p:pic>
        <p:nvPicPr>
          <p:cNvPr id="48131" name="Picture 5" descr="sween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524000"/>
            <a:ext cx="4710113" cy="3557588"/>
          </a:xfrm>
          <a:ln/>
        </p:spPr>
      </p:pic>
      <p:sp>
        <p:nvSpPr>
          <p:cNvPr id="48132" name="TextBox 4"/>
          <p:cNvSpPr>
            <a:spLocks noChangeArrowheads="1"/>
          </p:cNvSpPr>
          <p:nvPr/>
        </p:nvSpPr>
        <p:spPr bwMode="auto">
          <a:xfrm>
            <a:off x="5969000" y="45720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81D58"/>
                </a:solidFill>
                <a:cs typeface="Arial" panose="020B0604020202020204" pitchFamily="34" charset="0"/>
                <a:sym typeface="Arial" panose="020B0604020202020204" pitchFamily="34" charset="0"/>
              </a:rPr>
              <a:t>Latanya Sweeney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descr="Large confetti"/>
          <p:cNvSpPr>
            <a:spLocks noGrp="1" noChangeArrowheads="1"/>
          </p:cNvSpPr>
          <p:nvPr>
            <p:ph type="title" idx="4294967295"/>
          </p:nvPr>
        </p:nvSpPr>
        <p:spPr>
          <a:ln/>
        </p:spPr>
        <p:txBody>
          <a:bodyPr/>
          <a:lstStyle/>
          <a:p>
            <a:r>
              <a:rPr lang="zh-CN" altLang="zh-CN"/>
              <a:t>Home/Work location pairs</a:t>
            </a:r>
          </a:p>
        </p:txBody>
      </p:sp>
      <p:sp>
        <p:nvSpPr>
          <p:cNvPr id="49155" name="Content Placeholder 2" descr="Large confetti"/>
          <p:cNvSpPr>
            <a:spLocks noGrp="1" noChangeArrowheads="1"/>
          </p:cNvSpPr>
          <p:nvPr>
            <p:ph idx="1"/>
          </p:nvPr>
        </p:nvSpPr>
        <p:spPr>
          <a:xfrm>
            <a:off x="457200" y="1600200"/>
            <a:ext cx="5867400" cy="4525963"/>
          </a:xfrm>
          <a:ln/>
        </p:spPr>
        <p:txBody>
          <a:bodyPr/>
          <a:lstStyle/>
          <a:p>
            <a:pPr marL="285750" indent="-285750" algn="l">
              <a:buFontTx/>
              <a:buChar char="•"/>
            </a:pPr>
            <a:r>
              <a:rPr lang="zh-CN" altLang="zh-CN"/>
              <a:t>Location pair (block level) is uniquely identifying for majority</a:t>
            </a:r>
          </a:p>
          <a:p>
            <a:pPr marL="285750" indent="-285750" algn="l">
              <a:buFontTx/>
              <a:buChar char="•"/>
            </a:pPr>
            <a:r>
              <a:rPr lang="zh-CN" altLang="zh-CN"/>
              <a:t>Even at tract level (roughly ZIP codes): 5% are unique</a:t>
            </a:r>
          </a:p>
        </p:txBody>
      </p:sp>
      <p:pic>
        <p:nvPicPr>
          <p:cNvPr id="49156" name="Picture 2" descr="http://farm4.static.flickr.com/3544/3526741531_a8caf22c7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76400"/>
            <a:ext cx="2286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descr="Large confetti"/>
          <p:cNvSpPr>
            <a:spLocks noGrp="1" noChangeArrowheads="1"/>
          </p:cNvSpPr>
          <p:nvPr>
            <p:ph type="title" idx="4294967295"/>
          </p:nvPr>
        </p:nvSpPr>
        <p:spPr>
          <a:ln/>
        </p:spPr>
        <p:txBody>
          <a:bodyPr/>
          <a:lstStyle/>
          <a:p>
            <a:r>
              <a:rPr lang="zh-CN" altLang="zh-CN"/>
              <a:t>Linkage: Fuzzy Attributes</a:t>
            </a:r>
          </a:p>
        </p:txBody>
      </p:sp>
      <p:sp>
        <p:nvSpPr>
          <p:cNvPr id="50179" name="Content Placeholder 2" descr="Large confetti"/>
          <p:cNvSpPr>
            <a:spLocks noGrp="1" noChangeArrowheads="1"/>
          </p:cNvSpPr>
          <p:nvPr>
            <p:ph idx="1"/>
          </p:nvPr>
        </p:nvSpPr>
        <p:spPr>
          <a:xfrm>
            <a:off x="76200" y="1123950"/>
            <a:ext cx="8915400" cy="5048250"/>
          </a:xfrm>
          <a:ln/>
        </p:spPr>
        <p:txBody>
          <a:bodyPr/>
          <a:lstStyle/>
          <a:p>
            <a:pPr marL="285750" indent="-285750" algn="l">
              <a:buFontTx/>
              <a:buChar char="•"/>
            </a:pPr>
            <a:r>
              <a:rPr lang="zh-CN" altLang="zh-CN"/>
              <a:t>Frankowski et al.: “Privacy Risks of Public Mentions”</a:t>
            </a:r>
          </a:p>
          <a:p>
            <a:pPr marL="685800" lvl="1" indent="-228600" algn="l">
              <a:buFontTx/>
              <a:buChar char="–"/>
            </a:pPr>
            <a:r>
              <a:rPr lang="zh-CN" altLang="zh-CN"/>
              <a:t>“MovieLens” database</a:t>
            </a:r>
          </a:p>
          <a:p>
            <a:pPr marL="685800" lvl="1" indent="-228600" algn="l"/>
            <a:endParaRPr lang="zh-CN" altLang="zh-CN"/>
          </a:p>
          <a:p>
            <a:pPr marL="285750" indent="-285750" algn="l">
              <a:buFontTx/>
              <a:buChar char="•"/>
            </a:pPr>
            <a:r>
              <a:rPr lang="zh-CN" altLang="zh-CN"/>
              <a:t>AOL “Anonymized” search logs</a:t>
            </a:r>
          </a:p>
          <a:p>
            <a:pPr marL="685800" lvl="1" indent="-228600" algn="l">
              <a:buFontTx/>
              <a:buChar char="–"/>
            </a:pPr>
            <a:r>
              <a:rPr lang="zh-CN" altLang="zh-CN"/>
              <a:t>twenty million search keywords, 650,000 users, 3-month period</a:t>
            </a:r>
          </a:p>
          <a:p>
            <a:pPr marL="685800" lvl="1" indent="-228600" algn="l">
              <a:buFontTx/>
              <a:buChar char="–"/>
            </a:pPr>
            <a:r>
              <a:rPr lang="zh-CN" altLang="zh-CN"/>
              <a:t>People searching for their own name, diseases, “how to kill your wife”, etc.</a:t>
            </a:r>
          </a:p>
          <a:p>
            <a:pPr marL="685800" lvl="1" indent="-228600" algn="l">
              <a:buFontTx/>
              <a:buChar char="–"/>
            </a:pPr>
            <a:r>
              <a:rPr lang="zh-CN" altLang="zh-CN"/>
              <a:t>Easily de-anonymized</a:t>
            </a:r>
          </a:p>
          <a:p>
            <a:pPr marL="685800" lvl="1" indent="-228600" algn="l">
              <a:buFontTx/>
              <a:buChar char="–"/>
            </a:pPr>
            <a:r>
              <a:rPr lang="zh-CN" altLang="zh-CN"/>
              <a:t>Class action lawsuit </a:t>
            </a:r>
          </a:p>
          <a:p>
            <a:pPr marL="685800" lvl="1" indent="-228600" algn="l">
              <a:buFontTx/>
              <a:buChar char="–"/>
            </a:pPr>
            <a:r>
              <a:rPr lang="zh-CN" altLang="zh-CN"/>
              <a:t>CTO resignation</a:t>
            </a:r>
          </a:p>
          <a:p>
            <a:pPr marL="285750" indent="-285750" algn="l">
              <a:buFontTx/>
              <a:buChar char="•"/>
            </a:pPr>
            <a:endParaRPr lang="zh-CN" altLang="zh-CN"/>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3705225"/>
            <a:ext cx="39433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descr="Large confetti"/>
          <p:cNvSpPr>
            <a:spLocks noGrp="1" noChangeArrowheads="1"/>
          </p:cNvSpPr>
          <p:nvPr>
            <p:ph type="title" idx="4294967295"/>
          </p:nvPr>
        </p:nvSpPr>
        <p:spPr>
          <a:ln/>
        </p:spPr>
        <p:txBody>
          <a:bodyPr/>
          <a:lstStyle/>
          <a:p>
            <a:r>
              <a:rPr lang="zh-CN" altLang="zh-CN"/>
              <a:t>Other Examples</a:t>
            </a:r>
          </a:p>
        </p:txBody>
      </p:sp>
      <p:sp>
        <p:nvSpPr>
          <p:cNvPr id="51203" name="Content Placeholder 2" descr="Large confetti"/>
          <p:cNvSpPr>
            <a:spLocks noGrp="1" noChangeArrowheads="1"/>
          </p:cNvSpPr>
          <p:nvPr>
            <p:ph idx="1"/>
          </p:nvPr>
        </p:nvSpPr>
        <p:spPr>
          <a:xfrm>
            <a:off x="0" y="1123950"/>
            <a:ext cx="9144000" cy="5734050"/>
          </a:xfrm>
          <a:ln/>
        </p:spPr>
        <p:txBody>
          <a:bodyPr/>
          <a:lstStyle/>
          <a:p>
            <a:pPr marL="285750" indent="-285750" algn="l">
              <a:buFontTx/>
              <a:buChar char="•"/>
            </a:pPr>
            <a:r>
              <a:rPr lang="zh-CN" altLang="zh-CN"/>
              <a:t>Netflix data set: curse of high-dimensionality</a:t>
            </a:r>
          </a:p>
          <a:p>
            <a:pPr marL="285750" indent="-285750" algn="l">
              <a:buFontTx/>
              <a:buChar char="•"/>
            </a:pPr>
            <a:r>
              <a:rPr lang="zh-CN" altLang="zh-CN"/>
              <a:t>Linkage: graph structure</a:t>
            </a:r>
          </a:p>
          <a:p>
            <a:pPr marL="685800" lvl="1" indent="-228600" algn="l">
              <a:buFontTx/>
              <a:buChar char="–"/>
            </a:pPr>
            <a:r>
              <a:rPr lang="zh-CN" altLang="zh-CN"/>
              <a:t>Narayanan &amp; Shmatikov 09: De-anonymizing social networks</a:t>
            </a:r>
          </a:p>
          <a:p>
            <a:pPr marL="685800" lvl="1" indent="-228600" algn="l">
              <a:buFontTx/>
              <a:buChar char="–"/>
            </a:pPr>
            <a:r>
              <a:rPr lang="zh-CN" altLang="zh-CN"/>
              <a:t>Using only topology info, de-anonymize twitter &amp; flickr graphs</a:t>
            </a:r>
          </a:p>
          <a:p>
            <a:pPr marL="685800" lvl="1" indent="-228600" algn="l">
              <a:buFontTx/>
              <a:buChar char="–"/>
            </a:pPr>
            <a:r>
              <a:rPr lang="zh-CN" altLang="zh-CN"/>
              <a:t>1/3 users on both twitter &amp; flickr can be re-identified on twitter with 12% error rate</a:t>
            </a:r>
          </a:p>
          <a:p>
            <a:pPr marL="285750" indent="-285750" algn="l">
              <a:buFontTx/>
              <a:buChar char="•"/>
            </a:pPr>
            <a:r>
              <a:rPr lang="zh-CN" altLang="zh-CN"/>
              <a:t>Genetic studies</a:t>
            </a:r>
          </a:p>
          <a:p>
            <a:pPr marL="685800" lvl="1" indent="-228600" algn="l">
              <a:buFontTx/>
              <a:buChar char="–"/>
            </a:pPr>
            <a:r>
              <a:rPr lang="zh-CN" altLang="zh-CN"/>
              <a:t>Homer et al., Wang et al. </a:t>
            </a:r>
          </a:p>
          <a:p>
            <a:pPr marL="685800" lvl="1" indent="-228600" algn="l">
              <a:buFontTx/>
              <a:buChar char="–"/>
            </a:pPr>
            <a:r>
              <a:rPr lang="zh-CN" altLang="zh-CN"/>
              <a:t>Identify individuals from aggregate information</a:t>
            </a:r>
          </a:p>
          <a:p>
            <a:pPr marL="285750" indent="-285750" algn="l">
              <a:buFontTx/>
              <a:buChar char="•"/>
            </a:pPr>
            <a:r>
              <a:rPr lang="zh-CN" altLang="zh-CN"/>
              <a:t>Recommender systems</a:t>
            </a:r>
          </a:p>
          <a:p>
            <a:pPr marL="685800" lvl="1" indent="-228600" algn="l">
              <a:buFontTx/>
              <a:buChar char="–"/>
            </a:pPr>
            <a:r>
              <a:rPr lang="zh-CN" altLang="zh-CN"/>
              <a:t>Calandrino et al</a:t>
            </a:r>
            <a:r>
              <a:rPr lang="zh-CN" altLang="zh-CN" sz="1600"/>
              <a:t>.</a:t>
            </a:r>
            <a:r>
              <a:rPr lang="zh-CN" altLang="zh-CN" sz="1800"/>
              <a:t>: “You Might Also Like:” Privacy Risks of Collaborative Filtering</a:t>
            </a:r>
            <a:endParaRPr lang="zh-CN" altLang="zh-CN" sz="1600"/>
          </a:p>
          <a:p>
            <a:pPr marL="685800" lvl="1" indent="-228600" algn="l">
              <a:buFontTx/>
              <a:buChar char="–"/>
            </a:pPr>
            <a:r>
              <a:rPr lang="zh-CN" altLang="zh-CN"/>
              <a:t>Inferring individual users’ transactions from the aggregate outputs of collaborative filtering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Large confetti"/>
          <p:cNvSpPr>
            <a:spLocks noGrp="1" noChangeArrowheads="1"/>
          </p:cNvSpPr>
          <p:nvPr>
            <p:ph type="title" idx="4294967295"/>
          </p:nvPr>
        </p:nvSpPr>
        <p:spPr>
          <a:ln/>
        </p:spPr>
        <p:txBody>
          <a:bodyPr/>
          <a:lstStyle/>
          <a:p>
            <a:r>
              <a:rPr lang="zh-CN" altLang="zh-CN"/>
              <a:t>Non-Privacy</a:t>
            </a:r>
          </a:p>
        </p:txBody>
      </p:sp>
      <p:sp>
        <p:nvSpPr>
          <p:cNvPr id="7171" name="Content Placeholder 2" descr="Large confetti"/>
          <p:cNvSpPr>
            <a:spLocks noGrp="1" noChangeArrowheads="1"/>
          </p:cNvSpPr>
          <p:nvPr>
            <p:ph idx="1"/>
          </p:nvPr>
        </p:nvSpPr>
        <p:spPr>
          <a:xfrm>
            <a:off x="0" y="1371600"/>
            <a:ext cx="9067800" cy="4800600"/>
          </a:xfrm>
          <a:ln/>
        </p:spPr>
        <p:txBody>
          <a:bodyPr/>
          <a:lstStyle/>
          <a:p>
            <a:pPr marL="285750" indent="-285750" algn="l"/>
            <a:endParaRPr lang="zh-CN" altLang="zh-C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descr="Large confetti"/>
          <p:cNvSpPr>
            <a:spLocks noGrp="1" noChangeArrowheads="1"/>
          </p:cNvSpPr>
          <p:nvPr>
            <p:ph type="title" idx="4294967295"/>
          </p:nvPr>
        </p:nvSpPr>
        <p:spPr>
          <a:ln/>
        </p:spPr>
        <p:txBody>
          <a:bodyPr/>
          <a:lstStyle/>
          <a:p>
            <a:r>
              <a:rPr lang="zh-CN" altLang="zh-CN"/>
              <a:t>Traffic Analysis</a:t>
            </a:r>
          </a:p>
        </p:txBody>
      </p:sp>
      <p:sp>
        <p:nvSpPr>
          <p:cNvPr id="52227" name="Content Placeholder 2" descr="Large confetti"/>
          <p:cNvSpPr>
            <a:spLocks noGrp="1" noChangeArrowheads="1"/>
          </p:cNvSpPr>
          <p:nvPr>
            <p:ph idx="1"/>
          </p:nvPr>
        </p:nvSpPr>
        <p:spPr>
          <a:xfrm>
            <a:off x="76200" y="1123950"/>
            <a:ext cx="8915400" cy="5048250"/>
          </a:xfrm>
          <a:ln/>
        </p:spPr>
        <p:txBody>
          <a:bodyPr/>
          <a:lstStyle/>
          <a:p>
            <a:pPr marL="285750" indent="-285750" algn="l">
              <a:buFontTx/>
              <a:buChar char="•"/>
            </a:pPr>
            <a:r>
              <a:rPr lang="zh-CN" altLang="zh-CN"/>
              <a:t>Language identification of encrypted VoIP traffic</a:t>
            </a:r>
          </a:p>
          <a:p>
            <a:pPr marL="685800" lvl="1" indent="-228600" algn="l">
              <a:buFontTx/>
              <a:buChar char="–"/>
            </a:pPr>
            <a:r>
              <a:rPr lang="zh-CN" altLang="zh-CN"/>
              <a:t>Uncovering spoken phrases in encrypted VoIP</a:t>
            </a:r>
          </a:p>
          <a:p>
            <a:pPr marL="285750" indent="-285750" algn="l">
              <a:buFontTx/>
              <a:buChar char="•"/>
            </a:pPr>
            <a:endParaRPr lang="zh-CN" altLang="zh-CN"/>
          </a:p>
          <a:p>
            <a:pPr marL="285750" indent="-285750" algn="l">
              <a:buFontTx/>
              <a:buChar char="•"/>
            </a:pPr>
            <a:r>
              <a:rPr lang="zh-CN" altLang="zh-CN"/>
              <a:t>Keyboard Acoustic Emanations</a:t>
            </a:r>
          </a:p>
          <a:p>
            <a:pPr marL="285750" indent="-285750" algn="l">
              <a:buFontTx/>
              <a:buChar char="•"/>
            </a:pPr>
            <a:endParaRPr lang="zh-CN" altLang="zh-CN"/>
          </a:p>
          <a:p>
            <a:pPr marL="285750" indent="-285750" algn="l">
              <a:buFontTx/>
              <a:buChar char="•"/>
            </a:pPr>
            <a:r>
              <a:rPr lang="zh-CN" altLang="zh-CN"/>
              <a:t>Timing analysis of keystrokes and timing attacks on SSH </a:t>
            </a:r>
          </a:p>
          <a:p>
            <a:pPr marL="285750" indent="-285750" algn="l">
              <a:buFontTx/>
              <a:buChar char="•"/>
            </a:pPr>
            <a:endParaRPr lang="zh-CN" altLang="zh-CN"/>
          </a:p>
          <a:p>
            <a:pPr marL="285750" indent="-285750" algn="l">
              <a:buFontTx/>
              <a:buChar char="•"/>
            </a:pPr>
            <a:r>
              <a:rPr lang="zh-CN" altLang="zh-CN"/>
              <a:t>Statistical identification of encrypted web browsing traffic</a:t>
            </a:r>
          </a:p>
          <a:p>
            <a:pPr marL="685800" lvl="1" indent="-228600" algn="l">
              <a:buFontTx/>
              <a:buChar char="–"/>
            </a:pPr>
            <a:r>
              <a:rPr lang="zh-CN" altLang="zh-CN"/>
              <a:t>Inferring the source of encrypted HTTP connections</a:t>
            </a:r>
          </a:p>
          <a:p>
            <a:pPr marL="685800" lvl="1" indent="-228600" algn="l">
              <a:buFontTx/>
              <a:buChar char="–"/>
            </a:pPr>
            <a:endParaRPr lang="zh-CN" altLang="zh-CN"/>
          </a:p>
          <a:p>
            <a:pPr marL="285750" indent="-285750" algn="l">
              <a:buFontTx/>
              <a:buChar char="•"/>
            </a:pPr>
            <a:r>
              <a:rPr lang="zh-CN" altLang="zh-CN"/>
              <a:t>Discovering search queries in encrypted HTTP traffic</a:t>
            </a:r>
          </a:p>
          <a:p>
            <a:pPr marL="285750" indent="-285750" algn="l">
              <a:buFontTx/>
              <a:buChar char="•"/>
            </a:pPr>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descr="Large confetti"/>
          <p:cNvSpPr>
            <a:spLocks noGrp="1" noChangeArrowheads="1"/>
          </p:cNvSpPr>
          <p:nvPr>
            <p:ph type="ctrTitle" idx="4294967295"/>
          </p:nvPr>
        </p:nvSpPr>
        <p:spPr>
          <a:xfrm>
            <a:off x="685800" y="2130425"/>
            <a:ext cx="7772400" cy="1470025"/>
          </a:xfrm>
          <a:ln/>
        </p:spPr>
        <p:txBody>
          <a:bodyPr/>
          <a:lstStyle/>
          <a:p>
            <a:r>
              <a:rPr lang="zh-CN" altLang="zh-CN" dirty="0"/>
              <a:t>What Can We Do?</a:t>
            </a:r>
          </a:p>
        </p:txBody>
      </p:sp>
      <p:sp>
        <p:nvSpPr>
          <p:cNvPr id="53251" name="Subtitle 2" descr="Large confetti"/>
          <p:cNvSpPr>
            <a:spLocks noGrp="1" noChangeArrowheads="1"/>
          </p:cNvSpPr>
          <p:nvPr>
            <p:ph type="subTitle" idx="1"/>
          </p:nvPr>
        </p:nvSpPr>
        <p:spPr>
          <a:xfrm>
            <a:off x="1371600" y="3886200"/>
            <a:ext cx="6400800" cy="1752600"/>
          </a:xfrm>
          <a:ln/>
        </p:spPr>
        <p:txBody>
          <a:bodyPr/>
          <a:lstStyle/>
          <a:p>
            <a:r>
              <a:rPr lang="zh-CN" altLang="zh-CN" b="0" dirty="0"/>
              <a:t>i.e., what should privacy technology offer?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descr="Large confetti"/>
          <p:cNvSpPr>
            <a:spLocks noGrp="1" noChangeArrowheads="1"/>
          </p:cNvSpPr>
          <p:nvPr>
            <p:ph type="title" idx="4294967295"/>
          </p:nvPr>
        </p:nvSpPr>
        <p:spPr>
          <a:ln/>
        </p:spPr>
        <p:txBody>
          <a:bodyPr/>
          <a:lstStyle/>
          <a:p>
            <a:r>
              <a:rPr lang="zh-CN" altLang="zh-CN"/>
              <a:t>Satisfy the interests of all parties</a:t>
            </a:r>
          </a:p>
        </p:txBody>
      </p:sp>
      <p:sp>
        <p:nvSpPr>
          <p:cNvPr id="54275" name="Content Placeholder 2" descr="Large confetti"/>
          <p:cNvSpPr>
            <a:spLocks noGrp="1" noChangeArrowheads="1"/>
          </p:cNvSpPr>
          <p:nvPr>
            <p:ph idx="1"/>
          </p:nvPr>
        </p:nvSpPr>
        <p:spPr>
          <a:xfrm>
            <a:off x="228600" y="1123950"/>
            <a:ext cx="8610600" cy="5048250"/>
          </a:xfrm>
          <a:ln/>
        </p:spPr>
        <p:txBody>
          <a:bodyPr/>
          <a:lstStyle/>
          <a:p>
            <a:pPr marL="285750" indent="-285750" algn="l"/>
            <a:r>
              <a:rPr lang="zh-CN" altLang="zh-CN" b="0" u="sng" dirty="0"/>
              <a:t>Users:</a:t>
            </a:r>
          </a:p>
          <a:p>
            <a:pPr marL="285750" indent="-285750" algn="l">
              <a:buFontTx/>
              <a:buChar char="•"/>
            </a:pPr>
            <a:r>
              <a:rPr lang="zh-CN" altLang="zh-CN" b="0" dirty="0"/>
              <a:t> Usability, functionality</a:t>
            </a:r>
          </a:p>
          <a:p>
            <a:pPr marL="285750" indent="-285750" algn="l">
              <a:buFontTx/>
              <a:buChar char="•"/>
            </a:pPr>
            <a:endParaRPr lang="zh-CN" altLang="zh-CN" b="0" dirty="0"/>
          </a:p>
          <a:p>
            <a:pPr marL="285750" indent="-285750" algn="l"/>
            <a:r>
              <a:rPr lang="zh-CN" altLang="zh-CN" b="0" u="sng" dirty="0"/>
              <a:t>Service providers:</a:t>
            </a:r>
          </a:p>
          <a:p>
            <a:pPr marL="285750" indent="-285750" algn="l">
              <a:buFontTx/>
              <a:buChar char="•"/>
            </a:pPr>
            <a:r>
              <a:rPr lang="zh-CN" altLang="zh-CN" b="0" dirty="0"/>
              <a:t>Efficiency</a:t>
            </a:r>
          </a:p>
          <a:p>
            <a:pPr marL="285750" indent="-285750" algn="l">
              <a:buFontTx/>
              <a:buChar char="•"/>
            </a:pPr>
            <a:r>
              <a:rPr lang="zh-CN" altLang="zh-CN" b="0" dirty="0"/>
              <a:t>Low maintenance and operational cost</a:t>
            </a:r>
          </a:p>
          <a:p>
            <a:pPr marL="285750" indent="-285750" algn="l">
              <a:buFontTx/>
              <a:buChar char="•"/>
            </a:pPr>
            <a:r>
              <a:rPr lang="zh-CN" altLang="zh-CN" b="0" dirty="0"/>
              <a:t>Utility of data, value-added services</a:t>
            </a:r>
          </a:p>
          <a:p>
            <a:pPr marL="285750" indent="-285750" algn="l">
              <a:buFontTx/>
              <a:buChar char="•"/>
            </a:pPr>
            <a:r>
              <a:rPr lang="zh-CN" altLang="zh-CN" b="0" dirty="0"/>
              <a:t>Compatibility with legacy applications, and ease of deployment</a:t>
            </a:r>
          </a:p>
          <a:p>
            <a:pPr marL="285750" indent="-285750" algn="l">
              <a:buFontTx/>
              <a:buChar char="•"/>
            </a:pPr>
            <a:endParaRPr lang="zh-CN" altLang="zh-CN" b="0" dirty="0"/>
          </a:p>
          <a:p>
            <a:pPr marL="285750" indent="-285750" algn="l"/>
            <a:r>
              <a:rPr lang="zh-CN" altLang="zh-CN" b="0" u="sng" dirty="0"/>
              <a:t>Developers:</a:t>
            </a:r>
          </a:p>
          <a:p>
            <a:pPr marL="285750" indent="-285750" algn="l">
              <a:buFontTx/>
              <a:buChar char="•"/>
            </a:pPr>
            <a:r>
              <a:rPr lang="zh-CN" altLang="zh-CN" b="0" dirty="0"/>
              <a:t>Make it easy to develop privacy-preserving applications</a:t>
            </a:r>
          </a:p>
          <a:p>
            <a:pPr marL="285750" indent="-285750" algn="l"/>
            <a:endParaRPr lang="zh-CN" altLang="zh-CN"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descr="Large confetti"/>
          <p:cNvSpPr>
            <a:spLocks noGrp="1" noChangeArrowheads="1"/>
          </p:cNvSpPr>
          <p:nvPr>
            <p:ph type="title" idx="4294967295"/>
          </p:nvPr>
        </p:nvSpPr>
        <p:spPr>
          <a:ln/>
        </p:spPr>
        <p:txBody>
          <a:bodyPr/>
          <a:lstStyle/>
          <a:p>
            <a:r>
              <a:rPr lang="en-US">
                <a:solidFill>
                  <a:srgbClr val="CF0E30"/>
                </a:solidFill>
              </a:rPr>
              <a:t>Homework</a:t>
            </a:r>
            <a:endParaRPr lang="zh-CN" altLang="en-US">
              <a:solidFill>
                <a:srgbClr val="000000"/>
              </a:solidFill>
            </a:endParaRPr>
          </a:p>
        </p:txBody>
      </p:sp>
      <p:sp>
        <p:nvSpPr>
          <p:cNvPr id="55299" name="Content Placeholder 2" descr="Large confetti"/>
          <p:cNvSpPr>
            <a:spLocks noGrp="1" noChangeArrowheads="1"/>
          </p:cNvSpPr>
          <p:nvPr>
            <p:ph idx="1"/>
          </p:nvPr>
        </p:nvSpPr>
        <p:spPr>
          <a:xfrm>
            <a:off x="228600" y="1123950"/>
            <a:ext cx="8610600" cy="5048250"/>
          </a:xfrm>
          <a:ln/>
        </p:spPr>
        <p:txBody>
          <a:bodyPr/>
          <a:lstStyle/>
          <a:p>
            <a:pPr marL="285750" indent="-285750" algn="l"/>
            <a:endParaRPr lang="zh-CN" altLang="en-US" dirty="0"/>
          </a:p>
          <a:p>
            <a:pPr marL="285750" indent="-285750" algn="l">
              <a:lnSpc>
                <a:spcPct val="100000"/>
              </a:lnSpc>
              <a:buFontTx/>
              <a:buChar char="•"/>
            </a:pPr>
            <a:r>
              <a:rPr lang="en-US" b="0" dirty="0"/>
              <a:t>Give an example where privacy requirement and efficiency/utility conflict.</a:t>
            </a:r>
            <a:endParaRPr lang="zh-CN" altLang="en-US" dirty="0"/>
          </a:p>
          <a:p>
            <a:pPr marL="285750" indent="-285750" algn="l">
              <a:lnSpc>
                <a:spcPct val="100000"/>
              </a:lnSpc>
              <a:buFontTx/>
              <a:buChar char="•"/>
            </a:pPr>
            <a:endParaRPr lang="en-US" b="0"/>
          </a:p>
          <a:p>
            <a:pPr marL="285750" indent="-285750" algn="l">
              <a:lnSpc>
                <a:spcPct val="100000"/>
              </a:lnSpc>
              <a:buFontTx/>
              <a:buChar char="•"/>
            </a:pPr>
            <a:r>
              <a:rPr lang="en-US" b="0" dirty="0"/>
              <a:t>Give some more real life examples of attacks against privacy.</a:t>
            </a:r>
            <a:endParaRPr lang="zh-CN" altLang="en-US" dirty="0"/>
          </a:p>
          <a:p>
            <a:pPr marL="285750" indent="-285750" algn="l">
              <a:lnSpc>
                <a:spcPct val="100000"/>
              </a:lnSpc>
              <a:buFontTx/>
              <a:buChar char="•"/>
            </a:pPr>
            <a:endParaRPr lang="zh-CN" altLang="en-US" dirty="0"/>
          </a:p>
          <a:p>
            <a:pPr marL="285750" indent="-285750" algn="l"/>
            <a:endParaRPr lang="zh-CN" alt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descr="Large confetti"/>
          <p:cNvSpPr>
            <a:spLocks noGrp="1" noChangeArrowheads="1"/>
          </p:cNvSpPr>
          <p:nvPr>
            <p:ph type="title" idx="4294967295"/>
          </p:nvPr>
        </p:nvSpPr>
        <p:spPr>
          <a:ln/>
        </p:spPr>
        <p:txBody>
          <a:bodyPr/>
          <a:lstStyle/>
          <a:p>
            <a:r>
              <a:rPr lang="en-US">
                <a:solidFill>
                  <a:srgbClr val="CF0E30"/>
                </a:solidFill>
              </a:rPr>
              <a:t>Reading list</a:t>
            </a:r>
            <a:endParaRPr lang="zh-CN" altLang="en-US">
              <a:solidFill>
                <a:srgbClr val="000000"/>
              </a:solidFill>
            </a:endParaRPr>
          </a:p>
        </p:txBody>
      </p:sp>
      <p:sp>
        <p:nvSpPr>
          <p:cNvPr id="56323" name="Content Placeholder 2" descr="Large confetti"/>
          <p:cNvSpPr>
            <a:spLocks noGrp="1" noChangeArrowheads="1"/>
          </p:cNvSpPr>
          <p:nvPr>
            <p:ph idx="1"/>
          </p:nvPr>
        </p:nvSpPr>
        <p:spPr>
          <a:xfrm>
            <a:off x="485775" y="1795463"/>
            <a:ext cx="8247063" cy="3417887"/>
          </a:xfrm>
          <a:ln/>
        </p:spPr>
        <p:txBody>
          <a:bodyPr/>
          <a:lstStyle/>
          <a:p>
            <a:pPr marL="285750" indent="-285750" algn="l">
              <a:lnSpc>
                <a:spcPct val="100000"/>
              </a:lnSpc>
              <a:buFontTx/>
              <a:buChar char="•"/>
            </a:pPr>
            <a:r>
              <a:rPr lang="en-US" b="0" dirty="0"/>
              <a:t>[</a:t>
            </a:r>
            <a:r>
              <a:rPr lang="en-US" b="0" dirty="0" err="1"/>
              <a:t>Acquisti</a:t>
            </a:r>
            <a:r>
              <a:rPr lang="en-US" b="0" dirty="0"/>
              <a:t> et.  al. 2009] </a:t>
            </a:r>
            <a:r>
              <a:rPr lang="en-US" b="0" dirty="0">
                <a:solidFill>
                  <a:schemeClr val="tx1"/>
                </a:solidFill>
              </a:rPr>
              <a:t> </a:t>
            </a:r>
            <a:r>
              <a:rPr lang="en-US" b="0" u="sng" dirty="0">
                <a:hlinkClick r:id="rId2"/>
              </a:rPr>
              <a:t>What is privacy worth?</a:t>
            </a:r>
            <a:endParaRPr lang="zh-CN" altLang="en-US" b="0" dirty="0"/>
          </a:p>
          <a:p>
            <a:pPr marL="285750" indent="-285750" algn="l">
              <a:lnSpc>
                <a:spcPct val="100000"/>
              </a:lnSpc>
              <a:buFontTx/>
              <a:buChar char="•"/>
            </a:pPr>
            <a:endParaRPr lang="zh-CN" altLang="en-US" b="0" dirty="0"/>
          </a:p>
          <a:p>
            <a:pPr marL="285750" indent="-285750" algn="l">
              <a:lnSpc>
                <a:spcPct val="100000"/>
              </a:lnSpc>
              <a:buFontTx/>
              <a:buChar char="•"/>
            </a:pPr>
            <a:r>
              <a:rPr lang="en-US" b="0" dirty="0"/>
              <a:t>[</a:t>
            </a:r>
            <a:r>
              <a:rPr lang="en-US" b="0" dirty="0" err="1"/>
              <a:t>Rui</a:t>
            </a:r>
            <a:r>
              <a:rPr lang="en-US" b="0" dirty="0"/>
              <a:t> et. al. 09] </a:t>
            </a:r>
            <a:r>
              <a:rPr lang="en-US" b="0" u="sng" dirty="0">
                <a:hlinkClick r:id="rId3"/>
              </a:rPr>
              <a:t>Learning Your Identity and Disease from Research Papers: Information Leaks in Genome Wide Association Study</a:t>
            </a:r>
            <a:endParaRPr lang="zh-CN" altLang="en-US" b="0" dirty="0"/>
          </a:p>
          <a:p>
            <a:pPr marL="285750" indent="-285750" algn="l">
              <a:lnSpc>
                <a:spcPct val="100000"/>
              </a:lnSpc>
              <a:buFontTx/>
              <a:buChar char="•"/>
            </a:pPr>
            <a:endParaRPr lang="en-US" b="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descr="Large confetti"/>
          <p:cNvSpPr>
            <a:spLocks noGrp="1" noChangeArrowheads="1"/>
          </p:cNvSpPr>
          <p:nvPr>
            <p:ph type="title" idx="4294967295"/>
          </p:nvPr>
        </p:nvSpPr>
        <p:spPr>
          <a:ln/>
        </p:spPr>
        <p:txBody>
          <a:bodyPr/>
          <a:lstStyle/>
          <a:p>
            <a:r>
              <a:rPr lang="zh-CN" altLang="zh-CN"/>
              <a:t>Non-Privacy</a:t>
            </a:r>
          </a:p>
        </p:txBody>
      </p:sp>
      <p:sp>
        <p:nvSpPr>
          <p:cNvPr id="8195" name="Content Placeholder 2" descr="Large confetti"/>
          <p:cNvSpPr>
            <a:spLocks noGrp="1" noChangeArrowheads="1"/>
          </p:cNvSpPr>
          <p:nvPr>
            <p:ph idx="1"/>
          </p:nvPr>
        </p:nvSpPr>
        <p:spPr>
          <a:xfrm>
            <a:off x="0" y="1371600"/>
            <a:ext cx="9067800" cy="4800600"/>
          </a:xfrm>
          <a:ln/>
        </p:spPr>
        <p:txBody>
          <a:bodyPr/>
          <a:lstStyle/>
          <a:p>
            <a:pPr marL="285750" indent="-285750" algn="l"/>
            <a:endParaRPr lang="zh-CN" altLang="zh-CN"/>
          </a:p>
          <a:p>
            <a:pPr marL="285750" indent="-285750" algn="l">
              <a:buFontTx/>
              <a:buChar char="•"/>
            </a:pPr>
            <a:r>
              <a:rPr lang="zh-CN" altLang="zh-CN"/>
              <a:t>Collecting information unbeknownst to users</a:t>
            </a:r>
          </a:p>
          <a:p>
            <a:pPr marL="285750" indent="-285750" algn="l">
              <a:buFontTx/>
              <a:buChar char="•"/>
            </a:pPr>
            <a:endParaRPr lang="zh-CN" altLang="zh-CN"/>
          </a:p>
          <a:p>
            <a:pPr marL="285750" indent="-285750" algn="l"/>
            <a:endParaRPr lang="zh-CN" altLang="zh-CN"/>
          </a:p>
          <a:p>
            <a:pPr marL="285750" indent="-285750" algn="l">
              <a:buFontTx/>
              <a:buChar char="•"/>
            </a:pPr>
            <a:r>
              <a:rPr lang="zh-CN" altLang="zh-CN"/>
              <a:t>Sell/share users’ information to third-parties violating contracts/terms-of-use/expectations</a:t>
            </a:r>
          </a:p>
          <a:p>
            <a:pPr marL="285750" indent="-285750" algn="l">
              <a:buFontTx/>
              <a:buChar char="•"/>
            </a:pPr>
            <a:endParaRPr lang="zh-CN" altLang="zh-CN"/>
          </a:p>
          <a:p>
            <a:pPr marL="285750" indent="-285750" algn="l">
              <a:buFontTx/>
              <a:buChar char="•"/>
            </a:pPr>
            <a:endParaRPr lang="zh-CN" altLang="zh-CN"/>
          </a:p>
          <a:p>
            <a:pPr marL="285750" indent="-285750" algn="l">
              <a:buFontTx/>
              <a:buChar char="•"/>
            </a:pPr>
            <a:r>
              <a:rPr lang="zh-CN" altLang="zh-CN"/>
              <a:t>Fail to protect users’ information</a:t>
            </a:r>
          </a:p>
          <a:p>
            <a:pPr marL="685800" lvl="1" indent="-228600" algn="l">
              <a:buFontTx/>
              <a:buChar char="–"/>
            </a:pPr>
            <a:r>
              <a:rPr lang="zh-CN" altLang="zh-CN"/>
              <a:t>Security breach</a:t>
            </a:r>
          </a:p>
          <a:p>
            <a:pPr marL="685800" lvl="1" indent="-228600" algn="l">
              <a:buFontTx/>
              <a:buChar char="–"/>
            </a:pPr>
            <a:r>
              <a:rPr lang="zh-CN" altLang="zh-CN"/>
              <a:t>Insider attack</a:t>
            </a:r>
          </a:p>
          <a:p>
            <a:pPr marL="285750" indent="-28575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descr="Large confetti"/>
          <p:cNvSpPr>
            <a:spLocks noGrp="1" noChangeArrowheads="1"/>
          </p:cNvSpPr>
          <p:nvPr>
            <p:ph type="title" idx="4294967295"/>
          </p:nvPr>
        </p:nvSpPr>
        <p:spPr>
          <a:ln/>
        </p:spPr>
        <p:txBody>
          <a:bodyPr/>
          <a:lstStyle/>
          <a:p>
            <a:r>
              <a:rPr lang="zh-CN" altLang="zh-CN"/>
              <a:t>Class-action Law Suits (I)</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80359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143000"/>
            <a:ext cx="2895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562600"/>
            <a:ext cx="3143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descr="Large confetti"/>
          <p:cNvSpPr>
            <a:spLocks noGrp="1" noChangeArrowheads="1"/>
          </p:cNvSpPr>
          <p:nvPr>
            <p:ph type="title" idx="4294967295"/>
          </p:nvPr>
        </p:nvSpPr>
        <p:spPr>
          <a:ln/>
        </p:spPr>
        <p:txBody>
          <a:bodyPr/>
          <a:lstStyle/>
          <a:p>
            <a:r>
              <a:rPr lang="zh-CN" altLang="zh-CN"/>
              <a:t>Class-Action Law Suits (II)</a:t>
            </a:r>
          </a:p>
        </p:txBody>
      </p:sp>
      <p:sp>
        <p:nvSpPr>
          <p:cNvPr id="10243" name="Content Placeholder 2" descr="Large confetti"/>
          <p:cNvSpPr>
            <a:spLocks noGrp="1" noChangeArrowheads="1"/>
          </p:cNvSpPr>
          <p:nvPr>
            <p:ph idx="1"/>
          </p:nvPr>
        </p:nvSpPr>
        <p:spPr>
          <a:xfrm>
            <a:off x="152400" y="1123950"/>
            <a:ext cx="8839200" cy="5048250"/>
          </a:xfrm>
          <a:ln/>
        </p:spPr>
        <p:txBody>
          <a:bodyPr/>
          <a:lstStyle/>
          <a:p>
            <a:pPr marL="285750" indent="-285750" algn="l">
              <a:buFontTx/>
              <a:buChar char="•"/>
            </a:pPr>
            <a:r>
              <a:rPr lang="zh-CN" altLang="zh-CN"/>
              <a:t>Canadian class action on Facebook and settlement</a:t>
            </a:r>
          </a:p>
          <a:p>
            <a:pPr marL="285750" indent="-285750" algn="l">
              <a:buFontTx/>
              <a:buChar char="•"/>
            </a:pPr>
            <a:endParaRPr lang="zh-CN" altLang="zh-CN"/>
          </a:p>
          <a:p>
            <a:pPr marL="285750" indent="-285750" algn="l">
              <a:buFontTx/>
              <a:buChar char="•"/>
            </a:pPr>
            <a:r>
              <a:rPr lang="zh-CN" altLang="zh-CN"/>
              <a:t>Class action on Google Buzz, StreetView and settlement</a:t>
            </a:r>
          </a:p>
          <a:p>
            <a:pPr marL="285750" indent="-285750" algn="l">
              <a:buFontTx/>
              <a:buChar char="•"/>
            </a:pPr>
            <a:endParaRPr lang="zh-CN" altLang="zh-CN"/>
          </a:p>
          <a:p>
            <a:pPr marL="285750" indent="-285750" algn="l">
              <a:buFontTx/>
              <a:buChar char="•"/>
            </a:pPr>
            <a:r>
              <a:rPr lang="zh-CN" altLang="zh-CN"/>
              <a:t>Netflix cancels its contest due to class action lawsuit</a:t>
            </a:r>
          </a:p>
          <a:p>
            <a:pPr marL="285750" indent="-285750" algn="l">
              <a:buFontTx/>
              <a:buChar char="•"/>
            </a:pPr>
            <a:endParaRPr lang="zh-CN" altLang="zh-CN"/>
          </a:p>
          <a:p>
            <a:pPr marL="285750" indent="-285750" algn="l">
              <a:buFontTx/>
              <a:buChar char="•"/>
            </a:pPr>
            <a:r>
              <a:rPr lang="zh-CN" altLang="zh-CN"/>
              <a:t>On-going class action lawsuits</a:t>
            </a:r>
          </a:p>
          <a:p>
            <a:pPr marL="685800" lvl="1" indent="-228600" algn="l">
              <a:buFontTx/>
              <a:buChar char="–"/>
            </a:pPr>
            <a:r>
              <a:rPr lang="zh-CN" altLang="zh-CN"/>
              <a:t>Google android</a:t>
            </a:r>
          </a:p>
          <a:p>
            <a:pPr marL="685800" lvl="1" indent="-228600" algn="l">
              <a:buFontTx/>
              <a:buChar char="–"/>
            </a:pPr>
            <a:r>
              <a:rPr lang="zh-CN" altLang="zh-CN"/>
              <a:t>Apple</a:t>
            </a:r>
          </a:p>
          <a:p>
            <a:pPr marL="685800" lvl="1" indent="-228600" algn="l">
              <a:buFontTx/>
              <a:buChar char="–"/>
            </a:pPr>
            <a:r>
              <a:rPr lang="zh-CN" altLang="zh-CN"/>
              <a:t>Netflix viewing habits</a:t>
            </a:r>
          </a:p>
          <a:p>
            <a:pPr marL="685800" lvl="1" indent="-228600" algn="l">
              <a:buFontTx/>
              <a:buChar char="–"/>
            </a:pP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descr="Large confetti"/>
          <p:cNvSpPr>
            <a:spLocks noGrp="1" noChangeArrowheads="1"/>
          </p:cNvSpPr>
          <p:nvPr>
            <p:ph type="title" idx="4294967295"/>
          </p:nvPr>
        </p:nvSpPr>
        <p:spPr>
          <a:ln/>
        </p:spPr>
        <p:txBody>
          <a:bodyPr/>
          <a:lstStyle/>
          <a:p>
            <a:r>
              <a:rPr lang="zh-CN" altLang="zh-CN"/>
              <a:t>Non-Privacy</a:t>
            </a:r>
          </a:p>
        </p:txBody>
      </p:sp>
      <p:sp>
        <p:nvSpPr>
          <p:cNvPr id="11267" name="Content Placeholder 2" descr="Large confetti"/>
          <p:cNvSpPr>
            <a:spLocks noGrp="1" noChangeArrowheads="1"/>
          </p:cNvSpPr>
          <p:nvPr>
            <p:ph idx="1"/>
          </p:nvPr>
        </p:nvSpPr>
        <p:spPr>
          <a:xfrm>
            <a:off x="457200" y="1851025"/>
            <a:ext cx="8229600" cy="4625975"/>
          </a:xfrm>
          <a:ln/>
        </p:spPr>
        <p:txBody>
          <a:bodyPr/>
          <a:lstStyle/>
          <a:p>
            <a:pPr marL="285750" indent="-285750" algn="l">
              <a:buFontTx/>
              <a:buChar char="•"/>
            </a:pPr>
            <a:r>
              <a:rPr lang="zh-CN" altLang="zh-CN"/>
              <a:t>Sharing information unbeknownst to users:</a:t>
            </a:r>
          </a:p>
          <a:p>
            <a:pPr marL="685800" lvl="1" indent="-228600" algn="l">
              <a:buFontTx/>
              <a:buChar char="–"/>
            </a:pPr>
            <a:r>
              <a:rPr lang="zh-CN" altLang="zh-CN"/>
              <a:t>Facebook employee Jeff Bowen posted on Facebook’s blog: </a:t>
            </a:r>
            <a:r>
              <a:rPr lang="zh-CN" altLang="zh-CN">
                <a:solidFill>
                  <a:srgbClr val="009AD0"/>
                </a:solidFill>
              </a:rPr>
              <a:t>“We are now making a user’s address and mobile phone number accessible as part of the User Graph object.”</a:t>
            </a:r>
          </a:p>
          <a:p>
            <a:pPr marL="685800" lvl="1" indent="-228600" algn="l">
              <a:buFontTx/>
              <a:buChar char="–"/>
            </a:pPr>
            <a:r>
              <a:rPr lang="zh-CN" altLang="zh-CN"/>
              <a:t>But don’t worry, Bowen wrote, because </a:t>
            </a:r>
            <a:r>
              <a:rPr lang="zh-CN" altLang="zh-CN">
                <a:solidFill>
                  <a:srgbClr val="009AD0"/>
                </a:solidFill>
              </a:rPr>
              <a:t>“these permissions only provide access to a user’s address and mobile phone number, not their friend’s [sic] addresses or mobile phone numbers.”</a:t>
            </a:r>
          </a:p>
          <a:p>
            <a:pPr marL="685800" lvl="1" indent="-228600" algn="l">
              <a:buFontTx/>
              <a:buChar char="–"/>
            </a:pPr>
            <a:r>
              <a:rPr lang="zh-CN" altLang="zh-CN"/>
              <a:t>Feature has been suspended</a:t>
            </a:r>
          </a:p>
          <a:p>
            <a:pPr marL="685800" lvl="1" indent="-228600"/>
            <a:endParaRPr lang="zh-CN" altLang="zh-CN" sz="1700">
              <a:solidFill>
                <a:srgbClr val="0070C0"/>
              </a:solidFill>
            </a:endParaRPr>
          </a:p>
          <a:p>
            <a:pPr marL="685800" lvl="1" indent="-228600"/>
            <a:r>
              <a:rPr lang="zh-CN" altLang="zh-CN" sz="1700">
                <a:solidFill>
                  <a:srgbClr val="381000"/>
                </a:solidFill>
              </a:rPr>
              <a:t>http://www.wired.com/epicenter/2011/01/no-facebook-you-may-not/</a:t>
            </a:r>
          </a:p>
          <a:p>
            <a:pPr marL="285750" indent="-285750" algn="l">
              <a:buFontTx/>
              <a:buChar char="•"/>
            </a:pPr>
            <a:endParaRPr lang="zh-CN" altLang="zh-CN"/>
          </a:p>
          <a:p>
            <a:pPr marL="685800" lvl="1" indent="-228600" algn="l">
              <a:buFontTx/>
              <a:buChar char="–"/>
            </a:pPr>
            <a:endParaRPr lang="zh-CN"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descr="Large confetti"/>
          <p:cNvSpPr>
            <a:spLocks noGrp="1" noChangeArrowheads="1"/>
          </p:cNvSpPr>
          <p:nvPr>
            <p:ph type="title" idx="4294967295"/>
          </p:nvPr>
        </p:nvSpPr>
        <p:spPr>
          <a:ln/>
        </p:spPr>
        <p:txBody>
          <a:bodyPr/>
          <a:lstStyle/>
          <a:p>
            <a:r>
              <a:rPr lang="zh-CN" altLang="zh-CN"/>
              <a:t>Non-Privacy</a:t>
            </a:r>
          </a:p>
        </p:txBody>
      </p:sp>
      <p:sp>
        <p:nvSpPr>
          <p:cNvPr id="13315" name="Content Placeholder 2" descr="Large confetti"/>
          <p:cNvSpPr>
            <a:spLocks noGrp="1" noChangeArrowheads="1"/>
          </p:cNvSpPr>
          <p:nvPr>
            <p:ph idx="1"/>
          </p:nvPr>
        </p:nvSpPr>
        <p:spPr>
          <a:xfrm>
            <a:off x="304800" y="1123950"/>
            <a:ext cx="8534400" cy="5048250"/>
          </a:xfrm>
          <a:ln/>
        </p:spPr>
        <p:txBody>
          <a:bodyPr/>
          <a:lstStyle/>
          <a:p>
            <a:pPr marL="285750" indent="-285750" algn="l">
              <a:buFontTx/>
              <a:buChar char="•"/>
            </a:pPr>
            <a:r>
              <a:rPr lang="zh-CN" altLang="zh-CN"/>
              <a:t>Apr 26, 2011, Sony said it </a:t>
            </a:r>
            <a:r>
              <a:rPr lang="zh-CN" altLang="zh-CN">
                <a:hlinkClick r:id="rId2"/>
              </a:rPr>
              <a:t>believes an unauthorized person</a:t>
            </a:r>
            <a:r>
              <a:rPr lang="zh-CN" altLang="zh-CN"/>
              <a:t> obtained PSN user information, including members' names, addresses, birthdays, and login passwords. The company said there was no evidence that credit card information was stolen, but did not rule out that possibility. </a:t>
            </a:r>
          </a:p>
          <a:p>
            <a:pPr marL="285750" indent="-285750" algn="l"/>
            <a:endParaRPr lang="zh-CN" altLang="zh-CN"/>
          </a:p>
          <a:p>
            <a:pPr marL="285750" indent="-285750" algn="l">
              <a:buFontTx/>
              <a:buChar char="•"/>
            </a:pPr>
            <a:r>
              <a:rPr lang="zh-CN" altLang="zh-CN"/>
              <a:t>A class action lawsuit was filed against Sony a day after the company publicly admitted that personal information from PlayStation Network was compromised by a security breach. </a:t>
            </a:r>
          </a:p>
          <a:p>
            <a:pPr marL="285750" indent="-285750" algn="l">
              <a:buFontTx/>
              <a:buChar char="•"/>
            </a:pPr>
            <a:endParaRPr lang="zh-CN" altLang="zh-CN"/>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34000"/>
            <a:ext cx="43624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0" autoUpdateAnimBg="0"/>
    </p:bldLst>
  </p:timing>
</p:sld>
</file>

<file path=ppt/theme/theme1.xml><?xml version="1.0" encoding="utf-8"?>
<a:theme xmlns:a="http://schemas.openxmlformats.org/drawingml/2006/main" name="Searching Encrypted Data">
  <a:themeElements>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fontScheme name="Searching Encrypted Da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arching Encrypted Data_2">
  <a:themeElements>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fontScheme name="Searching Encrypted Data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ppt/theme/themeOverride2.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ppt/theme/themeOverride3.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ppt/theme/themeOverride4.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ppt/theme/themeOverride5.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ppt/theme/themeOverride6.xml><?xml version="1.0" encoding="utf-8"?>
<a:themeOverride xmlns:a="http://schemas.openxmlformats.org/drawingml/2006/main">
  <a:clrScheme name="">
    <a:dk1>
      <a:srgbClr val="081D58"/>
    </a:dk1>
    <a:lt1>
      <a:srgbClr val="FFFFFF"/>
    </a:lt1>
    <a:dk2>
      <a:srgbClr val="712000"/>
    </a:dk2>
    <a:lt2>
      <a:srgbClr val="618FFD"/>
    </a:lt2>
    <a:accent1>
      <a:srgbClr val="3365FB"/>
    </a:accent1>
    <a:accent2>
      <a:srgbClr val="CF0E30"/>
    </a:accent2>
    <a:accent3>
      <a:srgbClr val="FFFFFF"/>
    </a:accent3>
    <a:accent4>
      <a:srgbClr val="06174A"/>
    </a:accent4>
    <a:accent5>
      <a:srgbClr val="ADB8FD"/>
    </a:accent5>
    <a:accent6>
      <a:srgbClr val="BB0C2A"/>
    </a:accent6>
    <a:hlink>
      <a:srgbClr val="676767"/>
    </a:hlink>
    <a:folHlink>
      <a:srgbClr val="C1CEFF"/>
    </a:folHlink>
  </a:clrScheme>
</a:themeOverride>
</file>

<file path=docProps/app.xml><?xml version="1.0" encoding="utf-8"?>
<Properties xmlns="http://schemas.openxmlformats.org/officeDocument/2006/extended-properties" xmlns:vt="http://schemas.openxmlformats.org/officeDocument/2006/docPropsVTypes">
  <Template/>
  <TotalTime>1</TotalTime>
  <Pages>0</Pages>
  <Words>1425</Words>
  <Characters>0</Characters>
  <Application>Microsoft Office PowerPoint</Application>
  <DocSecurity>0</DocSecurity>
  <PresentationFormat>On-screen Show (4:3)</PresentationFormat>
  <Lines>0</Lines>
  <Paragraphs>311</Paragraphs>
  <Slides>44</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宋体</vt:lpstr>
      <vt:lpstr>Arial</vt:lpstr>
      <vt:lpstr>Times New Roman</vt:lpstr>
      <vt:lpstr>Searching Encrypted Data</vt:lpstr>
      <vt:lpstr>Searching Encrypted Data_2</vt:lpstr>
      <vt:lpstr>Privacy Enhancing Technologies</vt:lpstr>
      <vt:lpstr>Privacy Definitions and Landscape, Attacks against Privacy</vt:lpstr>
      <vt:lpstr>What Is Privacy?</vt:lpstr>
      <vt:lpstr>Non-Privacy</vt:lpstr>
      <vt:lpstr>Non-Privacy</vt:lpstr>
      <vt:lpstr>Class-action Law Suits (I)</vt:lpstr>
      <vt:lpstr>Class-Action Law Suits (II)</vt:lpstr>
      <vt:lpstr>Non-Privacy</vt:lpstr>
      <vt:lpstr>Non-Privacy</vt:lpstr>
      <vt:lpstr>Non-Privacy</vt:lpstr>
      <vt:lpstr>Making public information more public?</vt:lpstr>
      <vt:lpstr>What Is Privacy?</vt:lpstr>
      <vt:lpstr>Individual or Group</vt:lpstr>
      <vt:lpstr>Privacy-Sensitive Data</vt:lpstr>
      <vt:lpstr>Do People Care About Privacy?</vt:lpstr>
      <vt:lpstr>Opinions</vt:lpstr>
      <vt:lpstr>Opinions</vt:lpstr>
      <vt:lpstr>However…</vt:lpstr>
      <vt:lpstr>Privacy Harm</vt:lpstr>
      <vt:lpstr>Privacy Harm</vt:lpstr>
      <vt:lpstr>Please rob me!</vt:lpstr>
      <vt:lpstr>Who to rob?</vt:lpstr>
      <vt:lpstr>What to rob?</vt:lpstr>
      <vt:lpstr>Where to rob?</vt:lpstr>
      <vt:lpstr>Experiment: Which would you choose?</vt:lpstr>
      <vt:lpstr>What is privacy worth?</vt:lpstr>
      <vt:lpstr>Do Companies Care About Privacy?</vt:lpstr>
      <vt:lpstr>(Non-) Incentives</vt:lpstr>
      <vt:lpstr>Privacy Is an Interdisciplinary Field</vt:lpstr>
      <vt:lpstr>PowerPoint Presentation</vt:lpstr>
      <vt:lpstr>Privacy-related Research in CS</vt:lpstr>
      <vt:lpstr>Theoretic Formulations of Privacy</vt:lpstr>
      <vt:lpstr>Why is Privacy Hard?</vt:lpstr>
      <vt:lpstr>Non-technical factors</vt:lpstr>
      <vt:lpstr>Attacks: Inferential Privacy Breaches</vt:lpstr>
      <vt:lpstr>Linkage: Quasi Identifiers</vt:lpstr>
      <vt:lpstr>Home/Work location pairs</vt:lpstr>
      <vt:lpstr>Linkage: Fuzzy Attributes</vt:lpstr>
      <vt:lpstr>Other Examples</vt:lpstr>
      <vt:lpstr>Traffic Analysis</vt:lpstr>
      <vt:lpstr>What Can We Do?</vt:lpstr>
      <vt:lpstr>Satisfy the interests of all parties</vt:lpstr>
      <vt:lpstr>Homework</vt:lpstr>
      <vt:lpstr>Reading list</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dc:title>
  <dc:subject>Privacy Enhancing Technologies</dc:subject>
  <dc:creator>elaine@cs.umd.edu</dc:creator>
  <cp:keywords/>
  <dc:description/>
  <cp:lastModifiedBy>Xiao_Wang</cp:lastModifiedBy>
  <cp:revision>386</cp:revision>
  <dcterms:created xsi:type="dcterms:W3CDTF">1997-09-24T13:51:00Z</dcterms:created>
  <dcterms:modified xsi:type="dcterms:W3CDTF">2013-10-07T12:58:59Z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