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335" r:id="rId2"/>
    <p:sldId id="287" r:id="rId3"/>
    <p:sldId id="421" r:id="rId4"/>
    <p:sldId id="385" r:id="rId5"/>
    <p:sldId id="413" r:id="rId6"/>
    <p:sldId id="435" r:id="rId7"/>
    <p:sldId id="414" r:id="rId8"/>
    <p:sldId id="422" r:id="rId9"/>
    <p:sldId id="399" r:id="rId10"/>
    <p:sldId id="405" r:id="rId11"/>
    <p:sldId id="433" r:id="rId12"/>
    <p:sldId id="336" r:id="rId13"/>
    <p:sldId id="337" r:id="rId14"/>
  </p:sldIdLst>
  <p:sldSz cx="9144000" cy="6858000" type="screen4x3"/>
  <p:notesSz cx="7269163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02B3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044" y="108"/>
      </p:cViewPr>
      <p:guideLst>
        <p:guide orient="horz" pos="2136"/>
        <p:guide pos="29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4295" cy="742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Header Placeholder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31496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zh-CN"/>
          </a:p>
        </p:txBody>
      </p:sp>
      <p:sp>
        <p:nvSpPr>
          <p:cNvPr id="2051" name="Date Placeholder 2"/>
          <p:cNvSpPr>
            <a:spLocks noGrp="1" noChangeArrowheads="1"/>
          </p:cNvSpPr>
          <p:nvPr>
            <p:ph type="dt" idx="1"/>
          </p:nvPr>
        </p:nvSpPr>
        <p:spPr bwMode="auto">
          <a:xfrm>
            <a:off x="4117975" y="0"/>
            <a:ext cx="31496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DD41459F-A5B7-45C4-B5C6-C1F0467157ED}" type="datetime1">
              <a:rPr lang="en-US"/>
              <a:pPr/>
              <a:t>10/7/2013</a:t>
            </a:fld>
            <a:endParaRPr lang="en-US" sz="1200"/>
          </a:p>
        </p:txBody>
      </p:sp>
      <p:sp>
        <p:nvSpPr>
          <p:cNvPr id="2052" name="Slide Image Placeholder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211263" y="719138"/>
            <a:ext cx="4846637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Notes Placeholder 4"/>
          <p:cNvSpPr>
            <a:spLocks noGrp="1" noRot="1" noChangeAspect="1" noChangeArrowheads="1"/>
          </p:cNvSpPr>
          <p:nvPr/>
        </p:nvSpPr>
        <p:spPr bwMode="auto">
          <a:xfrm>
            <a:off x="727075" y="4559300"/>
            <a:ext cx="5815013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zh-CN" altLang="zh-CN"/>
              <a:t>Click to edit Master text styles</a:t>
            </a:r>
          </a:p>
          <a:p>
            <a:pPr>
              <a:buFontTx/>
              <a:buNone/>
            </a:pPr>
            <a:r>
              <a:rPr lang="zh-CN" altLang="zh-CN"/>
              <a:t>Second level</a:t>
            </a:r>
          </a:p>
          <a:p>
            <a:pPr>
              <a:buFontTx/>
              <a:buNone/>
            </a:pPr>
            <a:r>
              <a:rPr lang="zh-CN" altLang="zh-CN"/>
              <a:t>Third level</a:t>
            </a:r>
          </a:p>
          <a:p>
            <a:pPr>
              <a:buFontTx/>
              <a:buNone/>
            </a:pPr>
            <a:r>
              <a:rPr lang="zh-CN" altLang="zh-CN"/>
              <a:t>Fourth level</a:t>
            </a:r>
          </a:p>
          <a:p>
            <a:pPr>
              <a:buFontTx/>
              <a:buNone/>
            </a:pPr>
            <a:r>
              <a:rPr lang="zh-CN" altLang="zh-CN"/>
              <a:t>Fifth level</a:t>
            </a:r>
          </a:p>
        </p:txBody>
      </p:sp>
      <p:sp>
        <p:nvSpPr>
          <p:cNvPr id="2054" name="Footer Placeholder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496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zh-CN"/>
          </a:p>
        </p:txBody>
      </p:sp>
      <p:sp>
        <p:nvSpPr>
          <p:cNvPr id="2055" name="Slide Number Placeholder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7975" y="9118600"/>
            <a:ext cx="31496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DB0C1CE2-CA0E-434E-9F0D-CDD31E58BF6D}" type="slidenum">
              <a:rPr lang="en-US"/>
              <a:pPr/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4336281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ChangeArrowheads="1"/>
          </p:cNvSpPr>
          <p:nvPr>
            <p:ph type="sldImg" idx="4294967295"/>
          </p:nvPr>
        </p:nvSpPr>
        <p:spPr>
          <a:xfrm>
            <a:off x="871538" y="0"/>
            <a:ext cx="2646362" cy="1985963"/>
          </a:xfrm>
          <a:ln/>
        </p:spPr>
      </p:sp>
      <p:sp>
        <p:nvSpPr>
          <p:cNvPr id="14339" name="Notes Placeholder 2"/>
          <p:cNvSpPr>
            <a:spLocks noGrp="1" noRot="1" noChangeAspect="1" noChangeArrowheads="1"/>
          </p:cNvSpPr>
          <p:nvPr>
            <p:ph type="body" idx="1"/>
          </p:nvPr>
        </p:nvSpPr>
        <p:spPr bwMode="auto">
          <a:xfrm>
            <a:off x="481013" y="1676400"/>
            <a:ext cx="8723312" cy="47529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VMM or Hypervisor</a:t>
            </a:r>
            <a:endParaRPr lang="zh-CN" altLang="en-US"/>
          </a:p>
          <a:p>
            <a:endParaRPr lang="zh-CN" altLang="en-US"/>
          </a:p>
          <a:p>
            <a:r>
              <a:rPr lang="en-US"/>
              <a:t>Question: What causes these drawbacks?  </a:t>
            </a:r>
            <a:endParaRPr lang="zh-CN" altLang="en-US"/>
          </a:p>
          <a:p>
            <a:r>
              <a:rPr lang="en-US"/>
              <a:t>Observation: Cause is Persistence, i.e., VMM is present even when not performing security-sensitive operations! </a:t>
            </a:r>
            <a:endParaRPr lang="zh-CN" altLang="en-US"/>
          </a:p>
          <a:p>
            <a:r>
              <a:rPr lang="en-US"/>
              <a:t>Insight: Avoid w/ security on-demand.</a:t>
            </a:r>
          </a:p>
          <a:p>
            <a:endParaRPr lang="zh-CN" altLang="en-US"/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2676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4359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121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228600"/>
            <a:ext cx="1924050" cy="59436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28600"/>
            <a:ext cx="5619750" cy="59436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142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840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0381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123950"/>
            <a:ext cx="3771900" cy="504825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23950"/>
            <a:ext cx="3771900" cy="504825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218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2085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69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4704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353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5195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Large confetti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123950"/>
            <a:ext cx="7696200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Arial" panose="020B0604020202020204" pitchFamily="34" charset="0"/>
              </a:rPr>
              <a:t>Body Text</a:t>
            </a:r>
          </a:p>
          <a:p>
            <a:pPr lvl="1"/>
            <a:r>
              <a:rPr lang="zh-CN" altLang="zh-CN" smtClean="0">
                <a:sym typeface="Arial" panose="020B0604020202020204" pitchFamily="34" charset="0"/>
              </a:rPr>
              <a:t>Second Level</a:t>
            </a:r>
          </a:p>
          <a:p>
            <a:pPr lvl="2"/>
            <a:r>
              <a:rPr lang="zh-CN" altLang="zh-CN" smtClean="0">
                <a:sym typeface="Arial" panose="020B0604020202020204" pitchFamily="34" charset="0"/>
              </a:rPr>
              <a:t>Third Level</a:t>
            </a:r>
          </a:p>
          <a:p>
            <a:pPr lvl="3"/>
            <a:r>
              <a:rPr lang="zh-CN" altLang="zh-CN" smtClean="0">
                <a:sym typeface="Arial" panose="020B0604020202020204" pitchFamily="34" charset="0"/>
              </a:rPr>
              <a:t>Fourth Level</a:t>
            </a:r>
          </a:p>
          <a:p>
            <a:pPr lvl="4"/>
            <a:r>
              <a:rPr lang="zh-CN" altLang="zh-CN" smtClean="0">
                <a:sym typeface="Arial" panose="020B0604020202020204" pitchFamily="34" charset="0"/>
              </a:rPr>
              <a:t>Fifth Level</a:t>
            </a:r>
          </a:p>
        </p:txBody>
      </p:sp>
      <p:sp>
        <p:nvSpPr>
          <p:cNvPr id="1027" name="Rectangle 3" descr="Large confetti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066800" y="228600"/>
            <a:ext cx="71628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Arial" panose="020B0604020202020204" pitchFamily="34" charset="0"/>
              </a:rPr>
              <a:t>Slide Title</a:t>
            </a:r>
          </a:p>
        </p:txBody>
      </p:sp>
      <p:sp>
        <p:nvSpPr>
          <p:cNvPr id="1028" name="Rectangle 6" descr="Large confetti"/>
          <p:cNvSpPr>
            <a:spLocks noChangeArrowheads="1"/>
          </p:cNvSpPr>
          <p:nvPr/>
        </p:nvSpPr>
        <p:spPr bwMode="auto">
          <a:xfrm>
            <a:off x="6934200" y="6400800"/>
            <a:ext cx="1763713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r">
              <a:lnSpc>
                <a:spcPct val="90000"/>
              </a:lnSpc>
              <a:spcBef>
                <a:spcPct val="50000"/>
              </a:spcBef>
            </a:pPr>
            <a:fld id="{F883BB11-FCE2-4D13-9F8B-8ADF963FEBD4}" type="slidenum">
              <a:rPr lang="en-US" sz="1000">
                <a:solidFill>
                  <a:srgbClr val="006B61"/>
                </a:solidFill>
                <a:cs typeface="Arial" panose="020B0604020202020204" pitchFamily="34" charset="0"/>
                <a:sym typeface="Arial" panose="020B0604020202020204" pitchFamily="34" charset="0"/>
              </a:rPr>
              <a:pPr algn="r">
                <a:lnSpc>
                  <a:spcPct val="90000"/>
                </a:lnSpc>
                <a:spcBef>
                  <a:spcPct val="50000"/>
                </a:spcBef>
              </a:pPr>
              <a:t>‹#›</a:t>
            </a:fld>
            <a:endParaRPr lang="en-US" sz="1000">
              <a:solidFill>
                <a:srgbClr val="006B61"/>
              </a:solidFill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600" kern="1200">
          <a:solidFill>
            <a:schemeClr val="accent2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ctr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2pPr>
      <a:lvl3pPr algn="ctr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algn="ctr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algn="ctr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457200" algn="ctr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ctr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ctr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ctr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lvl1pPr marL="285750" indent="-285750" algn="l" defTabSz="0" rtl="0" eaLnBrk="0" fontAlgn="base" hangingPunct="0">
        <a:lnSpc>
          <a:spcPct val="88000"/>
        </a:lnSpc>
        <a:spcBef>
          <a:spcPct val="30000"/>
        </a:spcBef>
        <a:spcAft>
          <a:spcPct val="0"/>
        </a:spcAft>
        <a:buClr>
          <a:schemeClr val="accent2"/>
        </a:buClr>
        <a:buSzPct val="100000"/>
        <a:buChar char="•"/>
        <a:defRPr sz="2400" b="1" kern="1200">
          <a:solidFill>
            <a:srgbClr val="000000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685800" indent="-228600" algn="l" defTabSz="0" rtl="0" eaLnBrk="0" fontAlgn="base" hangingPunct="0">
        <a:lnSpc>
          <a:spcPct val="88000"/>
        </a:lnSpc>
        <a:spcBef>
          <a:spcPct val="30000"/>
        </a:spcBef>
        <a:spcAft>
          <a:spcPct val="0"/>
        </a:spcAft>
        <a:buClr>
          <a:schemeClr val="accent2"/>
        </a:buClr>
        <a:buSzPct val="100000"/>
        <a:buChar char="–"/>
        <a:defRPr sz="2000" b="1" kern="1200">
          <a:solidFill>
            <a:srgbClr val="000000"/>
          </a:solidFill>
          <a:latin typeface="+mn-lt"/>
          <a:ea typeface="+mn-ea"/>
          <a:cs typeface="+mn-cs"/>
          <a:sym typeface="Arial" panose="020B0604020202020204" pitchFamily="34" charset="0"/>
        </a:defRPr>
      </a:lvl2pPr>
      <a:lvl3pPr marL="1143000" indent="-228600" algn="l" defTabSz="0" rtl="0" eaLnBrk="0" fontAlgn="base" hangingPunct="0">
        <a:lnSpc>
          <a:spcPct val="88000"/>
        </a:lnSpc>
        <a:spcBef>
          <a:spcPct val="30000"/>
        </a:spcBef>
        <a:spcAft>
          <a:spcPct val="0"/>
        </a:spcAft>
        <a:buClr>
          <a:schemeClr val="accent2"/>
        </a:buClr>
        <a:buSzPct val="100000"/>
        <a:buChar char="»"/>
        <a:defRPr b="1" kern="1200">
          <a:solidFill>
            <a:srgbClr val="000000"/>
          </a:solidFill>
          <a:latin typeface="+mn-lt"/>
          <a:ea typeface="+mn-ea"/>
          <a:cs typeface="+mn-cs"/>
          <a:sym typeface="Arial" panose="020B0604020202020204" pitchFamily="34" charset="0"/>
        </a:defRPr>
      </a:lvl3pPr>
      <a:lvl4pPr marL="1543050" indent="-171450" algn="l" defTabSz="0" rtl="0" eaLnBrk="0" fontAlgn="base" hangingPunct="0">
        <a:lnSpc>
          <a:spcPct val="88000"/>
        </a:lnSpc>
        <a:spcBef>
          <a:spcPct val="30000"/>
        </a:spcBef>
        <a:spcAft>
          <a:spcPct val="0"/>
        </a:spcAft>
        <a:buClr>
          <a:schemeClr val="accent2"/>
        </a:buClr>
        <a:buSzPct val="100000"/>
        <a:buChar char="•"/>
        <a:defRPr sz="1400" b="1" kern="1200">
          <a:solidFill>
            <a:srgbClr val="000000"/>
          </a:solidFill>
          <a:latin typeface="+mn-lt"/>
          <a:ea typeface="+mn-ea"/>
          <a:cs typeface="+mn-cs"/>
          <a:sym typeface="Arial" panose="020B0604020202020204" pitchFamily="34" charset="0"/>
        </a:defRPr>
      </a:lvl4pPr>
      <a:lvl5pPr marL="2000250" indent="-171450" algn="l" defTabSz="0" rtl="0" eaLnBrk="0" fontAlgn="base" hangingPunct="0">
        <a:lnSpc>
          <a:spcPct val="88000"/>
        </a:lnSpc>
        <a:spcBef>
          <a:spcPct val="30000"/>
        </a:spcBef>
        <a:spcAft>
          <a:spcPct val="0"/>
        </a:spcAft>
        <a:buClr>
          <a:schemeClr val="accent2"/>
        </a:buClr>
        <a:buSzPct val="100000"/>
        <a:buChar char="–"/>
        <a:defRPr sz="1400" b="1" kern="1200">
          <a:solidFill>
            <a:srgbClr val="000000"/>
          </a:solidFill>
          <a:latin typeface="+mn-lt"/>
          <a:ea typeface="+mn-ea"/>
          <a:cs typeface="+mn-cs"/>
          <a:sym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sac.org/secshelf/papers/protection_information.pdf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 descr="Large confetti"/>
          <p:cNvSpPr>
            <a:spLocks noGrp="1" noChangeArrowheads="1"/>
          </p:cNvSpPr>
          <p:nvPr>
            <p:ph type="ctrTitle" idx="4294967295"/>
          </p:nvPr>
        </p:nvSpPr>
        <p:spPr>
          <a:xfrm>
            <a:off x="708025" y="1127125"/>
            <a:ext cx="7772400" cy="1470025"/>
          </a:xfrm>
          <a:ln/>
        </p:spPr>
        <p:txBody>
          <a:bodyPr/>
          <a:lstStyle/>
          <a:p>
            <a:r>
              <a:rPr lang="zh-CN" altLang="zh-CN"/>
              <a:t>Privacy Enhancing Technologies</a:t>
            </a:r>
          </a:p>
        </p:txBody>
      </p:sp>
      <p:sp>
        <p:nvSpPr>
          <p:cNvPr id="3075" name="Subtitle 2" descr="Large confetti"/>
          <p:cNvSpPr>
            <a:spLocks noGrp="1" noChangeArrowheads="1"/>
          </p:cNvSpPr>
          <p:nvPr>
            <p:ph type="subTitle" idx="1"/>
          </p:nvPr>
        </p:nvSpPr>
        <p:spPr>
          <a:xfrm>
            <a:off x="1377950" y="4246563"/>
            <a:ext cx="6400800" cy="509587"/>
          </a:xfrm>
          <a:ln/>
        </p:spPr>
        <p:txBody>
          <a:bodyPr/>
          <a:lstStyle/>
          <a:p>
            <a:r>
              <a:rPr lang="zh-CN" altLang="zh-CN"/>
              <a:t>Elaine Shi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120900" y="2835275"/>
            <a:ext cx="564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Lecture 4 Principles of System Security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721225" y="5807075"/>
            <a:ext cx="4179888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slides partially borrowed from Jonathan Katz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OS ensures isolation between apps</a:t>
            </a:r>
            <a:endParaRPr lang="zh-CN" altLang="en-US" sz="320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782638" y="4989513"/>
            <a:ext cx="6142037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If one of the application is buggy and thus is compromised or crashed, it will not affect the behavior of other applications</a:t>
            </a:r>
            <a:endParaRPr lang="zh-CN" altLang="en-US" sz="2400">
              <a:solidFill>
                <a:schemeClr val="accent2"/>
              </a:solidFill>
            </a:endParaRP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635000" y="1423988"/>
            <a:ext cx="4003675" cy="2897187"/>
            <a:chOff x="0" y="0"/>
            <a:chExt cx="7112" cy="5147"/>
          </a:xfrm>
        </p:grpSpPr>
        <p:grpSp>
          <p:nvGrpSpPr>
            <p:cNvPr id="12293" name="Group 5"/>
            <p:cNvGrpSpPr>
              <a:grpSpLocks/>
            </p:cNvGrpSpPr>
            <p:nvPr/>
          </p:nvGrpSpPr>
          <p:grpSpPr bwMode="auto">
            <a:xfrm>
              <a:off x="3745" y="0"/>
              <a:ext cx="1285" cy="1287"/>
              <a:chOff x="0" y="0"/>
              <a:chExt cx="1286" cy="1286"/>
            </a:xfrm>
          </p:grpSpPr>
          <p:sp>
            <p:nvSpPr>
              <p:cNvPr id="12294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287" cy="1287"/>
              </a:xfrm>
              <a:prstGeom prst="rect">
                <a:avLst/>
              </a:prstGeom>
              <a:solidFill>
                <a:schemeClr val="hlink"/>
              </a:solidFill>
              <a:ln w="9525" cap="flat" cmpd="sng">
                <a:solidFill>
                  <a:srgbClr val="302B34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pic>
            <p:nvPicPr>
              <p:cNvPr id="12295" name="Picture 7" descr="未标题-4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" y="117"/>
                <a:ext cx="1035" cy="1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2296" name="Group 8"/>
            <p:cNvGrpSpPr>
              <a:grpSpLocks/>
            </p:cNvGrpSpPr>
            <p:nvPr/>
          </p:nvGrpSpPr>
          <p:grpSpPr bwMode="auto">
            <a:xfrm>
              <a:off x="350" y="0"/>
              <a:ext cx="1288" cy="1287"/>
              <a:chOff x="0" y="0"/>
              <a:chExt cx="1286" cy="1286"/>
            </a:xfrm>
          </p:grpSpPr>
          <p:sp>
            <p:nvSpPr>
              <p:cNvPr id="12297" name="Rectangle 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287" cy="1287"/>
              </a:xfrm>
              <a:prstGeom prst="rect">
                <a:avLst/>
              </a:prstGeom>
              <a:solidFill>
                <a:schemeClr val="hlink"/>
              </a:solidFill>
              <a:ln w="9525" cap="flat" cmpd="sng">
                <a:solidFill>
                  <a:srgbClr val="302B34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pic>
            <p:nvPicPr>
              <p:cNvPr id="12298" name="Picture 10" descr="未标题-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6" y="116"/>
                <a:ext cx="1020" cy="1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2299" name="Group 11"/>
            <p:cNvGrpSpPr>
              <a:grpSpLocks/>
            </p:cNvGrpSpPr>
            <p:nvPr/>
          </p:nvGrpSpPr>
          <p:grpSpPr bwMode="auto">
            <a:xfrm>
              <a:off x="5615" y="0"/>
              <a:ext cx="1288" cy="1287"/>
              <a:chOff x="0" y="0"/>
              <a:chExt cx="1286" cy="1286"/>
            </a:xfrm>
          </p:grpSpPr>
          <p:sp>
            <p:nvSpPr>
              <p:cNvPr id="12300" name="Rectangle 1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287" cy="1287"/>
              </a:xfrm>
              <a:prstGeom prst="rect">
                <a:avLst/>
              </a:prstGeom>
              <a:solidFill>
                <a:schemeClr val="hlink"/>
              </a:solidFill>
              <a:ln w="9525" cap="flat" cmpd="sng">
                <a:solidFill>
                  <a:srgbClr val="302B34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pic>
            <p:nvPicPr>
              <p:cNvPr id="12301" name="Picture 13" descr="未标题-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" y="117"/>
                <a:ext cx="1035" cy="1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2302" name="Group 14"/>
            <p:cNvGrpSpPr>
              <a:grpSpLocks/>
            </p:cNvGrpSpPr>
            <p:nvPr/>
          </p:nvGrpSpPr>
          <p:grpSpPr bwMode="auto">
            <a:xfrm>
              <a:off x="1990" y="0"/>
              <a:ext cx="1285" cy="1287"/>
              <a:chOff x="0" y="0"/>
              <a:chExt cx="1286" cy="1286"/>
            </a:xfrm>
          </p:grpSpPr>
          <p:sp>
            <p:nvSpPr>
              <p:cNvPr id="12303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287" cy="1287"/>
              </a:xfrm>
              <a:prstGeom prst="rect">
                <a:avLst/>
              </a:prstGeom>
              <a:solidFill>
                <a:schemeClr val="hlink"/>
              </a:solidFill>
              <a:ln w="9525" cap="flat" cmpd="sng">
                <a:solidFill>
                  <a:srgbClr val="302B34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pic>
            <p:nvPicPr>
              <p:cNvPr id="12304" name="Picture 16" descr="未标题-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" y="117"/>
                <a:ext cx="1035" cy="10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2305" name="Picture 17" descr="redesign_ios7_comparison_v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755"/>
              <a:ext cx="7113" cy="3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306" name="Group 18"/>
          <p:cNvGrpSpPr>
            <a:grpSpLocks/>
          </p:cNvGrpSpPr>
          <p:nvPr/>
        </p:nvGrpSpPr>
        <p:grpSpPr bwMode="auto">
          <a:xfrm>
            <a:off x="5464175" y="1274763"/>
            <a:ext cx="3267075" cy="2947987"/>
            <a:chOff x="0" y="0"/>
            <a:chExt cx="5147" cy="4643"/>
          </a:xfrm>
        </p:grpSpPr>
        <p:sp>
          <p:nvSpPr>
            <p:cNvPr id="12307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1286" cy="1637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bevel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2308" name="Rounded Rectangle 4"/>
            <p:cNvSpPr>
              <a:spLocks noChangeArrowheads="1"/>
            </p:cNvSpPr>
            <p:nvPr/>
          </p:nvSpPr>
          <p:spPr bwMode="auto">
            <a:xfrm>
              <a:off x="117" y="1755"/>
              <a:ext cx="4913" cy="2888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25400" cap="flat" cmpd="sng">
              <a:solidFill>
                <a:srgbClr val="8C3A38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US" sz="360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rPr>
                <a:t>OS</a:t>
              </a:r>
              <a:endParaRPr lang="zh-CN" altLang="en-US" sz="3600"/>
            </a:p>
          </p:txBody>
        </p:sp>
        <p:sp>
          <p:nvSpPr>
            <p:cNvPr id="12309" name="Rounded Rectangle 6"/>
            <p:cNvSpPr>
              <a:spLocks noChangeArrowheads="1"/>
            </p:cNvSpPr>
            <p:nvPr/>
          </p:nvSpPr>
          <p:spPr bwMode="auto">
            <a:xfrm>
              <a:off x="3975" y="158"/>
              <a:ext cx="978" cy="14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25400" cap="flat" cmpd="sng">
              <a:solidFill>
                <a:srgbClr val="8C3A38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rPr>
                <a:t>App</a:t>
              </a:r>
              <a:endParaRPr lang="zh-CN" altLang="en-US"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2310" name="Rounded Rectangle 6"/>
            <p:cNvSpPr>
              <a:spLocks noChangeArrowheads="1"/>
            </p:cNvSpPr>
            <p:nvPr/>
          </p:nvSpPr>
          <p:spPr bwMode="auto">
            <a:xfrm>
              <a:off x="185" y="158"/>
              <a:ext cx="978" cy="14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25400" cap="flat" cmpd="sng">
              <a:solidFill>
                <a:srgbClr val="8C3A38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rPr>
                <a:t>App</a:t>
              </a:r>
              <a:endParaRPr lang="zh-CN" altLang="en-US"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2311" name="Rounded Rectangle 6"/>
            <p:cNvSpPr>
              <a:spLocks noChangeArrowheads="1"/>
            </p:cNvSpPr>
            <p:nvPr/>
          </p:nvSpPr>
          <p:spPr bwMode="auto">
            <a:xfrm>
              <a:off x="2711" y="158"/>
              <a:ext cx="978" cy="14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25400" cap="flat" cmpd="sng">
              <a:solidFill>
                <a:srgbClr val="8C3A38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rPr>
                <a:t>App</a:t>
              </a:r>
              <a:endParaRPr lang="zh-CN" altLang="en-US"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2312" name="Rounded Rectangle 6"/>
            <p:cNvSpPr>
              <a:spLocks noChangeArrowheads="1"/>
            </p:cNvSpPr>
            <p:nvPr/>
          </p:nvSpPr>
          <p:spPr bwMode="auto">
            <a:xfrm>
              <a:off x="1448" y="158"/>
              <a:ext cx="978" cy="141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25400" cap="flat" cmpd="sng">
              <a:solidFill>
                <a:srgbClr val="8C3A38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US" sz="120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rPr>
                <a:t>App</a:t>
              </a:r>
              <a:endParaRPr lang="zh-CN" altLang="en-US"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2313" name="Rectangle 25"/>
            <p:cNvSpPr>
              <a:spLocks noChangeArrowheads="1"/>
            </p:cNvSpPr>
            <p:nvPr/>
          </p:nvSpPr>
          <p:spPr bwMode="auto">
            <a:xfrm>
              <a:off x="1287" y="0"/>
              <a:ext cx="1286" cy="1637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2314" name="Rectangle 26"/>
            <p:cNvSpPr>
              <a:spLocks noChangeArrowheads="1"/>
            </p:cNvSpPr>
            <p:nvPr/>
          </p:nvSpPr>
          <p:spPr bwMode="auto">
            <a:xfrm>
              <a:off x="2574" y="0"/>
              <a:ext cx="1286" cy="1637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2315" name="Rectangle 27"/>
            <p:cNvSpPr>
              <a:spLocks noChangeArrowheads="1"/>
            </p:cNvSpPr>
            <p:nvPr/>
          </p:nvSpPr>
          <p:spPr bwMode="auto">
            <a:xfrm>
              <a:off x="3861" y="0"/>
              <a:ext cx="1286" cy="1637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708025" y="230188"/>
            <a:ext cx="7875588" cy="727075"/>
          </a:xfrm>
          <a:ln/>
        </p:spPr>
        <p:txBody>
          <a:bodyPr/>
          <a:lstStyle/>
          <a:p>
            <a:r>
              <a:rPr lang="en-US" sz="3200"/>
              <a:t>Hypervisor ensures isolation between OS</a:t>
            </a:r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560388" y="1646238"/>
            <a:ext cx="2897187" cy="3565525"/>
            <a:chOff x="0" y="0"/>
            <a:chExt cx="5159" cy="6787"/>
          </a:xfrm>
        </p:grpSpPr>
        <p:pic>
          <p:nvPicPr>
            <p:cNvPr id="13316" name="Picture 4" descr="clust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329"/>
              <a:ext cx="5148" cy="2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3317" name="Group 5"/>
            <p:cNvGrpSpPr>
              <a:grpSpLocks/>
            </p:cNvGrpSpPr>
            <p:nvPr/>
          </p:nvGrpSpPr>
          <p:grpSpPr bwMode="auto">
            <a:xfrm>
              <a:off x="13" y="0"/>
              <a:ext cx="5031" cy="1500"/>
              <a:chOff x="0" y="0"/>
              <a:chExt cx="6668" cy="1988"/>
            </a:xfrm>
          </p:grpSpPr>
          <p:grpSp>
            <p:nvGrpSpPr>
              <p:cNvPr id="13318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1988" cy="1988"/>
                <a:chOff x="0" y="0"/>
                <a:chExt cx="1988" cy="1988"/>
              </a:xfrm>
            </p:grpSpPr>
            <p:pic>
              <p:nvPicPr>
                <p:cNvPr id="13319" name="Picture 7" descr="images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34" y="234"/>
                  <a:ext cx="1527" cy="15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3320" name="Rectangle 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89" cy="1989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3321" name="Group 9"/>
              <p:cNvGrpSpPr>
                <a:grpSpLocks/>
              </p:cNvGrpSpPr>
              <p:nvPr/>
            </p:nvGrpSpPr>
            <p:grpSpPr bwMode="auto">
              <a:xfrm>
                <a:off x="2340" y="0"/>
                <a:ext cx="1988" cy="1988"/>
                <a:chOff x="0" y="0"/>
                <a:chExt cx="1988" cy="1988"/>
              </a:xfrm>
            </p:grpSpPr>
            <p:pic>
              <p:nvPicPr>
                <p:cNvPr id="13322" name="Picture 10" descr="download (1)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1" y="234"/>
                  <a:ext cx="1404" cy="14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3323" name="Rectangle 1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89" cy="1989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3324" name="Group 12"/>
              <p:cNvGrpSpPr>
                <a:grpSpLocks/>
              </p:cNvGrpSpPr>
              <p:nvPr/>
            </p:nvGrpSpPr>
            <p:grpSpPr bwMode="auto">
              <a:xfrm>
                <a:off x="4680" y="0"/>
                <a:ext cx="1988" cy="1988"/>
                <a:chOff x="0" y="0"/>
                <a:chExt cx="1988" cy="1988"/>
              </a:xfrm>
            </p:grpSpPr>
            <p:pic>
              <p:nvPicPr>
                <p:cNvPr id="13325" name="Picture 13" descr="download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7" y="234"/>
                  <a:ext cx="1662" cy="14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3326" name="Rectangle 1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89" cy="1989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endParaRPr lang="zh-CN" altLang="en-US"/>
                </a:p>
              </p:txBody>
            </p:sp>
          </p:grpSp>
        </p:grpSp>
        <p:pic>
          <p:nvPicPr>
            <p:cNvPr id="13327" name="Picture 15" descr="virtualbox-logo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" y="1755"/>
              <a:ext cx="5146" cy="2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13328" name="Group 16"/>
          <p:cNvGrpSpPr>
            <a:grpSpLocks/>
          </p:cNvGrpSpPr>
          <p:nvPr/>
        </p:nvGrpSpPr>
        <p:grpSpPr bwMode="auto">
          <a:xfrm>
            <a:off x="4794250" y="1646238"/>
            <a:ext cx="3759200" cy="3492500"/>
            <a:chOff x="0" y="0"/>
            <a:chExt cx="6971" cy="5222"/>
          </a:xfrm>
        </p:grpSpPr>
        <p:sp>
          <p:nvSpPr>
            <p:cNvPr id="13329" name="Rounded Rectangle 53"/>
            <p:cNvSpPr>
              <a:spLocks noChangeArrowheads="1"/>
            </p:cNvSpPr>
            <p:nvPr/>
          </p:nvSpPr>
          <p:spPr bwMode="auto">
            <a:xfrm>
              <a:off x="0" y="3890"/>
              <a:ext cx="6867" cy="1333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25400" cap="flat" cmpd="sng">
              <a:solidFill>
                <a:srgbClr val="8C3A38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en-US" sz="360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rPr>
                <a:t>     </a:t>
              </a:r>
              <a:endParaRPr lang="zh-CN" altLang="en-US"/>
            </a:p>
          </p:txBody>
        </p:sp>
        <p:sp>
          <p:nvSpPr>
            <p:cNvPr id="13330" name="TextBox 54"/>
            <p:cNvSpPr>
              <a:spLocks noChangeArrowheads="1"/>
            </p:cNvSpPr>
            <p:nvPr/>
          </p:nvSpPr>
          <p:spPr bwMode="auto">
            <a:xfrm>
              <a:off x="67" y="4000"/>
              <a:ext cx="6485" cy="9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20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rPr>
                <a:t>Hardware</a:t>
              </a:r>
            </a:p>
          </p:txBody>
        </p:sp>
        <p:sp>
          <p:nvSpPr>
            <p:cNvPr id="13331" name="Rounded Rectangle 4"/>
            <p:cNvSpPr>
              <a:spLocks noChangeArrowheads="1"/>
            </p:cNvSpPr>
            <p:nvPr/>
          </p:nvSpPr>
          <p:spPr bwMode="auto">
            <a:xfrm>
              <a:off x="70" y="3"/>
              <a:ext cx="2222" cy="2677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25400" cap="flat" cmpd="sng">
              <a:solidFill>
                <a:srgbClr val="8C3A38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US" sz="360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rPr>
                <a:t>OS</a:t>
              </a:r>
              <a:endParaRPr lang="zh-CN" altLang="en-US" sz="3600"/>
            </a:p>
          </p:txBody>
        </p:sp>
        <p:sp>
          <p:nvSpPr>
            <p:cNvPr id="13332" name="Rounded Rectangle 11"/>
            <p:cNvSpPr>
              <a:spLocks noChangeArrowheads="1"/>
            </p:cNvSpPr>
            <p:nvPr/>
          </p:nvSpPr>
          <p:spPr bwMode="auto">
            <a:xfrm>
              <a:off x="67" y="2798"/>
              <a:ext cx="6870" cy="101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 cap="flat" cmpd="sng">
              <a:solidFill>
                <a:srgbClr val="395E8A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/>
            <a:lstStyle/>
            <a:p>
              <a:pPr algn="ctr"/>
              <a:r>
                <a:rPr lang="en-US" sz="320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rPr>
                <a:t>Hypervisor</a:t>
              </a:r>
              <a:endParaRPr lang="zh-CN" altLang="en-US"/>
            </a:p>
          </p:txBody>
        </p:sp>
        <p:sp>
          <p:nvSpPr>
            <p:cNvPr id="13333" name="Rounded Rectangle 4"/>
            <p:cNvSpPr>
              <a:spLocks noChangeArrowheads="1"/>
            </p:cNvSpPr>
            <p:nvPr/>
          </p:nvSpPr>
          <p:spPr bwMode="auto">
            <a:xfrm>
              <a:off x="2407" y="0"/>
              <a:ext cx="2225" cy="268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25400" cap="flat" cmpd="sng">
              <a:solidFill>
                <a:srgbClr val="8C3A38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US" sz="360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rPr>
                <a:t>OS</a:t>
              </a:r>
              <a:endParaRPr lang="zh-CN" altLang="en-US" sz="3600"/>
            </a:p>
          </p:txBody>
        </p:sp>
        <p:sp>
          <p:nvSpPr>
            <p:cNvPr id="13334" name="Rounded Rectangle 4"/>
            <p:cNvSpPr>
              <a:spLocks noChangeArrowheads="1"/>
            </p:cNvSpPr>
            <p:nvPr/>
          </p:nvSpPr>
          <p:spPr bwMode="auto">
            <a:xfrm>
              <a:off x="4747" y="0"/>
              <a:ext cx="2225" cy="268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25400" cap="flat" cmpd="sng">
              <a:solidFill>
                <a:srgbClr val="8C3A38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US" sz="360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rPr>
                <a:t>OS</a:t>
              </a:r>
              <a:endParaRPr lang="zh-CN" altLang="en-US" sz="360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 descr="Large confetti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CF0E30"/>
                </a:solidFill>
              </a:rPr>
              <a:t>Homework</a:t>
            </a: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5363" name="Content Placeholder 2" descr="Large confetti"/>
          <p:cNvSpPr>
            <a:spLocks noGrp="1" noChangeArrowheads="1"/>
          </p:cNvSpPr>
          <p:nvPr>
            <p:ph idx="4294967295"/>
          </p:nvPr>
        </p:nvSpPr>
        <p:spPr>
          <a:xfrm>
            <a:off x="114300" y="903288"/>
            <a:ext cx="8610600" cy="5048250"/>
          </a:xfrm>
          <a:ln/>
        </p:spPr>
        <p:txBody>
          <a:bodyPr/>
          <a:lstStyle/>
          <a:p>
            <a:pPr>
              <a:lnSpc>
                <a:spcPct val="68000"/>
              </a:lnSpc>
              <a:buFontTx/>
              <a:buNone/>
            </a:pPr>
            <a:endParaRPr lang="zh-CN" altLang="en-US" sz="2600" b="0"/>
          </a:p>
          <a:p>
            <a:pPr>
              <a:lnSpc>
                <a:spcPct val="100000"/>
              </a:lnSpc>
            </a:pPr>
            <a:r>
              <a:rPr lang="en-US" sz="2600" b="0"/>
              <a:t>Can you give some more examples in real life that indicate principle of least privilege and privilege separation?</a:t>
            </a:r>
          </a:p>
          <a:p>
            <a:pPr>
              <a:lnSpc>
                <a:spcPct val="100000"/>
              </a:lnSpc>
            </a:pPr>
            <a:endParaRPr lang="en-US" sz="2600" b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 descr="Large confetti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CF0E30"/>
                </a:solidFill>
              </a:rPr>
              <a:t>Reading list</a:t>
            </a: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6387" name="Rectangle 3" descr="Large confetti"/>
          <p:cNvSpPr>
            <a:spLocks noGrp="1" noChangeArrowheads="1"/>
          </p:cNvSpPr>
          <p:nvPr>
            <p:ph idx="4294967295"/>
          </p:nvPr>
        </p:nvSpPr>
        <p:spPr>
          <a:xfrm>
            <a:off x="188913" y="1127125"/>
            <a:ext cx="8840787" cy="5048250"/>
          </a:xfrm>
          <a:ln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/>
              <a:t>[Saltzer and Schroeder 1975] </a:t>
            </a:r>
            <a:r>
              <a:rPr lang="en-US">
                <a:hlinkClick r:id="rId2"/>
              </a:rPr>
              <a:t>The Protection of Information in Computer Systems</a:t>
            </a:r>
            <a:r>
              <a:rPr lang="en-US"/>
              <a:t> </a:t>
            </a:r>
          </a:p>
          <a:p>
            <a:pPr>
              <a:lnSpc>
                <a:spcPct val="100000"/>
              </a:lnSpc>
            </a:pP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 descr="Large confetti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r>
              <a:rPr lang="zh-CN" altLang="zh-CN"/>
              <a:t>Roadmap</a:t>
            </a:r>
          </a:p>
        </p:txBody>
      </p:sp>
      <p:sp>
        <p:nvSpPr>
          <p:cNvPr id="4099" name="Content Placeholder 2" descr="Large confetti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285750" indent="-285750" algn="l">
              <a:buFontTx/>
              <a:buChar char="•"/>
            </a:pPr>
            <a:r>
              <a:rPr lang="en-US" b="0"/>
              <a:t>Privacy and </a:t>
            </a:r>
            <a:r>
              <a:rPr lang="zh-CN" altLang="en-US" b="0"/>
              <a:t>System Security</a:t>
            </a:r>
          </a:p>
          <a:p>
            <a:pPr marL="285750" indent="-285750" algn="l">
              <a:buFontTx/>
              <a:buChar char="•"/>
            </a:pPr>
            <a:endParaRPr lang="zh-CN" altLang="en-US" b="0"/>
          </a:p>
          <a:p>
            <a:pPr marL="285750" indent="-285750" algn="l">
              <a:buFontTx/>
              <a:buChar char="•"/>
            </a:pPr>
            <a:r>
              <a:rPr lang="zh-CN" altLang="en-US" b="0"/>
              <a:t>Principle of least privilege</a:t>
            </a:r>
          </a:p>
          <a:p>
            <a:pPr marL="285750" indent="-285750" algn="l">
              <a:buFontTx/>
              <a:buChar char="•"/>
            </a:pPr>
            <a:endParaRPr lang="zh-CN" altLang="en-US" b="0"/>
          </a:p>
          <a:p>
            <a:pPr marL="285750" indent="-285750" algn="l">
              <a:buFontTx/>
              <a:buChar char="•"/>
            </a:pPr>
            <a:r>
              <a:rPr lang="zh-CN" altLang="en-US" b="0"/>
              <a:t>Principle of Privilege Separation</a:t>
            </a:r>
          </a:p>
          <a:p>
            <a:pPr marL="285750" indent="-285750" algn="l">
              <a:buFontTx/>
              <a:buChar char="•"/>
            </a:pPr>
            <a:endParaRPr lang="zh-CN" altLang="en-US" b="0"/>
          </a:p>
          <a:p>
            <a:pPr marL="285750" indent="-285750" algn="l">
              <a:buFontTx/>
              <a:buChar char="•"/>
            </a:pPr>
            <a:endParaRPr lang="zh-CN" altLang="en-US" b="0"/>
          </a:p>
          <a:p>
            <a:pPr marL="285750" indent="-285750" algn="l">
              <a:buFontTx/>
              <a:buChar char="•"/>
            </a:pPr>
            <a:endParaRPr lang="zh-CN" altLang="en-US" b="0"/>
          </a:p>
          <a:p>
            <a:pPr marL="285750" indent="-285750" algn="l">
              <a:buFontTx/>
              <a:buChar char="•"/>
            </a:pPr>
            <a:endParaRPr lang="en-US" b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System Security?</a:t>
            </a:r>
            <a:endParaRPr lang="zh-CN" altLang="en-US"/>
          </a:p>
        </p:txBody>
      </p:sp>
      <p:sp>
        <p:nvSpPr>
          <p:cNvPr id="5123" name="Rectangle 3" descr="Large confetti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0"/>
              <a:t>System security is necessary for privacy.</a:t>
            </a:r>
          </a:p>
          <a:p>
            <a:endParaRPr lang="en-US" sz="2800" b="0"/>
          </a:p>
          <a:p>
            <a:pPr lvl="1"/>
            <a:r>
              <a:rPr lang="en-US" sz="2800" b="0"/>
              <a:t>e.g. If OS is cpmpromised, data can be breached.</a:t>
            </a:r>
          </a:p>
          <a:p>
            <a:pPr lvl="1"/>
            <a:endParaRPr lang="zh-CN" altLang="en-US" sz="28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/>
              <a:t>System security</a:t>
            </a:r>
          </a:p>
        </p:txBody>
      </p:sp>
      <p:sp>
        <p:nvSpPr>
          <p:cNvPr id="6147" name="Rectangle 3" descr="Large confetti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sz="2800" b="0"/>
              <a:t>Several meanings of “system security” here:</a:t>
            </a:r>
          </a:p>
          <a:p>
            <a:pPr lvl="1"/>
            <a:r>
              <a:rPr lang="zh-CN" altLang="zh-CN" sz="2800" b="0"/>
              <a:t>Security of the entirety of what is being protected</a:t>
            </a:r>
          </a:p>
          <a:p>
            <a:pPr lvl="1"/>
            <a:r>
              <a:rPr lang="zh-CN" altLang="zh-CN" sz="2800" b="0"/>
              <a:t>Operating-system security</a:t>
            </a:r>
          </a:p>
          <a:p>
            <a:pPr lvl="1"/>
            <a:r>
              <a:rPr lang="zh-CN" altLang="zh-CN" sz="2800" b="0"/>
              <a:t>Host security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/>
              <a:t>Principle of least privilege</a:t>
            </a:r>
          </a:p>
        </p:txBody>
      </p:sp>
      <p:sp>
        <p:nvSpPr>
          <p:cNvPr id="7171" name="Rectangle 3" descr="Large confetti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8000"/>
              </a:lnSpc>
            </a:pPr>
            <a:endParaRPr lang="zh-CN" altLang="zh-CN" b="0"/>
          </a:p>
          <a:p>
            <a:pPr>
              <a:lnSpc>
                <a:spcPct val="78000"/>
              </a:lnSpc>
            </a:pPr>
            <a:r>
              <a:rPr lang="zh-CN" altLang="zh-CN" b="0"/>
              <a:t>A subject should be given only the privileges it needs to accomplish its task</a:t>
            </a:r>
          </a:p>
          <a:p>
            <a:pPr lvl="1">
              <a:lnSpc>
                <a:spcPct val="78000"/>
              </a:lnSpc>
            </a:pPr>
            <a:r>
              <a:rPr lang="zh-CN" altLang="zh-CN" b="0"/>
              <a:t>E.g., only allow access to information it needs</a:t>
            </a:r>
          </a:p>
          <a:p>
            <a:pPr lvl="1">
              <a:lnSpc>
                <a:spcPct val="78000"/>
              </a:lnSpc>
            </a:pPr>
            <a:r>
              <a:rPr lang="zh-CN" altLang="zh-CN" b="0"/>
              <a:t>E.g., only allow necessary communication</a:t>
            </a:r>
          </a:p>
          <a:p>
            <a:pPr>
              <a:lnSpc>
                <a:spcPct val="78000"/>
              </a:lnSpc>
            </a:pPr>
            <a:r>
              <a:rPr lang="zh-CN" altLang="zh-CN" b="0"/>
              <a:t>The function of a subject (not its identity) should determine this</a:t>
            </a:r>
          </a:p>
          <a:p>
            <a:pPr lvl="1">
              <a:lnSpc>
                <a:spcPct val="78000"/>
              </a:lnSpc>
            </a:pPr>
            <a:r>
              <a:rPr lang="zh-CN" altLang="zh-CN" b="0"/>
              <a:t>I.e., if a subject needs some privileges to complete a specific task, it should relinquish those privileges upon completion</a:t>
            </a:r>
          </a:p>
          <a:p>
            <a:pPr lvl="1">
              <a:lnSpc>
                <a:spcPct val="78000"/>
              </a:lnSpc>
            </a:pPr>
            <a:r>
              <a:rPr lang="zh-CN" altLang="zh-CN" b="0"/>
              <a:t>If reduced privileges are sufficient for a given task, the subject should request only those privileges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/>
              <a:t>Principle of least privilege</a:t>
            </a:r>
          </a:p>
        </p:txBody>
      </p:sp>
      <p:sp>
        <p:nvSpPr>
          <p:cNvPr id="8195" name="Rectangle 3" descr="Large confetti"/>
          <p:cNvSpPr>
            <a:spLocks noGrp="1" noChangeArrowheads="1"/>
          </p:cNvSpPr>
          <p:nvPr>
            <p:ph type="body" idx="1"/>
          </p:nvPr>
        </p:nvSpPr>
        <p:spPr>
          <a:xfrm>
            <a:off x="560388" y="1720850"/>
            <a:ext cx="7993062" cy="2154238"/>
          </a:xfrm>
        </p:spPr>
        <p:txBody>
          <a:bodyPr/>
          <a:lstStyle/>
          <a:p>
            <a:r>
              <a:rPr lang="zh-CN" altLang="en-US" sz="2800" b="0"/>
              <a:t>Every program and every privileged user of the system should operate using the least amount of privilege necessary to complete the job</a:t>
            </a:r>
            <a:r>
              <a:rPr lang="en-US" sz="2800" b="0"/>
              <a:t>.[Jerome Saltzer 74]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</a:t>
            </a:r>
            <a:r>
              <a:rPr lang="zh-CN" altLang="en-US"/>
              <a:t>xample</a:t>
            </a:r>
          </a:p>
        </p:txBody>
      </p:sp>
      <p:sp>
        <p:nvSpPr>
          <p:cNvPr id="9219" name="Rectangle 3" descr="Large confetti"/>
          <p:cNvSpPr>
            <a:spLocks noGrp="1" noChangeArrowheads="1"/>
          </p:cNvSpPr>
          <p:nvPr>
            <p:ph type="body" idx="1"/>
          </p:nvPr>
        </p:nvSpPr>
        <p:spPr>
          <a:xfrm>
            <a:off x="635000" y="1349375"/>
            <a:ext cx="7696200" cy="4376738"/>
          </a:xfrm>
        </p:spPr>
        <p:txBody>
          <a:bodyPr/>
          <a:lstStyle/>
          <a:p>
            <a:r>
              <a:rPr lang="en-US" sz="2800" b="0" dirty="0"/>
              <a:t>User account management: normal user does not have administrator's privilege.</a:t>
            </a:r>
          </a:p>
          <a:p>
            <a:r>
              <a:rPr lang="en-US" sz="2800" b="0" dirty="0" smtClean="0"/>
              <a:t>A CEO share </a:t>
            </a:r>
            <a:r>
              <a:rPr lang="en-US" sz="2800" b="0" dirty="0"/>
              <a:t>his office key only with his assistant, but not anyone else.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example</a:t>
            </a:r>
          </a:p>
        </p:txBody>
      </p:sp>
      <p:sp>
        <p:nvSpPr>
          <p:cNvPr id="10243" name="Rectangle 3" descr="Large confetti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b="0" dirty="0"/>
              <a:t>A web server should not run with root privilege if root privilege is not needed.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Privilege</a:t>
            </a:r>
            <a:r>
              <a:rPr lang="en-US"/>
              <a:t> </a:t>
            </a:r>
            <a:r>
              <a:rPr lang="zh-CN" altLang="en-US"/>
              <a:t>Separation</a:t>
            </a:r>
          </a:p>
        </p:txBody>
      </p:sp>
      <p:sp>
        <p:nvSpPr>
          <p:cNvPr id="11267" name="Rectangle 3" descr="Large confetti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/>
              <a:t>D</a:t>
            </a:r>
            <a:r>
              <a:rPr lang="zh-CN" altLang="en-US" b="0"/>
              <a:t>ivided </a:t>
            </a:r>
            <a:r>
              <a:rPr lang="en-US" b="0"/>
              <a:t>system </a:t>
            </a:r>
            <a:r>
              <a:rPr lang="zh-CN" altLang="en-US" b="0"/>
              <a:t>into parts which are limited to the specific privileges they require in order to perform a specific task.</a:t>
            </a:r>
          </a:p>
          <a:p>
            <a:pPr>
              <a:buFontTx/>
              <a:buNone/>
            </a:pPr>
            <a:endParaRPr lang="en-US" b="0"/>
          </a:p>
          <a:p>
            <a:r>
              <a:rPr lang="zh-CN" altLang="en-US" b="0"/>
              <a:t>E.g., </a:t>
            </a:r>
          </a:p>
          <a:p>
            <a:pPr lvl="1"/>
            <a:r>
              <a:rPr lang="zh-CN" altLang="en-US" b="0"/>
              <a:t>OS ensures isolation between apps</a:t>
            </a:r>
          </a:p>
          <a:p>
            <a:pPr lvl="1"/>
            <a:r>
              <a:rPr lang="zh-CN" altLang="en-US" b="0"/>
              <a:t>Hypervisor ensures isolation between OS</a:t>
            </a:r>
          </a:p>
          <a:p>
            <a:endParaRPr lang="zh-CN" altLang="en-US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earching Encrypted Data">
  <a:themeElements>
    <a:clrScheme name="">
      <a:dk1>
        <a:srgbClr val="081D58"/>
      </a:dk1>
      <a:lt1>
        <a:srgbClr val="FFFFFF"/>
      </a:lt1>
      <a:dk2>
        <a:srgbClr val="712000"/>
      </a:dk2>
      <a:lt2>
        <a:srgbClr val="618FFD"/>
      </a:lt2>
      <a:accent1>
        <a:srgbClr val="3365FB"/>
      </a:accent1>
      <a:accent2>
        <a:srgbClr val="CF0E30"/>
      </a:accent2>
      <a:accent3>
        <a:srgbClr val="FFFFFF"/>
      </a:accent3>
      <a:accent4>
        <a:srgbClr val="06174A"/>
      </a:accent4>
      <a:accent5>
        <a:srgbClr val="ADB8FD"/>
      </a:accent5>
      <a:accent6>
        <a:srgbClr val="BB0C2A"/>
      </a:accent6>
      <a:hlink>
        <a:srgbClr val="676767"/>
      </a:hlink>
      <a:folHlink>
        <a:srgbClr val="C1CEFF"/>
      </a:folHlink>
    </a:clrScheme>
    <a:fontScheme name="Searching Encrypted Da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0</Pages>
  <Words>391</Words>
  <Characters>0</Characters>
  <Application>Microsoft Office PowerPoint</Application>
  <DocSecurity>0</DocSecurity>
  <PresentationFormat>On-screen Show (4:3)</PresentationFormat>
  <Lines>0</Lines>
  <Paragraphs>66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宋体</vt:lpstr>
      <vt:lpstr>Arial</vt:lpstr>
      <vt:lpstr>Calibri</vt:lpstr>
      <vt:lpstr>Searching Encrypted Data</vt:lpstr>
      <vt:lpstr>Privacy Enhancing Technologies</vt:lpstr>
      <vt:lpstr>Roadmap</vt:lpstr>
      <vt:lpstr>Why System Security?</vt:lpstr>
      <vt:lpstr>System security</vt:lpstr>
      <vt:lpstr>Principle of least privilege</vt:lpstr>
      <vt:lpstr>Principle of least privilege</vt:lpstr>
      <vt:lpstr>Example</vt:lpstr>
      <vt:lpstr>More example</vt:lpstr>
      <vt:lpstr>Privilege Separation</vt:lpstr>
      <vt:lpstr>OS ensures isolation between apps</vt:lpstr>
      <vt:lpstr>Hypervisor ensures isolation between OS</vt:lpstr>
      <vt:lpstr>Homework</vt:lpstr>
      <vt:lpstr>Reading list</vt:lpstr>
    </vt:vector>
  </TitlesOfParts>
  <Manager/>
  <Company>PARC</Company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System Security</dc:title>
  <dc:subject>Privacy Enhancing Technologies</dc:subject>
  <dc:creator>elaine@cs.umd.edu</dc:creator>
  <cp:keywords/>
  <dc:description/>
  <cp:lastModifiedBy>Xiao_Wang</cp:lastModifiedBy>
  <cp:revision>97</cp:revision>
  <dcterms:created xsi:type="dcterms:W3CDTF">2012-09-18T06:40:00Z</dcterms:created>
  <dcterms:modified xsi:type="dcterms:W3CDTF">2013-10-07T12:59:59Z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2052-9.1.0.4180</vt:lpwstr>
  </property>
</Properties>
</file>