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sldIdLst>
    <p:sldId id="335" r:id="rId2"/>
    <p:sldId id="287" r:id="rId3"/>
    <p:sldId id="282" r:id="rId4"/>
    <p:sldId id="283" r:id="rId5"/>
    <p:sldId id="285" r:id="rId6"/>
    <p:sldId id="289" r:id="rId7"/>
    <p:sldId id="290" r:id="rId8"/>
    <p:sldId id="286" r:id="rId9"/>
    <p:sldId id="273" r:id="rId10"/>
    <p:sldId id="274" r:id="rId11"/>
    <p:sldId id="275" r:id="rId12"/>
    <p:sldId id="276" r:id="rId13"/>
    <p:sldId id="279" r:id="rId14"/>
    <p:sldId id="278" r:id="rId15"/>
    <p:sldId id="257" r:id="rId16"/>
    <p:sldId id="258" r:id="rId17"/>
    <p:sldId id="259" r:id="rId18"/>
    <p:sldId id="262" r:id="rId19"/>
    <p:sldId id="260" r:id="rId20"/>
    <p:sldId id="261" r:id="rId21"/>
    <p:sldId id="263" r:id="rId22"/>
    <p:sldId id="264" r:id="rId23"/>
    <p:sldId id="265" r:id="rId24"/>
    <p:sldId id="266" r:id="rId25"/>
    <p:sldId id="267" r:id="rId26"/>
    <p:sldId id="268" r:id="rId27"/>
    <p:sldId id="269" r:id="rId28"/>
    <p:sldId id="270" r:id="rId29"/>
    <p:sldId id="271" r:id="rId30"/>
    <p:sldId id="280" r:id="rId31"/>
    <p:sldId id="292" r:id="rId32"/>
    <p:sldId id="300" r:id="rId33"/>
    <p:sldId id="301" r:id="rId34"/>
    <p:sldId id="302" r:id="rId35"/>
    <p:sldId id="303" r:id="rId36"/>
    <p:sldId id="336" r:id="rId37"/>
    <p:sldId id="337" r:id="rId38"/>
  </p:sldIdLst>
  <p:sldSz cx="9144000" cy="6858000" type="screen4x3"/>
  <p:notesSz cx="7269163" cy="96012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044" y="108"/>
      </p:cViewPr>
      <p:guideLst>
        <p:guide orient="horz" pos="2160"/>
        <p:guide pos="2904"/>
      </p:guideLst>
    </p:cSldViewPr>
  </p:slideViewPr>
  <p:notesTextViewPr>
    <p:cViewPr>
      <p:scale>
        <a:sx n="1" d="1"/>
        <a:sy n="1" d="1"/>
      </p:scale>
      <p:origin x="0" y="0"/>
    </p:cViewPr>
  </p:notesTextViewPr>
  <p:gridSpacing cx="74295" cy="742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3149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2051" name="Date Placeholder 2"/>
          <p:cNvSpPr>
            <a:spLocks noGrp="1" noChangeArrowheads="1"/>
          </p:cNvSpPr>
          <p:nvPr>
            <p:ph type="dt" idx="1"/>
          </p:nvPr>
        </p:nvSpPr>
        <p:spPr bwMode="auto">
          <a:xfrm>
            <a:off x="4117975" y="0"/>
            <a:ext cx="3149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147C04AA-ABA1-474D-AADD-03D0B872D9A9}" type="datetime1">
              <a:rPr lang="en-US"/>
              <a:pPr/>
              <a:t>10/7/2013</a:t>
            </a:fld>
            <a:endParaRPr lang="en-US" sz="1200"/>
          </a:p>
        </p:txBody>
      </p:sp>
      <p:sp>
        <p:nvSpPr>
          <p:cNvPr id="2052" name="Slide Image Placeholder 3"/>
          <p:cNvSpPr>
            <a:spLocks noGrp="1" noRot="1" noChangeAspect="1" noChangeArrowheads="1"/>
          </p:cNvSpPr>
          <p:nvPr>
            <p:ph type="sldImg" idx="2"/>
          </p:nvPr>
        </p:nvSpPr>
        <p:spPr bwMode="auto">
          <a:xfrm>
            <a:off x="1211263" y="719138"/>
            <a:ext cx="48466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Notes Placeholder 4"/>
          <p:cNvSpPr>
            <a:spLocks noGrp="1" noRot="1" noChangeAspect="1" noChangeArrowheads="1"/>
          </p:cNvSpPr>
          <p:nvPr/>
        </p:nvSpPr>
        <p:spPr bwMode="auto">
          <a:xfrm>
            <a:off x="727075" y="4559300"/>
            <a:ext cx="58150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zh-CN"/>
              <a:t>Click to edit Master text styles</a:t>
            </a:r>
          </a:p>
          <a:p>
            <a:pPr>
              <a:buFontTx/>
              <a:buNone/>
            </a:pPr>
            <a:r>
              <a:rPr lang="zh-CN" altLang="zh-CN"/>
              <a:t>Second level</a:t>
            </a:r>
          </a:p>
          <a:p>
            <a:pPr>
              <a:buFontTx/>
              <a:buNone/>
            </a:pPr>
            <a:r>
              <a:rPr lang="zh-CN" altLang="zh-CN"/>
              <a:t>Third level</a:t>
            </a:r>
          </a:p>
          <a:p>
            <a:pPr>
              <a:buFontTx/>
              <a:buNone/>
            </a:pPr>
            <a:r>
              <a:rPr lang="zh-CN" altLang="zh-CN"/>
              <a:t>Fourth level</a:t>
            </a:r>
          </a:p>
          <a:p>
            <a:pPr>
              <a:buFontTx/>
              <a:buNone/>
            </a:pPr>
            <a:r>
              <a:rPr lang="zh-CN" altLang="zh-CN"/>
              <a:t>Fifth level</a:t>
            </a:r>
          </a:p>
        </p:txBody>
      </p:sp>
      <p:sp>
        <p:nvSpPr>
          <p:cNvPr id="2054" name="Footer Placeholder 5"/>
          <p:cNvSpPr>
            <a:spLocks noGrp="1" noChangeArrowheads="1"/>
          </p:cNvSpPr>
          <p:nvPr>
            <p:ph type="ftr" sz="quarter" idx="4"/>
          </p:nvPr>
        </p:nvSpPr>
        <p:spPr bwMode="auto">
          <a:xfrm>
            <a:off x="0" y="9118600"/>
            <a:ext cx="31496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2055" name="Slide Number Placeholder 6"/>
          <p:cNvSpPr>
            <a:spLocks noGrp="1" noChangeArrowheads="1"/>
          </p:cNvSpPr>
          <p:nvPr>
            <p:ph type="sldNum" sz="quarter" idx="5"/>
          </p:nvPr>
        </p:nvSpPr>
        <p:spPr bwMode="auto">
          <a:xfrm>
            <a:off x="4117975" y="9118600"/>
            <a:ext cx="31496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7EA77176-760B-42C9-A59F-CFB320F815C4}" type="slidenum">
              <a:rPr lang="en-US"/>
              <a:pPr/>
              <a:t>‹#›</a:t>
            </a:fld>
            <a:endParaRPr lang="en-US" sz="1200"/>
          </a:p>
        </p:txBody>
      </p:sp>
    </p:spTree>
    <p:extLst>
      <p:ext uri="{BB962C8B-B14F-4D97-AF65-F5344CB8AC3E}">
        <p14:creationId xmlns:p14="http://schemas.microsoft.com/office/powerpoint/2010/main" val="3694433672"/>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Slide Image Placeholder 1"/>
          <p:cNvSpPr>
            <a:spLocks noGrp="1" noRot="1" noChangeAspect="1" noChangeArrowheads="1"/>
          </p:cNvSpPr>
          <p:nvPr>
            <p:ph type="sldImg" idx="4294967295"/>
          </p:nvPr>
        </p:nvSpPr>
        <p:spPr>
          <a:xfrm>
            <a:off x="0" y="0"/>
            <a:ext cx="0" cy="0"/>
          </a:xfrm>
          <a:ln/>
        </p:spPr>
      </p:sp>
      <p:sp>
        <p:nvSpPr>
          <p:cNvPr id="20483"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Emphasize that this is an overview!</a:t>
            </a:r>
          </a:p>
        </p:txBody>
      </p:sp>
    </p:spTree>
    <p:extLst>
      <p:ext uri="{BB962C8B-B14F-4D97-AF65-F5344CB8AC3E}">
        <p14:creationId xmlns:p14="http://schemas.microsoft.com/office/powerpoint/2010/main" val="2532505980"/>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1986" name="Slide Image Placeholder 1"/>
          <p:cNvSpPr>
            <a:spLocks noGrp="1" noRot="1" noChangeAspect="1" noChangeArrowheads="1"/>
          </p:cNvSpPr>
          <p:nvPr>
            <p:ph type="sldImg" idx="4294967295"/>
          </p:nvPr>
        </p:nvSpPr>
        <p:spPr>
          <a:xfrm>
            <a:off x="2147483647" y="2147483647"/>
            <a:ext cx="30208538" cy="22658388"/>
          </a:xfrm>
          <a:ln/>
        </p:spPr>
      </p:sp>
      <p:sp>
        <p:nvSpPr>
          <p:cNvPr id="41987"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Digital Distributed System Security Architecture – Gasser, Goldstein, Kaufman, Lampson</a:t>
            </a:r>
            <a:endParaRPr lang="zh-CN" altLang="en-US"/>
          </a:p>
          <a:p>
            <a:r>
              <a:rPr lang="en-US"/>
              <a:t>A Reliable Bootstrap Architecture- Arbaugh, Farber, Smith</a:t>
            </a:r>
            <a:endParaRPr lang="zh-CN" altLang="en-US"/>
          </a:p>
          <a:p>
            <a:r>
              <a:rPr lang="en-US"/>
              <a:t>Design and Implementation of a TCG-based Integrity Measurement Architecture - Sailer, Zhang, Jaeger, van Doorn</a:t>
            </a:r>
          </a:p>
          <a:p>
            <a:r>
              <a:rPr lang="en-US"/>
              <a:t>Open-Source Applications of TCPA hardware - Marchesini, Smith, Wild, Stabiner, Barsamian</a:t>
            </a:r>
          </a:p>
          <a:p>
            <a:endParaRPr lang="zh-CN" altLang="en-US"/>
          </a:p>
        </p:txBody>
      </p:sp>
    </p:spTree>
    <p:extLst>
      <p:ext uri="{BB962C8B-B14F-4D97-AF65-F5344CB8AC3E}">
        <p14:creationId xmlns:p14="http://schemas.microsoft.com/office/powerpoint/2010/main" val="2345625460"/>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ChangeArrowheads="1"/>
          </p:cNvSpPr>
          <p:nvPr>
            <p:ph type="sldImg" idx="4294967295"/>
          </p:nvPr>
        </p:nvSpPr>
        <p:spPr>
          <a:xfrm>
            <a:off x="0" y="0"/>
            <a:ext cx="0" cy="0"/>
          </a:xfrm>
          <a:ln/>
        </p:spPr>
      </p:sp>
      <p:sp>
        <p:nvSpPr>
          <p:cNvPr id="22531"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Emphasize that this models a remote/software attacker, which is most common by far.</a:t>
            </a:r>
          </a:p>
        </p:txBody>
      </p:sp>
    </p:spTree>
    <p:extLst>
      <p:ext uri="{BB962C8B-B14F-4D97-AF65-F5344CB8AC3E}">
        <p14:creationId xmlns:p14="http://schemas.microsoft.com/office/powerpoint/2010/main" val="3815640510"/>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Slide Image Placeholder 1"/>
          <p:cNvSpPr>
            <a:spLocks noGrp="1" noRot="1" noChangeAspect="1" noChangeArrowheads="1"/>
          </p:cNvSpPr>
          <p:nvPr>
            <p:ph type="sldImg" idx="4294967295"/>
          </p:nvPr>
        </p:nvSpPr>
        <p:spPr>
          <a:xfrm>
            <a:off x="0" y="0"/>
            <a:ext cx="0" cy="0"/>
          </a:xfrm>
          <a:ln/>
        </p:spPr>
      </p:sp>
      <p:sp>
        <p:nvSpPr>
          <p:cNvPr id="24579"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Once VMM takes over, it never gives up control</a:t>
            </a:r>
            <a:endParaRPr lang="zh-CN" altLang="en-US"/>
          </a:p>
          <a:p>
            <a:endParaRPr lang="zh-CN" altLang="en-US"/>
          </a:p>
          <a:p>
            <a:r>
              <a:rPr lang="en-US"/>
              <a:t>KVM/370 in Retrospect – Gold, Linde, Cudney</a:t>
            </a:r>
          </a:p>
          <a:p>
            <a:r>
              <a:rPr lang="en-US"/>
              <a:t>An Overview of the GEMSOS class A1 technology and application experience – Shockley, Tao, Thompson</a:t>
            </a:r>
            <a:endParaRPr lang="zh-CN" altLang="en-US"/>
          </a:p>
          <a:p>
            <a:r>
              <a:rPr lang="en-US"/>
              <a:t>A Retrospective on the VAX VMM Security Kernel – Karger, Zurko, Bonin, Mason, Kahn</a:t>
            </a:r>
            <a:endParaRPr lang="zh-CN" altLang="en-US"/>
          </a:p>
          <a:p>
            <a:r>
              <a:rPr lang="en-US"/>
              <a:t>Terra: A virtual machine-based platform for trusted computing – Garﬁnkel, Pfaff, Chow, Rosenblum, and Boneh. </a:t>
            </a:r>
            <a:endParaRPr lang="zh-CN" altLang="en-US"/>
          </a:p>
          <a:p>
            <a:r>
              <a:rPr lang="en-US"/>
              <a:t>Reducing TCB complexity for security-sensitive applications: Three case studies – Singaravelu, Pu, Haertig, and Helmuth. </a:t>
            </a:r>
            <a:endParaRPr lang="zh-CN" altLang="en-US"/>
          </a:p>
          <a:p>
            <a:pPr eaLnBrk="1" hangingPunct="1">
              <a:spcBef>
                <a:spcPct val="0"/>
              </a:spcBef>
            </a:pPr>
            <a:r>
              <a:rPr lang="en-US"/>
              <a:t>A trusted open platform -  England, B. Lampson, J. Manferdelli, M. Peinado, and B. Willman. </a:t>
            </a:r>
          </a:p>
          <a:p>
            <a:endParaRPr lang="zh-CN" altLang="en-US"/>
          </a:p>
          <a:p>
            <a:r>
              <a:rPr lang="en-US"/>
              <a:t> </a:t>
            </a:r>
          </a:p>
        </p:txBody>
      </p:sp>
    </p:spTree>
    <p:extLst>
      <p:ext uri="{BB962C8B-B14F-4D97-AF65-F5344CB8AC3E}">
        <p14:creationId xmlns:p14="http://schemas.microsoft.com/office/powerpoint/2010/main" val="2895050504"/>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ChangeArrowheads="1"/>
          </p:cNvSpPr>
          <p:nvPr>
            <p:ph type="sldImg" idx="4294967295"/>
          </p:nvPr>
        </p:nvSpPr>
        <p:spPr>
          <a:xfrm>
            <a:off x="873125" y="0"/>
            <a:ext cx="2649538" cy="1989138"/>
          </a:xfrm>
          <a:ln/>
        </p:spPr>
      </p:sp>
      <p:sp>
        <p:nvSpPr>
          <p:cNvPr id="26627"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VMM or Hypervisor</a:t>
            </a:r>
            <a:endParaRPr lang="zh-CN" altLang="en-US"/>
          </a:p>
          <a:p>
            <a:endParaRPr lang="zh-CN" altLang="en-US"/>
          </a:p>
          <a:p>
            <a:r>
              <a:rPr lang="en-US"/>
              <a:t>Question: What causes these drawbacks?  </a:t>
            </a:r>
            <a:endParaRPr lang="zh-CN" altLang="en-US"/>
          </a:p>
          <a:p>
            <a:r>
              <a:rPr lang="en-US"/>
              <a:t>Observation: Cause is Persistance, i.e., VMM is present even when not performing security-sensitive operations! </a:t>
            </a:r>
            <a:endParaRPr lang="zh-CN" altLang="en-US"/>
          </a:p>
          <a:p>
            <a:r>
              <a:rPr lang="en-US"/>
              <a:t>Insight: Avoid w/ security on-demand.</a:t>
            </a:r>
          </a:p>
          <a:p>
            <a:endParaRPr lang="zh-CN" altLang="en-US"/>
          </a:p>
          <a:p>
            <a:endParaRPr lang="zh-CN" altLang="en-US"/>
          </a:p>
        </p:txBody>
      </p:sp>
    </p:spTree>
    <p:extLst>
      <p:ext uri="{BB962C8B-B14F-4D97-AF65-F5344CB8AC3E}">
        <p14:creationId xmlns:p14="http://schemas.microsoft.com/office/powerpoint/2010/main" val="97074427"/>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Slide Image Placeholder 1"/>
          <p:cNvSpPr>
            <a:spLocks noGrp="1" noRot="1" noChangeAspect="1" noChangeArrowheads="1"/>
          </p:cNvSpPr>
          <p:nvPr>
            <p:ph type="sldImg" idx="4294967295"/>
          </p:nvPr>
        </p:nvSpPr>
        <p:spPr>
          <a:xfrm>
            <a:off x="1588" y="0"/>
            <a:ext cx="0" cy="0"/>
          </a:xfrm>
          <a:ln/>
        </p:spPr>
      </p:sp>
      <p:sp>
        <p:nvSpPr>
          <p:cNvPr id="29699"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Of course, by design, the Flicker environment is quite spartan.  This means you can include exactly the code you need for your app and nothing else.  Applications this work well for include computational tasks (e.g., crypto), those that require minimal UI, e.g., password entry, etc.</a:t>
            </a:r>
          </a:p>
        </p:txBody>
      </p:sp>
    </p:spTree>
    <p:extLst>
      <p:ext uri="{BB962C8B-B14F-4D97-AF65-F5344CB8AC3E}">
        <p14:creationId xmlns:p14="http://schemas.microsoft.com/office/powerpoint/2010/main" val="1757534057"/>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1746" name="Slide Image Placeholder 1"/>
          <p:cNvSpPr>
            <a:spLocks noGrp="1" noRot="1" noChangeAspect="1" noChangeArrowheads="1"/>
          </p:cNvSpPr>
          <p:nvPr>
            <p:ph type="sldImg" idx="4294967295"/>
          </p:nvPr>
        </p:nvSpPr>
        <p:spPr>
          <a:xfrm>
            <a:off x="0" y="0"/>
            <a:ext cx="0" cy="0"/>
          </a:xfrm>
          <a:ln/>
        </p:spPr>
      </p:sp>
      <p:sp>
        <p:nvSpPr>
          <p:cNvPr id="31747"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Module makes the decision, which prevents a malicious module from being run.  Of course, the tradeoff is availability.  A malicious OS may choose not to run Flicker.  Fortunately, as I describe later, the user can detect this.</a:t>
            </a:r>
          </a:p>
        </p:txBody>
      </p:sp>
    </p:spTree>
    <p:extLst>
      <p:ext uri="{BB962C8B-B14F-4D97-AF65-F5344CB8AC3E}">
        <p14:creationId xmlns:p14="http://schemas.microsoft.com/office/powerpoint/2010/main" val="2803462888"/>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4818" name="Slide Image Placeholder 1"/>
          <p:cNvSpPr>
            <a:spLocks noGrp="1" noRot="1" noChangeAspect="1" noChangeArrowheads="1"/>
          </p:cNvSpPr>
          <p:nvPr>
            <p:ph type="sldImg" idx="4294967295"/>
          </p:nvPr>
        </p:nvSpPr>
        <p:spPr>
          <a:xfrm>
            <a:off x="1588" y="0"/>
            <a:ext cx="0" cy="0"/>
          </a:xfrm>
          <a:ln/>
        </p:spPr>
      </p:sp>
      <p:sp>
        <p:nvSpPr>
          <p:cNvPr id="34819"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Mention that this log is what prevents (via later detection) the adversary from providing bad input</a:t>
            </a:r>
          </a:p>
        </p:txBody>
      </p:sp>
    </p:spTree>
    <p:extLst>
      <p:ext uri="{BB962C8B-B14F-4D97-AF65-F5344CB8AC3E}">
        <p14:creationId xmlns:p14="http://schemas.microsoft.com/office/powerpoint/2010/main" val="2386589394"/>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Slide Image Placeholder 1"/>
          <p:cNvSpPr>
            <a:spLocks noGrp="1" noRot="1" noChangeAspect="1" noChangeArrowheads="1"/>
          </p:cNvSpPr>
          <p:nvPr>
            <p:ph type="sldImg" idx="4294967295"/>
          </p:nvPr>
        </p:nvSpPr>
        <p:spPr>
          <a:xfrm>
            <a:off x="0" y="0"/>
            <a:ext cx="0" cy="0"/>
          </a:xfrm>
          <a:ln/>
        </p:spPr>
      </p:sp>
      <p:sp>
        <p:nvSpPr>
          <p:cNvPr id="36867"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Mention that logs don’t persist through reboot</a:t>
            </a:r>
          </a:p>
        </p:txBody>
      </p:sp>
    </p:spTree>
    <p:extLst>
      <p:ext uri="{BB962C8B-B14F-4D97-AF65-F5344CB8AC3E}">
        <p14:creationId xmlns:p14="http://schemas.microsoft.com/office/powerpoint/2010/main" val="144346088"/>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9938" name="Slide Image Placeholder 1"/>
          <p:cNvSpPr>
            <a:spLocks noGrp="1" noRot="1" noChangeAspect="1" noChangeArrowheads="1"/>
          </p:cNvSpPr>
          <p:nvPr>
            <p:ph type="sldImg" idx="4294967295"/>
          </p:nvPr>
        </p:nvSpPr>
        <p:spPr>
          <a:xfrm>
            <a:off x="2147483647" y="2147483647"/>
            <a:ext cx="1962150" cy="1473200"/>
          </a:xfrm>
          <a:ln/>
        </p:spPr>
      </p:sp>
      <p:sp>
        <p:nvSpPr>
          <p:cNvPr id="39939" name="Notes Placeholder 2"/>
          <p:cNvSpPr>
            <a:spLocks noGrp="1" noRot="1" noChangeAspect="1" noChangeArrowheads="1"/>
          </p:cNvSpPr>
          <p:nvPr>
            <p:ph type="body" idx="1"/>
          </p:nvPr>
        </p:nvSpPr>
        <p:spPr bwMode="auto">
          <a:xfrm>
            <a:off x="484188" y="1679575"/>
            <a:ext cx="8723312" cy="475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Alice trusts her phone.  Attestation is a protocol that allows Alice to extend the trust she has in her phone to allow her to trust the software on her computer.</a:t>
            </a:r>
          </a:p>
          <a:p>
            <a:endParaRPr lang="zh-CN" altLang="en-US"/>
          </a:p>
          <a:p>
            <a:r>
              <a:rPr lang="en-US"/>
              <a:t>Random # is “given” to the TPM</a:t>
            </a:r>
            <a:endParaRPr lang="zh-CN" altLang="en-US"/>
          </a:p>
          <a:p>
            <a:endParaRPr lang="zh-CN" altLang="en-US"/>
          </a:p>
          <a:p>
            <a:r>
              <a:rPr lang="en-US"/>
              <a:t>Allows Alice to conclude that the log is accurate, and hence she can trust that the code described did indeed execute in a secure environment.</a:t>
            </a:r>
          </a:p>
        </p:txBody>
      </p:sp>
    </p:spTree>
    <p:extLst>
      <p:ext uri="{BB962C8B-B14F-4D97-AF65-F5344CB8AC3E}">
        <p14:creationId xmlns:p14="http://schemas.microsoft.com/office/powerpoint/2010/main" val="2440318317"/>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Tree>
    <p:extLst>
      <p:ext uri="{BB962C8B-B14F-4D97-AF65-F5344CB8AC3E}">
        <p14:creationId xmlns:p14="http://schemas.microsoft.com/office/powerpoint/2010/main" val="254728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27186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1924050" cy="59436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762000" y="228600"/>
            <a:ext cx="5619750" cy="59436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62219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04204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Tree>
    <p:extLst>
      <p:ext uri="{BB962C8B-B14F-4D97-AF65-F5344CB8AC3E}">
        <p14:creationId xmlns:p14="http://schemas.microsoft.com/office/powerpoint/2010/main" val="331381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762000" y="1123950"/>
            <a:ext cx="3771900" cy="50482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86300" y="1123950"/>
            <a:ext cx="3771900" cy="50482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37070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95086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185799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84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Tree>
    <p:extLst>
      <p:ext uri="{BB962C8B-B14F-4D97-AF65-F5344CB8AC3E}">
        <p14:creationId xmlns:p14="http://schemas.microsoft.com/office/powerpoint/2010/main" val="19799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Tree>
    <p:extLst>
      <p:ext uri="{BB962C8B-B14F-4D97-AF65-F5344CB8AC3E}">
        <p14:creationId xmlns:p14="http://schemas.microsoft.com/office/powerpoint/2010/main" val="240318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descr="Large confetti"/>
          <p:cNvSpPr>
            <a:spLocks noGrp="1" noChangeArrowheads="1"/>
          </p:cNvSpPr>
          <p:nvPr>
            <p:ph type="body" idx="1"/>
          </p:nvPr>
        </p:nvSpPr>
        <p:spPr bwMode="auto">
          <a:xfrm>
            <a:off x="762000" y="1123950"/>
            <a:ext cx="7696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zh-CN" altLang="zh-CN" smtClean="0">
                <a:sym typeface="Arial" panose="020B0604020202020204" pitchFamily="34" charset="0"/>
              </a:rPr>
              <a:t>Body Text</a:t>
            </a:r>
          </a:p>
          <a:p>
            <a:pPr lvl="1"/>
            <a:r>
              <a:rPr lang="zh-CN" altLang="zh-CN" smtClean="0">
                <a:sym typeface="Arial" panose="020B0604020202020204" pitchFamily="34" charset="0"/>
              </a:rPr>
              <a:t>Second Level</a:t>
            </a:r>
          </a:p>
          <a:p>
            <a:pPr lvl="2"/>
            <a:r>
              <a:rPr lang="zh-CN" altLang="zh-CN" smtClean="0">
                <a:sym typeface="Arial" panose="020B0604020202020204" pitchFamily="34" charset="0"/>
              </a:rPr>
              <a:t>Third Level</a:t>
            </a:r>
          </a:p>
          <a:p>
            <a:pPr lvl="3"/>
            <a:r>
              <a:rPr lang="zh-CN" altLang="zh-CN" smtClean="0">
                <a:sym typeface="Arial" panose="020B0604020202020204" pitchFamily="34" charset="0"/>
              </a:rPr>
              <a:t>Fourth Level</a:t>
            </a:r>
          </a:p>
          <a:p>
            <a:pPr lvl="4"/>
            <a:r>
              <a:rPr lang="zh-CN" altLang="zh-CN" smtClean="0">
                <a:sym typeface="Arial" panose="020B0604020202020204" pitchFamily="34" charset="0"/>
              </a:rPr>
              <a:t>Fifth Level</a:t>
            </a:r>
          </a:p>
        </p:txBody>
      </p:sp>
      <p:sp>
        <p:nvSpPr>
          <p:cNvPr id="1027" name="Rectangle 3" descr="Large confetti"/>
          <p:cNvSpPr>
            <a:spLocks noGrp="1" noChangeArrowheads="1"/>
          </p:cNvSpPr>
          <p:nvPr>
            <p:ph type="title" idx="4294967295"/>
          </p:nvPr>
        </p:nvSpPr>
        <p:spPr bwMode="auto">
          <a:xfrm>
            <a:off x="1066800" y="228600"/>
            <a:ext cx="716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1" compatLnSpc="1">
            <a:prstTxWarp prst="textNoShape">
              <a:avLst/>
            </a:prstTxWarp>
          </a:bodyPr>
          <a:lstStyle/>
          <a:p>
            <a:pPr lvl="0"/>
            <a:r>
              <a:rPr lang="zh-CN" altLang="zh-CN" smtClean="0">
                <a:sym typeface="Arial" panose="020B0604020202020204" pitchFamily="34" charset="0"/>
              </a:rPr>
              <a:t>Slide Title</a:t>
            </a:r>
          </a:p>
        </p:txBody>
      </p:sp>
      <p:sp>
        <p:nvSpPr>
          <p:cNvPr id="1028" name="Rectangle 6" descr="Large confetti"/>
          <p:cNvSpPr>
            <a:spLocks noChangeArrowheads="1"/>
          </p:cNvSpPr>
          <p:nvPr/>
        </p:nvSpPr>
        <p:spPr bwMode="auto">
          <a:xfrm>
            <a:off x="6934200" y="6400800"/>
            <a:ext cx="17637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r">
              <a:lnSpc>
                <a:spcPct val="90000"/>
              </a:lnSpc>
              <a:spcBef>
                <a:spcPct val="50000"/>
              </a:spcBef>
            </a:pPr>
            <a:fld id="{A37BAFCB-0E26-41ED-963E-D219F947D3A4}" type="slidenum">
              <a:rPr lang="en-US" sz="1000">
                <a:solidFill>
                  <a:srgbClr val="006B61"/>
                </a:solidFill>
                <a:cs typeface="Arial" panose="020B0604020202020204" pitchFamily="34" charset="0"/>
                <a:sym typeface="Arial" panose="020B0604020202020204" pitchFamily="34" charset="0"/>
              </a:rPr>
              <a:pPr algn="r">
                <a:lnSpc>
                  <a:spcPct val="90000"/>
                </a:lnSpc>
                <a:spcBef>
                  <a:spcPct val="50000"/>
                </a:spcBef>
              </a:pPr>
              <a:t>‹#›</a:t>
            </a:fld>
            <a:endParaRPr lang="en-US" sz="1000">
              <a:solidFill>
                <a:srgbClr val="006B61"/>
              </a:solidFill>
              <a:cs typeface="Arial" panose="020B0604020202020204" pitchFamily="34" charset="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lnSpc>
          <a:spcPct val="88000"/>
        </a:lnSpc>
        <a:spcBef>
          <a:spcPct val="0"/>
        </a:spcBef>
        <a:spcAft>
          <a:spcPct val="0"/>
        </a:spcAft>
        <a:defRPr sz="3600" kern="1200">
          <a:solidFill>
            <a:schemeClr val="accent2"/>
          </a:solidFill>
          <a:latin typeface="+mj-lt"/>
          <a:ea typeface="+mj-ea"/>
          <a:cs typeface="+mj-cs"/>
          <a:sym typeface="Arial" panose="020B0604020202020204" pitchFamily="34" charset="0"/>
        </a:defRPr>
      </a:lvl1pPr>
      <a:lvl2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2pPr>
      <a:lvl3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3pPr>
      <a:lvl4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4pPr>
      <a:lvl5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5pPr>
      <a:lvl6pPr marL="4572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6pPr>
      <a:lvl7pPr marL="9144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7pPr>
      <a:lvl8pPr marL="13716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8pPr>
      <a:lvl9pPr marL="18288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9pPr>
    </p:titleStyle>
    <p:bodyStyle>
      <a:lvl1pPr marL="285750" indent="-285750" algn="l" defTabSz="0" rtl="0" eaLnBrk="0" fontAlgn="base" hangingPunct="0">
        <a:lnSpc>
          <a:spcPct val="88000"/>
        </a:lnSpc>
        <a:spcBef>
          <a:spcPct val="30000"/>
        </a:spcBef>
        <a:spcAft>
          <a:spcPct val="0"/>
        </a:spcAft>
        <a:buClr>
          <a:schemeClr val="accent2"/>
        </a:buClr>
        <a:buSzPct val="100000"/>
        <a:buChar char="•"/>
        <a:defRPr sz="2400" b="1" kern="1200">
          <a:solidFill>
            <a:srgbClr val="000000"/>
          </a:solidFill>
          <a:latin typeface="+mn-lt"/>
          <a:ea typeface="+mn-ea"/>
          <a:cs typeface="+mn-cs"/>
          <a:sym typeface="Arial" panose="020B0604020202020204" pitchFamily="34" charset="0"/>
        </a:defRPr>
      </a:lvl1pPr>
      <a:lvl2pPr marL="685800" indent="-228600" algn="l" defTabSz="0" rtl="0" eaLnBrk="0" fontAlgn="base" hangingPunct="0">
        <a:lnSpc>
          <a:spcPct val="88000"/>
        </a:lnSpc>
        <a:spcBef>
          <a:spcPct val="30000"/>
        </a:spcBef>
        <a:spcAft>
          <a:spcPct val="0"/>
        </a:spcAft>
        <a:buClr>
          <a:schemeClr val="accent2"/>
        </a:buClr>
        <a:buSzPct val="100000"/>
        <a:buChar char="–"/>
        <a:defRPr sz="2000" b="1" kern="1200">
          <a:solidFill>
            <a:srgbClr val="000000"/>
          </a:solidFill>
          <a:latin typeface="+mn-lt"/>
          <a:ea typeface="+mn-ea"/>
          <a:cs typeface="+mn-cs"/>
          <a:sym typeface="Arial" panose="020B0604020202020204" pitchFamily="34" charset="0"/>
        </a:defRPr>
      </a:lvl2pPr>
      <a:lvl3pPr marL="1143000" indent="-228600" algn="l" defTabSz="0" rtl="0" eaLnBrk="0" fontAlgn="base" hangingPunct="0">
        <a:lnSpc>
          <a:spcPct val="88000"/>
        </a:lnSpc>
        <a:spcBef>
          <a:spcPct val="30000"/>
        </a:spcBef>
        <a:spcAft>
          <a:spcPct val="0"/>
        </a:spcAft>
        <a:buClr>
          <a:schemeClr val="accent2"/>
        </a:buClr>
        <a:buSzPct val="100000"/>
        <a:buChar char="»"/>
        <a:defRPr b="1" kern="1200">
          <a:solidFill>
            <a:srgbClr val="000000"/>
          </a:solidFill>
          <a:latin typeface="+mn-lt"/>
          <a:ea typeface="+mn-ea"/>
          <a:cs typeface="+mn-cs"/>
          <a:sym typeface="Arial" panose="020B0604020202020204" pitchFamily="34" charset="0"/>
        </a:defRPr>
      </a:lvl3pPr>
      <a:lvl4pPr marL="1543050" indent="-171450" algn="l" defTabSz="0" rtl="0" eaLnBrk="0" fontAlgn="base" hangingPunct="0">
        <a:lnSpc>
          <a:spcPct val="88000"/>
        </a:lnSpc>
        <a:spcBef>
          <a:spcPct val="30000"/>
        </a:spcBef>
        <a:spcAft>
          <a:spcPct val="0"/>
        </a:spcAft>
        <a:buClr>
          <a:schemeClr val="accent2"/>
        </a:buClr>
        <a:buSzPct val="100000"/>
        <a:buChar char="•"/>
        <a:defRPr sz="1400" b="1" kern="1200">
          <a:solidFill>
            <a:srgbClr val="000000"/>
          </a:solidFill>
          <a:latin typeface="+mn-lt"/>
          <a:ea typeface="+mn-ea"/>
          <a:cs typeface="+mn-cs"/>
          <a:sym typeface="Arial" panose="020B0604020202020204" pitchFamily="34" charset="0"/>
        </a:defRPr>
      </a:lvl4pPr>
      <a:lvl5pPr marL="2000250" indent="-171450" algn="l" defTabSz="0" rtl="0" eaLnBrk="0" fontAlgn="base" hangingPunct="0">
        <a:lnSpc>
          <a:spcPct val="88000"/>
        </a:lnSpc>
        <a:spcBef>
          <a:spcPct val="30000"/>
        </a:spcBef>
        <a:spcAft>
          <a:spcPct val="0"/>
        </a:spcAft>
        <a:buClr>
          <a:schemeClr val="accent2"/>
        </a:buClr>
        <a:buSzPct val="100000"/>
        <a:buChar char="–"/>
        <a:defRPr sz="1400" b="1"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wmf"/><Relationship Id="rId4" Type="http://schemas.openxmlformats.org/officeDocument/2006/relationships/image" Target="../media/image17.wmf"/></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hyperlink" Target="http://www.cse.psu.edu/~tmmoyer/files/ccsw10.pdf" TargetMode="External"/><Relationship Id="rId3" Type="http://schemas.openxmlformats.org/officeDocument/2006/relationships/hyperlink" Target="http://www.cylab.cmu.edu/research/techreports/tr_cylab09003.html" TargetMode="External"/><Relationship Id="rId7" Type="http://schemas.openxmlformats.org/officeDocument/2006/relationships/hyperlink" Target="http://domino.research.ibm.com/library/cyberdig.nsf/1e4115aea78b6e7c85256b360066f0d4/a0163fff5b1a61fe85257178004eee39?OpenDocument" TargetMode="External"/><Relationship Id="rId2" Type="http://schemas.openxmlformats.org/officeDocument/2006/relationships/hyperlink" Target="https://sparrow.ece.cmu.edu/group/pub/mccune_parno_perrig_reiter_seshadri_mintcb.pdf" TargetMode="External"/><Relationship Id="rId1" Type="http://schemas.openxmlformats.org/officeDocument/2006/relationships/slideLayout" Target="../slideLayouts/slideLayout6.xml"/><Relationship Id="rId6" Type="http://schemas.openxmlformats.org/officeDocument/2006/relationships/hyperlink" Target="http://www.eecs.berkeley.edu/~elaines/docs/bind.pdf" TargetMode="External"/><Relationship Id="rId5" Type="http://schemas.openxmlformats.org/officeDocument/2006/relationships/hyperlink" Target="http://research.microsoft.com/apps/pubs/default.aspx?id=146020" TargetMode="External"/><Relationship Id="rId4" Type="http://schemas.openxmlformats.org/officeDocument/2006/relationships/hyperlink" Target="http://www.mpi-sws.org/~rodrigo/excalibur-usenix-sec12.pdf" TargetMode="External"/><Relationship Id="rId9" Type="http://schemas.openxmlformats.org/officeDocument/2006/relationships/hyperlink" Target="http://www.youtube.com/watch?v=NCwV8uCv1yc"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trustedcomputinggroup.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descr="Large confetti"/>
          <p:cNvSpPr>
            <a:spLocks noGrp="1" noChangeArrowheads="1"/>
          </p:cNvSpPr>
          <p:nvPr>
            <p:ph type="ctrTitle" idx="4294967295"/>
          </p:nvPr>
        </p:nvSpPr>
        <p:spPr>
          <a:xfrm>
            <a:off x="708025" y="1127125"/>
            <a:ext cx="7772400" cy="1470025"/>
          </a:xfrm>
          <a:ln/>
        </p:spPr>
        <p:txBody>
          <a:bodyPr/>
          <a:lstStyle/>
          <a:p>
            <a:r>
              <a:rPr lang="zh-CN" altLang="zh-CN"/>
              <a:t>Privacy Enhancing Technologies</a:t>
            </a:r>
          </a:p>
        </p:txBody>
      </p:sp>
      <p:sp>
        <p:nvSpPr>
          <p:cNvPr id="3075" name="Subtitle 2" descr="Large confetti"/>
          <p:cNvSpPr>
            <a:spLocks noGrp="1" noChangeArrowheads="1"/>
          </p:cNvSpPr>
          <p:nvPr>
            <p:ph type="subTitle" idx="1"/>
          </p:nvPr>
        </p:nvSpPr>
        <p:spPr>
          <a:xfrm>
            <a:off x="1377950" y="4246563"/>
            <a:ext cx="6400800" cy="509587"/>
          </a:xfrm>
          <a:ln/>
        </p:spPr>
        <p:txBody>
          <a:bodyPr/>
          <a:lstStyle/>
          <a:p>
            <a:r>
              <a:rPr lang="zh-CN" altLang="zh-CN"/>
              <a:t>Elaine Shi</a:t>
            </a:r>
          </a:p>
        </p:txBody>
      </p:sp>
      <p:sp>
        <p:nvSpPr>
          <p:cNvPr id="3076" name="Text Box 4"/>
          <p:cNvSpPr txBox="1">
            <a:spLocks noChangeArrowheads="1"/>
          </p:cNvSpPr>
          <p:nvPr/>
        </p:nvSpPr>
        <p:spPr bwMode="auto">
          <a:xfrm>
            <a:off x="2640013" y="2835275"/>
            <a:ext cx="445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chemeClr val="accent2"/>
                </a:solidFill>
              </a:rPr>
              <a:t>Lecture </a:t>
            </a:r>
            <a:r>
              <a:rPr lang="en-US" sz="2400" dirty="0" smtClean="0">
                <a:solidFill>
                  <a:schemeClr val="accent2"/>
                </a:solidFill>
              </a:rPr>
              <a:t>5 </a:t>
            </a:r>
            <a:r>
              <a:rPr lang="zh-CN" altLang="en-US" sz="2400" dirty="0">
                <a:solidFill>
                  <a:schemeClr val="accent2"/>
                </a:solidFill>
              </a:rPr>
              <a:t>Trusted Computing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73025"/>
            <a:ext cx="9305925" cy="697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50800"/>
            <a:ext cx="921385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9191626"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descr="Large confetti"/>
          <p:cNvSpPr>
            <a:spLocks noGrp="1" noChangeArrowheads="1"/>
          </p:cNvSpPr>
          <p:nvPr>
            <p:ph type="title" idx="4294967295"/>
          </p:nvPr>
        </p:nvSpPr>
        <p:spPr>
          <a:xfrm>
            <a:off x="457200" y="274638"/>
            <a:ext cx="8229600" cy="1143000"/>
          </a:xfrm>
          <a:ln/>
        </p:spPr>
        <p:txBody>
          <a:bodyPr/>
          <a:lstStyle/>
          <a:p>
            <a:r>
              <a:rPr lang="zh-CN" altLang="zh-CN"/>
              <a:t>Pros and Cons</a:t>
            </a:r>
          </a:p>
        </p:txBody>
      </p:sp>
      <p:sp>
        <p:nvSpPr>
          <p:cNvPr id="17411" name="Content Placeholder 2" descr="Large confetti"/>
          <p:cNvSpPr>
            <a:spLocks noGrp="1" noChangeArrowheads="1"/>
          </p:cNvSpPr>
          <p:nvPr>
            <p:ph idx="1"/>
          </p:nvPr>
        </p:nvSpPr>
        <p:spPr>
          <a:xfrm>
            <a:off x="457200" y="1600200"/>
            <a:ext cx="8229600" cy="4525963"/>
          </a:xfrm>
          <a:ln/>
        </p:spPr>
        <p:txBody>
          <a:bodyPr/>
          <a:lstStyle/>
          <a:p>
            <a:pPr algn="l">
              <a:lnSpc>
                <a:spcPct val="90000"/>
              </a:lnSpc>
              <a:buFontTx/>
              <a:buChar char="-"/>
            </a:pPr>
            <a:r>
              <a:rPr lang="zh-CN" altLang="zh-CN" b="0"/>
              <a:t>Hash may be difficult to verify</a:t>
            </a:r>
          </a:p>
          <a:p>
            <a:pPr marL="685800" lvl="1" indent="-228600" algn="l">
              <a:lnSpc>
                <a:spcPct val="90000"/>
              </a:lnSpc>
              <a:buFont typeface="Wingdings" panose="05000000000000000000" pitchFamily="2" charset="2"/>
              <a:buChar char="§"/>
            </a:pPr>
            <a:r>
              <a:rPr lang="zh-CN" altLang="zh-CN" sz="2400" b="0"/>
              <a:t>Heterogeneous software versions and configs</a:t>
            </a:r>
          </a:p>
          <a:p>
            <a:pPr marL="685800" lvl="1" indent="-228600" algn="l">
              <a:lnSpc>
                <a:spcPct val="90000"/>
              </a:lnSpc>
              <a:buFont typeface="Wingdings" panose="05000000000000000000" pitchFamily="2" charset="2"/>
              <a:buChar char="§"/>
            </a:pPr>
            <a:r>
              <a:rPr lang="zh-CN" altLang="zh-CN" sz="2400" b="0"/>
              <a:t>Proprietary software</a:t>
            </a:r>
          </a:p>
          <a:p>
            <a:pPr algn="l">
              <a:lnSpc>
                <a:spcPct val="90000"/>
              </a:lnSpc>
            </a:pPr>
            <a:endParaRPr lang="zh-CN" altLang="zh-CN" b="0"/>
          </a:p>
          <a:p>
            <a:pPr algn="l">
              <a:lnSpc>
                <a:spcPct val="90000"/>
              </a:lnSpc>
            </a:pPr>
            <a:r>
              <a:rPr lang="zh-CN" altLang="zh-CN" b="0"/>
              <a:t>- System may be compromised at run-time</a:t>
            </a:r>
          </a:p>
          <a:p>
            <a:pPr algn="l">
              <a:lnSpc>
                <a:spcPct val="90000"/>
              </a:lnSpc>
              <a:buFontTx/>
              <a:buChar char="•"/>
            </a:pPr>
            <a:endParaRPr lang="zh-CN" altLang="zh-CN" b="0"/>
          </a:p>
          <a:p>
            <a:pPr algn="l">
              <a:lnSpc>
                <a:spcPct val="90000"/>
              </a:lnSpc>
            </a:pPr>
            <a:r>
              <a:rPr lang="zh-CN" altLang="zh-CN" b="0"/>
              <a:t>+ Load-time attestation can be used to verifiably load a small TCB</a:t>
            </a:r>
          </a:p>
          <a:p>
            <a:pPr marL="685800" lvl="1" indent="-228600" algn="l">
              <a:lnSpc>
                <a:spcPct val="90000"/>
              </a:lnSpc>
              <a:buFont typeface="Wingdings" panose="05000000000000000000" pitchFamily="2" charset="2"/>
              <a:buChar char="§"/>
            </a:pPr>
            <a:r>
              <a:rPr lang="zh-CN" altLang="zh-CN" b="0"/>
              <a:t>	</a:t>
            </a:r>
            <a:r>
              <a:rPr lang="zh-CN" altLang="zh-CN" sz="2400" b="0"/>
              <a:t>whose security can be formally verified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ctrTitle"/>
          </p:nvPr>
        </p:nvSpPr>
        <p:spPr>
          <a:xfrm>
            <a:off x="685800" y="2130425"/>
            <a:ext cx="7772400" cy="1470025"/>
          </a:xfrm>
          <a:ln/>
        </p:spPr>
        <p:txBody>
          <a:bodyPr anchor="t" anchorCtr="0"/>
          <a:lstStyle/>
          <a:p>
            <a:pPr algn="l"/>
            <a:r>
              <a:rPr lang="zh-CN" altLang="zh-CN" sz="3600" b="1"/>
              <a:t>Fine-Grained, Run-time Attestation (a.k.a. verified execution)</a:t>
            </a:r>
          </a:p>
        </p:txBody>
      </p:sp>
      <p:sp>
        <p:nvSpPr>
          <p:cNvPr id="18435" name="Rectangle 3" descr="Large confetti"/>
          <p:cNvSpPr>
            <a:spLocks noGrp="1" noChangeArrowheads="1"/>
          </p:cNvSpPr>
          <p:nvPr>
            <p:ph type="subTitle" idx="1"/>
          </p:nvPr>
        </p:nvSpPr>
        <p:spPr>
          <a:xfrm>
            <a:off x="5035550" y="3201193"/>
            <a:ext cx="3422650" cy="798513"/>
          </a:xfrm>
          <a:ln/>
        </p:spPr>
        <p:txBody>
          <a:bodyPr anchor="b"/>
          <a:lstStyle/>
          <a:p>
            <a:pPr algn="l"/>
            <a:r>
              <a:rPr lang="zh-CN" altLang="zh-CN" sz="2000" dirty="0" smtClean="0">
                <a:solidFill>
                  <a:srgbClr val="898989"/>
                </a:solidFill>
              </a:rPr>
              <a:t>Flicker </a:t>
            </a:r>
            <a:r>
              <a:rPr lang="zh-CN" altLang="zh-CN" sz="2000" dirty="0">
                <a:solidFill>
                  <a:srgbClr val="898989"/>
                </a:solidFill>
              </a:rPr>
              <a:t>[McCune et. al.]</a:t>
            </a:r>
          </a:p>
          <a:p>
            <a:pPr algn="l"/>
            <a:r>
              <a:rPr lang="zh-CN" altLang="zh-CN" sz="2000" dirty="0">
                <a:solidFill>
                  <a:srgbClr val="898989"/>
                </a:solidFill>
              </a:rPr>
              <a:t>TrustVisor [McCune et. 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descr="Large confetti"/>
          <p:cNvSpPr>
            <a:spLocks noGrp="1" noChangeArrowheads="1"/>
          </p:cNvSpPr>
          <p:nvPr>
            <p:ph type="title" idx="4294967295"/>
          </p:nvPr>
        </p:nvSpPr>
        <p:spPr>
          <a:xfrm>
            <a:off x="152400" y="96838"/>
            <a:ext cx="8839200" cy="722312"/>
          </a:xfrm>
          <a:ln/>
        </p:spPr>
        <p:txBody>
          <a:bodyPr/>
          <a:lstStyle/>
          <a:p>
            <a:r>
              <a:rPr lang="zh-CN" altLang="zh-CN" sz="4000"/>
              <a:t>Problem Overview</a:t>
            </a:r>
          </a:p>
        </p:txBody>
      </p:sp>
      <p:sp>
        <p:nvSpPr>
          <p:cNvPr id="19459" name="Rounded Rectangle 21"/>
          <p:cNvSpPr>
            <a:spLocks noChangeArrowheads="1"/>
          </p:cNvSpPr>
          <p:nvPr/>
        </p:nvSpPr>
        <p:spPr bwMode="auto">
          <a:xfrm>
            <a:off x="322263" y="3076575"/>
            <a:ext cx="3149600" cy="2503488"/>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19460" name="Rounded Rectangle 22"/>
          <p:cNvSpPr>
            <a:spLocks noChangeArrowheads="1"/>
          </p:cNvSpPr>
          <p:nvPr/>
        </p:nvSpPr>
        <p:spPr bwMode="auto">
          <a:xfrm>
            <a:off x="322263" y="1417638"/>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9461" name="Rounded Rectangle 23"/>
          <p:cNvSpPr>
            <a:spLocks noChangeArrowheads="1"/>
          </p:cNvSpPr>
          <p:nvPr/>
        </p:nvSpPr>
        <p:spPr bwMode="auto">
          <a:xfrm>
            <a:off x="2455863" y="1417638"/>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9462" name="TextBox 24"/>
          <p:cNvSpPr>
            <a:spLocks noChangeArrowheads="1"/>
          </p:cNvSpPr>
          <p:nvPr/>
        </p:nvSpPr>
        <p:spPr bwMode="auto">
          <a:xfrm>
            <a:off x="1485900" y="1584325"/>
            <a:ext cx="822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19463" name="Rounded Rectangle 25"/>
          <p:cNvSpPr>
            <a:spLocks noChangeArrowheads="1"/>
          </p:cNvSpPr>
          <p:nvPr/>
        </p:nvSpPr>
        <p:spPr bwMode="auto">
          <a:xfrm>
            <a:off x="2692400" y="2281238"/>
            <a:ext cx="542925" cy="469900"/>
          </a:xfrm>
          <a:prstGeom prst="roundRect">
            <a:avLst>
              <a:gd name="adj" fmla="val 16667"/>
            </a:avLst>
          </a:prstGeom>
          <a:solidFill>
            <a:schemeClr val="accent2"/>
          </a:solidFill>
          <a:ln w="25400" cap="flat" cmpd="sng">
            <a:solidFill>
              <a:schemeClr val="bg1"/>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grpSp>
        <p:nvGrpSpPr>
          <p:cNvPr id="19464" name="Group 8"/>
          <p:cNvGrpSpPr>
            <a:grpSpLocks/>
          </p:cNvGrpSpPr>
          <p:nvPr/>
        </p:nvGrpSpPr>
        <p:grpSpPr bwMode="auto">
          <a:xfrm>
            <a:off x="4330700" y="2125663"/>
            <a:ext cx="2200275" cy="2052637"/>
            <a:chOff x="0" y="0"/>
            <a:chExt cx="2200319" cy="2052249"/>
          </a:xfrm>
        </p:grpSpPr>
        <p:sp>
          <p:nvSpPr>
            <p:cNvPr id="19465" name="Rounded Rectangle 33"/>
            <p:cNvSpPr>
              <a:spLocks noChangeArrowheads="1"/>
            </p:cNvSpPr>
            <p:nvPr/>
          </p:nvSpPr>
          <p:spPr bwMode="auto">
            <a:xfrm>
              <a:off x="0" y="0"/>
              <a:ext cx="2157984" cy="1865376"/>
            </a:xfrm>
            <a:prstGeom prst="roundRect">
              <a:avLst>
                <a:gd name="adj" fmla="val 16667"/>
              </a:avLst>
            </a:prstGeom>
            <a:solidFill>
              <a:schemeClr val="accent2"/>
            </a:solidFill>
            <a:ln w="25400" cap="flat" cmpd="sng">
              <a:solidFill>
                <a:schemeClr val="bg1"/>
              </a:solidFill>
              <a:miter lim="800000"/>
              <a:headEnd/>
              <a:tailEnd/>
            </a:ln>
          </p:spPr>
          <p:txBody>
            <a:bodyPr wrap="none" lIns="0" tIns="0" rIns="0" bIns="0" anchor="ctr"/>
            <a:lstStyle/>
            <a:p>
              <a:pPr algn="ctr"/>
              <a:endParaRPr lang="zh-CN" altLang="zh-CN"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9466" name="Picture 37" descr="money-b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19" y="72683"/>
              <a:ext cx="920119" cy="107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38" descr="prescription-p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856" y="148886"/>
              <a:ext cx="1232463" cy="12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638237">
              <a:off x="398558" y="922950"/>
              <a:ext cx="1138596" cy="112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9" name="Rounded Rectangle 39"/>
          <p:cNvSpPr>
            <a:spLocks noChangeArrowheads="1"/>
          </p:cNvSpPr>
          <p:nvPr/>
        </p:nvSpPr>
        <p:spPr bwMode="auto">
          <a:xfrm>
            <a:off x="1868488" y="877888"/>
            <a:ext cx="2157412" cy="1865312"/>
          </a:xfrm>
          <a:prstGeom prst="roundRect">
            <a:avLst>
              <a:gd name="adj" fmla="val 16667"/>
            </a:avLst>
          </a:prstGeom>
          <a:solidFill>
            <a:schemeClr val="accent2"/>
          </a:solidFill>
          <a:ln w="25400" cap="flat" cmpd="sng">
            <a:solidFill>
              <a:schemeClr val="bg1"/>
            </a:solidFill>
            <a:miter lim="800000"/>
            <a:headEnd/>
            <a:tailEnd/>
          </a:ln>
        </p:spPr>
        <p:txBody>
          <a:bodyPr wrap="none" lIns="0" tIns="0" rIns="0" bIns="0"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sp>
        <p:nvSpPr>
          <p:cNvPr id="19470" name="Rounded Rectangle 15"/>
          <p:cNvSpPr>
            <a:spLocks noChangeArrowheads="1"/>
          </p:cNvSpPr>
          <p:nvPr/>
        </p:nvSpPr>
        <p:spPr bwMode="auto">
          <a:xfrm>
            <a:off x="322263" y="5688013"/>
            <a:ext cx="4360862" cy="846137"/>
          </a:xfrm>
          <a:prstGeom prst="roundRect">
            <a:avLst>
              <a:gd name="adj" fmla="val 16667"/>
            </a:avLst>
          </a:prstGeom>
          <a:solidFill>
            <a:schemeClr val="accent2"/>
          </a:solidFill>
          <a:ln w="25400" cap="flat" cmpd="sng">
            <a:solidFill>
              <a:srgbClr val="8C3A38"/>
            </a:solidFill>
            <a:miter lim="800000"/>
            <a:headEnd/>
            <a:tailEnd/>
          </a:ln>
        </p:spPr>
        <p:txBody>
          <a:bodyPr/>
          <a:lstStyle/>
          <a:p>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zh-CN" altLang="en-US"/>
          </a:p>
        </p:txBody>
      </p:sp>
      <p:sp>
        <p:nvSpPr>
          <p:cNvPr id="19471" name="Straight Connector 26"/>
          <p:cNvSpPr>
            <a:spLocks noChangeShapeType="1"/>
          </p:cNvSpPr>
          <p:nvPr/>
        </p:nvSpPr>
        <p:spPr bwMode="auto">
          <a:xfrm rot="16200000" flipH="1">
            <a:off x="2320925" y="6110288"/>
            <a:ext cx="846137" cy="1588"/>
          </a:xfrm>
          <a:prstGeom prst="line">
            <a:avLst/>
          </a:prstGeom>
          <a:noFill/>
          <a:ln w="25400" cap="flat" cmpd="sng">
            <a:solidFill>
              <a:srgbClr val="8A3837"/>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72" name="TextBox 27"/>
          <p:cNvSpPr>
            <a:spLocks noChangeArrowheads="1"/>
          </p:cNvSpPr>
          <p:nvPr/>
        </p:nvSpPr>
        <p:spPr bwMode="auto">
          <a:xfrm>
            <a:off x="334963" y="5726113"/>
            <a:ext cx="2332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DMA Devices</a:t>
            </a:r>
            <a:endParaRPr lang="zh-CN" alt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r>
              <a:rPr lang="en-US" sz="17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 Network, Disk, USB)</a:t>
            </a:r>
          </a:p>
        </p:txBody>
      </p:sp>
      <p:sp>
        <p:nvSpPr>
          <p:cNvPr id="19473" name="TextBox 28"/>
          <p:cNvSpPr>
            <a:spLocks noChangeArrowheads="1"/>
          </p:cNvSpPr>
          <p:nvPr/>
        </p:nvSpPr>
        <p:spPr bwMode="auto">
          <a:xfrm>
            <a:off x="2697163" y="5672138"/>
            <a:ext cx="2014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CPU, RAM,</a:t>
            </a:r>
            <a:endParaRPr lang="zh-CN" alt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Chipset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19469"/>
                                        </p:tgtEl>
                                        <p:attrNameLst>
                                          <p:attrName>style.visibility</p:attrName>
                                        </p:attrNameLst>
                                      </p:cBhvr>
                                      <p:to>
                                        <p:strVal val="hidden"/>
                                      </p:to>
                                    </p:set>
                                  </p:childTnLst>
                                </p:cTn>
                              </p:par>
                              <p:par>
                                <p:cTn id="7" presetID="6" presetClass="emph" presetSubtype="0" accel="50000" decel="50000" fill="hold" grpId="1" nodeType="withEffect">
                                  <p:stCondLst>
                                    <p:cond delay="0"/>
                                  </p:stCondLst>
                                  <p:childTnLst>
                                    <p:animScale>
                                      <p:cBhvr>
                                        <p:cTn id="8" dur="1000" fill="hold"/>
                                        <p:tgtEl>
                                          <p:spTgt spid="19469"/>
                                        </p:tgtEl>
                                      </p:cBhvr>
                                      <p:by x="25000" y="25000"/>
                                    </p:animScale>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19469"/>
                                        </p:tgtEl>
                                        <p:attrNameLst>
                                          <p:attrName>style.visibility</p:attrName>
                                        </p:attrNameLst>
                                      </p:cBhvr>
                                      <p:to>
                                        <p:strVal val="visible"/>
                                      </p:to>
                                    </p:set>
                                  </p:childTnLst>
                                </p:cTn>
                              </p:par>
                              <p:par>
                                <p:cTn id="13" presetID="0" presetClass="path" presetSubtype="0" accel="50000" decel="50000" fill="hold" grpId="3" nodeType="withEffect">
                                  <p:stCondLst>
                                    <p:cond delay="0"/>
                                  </p:stCondLst>
                                  <p:childTnLst>
                                    <p:animMotion origin="layout" path="M 1.94444E-6 4.07407E-6 L 0.26857 0.18148 " pathEditMode="relative" rAng="0" ptsTypes="AA">
                                      <p:cBhvr>
                                        <p:cTn id="14" dur="1000" fill="hold"/>
                                        <p:tgtEl>
                                          <p:spTgt spid="19469"/>
                                        </p:tgtEl>
                                        <p:attrNameLst>
                                          <p:attrName>ppt_x,ppt_y</p:attrName>
                                        </p:attrNameLst>
                                      </p:cBhvr>
                                      <p:rCtr x="0" y="0"/>
                                    </p:animMotion>
                                  </p:childTnLst>
                                </p:cTn>
                              </p:par>
                              <p:par>
                                <p:cTn id="15" presetID="6" presetClass="emph" presetSubtype="0" accel="50000" decel="50000" fill="hold" grpId="4" nodeType="withEffect">
                                  <p:stCondLst>
                                    <p:cond delay="0"/>
                                  </p:stCondLst>
                                  <p:childTnLst>
                                    <p:animScale>
                                      <p:cBhvr>
                                        <p:cTn id="16" dur="1000" fill="hold"/>
                                        <p:tgtEl>
                                          <p:spTgt spid="19469"/>
                                        </p:tgtEl>
                                      </p:cBhvr>
                                      <p:by x="400000" y="400000"/>
                                    </p:animScale>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0"/>
                                          </p:stCondLst>
                                        </p:cTn>
                                        <p:tgtEl>
                                          <p:spTgt spid="1946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grpId="5" nodeType="clickEffect">
                                  <p:stCondLst>
                                    <p:cond delay="0"/>
                                  </p:stCondLst>
                                  <p:childTnLst>
                                    <p:animEffect>
                                      <p:cBhvr>
                                        <p:cTn id="23" dur="500"/>
                                        <p:tgtEl>
                                          <p:spTgt spid="19469"/>
                                        </p:tgtEl>
                                      </p:cBhvr>
                                    </p:animEffect>
                                    <p:set>
                                      <p:cBhvr>
                                        <p:cTn id="24" dur="1" fill="hold">
                                          <p:stCondLst>
                                            <p:cond delay="499"/>
                                          </p:stCondLst>
                                        </p:cTn>
                                        <p:tgtEl>
                                          <p:spTgt spid="1946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6" nodeType="clickEffect">
                                  <p:stCondLst>
                                    <p:cond delay="0"/>
                                  </p:stCondLst>
                                  <p:childTnLst>
                                    <p:set>
                                      <p:cBhvr>
                                        <p:cTn id="28" dur="1" fill="hold">
                                          <p:stCondLst>
                                            <p:cond delay="0"/>
                                          </p:stCondLst>
                                        </p:cTn>
                                        <p:tgtEl>
                                          <p:spTgt spid="19469"/>
                                        </p:tgtEl>
                                        <p:attrNameLst>
                                          <p:attrName>style.visibility</p:attrName>
                                        </p:attrNameLst>
                                      </p:cBhvr>
                                      <p:to>
                                        <p:strVal val="visible"/>
                                      </p:to>
                                    </p:set>
                                    <p:animEffect>
                                      <p:cBhvr>
                                        <p:cTn id="29" dur="500"/>
                                        <p:tgtEl>
                                          <p:spTgt spid="19469"/>
                                        </p:tgtEl>
                                      </p:cBhvr>
                                    </p:animEffect>
                                  </p:childTnLst>
                                </p:cTn>
                              </p:par>
                              <p:par>
                                <p:cTn id="30" presetID="1" presetClass="exit" presetSubtype="0" fill="hold" nodeType="withEffect">
                                  <p:stCondLst>
                                    <p:cond delay="0"/>
                                  </p:stCondLst>
                                  <p:childTnLst>
                                    <p:set>
                                      <p:cBhvr>
                                        <p:cTn id="31" dur="1" fill="hold">
                                          <p:stCondLst>
                                            <p:cond delay="0"/>
                                          </p:stCondLst>
                                        </p:cTn>
                                        <p:tgtEl>
                                          <p:spTgt spid="19464"/>
                                        </p:tgtEl>
                                        <p:attrNameLst>
                                          <p:attrName>style.visibility</p:attrName>
                                        </p:attrNameLst>
                                      </p:cBhvr>
                                      <p:to>
                                        <p:strVal val="hidden"/>
                                      </p:to>
                                    </p:set>
                                  </p:childTnLst>
                                </p:cTn>
                              </p:par>
                              <p:par>
                                <p:cTn id="32" presetID="0" presetClass="path" presetSubtype="0" accel="50000" decel="50000" fill="hold" grpId="7" nodeType="withEffect">
                                  <p:stCondLst>
                                    <p:cond delay="500"/>
                                  </p:stCondLst>
                                  <p:childTnLst>
                                    <p:animMotion origin="layout" path="M 0.26858 0.18148 L -0.00017 -0.00023 " pathEditMode="relative" rAng="0" ptsTypes="AA">
                                      <p:cBhvr>
                                        <p:cTn id="33" dur="1000" fill="hold"/>
                                        <p:tgtEl>
                                          <p:spTgt spid="19469"/>
                                        </p:tgtEl>
                                        <p:attrNameLst>
                                          <p:attrName>ppt_x,ppt_y</p:attrName>
                                        </p:attrNameLst>
                                      </p:cBhvr>
                                      <p:rCtr x="0" y="0"/>
                                    </p:animMotion>
                                  </p:childTnLst>
                                </p:cTn>
                              </p:par>
                              <p:par>
                                <p:cTn id="34" presetID="6" presetClass="emph" presetSubtype="0" accel="50000" decel="50000" fill="hold" grpId="8" nodeType="withEffect">
                                  <p:stCondLst>
                                    <p:cond delay="500"/>
                                  </p:stCondLst>
                                  <p:childTnLst>
                                    <p:animScale>
                                      <p:cBhvr>
                                        <p:cTn id="35" dur="1000" fill="hold"/>
                                        <p:tgtEl>
                                          <p:spTgt spid="19469"/>
                                        </p:tgtEl>
                                      </p:cBhvr>
                                      <p:by x="25000" y="25000"/>
                                    </p:animScale>
                                  </p:childTnLst>
                                </p:cTn>
                              </p:par>
                            </p:childTnLst>
                          </p:cTn>
                        </p:par>
                        <p:par>
                          <p:cTn id="36" fill="hold" nodeType="afterGroup">
                            <p:stCondLst>
                              <p:cond delay="1500"/>
                            </p:stCondLst>
                            <p:childTnLst>
                              <p:par>
                                <p:cTn id="37" presetID="1" presetClass="exit" presetSubtype="0" fill="hold" grpId="9" nodeType="afterEffect">
                                  <p:stCondLst>
                                    <p:cond delay="0"/>
                                  </p:stCondLst>
                                  <p:childTnLst>
                                    <p:set>
                                      <p:cBhvr>
                                        <p:cTn id="38" dur="1" fill="hold">
                                          <p:stCondLst>
                                            <p:cond delay="0"/>
                                          </p:stCondLst>
                                        </p:cTn>
                                        <p:tgtEl>
                                          <p:spTgt spid="19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bldLvl="0" animBg="1" autoUpdateAnimBg="0"/>
      <p:bldP spid="19469" grpId="1" bldLvl="0" animBg="1" autoUpdateAnimBg="0"/>
      <p:bldP spid="19469" grpId="2" bldLvl="0" animBg="1" autoUpdateAnimBg="0"/>
      <p:bldP spid="19469" grpId="3" bldLvl="0" animBg="1" autoUpdateAnimBg="0"/>
      <p:bldP spid="19469" grpId="4" bldLvl="0" animBg="1" autoUpdateAnimBg="0"/>
      <p:bldP spid="19469" grpId="5" bldLvl="0" animBg="1" autoUpdateAnimBg="0"/>
      <p:bldP spid="19469" grpId="6" bldLvl="0" animBg="1" autoUpdateAnimBg="0"/>
      <p:bldP spid="19469" grpId="7" bldLvl="0" animBg="1" autoUpdateAnimBg="0"/>
      <p:bldP spid="19469" grpId="8" bldLvl="0" animBg="1" autoUpdateAnimBg="0"/>
      <p:bldP spid="19469" grpId="9"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ounded Rectangle 8"/>
          <p:cNvSpPr>
            <a:spLocks noChangeArrowheads="1"/>
          </p:cNvSpPr>
          <p:nvPr/>
        </p:nvSpPr>
        <p:spPr bwMode="auto">
          <a:xfrm>
            <a:off x="334963" y="3076575"/>
            <a:ext cx="3149600" cy="2503488"/>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21507" name="Rounded Rectangle 9"/>
          <p:cNvSpPr>
            <a:spLocks noChangeArrowheads="1"/>
          </p:cNvSpPr>
          <p:nvPr/>
        </p:nvSpPr>
        <p:spPr bwMode="auto">
          <a:xfrm>
            <a:off x="334963" y="5688013"/>
            <a:ext cx="4360862" cy="846137"/>
          </a:xfrm>
          <a:prstGeom prst="roundRect">
            <a:avLst>
              <a:gd name="adj" fmla="val 16667"/>
            </a:avLst>
          </a:prstGeom>
          <a:solidFill>
            <a:schemeClr val="accent2"/>
          </a:solidFill>
          <a:ln w="25400" cap="flat" cmpd="sng">
            <a:solidFill>
              <a:srgbClr val="8C3A38"/>
            </a:solidFill>
            <a:miter lim="800000"/>
            <a:headEnd/>
            <a:tailEnd/>
          </a:ln>
        </p:spPr>
        <p:txBody>
          <a:bodyPr/>
          <a:lstStyle/>
          <a:p>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zh-CN" altLang="en-US"/>
          </a:p>
        </p:txBody>
      </p:sp>
      <p:sp>
        <p:nvSpPr>
          <p:cNvPr id="21508" name="Rounded Rectangle 10"/>
          <p:cNvSpPr>
            <a:spLocks noChangeArrowheads="1"/>
          </p:cNvSpPr>
          <p:nvPr/>
        </p:nvSpPr>
        <p:spPr bwMode="auto">
          <a:xfrm>
            <a:off x="334963" y="1417638"/>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1509" name="Rounded Rectangle 11"/>
          <p:cNvSpPr>
            <a:spLocks noChangeArrowheads="1"/>
          </p:cNvSpPr>
          <p:nvPr/>
        </p:nvSpPr>
        <p:spPr bwMode="auto">
          <a:xfrm>
            <a:off x="2468563" y="1417638"/>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1510" name="TextBox 12"/>
          <p:cNvSpPr>
            <a:spLocks noChangeArrowheads="1"/>
          </p:cNvSpPr>
          <p:nvPr/>
        </p:nvSpPr>
        <p:spPr bwMode="auto">
          <a:xfrm>
            <a:off x="1500188" y="1584325"/>
            <a:ext cx="8207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21511" name="Rounded Rectangle 14"/>
          <p:cNvSpPr>
            <a:spLocks noChangeArrowheads="1"/>
          </p:cNvSpPr>
          <p:nvPr/>
        </p:nvSpPr>
        <p:spPr bwMode="auto">
          <a:xfrm>
            <a:off x="2744788" y="5688013"/>
            <a:ext cx="1951037" cy="846137"/>
          </a:xfrm>
          <a:prstGeom prst="roundRect">
            <a:avLst>
              <a:gd name="adj" fmla="val 16667"/>
            </a:avLst>
          </a:prstGeom>
          <a:solidFill>
            <a:schemeClr val="accent1"/>
          </a:solidFill>
          <a:ln w="25400" cap="flat" cmpd="sng">
            <a:solidFill>
              <a:schemeClr val="tx2"/>
            </a:solidFill>
            <a:miter lim="800000"/>
            <a:headEnd/>
            <a:tailEnd/>
          </a:ln>
        </p:spPr>
        <p:txBody>
          <a:bodyPr/>
          <a:lstStyle/>
          <a:p>
            <a:pPr algn="ctr"/>
            <a:endParaRPr lang="zh-CN" altLang="zh-CN"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1512" name="Straight Connector 18"/>
          <p:cNvSpPr>
            <a:spLocks noChangeShapeType="1"/>
          </p:cNvSpPr>
          <p:nvPr/>
        </p:nvSpPr>
        <p:spPr bwMode="auto">
          <a:xfrm rot="16200000" flipH="1">
            <a:off x="2320925" y="6110288"/>
            <a:ext cx="846137" cy="1588"/>
          </a:xfrm>
          <a:prstGeom prst="line">
            <a:avLst/>
          </a:prstGeom>
          <a:noFill/>
          <a:ln w="25400" cap="flat" cmpd="sng">
            <a:solidFill>
              <a:srgbClr val="8A3837"/>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3" name="TextBox 19"/>
          <p:cNvSpPr>
            <a:spLocks noChangeArrowheads="1"/>
          </p:cNvSpPr>
          <p:nvPr/>
        </p:nvSpPr>
        <p:spPr bwMode="auto">
          <a:xfrm>
            <a:off x="334963" y="5726113"/>
            <a:ext cx="2332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DMA Devices</a:t>
            </a:r>
            <a:endParaRPr lang="zh-CN" alt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r>
              <a:rPr lang="en-US" sz="17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 Network, Disk, USB)</a:t>
            </a:r>
          </a:p>
        </p:txBody>
      </p:sp>
      <p:sp>
        <p:nvSpPr>
          <p:cNvPr id="21514" name="TextBox 20"/>
          <p:cNvSpPr>
            <a:spLocks noChangeArrowheads="1"/>
          </p:cNvSpPr>
          <p:nvPr/>
        </p:nvSpPr>
        <p:spPr bwMode="auto">
          <a:xfrm>
            <a:off x="2697163" y="5672138"/>
            <a:ext cx="2014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CPU, RAM,</a:t>
            </a:r>
            <a:endParaRPr lang="zh-CN" alt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Chipset</a:t>
            </a:r>
          </a:p>
        </p:txBody>
      </p:sp>
      <p:sp>
        <p:nvSpPr>
          <p:cNvPr id="21515" name="Content Placeholder 2" descr="Large confetti"/>
          <p:cNvSpPr>
            <a:spLocks noGrp="1" noChangeArrowheads="1"/>
          </p:cNvSpPr>
          <p:nvPr>
            <p:ph idx="1"/>
          </p:nvPr>
        </p:nvSpPr>
        <p:spPr>
          <a:xfrm>
            <a:off x="3754438" y="2092325"/>
            <a:ext cx="5173662" cy="3852863"/>
          </a:xfrm>
          <a:ln/>
        </p:spPr>
        <p:txBody>
          <a:bodyPr/>
          <a:lstStyle/>
          <a:p>
            <a:pPr marL="285750" indent="-285750" algn="l">
              <a:lnSpc>
                <a:spcPct val="80000"/>
              </a:lnSpc>
              <a:buFontTx/>
              <a:buChar char="•"/>
            </a:pPr>
            <a:r>
              <a:rPr lang="zh-CN" altLang="zh-CN" b="0"/>
              <a:t>Run arbitrary code with maximum privileges</a:t>
            </a:r>
          </a:p>
          <a:p>
            <a:pPr marL="285750" indent="-285750" algn="l">
              <a:lnSpc>
                <a:spcPct val="80000"/>
              </a:lnSpc>
              <a:buFontTx/>
              <a:buChar char="•"/>
            </a:pPr>
            <a:endParaRPr lang="zh-CN" altLang="zh-CN" b="0"/>
          </a:p>
          <a:p>
            <a:pPr marL="285750" indent="-285750" algn="l">
              <a:lnSpc>
                <a:spcPct val="80000"/>
              </a:lnSpc>
              <a:buFontTx/>
              <a:buChar char="•"/>
            </a:pPr>
            <a:r>
              <a:rPr lang="zh-CN" altLang="zh-CN" b="0"/>
              <a:t>Subvert devices</a:t>
            </a:r>
          </a:p>
          <a:p>
            <a:pPr marL="285750" indent="-285750" algn="l">
              <a:lnSpc>
                <a:spcPct val="80000"/>
              </a:lnSpc>
              <a:buFontTx/>
              <a:buChar char="•"/>
            </a:pPr>
            <a:endParaRPr lang="zh-CN" altLang="zh-CN" b="0"/>
          </a:p>
          <a:p>
            <a:pPr marL="285750" indent="-285750" algn="l">
              <a:lnSpc>
                <a:spcPct val="80000"/>
              </a:lnSpc>
              <a:buFontTx/>
              <a:buChar char="•"/>
            </a:pPr>
            <a:r>
              <a:rPr lang="zh-CN" altLang="zh-CN" b="0"/>
              <a:t>Perform limited hardware attacks</a:t>
            </a:r>
          </a:p>
          <a:p>
            <a:pPr marL="685800" lvl="1" indent="-228600" algn="l">
              <a:lnSpc>
                <a:spcPct val="80000"/>
              </a:lnSpc>
              <a:buFontTx/>
              <a:buChar char="–"/>
            </a:pPr>
            <a:r>
              <a:rPr lang="zh-CN" altLang="zh-CN" b="0"/>
              <a:t>E.g., Power cycle the machine</a:t>
            </a:r>
          </a:p>
          <a:p>
            <a:pPr marL="685800" lvl="1" indent="-228600" algn="l">
              <a:lnSpc>
                <a:spcPct val="80000"/>
              </a:lnSpc>
              <a:buFontTx/>
              <a:buChar char="–"/>
            </a:pPr>
            <a:r>
              <a:rPr lang="zh-CN" altLang="zh-CN" b="0"/>
              <a:t>Excludes physically monitoring CPU-to-RAM communication</a:t>
            </a:r>
          </a:p>
        </p:txBody>
      </p:sp>
      <p:pic>
        <p:nvPicPr>
          <p:cNvPr id="21516" name="Picture 17" descr="devil.png"/>
          <p:cNvPicPr>
            <a:picLocks noChangeAspect="1" noChangeArrowheads="1"/>
          </p:cNvPicPr>
          <p:nvPr/>
        </p:nvPicPr>
        <p:blipFill>
          <a:blip r:embed="rId3" cstate="print">
            <a:extLst>
              <a:ext uri="{28A0092B-C50C-407E-A947-70E740481C1C}">
                <a14:useLocalDpi xmlns:a14="http://schemas.microsoft.com/office/drawing/2010/main" val="0"/>
              </a:ext>
            </a:extLst>
          </a:blip>
          <a:srcRect l="22086" t="21750" r="24030"/>
          <a:stretch>
            <a:fillRect/>
          </a:stretch>
        </p:blipFill>
        <p:spPr bwMode="auto">
          <a:xfrm>
            <a:off x="1144588" y="2308225"/>
            <a:ext cx="1531937"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5" descr="devil.png"/>
          <p:cNvPicPr>
            <a:picLocks noChangeAspect="1" noChangeArrowheads="1"/>
          </p:cNvPicPr>
          <p:nvPr/>
        </p:nvPicPr>
        <p:blipFill>
          <a:blip r:embed="rId3" cstate="print">
            <a:extLst>
              <a:ext uri="{28A0092B-C50C-407E-A947-70E740481C1C}">
                <a14:useLocalDpi xmlns:a14="http://schemas.microsoft.com/office/drawing/2010/main" val="0"/>
              </a:ext>
            </a:extLst>
          </a:blip>
          <a:srcRect l="22086" t="21750" r="24030"/>
          <a:stretch>
            <a:fillRect/>
          </a:stretch>
        </p:blipFill>
        <p:spPr bwMode="auto">
          <a:xfrm>
            <a:off x="268288" y="876300"/>
            <a:ext cx="11572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26" descr="devil.png"/>
          <p:cNvPicPr>
            <a:picLocks noChangeAspect="1" noChangeArrowheads="1"/>
          </p:cNvPicPr>
          <p:nvPr/>
        </p:nvPicPr>
        <p:blipFill>
          <a:blip r:embed="rId3" cstate="print">
            <a:extLst>
              <a:ext uri="{28A0092B-C50C-407E-A947-70E740481C1C}">
                <a14:useLocalDpi xmlns:a14="http://schemas.microsoft.com/office/drawing/2010/main" val="0"/>
              </a:ext>
            </a:extLst>
          </a:blip>
          <a:srcRect l="22086" t="21750" r="24030"/>
          <a:stretch>
            <a:fillRect/>
          </a:stretch>
        </p:blipFill>
        <p:spPr bwMode="auto">
          <a:xfrm>
            <a:off x="192088" y="3916363"/>
            <a:ext cx="153035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itle 1" descr="Large confetti"/>
          <p:cNvSpPr>
            <a:spLocks noGrp="1" noChangeArrowheads="1"/>
          </p:cNvSpPr>
          <p:nvPr>
            <p:ph type="title" idx="4294967295"/>
          </p:nvPr>
        </p:nvSpPr>
        <p:spPr>
          <a:xfrm>
            <a:off x="152400" y="96838"/>
            <a:ext cx="8839200" cy="722312"/>
          </a:xfrm>
          <a:ln/>
        </p:spPr>
        <p:txBody>
          <a:bodyPr/>
          <a:lstStyle/>
          <a:p>
            <a:r>
              <a:rPr lang="zh-CN" altLang="zh-CN" sz="4000"/>
              <a:t>Problem Overview</a:t>
            </a:r>
          </a:p>
        </p:txBody>
      </p:sp>
      <p:sp>
        <p:nvSpPr>
          <p:cNvPr id="21520" name="Rounded Rectangle 32"/>
          <p:cNvSpPr>
            <a:spLocks noChangeArrowheads="1"/>
          </p:cNvSpPr>
          <p:nvPr/>
        </p:nvSpPr>
        <p:spPr bwMode="auto">
          <a:xfrm>
            <a:off x="2692400" y="2281238"/>
            <a:ext cx="542925" cy="469900"/>
          </a:xfrm>
          <a:prstGeom prst="roundRect">
            <a:avLst>
              <a:gd name="adj" fmla="val 16667"/>
            </a:avLst>
          </a:prstGeom>
          <a:solidFill>
            <a:schemeClr val="accent2"/>
          </a:solidFill>
          <a:ln w="25400" cap="flat" cmpd="sng">
            <a:solidFill>
              <a:schemeClr val="bg1"/>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sp>
        <p:nvSpPr>
          <p:cNvPr id="21521" name="TextBox 33"/>
          <p:cNvSpPr>
            <a:spLocks noChangeArrowheads="1"/>
          </p:cNvSpPr>
          <p:nvPr/>
        </p:nvSpPr>
        <p:spPr bwMode="auto">
          <a:xfrm>
            <a:off x="3798888" y="906463"/>
            <a:ext cx="3932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u="sng">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Adversary Capabilities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5">
                                            <p:txEl>
                                              <p:pRg st="0" end="0"/>
                                            </p:txEl>
                                          </p:spTgt>
                                        </p:tgtEl>
                                        <p:attrNameLst>
                                          <p:attrName>style.visibility</p:attrName>
                                        </p:attrNameLst>
                                      </p:cBhvr>
                                      <p:to>
                                        <p:strVal val="visible"/>
                                      </p:to>
                                    </p:set>
                                  </p:childTnLst>
                                </p:cTn>
                              </p:par>
                              <p:par>
                                <p:cTn id="7" presetID="12" presetClass="entr" presetSubtype="4" fill="hold" nodeType="withEffect">
                                  <p:stCondLst>
                                    <p:cond delay="0"/>
                                  </p:stCondLst>
                                  <p:childTnLst>
                                    <p:set>
                                      <p:cBhvr>
                                        <p:cTn id="8" dur="1" fill="hold">
                                          <p:stCondLst>
                                            <p:cond delay="0"/>
                                          </p:stCondLst>
                                        </p:cTn>
                                        <p:tgtEl>
                                          <p:spTgt spid="21517"/>
                                        </p:tgtEl>
                                        <p:attrNameLst>
                                          <p:attrName>style.visibility</p:attrName>
                                        </p:attrNameLst>
                                      </p:cBhvr>
                                      <p:to>
                                        <p:strVal val="visible"/>
                                      </p:to>
                                    </p:set>
                                    <p:animEffect>
                                      <p:cBhvr>
                                        <p:cTn id="9" dur="500"/>
                                        <p:tgtEl>
                                          <p:spTgt spid="21517"/>
                                        </p:tgtEl>
                                      </p:cBhvr>
                                    </p:animEffect>
                                  </p:childTnLst>
                                </p:cTn>
                              </p:par>
                              <p:par>
                                <p:cTn id="10" presetID="12" presetClass="entr" presetSubtype="4" fill="hold" nodeType="withEffect">
                                  <p:stCondLst>
                                    <p:cond delay="0"/>
                                  </p:stCondLst>
                                  <p:childTnLst>
                                    <p:set>
                                      <p:cBhvr>
                                        <p:cTn id="11" dur="1" fill="hold">
                                          <p:stCondLst>
                                            <p:cond delay="0"/>
                                          </p:stCondLst>
                                        </p:cTn>
                                        <p:tgtEl>
                                          <p:spTgt spid="21516"/>
                                        </p:tgtEl>
                                        <p:attrNameLst>
                                          <p:attrName>style.visibility</p:attrName>
                                        </p:attrNameLst>
                                      </p:cBhvr>
                                      <p:to>
                                        <p:strVal val="visible"/>
                                      </p:to>
                                    </p:set>
                                    <p:animEffect>
                                      <p:cBhvr>
                                        <p:cTn id="12" dur="500"/>
                                        <p:tgtEl>
                                          <p:spTgt spid="215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5">
                                            <p:txEl>
                                              <p:pRg st="2" end="2"/>
                                            </p:txEl>
                                          </p:spTgt>
                                        </p:tgtEl>
                                        <p:attrNameLst>
                                          <p:attrName>style.visibility</p:attrName>
                                        </p:attrNameLst>
                                      </p:cBhvr>
                                      <p:to>
                                        <p:strVal val="visible"/>
                                      </p:to>
                                    </p:set>
                                  </p:childTnLst>
                                </p:cTn>
                              </p:par>
                            </p:childTnLst>
                          </p:cTn>
                        </p:par>
                        <p:par>
                          <p:cTn id="17" fill="hold" nodeType="afterGroup">
                            <p:stCondLst>
                              <p:cond delay="1"/>
                            </p:stCondLst>
                            <p:childTnLst>
                              <p:par>
                                <p:cTn id="18" presetID="12" presetClass="entr" presetSubtype="4" fill="hold" nodeType="afterEffect">
                                  <p:stCondLst>
                                    <p:cond delay="0"/>
                                  </p:stCondLst>
                                  <p:childTnLst>
                                    <p:set>
                                      <p:cBhvr>
                                        <p:cTn id="19" dur="1" fill="hold">
                                          <p:stCondLst>
                                            <p:cond delay="0"/>
                                          </p:stCondLst>
                                        </p:cTn>
                                        <p:tgtEl>
                                          <p:spTgt spid="21518"/>
                                        </p:tgtEl>
                                        <p:attrNameLst>
                                          <p:attrName>style.visibility</p:attrName>
                                        </p:attrNameLst>
                                      </p:cBhvr>
                                      <p:to>
                                        <p:strVal val="visible"/>
                                      </p:to>
                                    </p:set>
                                    <p:animEffect>
                                      <p:cBhvr>
                                        <p:cTn id="20" dur="500"/>
                                        <p:tgtEl>
                                          <p:spTgt spid="215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1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1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15">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511"/>
                                        </p:tgtEl>
                                        <p:attrNameLst>
                                          <p:attrName>style.visibility</p:attrName>
                                        </p:attrNameLst>
                                      </p:cBhvr>
                                      <p:to>
                                        <p:strVal val="visible"/>
                                      </p:to>
                                    </p:set>
                                    <p:animEffect>
                                      <p:cBhvr>
                                        <p:cTn id="33"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ldLvl="0" animBg="1" autoUpdateAnimBg="0"/>
      <p:bldP spid="21515" grpId="0" build="p"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Large confetti"/>
          <p:cNvSpPr>
            <a:spLocks noGrp="1" noChangeArrowheads="1"/>
          </p:cNvSpPr>
          <p:nvPr>
            <p:ph type="title"/>
          </p:nvPr>
        </p:nvSpPr>
        <p:spPr>
          <a:ln/>
        </p:spPr>
        <p:txBody>
          <a:bodyPr/>
          <a:lstStyle/>
          <a:p>
            <a:r>
              <a:rPr lang="zh-CN" altLang="zh-CN" sz="3200"/>
              <a:t>Previous Work: Persistent Security Layers</a:t>
            </a:r>
          </a:p>
        </p:txBody>
      </p:sp>
      <p:grpSp>
        <p:nvGrpSpPr>
          <p:cNvPr id="23555" name="Group 3"/>
          <p:cNvGrpSpPr>
            <a:grpSpLocks/>
          </p:cNvGrpSpPr>
          <p:nvPr/>
        </p:nvGrpSpPr>
        <p:grpSpPr bwMode="auto">
          <a:xfrm>
            <a:off x="558800" y="1787525"/>
            <a:ext cx="3149600" cy="3808413"/>
            <a:chOff x="0" y="0"/>
            <a:chExt cx="3149600" cy="3808863"/>
          </a:xfrm>
        </p:grpSpPr>
        <p:sp>
          <p:nvSpPr>
            <p:cNvPr id="23556" name="Rounded Rectangle 4"/>
            <p:cNvSpPr>
              <a:spLocks noChangeArrowheads="1"/>
            </p:cNvSpPr>
            <p:nvPr/>
          </p:nvSpPr>
          <p:spPr bwMode="auto">
            <a:xfrm>
              <a:off x="0" y="1438181"/>
              <a:ext cx="3149600" cy="2370682"/>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23557" name="Rounded Rectangle 6"/>
            <p:cNvSpPr>
              <a:spLocks noChangeArrowheads="1"/>
            </p:cNvSpPr>
            <p:nvPr/>
          </p:nvSpPr>
          <p:spPr bwMode="auto">
            <a:xfrm>
              <a:off x="0" y="0"/>
              <a:ext cx="1016000" cy="137416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3558" name="Rounded Rectangle 7"/>
            <p:cNvSpPr>
              <a:spLocks noChangeArrowheads="1"/>
            </p:cNvSpPr>
            <p:nvPr/>
          </p:nvSpPr>
          <p:spPr bwMode="auto">
            <a:xfrm>
              <a:off x="2133600" y="0"/>
              <a:ext cx="1016000" cy="137416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3559" name="TextBox 8"/>
            <p:cNvSpPr>
              <a:spLocks noChangeArrowheads="1"/>
            </p:cNvSpPr>
            <p:nvPr/>
          </p:nvSpPr>
          <p:spPr bwMode="auto">
            <a:xfrm>
              <a:off x="1164167" y="1"/>
              <a:ext cx="82126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23560" name="Rounded Rectangle 9"/>
            <p:cNvSpPr>
              <a:spLocks noChangeArrowheads="1"/>
            </p:cNvSpPr>
            <p:nvPr/>
          </p:nvSpPr>
          <p:spPr bwMode="auto">
            <a:xfrm>
              <a:off x="2370667" y="773569"/>
              <a:ext cx="541867" cy="469900"/>
            </a:xfrm>
            <a:prstGeom prst="roundRect">
              <a:avLst>
                <a:gd name="adj" fmla="val 16667"/>
              </a:avLst>
            </a:prstGeom>
            <a:solidFill>
              <a:schemeClr val="accent2"/>
            </a:solidFill>
            <a:ln w="25400" cap="flat" cmpd="sng">
              <a:solidFill>
                <a:schemeClr val="bg1"/>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grpSp>
      <p:sp>
        <p:nvSpPr>
          <p:cNvPr id="23561" name="Rounded Rectangle 10"/>
          <p:cNvSpPr>
            <a:spLocks noChangeArrowheads="1"/>
          </p:cNvSpPr>
          <p:nvPr/>
        </p:nvSpPr>
        <p:spPr bwMode="auto">
          <a:xfrm>
            <a:off x="558800" y="5056188"/>
            <a:ext cx="4362450" cy="644525"/>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Security Kernel</a:t>
            </a:r>
            <a:endParaRPr lang="zh-CN" altLang="en-US"/>
          </a:p>
        </p:txBody>
      </p:sp>
      <p:sp>
        <p:nvSpPr>
          <p:cNvPr id="23562" name="Rounded Rectangle 11"/>
          <p:cNvSpPr>
            <a:spLocks noChangeArrowheads="1"/>
          </p:cNvSpPr>
          <p:nvPr/>
        </p:nvSpPr>
        <p:spPr bwMode="auto">
          <a:xfrm>
            <a:off x="558800" y="5056188"/>
            <a:ext cx="4362450" cy="644525"/>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Virtual Machine Monitor</a:t>
            </a:r>
            <a:endParaRPr lang="zh-CN" altLang="en-US"/>
          </a:p>
        </p:txBody>
      </p:sp>
      <p:sp>
        <p:nvSpPr>
          <p:cNvPr id="23563" name="Rectangle 15"/>
          <p:cNvSpPr>
            <a:spLocks noChangeArrowheads="1"/>
          </p:cNvSpPr>
          <p:nvPr/>
        </p:nvSpPr>
        <p:spPr bwMode="auto">
          <a:xfrm>
            <a:off x="2851150" y="1846263"/>
            <a:ext cx="704850" cy="6143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3564" name="Rounded Rectangle 12"/>
          <p:cNvSpPr>
            <a:spLocks noChangeArrowheads="1"/>
          </p:cNvSpPr>
          <p:nvPr/>
        </p:nvSpPr>
        <p:spPr bwMode="auto">
          <a:xfrm>
            <a:off x="558800" y="5783263"/>
            <a:ext cx="4360863" cy="846137"/>
          </a:xfrm>
          <a:prstGeom prst="roundRect">
            <a:avLst>
              <a:gd name="adj" fmla="val 16667"/>
            </a:avLst>
          </a:prstGeom>
          <a:solidFill>
            <a:schemeClr val="accent2"/>
          </a:solidFill>
          <a:ln w="25400" cap="flat" cmpd="sng">
            <a:solidFill>
              <a:srgbClr val="8C3A38"/>
            </a:solidFill>
            <a:miter lim="800000"/>
            <a:headEnd/>
            <a:tailEnd/>
          </a:ln>
        </p:spPr>
        <p:txBody>
          <a:bodyPr/>
          <a:lstStyle/>
          <a:p>
            <a:pPr algn="ct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Hardware</a:t>
            </a:r>
            <a:endParaRPr lang="zh-CN" altLang="en-US"/>
          </a:p>
        </p:txBody>
      </p:sp>
      <p:sp>
        <p:nvSpPr>
          <p:cNvPr id="23565" name="Rounded Rectangle 14"/>
          <p:cNvSpPr>
            <a:spLocks noChangeArrowheads="1"/>
          </p:cNvSpPr>
          <p:nvPr/>
        </p:nvSpPr>
        <p:spPr bwMode="auto">
          <a:xfrm>
            <a:off x="2928938" y="1905000"/>
            <a:ext cx="541337" cy="469900"/>
          </a:xfrm>
          <a:prstGeom prst="roundRect">
            <a:avLst>
              <a:gd name="adj" fmla="val 16667"/>
            </a:avLst>
          </a:prstGeom>
          <a:solidFill>
            <a:schemeClr val="accent2"/>
          </a:solidFill>
          <a:ln w="25400" cap="flat" cmpd="sng">
            <a:solidFill>
              <a:schemeClr val="bg1"/>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sp>
        <p:nvSpPr>
          <p:cNvPr id="23566" name="Rounded Rectangle 22"/>
          <p:cNvSpPr>
            <a:spLocks noChangeArrowheads="1"/>
          </p:cNvSpPr>
          <p:nvPr/>
        </p:nvSpPr>
        <p:spPr bwMode="auto">
          <a:xfrm>
            <a:off x="558800" y="5783263"/>
            <a:ext cx="4360863" cy="846137"/>
          </a:xfrm>
          <a:prstGeom prst="roundRect">
            <a:avLst>
              <a:gd name="adj" fmla="val 16667"/>
            </a:avLst>
          </a:prstGeom>
          <a:solidFill>
            <a:schemeClr val="accent1"/>
          </a:solidFill>
          <a:ln w="25400" cap="flat" cmpd="sng">
            <a:solidFill>
              <a:srgbClr val="395E8A"/>
            </a:solidFill>
            <a:miter lim="800000"/>
            <a:headEnd/>
            <a:tailEnd/>
          </a:ln>
        </p:spPr>
        <p:txBody>
          <a:bodyPr/>
          <a:lstStyle/>
          <a:p>
            <a:pPr algn="ct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Hardware</a:t>
            </a:r>
            <a:endParaRPr lang="zh-CN" altLang="en-US"/>
          </a:p>
        </p:txBody>
      </p:sp>
      <p:sp>
        <p:nvSpPr>
          <p:cNvPr id="23567" name="Rectangle 44"/>
          <p:cNvSpPr>
            <a:spLocks noChangeArrowheads="1"/>
          </p:cNvSpPr>
          <p:nvPr/>
        </p:nvSpPr>
        <p:spPr bwMode="auto">
          <a:xfrm>
            <a:off x="5240338" y="1203325"/>
            <a:ext cx="379095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lvl="1"/>
            <a:r>
              <a:rPr lang="en-US" sz="1700">
                <a:solidFill>
                  <a:srgbClr val="7F7F7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[Gold et al. ‘84], [Shockley et al. ‘88], [Karger et al. ‘91], [England et al. ‘03], [Garfinkel et al. ‘03],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4.44444E-6 L -3.33333E-6 -0.09282 " pathEditMode="relative" rAng="0" ptsTypes="AA">
                                      <p:cBhvr>
                                        <p:cTn id="6" dur="1000" fill="hold"/>
                                        <p:tgtEl>
                                          <p:spTgt spid="23555"/>
                                        </p:tgtEl>
                                        <p:attrNameLst>
                                          <p:attrName>ppt_x,ppt_y</p:attrName>
                                        </p:attrNameLst>
                                      </p:cBhvr>
                                      <p:rCtr x="0" y="-4600"/>
                                    </p:animMotion>
                                  </p:childTnLst>
                                </p:cTn>
                              </p:par>
                            </p:childTnLst>
                          </p:cTn>
                        </p:par>
                        <p:par>
                          <p:cTn id="7" fill="hold" nodeType="afterGroup">
                            <p:stCondLst>
                              <p:cond delay="1000"/>
                            </p:stCondLst>
                            <p:childTnLst>
                              <p:par>
                                <p:cTn id="8" presetID="2" presetClass="entr" presetSubtype="8" accel="50000" decel="50000" fill="hold" grpId="0" nodeType="afterEffect">
                                  <p:stCondLst>
                                    <p:cond delay="0"/>
                                  </p:stCondLst>
                                  <p:childTnLst>
                                    <p:set>
                                      <p:cBhvr>
                                        <p:cTn id="9" dur="1" fill="hold">
                                          <p:stCondLst>
                                            <p:cond delay="0"/>
                                          </p:stCondLst>
                                        </p:cTn>
                                        <p:tgtEl>
                                          <p:spTgt spid="23561"/>
                                        </p:tgtEl>
                                        <p:attrNameLst>
                                          <p:attrName>style.visibility</p:attrName>
                                        </p:attrNameLst>
                                      </p:cBhvr>
                                      <p:to>
                                        <p:strVal val="visible"/>
                                      </p:to>
                                    </p:set>
                                    <p:anim calcmode="lin" valueType="num">
                                      <p:cBhvr>
                                        <p:cTn id="10" dur="500" fill="hold"/>
                                        <p:tgtEl>
                                          <p:spTgt spid="23561"/>
                                        </p:tgtEl>
                                        <p:attrNameLst>
                                          <p:attrName>ppt_x</p:attrName>
                                        </p:attrNameLst>
                                      </p:cBhvr>
                                      <p:tavLst>
                                        <p:tav tm="0">
                                          <p:val>
                                            <p:strVal val="0-#ppt_w/2"/>
                                          </p:val>
                                        </p:tav>
                                        <p:tav tm="100000">
                                          <p:val>
                                            <p:strVal val="#ppt_x"/>
                                          </p:val>
                                        </p:tav>
                                      </p:tavLst>
                                    </p:anim>
                                    <p:anim calcmode="lin" valueType="num">
                                      <p:cBhvr>
                                        <p:cTn id="11"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grpId="1" nodeType="clickEffect">
                                  <p:stCondLst>
                                    <p:cond delay="0"/>
                                  </p:stCondLst>
                                  <p:childTnLst>
                                    <p:animEffect>
                                      <p:cBhvr>
                                        <p:cTn id="15" dur="500"/>
                                        <p:tgtEl>
                                          <p:spTgt spid="23561"/>
                                        </p:tgtEl>
                                      </p:cBhvr>
                                    </p:animEffect>
                                    <p:set>
                                      <p:cBhvr>
                                        <p:cTn id="16" dur="1" fill="hold">
                                          <p:stCondLst>
                                            <p:cond delay="499"/>
                                          </p:stCondLst>
                                        </p:cTn>
                                        <p:tgtEl>
                                          <p:spTgt spid="23561"/>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23562"/>
                                        </p:tgtEl>
                                        <p:attrNameLst>
                                          <p:attrName>style.visibility</p:attrName>
                                        </p:attrNameLst>
                                      </p:cBhvr>
                                      <p:to>
                                        <p:strVal val="visible"/>
                                      </p:to>
                                    </p:set>
                                    <p:animEffect>
                                      <p:cBhvr>
                                        <p:cTn id="19" dur="500"/>
                                        <p:tgtEl>
                                          <p:spTgt spid="2356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2356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563"/>
                                        </p:tgtEl>
                                        <p:attrNameLst>
                                          <p:attrName>style.visibility</p:attrName>
                                        </p:attrNameLst>
                                      </p:cBhvr>
                                      <p:to>
                                        <p:strVal val="visible"/>
                                      </p:to>
                                    </p:set>
                                  </p:childTnLst>
                                </p:cTn>
                              </p:par>
                              <p:par>
                                <p:cTn id="26" presetID="0" presetClass="path" presetSubtype="0" accel="50000" decel="50000" fill="hold" grpId="0" nodeType="withEffect">
                                  <p:stCondLst>
                                    <p:cond delay="0"/>
                                  </p:stCondLst>
                                  <p:childTnLst>
                                    <p:animMotion origin="layout" path="M 0 2.96296E-6 L 0.12257 0.36805 " pathEditMode="relative" rAng="0" ptsTypes="AA">
                                      <p:cBhvr>
                                        <p:cTn id="27" dur="2000" fill="hold"/>
                                        <p:tgtEl>
                                          <p:spTgt spid="23565"/>
                                        </p:tgtEl>
                                        <p:attrNameLst>
                                          <p:attrName>ppt_x,ppt_y</p:attrName>
                                        </p:attrNameLst>
                                      </p:cBhvr>
                                      <p:rCtr x="6100" y="18400"/>
                                    </p:animMotion>
                                  </p:childTnLst>
                                </p:cTn>
                              </p:par>
                            </p:childTnLst>
                          </p:cTn>
                        </p:par>
                        <p:par>
                          <p:cTn id="28" fill="hold" nodeType="afterGroup">
                            <p:stCondLst>
                              <p:cond delay="2000"/>
                            </p:stCondLst>
                            <p:childTnLst>
                              <p:par>
                                <p:cTn id="29" presetID="1" presetClass="emph" presetSubtype="2" fill="hold" nodeType="afterEffect">
                                  <p:stCondLst>
                                    <p:cond delay="0"/>
                                  </p:stCondLst>
                                  <p:childTnLst>
                                    <p:animClr clrSpc="rgb" dir="cw">
                                      <p:cBhvr>
                                        <p:cTn id="30" dur="500" fill="hold"/>
                                        <p:tgtEl>
                                          <p:spTgt spid="23565"/>
                                        </p:tgtEl>
                                        <p:attrNameLst>
                                          <p:attrName>fillcolor</p:attrName>
                                        </p:attrNameLst>
                                      </p:cBhvr>
                                      <p:to>
                                        <a:schemeClr val="accent1"/>
                                      </p:to>
                                    </p:animClr>
                                    <p:set>
                                      <p:cBhvr>
                                        <p:cTn id="31" dur="500" fill="hold"/>
                                        <p:tgtEl>
                                          <p:spTgt spid="23565"/>
                                        </p:tgtEl>
                                        <p:attrNameLst>
                                          <p:attrName>fill.type</p:attrName>
                                        </p:attrNameLst>
                                      </p:cBhvr>
                                      <p:to>
                                        <p:strVal val="solid"/>
                                      </p:to>
                                    </p:set>
                                    <p:set>
                                      <p:cBhvr>
                                        <p:cTn id="32" dur="500" fill="hold"/>
                                        <p:tgtEl>
                                          <p:spTgt spid="23565"/>
                                        </p:tgtEl>
                                        <p:attrNameLst>
                                          <p:attrName>fill.on</p:attrName>
                                        </p:attrNameLst>
                                      </p:cBhvr>
                                      <p:to>
                                        <p:strVal val="true"/>
                                      </p:to>
                                    </p:set>
                                  </p:childTnLst>
                                </p:cTn>
                              </p:par>
                              <p:par>
                                <p:cTn id="33" presetID="7" presetClass="emph" presetSubtype="2" fill="hold" nodeType="withEffect">
                                  <p:stCondLst>
                                    <p:cond delay="0"/>
                                  </p:stCondLst>
                                  <p:childTnLst>
                                    <p:animClr clrSpc="rgb" dir="cw">
                                      <p:cBhvr>
                                        <p:cTn id="34" dur="500" fill="hold"/>
                                        <p:tgtEl>
                                          <p:spTgt spid="23565"/>
                                        </p:tgtEl>
                                        <p:attrNameLst>
                                          <p:attrName>stroke.color</p:attrName>
                                        </p:attrNameLst>
                                      </p:cBhvr>
                                      <p:to>
                                        <a:schemeClr val="tx2"/>
                                      </p:to>
                                    </p:animClr>
                                    <p:set>
                                      <p:cBhvr>
                                        <p:cTn id="35" dur="500" fill="hold"/>
                                        <p:tgtEl>
                                          <p:spTgt spid="23565"/>
                                        </p:tgtEl>
                                        <p:attrNameLst>
                                          <p:attrName>stroke.on</p:attrName>
                                        </p:attrNameLst>
                                      </p:cBhvr>
                                      <p:to>
                                        <p:strVal val="tru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3566"/>
                                        </p:tgtEl>
                                        <p:attrNameLst>
                                          <p:attrName>style.visibility</p:attrName>
                                        </p:attrNameLst>
                                      </p:cBhvr>
                                      <p:to>
                                        <p:strVal val="visible"/>
                                      </p:to>
                                    </p:set>
                                    <p:animEffect>
                                      <p:cBhvr>
                                        <p:cTn id="40"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bldLvl="0" animBg="1" autoUpdateAnimBg="0"/>
      <p:bldP spid="23561" grpId="1" bldLvl="0" animBg="1" autoUpdateAnimBg="0"/>
      <p:bldP spid="23562" grpId="0" bldLvl="0" animBg="1" autoUpdateAnimBg="0"/>
      <p:bldP spid="23563" grpId="0" bldLvl="0" animBg="1" autoUpdateAnimBg="0"/>
      <p:bldP spid="23565" grpId="0" bldLvl="0" animBg="1" autoUpdateAnimBg="0"/>
      <p:bldP spid="23565" grpId="1" bldLvl="0" animBg="1" autoUpdateAnimBg="0"/>
      <p:bldP spid="23566"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Large confetti"/>
          <p:cNvSpPr>
            <a:spLocks noGrp="1" noChangeArrowheads="1"/>
          </p:cNvSpPr>
          <p:nvPr>
            <p:ph type="title"/>
          </p:nvPr>
        </p:nvSpPr>
        <p:spPr>
          <a:ln/>
        </p:spPr>
        <p:txBody>
          <a:bodyPr/>
          <a:lstStyle/>
          <a:p>
            <a:r>
              <a:rPr lang="zh-CN" altLang="zh-CN" sz="3200"/>
              <a:t>Previous Work: Persistent Security Layers</a:t>
            </a:r>
          </a:p>
        </p:txBody>
      </p:sp>
      <p:sp>
        <p:nvSpPr>
          <p:cNvPr id="25603" name="Rectangle 44"/>
          <p:cNvSpPr>
            <a:spLocks noChangeArrowheads="1"/>
          </p:cNvSpPr>
          <p:nvPr/>
        </p:nvSpPr>
        <p:spPr bwMode="auto">
          <a:xfrm>
            <a:off x="5240338" y="1203325"/>
            <a:ext cx="3790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1"/>
            <a:r>
              <a:rPr lang="en-US" sz="1700">
                <a:solidFill>
                  <a:srgbClr val="7F7F7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[Gold et al. ‘84], [Shockley et al. ‘88], [Karger et al. ‘91], [England et al. ‘03], [Garfinkel et al. ‘03], …</a:t>
            </a:r>
            <a:endParaRPr lang="zh-CN" altLang="en-US"/>
          </a:p>
        </p:txBody>
      </p:sp>
      <p:sp>
        <p:nvSpPr>
          <p:cNvPr id="25604" name="Rounded Rectangle 53"/>
          <p:cNvSpPr>
            <a:spLocks noChangeArrowheads="1"/>
          </p:cNvSpPr>
          <p:nvPr/>
        </p:nvSpPr>
        <p:spPr bwMode="auto">
          <a:xfrm>
            <a:off x="558800" y="5780088"/>
            <a:ext cx="4360863" cy="846137"/>
          </a:xfrm>
          <a:prstGeom prst="roundRect">
            <a:avLst>
              <a:gd name="adj" fmla="val 16667"/>
            </a:avLst>
          </a:prstGeom>
          <a:solidFill>
            <a:schemeClr val="accent2"/>
          </a:solidFill>
          <a:ln w="25400" cap="flat" cmpd="sng">
            <a:solidFill>
              <a:srgbClr val="8C3A38"/>
            </a:solidFill>
            <a:miter lim="800000"/>
            <a:headEnd/>
            <a:tailEnd/>
          </a:ln>
        </p:spPr>
        <p:txBody>
          <a:bodyPr/>
          <a:lstStyle/>
          <a:p>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zh-CN" altLang="en-US"/>
          </a:p>
        </p:txBody>
      </p:sp>
      <p:sp>
        <p:nvSpPr>
          <p:cNvPr id="25605" name="TextBox 54"/>
          <p:cNvSpPr>
            <a:spLocks noChangeArrowheads="1"/>
          </p:cNvSpPr>
          <p:nvPr/>
        </p:nvSpPr>
        <p:spPr bwMode="auto">
          <a:xfrm>
            <a:off x="558800" y="5819775"/>
            <a:ext cx="23320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DMA Devices</a:t>
            </a:r>
            <a:endParaRPr lang="zh-CN" alt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r>
              <a:rPr lang="en-US" sz="17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 Network, Disk, USB)</a:t>
            </a:r>
          </a:p>
        </p:txBody>
      </p:sp>
      <p:sp>
        <p:nvSpPr>
          <p:cNvPr id="25606" name="Straight Connector 55"/>
          <p:cNvSpPr>
            <a:spLocks noChangeShapeType="1"/>
          </p:cNvSpPr>
          <p:nvPr/>
        </p:nvSpPr>
        <p:spPr bwMode="auto">
          <a:xfrm rot="16200000" flipH="1">
            <a:off x="2543969" y="6203156"/>
            <a:ext cx="846138" cy="3175"/>
          </a:xfrm>
          <a:prstGeom prst="line">
            <a:avLst/>
          </a:prstGeom>
          <a:noFill/>
          <a:ln w="25400" cap="flat" cmpd="sng">
            <a:solidFill>
              <a:srgbClr val="8A3837"/>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7" name="Rounded Rectangle 56"/>
          <p:cNvSpPr>
            <a:spLocks noChangeArrowheads="1"/>
          </p:cNvSpPr>
          <p:nvPr/>
        </p:nvSpPr>
        <p:spPr bwMode="auto">
          <a:xfrm>
            <a:off x="2968625" y="5780088"/>
            <a:ext cx="1951038" cy="846137"/>
          </a:xfrm>
          <a:prstGeom prst="roundRect">
            <a:avLst>
              <a:gd name="adj" fmla="val 16667"/>
            </a:avLst>
          </a:prstGeom>
          <a:solidFill>
            <a:schemeClr val="accent1"/>
          </a:solidFill>
          <a:ln w="25400" cap="flat" cmpd="sng">
            <a:solidFill>
              <a:schemeClr val="tx2"/>
            </a:solidFill>
            <a:miter lim="800000"/>
            <a:headEnd/>
            <a:tailEnd/>
          </a:ln>
        </p:spPr>
        <p:txBody>
          <a:bodyPr/>
          <a:lstStyle/>
          <a:p>
            <a:pPr algn="ctr"/>
            <a:endParaRPr lang="zh-CN" altLang="zh-CN"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5608" name="TextBox 57"/>
          <p:cNvSpPr>
            <a:spLocks noChangeArrowheads="1"/>
          </p:cNvSpPr>
          <p:nvPr/>
        </p:nvSpPr>
        <p:spPr bwMode="auto">
          <a:xfrm>
            <a:off x="2921000" y="5765800"/>
            <a:ext cx="2014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CPU, RAM,</a:t>
            </a:r>
            <a:endParaRPr lang="zh-CN" alt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Chipset</a:t>
            </a:r>
          </a:p>
        </p:txBody>
      </p:sp>
      <p:sp>
        <p:nvSpPr>
          <p:cNvPr id="25609" name="Rounded Rectangle 4"/>
          <p:cNvSpPr>
            <a:spLocks noChangeArrowheads="1"/>
          </p:cNvSpPr>
          <p:nvPr/>
        </p:nvSpPr>
        <p:spPr bwMode="auto">
          <a:xfrm>
            <a:off x="558800" y="2582863"/>
            <a:ext cx="3149600" cy="237013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25610" name="Rounded Rectangle 6"/>
          <p:cNvSpPr>
            <a:spLocks noChangeArrowheads="1"/>
          </p:cNvSpPr>
          <p:nvPr/>
        </p:nvSpPr>
        <p:spPr bwMode="auto">
          <a:xfrm>
            <a:off x="558800" y="1144588"/>
            <a:ext cx="1016000" cy="137318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5611" name="Rounded Rectangle 7"/>
          <p:cNvSpPr>
            <a:spLocks noChangeArrowheads="1"/>
          </p:cNvSpPr>
          <p:nvPr/>
        </p:nvSpPr>
        <p:spPr bwMode="auto">
          <a:xfrm>
            <a:off x="2692400" y="1144588"/>
            <a:ext cx="1016000" cy="137318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5612" name="TextBox 8"/>
          <p:cNvSpPr>
            <a:spLocks noChangeArrowheads="1"/>
          </p:cNvSpPr>
          <p:nvPr/>
        </p:nvSpPr>
        <p:spPr bwMode="auto">
          <a:xfrm>
            <a:off x="1722438" y="1144588"/>
            <a:ext cx="8207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25613" name="Rounded Rectangle 9"/>
          <p:cNvSpPr>
            <a:spLocks noChangeArrowheads="1"/>
          </p:cNvSpPr>
          <p:nvPr/>
        </p:nvSpPr>
        <p:spPr bwMode="auto">
          <a:xfrm>
            <a:off x="4056063" y="4424363"/>
            <a:ext cx="541337" cy="469900"/>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sp>
        <p:nvSpPr>
          <p:cNvPr id="25614" name="Rounded Rectangle 11"/>
          <p:cNvSpPr>
            <a:spLocks noChangeArrowheads="1"/>
          </p:cNvSpPr>
          <p:nvPr/>
        </p:nvSpPr>
        <p:spPr bwMode="auto">
          <a:xfrm>
            <a:off x="558800" y="5056188"/>
            <a:ext cx="4362450" cy="644525"/>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Virtual Machine Monitor</a:t>
            </a:r>
            <a:endParaRPr lang="zh-CN" altLang="en-US"/>
          </a:p>
        </p:txBody>
      </p:sp>
      <p:sp>
        <p:nvSpPr>
          <p:cNvPr id="25615" name="Content Placeholder 2" descr="Large confetti"/>
          <p:cNvSpPr>
            <a:spLocks noGrp="1" noChangeArrowheads="1"/>
          </p:cNvSpPr>
          <p:nvPr>
            <p:ph idx="4294967295"/>
          </p:nvPr>
        </p:nvSpPr>
        <p:spPr>
          <a:xfrm>
            <a:off x="4870450" y="3132138"/>
            <a:ext cx="4283075" cy="1741487"/>
          </a:xfrm>
          <a:ln/>
        </p:spPr>
        <p:txBody>
          <a:bodyPr/>
          <a:lstStyle/>
          <a:p>
            <a:pPr marL="514350" indent="-514350">
              <a:buFont typeface="Calibri" panose="020F0502020204030204" pitchFamily="34" charset="0"/>
              <a:buAutoNum type="arabicPeriod"/>
            </a:pPr>
            <a:r>
              <a:rPr lang="zh-CN" altLang="zh-CN" b="0"/>
              <a:t>Performance reduction</a:t>
            </a:r>
          </a:p>
          <a:p>
            <a:pPr marL="514350" indent="-514350">
              <a:buFont typeface="Calibri" panose="020F0502020204030204" pitchFamily="34" charset="0"/>
              <a:buAutoNum type="arabicPeriod"/>
            </a:pPr>
            <a:r>
              <a:rPr lang="zh-CN" altLang="zh-CN" b="0"/>
              <a:t>Increased attack exposure</a:t>
            </a:r>
          </a:p>
          <a:p>
            <a:pPr marL="514350" indent="-514350">
              <a:buFont typeface="Calibri" panose="020F0502020204030204" pitchFamily="34" charset="0"/>
              <a:buAutoNum type="arabicPeriod"/>
            </a:pPr>
            <a:r>
              <a:rPr lang="zh-CN" altLang="zh-CN" b="0"/>
              <a:t>Additional complexity</a:t>
            </a:r>
          </a:p>
        </p:txBody>
      </p:sp>
      <p:sp>
        <p:nvSpPr>
          <p:cNvPr id="25616" name="TextBox 28"/>
          <p:cNvSpPr>
            <a:spLocks noChangeArrowheads="1"/>
          </p:cNvSpPr>
          <p:nvPr/>
        </p:nvSpPr>
        <p:spPr bwMode="auto">
          <a:xfrm>
            <a:off x="4051300" y="2389188"/>
            <a:ext cx="3521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u="sng">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Drawbacks: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37"/>
          <p:cNvSpPr>
            <a:spLocks noChangeArrowheads="1"/>
          </p:cNvSpPr>
          <p:nvPr/>
        </p:nvSpPr>
        <p:spPr bwMode="auto">
          <a:xfrm>
            <a:off x="558800" y="5688013"/>
            <a:ext cx="4360863" cy="846137"/>
          </a:xfrm>
          <a:prstGeom prst="roundRect">
            <a:avLst>
              <a:gd name="adj" fmla="val 16667"/>
            </a:avLst>
          </a:prstGeom>
          <a:solidFill>
            <a:srgbClr val="C0504D">
              <a:alpha val="50000"/>
            </a:srgbClr>
          </a:solidFill>
          <a:ln w="25400" cap="flat" cmpd="sng">
            <a:solidFill>
              <a:srgbClr val="8C3A38">
                <a:alpha val="50000"/>
              </a:srgbClr>
            </a:solidFill>
            <a:miter lim="800000"/>
            <a:headEnd/>
            <a:tailEnd/>
          </a:ln>
        </p:spPr>
        <p:txBody>
          <a:bodyPr/>
          <a:lstStyle/>
          <a:p>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Hardware</a:t>
            </a:r>
            <a:endParaRPr lang="zh-CN" altLang="en-US"/>
          </a:p>
        </p:txBody>
      </p:sp>
      <p:sp>
        <p:nvSpPr>
          <p:cNvPr id="27651" name="Rounded Rectangle 19"/>
          <p:cNvSpPr>
            <a:spLocks noChangeArrowheads="1"/>
          </p:cNvSpPr>
          <p:nvPr/>
        </p:nvSpPr>
        <p:spPr bwMode="auto">
          <a:xfrm>
            <a:off x="558800" y="3076575"/>
            <a:ext cx="3149600" cy="2503488"/>
          </a:xfrm>
          <a:prstGeom prst="roundRect">
            <a:avLst>
              <a:gd name="adj" fmla="val 16667"/>
            </a:avLst>
          </a:prstGeom>
          <a:solidFill>
            <a:srgbClr val="C0504D">
              <a:alpha val="50000"/>
            </a:srgbClr>
          </a:solidFill>
          <a:ln w="25400" cap="flat" cmpd="sng">
            <a:solidFill>
              <a:srgbClr val="8C3A38">
                <a:alpha val="50000"/>
              </a:srgbClr>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27652" name="Rounded Rectangle 26"/>
          <p:cNvSpPr>
            <a:spLocks noChangeArrowheads="1"/>
          </p:cNvSpPr>
          <p:nvPr/>
        </p:nvSpPr>
        <p:spPr bwMode="auto">
          <a:xfrm>
            <a:off x="558800" y="1417638"/>
            <a:ext cx="1016000" cy="1549400"/>
          </a:xfrm>
          <a:prstGeom prst="roundRect">
            <a:avLst>
              <a:gd name="adj" fmla="val 16667"/>
            </a:avLst>
          </a:prstGeom>
          <a:solidFill>
            <a:srgbClr val="C0504D">
              <a:alpha val="50000"/>
            </a:srgbClr>
          </a:solidFill>
          <a:ln w="25400" cap="flat" cmpd="sng">
            <a:solidFill>
              <a:srgbClr val="8C3A38">
                <a:alpha val="50000"/>
              </a:srgbClr>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53" name="Rounded Rectangle 27"/>
          <p:cNvSpPr>
            <a:spLocks noChangeArrowheads="1"/>
          </p:cNvSpPr>
          <p:nvPr/>
        </p:nvSpPr>
        <p:spPr bwMode="auto">
          <a:xfrm>
            <a:off x="2692400" y="1417638"/>
            <a:ext cx="1016000" cy="1549400"/>
          </a:xfrm>
          <a:prstGeom prst="roundRect">
            <a:avLst>
              <a:gd name="adj" fmla="val 16667"/>
            </a:avLst>
          </a:prstGeom>
          <a:solidFill>
            <a:srgbClr val="C0504D">
              <a:alpha val="50000"/>
            </a:srgbClr>
          </a:solidFill>
          <a:ln w="25400" cap="flat" cmpd="sng">
            <a:solidFill>
              <a:srgbClr val="8C3A38">
                <a:alpha val="50000"/>
              </a:srgbClr>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54" name="TextBox 28"/>
          <p:cNvSpPr>
            <a:spLocks noChangeArrowheads="1"/>
          </p:cNvSpPr>
          <p:nvPr/>
        </p:nvSpPr>
        <p:spPr bwMode="auto">
          <a:xfrm>
            <a:off x="1722438" y="1584325"/>
            <a:ext cx="8207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27655" name="Rounded Rectangle 21"/>
          <p:cNvSpPr>
            <a:spLocks noChangeArrowheads="1"/>
          </p:cNvSpPr>
          <p:nvPr/>
        </p:nvSpPr>
        <p:spPr bwMode="auto">
          <a:xfrm>
            <a:off x="558800" y="3076575"/>
            <a:ext cx="3149600" cy="2503488"/>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27656" name="Rounded Rectangle 20"/>
          <p:cNvSpPr>
            <a:spLocks noChangeArrowheads="1"/>
          </p:cNvSpPr>
          <p:nvPr/>
        </p:nvSpPr>
        <p:spPr bwMode="auto">
          <a:xfrm>
            <a:off x="558800" y="5688013"/>
            <a:ext cx="4360863" cy="846137"/>
          </a:xfrm>
          <a:prstGeom prst="roundRect">
            <a:avLst>
              <a:gd name="adj" fmla="val 16667"/>
            </a:avLst>
          </a:prstGeom>
          <a:solidFill>
            <a:schemeClr val="accent2"/>
          </a:solidFill>
          <a:ln w="25400" cap="flat" cmpd="sng">
            <a:solidFill>
              <a:srgbClr val="8C3A38"/>
            </a:solidFill>
            <a:miter lim="800000"/>
            <a:headEnd/>
            <a:tailEnd/>
          </a:ln>
        </p:spPr>
        <p:txBody>
          <a:bodyPr/>
          <a:lstStyle/>
          <a:p>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Hardware</a:t>
            </a:r>
            <a:endParaRPr lang="zh-CN" altLang="en-US"/>
          </a:p>
        </p:txBody>
      </p:sp>
      <p:sp>
        <p:nvSpPr>
          <p:cNvPr id="27657" name="Rounded Rectangle 22"/>
          <p:cNvSpPr>
            <a:spLocks noChangeArrowheads="1"/>
          </p:cNvSpPr>
          <p:nvPr/>
        </p:nvSpPr>
        <p:spPr bwMode="auto">
          <a:xfrm>
            <a:off x="558800" y="1417638"/>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58" name="Rounded Rectangle 23"/>
          <p:cNvSpPr>
            <a:spLocks noChangeArrowheads="1"/>
          </p:cNvSpPr>
          <p:nvPr/>
        </p:nvSpPr>
        <p:spPr bwMode="auto">
          <a:xfrm>
            <a:off x="2692400" y="1417638"/>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59" name="TextBox 24"/>
          <p:cNvSpPr>
            <a:spLocks noChangeArrowheads="1"/>
          </p:cNvSpPr>
          <p:nvPr/>
        </p:nvSpPr>
        <p:spPr bwMode="auto">
          <a:xfrm>
            <a:off x="1722438" y="1584325"/>
            <a:ext cx="8207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27660" name="Rounded Rectangle 32"/>
          <p:cNvSpPr>
            <a:spLocks noChangeArrowheads="1"/>
          </p:cNvSpPr>
          <p:nvPr/>
        </p:nvSpPr>
        <p:spPr bwMode="auto">
          <a:xfrm>
            <a:off x="3708400" y="5688013"/>
            <a:ext cx="1211263" cy="846137"/>
          </a:xfrm>
          <a:prstGeom prst="roundRect">
            <a:avLst>
              <a:gd name="adj" fmla="val 16667"/>
            </a:avLst>
          </a:prstGeom>
          <a:solidFill>
            <a:schemeClr val="accent1"/>
          </a:solidFill>
          <a:ln w="25400" cap="flat" cmpd="sng">
            <a:solidFill>
              <a:schemeClr val="tx2"/>
            </a:solidFill>
            <a:miter lim="800000"/>
            <a:headEnd/>
            <a:tailEnd/>
          </a:ln>
        </p:spPr>
        <p:txBody>
          <a:bodyPr/>
          <a:lstStyle/>
          <a:p>
            <a:pPr algn="ctr"/>
            <a:endParaRPr lang="zh-CN" altLang="zh-CN"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61" name="U-Turn Arrow 35"/>
          <p:cNvSpPr>
            <a:spLocks noChangeArrowheads="1"/>
          </p:cNvSpPr>
          <p:nvPr/>
        </p:nvSpPr>
        <p:spPr bwMode="auto">
          <a:xfrm rot="10800000" flipH="1">
            <a:off x="3030538" y="2811463"/>
            <a:ext cx="1778000" cy="3675062"/>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62" name="U-Turn Arrow 41"/>
          <p:cNvSpPr>
            <a:spLocks noChangeArrowheads="1"/>
          </p:cNvSpPr>
          <p:nvPr/>
        </p:nvSpPr>
        <p:spPr bwMode="auto">
          <a:xfrm rot="10800000">
            <a:off x="2786063" y="2916238"/>
            <a:ext cx="1668462" cy="3570287"/>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63" name="Rectangle 42"/>
          <p:cNvSpPr>
            <a:spLocks noChangeArrowheads="1"/>
          </p:cNvSpPr>
          <p:nvPr/>
        </p:nvSpPr>
        <p:spPr bwMode="auto">
          <a:xfrm>
            <a:off x="3802063" y="2692400"/>
            <a:ext cx="1117600" cy="2935288"/>
          </a:xfrm>
          <a:prstGeom prst="rect">
            <a:avLst/>
          </a:prstGeom>
          <a:solidFill>
            <a:schemeClr val="bg1"/>
          </a:solidFill>
          <a:ln w="9525" cap="flat" cmpd="sng">
            <a:solidFill>
              <a:schemeClr val="bg1"/>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64" name="Rounded Rectangle 30"/>
          <p:cNvSpPr>
            <a:spLocks noChangeArrowheads="1"/>
          </p:cNvSpPr>
          <p:nvPr/>
        </p:nvSpPr>
        <p:spPr bwMode="auto">
          <a:xfrm>
            <a:off x="3860800" y="5208588"/>
            <a:ext cx="973138" cy="320675"/>
          </a:xfrm>
          <a:prstGeom prst="roundRect">
            <a:avLst>
              <a:gd name="adj" fmla="val 16667"/>
            </a:avLst>
          </a:prstGeom>
          <a:solidFill>
            <a:schemeClr val="accent1"/>
          </a:solidFill>
          <a:ln w="25400" cap="flat" cmpd="sng">
            <a:solidFill>
              <a:schemeClr val="tx2"/>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sp>
        <p:nvSpPr>
          <p:cNvPr id="27665" name="Rounded Rectangle 25"/>
          <p:cNvSpPr>
            <a:spLocks noChangeArrowheads="1"/>
          </p:cNvSpPr>
          <p:nvPr/>
        </p:nvSpPr>
        <p:spPr bwMode="auto">
          <a:xfrm>
            <a:off x="2928938" y="2281238"/>
            <a:ext cx="541337" cy="469900"/>
          </a:xfrm>
          <a:prstGeom prst="roundRect">
            <a:avLst>
              <a:gd name="adj" fmla="val 16667"/>
            </a:avLst>
          </a:prstGeom>
          <a:solidFill>
            <a:schemeClr val="accent2"/>
          </a:solidFill>
          <a:ln w="25400" cap="flat" cmpd="sng">
            <a:solidFill>
              <a:schemeClr val="bg1"/>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sp>
        <p:nvSpPr>
          <p:cNvPr id="27666" name="Rectangle 34"/>
          <p:cNvSpPr>
            <a:spLocks noChangeArrowheads="1"/>
          </p:cNvSpPr>
          <p:nvPr/>
        </p:nvSpPr>
        <p:spPr bwMode="auto">
          <a:xfrm>
            <a:off x="3457575" y="903288"/>
            <a:ext cx="544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31859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[IEEE S&amp;P ‘07], [EuroSys ‘08], [ASPLOS ‘08] </a:t>
            </a:r>
            <a:endParaRPr lang="en-US"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67" name="Title 1" descr="Large confetti"/>
          <p:cNvSpPr>
            <a:spLocks noGrp="1" noChangeArrowheads="1"/>
          </p:cNvSpPr>
          <p:nvPr>
            <p:ph type="title" idx="4294967295"/>
          </p:nvPr>
        </p:nvSpPr>
        <p:spPr>
          <a:xfrm>
            <a:off x="152400" y="96838"/>
            <a:ext cx="8839200" cy="722312"/>
          </a:xfrm>
          <a:ln/>
        </p:spPr>
        <p:txBody>
          <a:bodyPr/>
          <a:lstStyle/>
          <a:p>
            <a:r>
              <a:rPr lang="zh-CN" altLang="zh-CN" b="1" i="1"/>
              <a:t>Flicker </a:t>
            </a:r>
            <a:r>
              <a:rPr lang="zh-CN" altLang="zh-CN"/>
              <a:t>Overview: On-Demand Security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61"/>
                                        </p:tgtEl>
                                        <p:attrNameLst>
                                          <p:attrName>style.visibility</p:attrName>
                                        </p:attrNameLst>
                                      </p:cBhvr>
                                      <p:to>
                                        <p:strVal val="visible"/>
                                      </p:to>
                                    </p:set>
                                    <p:animEffect>
                                      <p:cBhvr>
                                        <p:cTn id="7" dur="500"/>
                                        <p:tgtEl>
                                          <p:spTgt spid="27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664"/>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27661"/>
                                        </p:tgtEl>
                                        <p:attrNameLst>
                                          <p:attrName>style.visibility</p:attrName>
                                        </p:attrNameLst>
                                      </p:cBhvr>
                                      <p:to>
                                        <p:strVal val="hidden"/>
                                      </p:to>
                                    </p:set>
                                  </p:childTnLst>
                                </p:cTn>
                              </p:par>
                            </p:childTnLst>
                          </p:cTn>
                        </p:par>
                        <p:par>
                          <p:cTn id="14" fill="hold" nodeType="afterGroup">
                            <p:stCondLst>
                              <p:cond delay="1"/>
                            </p:stCondLst>
                            <p:childTnLst>
                              <p:par>
                                <p:cTn id="15" presetID="10" presetClass="exit" presetSubtype="0" fill="hold" grpId="0" nodeType="afterEffect">
                                  <p:stCondLst>
                                    <p:cond delay="0"/>
                                  </p:stCondLst>
                                  <p:childTnLst>
                                    <p:animEffect>
                                      <p:cBhvr>
                                        <p:cTn id="16" dur="2000"/>
                                        <p:tgtEl>
                                          <p:spTgt spid="27659"/>
                                        </p:tgtEl>
                                      </p:cBhvr>
                                    </p:animEffect>
                                    <p:set>
                                      <p:cBhvr>
                                        <p:cTn id="17" dur="1" fill="hold">
                                          <p:stCondLst>
                                            <p:cond delay="1999"/>
                                          </p:stCondLst>
                                        </p:cTn>
                                        <p:tgtEl>
                                          <p:spTgt spid="27659"/>
                                        </p:tgtEl>
                                        <p:attrNameLst>
                                          <p:attrName>style.visibility</p:attrName>
                                        </p:attrNameLst>
                                      </p:cBhvr>
                                      <p:to>
                                        <p:strVal val="hidden"/>
                                      </p:to>
                                    </p:set>
                                  </p:childTnLst>
                                </p:cTn>
                              </p:par>
                              <p:par>
                                <p:cTn id="18" presetID="10" presetClass="exit" presetSubtype="0" fill="hold" grpId="0" nodeType="withEffect">
                                  <p:stCondLst>
                                    <p:cond delay="0"/>
                                  </p:stCondLst>
                                  <p:childTnLst>
                                    <p:animEffect>
                                      <p:cBhvr>
                                        <p:cTn id="19" dur="2000"/>
                                        <p:tgtEl>
                                          <p:spTgt spid="27658"/>
                                        </p:tgtEl>
                                      </p:cBhvr>
                                    </p:animEffect>
                                    <p:set>
                                      <p:cBhvr>
                                        <p:cTn id="20" dur="1" fill="hold">
                                          <p:stCondLst>
                                            <p:cond delay="1999"/>
                                          </p:stCondLst>
                                        </p:cTn>
                                        <p:tgtEl>
                                          <p:spTgt spid="27658"/>
                                        </p:tgtEl>
                                        <p:attrNameLst>
                                          <p:attrName>style.visibility</p:attrName>
                                        </p:attrNameLst>
                                      </p:cBhvr>
                                      <p:to>
                                        <p:strVal val="hidden"/>
                                      </p:to>
                                    </p:set>
                                  </p:childTnLst>
                                </p:cTn>
                              </p:par>
                              <p:par>
                                <p:cTn id="21" presetID="10" presetClass="exit" presetSubtype="0" fill="hold" grpId="0" nodeType="withEffect">
                                  <p:stCondLst>
                                    <p:cond delay="0"/>
                                  </p:stCondLst>
                                  <p:childTnLst>
                                    <p:animEffect>
                                      <p:cBhvr>
                                        <p:cTn id="22" dur="2000"/>
                                        <p:tgtEl>
                                          <p:spTgt spid="27655"/>
                                        </p:tgtEl>
                                      </p:cBhvr>
                                    </p:animEffect>
                                    <p:set>
                                      <p:cBhvr>
                                        <p:cTn id="23" dur="1" fill="hold">
                                          <p:stCondLst>
                                            <p:cond delay="1999"/>
                                          </p:stCondLst>
                                        </p:cTn>
                                        <p:tgtEl>
                                          <p:spTgt spid="27655"/>
                                        </p:tgtEl>
                                        <p:attrNameLst>
                                          <p:attrName>style.visibility</p:attrName>
                                        </p:attrNameLst>
                                      </p:cBhvr>
                                      <p:to>
                                        <p:strVal val="hidden"/>
                                      </p:to>
                                    </p:set>
                                  </p:childTnLst>
                                </p:cTn>
                              </p:par>
                              <p:par>
                                <p:cTn id="24" presetID="10" presetClass="exit" presetSubtype="0" fill="hold" grpId="0" nodeType="withEffect">
                                  <p:stCondLst>
                                    <p:cond delay="0"/>
                                  </p:stCondLst>
                                  <p:childTnLst>
                                    <p:animEffect>
                                      <p:cBhvr>
                                        <p:cTn id="25" dur="2000"/>
                                        <p:tgtEl>
                                          <p:spTgt spid="27656"/>
                                        </p:tgtEl>
                                      </p:cBhvr>
                                    </p:animEffect>
                                    <p:set>
                                      <p:cBhvr>
                                        <p:cTn id="26" dur="1" fill="hold">
                                          <p:stCondLst>
                                            <p:cond delay="1999"/>
                                          </p:stCondLst>
                                        </p:cTn>
                                        <p:tgtEl>
                                          <p:spTgt spid="2765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p:cBhvr>
                                        <p:cTn id="28" dur="2000"/>
                                        <p:tgtEl>
                                          <p:spTgt spid="27657"/>
                                        </p:tgtEl>
                                      </p:cBhvr>
                                    </p:animEffect>
                                    <p:set>
                                      <p:cBhvr>
                                        <p:cTn id="29" dur="1" fill="hold">
                                          <p:stCondLst>
                                            <p:cond delay="1999"/>
                                          </p:stCondLst>
                                        </p:cTn>
                                        <p:tgtEl>
                                          <p:spTgt spid="27657"/>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7651"/>
                                        </p:tgtEl>
                                        <p:attrNameLst>
                                          <p:attrName>style.visibility</p:attrName>
                                        </p:attrNameLst>
                                      </p:cBhvr>
                                      <p:to>
                                        <p:strVal val="visible"/>
                                      </p:to>
                                    </p:set>
                                    <p:animEffect>
                                      <p:cBhvr>
                                        <p:cTn id="32" dur="2000"/>
                                        <p:tgtEl>
                                          <p:spTgt spid="276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653"/>
                                        </p:tgtEl>
                                        <p:attrNameLst>
                                          <p:attrName>style.visibility</p:attrName>
                                        </p:attrNameLst>
                                      </p:cBhvr>
                                      <p:to>
                                        <p:strVal val="visible"/>
                                      </p:to>
                                    </p:set>
                                    <p:animEffect>
                                      <p:cBhvr>
                                        <p:cTn id="35" dur="2000"/>
                                        <p:tgtEl>
                                          <p:spTgt spid="276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654"/>
                                        </p:tgtEl>
                                        <p:attrNameLst>
                                          <p:attrName>style.visibility</p:attrName>
                                        </p:attrNameLst>
                                      </p:cBhvr>
                                      <p:to>
                                        <p:strVal val="visible"/>
                                      </p:to>
                                    </p:set>
                                    <p:animEffect>
                                      <p:cBhvr>
                                        <p:cTn id="38" dur="2000"/>
                                        <p:tgtEl>
                                          <p:spTgt spid="276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grpId="0" nodeType="clickEffect">
                                  <p:stCondLst>
                                    <p:cond delay="0"/>
                                  </p:stCondLst>
                                  <p:childTnLst>
                                    <p:animMotion origin="layout" path="M 0 1.85185E-6 L 0.12622 0.3456 " pathEditMode="relative" rAng="0" ptsTypes="AA">
                                      <p:cBhvr>
                                        <p:cTn id="42" dur="2000" fill="hold"/>
                                        <p:tgtEl>
                                          <p:spTgt spid="27665"/>
                                        </p:tgtEl>
                                        <p:attrNameLst>
                                          <p:attrName>ppt_x,ppt_y</p:attrName>
                                        </p:attrNameLst>
                                      </p:cBhvr>
                                      <p:rCtr x="630000" y="1730000"/>
                                    </p:animMotion>
                                  </p:childTnLst>
                                </p:cTn>
                              </p:par>
                            </p:childTnLst>
                          </p:cTn>
                        </p:par>
                        <p:par>
                          <p:cTn id="43" fill="hold" nodeType="afterGroup">
                            <p:stCondLst>
                              <p:cond delay="2000"/>
                            </p:stCondLst>
                            <p:childTnLst>
                              <p:par>
                                <p:cTn id="44" presetID="1" presetClass="emph" presetSubtype="2" fill="hold" nodeType="afterEffect">
                                  <p:stCondLst>
                                    <p:cond delay="0"/>
                                  </p:stCondLst>
                                  <p:childTnLst>
                                    <p:animClr clrSpc="rgb" dir="cw">
                                      <p:cBhvr>
                                        <p:cTn id="45" dur="500" fill="hold"/>
                                        <p:tgtEl>
                                          <p:spTgt spid="27665"/>
                                        </p:tgtEl>
                                        <p:attrNameLst>
                                          <p:attrName>fillcolor</p:attrName>
                                        </p:attrNameLst>
                                      </p:cBhvr>
                                      <p:to>
                                        <a:schemeClr val="accent1"/>
                                      </p:to>
                                    </p:animClr>
                                    <p:set>
                                      <p:cBhvr>
                                        <p:cTn id="46" dur="500" fill="hold"/>
                                        <p:tgtEl>
                                          <p:spTgt spid="27665"/>
                                        </p:tgtEl>
                                        <p:attrNameLst>
                                          <p:attrName>fill.type</p:attrName>
                                        </p:attrNameLst>
                                      </p:cBhvr>
                                      <p:to>
                                        <p:strVal val="solid"/>
                                      </p:to>
                                    </p:set>
                                    <p:set>
                                      <p:cBhvr>
                                        <p:cTn id="47" dur="500" fill="hold"/>
                                        <p:tgtEl>
                                          <p:spTgt spid="27665"/>
                                        </p:tgtEl>
                                        <p:attrNameLst>
                                          <p:attrName>fill.on</p:attrName>
                                        </p:attrNameLst>
                                      </p:cBhvr>
                                      <p:to>
                                        <p:strVal val="true"/>
                                      </p:to>
                                    </p:set>
                                  </p:childTnLst>
                                </p:cTn>
                              </p:par>
                              <p:par>
                                <p:cTn id="48" presetID="7" presetClass="emph" presetSubtype="2" fill="hold" nodeType="withEffect">
                                  <p:stCondLst>
                                    <p:cond delay="0"/>
                                  </p:stCondLst>
                                  <p:childTnLst>
                                    <p:animClr clrSpc="rgb" dir="cw">
                                      <p:cBhvr>
                                        <p:cTn id="49" dur="500" fill="hold"/>
                                        <p:tgtEl>
                                          <p:spTgt spid="27665"/>
                                        </p:tgtEl>
                                        <p:attrNameLst>
                                          <p:attrName>stroke.color</p:attrName>
                                        </p:attrNameLst>
                                      </p:cBhvr>
                                      <p:to>
                                        <a:schemeClr val="tx2"/>
                                      </p:to>
                                    </p:animClr>
                                    <p:set>
                                      <p:cBhvr>
                                        <p:cTn id="50" dur="500" fill="hold"/>
                                        <p:tgtEl>
                                          <p:spTgt spid="27665"/>
                                        </p:tgtEl>
                                        <p:attrNameLst>
                                          <p:attrName>stroke.on</p:attrName>
                                        </p:attrNameLst>
                                      </p:cBhvr>
                                      <p:to>
                                        <p:strVal val="tru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7660"/>
                                        </p:tgtEl>
                                        <p:attrNameLst>
                                          <p:attrName>style.visibility</p:attrName>
                                        </p:attrNameLst>
                                      </p:cBhvr>
                                      <p:to>
                                        <p:strVal val="visible"/>
                                      </p:to>
                                    </p:set>
                                    <p:animEffect>
                                      <p:cBhvr>
                                        <p:cTn id="55" dur="500"/>
                                        <p:tgtEl>
                                          <p:spTgt spid="2766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663"/>
                                        </p:tgtEl>
                                        <p:attrNameLst>
                                          <p:attrName>style.visibility</p:attrName>
                                        </p:attrNameLst>
                                      </p:cBhvr>
                                      <p:to>
                                        <p:strVal val="visible"/>
                                      </p:to>
                                    </p:set>
                                  </p:childTnLst>
                                </p:cTn>
                              </p:par>
                              <p:par>
                                <p:cTn id="60" presetID="22" presetClass="entr" presetSubtype="4" fill="hold" grpId="0" nodeType="withEffect">
                                  <p:stCondLst>
                                    <p:cond delay="0"/>
                                  </p:stCondLst>
                                  <p:childTnLst>
                                    <p:set>
                                      <p:cBhvr>
                                        <p:cTn id="61" dur="1" fill="hold">
                                          <p:stCondLst>
                                            <p:cond delay="0"/>
                                          </p:stCondLst>
                                        </p:cTn>
                                        <p:tgtEl>
                                          <p:spTgt spid="27662"/>
                                        </p:tgtEl>
                                        <p:attrNameLst>
                                          <p:attrName>style.visibility</p:attrName>
                                        </p:attrNameLst>
                                      </p:cBhvr>
                                      <p:to>
                                        <p:strVal val="visible"/>
                                      </p:to>
                                    </p:set>
                                    <p:animEffect>
                                      <p:cBhvr>
                                        <p:cTn id="62" dur="500"/>
                                        <p:tgtEl>
                                          <p:spTgt spid="27662"/>
                                        </p:tgtEl>
                                      </p:cBhvr>
                                    </p:animEffect>
                                  </p:childTnLst>
                                </p:cTn>
                              </p:par>
                              <p:par>
                                <p:cTn id="63" presetID="22" presetClass="exit" presetSubtype="4" fill="hold" grpId="1" nodeType="withEffect">
                                  <p:stCondLst>
                                    <p:cond delay="1000"/>
                                  </p:stCondLst>
                                  <p:childTnLst>
                                    <p:animEffect>
                                      <p:cBhvr>
                                        <p:cTn id="64" dur="500"/>
                                        <p:tgtEl>
                                          <p:spTgt spid="27662"/>
                                        </p:tgtEl>
                                      </p:cBhvr>
                                    </p:animEffect>
                                    <p:set>
                                      <p:cBhvr>
                                        <p:cTn id="65" dur="1" fill="hold">
                                          <p:stCondLst>
                                            <p:cond delay="499"/>
                                          </p:stCondLst>
                                        </p:cTn>
                                        <p:tgtEl>
                                          <p:spTgt spid="27662"/>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xit" presetSubtype="0" fill="hold" grpId="1" nodeType="clickEffect">
                                  <p:stCondLst>
                                    <p:cond delay="0"/>
                                  </p:stCondLst>
                                  <p:childTnLst>
                                    <p:animEffect>
                                      <p:cBhvr>
                                        <p:cTn id="69" dur="500"/>
                                        <p:tgtEl>
                                          <p:spTgt spid="27664"/>
                                        </p:tgtEl>
                                      </p:cBhvr>
                                    </p:animEffect>
                                    <p:set>
                                      <p:cBhvr>
                                        <p:cTn id="70" dur="1" fill="hold">
                                          <p:stCondLst>
                                            <p:cond delay="499"/>
                                          </p:stCondLst>
                                        </p:cTn>
                                        <p:tgtEl>
                                          <p:spTgt spid="27664"/>
                                        </p:tgtEl>
                                        <p:attrNameLst>
                                          <p:attrName>style.visibility</p:attrName>
                                        </p:attrNameLst>
                                      </p:cBhvr>
                                      <p:to>
                                        <p:strVal val="hidden"/>
                                      </p:to>
                                    </p:set>
                                  </p:childTnLst>
                                </p:cTn>
                              </p:par>
                              <p:par>
                                <p:cTn id="71" presetID="9" presetClass="exit" presetSubtype="0" fill="hold" grpId="1" nodeType="withEffect">
                                  <p:stCondLst>
                                    <p:cond delay="0"/>
                                  </p:stCondLst>
                                  <p:childTnLst>
                                    <p:animEffect>
                                      <p:cBhvr>
                                        <p:cTn id="72" dur="500"/>
                                        <p:tgtEl>
                                          <p:spTgt spid="27660"/>
                                        </p:tgtEl>
                                      </p:cBhvr>
                                    </p:animEffect>
                                    <p:set>
                                      <p:cBhvr>
                                        <p:cTn id="73" dur="1" fill="hold">
                                          <p:stCondLst>
                                            <p:cond delay="499"/>
                                          </p:stCondLst>
                                        </p:cTn>
                                        <p:tgtEl>
                                          <p:spTgt spid="27660"/>
                                        </p:tgtEl>
                                        <p:attrNameLst>
                                          <p:attrName>style.visibility</p:attrName>
                                        </p:attrNameLst>
                                      </p:cBhvr>
                                      <p:to>
                                        <p:strVal val="hidden"/>
                                      </p:to>
                                    </p:set>
                                  </p:childTnLst>
                                </p:cTn>
                              </p:par>
                              <p:par>
                                <p:cTn id="74" presetID="9" presetClass="exit" presetSubtype="0" fill="hold" grpId="1" nodeType="withEffect">
                                  <p:stCondLst>
                                    <p:cond delay="0"/>
                                  </p:stCondLst>
                                  <p:childTnLst>
                                    <p:animEffect>
                                      <p:cBhvr>
                                        <p:cTn id="75" dur="500"/>
                                        <p:tgtEl>
                                          <p:spTgt spid="27665"/>
                                        </p:tgtEl>
                                      </p:cBhvr>
                                    </p:animEffect>
                                    <p:set>
                                      <p:cBhvr>
                                        <p:cTn id="76" dur="1" fill="hold">
                                          <p:stCondLst>
                                            <p:cond delay="499"/>
                                          </p:stCondLst>
                                        </p:cTn>
                                        <p:tgtEl>
                                          <p:spTgt spid="27665"/>
                                        </p:tgtEl>
                                        <p:attrNameLst>
                                          <p:attrName>style.visibility</p:attrName>
                                        </p:attrNameLst>
                                      </p:cBhvr>
                                      <p:to>
                                        <p:strVal val="hidden"/>
                                      </p:to>
                                    </p:set>
                                  </p:childTnLst>
                                </p:cTn>
                              </p:par>
                              <p:par>
                                <p:cTn id="77" presetID="10" presetClass="entr" presetSubtype="0" fill="hold" grpId="1" nodeType="withEffect">
                                  <p:stCondLst>
                                    <p:cond delay="0"/>
                                  </p:stCondLst>
                                  <p:childTnLst>
                                    <p:set>
                                      <p:cBhvr>
                                        <p:cTn id="78" dur="1" fill="hold">
                                          <p:stCondLst>
                                            <p:cond delay="0"/>
                                          </p:stCondLst>
                                        </p:cTn>
                                        <p:tgtEl>
                                          <p:spTgt spid="27659"/>
                                        </p:tgtEl>
                                        <p:attrNameLst>
                                          <p:attrName>style.visibility</p:attrName>
                                        </p:attrNameLst>
                                      </p:cBhvr>
                                      <p:to>
                                        <p:strVal val="visible"/>
                                      </p:to>
                                    </p:set>
                                    <p:animEffect>
                                      <p:cBhvr>
                                        <p:cTn id="79" dur="2000"/>
                                        <p:tgtEl>
                                          <p:spTgt spid="27659"/>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27658"/>
                                        </p:tgtEl>
                                        <p:attrNameLst>
                                          <p:attrName>style.visibility</p:attrName>
                                        </p:attrNameLst>
                                      </p:cBhvr>
                                      <p:to>
                                        <p:strVal val="visible"/>
                                      </p:to>
                                    </p:set>
                                    <p:animEffect>
                                      <p:cBhvr>
                                        <p:cTn id="82" dur="2000"/>
                                        <p:tgtEl>
                                          <p:spTgt spid="27658"/>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27655"/>
                                        </p:tgtEl>
                                        <p:attrNameLst>
                                          <p:attrName>style.visibility</p:attrName>
                                        </p:attrNameLst>
                                      </p:cBhvr>
                                      <p:to>
                                        <p:strVal val="visible"/>
                                      </p:to>
                                    </p:set>
                                    <p:animEffect>
                                      <p:cBhvr>
                                        <p:cTn id="85" dur="2000"/>
                                        <p:tgtEl>
                                          <p:spTgt spid="27655"/>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27657"/>
                                        </p:tgtEl>
                                        <p:attrNameLst>
                                          <p:attrName>style.visibility</p:attrName>
                                        </p:attrNameLst>
                                      </p:cBhvr>
                                      <p:to>
                                        <p:strVal val="visible"/>
                                      </p:to>
                                    </p:set>
                                    <p:animEffect>
                                      <p:cBhvr>
                                        <p:cTn id="88" dur="2000"/>
                                        <p:tgtEl>
                                          <p:spTgt spid="27657"/>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27656"/>
                                        </p:tgtEl>
                                        <p:attrNameLst>
                                          <p:attrName>style.visibility</p:attrName>
                                        </p:attrNameLst>
                                      </p:cBhvr>
                                      <p:to>
                                        <p:strVal val="visible"/>
                                      </p:to>
                                    </p:set>
                                    <p:animEffect>
                                      <p:cBhvr>
                                        <p:cTn id="91" dur="2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ldLvl="0" animBg="1" autoUpdateAnimBg="0"/>
      <p:bldP spid="27653" grpId="0" bldLvl="0" animBg="1" autoUpdateAnimBg="0"/>
      <p:bldP spid="27654" grpId="0" bldLvl="0" autoUpdateAnimBg="0"/>
      <p:bldP spid="27655" grpId="0" bldLvl="0" animBg="1" autoUpdateAnimBg="0"/>
      <p:bldP spid="27655" grpId="1" bldLvl="0" animBg="1" autoUpdateAnimBg="0"/>
      <p:bldP spid="27656" grpId="0" bldLvl="0" animBg="1" autoUpdateAnimBg="0"/>
      <p:bldP spid="27656" grpId="1" bldLvl="0" animBg="1" autoUpdateAnimBg="0"/>
      <p:bldP spid="27657" grpId="0" bldLvl="0" animBg="1" autoUpdateAnimBg="0"/>
      <p:bldP spid="27657" grpId="1" bldLvl="0" animBg="1" autoUpdateAnimBg="0"/>
      <p:bldP spid="27658" grpId="0" bldLvl="0" animBg="1" autoUpdateAnimBg="0"/>
      <p:bldP spid="27658" grpId="1" bldLvl="0" animBg="1" autoUpdateAnimBg="0"/>
      <p:bldP spid="27659" grpId="0" bldLvl="0" autoUpdateAnimBg="0"/>
      <p:bldP spid="27659" grpId="1" bldLvl="0" autoUpdateAnimBg="0"/>
      <p:bldP spid="27660" grpId="0" bldLvl="0" animBg="1" autoUpdateAnimBg="0"/>
      <p:bldP spid="27660" grpId="1" bldLvl="0" animBg="1" autoUpdateAnimBg="0"/>
      <p:bldP spid="27661" grpId="0" bldLvl="0" animBg="1" autoUpdateAnimBg="0"/>
      <p:bldP spid="27661" grpId="1" bldLvl="0" animBg="1" autoUpdateAnimBg="0"/>
      <p:bldP spid="27662" grpId="0" bldLvl="0" animBg="1" autoUpdateAnimBg="0"/>
      <p:bldP spid="27662" grpId="1" bldLvl="0" animBg="1" autoUpdateAnimBg="0"/>
      <p:bldP spid="27663" grpId="0" bldLvl="0" animBg="1" autoUpdateAnimBg="0"/>
      <p:bldP spid="27664" grpId="0" bldLvl="0" animBg="1" autoUpdateAnimBg="0"/>
      <p:bldP spid="27664" grpId="1" bldLvl="0" animBg="1" autoUpdateAnimBg="0"/>
      <p:bldP spid="27665" grpId="0" bldLvl="0" animBg="1" autoUpdateAnimBg="0"/>
      <p:bldP spid="27665" grpId="1"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descr="Large confetti"/>
          <p:cNvSpPr>
            <a:spLocks noGrp="1" noChangeArrowheads="1"/>
          </p:cNvSpPr>
          <p:nvPr>
            <p:ph type="title" idx="4294967295"/>
          </p:nvPr>
        </p:nvSpPr>
        <p:spPr>
          <a:xfrm>
            <a:off x="457200" y="274638"/>
            <a:ext cx="8229600" cy="1143000"/>
          </a:xfrm>
          <a:ln/>
        </p:spPr>
        <p:txBody>
          <a:bodyPr/>
          <a:lstStyle/>
          <a:p>
            <a:r>
              <a:rPr lang="zh-CN" altLang="zh-CN"/>
              <a:t>Roadmap</a:t>
            </a:r>
          </a:p>
        </p:txBody>
      </p:sp>
      <p:sp>
        <p:nvSpPr>
          <p:cNvPr id="4099" name="Content Placeholder 2" descr="Large confetti"/>
          <p:cNvSpPr>
            <a:spLocks noGrp="1" noChangeArrowheads="1"/>
          </p:cNvSpPr>
          <p:nvPr>
            <p:ph idx="1"/>
          </p:nvPr>
        </p:nvSpPr>
        <p:spPr>
          <a:xfrm>
            <a:off x="457200" y="1600200"/>
            <a:ext cx="8229600" cy="4525963"/>
          </a:xfrm>
          <a:ln/>
        </p:spPr>
        <p:txBody>
          <a:bodyPr/>
          <a:lstStyle/>
          <a:p>
            <a:pPr marL="285750" indent="-285750" algn="l">
              <a:buFontTx/>
              <a:buChar char="•"/>
            </a:pPr>
            <a:r>
              <a:rPr lang="zh-CN" altLang="zh-CN" b="0"/>
              <a:t>Background on Trusted Computing</a:t>
            </a:r>
          </a:p>
          <a:p>
            <a:pPr marL="285750" indent="-285750" algn="l">
              <a:buFontTx/>
              <a:buChar char="•"/>
            </a:pPr>
            <a:endParaRPr lang="zh-CN" altLang="zh-CN" b="0"/>
          </a:p>
          <a:p>
            <a:pPr marL="285750" indent="-285750" algn="l">
              <a:buFontTx/>
              <a:buChar char="•"/>
            </a:pPr>
            <a:r>
              <a:rPr lang="zh-CN" altLang="zh-CN" b="0"/>
              <a:t>Whole-system, load-time attestation</a:t>
            </a:r>
          </a:p>
          <a:p>
            <a:pPr marL="285750" indent="-285750" algn="l">
              <a:buFontTx/>
              <a:buChar char="•"/>
            </a:pPr>
            <a:endParaRPr lang="zh-CN" altLang="zh-CN" b="0"/>
          </a:p>
          <a:p>
            <a:pPr marL="285750" indent="-285750" algn="l">
              <a:buFontTx/>
              <a:buChar char="•"/>
            </a:pPr>
            <a:r>
              <a:rPr lang="zh-CN" altLang="zh-CN" b="0"/>
              <a:t>Fine-grained, run-time attestation</a:t>
            </a:r>
          </a:p>
          <a:p>
            <a:pPr marL="685800" lvl="1" indent="-228600" algn="l">
              <a:buFont typeface="Wingdings" panose="05000000000000000000" pitchFamily="2" charset="2"/>
              <a:buChar char="§"/>
            </a:pPr>
            <a:r>
              <a:rPr lang="zh-CN" altLang="zh-CN" b="0"/>
              <a:t>or verifiable program execution</a:t>
            </a:r>
          </a:p>
          <a:p>
            <a:pPr marL="285750" indent="-285750" algn="l">
              <a:buFontTx/>
              <a:buChar char="•"/>
            </a:pPr>
            <a:endParaRPr lang="zh-CN" altLang="zh-CN" b="0"/>
          </a:p>
          <a:p>
            <a:pPr marL="285750" indent="-285750" algn="l">
              <a:buFontTx/>
              <a:buChar char="•"/>
            </a:pPr>
            <a:endParaRPr lang="zh-CN" altLang="zh-CN"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ircular Arrow 27"/>
          <p:cNvSpPr>
            <a:spLocks noChangeArrowheads="1"/>
          </p:cNvSpPr>
          <p:nvPr/>
        </p:nvSpPr>
        <p:spPr bwMode="auto">
          <a:xfrm>
            <a:off x="5702300" y="2557463"/>
            <a:ext cx="2870200" cy="2055812"/>
          </a:xfrm>
          <a:custGeom>
            <a:avLst/>
            <a:gdLst>
              <a:gd name="G0" fmla="+- 22224551 0 0"/>
              <a:gd name="G1" fmla="+- 11796480 0 0"/>
              <a:gd name="G2" fmla="+- 22224551 0 11796480"/>
              <a:gd name="G3" fmla="+- 10800 0 0"/>
              <a:gd name="G4" fmla="+- 0 0 22224551"/>
              <a:gd name="T0" fmla="*/ 360 256 1"/>
              <a:gd name="T1" fmla="*/ 0 256 1"/>
              <a:gd name="G5" fmla="+- G2 T0 T1"/>
              <a:gd name="G6" fmla="?: G2 G2 G5"/>
              <a:gd name="G7" fmla="+- 0 0 G6"/>
              <a:gd name="G8" fmla="+- 8536 0 0"/>
              <a:gd name="G9" fmla="+- 0 0 11796480"/>
              <a:gd name="G10" fmla="+- 8536 0 2700"/>
              <a:gd name="G11" fmla="cos G10 22224551"/>
              <a:gd name="G12" fmla="sin G10 22224551"/>
              <a:gd name="G13" fmla="cos 13500 22224551"/>
              <a:gd name="G14" fmla="sin 13500 22224551"/>
              <a:gd name="G15" fmla="+- G11 10800 0"/>
              <a:gd name="G16" fmla="+- G12 10800 0"/>
              <a:gd name="G17" fmla="+- G13 10800 0"/>
              <a:gd name="G18" fmla="+- G14 10800 0"/>
              <a:gd name="G19" fmla="*/ 8536 1 2"/>
              <a:gd name="G20" fmla="+- G19 5400 0"/>
              <a:gd name="G21" fmla="cos G20 22224551"/>
              <a:gd name="G22" fmla="sin G20 22224551"/>
              <a:gd name="G23" fmla="+- G21 10800 0"/>
              <a:gd name="G24" fmla="+- G12 G23 G22"/>
              <a:gd name="G25" fmla="+- G22 G23 G11"/>
              <a:gd name="G26" fmla="cos 10800 22224551"/>
              <a:gd name="G27" fmla="sin 10800 22224551"/>
              <a:gd name="G28" fmla="cos 8536 22224551"/>
              <a:gd name="G29" fmla="sin 8536 22224551"/>
              <a:gd name="G30" fmla="+- G26 10800 0"/>
              <a:gd name="G31" fmla="+- G27 10800 0"/>
              <a:gd name="G32" fmla="+- G28 10800 0"/>
              <a:gd name="G33" fmla="+- G29 10800 0"/>
              <a:gd name="G34" fmla="+- G19 5400 0"/>
              <a:gd name="G35" fmla="cos G34 11796480"/>
              <a:gd name="G36" fmla="sin G34 11796480"/>
              <a:gd name="G37" fmla="+/ 11796480 22224551 2"/>
              <a:gd name="T2" fmla="*/ 180 256 1"/>
              <a:gd name="T3" fmla="*/ 0 256 1"/>
              <a:gd name="G38" fmla="+- G37 T2 T3"/>
              <a:gd name="G39" fmla="?: G2 G37 G38"/>
              <a:gd name="G40" fmla="cos 10800 G39"/>
              <a:gd name="G41" fmla="sin 10800 G39"/>
              <a:gd name="G42" fmla="cos 8536 G39"/>
              <a:gd name="G43" fmla="sin 8536 G39"/>
              <a:gd name="G44" fmla="+- G40 10800 0"/>
              <a:gd name="G45" fmla="+- G41 10800 0"/>
              <a:gd name="G46" fmla="+- G42 10800 0"/>
              <a:gd name="G47" fmla="+- G43 10800 0"/>
              <a:gd name="G48" fmla="+- G35 10800 0"/>
              <a:gd name="G49" fmla="+- G36 10800 0"/>
              <a:gd name="T4" fmla="*/ 8842 w 21600"/>
              <a:gd name="T5" fmla="*/ 178 h 21600"/>
              <a:gd name="T6" fmla="*/ 1132 w 21600"/>
              <a:gd name="T7" fmla="*/ 10800 h 21600"/>
              <a:gd name="T8" fmla="*/ 9253 w 21600"/>
              <a:gd name="T9" fmla="*/ 2405 h 21600"/>
              <a:gd name="T10" fmla="*/ 23413 w 21600"/>
              <a:gd name="T11" fmla="*/ 5988 h 21600"/>
              <a:gd name="T12" fmla="*/ 21198 w 21600"/>
              <a:gd name="T13" fmla="*/ 10935 h 21600"/>
              <a:gd name="T14" fmla="*/ 16252 w 21600"/>
              <a:gd name="T15" fmla="*/ 87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5" y="7757"/>
                </a:moveTo>
                <a:cubicBezTo>
                  <a:pt x="17513" y="4449"/>
                  <a:pt x="14340" y="2263"/>
                  <a:pt x="10799" y="2264"/>
                </a:cubicBezTo>
                <a:cubicBezTo>
                  <a:pt x="6085" y="2264"/>
                  <a:pt x="2264" y="6085"/>
                  <a:pt x="2264" y="10800"/>
                </a:cubicBezTo>
                <a:lnTo>
                  <a:pt x="0" y="10800"/>
                </a:lnTo>
                <a:cubicBezTo>
                  <a:pt x="0" y="4835"/>
                  <a:pt x="4835" y="0"/>
                  <a:pt x="10800" y="0"/>
                </a:cubicBezTo>
                <a:cubicBezTo>
                  <a:pt x="15279" y="-1"/>
                  <a:pt x="19294" y="2765"/>
                  <a:pt x="20890" y="6950"/>
                </a:cubicBezTo>
                <a:lnTo>
                  <a:pt x="23413" y="5988"/>
                </a:lnTo>
                <a:lnTo>
                  <a:pt x="21198" y="10935"/>
                </a:lnTo>
                <a:lnTo>
                  <a:pt x="16252" y="8719"/>
                </a:lnTo>
                <a:lnTo>
                  <a:pt x="18775" y="7757"/>
                </a:lnTo>
                <a:close/>
              </a:path>
            </a:pathLst>
          </a:cu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675" name="Rounded Rectangle 21"/>
          <p:cNvSpPr>
            <a:spLocks noChangeArrowheads="1"/>
          </p:cNvSpPr>
          <p:nvPr/>
        </p:nvSpPr>
        <p:spPr bwMode="auto">
          <a:xfrm>
            <a:off x="558800" y="3076575"/>
            <a:ext cx="3149600" cy="2503488"/>
          </a:xfrm>
          <a:prstGeom prst="roundRect">
            <a:avLst>
              <a:gd name="adj" fmla="val 16667"/>
            </a:avLst>
          </a:prstGeom>
          <a:solidFill>
            <a:srgbClr val="C0504D">
              <a:alpha val="50000"/>
            </a:srgbClr>
          </a:solidFill>
          <a:ln w="25400" cap="flat" cmpd="sng">
            <a:solidFill>
              <a:srgbClr val="8C3A38">
                <a:alpha val="50000"/>
              </a:srgbClr>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grpSp>
        <p:nvGrpSpPr>
          <p:cNvPr id="28676" name="Group 4"/>
          <p:cNvGrpSpPr>
            <a:grpSpLocks/>
          </p:cNvGrpSpPr>
          <p:nvPr/>
        </p:nvGrpSpPr>
        <p:grpSpPr bwMode="auto">
          <a:xfrm>
            <a:off x="3860800" y="1797050"/>
            <a:ext cx="3257550" cy="1519238"/>
            <a:chOff x="0" y="0"/>
            <a:chExt cx="3257339" cy="1518181"/>
          </a:xfrm>
        </p:grpSpPr>
        <p:sp>
          <p:nvSpPr>
            <p:cNvPr id="28677" name="Oval Callout 57"/>
            <p:cNvSpPr>
              <a:spLocks noChangeArrowheads="1"/>
            </p:cNvSpPr>
            <p:nvPr/>
          </p:nvSpPr>
          <p:spPr bwMode="auto">
            <a:xfrm>
              <a:off x="0" y="0"/>
              <a:ext cx="3215003" cy="1518181"/>
            </a:xfrm>
            <a:prstGeom prst="wedgeEllipseCallout">
              <a:avLst>
                <a:gd name="adj1" fmla="val 15829"/>
                <a:gd name="adj2" fmla="val 87949"/>
              </a:avLst>
            </a:prstGeom>
            <a:solidFill>
              <a:schemeClr val="accent2"/>
            </a:solidFill>
            <a:ln w="25400" cap="flat" cmpd="sng">
              <a:solidFill>
                <a:srgbClr val="8C3A38"/>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678" name="Content Placeholder 2"/>
            <p:cNvSpPr>
              <a:spLocks noChangeArrowheads="1"/>
            </p:cNvSpPr>
            <p:nvPr/>
          </p:nvSpPr>
          <p:spPr bwMode="auto">
            <a:xfrm>
              <a:off x="325995" y="275567"/>
              <a:ext cx="2931344" cy="9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20000"/>
                </a:spcBef>
                <a:buFont typeface="Arial" panose="020B0604020202020204" pitchFamily="34" charset="0"/>
                <a:buChar char="•"/>
              </a:pPr>
              <a:r>
                <a:rPr lang="en-US" sz="24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Full HW access</a:t>
              </a:r>
              <a:endParaRPr lang="zh-CN" altLang="en-US" sz="24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spcBef>
                  <a:spcPct val="20000"/>
                </a:spcBef>
                <a:buFont typeface="Arial" panose="020B0604020202020204" pitchFamily="34" charset="0"/>
                <a:buChar char="•"/>
              </a:pPr>
              <a:r>
                <a:rPr lang="en-US" sz="24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Full  performance</a:t>
              </a:r>
              <a:endParaRPr lang="zh-CN" altLang="en-US" sz="24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spcBef>
                  <a:spcPct val="20000"/>
                </a:spcBef>
                <a:buFont typeface="Arial" panose="020B0604020202020204" pitchFamily="34" charset="0"/>
                <a:buChar char="•"/>
              </a:pPr>
              <a:endParaRPr lang="zh-CN" altLang="en-US" sz="24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sp>
        <p:nvSpPr>
          <p:cNvPr id="28679" name="Rounded Rectangle 20"/>
          <p:cNvSpPr>
            <a:spLocks noChangeArrowheads="1"/>
          </p:cNvSpPr>
          <p:nvPr/>
        </p:nvSpPr>
        <p:spPr bwMode="auto">
          <a:xfrm>
            <a:off x="558800" y="5688013"/>
            <a:ext cx="4360863" cy="846137"/>
          </a:xfrm>
          <a:prstGeom prst="roundRect">
            <a:avLst>
              <a:gd name="adj" fmla="val 16667"/>
            </a:avLst>
          </a:prstGeom>
          <a:solidFill>
            <a:srgbClr val="C0504D">
              <a:alpha val="50000"/>
            </a:srgbClr>
          </a:solidFill>
          <a:ln w="25400" cap="flat" cmpd="sng">
            <a:solidFill>
              <a:srgbClr val="8C3A38">
                <a:alpha val="50000"/>
              </a:srgbClr>
            </a:solidFill>
            <a:miter lim="800000"/>
            <a:headEnd/>
            <a:tailEnd/>
          </a:ln>
        </p:spPr>
        <p:txBody>
          <a:bodyPr/>
          <a:lstStyle/>
          <a:p>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Hardware</a:t>
            </a:r>
            <a:endParaRPr lang="zh-CN" altLang="en-US"/>
          </a:p>
        </p:txBody>
      </p:sp>
      <p:sp>
        <p:nvSpPr>
          <p:cNvPr id="28680" name="Rounded Rectangle 22"/>
          <p:cNvSpPr>
            <a:spLocks noChangeArrowheads="1"/>
          </p:cNvSpPr>
          <p:nvPr/>
        </p:nvSpPr>
        <p:spPr bwMode="auto">
          <a:xfrm>
            <a:off x="558800" y="1417638"/>
            <a:ext cx="1016000" cy="1549400"/>
          </a:xfrm>
          <a:prstGeom prst="roundRect">
            <a:avLst>
              <a:gd name="adj" fmla="val 16667"/>
            </a:avLst>
          </a:prstGeom>
          <a:solidFill>
            <a:srgbClr val="C0504D">
              <a:alpha val="50000"/>
            </a:srgbClr>
          </a:solidFill>
          <a:ln w="25400" cap="flat" cmpd="sng">
            <a:solidFill>
              <a:srgbClr val="8C3A38">
                <a:alpha val="50000"/>
              </a:srgbClr>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p>
        </p:txBody>
      </p:sp>
      <p:sp>
        <p:nvSpPr>
          <p:cNvPr id="28681" name="Circular Arrow 28"/>
          <p:cNvSpPr>
            <a:spLocks noChangeArrowheads="1"/>
          </p:cNvSpPr>
          <p:nvPr/>
        </p:nvSpPr>
        <p:spPr bwMode="auto">
          <a:xfrm flipH="1" flipV="1">
            <a:off x="5702300" y="4318000"/>
            <a:ext cx="2870200" cy="2057400"/>
          </a:xfrm>
          <a:custGeom>
            <a:avLst/>
            <a:gdLst>
              <a:gd name="G0" fmla="+- 22224551 0 0"/>
              <a:gd name="G1" fmla="+- 11796480 0 0"/>
              <a:gd name="G2" fmla="+- 22224551 0 11796480"/>
              <a:gd name="G3" fmla="+- 10800 0 0"/>
              <a:gd name="G4" fmla="+- 0 0 22224551"/>
              <a:gd name="T0" fmla="*/ 360 256 1"/>
              <a:gd name="T1" fmla="*/ 0 256 1"/>
              <a:gd name="G5" fmla="+- G2 T0 T1"/>
              <a:gd name="G6" fmla="?: G2 G2 G5"/>
              <a:gd name="G7" fmla="+- 0 0 G6"/>
              <a:gd name="G8" fmla="+- 8536 0 0"/>
              <a:gd name="G9" fmla="+- 0 0 11796480"/>
              <a:gd name="G10" fmla="+- 8536 0 2700"/>
              <a:gd name="G11" fmla="cos G10 22224551"/>
              <a:gd name="G12" fmla="sin G10 22224551"/>
              <a:gd name="G13" fmla="cos 13500 22224551"/>
              <a:gd name="G14" fmla="sin 13500 22224551"/>
              <a:gd name="G15" fmla="+- G11 10800 0"/>
              <a:gd name="G16" fmla="+- G12 10800 0"/>
              <a:gd name="G17" fmla="+- G13 10800 0"/>
              <a:gd name="G18" fmla="+- G14 10800 0"/>
              <a:gd name="G19" fmla="*/ 8536 1 2"/>
              <a:gd name="G20" fmla="+- G19 5400 0"/>
              <a:gd name="G21" fmla="cos G20 22224551"/>
              <a:gd name="G22" fmla="sin G20 22224551"/>
              <a:gd name="G23" fmla="+- G21 10800 0"/>
              <a:gd name="G24" fmla="+- G12 G23 G22"/>
              <a:gd name="G25" fmla="+- G22 G23 G11"/>
              <a:gd name="G26" fmla="cos 10800 22224551"/>
              <a:gd name="G27" fmla="sin 10800 22224551"/>
              <a:gd name="G28" fmla="cos 8536 22224551"/>
              <a:gd name="G29" fmla="sin 8536 22224551"/>
              <a:gd name="G30" fmla="+- G26 10800 0"/>
              <a:gd name="G31" fmla="+- G27 10800 0"/>
              <a:gd name="G32" fmla="+- G28 10800 0"/>
              <a:gd name="G33" fmla="+- G29 10800 0"/>
              <a:gd name="G34" fmla="+- G19 5400 0"/>
              <a:gd name="G35" fmla="cos G34 11796480"/>
              <a:gd name="G36" fmla="sin G34 11796480"/>
              <a:gd name="G37" fmla="+/ 11796480 22224551 2"/>
              <a:gd name="T2" fmla="*/ 180 256 1"/>
              <a:gd name="T3" fmla="*/ 0 256 1"/>
              <a:gd name="G38" fmla="+- G37 T2 T3"/>
              <a:gd name="G39" fmla="?: G2 G37 G38"/>
              <a:gd name="G40" fmla="cos 10800 G39"/>
              <a:gd name="G41" fmla="sin 10800 G39"/>
              <a:gd name="G42" fmla="cos 8536 G39"/>
              <a:gd name="G43" fmla="sin 8536 G39"/>
              <a:gd name="G44" fmla="+- G40 10800 0"/>
              <a:gd name="G45" fmla="+- G41 10800 0"/>
              <a:gd name="G46" fmla="+- G42 10800 0"/>
              <a:gd name="G47" fmla="+- G43 10800 0"/>
              <a:gd name="G48" fmla="+- G35 10800 0"/>
              <a:gd name="G49" fmla="+- G36 10800 0"/>
              <a:gd name="T4" fmla="*/ 8842 w 21600"/>
              <a:gd name="T5" fmla="*/ 178 h 21600"/>
              <a:gd name="T6" fmla="*/ 1132 w 21600"/>
              <a:gd name="T7" fmla="*/ 10800 h 21600"/>
              <a:gd name="T8" fmla="*/ 9253 w 21600"/>
              <a:gd name="T9" fmla="*/ 2405 h 21600"/>
              <a:gd name="T10" fmla="*/ 23413 w 21600"/>
              <a:gd name="T11" fmla="*/ 5988 h 21600"/>
              <a:gd name="T12" fmla="*/ 21198 w 21600"/>
              <a:gd name="T13" fmla="*/ 10935 h 21600"/>
              <a:gd name="T14" fmla="*/ 16252 w 21600"/>
              <a:gd name="T15" fmla="*/ 87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5" y="7757"/>
                </a:moveTo>
                <a:cubicBezTo>
                  <a:pt x="17513" y="4449"/>
                  <a:pt x="14340" y="2263"/>
                  <a:pt x="10799" y="2264"/>
                </a:cubicBezTo>
                <a:cubicBezTo>
                  <a:pt x="6085" y="2264"/>
                  <a:pt x="2264" y="6085"/>
                  <a:pt x="2264" y="10800"/>
                </a:cubicBezTo>
                <a:lnTo>
                  <a:pt x="0" y="10800"/>
                </a:lnTo>
                <a:cubicBezTo>
                  <a:pt x="0" y="4835"/>
                  <a:pt x="4835" y="0"/>
                  <a:pt x="10800" y="0"/>
                </a:cubicBezTo>
                <a:cubicBezTo>
                  <a:pt x="15279" y="-1"/>
                  <a:pt x="19294" y="2765"/>
                  <a:pt x="20890" y="6950"/>
                </a:cubicBezTo>
                <a:lnTo>
                  <a:pt x="23413" y="5988"/>
                </a:lnTo>
                <a:lnTo>
                  <a:pt x="21198" y="10935"/>
                </a:lnTo>
                <a:lnTo>
                  <a:pt x="16252" y="8719"/>
                </a:lnTo>
                <a:lnTo>
                  <a:pt x="18775" y="7757"/>
                </a:lnTo>
                <a:close/>
              </a:path>
            </a:pathLst>
          </a:cu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682" name="Rounded Rectangle 23"/>
          <p:cNvSpPr>
            <a:spLocks noChangeArrowheads="1"/>
          </p:cNvSpPr>
          <p:nvPr/>
        </p:nvSpPr>
        <p:spPr bwMode="auto">
          <a:xfrm>
            <a:off x="2692400" y="1417638"/>
            <a:ext cx="1016000" cy="1549400"/>
          </a:xfrm>
          <a:prstGeom prst="roundRect">
            <a:avLst>
              <a:gd name="adj" fmla="val 16667"/>
            </a:avLst>
          </a:prstGeom>
          <a:solidFill>
            <a:srgbClr val="C0504D">
              <a:alpha val="50000"/>
            </a:srgbClr>
          </a:solidFill>
          <a:ln w="25400" cap="flat" cmpd="sng">
            <a:solidFill>
              <a:srgbClr val="8C3A38">
                <a:alpha val="50000"/>
              </a:srgbClr>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683" name="TextBox 24"/>
          <p:cNvSpPr>
            <a:spLocks noChangeArrowheads="1"/>
          </p:cNvSpPr>
          <p:nvPr/>
        </p:nvSpPr>
        <p:spPr bwMode="auto">
          <a:xfrm>
            <a:off x="1722438" y="1584325"/>
            <a:ext cx="8207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28684" name="Title 1" descr="Large confetti"/>
          <p:cNvSpPr>
            <a:spLocks noGrp="1" noChangeArrowheads="1"/>
          </p:cNvSpPr>
          <p:nvPr>
            <p:ph type="title" idx="4294967295"/>
          </p:nvPr>
        </p:nvSpPr>
        <p:spPr>
          <a:xfrm>
            <a:off x="152400" y="198438"/>
            <a:ext cx="8839200" cy="722312"/>
          </a:xfrm>
          <a:ln/>
        </p:spPr>
        <p:txBody>
          <a:bodyPr/>
          <a:lstStyle/>
          <a:p>
            <a:r>
              <a:rPr lang="zh-CN" altLang="zh-CN" b="1"/>
              <a:t>Flicker</a:t>
            </a:r>
            <a:r>
              <a:rPr lang="zh-CN" altLang="zh-CN"/>
              <a:t>: An On-Demand Secure Environment</a:t>
            </a:r>
          </a:p>
        </p:txBody>
      </p:sp>
      <p:sp>
        <p:nvSpPr>
          <p:cNvPr id="28685" name="Rectangle 60"/>
          <p:cNvSpPr>
            <a:spLocks noChangeArrowheads="1"/>
          </p:cNvSpPr>
          <p:nvPr/>
        </p:nvSpPr>
        <p:spPr bwMode="auto">
          <a:xfrm>
            <a:off x="2287588" y="835025"/>
            <a:ext cx="456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31859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[IEEE S&amp;P ‘07], [EuroSys ‘08], [ASPLOS ‘08] </a:t>
            </a:r>
            <a:endParaRPr lang="en-US"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28686" name="Group 14"/>
          <p:cNvGrpSpPr>
            <a:grpSpLocks/>
          </p:cNvGrpSpPr>
          <p:nvPr/>
        </p:nvGrpSpPr>
        <p:grpSpPr bwMode="auto">
          <a:xfrm>
            <a:off x="5295900" y="3716338"/>
            <a:ext cx="1506538" cy="1506537"/>
            <a:chOff x="0" y="0"/>
            <a:chExt cx="1507068" cy="1507068"/>
          </a:xfrm>
        </p:grpSpPr>
        <p:sp>
          <p:nvSpPr>
            <p:cNvPr id="28687" name="Oval 16"/>
            <p:cNvSpPr>
              <a:spLocks noChangeArrowheads="1"/>
            </p:cNvSpPr>
            <p:nvPr/>
          </p:nvSpPr>
          <p:spPr bwMode="auto">
            <a:xfrm>
              <a:off x="0" y="0"/>
              <a:ext cx="1507068" cy="1507068"/>
            </a:xfrm>
            <a:prstGeom prst="ellipse">
              <a:avLst/>
            </a:prstGeom>
            <a:solidFill>
              <a:schemeClr val="accent2"/>
            </a:solidFill>
            <a:ln w="25400" cap="flat" cmpd="sng">
              <a:solidFill>
                <a:srgbClr val="8C3A38"/>
              </a:solidFill>
              <a:miter lim="800000"/>
              <a:headEnd/>
              <a:tailEnd/>
            </a:ln>
          </p:spPr>
          <p:txBody>
            <a:bodyPr wrap="none" lIns="0" tIns="0" rIns="0" bIns="0" anchor="ctr"/>
            <a:lstStyle/>
            <a:p>
              <a:pPr algn="ctr"/>
              <a:endParaRPr lang="zh-CN" altLang="zh-CN" sz="28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688" name="TextBox 18"/>
            <p:cNvSpPr>
              <a:spLocks noChangeArrowheads="1"/>
            </p:cNvSpPr>
            <p:nvPr/>
          </p:nvSpPr>
          <p:spPr bwMode="auto">
            <a:xfrm>
              <a:off x="46209" y="456511"/>
              <a:ext cx="1414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20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Insecure</a:t>
              </a:r>
            </a:p>
          </p:txBody>
        </p:sp>
      </p:grpSp>
      <p:grpSp>
        <p:nvGrpSpPr>
          <p:cNvPr id="28689" name="Group 17"/>
          <p:cNvGrpSpPr>
            <a:grpSpLocks/>
          </p:cNvGrpSpPr>
          <p:nvPr/>
        </p:nvGrpSpPr>
        <p:grpSpPr bwMode="auto">
          <a:xfrm>
            <a:off x="558800" y="1417638"/>
            <a:ext cx="4360863" cy="5116512"/>
            <a:chOff x="0" y="0"/>
            <a:chExt cx="4360333" cy="5116519"/>
          </a:xfrm>
        </p:grpSpPr>
        <p:sp>
          <p:nvSpPr>
            <p:cNvPr id="28690" name="Rounded Rectangle 30"/>
            <p:cNvSpPr>
              <a:spLocks noChangeArrowheads="1"/>
            </p:cNvSpPr>
            <p:nvPr/>
          </p:nvSpPr>
          <p:spPr bwMode="auto">
            <a:xfrm>
              <a:off x="1" y="1659471"/>
              <a:ext cx="3149600" cy="250243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28691" name="Rounded Rectangle 31"/>
            <p:cNvSpPr>
              <a:spLocks noChangeArrowheads="1"/>
            </p:cNvSpPr>
            <p:nvPr/>
          </p:nvSpPr>
          <p:spPr bwMode="auto">
            <a:xfrm>
              <a:off x="0" y="4269853"/>
              <a:ext cx="4360333" cy="846666"/>
            </a:xfrm>
            <a:prstGeom prst="roundRect">
              <a:avLst>
                <a:gd name="adj" fmla="val 16667"/>
              </a:avLst>
            </a:prstGeom>
            <a:solidFill>
              <a:schemeClr val="accent2"/>
            </a:solidFill>
            <a:ln w="25400" cap="flat" cmpd="sng">
              <a:solidFill>
                <a:srgbClr val="8C3A38"/>
              </a:solidFill>
              <a:miter lim="800000"/>
              <a:headEnd/>
              <a:tailEnd/>
            </a:ln>
          </p:spPr>
          <p:txBody>
            <a:bodyPr/>
            <a:lstStyle/>
            <a:p>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Hardware</a:t>
              </a:r>
              <a:endParaRPr lang="zh-CN" altLang="en-US"/>
            </a:p>
          </p:txBody>
        </p:sp>
        <p:sp>
          <p:nvSpPr>
            <p:cNvPr id="28692" name="Rounded Rectangle 32"/>
            <p:cNvSpPr>
              <a:spLocks noChangeArrowheads="1"/>
            </p:cNvSpPr>
            <p:nvPr/>
          </p:nvSpPr>
          <p:spPr bwMode="auto">
            <a:xfrm>
              <a:off x="1" y="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693" name="Rounded Rectangle 33"/>
            <p:cNvSpPr>
              <a:spLocks noChangeArrowheads="1"/>
            </p:cNvSpPr>
            <p:nvPr/>
          </p:nvSpPr>
          <p:spPr bwMode="auto">
            <a:xfrm>
              <a:off x="2133601" y="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694" name="TextBox 35"/>
            <p:cNvSpPr>
              <a:spLocks noChangeArrowheads="1"/>
            </p:cNvSpPr>
            <p:nvPr/>
          </p:nvSpPr>
          <p:spPr bwMode="auto">
            <a:xfrm>
              <a:off x="1164168" y="166766"/>
              <a:ext cx="82126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grpSp>
      <p:grpSp>
        <p:nvGrpSpPr>
          <p:cNvPr id="28695" name="Group 23"/>
          <p:cNvGrpSpPr>
            <a:grpSpLocks/>
          </p:cNvGrpSpPr>
          <p:nvPr/>
        </p:nvGrpSpPr>
        <p:grpSpPr bwMode="auto">
          <a:xfrm>
            <a:off x="3708400" y="4622800"/>
            <a:ext cx="1211263" cy="1911350"/>
            <a:chOff x="0" y="0"/>
            <a:chExt cx="1210732" cy="1911365"/>
          </a:xfrm>
        </p:grpSpPr>
        <p:sp>
          <p:nvSpPr>
            <p:cNvPr id="28696" name="Rounded Rectangle 40"/>
            <p:cNvSpPr>
              <a:spLocks noChangeArrowheads="1"/>
            </p:cNvSpPr>
            <p:nvPr/>
          </p:nvSpPr>
          <p:spPr bwMode="auto">
            <a:xfrm>
              <a:off x="0" y="1064699"/>
              <a:ext cx="1210732" cy="846666"/>
            </a:xfrm>
            <a:prstGeom prst="roundRect">
              <a:avLst>
                <a:gd name="adj" fmla="val 16667"/>
              </a:avLst>
            </a:prstGeom>
            <a:solidFill>
              <a:schemeClr val="accent1"/>
            </a:solidFill>
            <a:ln w="25400" cap="flat" cmpd="sng">
              <a:solidFill>
                <a:schemeClr val="tx2"/>
              </a:solidFill>
              <a:miter lim="800000"/>
              <a:headEnd/>
              <a:tailEnd/>
            </a:ln>
          </p:spPr>
          <p:txBody>
            <a:bodyPr/>
            <a:lstStyle/>
            <a:p>
              <a:pPr algn="ctr"/>
              <a:endParaRPr lang="zh-CN" altLang="zh-CN"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697" name="Rounded Rectangle 41"/>
            <p:cNvSpPr>
              <a:spLocks noChangeArrowheads="1"/>
            </p:cNvSpPr>
            <p:nvPr/>
          </p:nvSpPr>
          <p:spPr bwMode="auto">
            <a:xfrm>
              <a:off x="152395" y="586331"/>
              <a:ext cx="973667" cy="320040"/>
            </a:xfrm>
            <a:prstGeom prst="roundRect">
              <a:avLst>
                <a:gd name="adj" fmla="val 16667"/>
              </a:avLst>
            </a:prstGeom>
            <a:solidFill>
              <a:schemeClr val="accent1"/>
            </a:solidFill>
            <a:ln w="25400" cap="flat" cmpd="sng">
              <a:solidFill>
                <a:schemeClr val="tx2"/>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sp>
          <p:nvSpPr>
            <p:cNvPr id="28698" name="Rounded Rectangle 42"/>
            <p:cNvSpPr>
              <a:spLocks noChangeArrowheads="1"/>
            </p:cNvSpPr>
            <p:nvPr/>
          </p:nvSpPr>
          <p:spPr bwMode="auto">
            <a:xfrm>
              <a:off x="347133" y="0"/>
              <a:ext cx="541867" cy="469900"/>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grpSp>
      <p:grpSp>
        <p:nvGrpSpPr>
          <p:cNvPr id="28699" name="Group 27"/>
          <p:cNvGrpSpPr>
            <a:grpSpLocks/>
          </p:cNvGrpSpPr>
          <p:nvPr/>
        </p:nvGrpSpPr>
        <p:grpSpPr bwMode="auto">
          <a:xfrm>
            <a:off x="6696075" y="904875"/>
            <a:ext cx="2355850" cy="2251075"/>
            <a:chOff x="0" y="0"/>
            <a:chExt cx="2354908" cy="2251078"/>
          </a:xfrm>
        </p:grpSpPr>
        <p:sp>
          <p:nvSpPr>
            <p:cNvPr id="28700" name="Oval Callout 38"/>
            <p:cNvSpPr>
              <a:spLocks noChangeArrowheads="1"/>
            </p:cNvSpPr>
            <p:nvPr/>
          </p:nvSpPr>
          <p:spPr bwMode="auto">
            <a:xfrm>
              <a:off x="0" y="0"/>
              <a:ext cx="2354908" cy="2251078"/>
            </a:xfrm>
            <a:prstGeom prst="wedgeEllipseCallout">
              <a:avLst>
                <a:gd name="adj1" fmla="val 13986"/>
                <a:gd name="adj2" fmla="val 83708"/>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701" name="Content Placeholder 2"/>
            <p:cNvSpPr>
              <a:spLocks noChangeArrowheads="1"/>
            </p:cNvSpPr>
            <p:nvPr/>
          </p:nvSpPr>
          <p:spPr bwMode="auto">
            <a:xfrm>
              <a:off x="200939" y="317508"/>
              <a:ext cx="2127011" cy="190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20000"/>
                </a:spcBef>
                <a:buFont typeface="Arial" panose="020B0604020202020204" pitchFamily="34" charset="0"/>
                <a:buChar char="•"/>
              </a:pPr>
              <a:r>
                <a:rPr lang="en-US" sz="22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Full secrecy</a:t>
              </a:r>
              <a:endParaRPr lang="zh-CN" altLang="en-US" sz="22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spcBef>
                  <a:spcPct val="20000"/>
                </a:spcBef>
                <a:buFont typeface="Arial" panose="020B0604020202020204" pitchFamily="34" charset="0"/>
                <a:buChar char="•"/>
              </a:pPr>
              <a:r>
                <a:rPr lang="en-US" sz="22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Full  isolation</a:t>
              </a:r>
              <a:endParaRPr lang="zh-CN" altLang="en-US" sz="22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spcBef>
                  <a:spcPct val="20000"/>
                </a:spcBef>
                <a:buFont typeface="Arial" panose="020B0604020202020204" pitchFamily="34" charset="0"/>
                <a:buChar char="•"/>
              </a:pPr>
              <a:r>
                <a:rPr lang="en-US" sz="2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Minimal trust</a:t>
              </a:r>
              <a:endParaRPr lang="zh-CN" altLang="en-US" sz="2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spcBef>
                  <a:spcPct val="20000"/>
                </a:spcBef>
                <a:buFont typeface="Arial" panose="020B0604020202020204" pitchFamily="34" charset="0"/>
                <a:buChar char="•"/>
              </a:pPr>
              <a:r>
                <a:rPr lang="en-US" sz="22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Minimal complexity</a:t>
              </a:r>
            </a:p>
            <a:p>
              <a:pPr>
                <a:spcBef>
                  <a:spcPct val="20000"/>
                </a:spcBef>
                <a:buFont typeface="Arial" panose="020B0604020202020204" pitchFamily="34" charset="0"/>
                <a:buChar char="•"/>
              </a:pPr>
              <a:endParaRPr lang="zh-CN" altLang="en-US" sz="2200" b="1" i="1">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grpSp>
        <p:nvGrpSpPr>
          <p:cNvPr id="28702" name="Group 30"/>
          <p:cNvGrpSpPr>
            <a:grpSpLocks/>
          </p:cNvGrpSpPr>
          <p:nvPr/>
        </p:nvGrpSpPr>
        <p:grpSpPr bwMode="auto">
          <a:xfrm>
            <a:off x="7437438" y="3716338"/>
            <a:ext cx="1506537" cy="1506537"/>
            <a:chOff x="0" y="0"/>
            <a:chExt cx="1507068" cy="1507068"/>
          </a:xfrm>
        </p:grpSpPr>
        <p:sp>
          <p:nvSpPr>
            <p:cNvPr id="28703" name="Oval 19"/>
            <p:cNvSpPr>
              <a:spLocks noChangeArrowheads="1"/>
            </p:cNvSpPr>
            <p:nvPr/>
          </p:nvSpPr>
          <p:spPr bwMode="auto">
            <a:xfrm>
              <a:off x="0" y="0"/>
              <a:ext cx="1507068" cy="1507068"/>
            </a:xfrm>
            <a:prstGeom prst="ellipse">
              <a:avLst/>
            </a:prstGeom>
            <a:solidFill>
              <a:schemeClr val="accent1"/>
            </a:solidFill>
            <a:ln w="25400" cap="flat" cmpd="sng">
              <a:solidFill>
                <a:srgbClr val="395E8A"/>
              </a:solidFill>
              <a:miter lim="800000"/>
              <a:headEnd/>
              <a:tailEnd/>
            </a:ln>
          </p:spPr>
          <p:txBody>
            <a:bodyPr wrap="none" lIns="0" tIns="0" rIns="0" bIns="0" anchor="ctr"/>
            <a:lstStyle/>
            <a:p>
              <a:pPr algn="ctr"/>
              <a:endParaRPr lang="zh-CN" altLang="zh-CN" sz="28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704" name="TextBox 26"/>
            <p:cNvSpPr>
              <a:spLocks noChangeArrowheads="1"/>
            </p:cNvSpPr>
            <p:nvPr/>
          </p:nvSpPr>
          <p:spPr bwMode="auto">
            <a:xfrm>
              <a:off x="191682" y="456511"/>
              <a:ext cx="11237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20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Secure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p:cBhvr>
                                        <p:cTn id="7" dur="500"/>
                                        <p:tgtEl>
                                          <p:spTgt spid="2867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28702"/>
                                        </p:tgtEl>
                                        <p:attrNameLst>
                                          <p:attrName>style.visibility</p:attrName>
                                        </p:attrNameLst>
                                      </p:cBhvr>
                                      <p:to>
                                        <p:strVal val="visible"/>
                                      </p:to>
                                    </p:set>
                                  </p:childTnLst>
                                </p:cTn>
                              </p:par>
                              <p:par>
                                <p:cTn id="11" presetID="10" presetClass="exit" presetSubtype="0" fill="hold" nodeType="withEffect">
                                  <p:stCondLst>
                                    <p:cond delay="0"/>
                                  </p:stCondLst>
                                  <p:childTnLst>
                                    <p:animEffect>
                                      <p:cBhvr>
                                        <p:cTn id="12" dur="1000"/>
                                        <p:tgtEl>
                                          <p:spTgt spid="28689"/>
                                        </p:tgtEl>
                                      </p:cBhvr>
                                    </p:animEffect>
                                    <p:set>
                                      <p:cBhvr>
                                        <p:cTn id="13" dur="1" fill="hold">
                                          <p:stCondLst>
                                            <p:cond delay="999"/>
                                          </p:stCondLst>
                                        </p:cTn>
                                        <p:tgtEl>
                                          <p:spTgt spid="2868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869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8681"/>
                                        </p:tgtEl>
                                        <p:attrNameLst>
                                          <p:attrName>style.visibility</p:attrName>
                                        </p:attrNameLst>
                                      </p:cBhvr>
                                      <p:to>
                                        <p:strVal val="visible"/>
                                      </p:to>
                                    </p:set>
                                    <p:animEffect>
                                      <p:cBhvr>
                                        <p:cTn id="20" dur="500"/>
                                        <p:tgtEl>
                                          <p:spTgt spid="28681"/>
                                        </p:tgtEl>
                                      </p:cBhvr>
                                    </p:animEffect>
                                  </p:childTnLst>
                                </p:cTn>
                              </p:par>
                            </p:childTnLst>
                          </p:cTn>
                        </p:par>
                        <p:par>
                          <p:cTn id="21" fill="hold" nodeType="afterGroup">
                            <p:stCondLst>
                              <p:cond delay="500"/>
                            </p:stCondLst>
                            <p:childTnLst>
                              <p:par>
                                <p:cTn id="22" presetID="1" presetClass="exit" presetSubtype="0" fill="hold" nodeType="afterEffect">
                                  <p:stCondLst>
                                    <p:cond delay="0"/>
                                  </p:stCondLst>
                                  <p:childTnLst>
                                    <p:set>
                                      <p:cBhvr>
                                        <p:cTn id="23" dur="1" fill="hold">
                                          <p:stCondLst>
                                            <p:cond delay="0"/>
                                          </p:stCondLst>
                                        </p:cTn>
                                        <p:tgtEl>
                                          <p:spTgt spid="28695"/>
                                        </p:tgtEl>
                                        <p:attrNameLst>
                                          <p:attrName>style.visibility</p:attrName>
                                        </p:attrNameLst>
                                      </p:cBhvr>
                                      <p:to>
                                        <p:strVal val="hidden"/>
                                      </p:to>
                                    </p:set>
                                  </p:childTnLst>
                                </p:cTn>
                              </p:par>
                            </p:childTnLst>
                          </p:cTn>
                        </p:par>
                        <p:par>
                          <p:cTn id="24" fill="hold" nodeType="afterGroup">
                            <p:stCondLst>
                              <p:cond delay="501"/>
                            </p:stCondLst>
                            <p:childTnLst>
                              <p:par>
                                <p:cTn id="25" presetID="10" presetClass="entr" presetSubtype="0" fill="hold" nodeType="afterEffect">
                                  <p:stCondLst>
                                    <p:cond delay="0"/>
                                  </p:stCondLst>
                                  <p:childTnLst>
                                    <p:set>
                                      <p:cBhvr>
                                        <p:cTn id="26" dur="1" fill="hold">
                                          <p:stCondLst>
                                            <p:cond delay="0"/>
                                          </p:stCondLst>
                                        </p:cTn>
                                        <p:tgtEl>
                                          <p:spTgt spid="28689"/>
                                        </p:tgtEl>
                                        <p:attrNameLst>
                                          <p:attrName>style.visibility</p:attrName>
                                        </p:attrNameLst>
                                      </p:cBhvr>
                                      <p:to>
                                        <p:strVal val="visible"/>
                                      </p:to>
                                    </p:set>
                                    <p:animEffect>
                                      <p:cBhvr>
                                        <p:cTn id="27" dur="2000"/>
                                        <p:tgtEl>
                                          <p:spTgt spid="286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8676"/>
                                        </p:tgtEl>
                                        <p:attrNameLst>
                                          <p:attrName>style.visibility</p:attrName>
                                        </p:attrNameLst>
                                      </p:cBhvr>
                                      <p:to>
                                        <p:strVal val="visible"/>
                                      </p:to>
                                    </p:set>
                                    <p:animEffect>
                                      <p:cBhvr>
                                        <p:cTn id="32" dur="500"/>
                                        <p:tgtEl>
                                          <p:spTgt spid="286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8699"/>
                                        </p:tgtEl>
                                        <p:attrNameLst>
                                          <p:attrName>style.visibility</p:attrName>
                                        </p:attrNameLst>
                                      </p:cBhvr>
                                      <p:to>
                                        <p:strVal val="visible"/>
                                      </p:to>
                                    </p:set>
                                    <p:animEffect>
                                      <p:cBhvr>
                                        <p:cTn id="37" dur="500"/>
                                        <p:tgtEl>
                                          <p:spTgt spid="28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animBg="1" autoUpdateAnimBg="0"/>
      <p:bldP spid="28681"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ounded Rectangle 92"/>
          <p:cNvSpPr>
            <a:spLocks noChangeArrowheads="1"/>
          </p:cNvSpPr>
          <p:nvPr/>
        </p:nvSpPr>
        <p:spPr bwMode="auto">
          <a:xfrm>
            <a:off x="4376738" y="5410200"/>
            <a:ext cx="1404937" cy="846138"/>
          </a:xfrm>
          <a:prstGeom prst="roundRect">
            <a:avLst>
              <a:gd name="adj" fmla="val 16667"/>
            </a:avLst>
          </a:prstGeom>
          <a:solidFill>
            <a:schemeClr val="accent2"/>
          </a:solidFill>
          <a:ln w="25400" cap="flat" cmpd="sng">
            <a:solidFill>
              <a:srgbClr val="8C3A38"/>
            </a:solidFill>
            <a:miter lim="800000"/>
            <a:headEnd/>
            <a:tailEnd/>
          </a:ln>
        </p:spPr>
        <p:txBody>
          <a:bodyPr/>
          <a:lstStyle/>
          <a:p>
            <a:pPr algn="ct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CPU</a:t>
            </a:r>
            <a:endParaRPr lang="zh-CN" altLang="en-US"/>
          </a:p>
        </p:txBody>
      </p:sp>
      <p:sp>
        <p:nvSpPr>
          <p:cNvPr id="30723" name="Rounded Rectangle 91"/>
          <p:cNvSpPr>
            <a:spLocks noChangeArrowheads="1"/>
          </p:cNvSpPr>
          <p:nvPr/>
        </p:nvSpPr>
        <p:spPr bwMode="auto">
          <a:xfrm>
            <a:off x="2633663" y="5408613"/>
            <a:ext cx="1422400" cy="846137"/>
          </a:xfrm>
          <a:prstGeom prst="roundRect">
            <a:avLst>
              <a:gd name="adj" fmla="val 16667"/>
            </a:avLst>
          </a:prstGeom>
          <a:solidFill>
            <a:schemeClr val="accent2"/>
          </a:solidFill>
          <a:ln w="25400" cap="flat" cmpd="sng">
            <a:solidFill>
              <a:srgbClr val="8C3A38"/>
            </a:solidFill>
            <a:miter lim="800000"/>
            <a:headEnd/>
            <a:tailEnd/>
          </a:ln>
        </p:spPr>
        <p:txBody>
          <a:bodyPr/>
          <a:lstStyle/>
          <a:p>
            <a:pPr algn="ct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RAM</a:t>
            </a:r>
            <a:endParaRPr lang="zh-CN" altLang="en-US"/>
          </a:p>
        </p:txBody>
      </p:sp>
      <p:grpSp>
        <p:nvGrpSpPr>
          <p:cNvPr id="30724" name="Group 4"/>
          <p:cNvGrpSpPr>
            <a:grpSpLocks/>
          </p:cNvGrpSpPr>
          <p:nvPr/>
        </p:nvGrpSpPr>
        <p:grpSpPr bwMode="auto">
          <a:xfrm>
            <a:off x="6026150" y="5180013"/>
            <a:ext cx="1822450" cy="955675"/>
            <a:chOff x="0" y="0"/>
            <a:chExt cx="1821128" cy="954993"/>
          </a:xfrm>
        </p:grpSpPr>
        <p:sp>
          <p:nvSpPr>
            <p:cNvPr id="30725" name="Straight Arrow Connector 50"/>
            <p:cNvSpPr>
              <a:spLocks noChangeShapeType="1"/>
            </p:cNvSpPr>
            <p:nvPr/>
          </p:nvSpPr>
          <p:spPr bwMode="auto">
            <a:xfrm>
              <a:off x="0" y="953405"/>
              <a:ext cx="1821128" cy="1588"/>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0726" name="Group 6"/>
            <p:cNvGrpSpPr>
              <a:grpSpLocks/>
            </p:cNvGrpSpPr>
            <p:nvPr/>
          </p:nvGrpSpPr>
          <p:grpSpPr bwMode="auto">
            <a:xfrm>
              <a:off x="169332" y="0"/>
              <a:ext cx="1318284" cy="793596"/>
              <a:chOff x="0" y="0"/>
              <a:chExt cx="1318284" cy="793596"/>
            </a:xfrm>
          </p:grpSpPr>
          <p:sp>
            <p:nvSpPr>
              <p:cNvPr id="30727" name="Folded Corner 51"/>
              <p:cNvSpPr>
                <a:spLocks noChangeArrowheads="1"/>
              </p:cNvSpPr>
              <p:nvPr/>
            </p:nvSpPr>
            <p:spPr bwMode="auto">
              <a:xfrm rot="10800000">
                <a:off x="0" y="0"/>
                <a:ext cx="1318284" cy="79359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28" name="Rounded Rectangle 16"/>
              <p:cNvSpPr>
                <a:spLocks noChangeArrowheads="1"/>
              </p:cNvSpPr>
              <p:nvPr/>
            </p:nvSpPr>
            <p:spPr bwMode="auto">
              <a:xfrm>
                <a:off x="172309" y="236777"/>
                <a:ext cx="973667" cy="320040"/>
              </a:xfrm>
              <a:prstGeom prst="roundRect">
                <a:avLst>
                  <a:gd name="adj" fmla="val 16667"/>
                </a:avLst>
              </a:prstGeom>
              <a:solidFill>
                <a:schemeClr val="accent1"/>
              </a:solidFill>
              <a:ln w="25400" cap="flat" cmpd="sng">
                <a:solidFill>
                  <a:schemeClr val="tx2"/>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grpSp>
      </p:grpSp>
      <p:sp>
        <p:nvSpPr>
          <p:cNvPr id="30729" name="Can 73"/>
          <p:cNvSpPr>
            <a:spLocks noChangeArrowheads="1"/>
          </p:cNvSpPr>
          <p:nvPr/>
        </p:nvSpPr>
        <p:spPr bwMode="auto">
          <a:xfrm>
            <a:off x="7920038" y="5284788"/>
            <a:ext cx="914400" cy="1281112"/>
          </a:xfrm>
          <a:prstGeom prst="can">
            <a:avLst>
              <a:gd name="adj" fmla="val 35026"/>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30" name="Rounded Rectangle 5"/>
          <p:cNvSpPr>
            <a:spLocks noChangeArrowheads="1"/>
          </p:cNvSpPr>
          <p:nvPr/>
        </p:nvSpPr>
        <p:spPr bwMode="auto">
          <a:xfrm>
            <a:off x="2633663" y="2560638"/>
            <a:ext cx="3149600" cy="25019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30731" name="Rounded Rectangle 13"/>
          <p:cNvSpPr>
            <a:spLocks noChangeArrowheads="1"/>
          </p:cNvSpPr>
          <p:nvPr/>
        </p:nvSpPr>
        <p:spPr bwMode="auto">
          <a:xfrm>
            <a:off x="4198938" y="4470400"/>
            <a:ext cx="1414462" cy="434975"/>
          </a:xfrm>
          <a:prstGeom prst="roundRect">
            <a:avLst>
              <a:gd name="adj" fmla="val 16667"/>
            </a:avLst>
          </a:prstGeom>
          <a:solidFill>
            <a:schemeClr val="accent2"/>
          </a:solidFill>
          <a:ln w="25400" cap="flat" cmpd="sng">
            <a:solidFill>
              <a:schemeClr val="bg1"/>
            </a:solidFill>
            <a:miter lim="800000"/>
            <a:headEnd/>
            <a:tailEnd/>
          </a:ln>
        </p:spPr>
        <p:txBody>
          <a:bodyPr anchor="b"/>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Module</a:t>
            </a:r>
            <a:endParaRPr lang="zh-CN" altLang="en-US"/>
          </a:p>
        </p:txBody>
      </p:sp>
      <p:sp>
        <p:nvSpPr>
          <p:cNvPr id="30732" name="Curved Left Arrow 59"/>
          <p:cNvSpPr>
            <a:spLocks noChangeArrowheads="1"/>
          </p:cNvSpPr>
          <p:nvPr/>
        </p:nvSpPr>
        <p:spPr bwMode="auto">
          <a:xfrm rot="13472860" flipH="1">
            <a:off x="6115050" y="4987925"/>
            <a:ext cx="673100" cy="1585913"/>
          </a:xfrm>
          <a:prstGeom prst="curvedLeftArrow">
            <a:avLst>
              <a:gd name="adj1" fmla="val 25012"/>
              <a:gd name="adj2" fmla="val 50057"/>
              <a:gd name="adj3" fmla="val 25000"/>
            </a:avLst>
          </a:pr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33" name="Title 1" descr="Large confetti"/>
          <p:cNvSpPr>
            <a:spLocks noGrp="1" noChangeArrowheads="1"/>
          </p:cNvSpPr>
          <p:nvPr>
            <p:ph type="title" idx="4294967295"/>
          </p:nvPr>
        </p:nvSpPr>
        <p:spPr>
          <a:xfrm>
            <a:off x="203200" y="-26988"/>
            <a:ext cx="8229600" cy="798513"/>
          </a:xfrm>
          <a:ln/>
        </p:spPr>
        <p:txBody>
          <a:bodyPr/>
          <a:lstStyle/>
          <a:p>
            <a:r>
              <a:rPr lang="zh-CN" altLang="zh-CN"/>
              <a:t>Secure Context Switching</a:t>
            </a:r>
          </a:p>
        </p:txBody>
      </p:sp>
      <p:sp>
        <p:nvSpPr>
          <p:cNvPr id="30734" name="Rounded Rectangle 6"/>
          <p:cNvSpPr>
            <a:spLocks noChangeArrowheads="1"/>
          </p:cNvSpPr>
          <p:nvPr/>
        </p:nvSpPr>
        <p:spPr bwMode="auto">
          <a:xfrm>
            <a:off x="2633663" y="5408613"/>
            <a:ext cx="1422400" cy="846137"/>
          </a:xfrm>
          <a:prstGeom prst="roundRect">
            <a:avLst>
              <a:gd name="adj" fmla="val 16667"/>
            </a:avLst>
          </a:prstGeom>
          <a:solidFill>
            <a:schemeClr val="accent1"/>
          </a:solidFill>
          <a:ln w="25400" cap="flat" cmpd="sng">
            <a:solidFill>
              <a:srgbClr val="395E8A"/>
            </a:solidFill>
            <a:miter lim="800000"/>
            <a:headEnd/>
            <a:tailEnd/>
          </a:ln>
        </p:spPr>
        <p:txBody>
          <a:bodyPr/>
          <a:lstStyle/>
          <a:p>
            <a:pPr algn="ct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RAM</a:t>
            </a:r>
            <a:endParaRPr lang="zh-CN" altLang="en-US"/>
          </a:p>
        </p:txBody>
      </p:sp>
      <p:sp>
        <p:nvSpPr>
          <p:cNvPr id="30735" name="Rounded Rectangle 7"/>
          <p:cNvSpPr>
            <a:spLocks noChangeArrowheads="1"/>
          </p:cNvSpPr>
          <p:nvPr/>
        </p:nvSpPr>
        <p:spPr bwMode="auto">
          <a:xfrm>
            <a:off x="2633663" y="90170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36" name="TextBox 9"/>
          <p:cNvSpPr>
            <a:spLocks noChangeArrowheads="1"/>
          </p:cNvSpPr>
          <p:nvPr/>
        </p:nvSpPr>
        <p:spPr bwMode="auto">
          <a:xfrm>
            <a:off x="3797300" y="1068388"/>
            <a:ext cx="8207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30737" name="Rounded Rectangle 10"/>
          <p:cNvSpPr>
            <a:spLocks noChangeArrowheads="1"/>
          </p:cNvSpPr>
          <p:nvPr/>
        </p:nvSpPr>
        <p:spPr bwMode="auto">
          <a:xfrm>
            <a:off x="4376738" y="5408613"/>
            <a:ext cx="1404937" cy="846137"/>
          </a:xfrm>
          <a:prstGeom prst="roundRect">
            <a:avLst>
              <a:gd name="adj" fmla="val 16667"/>
            </a:avLst>
          </a:prstGeom>
          <a:solidFill>
            <a:schemeClr val="accent1"/>
          </a:solidFill>
          <a:ln w="25400" cap="flat" cmpd="sng">
            <a:solidFill>
              <a:srgbClr val="395E8A"/>
            </a:solidFill>
            <a:miter lim="800000"/>
            <a:headEnd/>
            <a:tailEnd/>
          </a:ln>
        </p:spPr>
        <p:txBody>
          <a:bodyPr/>
          <a:lstStyle/>
          <a:p>
            <a:pPr algn="ct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CPU</a:t>
            </a:r>
            <a:endParaRPr lang="zh-CN" altLang="en-US"/>
          </a:p>
        </p:txBody>
      </p:sp>
      <p:sp>
        <p:nvSpPr>
          <p:cNvPr id="30738" name="Rounded Rectangle 8"/>
          <p:cNvSpPr>
            <a:spLocks noChangeArrowheads="1"/>
          </p:cNvSpPr>
          <p:nvPr/>
        </p:nvSpPr>
        <p:spPr bwMode="auto">
          <a:xfrm>
            <a:off x="4767263" y="909638"/>
            <a:ext cx="1016000" cy="1549400"/>
          </a:xfrm>
          <a:prstGeom prst="roundRect">
            <a:avLst>
              <a:gd name="adj" fmla="val 16667"/>
            </a:avLst>
          </a:prstGeom>
          <a:solidFill>
            <a:srgbClr val="9BBB59"/>
          </a:solidFill>
          <a:ln w="25400" cap="flat" cmpd="sng">
            <a:solidFill>
              <a:srgbClr val="4F612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0739" name="Group 19"/>
          <p:cNvGrpSpPr>
            <a:grpSpLocks/>
          </p:cNvGrpSpPr>
          <p:nvPr/>
        </p:nvGrpSpPr>
        <p:grpSpPr bwMode="auto">
          <a:xfrm>
            <a:off x="719138" y="2339975"/>
            <a:ext cx="2370137" cy="2130425"/>
            <a:chOff x="0" y="0"/>
            <a:chExt cx="2370667" cy="2129905"/>
          </a:xfrm>
        </p:grpSpPr>
        <p:sp>
          <p:nvSpPr>
            <p:cNvPr id="30740" name="Cloud Callout 21"/>
            <p:cNvSpPr>
              <a:spLocks/>
            </p:cNvSpPr>
            <p:nvPr/>
          </p:nvSpPr>
          <p:spPr bwMode="auto">
            <a:xfrm>
              <a:off x="0" y="0"/>
              <a:ext cx="2370667" cy="2129905"/>
            </a:xfrm>
            <a:prstGeom prst="cloudCallout">
              <a:avLst>
                <a:gd name="adj1" fmla="val 90949"/>
                <a:gd name="adj2" fmla="val 55343"/>
              </a:avLst>
            </a:prstGeom>
            <a:gradFill rotWithShape="1">
              <a:gsLst>
                <a:gs pos="0">
                  <a:srgbClr val="759436"/>
                </a:gs>
                <a:gs pos="79999">
                  <a:srgbClr val="9BC247"/>
                </a:gs>
                <a:gs pos="100000">
                  <a:srgbClr val="9BC545"/>
                </a:gs>
              </a:gsLst>
              <a:lin ang="5400000" scaled="1"/>
            </a:gradFill>
            <a:ln w="25400" cap="flat" cmpd="sng">
              <a:solidFill>
                <a:srgbClr val="4F6128"/>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41" name="Rounded Rectangle 22"/>
            <p:cNvSpPr>
              <a:spLocks noChangeArrowheads="1"/>
            </p:cNvSpPr>
            <p:nvPr/>
          </p:nvSpPr>
          <p:spPr bwMode="auto">
            <a:xfrm>
              <a:off x="855130" y="1008071"/>
              <a:ext cx="688318" cy="596900"/>
            </a:xfrm>
            <a:prstGeom prst="roundRect">
              <a:avLst>
                <a:gd name="adj" fmla="val 16667"/>
              </a:avLst>
            </a:prstGeom>
            <a:solidFill>
              <a:schemeClr val="accent2"/>
            </a:solidFill>
            <a:ln w="25400" cap="flat" cmpd="sng">
              <a:solidFill>
                <a:srgbClr val="8C3A38"/>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sp>
          <p:nvSpPr>
            <p:cNvPr id="30742" name="TextBox 23"/>
            <p:cNvSpPr>
              <a:spLocks noChangeArrowheads="1"/>
            </p:cNvSpPr>
            <p:nvPr/>
          </p:nvSpPr>
          <p:spPr bwMode="auto">
            <a:xfrm>
              <a:off x="499532" y="267231"/>
              <a:ext cx="15155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Allow?</a:t>
              </a:r>
            </a:p>
          </p:txBody>
        </p:sp>
      </p:grpSp>
      <p:grpSp>
        <p:nvGrpSpPr>
          <p:cNvPr id="30743" name="Group 23"/>
          <p:cNvGrpSpPr>
            <a:grpSpLocks/>
          </p:cNvGrpSpPr>
          <p:nvPr/>
        </p:nvGrpSpPr>
        <p:grpSpPr bwMode="auto">
          <a:xfrm>
            <a:off x="5638800" y="2051050"/>
            <a:ext cx="1527175" cy="2820988"/>
            <a:chOff x="0" y="0"/>
            <a:chExt cx="1526513" cy="2821096"/>
          </a:xfrm>
        </p:grpSpPr>
        <p:sp>
          <p:nvSpPr>
            <p:cNvPr id="30744" name="Curved Left Arrow 18"/>
            <p:cNvSpPr>
              <a:spLocks noChangeArrowheads="1"/>
            </p:cNvSpPr>
            <p:nvPr/>
          </p:nvSpPr>
          <p:spPr bwMode="auto">
            <a:xfrm>
              <a:off x="0" y="0"/>
              <a:ext cx="702734" cy="2821096"/>
            </a:xfrm>
            <a:prstGeom prst="curvedLeftArrow">
              <a:avLst>
                <a:gd name="adj1" fmla="val 24997"/>
                <a:gd name="adj2" fmla="val 50013"/>
                <a:gd name="adj3" fmla="val 25000"/>
              </a:avLst>
            </a:pr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45" name="Rounded Rectangle 24"/>
            <p:cNvSpPr>
              <a:spLocks noChangeArrowheads="1"/>
            </p:cNvSpPr>
            <p:nvPr/>
          </p:nvSpPr>
          <p:spPr bwMode="auto">
            <a:xfrm>
              <a:off x="838195" y="1033841"/>
              <a:ext cx="688318" cy="596900"/>
            </a:xfrm>
            <a:prstGeom prst="roundRect">
              <a:avLst>
                <a:gd name="adj" fmla="val 16667"/>
              </a:avLst>
            </a:prstGeom>
            <a:solidFill>
              <a:schemeClr val="accent2"/>
            </a:solidFill>
            <a:ln w="25400" cap="flat" cmpd="sng">
              <a:solidFill>
                <a:srgbClr val="8C3A38"/>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grpSp>
      <p:grpSp>
        <p:nvGrpSpPr>
          <p:cNvPr id="30746" name="Group 26"/>
          <p:cNvGrpSpPr>
            <a:grpSpLocks/>
          </p:cNvGrpSpPr>
          <p:nvPr/>
        </p:nvGrpSpPr>
        <p:grpSpPr bwMode="auto">
          <a:xfrm>
            <a:off x="5610225" y="4324350"/>
            <a:ext cx="2212975" cy="1466850"/>
            <a:chOff x="0" y="0"/>
            <a:chExt cx="2212264" cy="1466442"/>
          </a:xfrm>
        </p:grpSpPr>
        <p:sp>
          <p:nvSpPr>
            <p:cNvPr id="30747" name="Curved Left Arrow 28"/>
            <p:cNvSpPr>
              <a:spLocks noChangeArrowheads="1"/>
            </p:cNvSpPr>
            <p:nvPr/>
          </p:nvSpPr>
          <p:spPr bwMode="auto">
            <a:xfrm rot="20604053">
              <a:off x="0" y="220463"/>
              <a:ext cx="702734" cy="1245979"/>
            </a:xfrm>
            <a:prstGeom prst="curvedLeftArrow">
              <a:avLst>
                <a:gd name="adj1" fmla="val 25003"/>
                <a:gd name="adj2" fmla="val 50006"/>
                <a:gd name="adj3" fmla="val 25000"/>
              </a:avLst>
            </a:pr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0748" name="Group 28"/>
            <p:cNvGrpSpPr>
              <a:grpSpLocks/>
            </p:cNvGrpSpPr>
            <p:nvPr/>
          </p:nvGrpSpPr>
          <p:grpSpPr bwMode="auto">
            <a:xfrm>
              <a:off x="552796" y="0"/>
              <a:ext cx="1659468" cy="945390"/>
              <a:chOff x="0" y="0"/>
              <a:chExt cx="1659468" cy="945390"/>
            </a:xfrm>
          </p:grpSpPr>
          <p:sp>
            <p:nvSpPr>
              <p:cNvPr id="30749" name="TextBox 35"/>
              <p:cNvSpPr>
                <a:spLocks noChangeArrowheads="1"/>
              </p:cNvSpPr>
              <p:nvPr/>
            </p:nvSpPr>
            <p:spPr bwMode="auto">
              <a:xfrm rot="20654850">
                <a:off x="0" y="0"/>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Late</a:t>
                </a:r>
              </a:p>
            </p:txBody>
          </p:sp>
          <p:sp>
            <p:nvSpPr>
              <p:cNvPr id="30750" name="TextBox 36"/>
              <p:cNvSpPr>
                <a:spLocks noChangeArrowheads="1"/>
              </p:cNvSpPr>
              <p:nvPr/>
            </p:nvSpPr>
            <p:spPr bwMode="auto">
              <a:xfrm rot="20654850">
                <a:off x="118538" y="360614"/>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Launch</a:t>
                </a:r>
              </a:p>
            </p:txBody>
          </p:sp>
        </p:grpSp>
      </p:grpSp>
      <p:sp>
        <p:nvSpPr>
          <p:cNvPr id="30751" name="Rounded Rectangle 34"/>
          <p:cNvSpPr>
            <a:spLocks noChangeArrowheads="1"/>
          </p:cNvSpPr>
          <p:nvPr/>
        </p:nvSpPr>
        <p:spPr bwMode="auto">
          <a:xfrm>
            <a:off x="4767263" y="90170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52" name="Rounded Rectangle 19"/>
          <p:cNvSpPr>
            <a:spLocks noChangeArrowheads="1"/>
          </p:cNvSpPr>
          <p:nvPr/>
        </p:nvSpPr>
        <p:spPr bwMode="auto">
          <a:xfrm>
            <a:off x="4198938" y="4470400"/>
            <a:ext cx="1414462" cy="434975"/>
          </a:xfrm>
          <a:prstGeom prst="roundRect">
            <a:avLst>
              <a:gd name="adj" fmla="val 16667"/>
            </a:avLst>
          </a:prstGeom>
          <a:solidFill>
            <a:srgbClr val="9BBB59"/>
          </a:solidFill>
          <a:ln w="25400" cap="flat" cmpd="sng">
            <a:solidFill>
              <a:schemeClr val="bg1"/>
            </a:solidFill>
            <a:miter lim="800000"/>
            <a:headEnd/>
            <a:tailEnd/>
          </a:ln>
        </p:spPr>
        <p:txBody>
          <a:bodyPr anchor="b"/>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Module</a:t>
            </a:r>
            <a:endParaRPr lang="zh-CN" altLang="en-US"/>
          </a:p>
        </p:txBody>
      </p:sp>
      <p:grpSp>
        <p:nvGrpSpPr>
          <p:cNvPr id="30753" name="Group 33"/>
          <p:cNvGrpSpPr>
            <a:grpSpLocks/>
          </p:cNvGrpSpPr>
          <p:nvPr/>
        </p:nvGrpSpPr>
        <p:grpSpPr bwMode="auto">
          <a:xfrm>
            <a:off x="2633663" y="903288"/>
            <a:ext cx="3149600" cy="4160837"/>
            <a:chOff x="0" y="0"/>
            <a:chExt cx="3149600" cy="4161908"/>
          </a:xfrm>
        </p:grpSpPr>
        <p:sp>
          <p:nvSpPr>
            <p:cNvPr id="30754" name="Rounded Rectangle 29"/>
            <p:cNvSpPr>
              <a:spLocks noChangeArrowheads="1"/>
            </p:cNvSpPr>
            <p:nvPr/>
          </p:nvSpPr>
          <p:spPr bwMode="auto">
            <a:xfrm>
              <a:off x="0" y="1659471"/>
              <a:ext cx="3149600" cy="250243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30755" name="Rounded Rectangle 30"/>
            <p:cNvSpPr>
              <a:spLocks noChangeArrowheads="1"/>
            </p:cNvSpPr>
            <p:nvPr/>
          </p:nvSpPr>
          <p:spPr bwMode="auto">
            <a:xfrm>
              <a:off x="0" y="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56" name="TextBox 31"/>
            <p:cNvSpPr>
              <a:spLocks noChangeArrowheads="1"/>
            </p:cNvSpPr>
            <p:nvPr/>
          </p:nvSpPr>
          <p:spPr bwMode="auto">
            <a:xfrm>
              <a:off x="1164167" y="166766"/>
              <a:ext cx="82126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30757" name="Rounded Rectangle 32"/>
            <p:cNvSpPr>
              <a:spLocks noChangeArrowheads="1"/>
            </p:cNvSpPr>
            <p:nvPr/>
          </p:nvSpPr>
          <p:spPr bwMode="auto">
            <a:xfrm>
              <a:off x="1566336" y="3569236"/>
              <a:ext cx="1413932" cy="434707"/>
            </a:xfrm>
            <a:prstGeom prst="roundRect">
              <a:avLst>
                <a:gd name="adj" fmla="val 16667"/>
              </a:avLst>
            </a:prstGeom>
            <a:solidFill>
              <a:schemeClr val="accent2"/>
            </a:solidFill>
            <a:ln w="25400" cap="flat" cmpd="sng">
              <a:solidFill>
                <a:schemeClr val="bg1"/>
              </a:solidFill>
              <a:miter lim="800000"/>
              <a:headEnd/>
              <a:tailEnd/>
            </a:ln>
          </p:spPr>
          <p:txBody>
            <a:bodyPr anchor="b"/>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Module</a:t>
              </a:r>
              <a:endParaRPr lang="zh-CN" altLang="en-US"/>
            </a:p>
          </p:txBody>
        </p:sp>
        <p:sp>
          <p:nvSpPr>
            <p:cNvPr id="30758" name="Rounded Rectangle 33"/>
            <p:cNvSpPr>
              <a:spLocks noChangeArrowheads="1"/>
            </p:cNvSpPr>
            <p:nvPr/>
          </p:nvSpPr>
          <p:spPr bwMode="auto">
            <a:xfrm>
              <a:off x="2133600" y="8467"/>
              <a:ext cx="1016000" cy="1549400"/>
            </a:xfrm>
            <a:prstGeom prst="roundRect">
              <a:avLst>
                <a:gd name="adj" fmla="val 16667"/>
              </a:avLst>
            </a:prstGeom>
            <a:solidFill>
              <a:schemeClr val="accent2"/>
            </a:solidFill>
            <a:ln w="25400" cap="flat" cmpd="sng">
              <a:solidFill>
                <a:srgbClr val="632423"/>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sp>
        <p:nvSpPr>
          <p:cNvPr id="30759" name="Rounded Rectangle 39"/>
          <p:cNvSpPr>
            <a:spLocks noChangeArrowheads="1"/>
          </p:cNvSpPr>
          <p:nvPr/>
        </p:nvSpPr>
        <p:spPr bwMode="auto">
          <a:xfrm>
            <a:off x="4376738" y="5410200"/>
            <a:ext cx="1404937" cy="846138"/>
          </a:xfrm>
          <a:prstGeom prst="roundRect">
            <a:avLst>
              <a:gd name="adj" fmla="val 16667"/>
            </a:avLst>
          </a:prstGeom>
          <a:solidFill>
            <a:srgbClr val="9BBB59"/>
          </a:solidFill>
          <a:ln w="25400" cap="flat" cmpd="sng">
            <a:solidFill>
              <a:srgbClr val="718841"/>
            </a:solidFill>
            <a:miter lim="800000"/>
            <a:headEnd/>
            <a:tailEnd/>
          </a:ln>
        </p:spPr>
        <p:txBody>
          <a:bodyPr/>
          <a:lstStyle/>
          <a:p>
            <a:pPr algn="ct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CPU</a:t>
            </a:r>
            <a:endParaRPr lang="zh-CN" altLang="en-US"/>
          </a:p>
        </p:txBody>
      </p:sp>
      <p:grpSp>
        <p:nvGrpSpPr>
          <p:cNvPr id="30760" name="Group 40"/>
          <p:cNvGrpSpPr>
            <a:grpSpLocks/>
          </p:cNvGrpSpPr>
          <p:nvPr/>
        </p:nvGrpSpPr>
        <p:grpSpPr bwMode="auto">
          <a:xfrm>
            <a:off x="6026150" y="4979988"/>
            <a:ext cx="1822450" cy="1155700"/>
            <a:chOff x="0" y="0"/>
            <a:chExt cx="1821128" cy="1155187"/>
          </a:xfrm>
        </p:grpSpPr>
        <p:sp>
          <p:nvSpPr>
            <p:cNvPr id="30761" name="Straight Arrow Connector 42"/>
            <p:cNvSpPr>
              <a:spLocks noChangeShapeType="1"/>
            </p:cNvSpPr>
            <p:nvPr/>
          </p:nvSpPr>
          <p:spPr bwMode="auto">
            <a:xfrm>
              <a:off x="0" y="1153599"/>
              <a:ext cx="1821128" cy="1588"/>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0762" name="Group 42"/>
            <p:cNvGrpSpPr>
              <a:grpSpLocks/>
            </p:cNvGrpSpPr>
            <p:nvPr/>
          </p:nvGrpSpPr>
          <p:grpSpPr bwMode="auto">
            <a:xfrm>
              <a:off x="24082" y="0"/>
              <a:ext cx="1540930" cy="990616"/>
              <a:chOff x="0" y="0"/>
              <a:chExt cx="1540930" cy="990616"/>
            </a:xfrm>
          </p:grpSpPr>
          <p:sp>
            <p:nvSpPr>
              <p:cNvPr id="30763" name="Folded Corner 47"/>
              <p:cNvSpPr>
                <a:spLocks noChangeArrowheads="1"/>
              </p:cNvSpPr>
              <p:nvPr/>
            </p:nvSpPr>
            <p:spPr bwMode="auto">
              <a:xfrm rot="10800000">
                <a:off x="132490" y="47355"/>
                <a:ext cx="1318284"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64" name="TextBox 45"/>
              <p:cNvSpPr>
                <a:spLocks noChangeArrowheads="1"/>
              </p:cNvSpPr>
              <p:nvPr/>
            </p:nvSpPr>
            <p:spPr bwMode="auto">
              <a:xfrm>
                <a:off x="0" y="0"/>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Late</a:t>
                </a:r>
              </a:p>
            </p:txBody>
          </p:sp>
          <p:sp>
            <p:nvSpPr>
              <p:cNvPr id="30765" name="TextBox 46"/>
              <p:cNvSpPr>
                <a:spLocks noChangeArrowheads="1"/>
              </p:cNvSpPr>
              <p:nvPr/>
            </p:nvSpPr>
            <p:spPr bwMode="auto">
              <a:xfrm>
                <a:off x="0" y="360614"/>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Launch</a:t>
                </a:r>
              </a:p>
            </p:txBody>
          </p:sp>
        </p:grpSp>
      </p:grpSp>
      <p:grpSp>
        <p:nvGrpSpPr>
          <p:cNvPr id="30766" name="Group 46"/>
          <p:cNvGrpSpPr>
            <a:grpSpLocks/>
          </p:cNvGrpSpPr>
          <p:nvPr/>
        </p:nvGrpSpPr>
        <p:grpSpPr bwMode="auto">
          <a:xfrm>
            <a:off x="6026150" y="5027613"/>
            <a:ext cx="1822450" cy="1109662"/>
            <a:chOff x="0" y="0"/>
            <a:chExt cx="1821128" cy="1110027"/>
          </a:xfrm>
        </p:grpSpPr>
        <p:grpSp>
          <p:nvGrpSpPr>
            <p:cNvPr id="30767" name="Group 47"/>
            <p:cNvGrpSpPr>
              <a:grpSpLocks/>
            </p:cNvGrpSpPr>
            <p:nvPr/>
          </p:nvGrpSpPr>
          <p:grpSpPr bwMode="auto">
            <a:xfrm>
              <a:off x="447815" y="0"/>
              <a:ext cx="804333" cy="943261"/>
              <a:chOff x="0" y="0"/>
              <a:chExt cx="804333" cy="943261"/>
            </a:xfrm>
          </p:grpSpPr>
          <p:sp>
            <p:nvSpPr>
              <p:cNvPr id="30768" name="Folded Corner 40"/>
              <p:cNvSpPr>
                <a:spLocks noChangeArrowheads="1"/>
              </p:cNvSpPr>
              <p:nvPr/>
            </p:nvSpPr>
            <p:spPr bwMode="auto">
              <a:xfrm rot="10800000">
                <a:off x="0" y="0"/>
                <a:ext cx="804333"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69" name="Rounded Rectangle 41"/>
              <p:cNvSpPr>
                <a:spLocks noChangeArrowheads="1"/>
              </p:cNvSpPr>
              <p:nvPr/>
            </p:nvSpPr>
            <p:spPr bwMode="auto">
              <a:xfrm>
                <a:off x="58008" y="173181"/>
                <a:ext cx="688318" cy="596900"/>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grpSp>
        <p:sp>
          <p:nvSpPr>
            <p:cNvPr id="30770" name="Straight Arrow Connector 49"/>
            <p:cNvSpPr>
              <a:spLocks noChangeShapeType="1"/>
            </p:cNvSpPr>
            <p:nvPr/>
          </p:nvSpPr>
          <p:spPr bwMode="auto">
            <a:xfrm>
              <a:off x="0" y="1108439"/>
              <a:ext cx="1821128" cy="1588"/>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0771" name="Curved Left Arrow 86"/>
          <p:cNvSpPr>
            <a:spLocks noChangeArrowheads="1"/>
          </p:cNvSpPr>
          <p:nvPr/>
        </p:nvSpPr>
        <p:spPr bwMode="auto">
          <a:xfrm rot="5400000">
            <a:off x="5365750" y="4460875"/>
            <a:ext cx="822325" cy="1711325"/>
          </a:xfrm>
          <a:prstGeom prst="curvedLeftArrow">
            <a:avLst>
              <a:gd name="adj1" fmla="val 24992"/>
              <a:gd name="adj2" fmla="val 50004"/>
              <a:gd name="adj3" fmla="val 25000"/>
            </a:avLst>
          </a:pr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0772" name="Group 52"/>
          <p:cNvGrpSpPr>
            <a:grpSpLocks/>
          </p:cNvGrpSpPr>
          <p:nvPr/>
        </p:nvGrpSpPr>
        <p:grpSpPr bwMode="auto">
          <a:xfrm>
            <a:off x="7119938" y="3886200"/>
            <a:ext cx="1490662" cy="793750"/>
            <a:chOff x="0" y="0"/>
            <a:chExt cx="1490762" cy="793596"/>
          </a:xfrm>
        </p:grpSpPr>
        <p:sp>
          <p:nvSpPr>
            <p:cNvPr id="30773" name="Folded Corner 68"/>
            <p:cNvSpPr>
              <a:spLocks noChangeArrowheads="1"/>
            </p:cNvSpPr>
            <p:nvPr/>
          </p:nvSpPr>
          <p:spPr bwMode="auto">
            <a:xfrm rot="10800000">
              <a:off x="0" y="0"/>
              <a:ext cx="1490762" cy="79359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74" name="TextBox 65"/>
            <p:cNvSpPr>
              <a:spLocks noChangeArrowheads="1"/>
            </p:cNvSpPr>
            <p:nvPr/>
          </p:nvSpPr>
          <p:spPr bwMode="auto">
            <a:xfrm>
              <a:off x="5638" y="96716"/>
              <a:ext cx="14794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Inputs</a:t>
              </a:r>
            </a:p>
          </p:txBody>
        </p:sp>
      </p:grpSp>
      <p:grpSp>
        <p:nvGrpSpPr>
          <p:cNvPr id="30775" name="Group 55"/>
          <p:cNvGrpSpPr>
            <a:grpSpLocks/>
          </p:cNvGrpSpPr>
          <p:nvPr/>
        </p:nvGrpSpPr>
        <p:grpSpPr bwMode="auto">
          <a:xfrm>
            <a:off x="6254750" y="1635125"/>
            <a:ext cx="2543175" cy="2298700"/>
            <a:chOff x="0" y="0"/>
            <a:chExt cx="2543845" cy="2298794"/>
          </a:xfrm>
        </p:grpSpPr>
        <p:sp>
          <p:nvSpPr>
            <p:cNvPr id="30776" name="Oval Callout 75"/>
            <p:cNvSpPr>
              <a:spLocks noChangeArrowheads="1"/>
            </p:cNvSpPr>
            <p:nvPr/>
          </p:nvSpPr>
          <p:spPr bwMode="auto">
            <a:xfrm>
              <a:off x="0" y="0"/>
              <a:ext cx="2543845" cy="2251078"/>
            </a:xfrm>
            <a:prstGeom prst="wedgeEllipseCallout">
              <a:avLst>
                <a:gd name="adj1" fmla="val -29583"/>
                <a:gd name="adj2" fmla="val 65278"/>
              </a:avLst>
            </a:prstGeom>
            <a:solidFill>
              <a:srgbClr val="9BBB59"/>
            </a:solidFill>
            <a:ln w="25400" cap="flat" cmpd="sng">
              <a:solidFill>
                <a:srgbClr val="718841"/>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30777" name="Picture 76" descr="money-b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83" y="319228"/>
              <a:ext cx="920119" cy="107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8" name="Picture 77" descr="prescription-p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820" y="395431"/>
              <a:ext cx="1232463" cy="12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9" name="Picture 7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638237">
              <a:off x="554522" y="1169495"/>
              <a:ext cx="1138596" cy="112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0" name="Rounded Rectangle 17"/>
          <p:cNvSpPr>
            <a:spLocks noChangeArrowheads="1"/>
          </p:cNvSpPr>
          <p:nvPr/>
        </p:nvSpPr>
        <p:spPr bwMode="auto">
          <a:xfrm>
            <a:off x="6396038" y="4127500"/>
            <a:ext cx="541337" cy="469900"/>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sp>
        <p:nvSpPr>
          <p:cNvPr id="30781" name="Curved Left Arrow 71"/>
          <p:cNvSpPr>
            <a:spLocks noChangeArrowheads="1"/>
          </p:cNvSpPr>
          <p:nvPr/>
        </p:nvSpPr>
        <p:spPr bwMode="auto">
          <a:xfrm rot="10800000" flipH="1">
            <a:off x="6937375" y="4214813"/>
            <a:ext cx="588963" cy="765175"/>
          </a:xfrm>
          <a:prstGeom prst="curvedLeftArrow">
            <a:avLst>
              <a:gd name="adj1" fmla="val 24991"/>
              <a:gd name="adj2" fmla="val 49989"/>
              <a:gd name="adj3" fmla="val 25000"/>
            </a:avLst>
          </a:pr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82" name="Rounded Rectangle 56"/>
          <p:cNvSpPr>
            <a:spLocks noChangeArrowheads="1"/>
          </p:cNvSpPr>
          <p:nvPr/>
        </p:nvSpPr>
        <p:spPr bwMode="auto">
          <a:xfrm>
            <a:off x="6180138" y="4721225"/>
            <a:ext cx="973137" cy="320675"/>
          </a:xfrm>
          <a:prstGeom prst="roundRect">
            <a:avLst>
              <a:gd name="adj" fmla="val 16667"/>
            </a:avLst>
          </a:prstGeom>
          <a:solidFill>
            <a:schemeClr val="accent1"/>
          </a:solidFill>
          <a:ln w="25400" cap="flat" cmpd="sng">
            <a:solidFill>
              <a:schemeClr val="tx2"/>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sp>
        <p:nvSpPr>
          <p:cNvPr id="30783" name="Rounded Rectangle 58"/>
          <p:cNvSpPr>
            <a:spLocks noChangeArrowheads="1"/>
          </p:cNvSpPr>
          <p:nvPr/>
        </p:nvSpPr>
        <p:spPr bwMode="auto">
          <a:xfrm>
            <a:off x="6180138" y="4721225"/>
            <a:ext cx="973137" cy="320675"/>
          </a:xfrm>
          <a:prstGeom prst="roundRect">
            <a:avLst>
              <a:gd name="adj" fmla="val 16667"/>
            </a:avLst>
          </a:prstGeom>
          <a:solidFill>
            <a:srgbClr val="9BBB59"/>
          </a:solidFill>
          <a:ln w="25400" cap="flat" cmpd="sng">
            <a:solidFill>
              <a:srgbClr val="718841"/>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sp>
        <p:nvSpPr>
          <p:cNvPr id="30784" name="Curved Left Arrow 79"/>
          <p:cNvSpPr>
            <a:spLocks noChangeArrowheads="1"/>
          </p:cNvSpPr>
          <p:nvPr/>
        </p:nvSpPr>
        <p:spPr bwMode="auto">
          <a:xfrm rot="20700000">
            <a:off x="6945313" y="4189413"/>
            <a:ext cx="588962" cy="765175"/>
          </a:xfrm>
          <a:prstGeom prst="curvedLeftArrow">
            <a:avLst>
              <a:gd name="adj1" fmla="val 24991"/>
              <a:gd name="adj2" fmla="val 49989"/>
              <a:gd name="adj3" fmla="val 25000"/>
            </a:avLst>
          </a:prstGeom>
          <a:gradFill rotWithShape="1">
            <a:gsLst>
              <a:gs pos="0">
                <a:srgbClr val="759436"/>
              </a:gs>
              <a:gs pos="79999">
                <a:srgbClr val="9BC247"/>
              </a:gs>
              <a:gs pos="100000">
                <a:srgbClr val="9BC545"/>
              </a:gs>
            </a:gsLst>
            <a:lin ang="5400000" scaled="1"/>
          </a:gradFill>
          <a:ln w="9525" cap="flat" cmpd="sng">
            <a:solidFill>
              <a:srgbClr val="9BBB59"/>
            </a:solidFill>
            <a:miter lim="800000"/>
            <a:headEnd/>
            <a:tailEnd/>
          </a:ln>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85" name="Rounded Rectangle 57"/>
          <p:cNvSpPr>
            <a:spLocks noChangeArrowheads="1"/>
          </p:cNvSpPr>
          <p:nvPr/>
        </p:nvSpPr>
        <p:spPr bwMode="auto">
          <a:xfrm>
            <a:off x="6396038" y="4127500"/>
            <a:ext cx="541337" cy="469900"/>
          </a:xfrm>
          <a:prstGeom prst="roundRect">
            <a:avLst>
              <a:gd name="adj" fmla="val 16667"/>
            </a:avLst>
          </a:prstGeom>
          <a:solidFill>
            <a:srgbClr val="9BBB59"/>
          </a:solidFill>
          <a:ln w="25400" cap="flat" cmpd="sng">
            <a:solidFill>
              <a:srgbClr val="718841"/>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grpSp>
        <p:nvGrpSpPr>
          <p:cNvPr id="30786" name="Group 66"/>
          <p:cNvGrpSpPr>
            <a:grpSpLocks/>
          </p:cNvGrpSpPr>
          <p:nvPr/>
        </p:nvGrpSpPr>
        <p:grpSpPr bwMode="auto">
          <a:xfrm>
            <a:off x="7042150" y="3886200"/>
            <a:ext cx="1662113" cy="793750"/>
            <a:chOff x="0" y="0"/>
            <a:chExt cx="1662610" cy="793596"/>
          </a:xfrm>
        </p:grpSpPr>
        <p:sp>
          <p:nvSpPr>
            <p:cNvPr id="30787" name="Folded Corner 81"/>
            <p:cNvSpPr>
              <a:spLocks noChangeArrowheads="1"/>
            </p:cNvSpPr>
            <p:nvPr/>
          </p:nvSpPr>
          <p:spPr bwMode="auto">
            <a:xfrm rot="10800000">
              <a:off x="88584" y="0"/>
              <a:ext cx="1490762" cy="79359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788" name="TextBox 82"/>
            <p:cNvSpPr>
              <a:spLocks noChangeArrowheads="1"/>
            </p:cNvSpPr>
            <p:nvPr/>
          </p:nvSpPr>
          <p:spPr bwMode="auto">
            <a:xfrm>
              <a:off x="0" y="96716"/>
              <a:ext cx="166261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Outputs</a:t>
              </a:r>
            </a:p>
          </p:txBody>
        </p:sp>
      </p:grpSp>
      <p:grpSp>
        <p:nvGrpSpPr>
          <p:cNvPr id="30789" name="Group 69"/>
          <p:cNvGrpSpPr>
            <a:grpSpLocks/>
          </p:cNvGrpSpPr>
          <p:nvPr/>
        </p:nvGrpSpPr>
        <p:grpSpPr bwMode="auto">
          <a:xfrm>
            <a:off x="7313613" y="3551238"/>
            <a:ext cx="1119187" cy="1354137"/>
            <a:chOff x="0" y="0"/>
            <a:chExt cx="1119269" cy="1353676"/>
          </a:xfrm>
        </p:grpSpPr>
        <p:sp>
          <p:nvSpPr>
            <p:cNvPr id="30790" name="Folded Corner 83"/>
            <p:cNvSpPr>
              <a:spLocks noChangeArrowheads="1"/>
            </p:cNvSpPr>
            <p:nvPr/>
          </p:nvSpPr>
          <p:spPr bwMode="auto">
            <a:xfrm rot="10800000">
              <a:off x="0" y="0"/>
              <a:ext cx="1119269" cy="135367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30791" name="Picture 209" descr="MCj041124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17" y="222966"/>
              <a:ext cx="957034" cy="90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2" name="Rounded Rectangle 87"/>
          <p:cNvSpPr>
            <a:spLocks noChangeArrowheads="1"/>
          </p:cNvSpPr>
          <p:nvPr/>
        </p:nvSpPr>
        <p:spPr bwMode="auto">
          <a:xfrm>
            <a:off x="4191000" y="4471988"/>
            <a:ext cx="1414463" cy="434975"/>
          </a:xfrm>
          <a:prstGeom prst="roundRect">
            <a:avLst>
              <a:gd name="adj" fmla="val 16667"/>
            </a:avLst>
          </a:prstGeom>
          <a:solidFill>
            <a:srgbClr val="9BBB59"/>
          </a:solidFill>
          <a:ln w="25400" cap="flat" cmpd="sng">
            <a:solidFill>
              <a:schemeClr val="bg1"/>
            </a:solidFill>
            <a:miter lim="800000"/>
            <a:headEnd/>
            <a:tailEnd/>
          </a:ln>
        </p:spPr>
        <p:txBody>
          <a:bodyPr anchor="b"/>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Module</a:t>
            </a:r>
            <a:endParaRPr lang="zh-CN" altLang="en-US"/>
          </a:p>
        </p:txBody>
      </p:sp>
      <p:sp>
        <p:nvSpPr>
          <p:cNvPr id="30793" name="Content Placeholder 2" descr="Large confetti"/>
          <p:cNvSpPr>
            <a:spLocks noGrp="1" noChangeArrowheads="1"/>
          </p:cNvSpPr>
          <p:nvPr>
            <p:ph idx="1"/>
          </p:nvPr>
        </p:nvSpPr>
        <p:spPr>
          <a:xfrm>
            <a:off x="174625" y="1196975"/>
            <a:ext cx="2406650" cy="2308225"/>
          </a:xfrm>
          <a:ln/>
        </p:spPr>
        <p:txBody>
          <a:bodyPr/>
          <a:lstStyle/>
          <a:p>
            <a:pPr marL="228600" indent="-228600" algn="l">
              <a:lnSpc>
                <a:spcPct val="100000"/>
              </a:lnSpc>
              <a:spcAft>
                <a:spcPts val="600"/>
              </a:spcAft>
              <a:buFont typeface="Calibri" panose="020F0502020204030204" pitchFamily="34" charset="0"/>
              <a:buAutoNum type="arabicPeriod"/>
            </a:pPr>
            <a:r>
              <a:rPr lang="zh-CN" altLang="zh-CN" sz="2100"/>
              <a:t>Request Flicker</a:t>
            </a:r>
          </a:p>
          <a:p>
            <a:pPr marL="228600" indent="-228600" algn="l">
              <a:lnSpc>
                <a:spcPct val="100000"/>
              </a:lnSpc>
              <a:spcAft>
                <a:spcPts val="600"/>
              </a:spcAft>
              <a:buFont typeface="Calibri" panose="020F0502020204030204" pitchFamily="34" charset="0"/>
              <a:buAutoNum type="arabicPeriod"/>
            </a:pPr>
            <a:r>
              <a:rPr lang="zh-CN" altLang="zh-CN" sz="2100"/>
              <a:t>Late Launch</a:t>
            </a:r>
          </a:p>
          <a:p>
            <a:pPr marL="228600" indent="-228600" algn="l">
              <a:lnSpc>
                <a:spcPct val="100000"/>
              </a:lnSpc>
              <a:spcAft>
                <a:spcPts val="600"/>
              </a:spcAft>
              <a:buFont typeface="Calibri" panose="020F0502020204030204" pitchFamily="34" charset="0"/>
              <a:buAutoNum type="arabicPeriod"/>
            </a:pPr>
            <a:r>
              <a:rPr lang="zh-CN" altLang="zh-CN" sz="2100"/>
              <a:t>Application Code Execution</a:t>
            </a:r>
          </a:p>
          <a:p>
            <a:pPr marL="228600" indent="-228600" algn="l">
              <a:lnSpc>
                <a:spcPct val="100000"/>
              </a:lnSpc>
              <a:spcAft>
                <a:spcPts val="600"/>
              </a:spcAft>
              <a:buFont typeface="Calibri" panose="020F0502020204030204" pitchFamily="34" charset="0"/>
              <a:buAutoNum type="arabicPeriod"/>
            </a:pPr>
            <a:r>
              <a:rPr lang="zh-CN" altLang="zh-CN" sz="2100"/>
              <a:t>Resume OS</a:t>
            </a:r>
          </a:p>
          <a:p>
            <a:pPr marL="228600" indent="-228600" algn="l">
              <a:lnSpc>
                <a:spcPct val="100000"/>
              </a:lnSpc>
              <a:spcAft>
                <a:spcPts val="600"/>
              </a:spcAft>
              <a:buFont typeface="Calibri" panose="020F0502020204030204" pitchFamily="34" charset="0"/>
              <a:buAutoNum type="arabicPeriod"/>
            </a:pPr>
            <a:endParaRPr lang="zh-CN" altLang="zh-CN" sz="2100"/>
          </a:p>
          <a:p>
            <a:pPr marL="228600" indent="-228600" algn="l">
              <a:lnSpc>
                <a:spcPct val="100000"/>
              </a:lnSpc>
              <a:spcAft>
                <a:spcPts val="600"/>
              </a:spcAft>
              <a:buFontTx/>
              <a:buChar char="•"/>
            </a:pPr>
            <a:endParaRPr lang="zh-CN" altLang="zh-CN" sz="2100"/>
          </a:p>
        </p:txBody>
      </p:sp>
      <p:sp>
        <p:nvSpPr>
          <p:cNvPr id="30794" name="TextBox 88"/>
          <p:cNvSpPr>
            <a:spLocks noChangeArrowheads="1"/>
          </p:cNvSpPr>
          <p:nvPr/>
        </p:nvSpPr>
        <p:spPr bwMode="auto">
          <a:xfrm>
            <a:off x="134938" y="735013"/>
            <a:ext cx="3521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u="sng">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Steps</a:t>
            </a:r>
            <a:r>
              <a:rPr lang="en-US" sz="28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30795" name="TextBox 89"/>
          <p:cNvSpPr>
            <a:spLocks noChangeArrowheads="1"/>
          </p:cNvSpPr>
          <p:nvPr/>
        </p:nvSpPr>
        <p:spPr bwMode="auto">
          <a:xfrm>
            <a:off x="1541463" y="3044825"/>
            <a:ext cx="955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4F6128"/>
                </a:solidFill>
                <a:latin typeface="Zapf Dingbats" charset="0"/>
                <a:ea typeface="Zapf Dingbats" charset="0"/>
                <a:cs typeface="Zapf Dingbats" charset="0"/>
                <a:sym typeface="Zapf Dingbats" charset="0"/>
              </a:rPr>
              <a:t>✓</a:t>
            </a:r>
            <a:endParaRPr lang="en-US" sz="6600">
              <a:solidFill>
                <a:srgbClr val="4F6128"/>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30743"/>
                                        </p:tgtEl>
                                        <p:attrNameLst>
                                          <p:attrName>style.visibility</p:attrName>
                                        </p:attrNameLst>
                                      </p:cBhvr>
                                      <p:to>
                                        <p:strVal val="visible"/>
                                      </p:to>
                                    </p:set>
                                    <p:animEffect>
                                      <p:cBhvr>
                                        <p:cTn id="11" dur="500"/>
                                        <p:tgtEl>
                                          <p:spTgt spid="307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xit" presetSubtype="1" fill="hold" nodeType="clickEffect">
                                  <p:stCondLst>
                                    <p:cond delay="0"/>
                                  </p:stCondLst>
                                  <p:childTnLst>
                                    <p:animEffect>
                                      <p:cBhvr>
                                        <p:cTn id="15" dur="500"/>
                                        <p:tgtEl>
                                          <p:spTgt spid="30743"/>
                                        </p:tgtEl>
                                      </p:cBhvr>
                                    </p:animEffect>
                                    <p:set>
                                      <p:cBhvr>
                                        <p:cTn id="16" dur="1" fill="hold">
                                          <p:stCondLst>
                                            <p:cond delay="499"/>
                                          </p:stCondLst>
                                        </p:cTn>
                                        <p:tgtEl>
                                          <p:spTgt spid="3074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0751"/>
                                        </p:tgtEl>
                                        <p:attrNameLst>
                                          <p:attrName>style.visibility</p:attrName>
                                        </p:attrNameLst>
                                      </p:cBhvr>
                                      <p:to>
                                        <p:strVal val="visible"/>
                                      </p:to>
                                    </p:set>
                                    <p:animEffect>
                                      <p:cBhvr>
                                        <p:cTn id="19" dur="500"/>
                                        <p:tgtEl>
                                          <p:spTgt spid="307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52"/>
                                        </p:tgtEl>
                                        <p:attrNameLst>
                                          <p:attrName>style.visibility</p:attrName>
                                        </p:attrNameLst>
                                      </p:cBhvr>
                                      <p:to>
                                        <p:strVal val="visible"/>
                                      </p:to>
                                    </p:set>
                                    <p:animEffect>
                                      <p:cBhvr>
                                        <p:cTn id="22" dur="500"/>
                                        <p:tgtEl>
                                          <p:spTgt spid="307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30739"/>
                                        </p:tgtEl>
                                        <p:attrNameLst>
                                          <p:attrName>style.visibility</p:attrName>
                                        </p:attrNameLst>
                                      </p:cBhvr>
                                      <p:to>
                                        <p:strVal val="visible"/>
                                      </p:to>
                                    </p:set>
                                    <p:animEffect>
                                      <p:cBhvr>
                                        <p:cTn id="27" dur="500"/>
                                        <p:tgtEl>
                                          <p:spTgt spid="307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795"/>
                                        </p:tgtEl>
                                        <p:attrNameLst>
                                          <p:attrName>style.visibility</p:attrName>
                                        </p:attrNameLst>
                                      </p:cBhvr>
                                      <p:to>
                                        <p:strVal val="visible"/>
                                      </p:to>
                                    </p:set>
                                    <p:animEffect>
                                      <p:cBhvr>
                                        <p:cTn id="32" dur="500"/>
                                        <p:tgtEl>
                                          <p:spTgt spid="30795"/>
                                        </p:tgtEl>
                                      </p:cBhvr>
                                    </p:animEffect>
                                  </p:childTnLst>
                                </p:cTn>
                              </p:par>
                            </p:childTnLst>
                          </p:cTn>
                        </p:par>
                        <p:par>
                          <p:cTn id="33" fill="hold" nodeType="afterGroup">
                            <p:stCondLst>
                              <p:cond delay="500"/>
                            </p:stCondLst>
                            <p:childTnLst>
                              <p:par>
                                <p:cTn id="34" presetID="1" presetClass="exit" presetSubtype="0" fill="hold" grpId="1" nodeType="afterEffect">
                                  <p:stCondLst>
                                    <p:cond delay="1000"/>
                                  </p:stCondLst>
                                  <p:childTnLst>
                                    <p:set>
                                      <p:cBhvr>
                                        <p:cTn id="35" dur="1" fill="hold">
                                          <p:stCondLst>
                                            <p:cond delay="0"/>
                                          </p:stCondLst>
                                        </p:cTn>
                                        <p:tgtEl>
                                          <p:spTgt spid="30795"/>
                                        </p:tgtEl>
                                        <p:attrNameLst>
                                          <p:attrName>style.visibility</p:attrName>
                                        </p:attrNameLst>
                                      </p:cBhvr>
                                      <p:to>
                                        <p:strVal val="hidden"/>
                                      </p:to>
                                    </p:set>
                                  </p:childTnLst>
                                </p:cTn>
                              </p:par>
                            </p:childTnLst>
                          </p:cTn>
                        </p:par>
                        <p:par>
                          <p:cTn id="36" fill="hold" nodeType="afterGroup">
                            <p:stCondLst>
                              <p:cond delay="1501"/>
                            </p:stCondLst>
                            <p:childTnLst>
                              <p:par>
                                <p:cTn id="37" presetID="1" presetClass="exit" presetSubtype="0" fill="hold" nodeType="afterEffect">
                                  <p:stCondLst>
                                    <p:cond delay="0"/>
                                  </p:stCondLst>
                                  <p:childTnLst>
                                    <p:set>
                                      <p:cBhvr>
                                        <p:cTn id="38" dur="1" fill="hold">
                                          <p:stCondLst>
                                            <p:cond delay="0"/>
                                          </p:stCondLst>
                                        </p:cTn>
                                        <p:tgtEl>
                                          <p:spTgt spid="3073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0753"/>
                                        </p:tgtEl>
                                        <p:attrNameLst>
                                          <p:attrName>style.visibility</p:attrName>
                                        </p:attrNameLst>
                                      </p:cBhvr>
                                      <p:to>
                                        <p:strVal val="visible"/>
                                      </p:to>
                                    </p:set>
                                  </p:childTnLst>
                                </p:cTn>
                              </p:par>
                              <p:par>
                                <p:cTn id="43" presetID="0" presetClass="path" presetSubtype="0" accel="50000" decel="50000" fill="hold" nodeType="withEffect">
                                  <p:stCondLst>
                                    <p:cond delay="0"/>
                                  </p:stCondLst>
                                  <p:childTnLst>
                                    <p:animMotion origin="layout" path="M -2.22222E-6 1.85185E-6 L -0.09271 0.28171 " pathEditMode="relative" rAng="0" ptsTypes="AA">
                                      <p:cBhvr>
                                        <p:cTn id="44" dur="2000" fill="hold"/>
                                        <p:tgtEl>
                                          <p:spTgt spid="30753"/>
                                        </p:tgtEl>
                                        <p:attrNameLst>
                                          <p:attrName>ppt_x,ppt_y</p:attrName>
                                        </p:attrNameLst>
                                      </p:cBhvr>
                                      <p:rCtr x="-459900" y="1410000"/>
                                    </p:animMotion>
                                  </p:childTnLst>
                                </p:cTn>
                              </p:par>
                              <p:par>
                                <p:cTn id="45" presetID="6" presetClass="emph" presetSubtype="0" accel="50000" decel="50000" fill="hold" nodeType="withEffect">
                                  <p:stCondLst>
                                    <p:cond delay="0"/>
                                  </p:stCondLst>
                                  <p:childTnLst>
                                    <p:animScale>
                                      <p:cBhvr>
                                        <p:cTn id="46" dur="2000" fill="hold"/>
                                        <p:tgtEl>
                                          <p:spTgt spid="30753"/>
                                        </p:tgtEl>
                                      </p:cBhvr>
                                      <p:by x="25000" y="25000"/>
                                    </p:animScale>
                                  </p:childTnLst>
                                </p:cTn>
                              </p:par>
                            </p:childTnLst>
                          </p:cTn>
                        </p:par>
                        <p:par>
                          <p:cTn id="47" fill="hold" nodeType="afterGroup">
                            <p:stCondLst>
                              <p:cond delay="2000"/>
                            </p:stCondLst>
                            <p:childTnLst>
                              <p:par>
                                <p:cTn id="48" presetID="1" presetClass="exit" presetSubtype="0" fill="hold" nodeType="afterEffect">
                                  <p:stCondLst>
                                    <p:cond delay="500"/>
                                  </p:stCondLst>
                                  <p:childTnLst>
                                    <p:set>
                                      <p:cBhvr>
                                        <p:cTn id="49" dur="1" fill="hold">
                                          <p:stCondLst>
                                            <p:cond delay="0"/>
                                          </p:stCondLst>
                                        </p:cTn>
                                        <p:tgtEl>
                                          <p:spTgt spid="30753"/>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0793">
                                            <p:txEl>
                                              <p:pRg st="1" end="1"/>
                                            </p:txEl>
                                          </p:spTgt>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nodeType="clickEffect">
                                  <p:stCondLst>
                                    <p:cond delay="0"/>
                                  </p:stCondLst>
                                  <p:childTnLst>
                                    <p:set>
                                      <p:cBhvr>
                                        <p:cTn id="57" dur="1" fill="hold">
                                          <p:stCondLst>
                                            <p:cond delay="0"/>
                                          </p:stCondLst>
                                        </p:cTn>
                                        <p:tgtEl>
                                          <p:spTgt spid="30746"/>
                                        </p:tgtEl>
                                        <p:attrNameLst>
                                          <p:attrName>style.visibility</p:attrName>
                                        </p:attrNameLst>
                                      </p:cBhvr>
                                      <p:to>
                                        <p:strVal val="visible"/>
                                      </p:to>
                                    </p:set>
                                    <p:animEffect>
                                      <p:cBhvr>
                                        <p:cTn id="58" dur="500"/>
                                        <p:tgtEl>
                                          <p:spTgt spid="30746"/>
                                        </p:tgtEl>
                                      </p:cBhvr>
                                    </p:animEffect>
                                  </p:childTnLst>
                                </p:cTn>
                              </p:par>
                            </p:childTnLst>
                          </p:cTn>
                        </p:par>
                        <p:par>
                          <p:cTn id="59" fill="hold" nodeType="afterGroup">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30734"/>
                                        </p:tgtEl>
                                        <p:attrNameLst>
                                          <p:attrName>style.visibility</p:attrName>
                                        </p:attrNameLst>
                                      </p:cBhvr>
                                      <p:to>
                                        <p:strVal val="visible"/>
                                      </p:to>
                                    </p:set>
                                  </p:childTnLst>
                                </p:cTn>
                              </p:par>
                            </p:childTnLst>
                          </p:cTn>
                        </p:par>
                        <p:par>
                          <p:cTn id="62" fill="hold" nodeType="afterGroup">
                            <p:stCondLst>
                              <p:cond delay="501"/>
                            </p:stCondLst>
                            <p:childTnLst>
                              <p:par>
                                <p:cTn id="63" presetID="1" presetClass="entr" presetSubtype="0" fill="hold" grpId="0" nodeType="afterEffect">
                                  <p:stCondLst>
                                    <p:cond delay="0"/>
                                  </p:stCondLst>
                                  <p:childTnLst>
                                    <p:set>
                                      <p:cBhvr>
                                        <p:cTn id="64" dur="1" fill="hold">
                                          <p:stCondLst>
                                            <p:cond delay="0"/>
                                          </p:stCondLst>
                                        </p:cTn>
                                        <p:tgtEl>
                                          <p:spTgt spid="3073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xit" presetSubtype="1" fill="hold" nodeType="clickEffect">
                                  <p:stCondLst>
                                    <p:cond delay="0"/>
                                  </p:stCondLst>
                                  <p:childTnLst>
                                    <p:animEffect>
                                      <p:cBhvr>
                                        <p:cTn id="68" dur="500"/>
                                        <p:tgtEl>
                                          <p:spTgt spid="30746"/>
                                        </p:tgtEl>
                                      </p:cBhvr>
                                    </p:animEffect>
                                    <p:set>
                                      <p:cBhvr>
                                        <p:cTn id="69" dur="1" fill="hold">
                                          <p:stCondLst>
                                            <p:cond delay="499"/>
                                          </p:stCondLst>
                                        </p:cTn>
                                        <p:tgtEl>
                                          <p:spTgt spid="3074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p:cBhvr>
                                        <p:cTn id="71" dur="500"/>
                                        <p:tgtEl>
                                          <p:spTgt spid="30752"/>
                                        </p:tgtEl>
                                      </p:cBhvr>
                                    </p:animEffect>
                                    <p:set>
                                      <p:cBhvr>
                                        <p:cTn id="72" dur="1" fill="hold">
                                          <p:stCondLst>
                                            <p:cond delay="499"/>
                                          </p:stCondLst>
                                        </p:cTn>
                                        <p:tgtEl>
                                          <p:spTgt spid="30752"/>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30759"/>
                                        </p:tgtEl>
                                        <p:attrNameLst>
                                          <p:attrName>style.visibility</p:attrName>
                                        </p:attrNameLst>
                                      </p:cBhvr>
                                      <p:to>
                                        <p:strVal val="visible"/>
                                      </p:to>
                                    </p:set>
                                    <p:animEffect>
                                      <p:cBhvr>
                                        <p:cTn id="75" dur="500"/>
                                        <p:tgtEl>
                                          <p:spTgt spid="307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xit" presetSubtype="0" fill="hold" grpId="0" nodeType="clickEffect">
                                  <p:stCondLst>
                                    <p:cond delay="0"/>
                                  </p:stCondLst>
                                  <p:childTnLst>
                                    <p:animEffect>
                                      <p:cBhvr>
                                        <p:cTn id="79" dur="500"/>
                                        <p:tgtEl>
                                          <p:spTgt spid="30736"/>
                                        </p:tgtEl>
                                      </p:cBhvr>
                                    </p:animEffect>
                                    <p:set>
                                      <p:cBhvr>
                                        <p:cTn id="80" dur="1" fill="hold">
                                          <p:stCondLst>
                                            <p:cond delay="499"/>
                                          </p:stCondLst>
                                        </p:cTn>
                                        <p:tgtEl>
                                          <p:spTgt spid="30736"/>
                                        </p:tgtEl>
                                        <p:attrNameLst>
                                          <p:attrName>style.visibility</p:attrName>
                                        </p:attrNameLst>
                                      </p:cBhvr>
                                      <p:to>
                                        <p:strVal val="hidden"/>
                                      </p:to>
                                    </p:set>
                                  </p:childTnLst>
                                </p:cTn>
                              </p:par>
                              <p:par>
                                <p:cTn id="81" presetID="9" presetClass="exit" presetSubtype="0" fill="hold" grpId="0" nodeType="withEffect">
                                  <p:stCondLst>
                                    <p:cond delay="0"/>
                                  </p:stCondLst>
                                  <p:childTnLst>
                                    <p:animEffect>
                                      <p:cBhvr>
                                        <p:cTn id="82" dur="500"/>
                                        <p:tgtEl>
                                          <p:spTgt spid="30735"/>
                                        </p:tgtEl>
                                      </p:cBhvr>
                                    </p:animEffect>
                                    <p:set>
                                      <p:cBhvr>
                                        <p:cTn id="83" dur="1" fill="hold">
                                          <p:stCondLst>
                                            <p:cond delay="499"/>
                                          </p:stCondLst>
                                        </p:cTn>
                                        <p:tgtEl>
                                          <p:spTgt spid="30735"/>
                                        </p:tgtEl>
                                        <p:attrNameLst>
                                          <p:attrName>style.visibility</p:attrName>
                                        </p:attrNameLst>
                                      </p:cBhvr>
                                      <p:to>
                                        <p:strVal val="hidden"/>
                                      </p:to>
                                    </p:set>
                                  </p:childTnLst>
                                </p:cTn>
                              </p:par>
                              <p:par>
                                <p:cTn id="84" presetID="9" presetClass="exit" presetSubtype="0" fill="hold" grpId="0" nodeType="withEffect">
                                  <p:stCondLst>
                                    <p:cond delay="0"/>
                                  </p:stCondLst>
                                  <p:childTnLst>
                                    <p:animEffect>
                                      <p:cBhvr>
                                        <p:cTn id="85" dur="500"/>
                                        <p:tgtEl>
                                          <p:spTgt spid="30730"/>
                                        </p:tgtEl>
                                      </p:cBhvr>
                                    </p:animEffect>
                                    <p:set>
                                      <p:cBhvr>
                                        <p:cTn id="86" dur="1" fill="hold">
                                          <p:stCondLst>
                                            <p:cond delay="499"/>
                                          </p:stCondLst>
                                        </p:cTn>
                                        <p:tgtEl>
                                          <p:spTgt spid="30730"/>
                                        </p:tgtEl>
                                        <p:attrNameLst>
                                          <p:attrName>style.visibility</p:attrName>
                                        </p:attrNameLst>
                                      </p:cBhvr>
                                      <p:to>
                                        <p:strVal val="hidden"/>
                                      </p:to>
                                    </p:set>
                                  </p:childTnLst>
                                </p:cTn>
                              </p:par>
                              <p:par>
                                <p:cTn id="87" presetID="9" presetClass="exit" presetSubtype="0" fill="hold" grpId="0" nodeType="withEffect">
                                  <p:stCondLst>
                                    <p:cond delay="0"/>
                                  </p:stCondLst>
                                  <p:childTnLst>
                                    <p:animEffect>
                                      <p:cBhvr>
                                        <p:cTn id="88" dur="500"/>
                                        <p:tgtEl>
                                          <p:spTgt spid="30731"/>
                                        </p:tgtEl>
                                      </p:cBhvr>
                                    </p:animEffect>
                                    <p:set>
                                      <p:cBhvr>
                                        <p:cTn id="89" dur="1" fill="hold">
                                          <p:stCondLst>
                                            <p:cond delay="499"/>
                                          </p:stCondLst>
                                        </p:cTn>
                                        <p:tgtEl>
                                          <p:spTgt spid="30731"/>
                                        </p:tgtEl>
                                        <p:attrNameLst>
                                          <p:attrName>style.visibility</p:attrName>
                                        </p:attrNameLst>
                                      </p:cBhvr>
                                      <p:to>
                                        <p:strVal val="hidden"/>
                                      </p:to>
                                    </p:set>
                                  </p:childTnLst>
                                </p:cTn>
                              </p:par>
                              <p:par>
                                <p:cTn id="90" presetID="9" presetClass="exit" presetSubtype="0" fill="hold" grpId="0" nodeType="withEffect">
                                  <p:stCondLst>
                                    <p:cond delay="0"/>
                                  </p:stCondLst>
                                  <p:childTnLst>
                                    <p:animEffect>
                                      <p:cBhvr>
                                        <p:cTn id="91" dur="500"/>
                                        <p:tgtEl>
                                          <p:spTgt spid="30738"/>
                                        </p:tgtEl>
                                      </p:cBhvr>
                                    </p:animEffect>
                                    <p:set>
                                      <p:cBhvr>
                                        <p:cTn id="92" dur="1" fill="hold">
                                          <p:stCondLst>
                                            <p:cond delay="499"/>
                                          </p:stCondLst>
                                        </p:cTn>
                                        <p:tgtEl>
                                          <p:spTgt spid="30738"/>
                                        </p:tgtEl>
                                        <p:attrNameLst>
                                          <p:attrName>style.visibility</p:attrName>
                                        </p:attrNameLst>
                                      </p:cBhvr>
                                      <p:to>
                                        <p:strVal val="hidden"/>
                                      </p:to>
                                    </p:set>
                                  </p:childTnLst>
                                </p:cTn>
                              </p:par>
                              <p:par>
                                <p:cTn id="93" presetID="9" presetClass="exit" presetSubtype="0" fill="hold" grpId="1" nodeType="withEffect">
                                  <p:stCondLst>
                                    <p:cond delay="0"/>
                                  </p:stCondLst>
                                  <p:childTnLst>
                                    <p:animEffect>
                                      <p:cBhvr>
                                        <p:cTn id="94" dur="500"/>
                                        <p:tgtEl>
                                          <p:spTgt spid="30751"/>
                                        </p:tgtEl>
                                      </p:cBhvr>
                                    </p:animEffect>
                                    <p:set>
                                      <p:cBhvr>
                                        <p:cTn id="95" dur="1" fill="hold">
                                          <p:stCondLst>
                                            <p:cond delay="499"/>
                                          </p:stCondLst>
                                        </p:cTn>
                                        <p:tgtEl>
                                          <p:spTgt spid="30751"/>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30760"/>
                                        </p:tgtEl>
                                        <p:attrNameLst>
                                          <p:attrName>style.visibility</p:attrName>
                                        </p:attrNameLst>
                                      </p:cBhvr>
                                      <p:to>
                                        <p:strVal val="visible"/>
                                      </p:to>
                                    </p:set>
                                    <p:animEffect>
                                      <p:cBhvr>
                                        <p:cTn id="100" dur="500"/>
                                        <p:tgtEl>
                                          <p:spTgt spid="30760"/>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30724"/>
                                        </p:tgtEl>
                                        <p:attrNameLst>
                                          <p:attrName>style.visibility</p:attrName>
                                        </p:attrNameLst>
                                      </p:cBhvr>
                                      <p:to>
                                        <p:strVal val="visible"/>
                                      </p:to>
                                    </p:set>
                                    <p:animEffect>
                                      <p:cBhvr>
                                        <p:cTn id="105" dur="500"/>
                                        <p:tgtEl>
                                          <p:spTgt spid="30724"/>
                                        </p:tgtEl>
                                      </p:cBhvr>
                                    </p:animEffect>
                                  </p:childTnLst>
                                </p:cTn>
                              </p:par>
                              <p:par>
                                <p:cTn id="106" presetID="1" presetClass="exit" presetSubtype="0" fill="hold" nodeType="withEffect">
                                  <p:stCondLst>
                                    <p:cond delay="0"/>
                                  </p:stCondLst>
                                  <p:childTnLst>
                                    <p:set>
                                      <p:cBhvr>
                                        <p:cTn id="107" dur="1" fill="hold">
                                          <p:stCondLst>
                                            <p:cond delay="0"/>
                                          </p:stCondLst>
                                        </p:cTn>
                                        <p:tgtEl>
                                          <p:spTgt spid="30760"/>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30766"/>
                                        </p:tgtEl>
                                        <p:attrNameLst>
                                          <p:attrName>style.visibility</p:attrName>
                                        </p:attrNameLst>
                                      </p:cBhvr>
                                      <p:to>
                                        <p:strVal val="visible"/>
                                      </p:to>
                                    </p:set>
                                    <p:animEffect>
                                      <p:cBhvr>
                                        <p:cTn id="112" dur="500"/>
                                        <p:tgtEl>
                                          <p:spTgt spid="30766"/>
                                        </p:tgtEl>
                                      </p:cBhvr>
                                    </p:animEffect>
                                  </p:childTnLst>
                                </p:cTn>
                              </p:par>
                              <p:par>
                                <p:cTn id="113" presetID="1" presetClass="exit" presetSubtype="0" fill="hold" nodeType="withEffect">
                                  <p:stCondLst>
                                    <p:cond delay="0"/>
                                  </p:stCondLst>
                                  <p:childTnLst>
                                    <p:set>
                                      <p:cBhvr>
                                        <p:cTn id="114" dur="1" fill="hold">
                                          <p:stCondLst>
                                            <p:cond delay="0"/>
                                          </p:stCondLst>
                                        </p:cTn>
                                        <p:tgtEl>
                                          <p:spTgt spid="30724"/>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xit" presetSubtype="0" fill="hold" nodeType="clickEffect">
                                  <p:stCondLst>
                                    <p:cond delay="0"/>
                                  </p:stCondLst>
                                  <p:childTnLst>
                                    <p:set>
                                      <p:cBhvr>
                                        <p:cTn id="118" dur="1" fill="hold">
                                          <p:stCondLst>
                                            <p:cond delay="0"/>
                                          </p:stCondLst>
                                        </p:cTn>
                                        <p:tgtEl>
                                          <p:spTgt spid="30766"/>
                                        </p:tgtEl>
                                        <p:attrNameLst>
                                          <p:attrName>style.visibility</p:attrName>
                                        </p:attrNameLst>
                                      </p:cBhvr>
                                      <p:to>
                                        <p:strVal val="hidden"/>
                                      </p:to>
                                    </p:set>
                                  </p:childTnLst>
                                </p:cTn>
                              </p:par>
                              <p:par>
                                <p:cTn id="119" presetID="22" presetClass="entr" presetSubtype="4" fill="hold" grpId="0" nodeType="withEffect">
                                  <p:stCondLst>
                                    <p:cond delay="0"/>
                                  </p:stCondLst>
                                  <p:childTnLst>
                                    <p:set>
                                      <p:cBhvr>
                                        <p:cTn id="120" dur="1" fill="hold">
                                          <p:stCondLst>
                                            <p:cond delay="0"/>
                                          </p:stCondLst>
                                        </p:cTn>
                                        <p:tgtEl>
                                          <p:spTgt spid="30732"/>
                                        </p:tgtEl>
                                        <p:attrNameLst>
                                          <p:attrName>style.visibility</p:attrName>
                                        </p:attrNameLst>
                                      </p:cBhvr>
                                      <p:to>
                                        <p:strVal val="visible"/>
                                      </p:to>
                                    </p:set>
                                    <p:animEffect>
                                      <p:cBhvr>
                                        <p:cTn id="121" dur="500"/>
                                        <p:tgtEl>
                                          <p:spTgt spid="30732"/>
                                        </p:tgtEl>
                                      </p:cBhvr>
                                    </p:animEffec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30782"/>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xit" presetSubtype="4" fill="hold" grpId="1" nodeType="clickEffect">
                                  <p:stCondLst>
                                    <p:cond delay="0"/>
                                  </p:stCondLst>
                                  <p:childTnLst>
                                    <p:animEffect>
                                      <p:cBhvr>
                                        <p:cTn id="128" dur="500"/>
                                        <p:tgtEl>
                                          <p:spTgt spid="30732"/>
                                        </p:tgtEl>
                                      </p:cBhvr>
                                    </p:animEffect>
                                    <p:set>
                                      <p:cBhvr>
                                        <p:cTn id="129" dur="1" fill="hold">
                                          <p:stCondLst>
                                            <p:cond delay="499"/>
                                          </p:stCondLst>
                                        </p:cTn>
                                        <p:tgtEl>
                                          <p:spTgt spid="30732"/>
                                        </p:tgtEl>
                                        <p:attrNameLst>
                                          <p:attrName>style.visibility</p:attrName>
                                        </p:attrNameLst>
                                      </p:cBhvr>
                                      <p:to>
                                        <p:strVal val="hidden"/>
                                      </p:to>
                                    </p:set>
                                  </p:childTnLst>
                                </p:cTn>
                              </p:par>
                              <p:par>
                                <p:cTn id="130" presetID="10" presetClass="entr" presetSubtype="0" fill="hold" grpId="0" nodeType="withEffect">
                                  <p:stCondLst>
                                    <p:cond delay="0"/>
                                  </p:stCondLst>
                                  <p:childTnLst>
                                    <p:set>
                                      <p:cBhvr>
                                        <p:cTn id="131" dur="1" fill="hold">
                                          <p:stCondLst>
                                            <p:cond delay="0"/>
                                          </p:stCondLst>
                                        </p:cTn>
                                        <p:tgtEl>
                                          <p:spTgt spid="30783"/>
                                        </p:tgtEl>
                                        <p:attrNameLst>
                                          <p:attrName>style.visibility</p:attrName>
                                        </p:attrNameLst>
                                      </p:cBhvr>
                                      <p:to>
                                        <p:strVal val="visible"/>
                                      </p:to>
                                    </p:set>
                                    <p:animEffect>
                                      <p:cBhvr>
                                        <p:cTn id="132" dur="500"/>
                                        <p:tgtEl>
                                          <p:spTgt spid="30783"/>
                                        </p:tgtEl>
                                      </p:cBhvr>
                                    </p:animEffect>
                                  </p:childTnLst>
                                </p:cTn>
                              </p:par>
                              <p:par>
                                <p:cTn id="133" presetID="10" presetClass="exit" presetSubtype="0" fill="hold" grpId="1" nodeType="withEffect">
                                  <p:stCondLst>
                                    <p:cond delay="0"/>
                                  </p:stCondLst>
                                  <p:childTnLst>
                                    <p:animEffect>
                                      <p:cBhvr>
                                        <p:cTn id="134" dur="500"/>
                                        <p:tgtEl>
                                          <p:spTgt spid="30759"/>
                                        </p:tgtEl>
                                      </p:cBhvr>
                                    </p:animEffect>
                                    <p:set>
                                      <p:cBhvr>
                                        <p:cTn id="135" dur="1" fill="hold">
                                          <p:stCondLst>
                                            <p:cond delay="499"/>
                                          </p:stCondLst>
                                        </p:cTn>
                                        <p:tgtEl>
                                          <p:spTgt spid="30759"/>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ntr" presetSubtype="0" fill="hold" nodeType="clickEffect">
                                  <p:stCondLst>
                                    <p:cond delay="0"/>
                                  </p:stCondLst>
                                  <p:childTnLst>
                                    <p:set>
                                      <p:cBhvr>
                                        <p:cTn id="139" dur="1" fill="hold">
                                          <p:stCondLst>
                                            <p:cond delay="0"/>
                                          </p:stCondLst>
                                        </p:cTn>
                                        <p:tgtEl>
                                          <p:spTgt spid="30772"/>
                                        </p:tgtEl>
                                        <p:attrNameLst>
                                          <p:attrName>style.visibility</p:attrName>
                                        </p:attrNameLst>
                                      </p:cBhvr>
                                      <p:to>
                                        <p:strVal val="visible"/>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0" presetClass="path" presetSubtype="0" accel="50000" decel="50000" fill="hold" nodeType="clickEffect">
                                  <p:stCondLst>
                                    <p:cond delay="0"/>
                                  </p:stCondLst>
                                  <p:childTnLst>
                                    <p:animMotion origin="layout" path="M -2.77778E-7 -0.00139 C 0.0184 -0.0044 0.03698 -0.00671 0.04618 0.01783 C 0.05556 0.0426 0.05417 0.12616 0.05451 0.14885 " pathEditMode="relative" rAng="0" ptsTypes="aaA">
                                      <p:cBhvr>
                                        <p:cTn id="143" dur="1000" fill="hold"/>
                                        <p:tgtEl>
                                          <p:spTgt spid="30772"/>
                                        </p:tgtEl>
                                        <p:attrNameLst>
                                          <p:attrName>ppt_x,ppt_y</p:attrName>
                                        </p:attrNameLst>
                                      </p:cBhvr>
                                      <p:rCtr x="280000" y="720000"/>
                                    </p:animMotion>
                                  </p:childTnLst>
                                </p:cTn>
                              </p:par>
                              <p:par>
                                <p:cTn id="144" presetID="6" presetClass="emph" presetSubtype="0" accel="50000" decel="50000" fill="hold" nodeType="withEffect">
                                  <p:stCondLst>
                                    <p:cond delay="0"/>
                                  </p:stCondLst>
                                  <p:childTnLst>
                                    <p:animScale>
                                      <p:cBhvr>
                                        <p:cTn id="145" dur="1000" fill="hold"/>
                                        <p:tgtEl>
                                          <p:spTgt spid="30772"/>
                                        </p:tgtEl>
                                      </p:cBhvr>
                                      <p:by x="25000" y="25000"/>
                                    </p:animScale>
                                  </p:childTnLst>
                                </p:cTn>
                              </p:par>
                            </p:childTnLst>
                          </p:cTn>
                        </p:par>
                        <p:par>
                          <p:cTn id="146" fill="hold" nodeType="afterGroup">
                            <p:stCondLst>
                              <p:cond delay="1000"/>
                            </p:stCondLst>
                            <p:childTnLst>
                              <p:par>
                                <p:cTn id="147" presetID="1" presetClass="exit" presetSubtype="0" fill="hold" nodeType="afterEffect">
                                  <p:stCondLst>
                                    <p:cond delay="200"/>
                                  </p:stCondLst>
                                  <p:childTnLst>
                                    <p:set>
                                      <p:cBhvr>
                                        <p:cTn id="148" dur="1" fill="hold">
                                          <p:stCondLst>
                                            <p:cond delay="0"/>
                                          </p:stCondLst>
                                        </p:cTn>
                                        <p:tgtEl>
                                          <p:spTgt spid="30772"/>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0793">
                                            <p:txEl>
                                              <p:pRg st="2" end="2"/>
                                            </p:txEl>
                                          </p:spTgt>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30781"/>
                                        </p:tgtEl>
                                        <p:attrNameLst>
                                          <p:attrName>style.visibility</p:attrName>
                                        </p:attrNameLst>
                                      </p:cBhvr>
                                      <p:to>
                                        <p:strVal val="visible"/>
                                      </p:to>
                                    </p:set>
                                    <p:animEffect>
                                      <p:cBhvr>
                                        <p:cTn id="157" dur="500"/>
                                        <p:tgtEl>
                                          <p:spTgt spid="30781"/>
                                        </p:tgtEl>
                                      </p:cBhvr>
                                    </p:animEffect>
                                  </p:childTnLst>
                                </p:cTn>
                              </p:par>
                            </p:childTnLst>
                          </p:cTn>
                        </p:par>
                        <p:par>
                          <p:cTn id="158" fill="hold" nodeType="afterGroup">
                            <p:stCondLst>
                              <p:cond delay="500"/>
                            </p:stCondLst>
                            <p:childTnLst>
                              <p:par>
                                <p:cTn id="159" presetID="1" presetClass="entr" presetSubtype="0" fill="hold" grpId="0" nodeType="afterEffect">
                                  <p:stCondLst>
                                    <p:cond delay="0"/>
                                  </p:stCondLst>
                                  <p:childTnLst>
                                    <p:set>
                                      <p:cBhvr>
                                        <p:cTn id="160" dur="1" fill="hold">
                                          <p:stCondLst>
                                            <p:cond delay="0"/>
                                          </p:stCondLst>
                                        </p:cTn>
                                        <p:tgtEl>
                                          <p:spTgt spid="30780"/>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xit" presetSubtype="4" fill="hold" grpId="1" nodeType="clickEffect">
                                  <p:stCondLst>
                                    <p:cond delay="0"/>
                                  </p:stCondLst>
                                  <p:childTnLst>
                                    <p:animEffect>
                                      <p:cBhvr>
                                        <p:cTn id="164" dur="500"/>
                                        <p:tgtEl>
                                          <p:spTgt spid="30781"/>
                                        </p:tgtEl>
                                      </p:cBhvr>
                                    </p:animEffect>
                                    <p:set>
                                      <p:cBhvr>
                                        <p:cTn id="165" dur="1" fill="hold">
                                          <p:stCondLst>
                                            <p:cond delay="499"/>
                                          </p:stCondLst>
                                        </p:cTn>
                                        <p:tgtEl>
                                          <p:spTgt spid="30781"/>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30785"/>
                                        </p:tgtEl>
                                        <p:attrNameLst>
                                          <p:attrName>style.visibility</p:attrName>
                                        </p:attrNameLst>
                                      </p:cBhvr>
                                      <p:to>
                                        <p:strVal val="visible"/>
                                      </p:to>
                                    </p:set>
                                    <p:animEffect>
                                      <p:cBhvr>
                                        <p:cTn id="168" dur="500"/>
                                        <p:tgtEl>
                                          <p:spTgt spid="30785"/>
                                        </p:tgtEl>
                                      </p:cBhvr>
                                    </p:animEffect>
                                  </p:childTnLst>
                                </p:cTn>
                              </p:par>
                              <p:par>
                                <p:cTn id="169" presetID="10" presetClass="exit" presetSubtype="0" fill="hold" grpId="1" nodeType="withEffect">
                                  <p:stCondLst>
                                    <p:cond delay="0"/>
                                  </p:stCondLst>
                                  <p:childTnLst>
                                    <p:animEffect>
                                      <p:cBhvr>
                                        <p:cTn id="170" dur="500"/>
                                        <p:tgtEl>
                                          <p:spTgt spid="30783"/>
                                        </p:tgtEl>
                                      </p:cBhvr>
                                    </p:animEffect>
                                    <p:set>
                                      <p:cBhvr>
                                        <p:cTn id="171" dur="1" fill="hold">
                                          <p:stCondLst>
                                            <p:cond delay="499"/>
                                          </p:stCondLst>
                                        </p:cTn>
                                        <p:tgtEl>
                                          <p:spTgt spid="30783"/>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4" fill="hold" nodeType="clickEffect">
                                  <p:stCondLst>
                                    <p:cond delay="0"/>
                                  </p:stCondLst>
                                  <p:childTnLst>
                                    <p:set>
                                      <p:cBhvr>
                                        <p:cTn id="175" dur="1" fill="hold">
                                          <p:stCondLst>
                                            <p:cond delay="0"/>
                                          </p:stCondLst>
                                        </p:cTn>
                                        <p:tgtEl>
                                          <p:spTgt spid="30775"/>
                                        </p:tgtEl>
                                        <p:attrNameLst>
                                          <p:attrName>style.visibility</p:attrName>
                                        </p:attrNameLst>
                                      </p:cBhvr>
                                      <p:to>
                                        <p:strVal val="visible"/>
                                      </p:to>
                                    </p:set>
                                    <p:animEffect>
                                      <p:cBhvr>
                                        <p:cTn id="176" dur="500"/>
                                        <p:tgtEl>
                                          <p:spTgt spid="3077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xit" presetSubtype="0" fill="hold" nodeType="clickEffect">
                                  <p:stCondLst>
                                    <p:cond delay="0"/>
                                  </p:stCondLst>
                                  <p:childTnLst>
                                    <p:animEffect>
                                      <p:cBhvr>
                                        <p:cTn id="180" dur="500"/>
                                        <p:tgtEl>
                                          <p:spTgt spid="30775"/>
                                        </p:tgtEl>
                                      </p:cBhvr>
                                    </p:animEffect>
                                    <p:set>
                                      <p:cBhvr>
                                        <p:cTn id="181" dur="1" fill="hold">
                                          <p:stCondLst>
                                            <p:cond delay="499"/>
                                          </p:stCondLst>
                                        </p:cTn>
                                        <p:tgtEl>
                                          <p:spTgt spid="30775"/>
                                        </p:tgtEl>
                                        <p:attrNameLst>
                                          <p:attrName>style.visibility</p:attrName>
                                        </p:attrNameLst>
                                      </p:cBhvr>
                                      <p:to>
                                        <p:strVal val="hidden"/>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1" fill="hold" grpId="0" nodeType="clickEffect">
                                  <p:stCondLst>
                                    <p:cond delay="0"/>
                                  </p:stCondLst>
                                  <p:childTnLst>
                                    <p:set>
                                      <p:cBhvr>
                                        <p:cTn id="185" dur="1" fill="hold">
                                          <p:stCondLst>
                                            <p:cond delay="0"/>
                                          </p:stCondLst>
                                        </p:cTn>
                                        <p:tgtEl>
                                          <p:spTgt spid="30784"/>
                                        </p:tgtEl>
                                        <p:attrNameLst>
                                          <p:attrName>style.visibility</p:attrName>
                                        </p:attrNameLst>
                                      </p:cBhvr>
                                      <p:to>
                                        <p:strVal val="visible"/>
                                      </p:to>
                                    </p:set>
                                    <p:animEffect>
                                      <p:cBhvr>
                                        <p:cTn id="186" dur="500"/>
                                        <p:tgtEl>
                                          <p:spTgt spid="30784"/>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2" presetClass="exit" presetSubtype="1" fill="hold" grpId="1" nodeType="clickEffect">
                                  <p:stCondLst>
                                    <p:cond delay="0"/>
                                  </p:stCondLst>
                                  <p:childTnLst>
                                    <p:animEffect>
                                      <p:cBhvr>
                                        <p:cTn id="190" dur="500"/>
                                        <p:tgtEl>
                                          <p:spTgt spid="30784"/>
                                        </p:tgtEl>
                                      </p:cBhvr>
                                    </p:animEffect>
                                    <p:set>
                                      <p:cBhvr>
                                        <p:cTn id="191" dur="1" fill="hold">
                                          <p:stCondLst>
                                            <p:cond delay="499"/>
                                          </p:stCondLst>
                                        </p:cTn>
                                        <p:tgtEl>
                                          <p:spTgt spid="30784"/>
                                        </p:tgtEl>
                                        <p:attrNameLst>
                                          <p:attrName>style.visibility</p:attrName>
                                        </p:attrNameLst>
                                      </p:cBhvr>
                                      <p:to>
                                        <p:strVal val="hidden"/>
                                      </p:to>
                                    </p:set>
                                  </p:childTnLst>
                                </p:cTn>
                              </p:par>
                              <p:par>
                                <p:cTn id="192" presetID="10" presetClass="entr" presetSubtype="0" fill="hold" grpId="2" nodeType="withEffect">
                                  <p:stCondLst>
                                    <p:cond delay="0"/>
                                  </p:stCondLst>
                                  <p:childTnLst>
                                    <p:set>
                                      <p:cBhvr>
                                        <p:cTn id="193" dur="1" fill="hold">
                                          <p:stCondLst>
                                            <p:cond delay="0"/>
                                          </p:stCondLst>
                                        </p:cTn>
                                        <p:tgtEl>
                                          <p:spTgt spid="30783"/>
                                        </p:tgtEl>
                                        <p:attrNameLst>
                                          <p:attrName>style.visibility</p:attrName>
                                        </p:attrNameLst>
                                      </p:cBhvr>
                                      <p:to>
                                        <p:strVal val="visible"/>
                                      </p:to>
                                    </p:set>
                                    <p:animEffect>
                                      <p:cBhvr>
                                        <p:cTn id="194" dur="500"/>
                                        <p:tgtEl>
                                          <p:spTgt spid="30783"/>
                                        </p:tgtEl>
                                      </p:cBhvr>
                                    </p:animEffect>
                                  </p:childTnLst>
                                </p:cTn>
                              </p:par>
                              <p:par>
                                <p:cTn id="195" presetID="10" presetClass="exit" presetSubtype="0" fill="hold" grpId="1" nodeType="withEffect">
                                  <p:stCondLst>
                                    <p:cond delay="0"/>
                                  </p:stCondLst>
                                  <p:childTnLst>
                                    <p:animEffect>
                                      <p:cBhvr>
                                        <p:cTn id="196" dur="500"/>
                                        <p:tgtEl>
                                          <p:spTgt spid="30785"/>
                                        </p:tgtEl>
                                      </p:cBhvr>
                                    </p:animEffect>
                                    <p:set>
                                      <p:cBhvr>
                                        <p:cTn id="197" dur="1" fill="hold">
                                          <p:stCondLst>
                                            <p:cond delay="499"/>
                                          </p:stCondLst>
                                        </p:cTn>
                                        <p:tgtEl>
                                          <p:spTgt spid="30785"/>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 presetClass="entr" presetSubtype="0" fill="hold" nodeType="clickEffect">
                                  <p:stCondLst>
                                    <p:cond delay="0"/>
                                  </p:stCondLst>
                                  <p:childTnLst>
                                    <p:set>
                                      <p:cBhvr>
                                        <p:cTn id="201" dur="1" fill="hold">
                                          <p:stCondLst>
                                            <p:cond delay="0"/>
                                          </p:stCondLst>
                                        </p:cTn>
                                        <p:tgtEl>
                                          <p:spTgt spid="30786"/>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0" presetClass="path" presetSubtype="0" accel="50000" decel="50000" fill="hold" nodeType="clickEffect">
                                  <p:stCondLst>
                                    <p:cond delay="0"/>
                                  </p:stCondLst>
                                  <p:childTnLst>
                                    <p:animMotion origin="layout" path="M 1.66667E-6 -0.00069 C 0.01823 -0.00393 0.03663 -0.00671 0.04566 0.01806 C 0.05469 0.04306 0.05347 0.12639 0.05382 0.14885 " pathEditMode="relative" rAng="0" ptsTypes="aaA">
                                      <p:cBhvr>
                                        <p:cTn id="205" dur="1000" fill="hold"/>
                                        <p:tgtEl>
                                          <p:spTgt spid="30786"/>
                                        </p:tgtEl>
                                        <p:attrNameLst>
                                          <p:attrName>ppt_x,ppt_y</p:attrName>
                                        </p:attrNameLst>
                                      </p:cBhvr>
                                      <p:rCtr x="270000" y="720000"/>
                                    </p:animMotion>
                                  </p:childTnLst>
                                </p:cTn>
                              </p:par>
                              <p:par>
                                <p:cTn id="206" presetID="6" presetClass="emph" presetSubtype="0" accel="50000" decel="50000" fill="hold" nodeType="withEffect">
                                  <p:stCondLst>
                                    <p:cond delay="0"/>
                                  </p:stCondLst>
                                  <p:childTnLst>
                                    <p:animScale>
                                      <p:cBhvr>
                                        <p:cTn id="207" dur="1000" fill="hold"/>
                                        <p:tgtEl>
                                          <p:spTgt spid="30786"/>
                                        </p:tgtEl>
                                      </p:cBhvr>
                                      <p:by x="25000" y="25000"/>
                                    </p:animScale>
                                  </p:childTnLst>
                                </p:cTn>
                              </p:par>
                            </p:childTnLst>
                          </p:cTn>
                        </p:par>
                        <p:par>
                          <p:cTn id="208" fill="hold" nodeType="afterGroup">
                            <p:stCondLst>
                              <p:cond delay="1000"/>
                            </p:stCondLst>
                            <p:childTnLst>
                              <p:par>
                                <p:cTn id="209" presetID="1" presetClass="exit" presetSubtype="0" fill="hold" nodeType="afterEffect">
                                  <p:stCondLst>
                                    <p:cond delay="200"/>
                                  </p:stCondLst>
                                  <p:childTnLst>
                                    <p:set>
                                      <p:cBhvr>
                                        <p:cTn id="210" dur="1" fill="hold">
                                          <p:stCondLst>
                                            <p:cond delay="0"/>
                                          </p:stCondLst>
                                        </p:cTn>
                                        <p:tgtEl>
                                          <p:spTgt spid="30786"/>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nodeType="clickEffect">
                                  <p:stCondLst>
                                    <p:cond delay="0"/>
                                  </p:stCondLst>
                                  <p:childTnLst>
                                    <p:set>
                                      <p:cBhvr>
                                        <p:cTn id="214" dur="1" fill="hold">
                                          <p:stCondLst>
                                            <p:cond delay="0"/>
                                          </p:stCondLst>
                                        </p:cTn>
                                        <p:tgtEl>
                                          <p:spTgt spid="30789"/>
                                        </p:tgtEl>
                                        <p:attrNameLst>
                                          <p:attrName>style.visibility</p:attrName>
                                        </p:attrNameLst>
                                      </p:cBhvr>
                                      <p:to>
                                        <p:strVal val="visible"/>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0" presetClass="path" presetSubtype="0" accel="50000" decel="50000" fill="hold" nodeType="clickEffect">
                                  <p:stCondLst>
                                    <p:cond delay="0"/>
                                  </p:stCondLst>
                                  <p:childTnLst>
                                    <p:animMotion origin="layout" path="M 1.66667E-6 -0.00069 C 0.01753 -0.00949 0.03524 -0.01782 0.04444 0.00833 C 0.05347 0.03449 0.05469 0.13125 0.05434 0.15718 " pathEditMode="relative" rAng="0" ptsTypes="aaA">
                                      <p:cBhvr>
                                        <p:cTn id="218" dur="1000" fill="hold"/>
                                        <p:tgtEl>
                                          <p:spTgt spid="30789"/>
                                        </p:tgtEl>
                                        <p:attrNameLst>
                                          <p:attrName>ppt_x,ppt_y</p:attrName>
                                        </p:attrNameLst>
                                      </p:cBhvr>
                                      <p:rCtr x="270000" y="700000"/>
                                    </p:animMotion>
                                  </p:childTnLst>
                                </p:cTn>
                              </p:par>
                              <p:par>
                                <p:cTn id="219" presetID="6" presetClass="emph" presetSubtype="0" accel="50000" decel="50000" fill="hold" nodeType="withEffect">
                                  <p:stCondLst>
                                    <p:cond delay="0"/>
                                  </p:stCondLst>
                                  <p:childTnLst>
                                    <p:animScale>
                                      <p:cBhvr>
                                        <p:cTn id="220" dur="1000" fill="hold"/>
                                        <p:tgtEl>
                                          <p:spTgt spid="30789"/>
                                        </p:tgtEl>
                                      </p:cBhvr>
                                      <p:by x="25000" y="25000"/>
                                    </p:animScale>
                                  </p:childTnLst>
                                </p:cTn>
                              </p:par>
                            </p:childTnLst>
                          </p:cTn>
                        </p:par>
                        <p:par>
                          <p:cTn id="221" fill="hold" nodeType="afterGroup">
                            <p:stCondLst>
                              <p:cond delay="1000"/>
                            </p:stCondLst>
                            <p:childTnLst>
                              <p:par>
                                <p:cTn id="222" presetID="1" presetClass="exit" presetSubtype="0" fill="hold" nodeType="afterEffect">
                                  <p:stCondLst>
                                    <p:cond delay="200"/>
                                  </p:stCondLst>
                                  <p:childTnLst>
                                    <p:set>
                                      <p:cBhvr>
                                        <p:cTn id="223" dur="1" fill="hold">
                                          <p:stCondLst>
                                            <p:cond delay="0"/>
                                          </p:stCondLst>
                                        </p:cTn>
                                        <p:tgtEl>
                                          <p:spTgt spid="30789"/>
                                        </p:tgtEl>
                                        <p:attrNameLst>
                                          <p:attrName>style.visibility</p:attrName>
                                        </p:attrNameLst>
                                      </p:cBhvr>
                                      <p:to>
                                        <p:strVal val="hidden"/>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9" presetClass="exit" presetSubtype="0" fill="hold" grpId="1" nodeType="clickEffect">
                                  <p:stCondLst>
                                    <p:cond delay="0"/>
                                  </p:stCondLst>
                                  <p:childTnLst>
                                    <p:animEffect>
                                      <p:cBhvr>
                                        <p:cTn id="227" dur="500"/>
                                        <p:tgtEl>
                                          <p:spTgt spid="30780"/>
                                        </p:tgtEl>
                                      </p:cBhvr>
                                    </p:animEffect>
                                    <p:set>
                                      <p:cBhvr>
                                        <p:cTn id="228" dur="1" fill="hold">
                                          <p:stCondLst>
                                            <p:cond delay="499"/>
                                          </p:stCondLst>
                                        </p:cTn>
                                        <p:tgtEl>
                                          <p:spTgt spid="30780"/>
                                        </p:tgtEl>
                                        <p:attrNameLst>
                                          <p:attrName>style.visibility</p:attrName>
                                        </p:attrNameLst>
                                      </p:cBhvr>
                                      <p:to>
                                        <p:strVal val="hidden"/>
                                      </p:to>
                                    </p:se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30793">
                                            <p:txEl>
                                              <p:pRg st="3" end="3"/>
                                            </p:txEl>
                                          </p:spTgt>
                                        </p:tgtEl>
                                        <p:attrNameLst>
                                          <p:attrName>style.visibility</p:attrName>
                                        </p:attrNameLst>
                                      </p:cBhvr>
                                      <p:to>
                                        <p:strVal val="visible"/>
                                      </p:to>
                                    </p:se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 presetClass="entr" presetSubtype="0" fill="hold" nodeType="clickEffect">
                                  <p:stCondLst>
                                    <p:cond delay="0"/>
                                  </p:stCondLst>
                                  <p:childTnLst>
                                    <p:set>
                                      <p:cBhvr>
                                        <p:cTn id="236" dur="1" fill="hold">
                                          <p:stCondLst>
                                            <p:cond delay="0"/>
                                          </p:stCondLst>
                                        </p:cTn>
                                        <p:tgtEl>
                                          <p:spTgt spid="30753"/>
                                        </p:tgtEl>
                                        <p:attrNameLst>
                                          <p:attrName>style.visibility</p:attrName>
                                        </p:attrNameLst>
                                      </p:cBhvr>
                                      <p:to>
                                        <p:strVal val="visible"/>
                                      </p:to>
                                    </p:set>
                                  </p:childTnLst>
                                </p:cTn>
                              </p:par>
                            </p:childTnLst>
                          </p:cTn>
                        </p:par>
                        <p:par>
                          <p:cTn id="237" fill="hold" nodeType="afterGroup">
                            <p:stCondLst>
                              <p:cond delay="1"/>
                            </p:stCondLst>
                            <p:childTnLst>
                              <p:par>
                                <p:cTn id="238" presetID="0" presetClass="path" presetSubtype="0" accel="50000" decel="50000" fill="hold" nodeType="afterEffect">
                                  <p:stCondLst>
                                    <p:cond delay="0"/>
                                  </p:stCondLst>
                                  <p:childTnLst>
                                    <p:animMotion origin="layout" path="M -0.09271 0.28171 L 0.00017 -0.00023 " pathEditMode="relative" rAng="0" ptsTypes="AA">
                                      <p:cBhvr>
                                        <p:cTn id="239" dur="2000" fill="hold"/>
                                        <p:tgtEl>
                                          <p:spTgt spid="30753"/>
                                        </p:tgtEl>
                                        <p:attrNameLst>
                                          <p:attrName>ppt_x,ppt_y</p:attrName>
                                        </p:attrNameLst>
                                      </p:cBhvr>
                                      <p:rCtr x="470000" y="-1409900"/>
                                    </p:animMotion>
                                  </p:childTnLst>
                                </p:cTn>
                              </p:par>
                              <p:par>
                                <p:cTn id="240" presetID="6" presetClass="emph" presetSubtype="0" accel="50000" decel="50000" fill="hold" nodeType="withEffect">
                                  <p:stCondLst>
                                    <p:cond delay="0"/>
                                  </p:stCondLst>
                                  <p:childTnLst>
                                    <p:animScale>
                                      <p:cBhvr>
                                        <p:cTn id="241" dur="2000" fill="hold"/>
                                        <p:tgtEl>
                                          <p:spTgt spid="30753"/>
                                        </p:tgtEl>
                                      </p:cBhvr>
                                      <p:by x="400000" y="400000"/>
                                    </p:animScale>
                                  </p:childTnLst>
                                </p:cTn>
                              </p:par>
                            </p:childTnLst>
                          </p:cTn>
                        </p:par>
                      </p:childTnLst>
                    </p:cTn>
                  </p:par>
                  <p:par>
                    <p:cTn id="242" fill="hold" nodeType="clickPar">
                      <p:stCondLst>
                        <p:cond delay="indefinite"/>
                      </p:stCondLst>
                      <p:childTnLst>
                        <p:par>
                          <p:cTn id="243" fill="hold" nodeType="withGroup">
                            <p:stCondLst>
                              <p:cond delay="0"/>
                            </p:stCondLst>
                            <p:childTnLst>
                              <p:par>
                                <p:cTn id="244" presetID="22" presetClass="entr" presetSubtype="2" fill="hold" grpId="0" nodeType="clickEffect">
                                  <p:stCondLst>
                                    <p:cond delay="0"/>
                                  </p:stCondLst>
                                  <p:childTnLst>
                                    <p:set>
                                      <p:cBhvr>
                                        <p:cTn id="245" dur="1" fill="hold">
                                          <p:stCondLst>
                                            <p:cond delay="0"/>
                                          </p:stCondLst>
                                        </p:cTn>
                                        <p:tgtEl>
                                          <p:spTgt spid="30771"/>
                                        </p:tgtEl>
                                        <p:attrNameLst>
                                          <p:attrName>style.visibility</p:attrName>
                                        </p:attrNameLst>
                                      </p:cBhvr>
                                      <p:to>
                                        <p:strVal val="visible"/>
                                      </p:to>
                                    </p:set>
                                    <p:animEffect>
                                      <p:cBhvr>
                                        <p:cTn id="246" dur="500"/>
                                        <p:tgtEl>
                                          <p:spTgt spid="30771"/>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22" presetClass="exit" presetSubtype="4" fill="hold" grpId="1" nodeType="clickEffect">
                                  <p:stCondLst>
                                    <p:cond delay="0"/>
                                  </p:stCondLst>
                                  <p:childTnLst>
                                    <p:animEffect>
                                      <p:cBhvr>
                                        <p:cTn id="250" dur="500"/>
                                        <p:tgtEl>
                                          <p:spTgt spid="30771"/>
                                        </p:tgtEl>
                                      </p:cBhvr>
                                    </p:animEffect>
                                    <p:set>
                                      <p:cBhvr>
                                        <p:cTn id="251" dur="1" fill="hold">
                                          <p:stCondLst>
                                            <p:cond delay="499"/>
                                          </p:stCondLst>
                                        </p:cTn>
                                        <p:tgtEl>
                                          <p:spTgt spid="30771"/>
                                        </p:tgtEl>
                                        <p:attrNameLst>
                                          <p:attrName>style.visibility</p:attrName>
                                        </p:attrNameLst>
                                      </p:cBhvr>
                                      <p:to>
                                        <p:strVal val="hidden"/>
                                      </p:to>
                                    </p:set>
                                  </p:childTnLst>
                                </p:cTn>
                              </p:par>
                              <p:par>
                                <p:cTn id="252" presetID="10" presetClass="exit" presetSubtype="0" fill="hold" grpId="3" nodeType="withEffect">
                                  <p:stCondLst>
                                    <p:cond delay="0"/>
                                  </p:stCondLst>
                                  <p:childTnLst>
                                    <p:animEffect>
                                      <p:cBhvr>
                                        <p:cTn id="253" dur="500"/>
                                        <p:tgtEl>
                                          <p:spTgt spid="30783"/>
                                        </p:tgtEl>
                                      </p:cBhvr>
                                    </p:animEffect>
                                    <p:set>
                                      <p:cBhvr>
                                        <p:cTn id="254" dur="1" fill="hold">
                                          <p:stCondLst>
                                            <p:cond delay="499"/>
                                          </p:stCondLst>
                                        </p:cTn>
                                        <p:tgtEl>
                                          <p:spTgt spid="30783"/>
                                        </p:tgtEl>
                                        <p:attrNameLst>
                                          <p:attrName>style.visibility</p:attrName>
                                        </p:attrNameLst>
                                      </p:cBhvr>
                                      <p:to>
                                        <p:strVal val="hidden"/>
                                      </p:to>
                                    </p:set>
                                  </p:childTnLst>
                                </p:cTn>
                              </p:par>
                              <p:par>
                                <p:cTn id="255" presetID="10" presetClass="entr" presetSubtype="0" fill="hold" grpId="0" nodeType="withEffect">
                                  <p:stCondLst>
                                    <p:cond delay="0"/>
                                  </p:stCondLst>
                                  <p:childTnLst>
                                    <p:set>
                                      <p:cBhvr>
                                        <p:cTn id="256" dur="1" fill="hold">
                                          <p:stCondLst>
                                            <p:cond delay="0"/>
                                          </p:stCondLst>
                                        </p:cTn>
                                        <p:tgtEl>
                                          <p:spTgt spid="30792"/>
                                        </p:tgtEl>
                                        <p:attrNameLst>
                                          <p:attrName>style.visibility</p:attrName>
                                        </p:attrNameLst>
                                      </p:cBhvr>
                                      <p:to>
                                        <p:strVal val="visible"/>
                                      </p:to>
                                    </p:set>
                                    <p:animEffect>
                                      <p:cBhvr>
                                        <p:cTn id="257" dur="500"/>
                                        <p:tgtEl>
                                          <p:spTgt spid="30792"/>
                                        </p:tgtEl>
                                      </p:cBhvr>
                                    </p:animEffect>
                                  </p:childTnLst>
                                </p:cTn>
                              </p:par>
                            </p:childTnLst>
                          </p:cTn>
                        </p:par>
                        <p:par>
                          <p:cTn id="258" fill="hold" nodeType="afterGroup">
                            <p:stCondLst>
                              <p:cond delay="500"/>
                            </p:stCondLst>
                            <p:childTnLst>
                              <p:par>
                                <p:cTn id="259" presetID="9" presetClass="exit" presetSubtype="0" fill="hold" grpId="1" nodeType="afterEffect">
                                  <p:stCondLst>
                                    <p:cond delay="0"/>
                                  </p:stCondLst>
                                  <p:childTnLst>
                                    <p:animEffect>
                                      <p:cBhvr>
                                        <p:cTn id="260" dur="500"/>
                                        <p:tgtEl>
                                          <p:spTgt spid="30782"/>
                                        </p:tgtEl>
                                      </p:cBhvr>
                                    </p:animEffect>
                                    <p:set>
                                      <p:cBhvr>
                                        <p:cTn id="261" dur="1" fill="hold">
                                          <p:stCondLst>
                                            <p:cond delay="499"/>
                                          </p:stCondLst>
                                        </p:cTn>
                                        <p:tgtEl>
                                          <p:spTgt spid="30782"/>
                                        </p:tgtEl>
                                        <p:attrNameLst>
                                          <p:attrName>style.visibility</p:attrName>
                                        </p:attrNameLst>
                                      </p:cBhvr>
                                      <p:to>
                                        <p:strVal val="hidden"/>
                                      </p:to>
                                    </p:set>
                                  </p:childTnLst>
                                </p:cTn>
                              </p:par>
                              <p:par>
                                <p:cTn id="262" presetID="1" presetClass="exit" presetSubtype="0" fill="hold" grpId="1" nodeType="withEffect">
                                  <p:stCondLst>
                                    <p:cond delay="0"/>
                                  </p:stCondLst>
                                  <p:childTnLst>
                                    <p:set>
                                      <p:cBhvr>
                                        <p:cTn id="263" dur="1" fill="hold">
                                          <p:stCondLst>
                                            <p:cond delay="0"/>
                                          </p:stCondLst>
                                        </p:cTn>
                                        <p:tgtEl>
                                          <p:spTgt spid="30734"/>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307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bldLvl="0" animBg="1" autoUpdateAnimBg="0"/>
      <p:bldP spid="30731" grpId="0" bldLvl="0" animBg="1" autoUpdateAnimBg="0"/>
      <p:bldP spid="30732" grpId="0" bldLvl="0" animBg="1" autoUpdateAnimBg="0"/>
      <p:bldP spid="30732" grpId="1" bldLvl="0" animBg="1" autoUpdateAnimBg="0"/>
      <p:bldP spid="30734" grpId="0" bldLvl="0" animBg="1" autoUpdateAnimBg="0"/>
      <p:bldP spid="30734" grpId="1" bldLvl="0" animBg="1" autoUpdateAnimBg="0"/>
      <p:bldP spid="30735" grpId="0" bldLvl="0" animBg="1" autoUpdateAnimBg="0"/>
      <p:bldP spid="30736" grpId="0" bldLvl="0" autoUpdateAnimBg="0"/>
      <p:bldP spid="30737" grpId="0" bldLvl="0" animBg="1" autoUpdateAnimBg="0"/>
      <p:bldP spid="30737" grpId="1" bldLvl="0" animBg="1" autoUpdateAnimBg="0"/>
      <p:bldP spid="30738" grpId="0" bldLvl="0" animBg="1" autoUpdateAnimBg="0"/>
      <p:bldP spid="30751" grpId="0" bldLvl="0" animBg="1" autoUpdateAnimBg="0"/>
      <p:bldP spid="30751" grpId="1" bldLvl="0" animBg="1" autoUpdateAnimBg="0"/>
      <p:bldP spid="30752" grpId="0" bldLvl="0" animBg="1" autoUpdateAnimBg="0"/>
      <p:bldP spid="30752" grpId="1" bldLvl="0" animBg="1" autoUpdateAnimBg="0"/>
      <p:bldP spid="30759" grpId="0" bldLvl="0" animBg="1" autoUpdateAnimBg="0"/>
      <p:bldP spid="30759" grpId="1" bldLvl="0" animBg="1" autoUpdateAnimBg="0"/>
      <p:bldP spid="30771" grpId="0" bldLvl="0" animBg="1" autoUpdateAnimBg="0"/>
      <p:bldP spid="30771" grpId="1" bldLvl="0" animBg="1" autoUpdateAnimBg="0"/>
      <p:bldP spid="30780" grpId="0" bldLvl="0" animBg="1" autoUpdateAnimBg="0"/>
      <p:bldP spid="30780" grpId="1" bldLvl="0" animBg="1" autoUpdateAnimBg="0"/>
      <p:bldP spid="30781" grpId="0" bldLvl="0" animBg="1" autoUpdateAnimBg="0"/>
      <p:bldP spid="30781" grpId="1" bldLvl="0" animBg="1" autoUpdateAnimBg="0"/>
      <p:bldP spid="30782" grpId="0" bldLvl="0" animBg="1" autoUpdateAnimBg="0"/>
      <p:bldP spid="30782" grpId="1" bldLvl="0" animBg="1" autoUpdateAnimBg="0"/>
      <p:bldP spid="30783" grpId="0" bldLvl="0" animBg="1" autoUpdateAnimBg="0"/>
      <p:bldP spid="30783" grpId="1" bldLvl="0" animBg="1" autoUpdateAnimBg="0"/>
      <p:bldP spid="30783" grpId="2" bldLvl="0" animBg="1" autoUpdateAnimBg="0"/>
      <p:bldP spid="30783" grpId="3" bldLvl="0" animBg="1" autoUpdateAnimBg="0"/>
      <p:bldP spid="30784" grpId="0" bldLvl="0" animBg="1" autoUpdateAnimBg="0"/>
      <p:bldP spid="30784" grpId="1" bldLvl="0" animBg="1" autoUpdateAnimBg="0"/>
      <p:bldP spid="30785" grpId="0" bldLvl="0" animBg="1" autoUpdateAnimBg="0"/>
      <p:bldP spid="30785" grpId="1" bldLvl="0" animBg="1" autoUpdateAnimBg="0"/>
      <p:bldP spid="30792" grpId="0" bldLvl="0" animBg="1" autoUpdateAnimBg="0"/>
      <p:bldP spid="30793" grpId="0" build="p" bldLvl="0" autoUpdateAnimBg="0"/>
      <p:bldP spid="30795" grpId="0" bldLvl="0" autoUpdateAnimBg="0"/>
      <p:bldP spid="30795" grpId="1"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2624138" y="903288"/>
            <a:ext cx="3149600" cy="4160837"/>
            <a:chOff x="0" y="0"/>
            <a:chExt cx="3149600" cy="4161908"/>
          </a:xfrm>
        </p:grpSpPr>
        <p:sp>
          <p:nvSpPr>
            <p:cNvPr id="32771" name="Rounded Rectangle 11"/>
            <p:cNvSpPr>
              <a:spLocks noChangeArrowheads="1"/>
            </p:cNvSpPr>
            <p:nvPr/>
          </p:nvSpPr>
          <p:spPr bwMode="auto">
            <a:xfrm>
              <a:off x="0" y="1659471"/>
              <a:ext cx="3149600" cy="250243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32772" name="Rounded Rectangle 12"/>
            <p:cNvSpPr>
              <a:spLocks noChangeArrowheads="1"/>
            </p:cNvSpPr>
            <p:nvPr/>
          </p:nvSpPr>
          <p:spPr bwMode="auto">
            <a:xfrm>
              <a:off x="0" y="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2773" name="TextBox 13"/>
            <p:cNvSpPr>
              <a:spLocks noChangeArrowheads="1"/>
            </p:cNvSpPr>
            <p:nvPr/>
          </p:nvSpPr>
          <p:spPr bwMode="auto">
            <a:xfrm>
              <a:off x="1164167" y="166766"/>
              <a:ext cx="82126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sp>
          <p:nvSpPr>
            <p:cNvPr id="32774" name="Rounded Rectangle 14"/>
            <p:cNvSpPr>
              <a:spLocks noChangeArrowheads="1"/>
            </p:cNvSpPr>
            <p:nvPr/>
          </p:nvSpPr>
          <p:spPr bwMode="auto">
            <a:xfrm>
              <a:off x="1566336" y="3569236"/>
              <a:ext cx="1413932" cy="434707"/>
            </a:xfrm>
            <a:prstGeom prst="roundRect">
              <a:avLst>
                <a:gd name="adj" fmla="val 16667"/>
              </a:avLst>
            </a:prstGeom>
            <a:solidFill>
              <a:schemeClr val="accent2"/>
            </a:solidFill>
            <a:ln w="25400" cap="flat" cmpd="sng">
              <a:solidFill>
                <a:schemeClr val="bg1"/>
              </a:solidFill>
              <a:miter lim="800000"/>
              <a:headEnd/>
              <a:tailEnd/>
            </a:ln>
          </p:spPr>
          <p:txBody>
            <a:bodyPr anchor="b"/>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Module</a:t>
              </a:r>
              <a:endParaRPr lang="zh-CN" altLang="en-US"/>
            </a:p>
          </p:txBody>
        </p:sp>
        <p:sp>
          <p:nvSpPr>
            <p:cNvPr id="32775" name="Rounded Rectangle 15"/>
            <p:cNvSpPr>
              <a:spLocks noChangeArrowheads="1"/>
            </p:cNvSpPr>
            <p:nvPr/>
          </p:nvSpPr>
          <p:spPr bwMode="auto">
            <a:xfrm>
              <a:off x="2133600" y="8467"/>
              <a:ext cx="1016000" cy="1549400"/>
            </a:xfrm>
            <a:prstGeom prst="roundRect">
              <a:avLst>
                <a:gd name="adj" fmla="val 16667"/>
              </a:avLst>
            </a:prstGeom>
            <a:solidFill>
              <a:schemeClr val="accent2"/>
            </a:solidFill>
            <a:ln w="25400" cap="flat" cmpd="sng">
              <a:solidFill>
                <a:srgbClr val="632423"/>
              </a:solidFill>
              <a:miter lim="800000"/>
              <a:headEnd/>
              <a:tailEnd/>
            </a:ln>
          </p:spPr>
          <p:txBody>
            <a:bodyPr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sp>
        <p:nvSpPr>
          <p:cNvPr id="32776" name="Rounded Rectangle 4"/>
          <p:cNvSpPr>
            <a:spLocks noChangeArrowheads="1"/>
          </p:cNvSpPr>
          <p:nvPr/>
        </p:nvSpPr>
        <p:spPr bwMode="auto">
          <a:xfrm>
            <a:off x="4376738" y="5410200"/>
            <a:ext cx="1404937" cy="846138"/>
          </a:xfrm>
          <a:prstGeom prst="roundRect">
            <a:avLst>
              <a:gd name="adj" fmla="val 16667"/>
            </a:avLst>
          </a:prstGeom>
          <a:solidFill>
            <a:schemeClr val="accent2"/>
          </a:solidFill>
          <a:ln w="25400" cap="flat" cmpd="sng">
            <a:solidFill>
              <a:srgbClr val="8C3A38"/>
            </a:solidFill>
            <a:miter lim="800000"/>
            <a:headEnd/>
            <a:tailEnd/>
          </a:ln>
        </p:spPr>
        <p:txBody>
          <a:bodyPr/>
          <a:lstStyle/>
          <a:p>
            <a:pPr algn="ct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CPU</a:t>
            </a:r>
            <a:endParaRPr lang="zh-CN" altLang="en-US"/>
          </a:p>
        </p:txBody>
      </p:sp>
      <p:sp>
        <p:nvSpPr>
          <p:cNvPr id="32777" name="Rounded Rectangle 5"/>
          <p:cNvSpPr>
            <a:spLocks noChangeArrowheads="1"/>
          </p:cNvSpPr>
          <p:nvPr/>
        </p:nvSpPr>
        <p:spPr bwMode="auto">
          <a:xfrm>
            <a:off x="2633663" y="5408613"/>
            <a:ext cx="1422400" cy="846137"/>
          </a:xfrm>
          <a:prstGeom prst="roundRect">
            <a:avLst>
              <a:gd name="adj" fmla="val 16667"/>
            </a:avLst>
          </a:prstGeom>
          <a:solidFill>
            <a:schemeClr val="accent2"/>
          </a:solidFill>
          <a:ln w="25400" cap="flat" cmpd="sng">
            <a:solidFill>
              <a:srgbClr val="8C3A38"/>
            </a:solidFill>
            <a:miter lim="800000"/>
            <a:headEnd/>
            <a:tailEnd/>
          </a:ln>
        </p:spPr>
        <p:txBody>
          <a:bodyPr/>
          <a:lstStyle/>
          <a:p>
            <a:pPr algn="ct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RAM</a:t>
            </a:r>
            <a:endParaRPr lang="zh-CN" altLang="en-US"/>
          </a:p>
        </p:txBody>
      </p:sp>
      <p:sp>
        <p:nvSpPr>
          <p:cNvPr id="32778" name="Rounded Rectangle 6"/>
          <p:cNvSpPr>
            <a:spLocks noChangeArrowheads="1"/>
          </p:cNvSpPr>
          <p:nvPr/>
        </p:nvSpPr>
        <p:spPr bwMode="auto">
          <a:xfrm>
            <a:off x="4198938" y="4470400"/>
            <a:ext cx="1414462" cy="434975"/>
          </a:xfrm>
          <a:prstGeom prst="roundRect">
            <a:avLst>
              <a:gd name="adj" fmla="val 16667"/>
            </a:avLst>
          </a:prstGeom>
          <a:solidFill>
            <a:schemeClr val="accent2"/>
          </a:solidFill>
          <a:ln w="25400" cap="flat" cmpd="sng">
            <a:solidFill>
              <a:schemeClr val="bg1"/>
            </a:solidFill>
            <a:miter lim="800000"/>
            <a:headEnd/>
            <a:tailEnd/>
          </a:ln>
        </p:spPr>
        <p:txBody>
          <a:bodyPr anchor="b"/>
          <a:lstStyle/>
          <a:p>
            <a:pPr algn="ctr"/>
            <a:r>
              <a:rPr lang="en-US" sz="2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Module</a:t>
            </a:r>
            <a:endParaRPr lang="zh-CN" altLang="en-US"/>
          </a:p>
        </p:txBody>
      </p:sp>
      <p:sp>
        <p:nvSpPr>
          <p:cNvPr id="32779" name="Can 18"/>
          <p:cNvSpPr>
            <a:spLocks noChangeArrowheads="1"/>
          </p:cNvSpPr>
          <p:nvPr/>
        </p:nvSpPr>
        <p:spPr bwMode="auto">
          <a:xfrm>
            <a:off x="7750175" y="5284788"/>
            <a:ext cx="914400" cy="1281112"/>
          </a:xfrm>
          <a:prstGeom prst="can">
            <a:avLst>
              <a:gd name="adj" fmla="val 35026"/>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2780" name="Group 12"/>
          <p:cNvGrpSpPr>
            <a:grpSpLocks/>
          </p:cNvGrpSpPr>
          <p:nvPr/>
        </p:nvGrpSpPr>
        <p:grpSpPr bwMode="auto">
          <a:xfrm>
            <a:off x="6043613" y="4918075"/>
            <a:ext cx="1568450" cy="1092200"/>
            <a:chOff x="0" y="0"/>
            <a:chExt cx="1567778" cy="1093093"/>
          </a:xfrm>
        </p:grpSpPr>
        <p:sp>
          <p:nvSpPr>
            <p:cNvPr id="32781" name="Folded Corner 22"/>
            <p:cNvSpPr>
              <a:spLocks noChangeArrowheads="1"/>
            </p:cNvSpPr>
            <p:nvPr/>
          </p:nvSpPr>
          <p:spPr bwMode="auto">
            <a:xfrm rot="10800000">
              <a:off x="297053" y="0"/>
              <a:ext cx="804333"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2782" name="Straight Arrow Connector 21"/>
            <p:cNvSpPr>
              <a:spLocks noChangeShapeType="1"/>
            </p:cNvSpPr>
            <p:nvPr/>
          </p:nvSpPr>
          <p:spPr bwMode="auto">
            <a:xfrm>
              <a:off x="0" y="1091505"/>
              <a:ext cx="1567778" cy="1588"/>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2783" name="Folded Corner 27"/>
          <p:cNvSpPr>
            <a:spLocks noChangeArrowheads="1"/>
          </p:cNvSpPr>
          <p:nvPr/>
        </p:nvSpPr>
        <p:spPr bwMode="auto">
          <a:xfrm rot="10800000">
            <a:off x="6464300" y="3441700"/>
            <a:ext cx="803275" cy="942975"/>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2784" name="Straight Arrow Connector 28"/>
          <p:cNvSpPr>
            <a:spLocks noChangeShapeType="1"/>
          </p:cNvSpPr>
          <p:nvPr/>
        </p:nvSpPr>
        <p:spPr bwMode="auto">
          <a:xfrm rot="16200000" flipH="1">
            <a:off x="7247731" y="4495007"/>
            <a:ext cx="693737" cy="660400"/>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85" name="Folded Corner 30"/>
          <p:cNvSpPr>
            <a:spLocks noChangeArrowheads="1"/>
          </p:cNvSpPr>
          <p:nvPr/>
        </p:nvSpPr>
        <p:spPr bwMode="auto">
          <a:xfrm rot="10800000">
            <a:off x="7948613" y="3036888"/>
            <a:ext cx="804862" cy="942975"/>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2786" name="Straight Arrow Connector 31"/>
          <p:cNvSpPr>
            <a:spLocks noChangeShapeType="1"/>
          </p:cNvSpPr>
          <p:nvPr/>
        </p:nvSpPr>
        <p:spPr bwMode="auto">
          <a:xfrm rot="5400000">
            <a:off x="7831138" y="4610100"/>
            <a:ext cx="1039812" cy="1588"/>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80"/>
                                        </p:tgtEl>
                                        <p:attrNameLst>
                                          <p:attrName>style.visibility</p:attrName>
                                        </p:attrNameLst>
                                      </p:cBhvr>
                                      <p:to>
                                        <p:strVal val="visible"/>
                                      </p:to>
                                    </p:set>
                                    <p:animEffect>
                                      <p:cBhvr>
                                        <p:cTn id="7" dur="500"/>
                                        <p:tgtEl>
                                          <p:spTgt spid="3278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783"/>
                                        </p:tgtEl>
                                        <p:attrNameLst>
                                          <p:attrName>style.visibility</p:attrName>
                                        </p:attrNameLst>
                                      </p:cBhvr>
                                      <p:to>
                                        <p:strVal val="visible"/>
                                      </p:to>
                                    </p:set>
                                  </p:childTnLst>
                                </p:cTn>
                              </p:par>
                            </p:childTnLst>
                          </p:cTn>
                        </p:par>
                        <p:par>
                          <p:cTn id="11" fill="hold" nodeType="afterGroup">
                            <p:stCondLst>
                              <p:cond delay="501"/>
                            </p:stCondLst>
                            <p:childTnLst>
                              <p:par>
                                <p:cTn id="12" presetID="22" presetClass="entr" presetSubtype="1" fill="hold" grpId="0" nodeType="afterEffect">
                                  <p:stCondLst>
                                    <p:cond delay="0"/>
                                  </p:stCondLst>
                                  <p:childTnLst>
                                    <p:set>
                                      <p:cBhvr>
                                        <p:cTn id="13" dur="1" fill="hold">
                                          <p:stCondLst>
                                            <p:cond delay="0"/>
                                          </p:stCondLst>
                                        </p:cTn>
                                        <p:tgtEl>
                                          <p:spTgt spid="32784"/>
                                        </p:tgtEl>
                                        <p:attrNameLst>
                                          <p:attrName>style.visibility</p:attrName>
                                        </p:attrNameLst>
                                      </p:cBhvr>
                                      <p:to>
                                        <p:strVal val="visible"/>
                                      </p:to>
                                    </p:set>
                                    <p:animEffect>
                                      <p:cBhvr>
                                        <p:cTn id="14" dur="500"/>
                                        <p:tgtEl>
                                          <p:spTgt spid="32784"/>
                                        </p:tgtEl>
                                      </p:cBhvr>
                                    </p:animEffect>
                                  </p:childTnLst>
                                </p:cTn>
                              </p:par>
                            </p:childTnLst>
                          </p:cTn>
                        </p:par>
                        <p:par>
                          <p:cTn id="15" fill="hold" nodeType="afterGroup">
                            <p:stCondLst>
                              <p:cond delay="1001"/>
                            </p:stCondLst>
                            <p:childTnLst>
                              <p:par>
                                <p:cTn id="16" presetID="1" presetClass="entr" presetSubtype="0" fill="hold" grpId="0" nodeType="afterEffect">
                                  <p:stCondLst>
                                    <p:cond delay="0"/>
                                  </p:stCondLst>
                                  <p:childTnLst>
                                    <p:set>
                                      <p:cBhvr>
                                        <p:cTn id="17" dur="1" fill="hold">
                                          <p:stCondLst>
                                            <p:cond delay="0"/>
                                          </p:stCondLst>
                                        </p:cTn>
                                        <p:tgtEl>
                                          <p:spTgt spid="32785"/>
                                        </p:tgtEl>
                                        <p:attrNameLst>
                                          <p:attrName>style.visibility</p:attrName>
                                        </p:attrNameLst>
                                      </p:cBhvr>
                                      <p:to>
                                        <p:strVal val="visible"/>
                                      </p:to>
                                    </p:set>
                                  </p:childTnLst>
                                </p:cTn>
                              </p:par>
                            </p:childTnLst>
                          </p:cTn>
                        </p:par>
                        <p:par>
                          <p:cTn id="18" fill="hold" nodeType="afterGroup">
                            <p:stCondLst>
                              <p:cond delay="1002"/>
                            </p:stCondLst>
                            <p:childTnLst>
                              <p:par>
                                <p:cTn id="19" presetID="22" presetClass="entr" presetSubtype="1" fill="hold" grpId="0" nodeType="afterEffect">
                                  <p:stCondLst>
                                    <p:cond delay="0"/>
                                  </p:stCondLst>
                                  <p:childTnLst>
                                    <p:set>
                                      <p:cBhvr>
                                        <p:cTn id="20" dur="1" fill="hold">
                                          <p:stCondLst>
                                            <p:cond delay="0"/>
                                          </p:stCondLst>
                                        </p:cTn>
                                        <p:tgtEl>
                                          <p:spTgt spid="32786"/>
                                        </p:tgtEl>
                                        <p:attrNameLst>
                                          <p:attrName>style.visibility</p:attrName>
                                        </p:attrNameLst>
                                      </p:cBhvr>
                                      <p:to>
                                        <p:strVal val="visible"/>
                                      </p:to>
                                    </p:set>
                                    <p:animEffect>
                                      <p:cBhvr>
                                        <p:cTn id="21" dur="500"/>
                                        <p:tgtEl>
                                          <p:spTgt spid="3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3" grpId="0" bldLvl="0" animBg="1" autoUpdateAnimBg="0"/>
      <p:bldP spid="32784" grpId="0" animBg="1"/>
      <p:bldP spid="32785" grpId="0" bldLvl="0" animBg="1" autoUpdateAnimBg="0"/>
      <p:bldP spid="327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n 64"/>
          <p:cNvSpPr>
            <a:spLocks noChangeArrowheads="1"/>
          </p:cNvSpPr>
          <p:nvPr/>
        </p:nvSpPr>
        <p:spPr bwMode="auto">
          <a:xfrm>
            <a:off x="2562225" y="195263"/>
            <a:ext cx="4168775" cy="6594475"/>
          </a:xfrm>
          <a:prstGeom prst="can">
            <a:avLst>
              <a:gd name="adj" fmla="val 13629"/>
            </a:avLst>
          </a:prstGeom>
          <a:solidFill>
            <a:srgbClr val="4F81BD">
              <a:alpha val="50000"/>
            </a:srgbClr>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3795" name="Group 3"/>
          <p:cNvGrpSpPr>
            <a:grpSpLocks/>
          </p:cNvGrpSpPr>
          <p:nvPr/>
        </p:nvGrpSpPr>
        <p:grpSpPr bwMode="auto">
          <a:xfrm>
            <a:off x="3987800" y="1962150"/>
            <a:ext cx="1317625" cy="793750"/>
            <a:chOff x="0" y="0"/>
            <a:chExt cx="1318284" cy="793596"/>
          </a:xfrm>
        </p:grpSpPr>
        <p:sp>
          <p:nvSpPr>
            <p:cNvPr id="33796" name="Folded Corner 9"/>
            <p:cNvSpPr>
              <a:spLocks noChangeArrowheads="1"/>
            </p:cNvSpPr>
            <p:nvPr/>
          </p:nvSpPr>
          <p:spPr bwMode="auto">
            <a:xfrm rot="10800000">
              <a:off x="0" y="0"/>
              <a:ext cx="1318284" cy="79359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3797" name="Rounded Rectangle 10"/>
            <p:cNvSpPr>
              <a:spLocks noChangeArrowheads="1"/>
            </p:cNvSpPr>
            <p:nvPr/>
          </p:nvSpPr>
          <p:spPr bwMode="auto">
            <a:xfrm>
              <a:off x="172309" y="236777"/>
              <a:ext cx="973667" cy="320040"/>
            </a:xfrm>
            <a:prstGeom prst="roundRect">
              <a:avLst>
                <a:gd name="adj" fmla="val 16667"/>
              </a:avLst>
            </a:prstGeom>
            <a:solidFill>
              <a:schemeClr val="accent1"/>
            </a:solidFill>
            <a:ln w="25400" cap="flat" cmpd="sng">
              <a:solidFill>
                <a:schemeClr val="tx2"/>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grpSp>
      <p:grpSp>
        <p:nvGrpSpPr>
          <p:cNvPr id="33798" name="Group 6"/>
          <p:cNvGrpSpPr>
            <a:grpSpLocks/>
          </p:cNvGrpSpPr>
          <p:nvPr/>
        </p:nvGrpSpPr>
        <p:grpSpPr bwMode="auto">
          <a:xfrm>
            <a:off x="4213225" y="5526088"/>
            <a:ext cx="866775" cy="1049337"/>
            <a:chOff x="0" y="0"/>
            <a:chExt cx="1119269" cy="1353676"/>
          </a:xfrm>
        </p:grpSpPr>
        <p:sp>
          <p:nvSpPr>
            <p:cNvPr id="33799" name="Folded Corner 15"/>
            <p:cNvSpPr>
              <a:spLocks noChangeArrowheads="1"/>
            </p:cNvSpPr>
            <p:nvPr/>
          </p:nvSpPr>
          <p:spPr bwMode="auto">
            <a:xfrm rot="10800000">
              <a:off x="0" y="0"/>
              <a:ext cx="1119269" cy="135367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33800" name="Picture 209" descr="MCj041124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17" y="222966"/>
              <a:ext cx="957034" cy="90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01" name="Group 9"/>
          <p:cNvGrpSpPr>
            <a:grpSpLocks/>
          </p:cNvGrpSpPr>
          <p:nvPr/>
        </p:nvGrpSpPr>
        <p:grpSpPr bwMode="auto">
          <a:xfrm>
            <a:off x="3876675" y="846138"/>
            <a:ext cx="1539875" cy="990600"/>
            <a:chOff x="0" y="0"/>
            <a:chExt cx="1540930" cy="990616"/>
          </a:xfrm>
        </p:grpSpPr>
        <p:sp>
          <p:nvSpPr>
            <p:cNvPr id="33802" name="Folded Corner 26"/>
            <p:cNvSpPr>
              <a:spLocks noChangeArrowheads="1"/>
            </p:cNvSpPr>
            <p:nvPr/>
          </p:nvSpPr>
          <p:spPr bwMode="auto">
            <a:xfrm rot="10800000">
              <a:off x="132490" y="47355"/>
              <a:ext cx="1318284"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3803" name="TextBox 27"/>
            <p:cNvSpPr>
              <a:spLocks noChangeArrowheads="1"/>
            </p:cNvSpPr>
            <p:nvPr/>
          </p:nvSpPr>
          <p:spPr bwMode="auto">
            <a:xfrm>
              <a:off x="0" y="0"/>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Late</a:t>
              </a:r>
            </a:p>
          </p:txBody>
        </p:sp>
        <p:sp>
          <p:nvSpPr>
            <p:cNvPr id="33804" name="TextBox 28"/>
            <p:cNvSpPr>
              <a:spLocks noChangeArrowheads="1"/>
            </p:cNvSpPr>
            <p:nvPr/>
          </p:nvSpPr>
          <p:spPr bwMode="auto">
            <a:xfrm>
              <a:off x="0" y="360614"/>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Launch</a:t>
              </a:r>
            </a:p>
          </p:txBody>
        </p:sp>
      </p:grpSp>
      <p:grpSp>
        <p:nvGrpSpPr>
          <p:cNvPr id="33805" name="Group 13"/>
          <p:cNvGrpSpPr>
            <a:grpSpLocks/>
          </p:cNvGrpSpPr>
          <p:nvPr/>
        </p:nvGrpSpPr>
        <p:grpSpPr bwMode="auto">
          <a:xfrm>
            <a:off x="4244975" y="2879725"/>
            <a:ext cx="803275" cy="942975"/>
            <a:chOff x="0" y="0"/>
            <a:chExt cx="804333" cy="943261"/>
          </a:xfrm>
        </p:grpSpPr>
        <p:sp>
          <p:nvSpPr>
            <p:cNvPr id="33806" name="Folded Corner 32"/>
            <p:cNvSpPr>
              <a:spLocks noChangeArrowheads="1"/>
            </p:cNvSpPr>
            <p:nvPr/>
          </p:nvSpPr>
          <p:spPr bwMode="auto">
            <a:xfrm rot="10800000">
              <a:off x="0" y="0"/>
              <a:ext cx="804333"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3807" name="Rounded Rectangle 33"/>
            <p:cNvSpPr>
              <a:spLocks noChangeArrowheads="1"/>
            </p:cNvSpPr>
            <p:nvPr/>
          </p:nvSpPr>
          <p:spPr bwMode="auto">
            <a:xfrm>
              <a:off x="58008" y="173181"/>
              <a:ext cx="688318" cy="596900"/>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grpSp>
      <p:grpSp>
        <p:nvGrpSpPr>
          <p:cNvPr id="33808" name="Group 16"/>
          <p:cNvGrpSpPr>
            <a:grpSpLocks/>
          </p:cNvGrpSpPr>
          <p:nvPr/>
        </p:nvGrpSpPr>
        <p:grpSpPr bwMode="auto">
          <a:xfrm>
            <a:off x="3900488" y="3948113"/>
            <a:ext cx="1490662" cy="668337"/>
            <a:chOff x="0" y="0"/>
            <a:chExt cx="1490762" cy="725141"/>
          </a:xfrm>
        </p:grpSpPr>
        <p:sp>
          <p:nvSpPr>
            <p:cNvPr id="33809" name="Folded Corner 40"/>
            <p:cNvSpPr>
              <a:spLocks noChangeArrowheads="1"/>
            </p:cNvSpPr>
            <p:nvPr/>
          </p:nvSpPr>
          <p:spPr bwMode="auto">
            <a:xfrm rot="10800000">
              <a:off x="0" y="50362"/>
              <a:ext cx="1490762" cy="674779"/>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3810" name="TextBox 41"/>
            <p:cNvSpPr>
              <a:spLocks noChangeArrowheads="1"/>
            </p:cNvSpPr>
            <p:nvPr/>
          </p:nvSpPr>
          <p:spPr bwMode="auto">
            <a:xfrm>
              <a:off x="5638" y="0"/>
              <a:ext cx="1479487" cy="65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Inputs</a:t>
              </a:r>
            </a:p>
          </p:txBody>
        </p:sp>
      </p:grpSp>
      <p:sp>
        <p:nvSpPr>
          <p:cNvPr id="33811" name="Can 56"/>
          <p:cNvSpPr>
            <a:spLocks noChangeArrowheads="1"/>
          </p:cNvSpPr>
          <p:nvPr/>
        </p:nvSpPr>
        <p:spPr bwMode="auto">
          <a:xfrm>
            <a:off x="7750175" y="5284788"/>
            <a:ext cx="914400" cy="1281112"/>
          </a:xfrm>
          <a:prstGeom prst="can">
            <a:avLst>
              <a:gd name="adj" fmla="val 35026"/>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3812" name="Group 20"/>
          <p:cNvGrpSpPr>
            <a:grpSpLocks/>
          </p:cNvGrpSpPr>
          <p:nvPr/>
        </p:nvGrpSpPr>
        <p:grpSpPr bwMode="auto">
          <a:xfrm>
            <a:off x="3830638" y="4741863"/>
            <a:ext cx="1631950" cy="658812"/>
            <a:chOff x="0" y="0"/>
            <a:chExt cx="1631723" cy="715958"/>
          </a:xfrm>
        </p:grpSpPr>
        <p:sp>
          <p:nvSpPr>
            <p:cNvPr id="33813" name="Folded Corner 59"/>
            <p:cNvSpPr>
              <a:spLocks noChangeArrowheads="1"/>
            </p:cNvSpPr>
            <p:nvPr/>
          </p:nvSpPr>
          <p:spPr bwMode="auto">
            <a:xfrm rot="10800000">
              <a:off x="78862" y="41179"/>
              <a:ext cx="1490762" cy="674779"/>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3814" name="TextBox 60"/>
            <p:cNvSpPr>
              <a:spLocks noChangeArrowheads="1"/>
            </p:cNvSpPr>
            <p:nvPr/>
          </p:nvSpPr>
          <p:spPr bwMode="auto">
            <a:xfrm>
              <a:off x="0" y="0"/>
              <a:ext cx="1631723" cy="65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Outputs</a:t>
              </a:r>
            </a:p>
          </p:txBody>
        </p:sp>
      </p:grpSp>
      <p:sp>
        <p:nvSpPr>
          <p:cNvPr id="33815" name="Can 54"/>
          <p:cNvSpPr>
            <a:spLocks noChangeArrowheads="1"/>
          </p:cNvSpPr>
          <p:nvPr/>
        </p:nvSpPr>
        <p:spPr bwMode="auto">
          <a:xfrm>
            <a:off x="2562225" y="195263"/>
            <a:ext cx="4168775" cy="6594475"/>
          </a:xfrm>
          <a:prstGeom prst="can">
            <a:avLst>
              <a:gd name="adj" fmla="val 13629"/>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3816" name="Group 24"/>
          <p:cNvGrpSpPr>
            <a:grpSpLocks/>
          </p:cNvGrpSpPr>
          <p:nvPr/>
        </p:nvGrpSpPr>
        <p:grpSpPr bwMode="auto">
          <a:xfrm>
            <a:off x="317500" y="868363"/>
            <a:ext cx="3690938" cy="1017587"/>
            <a:chOff x="0" y="0"/>
            <a:chExt cx="3690845" cy="1017607"/>
          </a:xfrm>
        </p:grpSpPr>
        <p:sp>
          <p:nvSpPr>
            <p:cNvPr id="33817" name="TextBox 65"/>
            <p:cNvSpPr>
              <a:spLocks noChangeArrowheads="1"/>
            </p:cNvSpPr>
            <p:nvPr/>
          </p:nvSpPr>
          <p:spPr bwMode="auto">
            <a:xfrm>
              <a:off x="0" y="31750"/>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Must be unforgeable</a:t>
              </a:r>
            </a:p>
          </p:txBody>
        </p:sp>
        <p:sp>
          <p:nvSpPr>
            <p:cNvPr id="33818" name="Rectangle 66"/>
            <p:cNvSpPr>
              <a:spLocks/>
            </p:cNvSpPr>
            <p:nvPr/>
          </p:nvSpPr>
          <p:spPr bwMode="auto">
            <a:xfrm>
              <a:off x="0" y="0"/>
              <a:ext cx="1981200" cy="1017607"/>
            </a:xfrm>
            <a:prstGeom prst="rect">
              <a:avLst/>
            </a:prstGeom>
            <a:noFill/>
            <a:ln w="635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33819" name="Straight Arrow Connector 68"/>
            <p:cNvCxnSpPr>
              <a:cxnSpLocks noChangeShapeType="1"/>
              <a:stCxn id="33818" idx="3"/>
              <a:endCxn id="33802" idx="3"/>
            </p:cNvCxnSpPr>
            <p:nvPr/>
          </p:nvCxnSpPr>
          <p:spPr bwMode="auto">
            <a:xfrm flipV="1">
              <a:off x="1981200" y="497119"/>
              <a:ext cx="1709645" cy="11685"/>
            </a:xfrm>
            <a:prstGeom prst="straightConnector1">
              <a:avLst/>
            </a:prstGeom>
            <a:noFill/>
            <a:ln w="63500" cap="flat" cmpd="sng">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nvGrpSpPr>
          <p:cNvPr id="33820" name="Group 28"/>
          <p:cNvGrpSpPr>
            <a:grpSpLocks/>
          </p:cNvGrpSpPr>
          <p:nvPr/>
        </p:nvGrpSpPr>
        <p:grpSpPr bwMode="auto">
          <a:xfrm>
            <a:off x="317500" y="5526088"/>
            <a:ext cx="3690938" cy="1017587"/>
            <a:chOff x="0" y="0"/>
            <a:chExt cx="3690845" cy="1017607"/>
          </a:xfrm>
        </p:grpSpPr>
        <p:sp>
          <p:nvSpPr>
            <p:cNvPr id="33821" name="TextBox 73"/>
            <p:cNvSpPr>
              <a:spLocks noChangeArrowheads="1"/>
            </p:cNvSpPr>
            <p:nvPr/>
          </p:nvSpPr>
          <p:spPr bwMode="auto">
            <a:xfrm>
              <a:off x="0" y="31750"/>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Prevents</a:t>
              </a:r>
              <a:endParaRPr lang="zh-CN" altLang="en-US"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Additions</a:t>
              </a:r>
            </a:p>
          </p:txBody>
        </p:sp>
        <p:sp>
          <p:nvSpPr>
            <p:cNvPr id="33822" name="Rectangle 74"/>
            <p:cNvSpPr>
              <a:spLocks/>
            </p:cNvSpPr>
            <p:nvPr/>
          </p:nvSpPr>
          <p:spPr bwMode="auto">
            <a:xfrm>
              <a:off x="0" y="0"/>
              <a:ext cx="1981200" cy="1017607"/>
            </a:xfrm>
            <a:prstGeom prst="rect">
              <a:avLst/>
            </a:prstGeom>
            <a:noFill/>
            <a:ln w="635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3823" name="Straight Arrow Connector 75"/>
            <p:cNvSpPr>
              <a:spLocks noChangeShapeType="1"/>
            </p:cNvSpPr>
            <p:nvPr/>
          </p:nvSpPr>
          <p:spPr bwMode="auto">
            <a:xfrm flipV="1">
              <a:off x="1981200" y="497119"/>
              <a:ext cx="1709645" cy="11685"/>
            </a:xfrm>
            <a:prstGeom prst="straightConnector1">
              <a:avLst/>
            </a:prstGeom>
            <a:noFill/>
            <a:ln w="63500" cap="flat" cmpd="sng">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3824" name="Group 32"/>
          <p:cNvGrpSpPr>
            <a:grpSpLocks/>
          </p:cNvGrpSpPr>
          <p:nvPr/>
        </p:nvGrpSpPr>
        <p:grpSpPr bwMode="auto">
          <a:xfrm>
            <a:off x="5462588" y="863600"/>
            <a:ext cx="3617912" cy="5727700"/>
            <a:chOff x="0" y="0"/>
            <a:chExt cx="3618318" cy="5728853"/>
          </a:xfrm>
        </p:grpSpPr>
        <p:sp>
          <p:nvSpPr>
            <p:cNvPr id="33825" name="TextBox 77"/>
            <p:cNvSpPr>
              <a:spLocks noChangeArrowheads="1"/>
            </p:cNvSpPr>
            <p:nvPr/>
          </p:nvSpPr>
          <p:spPr bwMode="auto">
            <a:xfrm>
              <a:off x="1370418" y="2387373"/>
              <a:ext cx="2247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Must be tamper-proof</a:t>
              </a:r>
            </a:p>
          </p:txBody>
        </p:sp>
        <p:sp>
          <p:nvSpPr>
            <p:cNvPr id="33826" name="Rectangle 78"/>
            <p:cNvSpPr>
              <a:spLocks/>
            </p:cNvSpPr>
            <p:nvPr/>
          </p:nvSpPr>
          <p:spPr bwMode="auto">
            <a:xfrm>
              <a:off x="1370418" y="2355623"/>
              <a:ext cx="2247900" cy="1017607"/>
            </a:xfrm>
            <a:prstGeom prst="rect">
              <a:avLst/>
            </a:prstGeom>
            <a:noFill/>
            <a:ln w="635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3827" name="Right Bracket 88"/>
            <p:cNvSpPr>
              <a:spLocks/>
            </p:cNvSpPr>
            <p:nvPr/>
          </p:nvSpPr>
          <p:spPr bwMode="auto">
            <a:xfrm>
              <a:off x="0" y="0"/>
              <a:ext cx="249766" cy="5728853"/>
            </a:xfrm>
            <a:prstGeom prst="rightBracket">
              <a:avLst>
                <a:gd name="adj" fmla="val 191141"/>
              </a:avLst>
            </a:prstGeom>
            <a:noFill/>
            <a:ln w="63500" cap="flat"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33828" name="Straight Connector 92"/>
            <p:cNvCxnSpPr>
              <a:cxnSpLocks noChangeShapeType="1"/>
              <a:stCxn id="33827" idx="2"/>
              <a:endCxn id="33826" idx="1"/>
            </p:cNvCxnSpPr>
            <p:nvPr/>
          </p:nvCxnSpPr>
          <p:spPr bwMode="auto">
            <a:xfrm rot="10800000" flipH="1">
              <a:off x="249766" y="2864427"/>
              <a:ext cx="1120652" cy="1588"/>
            </a:xfrm>
            <a:prstGeom prst="line">
              <a:avLst/>
            </a:prstGeom>
            <a:noFill/>
            <a:ln w="63500" cap="flat" cmpd="sng">
              <a:solidFill>
                <a:srgbClr val="000000"/>
              </a:solidFill>
              <a:miter lim="800000"/>
              <a:headEnd/>
              <a:tailEnd/>
            </a:ln>
            <a:extLst>
              <a:ext uri="{909E8E84-426E-40DD-AFC4-6F175D3DCCD1}">
                <a14:hiddenFill xmlns:a14="http://schemas.microsoft.com/office/drawing/2010/main">
                  <a:noFill/>
                </a14:hiddenFill>
              </a:ext>
            </a:extLst>
          </p:spPr>
        </p:cxnSp>
      </p:grpSp>
      <p:sp>
        <p:nvSpPr>
          <p:cNvPr id="33829" name="Rectangle 94"/>
          <p:cNvSpPr>
            <a:spLocks noChangeArrowheads="1"/>
          </p:cNvSpPr>
          <p:nvPr/>
        </p:nvSpPr>
        <p:spPr bwMode="auto">
          <a:xfrm>
            <a:off x="-92075" y="-79375"/>
            <a:ext cx="9331325" cy="7019925"/>
          </a:xfrm>
          <a:prstGeom prst="rect">
            <a:avLst/>
          </a:prstGeom>
          <a:solidFill>
            <a:srgbClr val="7F7F7F">
              <a:alpha val="68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3830" name="Group 38"/>
          <p:cNvGrpSpPr>
            <a:grpSpLocks/>
          </p:cNvGrpSpPr>
          <p:nvPr/>
        </p:nvGrpSpPr>
        <p:grpSpPr bwMode="auto">
          <a:xfrm>
            <a:off x="276225" y="2487613"/>
            <a:ext cx="8591550" cy="1882775"/>
            <a:chOff x="0" y="0"/>
            <a:chExt cx="8591550" cy="1882692"/>
          </a:xfrm>
        </p:grpSpPr>
        <p:sp>
          <p:nvSpPr>
            <p:cNvPr id="33831" name="Rounded Rectangle 95"/>
            <p:cNvSpPr>
              <a:spLocks noChangeArrowheads="1"/>
            </p:cNvSpPr>
            <p:nvPr/>
          </p:nvSpPr>
          <p:spPr bwMode="auto">
            <a:xfrm>
              <a:off x="0" y="0"/>
              <a:ext cx="8591550" cy="1882692"/>
            </a:xfrm>
            <a:prstGeom prst="roundRect">
              <a:avLst>
                <a:gd name="adj" fmla="val 16667"/>
              </a:avLst>
            </a:prstGeom>
            <a:solidFill>
              <a:srgbClr val="9BBB59"/>
            </a:solidFill>
            <a:ln w="25400" cap="flat" cmpd="sng">
              <a:solidFill>
                <a:srgbClr val="718841"/>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3832" name="TextBox 96"/>
            <p:cNvSpPr>
              <a:spLocks noChangeArrowheads="1"/>
            </p:cNvSpPr>
            <p:nvPr/>
          </p:nvSpPr>
          <p:spPr bwMode="auto">
            <a:xfrm>
              <a:off x="371475" y="587403"/>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How can we convey the log to Alice?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4" nodeType="withEffect">
                                  <p:stCondLst>
                                    <p:cond delay="0"/>
                                  </p:stCondLst>
                                  <p:childTnLst>
                                    <p:set>
                                      <p:cBhvr>
                                        <p:cTn id="6" dur="1" fill="hold">
                                          <p:stCondLst>
                                            <p:cond delay="0"/>
                                          </p:stCondLst>
                                        </p:cTn>
                                        <p:tgtEl>
                                          <p:spTgt spid="33815"/>
                                        </p:tgtEl>
                                        <p:attrNameLst>
                                          <p:attrName>style.visibility</p:attrName>
                                        </p:attrNameLst>
                                      </p:cBhvr>
                                      <p:to>
                                        <p:strVal val="hidden"/>
                                      </p:to>
                                    </p:set>
                                  </p:childTnLst>
                                </p:cTn>
                              </p:par>
                              <p:par>
                                <p:cTn id="7" presetID="6" presetClass="emph" presetSubtype="0" accel="50000" decel="50000" fill="hold" grpId="2" nodeType="withEffect">
                                  <p:stCondLst>
                                    <p:cond delay="0"/>
                                  </p:stCondLst>
                                  <p:childTnLst>
                                    <p:animScale>
                                      <p:cBhvr>
                                        <p:cTn id="8" dur="1000" fill="hold"/>
                                        <p:tgtEl>
                                          <p:spTgt spid="33815"/>
                                        </p:tgtEl>
                                      </p:cBhvr>
                                      <p:by x="25000" y="25000"/>
                                    </p:animScale>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815"/>
                                        </p:tgtEl>
                                        <p:attrNameLst>
                                          <p:attrName>style.visibility</p:attrName>
                                        </p:attrNameLst>
                                      </p:cBhvr>
                                      <p:to>
                                        <p:strVal val="visible"/>
                                      </p:to>
                                    </p:set>
                                  </p:childTnLst>
                                </p:cTn>
                              </p:par>
                              <p:par>
                                <p:cTn id="13" presetID="0" presetClass="path" presetSubtype="0" accel="50000" decel="50000" fill="hold" grpId="1" nodeType="withEffect">
                                  <p:stCondLst>
                                    <p:cond delay="0"/>
                                  </p:stCondLst>
                                  <p:childTnLst>
                                    <p:animMotion origin="layout" path="M 0.39079 0.36181 L 4.16667E-6 -1.85185E-6 " pathEditMode="relative" rAng="0" ptsTypes="AA">
                                      <p:cBhvr>
                                        <p:cTn id="14" dur="1000" fill="hold"/>
                                        <p:tgtEl>
                                          <p:spTgt spid="33815"/>
                                        </p:tgtEl>
                                        <p:attrNameLst>
                                          <p:attrName>ppt_x,ppt_y</p:attrName>
                                        </p:attrNameLst>
                                      </p:cBhvr>
                                      <p:rCtr x="0" y="0"/>
                                    </p:animMotion>
                                  </p:childTnLst>
                                </p:cTn>
                              </p:par>
                              <p:par>
                                <p:cTn id="15" presetID="6" presetClass="emph" presetSubtype="0" accel="50000" decel="50000" fill="hold" grpId="3" nodeType="withEffect">
                                  <p:stCondLst>
                                    <p:cond delay="0"/>
                                  </p:stCondLst>
                                  <p:childTnLst>
                                    <p:animScale>
                                      <p:cBhvr>
                                        <p:cTn id="16" dur="1000" fill="hold"/>
                                        <p:tgtEl>
                                          <p:spTgt spid="33815"/>
                                        </p:tgtEl>
                                      </p:cBhvr>
                                      <p:by x="400000" y="400000"/>
                                    </p:animScale>
                                  </p:childTnLst>
                                </p:cTn>
                              </p:par>
                              <p:par>
                                <p:cTn id="17" presetID="1" presetClass="exit" presetSubtype="0" fill="hold" grpId="0" nodeType="withEffect">
                                  <p:stCondLst>
                                    <p:cond delay="0"/>
                                  </p:stCondLst>
                                  <p:childTnLst>
                                    <p:set>
                                      <p:cBhvr>
                                        <p:cTn id="18" dur="1" fill="hold">
                                          <p:stCondLst>
                                            <p:cond delay="0"/>
                                          </p:stCondLst>
                                        </p:cTn>
                                        <p:tgtEl>
                                          <p:spTgt spid="33811"/>
                                        </p:tgtEl>
                                        <p:attrNameLst>
                                          <p:attrName>style.visibility</p:attrName>
                                        </p:attrNameLst>
                                      </p:cBhvr>
                                      <p:to>
                                        <p:strVal val="hidden"/>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3794"/>
                                        </p:tgtEl>
                                        <p:attrNameLst>
                                          <p:attrName>style.visibility</p:attrName>
                                        </p:attrNameLst>
                                      </p:cBhvr>
                                      <p:to>
                                        <p:strVal val="visible"/>
                                      </p:to>
                                    </p:set>
                                  </p:childTnLst>
                                </p:cTn>
                              </p:par>
                              <p:par>
                                <p:cTn id="22" presetID="9" presetClass="exit" presetSubtype="0" fill="hold" grpId="5" nodeType="withEffect">
                                  <p:stCondLst>
                                    <p:cond delay="0"/>
                                  </p:stCondLst>
                                  <p:childTnLst>
                                    <p:animEffect>
                                      <p:cBhvr>
                                        <p:cTn id="23" dur="500"/>
                                        <p:tgtEl>
                                          <p:spTgt spid="33815"/>
                                        </p:tgtEl>
                                      </p:cBhvr>
                                    </p:animEffect>
                                    <p:set>
                                      <p:cBhvr>
                                        <p:cTn id="24" dur="1" fill="hold">
                                          <p:stCondLst>
                                            <p:cond delay="499"/>
                                          </p:stCondLst>
                                        </p:cTn>
                                        <p:tgtEl>
                                          <p:spTgt spid="3381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380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7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8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8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8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7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3824"/>
                                        </p:tgtEl>
                                        <p:attrNameLst>
                                          <p:attrName>style.visibility</p:attrName>
                                        </p:attrNameLst>
                                      </p:cBhvr>
                                      <p:to>
                                        <p:strVal val="visible"/>
                                      </p:to>
                                    </p:set>
                                    <p:animEffect>
                                      <p:cBhvr>
                                        <p:cTn id="41" dur="500"/>
                                        <p:tgtEl>
                                          <p:spTgt spid="3382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33816"/>
                                        </p:tgtEl>
                                        <p:attrNameLst>
                                          <p:attrName>style.visibility</p:attrName>
                                        </p:attrNameLst>
                                      </p:cBhvr>
                                      <p:to>
                                        <p:strVal val="visible"/>
                                      </p:to>
                                    </p:set>
                                    <p:animEffect>
                                      <p:cBhvr>
                                        <p:cTn id="46" dur="500"/>
                                        <p:tgtEl>
                                          <p:spTgt spid="338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33820"/>
                                        </p:tgtEl>
                                        <p:attrNameLst>
                                          <p:attrName>style.visibility</p:attrName>
                                        </p:attrNameLst>
                                      </p:cBhvr>
                                      <p:to>
                                        <p:strVal val="visible"/>
                                      </p:to>
                                    </p:set>
                                    <p:animEffect>
                                      <p:cBhvr>
                                        <p:cTn id="51" dur="500"/>
                                        <p:tgtEl>
                                          <p:spTgt spid="338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3383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3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animBg="1" autoUpdateAnimBg="0"/>
      <p:bldP spid="33811" grpId="0" bldLvl="0" animBg="1" autoUpdateAnimBg="0"/>
      <p:bldP spid="33815" grpId="0" bldLvl="0" animBg="1" autoUpdateAnimBg="0"/>
      <p:bldP spid="33815" grpId="1" bldLvl="0" animBg="1" autoUpdateAnimBg="0"/>
      <p:bldP spid="33815" grpId="2" bldLvl="0" animBg="1" autoUpdateAnimBg="0"/>
      <p:bldP spid="33815" grpId="3" bldLvl="0" animBg="1" autoUpdateAnimBg="0"/>
      <p:bldP spid="33815" grpId="4" bldLvl="0" animBg="1" autoUpdateAnimBg="0"/>
      <p:bldP spid="33815" grpId="5" bldLvl="0" animBg="1" autoUpdateAnimBg="0"/>
      <p:bldP spid="33829"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descr="Large confetti"/>
          <p:cNvSpPr>
            <a:spLocks noGrp="1" noChangeArrowheads="1"/>
          </p:cNvSpPr>
          <p:nvPr>
            <p:ph type="title" idx="4294967295"/>
          </p:nvPr>
        </p:nvSpPr>
        <p:spPr>
          <a:xfrm>
            <a:off x="457200" y="109538"/>
            <a:ext cx="8229600" cy="1143000"/>
          </a:xfrm>
          <a:ln/>
        </p:spPr>
        <p:txBody>
          <a:bodyPr/>
          <a:lstStyle/>
          <a:p>
            <a:pPr algn="l"/>
            <a:r>
              <a:rPr lang="zh-CN" altLang="zh-CN"/>
              <a:t>Hardware-Supported Logging</a:t>
            </a:r>
          </a:p>
        </p:txBody>
      </p:sp>
      <p:sp>
        <p:nvSpPr>
          <p:cNvPr id="35843" name="Content Placeholder 2" descr="Large confetti"/>
          <p:cNvSpPr>
            <a:spLocks noGrp="1" noChangeArrowheads="1"/>
          </p:cNvSpPr>
          <p:nvPr>
            <p:ph idx="1"/>
          </p:nvPr>
        </p:nvSpPr>
        <p:spPr>
          <a:xfrm>
            <a:off x="571500" y="1782763"/>
            <a:ext cx="4779963" cy="3208337"/>
          </a:xfrm>
          <a:ln/>
        </p:spPr>
        <p:txBody>
          <a:bodyPr/>
          <a:lstStyle/>
          <a:p>
            <a:pPr marL="285750" indent="-285750" algn="l">
              <a:lnSpc>
                <a:spcPct val="90000"/>
              </a:lnSpc>
              <a:buFontTx/>
              <a:buChar char="•"/>
            </a:pPr>
            <a:r>
              <a:rPr lang="zh-CN" altLang="zh-CN" sz="2800" b="0"/>
              <a:t>Provides integrity for append-only logs</a:t>
            </a:r>
          </a:p>
          <a:p>
            <a:pPr marL="285750" indent="-285750" algn="l">
              <a:lnSpc>
                <a:spcPct val="90000"/>
              </a:lnSpc>
              <a:buFontTx/>
              <a:buChar char="•"/>
            </a:pPr>
            <a:r>
              <a:rPr lang="zh-CN" altLang="zh-CN" sz="2800" b="0"/>
              <a:t>Can digitally sign logs</a:t>
            </a:r>
          </a:p>
          <a:p>
            <a:pPr marL="285750" indent="-285750" algn="l">
              <a:lnSpc>
                <a:spcPct val="90000"/>
              </a:lnSpc>
              <a:buFontTx/>
              <a:buChar char="•"/>
            </a:pPr>
            <a:r>
              <a:rPr lang="zh-CN" altLang="zh-CN" sz="2800" b="0"/>
              <a:t>Equipped with a certificate of authenticity</a:t>
            </a:r>
          </a:p>
          <a:p>
            <a:pPr marL="285750" indent="-285750" algn="l">
              <a:lnSpc>
                <a:spcPct val="90000"/>
              </a:lnSpc>
              <a:buFontTx/>
              <a:buChar char="•"/>
            </a:pPr>
            <a:r>
              <a:rPr lang="zh-CN" altLang="zh-CN" sz="2800" b="0"/>
              <a:t>Can authenticate that a Late Launch took place</a:t>
            </a:r>
            <a:endParaRPr lang="zh-CN" altLang="zh-CN" b="0"/>
          </a:p>
        </p:txBody>
      </p:sp>
      <p:pic>
        <p:nvPicPr>
          <p:cNvPr id="35844" name="Picture 39" descr="tc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387" t="16872" r="13440" b="21216"/>
          <a:stretch>
            <a:fillRect/>
          </a:stretch>
        </p:blipFill>
        <p:spPr bwMode="auto">
          <a:xfrm>
            <a:off x="4918075" y="4706938"/>
            <a:ext cx="28384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a:spLocks noChangeArrowheads="1"/>
          </p:cNvSpPr>
          <p:nvPr/>
        </p:nvSpPr>
        <p:spPr bwMode="auto">
          <a:xfrm>
            <a:off x="571500" y="1252538"/>
            <a:ext cx="5562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u="sng">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Trusted Platform Module (TPM)</a:t>
            </a:r>
          </a:p>
        </p:txBody>
      </p:sp>
      <p:sp>
        <p:nvSpPr>
          <p:cNvPr id="35846" name="Can 6"/>
          <p:cNvSpPr>
            <a:spLocks noChangeArrowheads="1"/>
          </p:cNvSpPr>
          <p:nvPr/>
        </p:nvSpPr>
        <p:spPr bwMode="auto">
          <a:xfrm>
            <a:off x="7221538" y="1039813"/>
            <a:ext cx="1606550" cy="2160587"/>
          </a:xfrm>
          <a:prstGeom prst="can">
            <a:avLst>
              <a:gd name="adj" fmla="val 33622"/>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5847" name="Group 7"/>
          <p:cNvGrpSpPr>
            <a:grpSpLocks/>
          </p:cNvGrpSpPr>
          <p:nvPr/>
        </p:nvGrpSpPr>
        <p:grpSpPr bwMode="auto">
          <a:xfrm>
            <a:off x="6750050" y="3527425"/>
            <a:ext cx="2012950" cy="1447800"/>
            <a:chOff x="0" y="0"/>
            <a:chExt cx="2013215" cy="1446550"/>
          </a:xfrm>
        </p:grpSpPr>
        <p:pic>
          <p:nvPicPr>
            <p:cNvPr id="35848" name="Picture 79" descr="MCSG00099_0000[1]"/>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0" y="228422"/>
              <a:ext cx="2013215" cy="108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39" descr="tc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387" t="16872" r="13440" b="21216"/>
            <a:stretch>
              <a:fillRect/>
            </a:stretch>
          </p:blipFill>
          <p:spPr bwMode="auto">
            <a:xfrm>
              <a:off x="413013" y="297541"/>
              <a:ext cx="1253596" cy="91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Box 17"/>
            <p:cNvSpPr>
              <a:spLocks noChangeArrowheads="1"/>
            </p:cNvSpPr>
            <p:nvPr/>
          </p:nvSpPr>
          <p:spPr bwMode="auto">
            <a:xfrm>
              <a:off x="544245" y="0"/>
              <a:ext cx="10376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800">
                  <a:solidFill>
                    <a:srgbClr val="4F6128"/>
                  </a:solidFill>
                  <a:latin typeface="Zapf Dingbats" charset="0"/>
                  <a:ea typeface="Zapf Dingbats" charset="0"/>
                  <a:cs typeface="Zapf Dingbats" charset="0"/>
                  <a:sym typeface="Zapf Dingbats" charset="0"/>
                </a:rPr>
                <a:t>✓</a:t>
              </a:r>
              <a:endParaRPr lang="en-US" sz="8800">
                <a:solidFill>
                  <a:srgbClr val="4F6128"/>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sp>
        <p:nvSpPr>
          <p:cNvPr id="35851" name="Folded Corner 19"/>
          <p:cNvSpPr>
            <a:spLocks noChangeArrowheads="1"/>
          </p:cNvSpPr>
          <p:nvPr/>
        </p:nvSpPr>
        <p:spPr bwMode="auto">
          <a:xfrm rot="10800000">
            <a:off x="2489200" y="5480050"/>
            <a:ext cx="1317625" cy="942975"/>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5852" name="Folded Corner 20"/>
          <p:cNvSpPr>
            <a:spLocks noChangeArrowheads="1"/>
          </p:cNvSpPr>
          <p:nvPr/>
        </p:nvSpPr>
        <p:spPr bwMode="auto">
          <a:xfrm rot="10800000">
            <a:off x="2489200" y="5480050"/>
            <a:ext cx="1317625" cy="942975"/>
          </a:xfrm>
          <a:prstGeom prst="foldedCorner">
            <a:avLst>
              <a:gd name="adj" fmla="val 12500"/>
            </a:avLst>
          </a:prstGeom>
          <a:solidFill>
            <a:srgbClr val="4F6128"/>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5853" name="Folded Corner 21"/>
          <p:cNvSpPr>
            <a:spLocks noChangeArrowheads="1"/>
          </p:cNvSpPr>
          <p:nvPr/>
        </p:nvSpPr>
        <p:spPr bwMode="auto">
          <a:xfrm rot="10800000">
            <a:off x="2489200" y="5480050"/>
            <a:ext cx="1317625" cy="942975"/>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5854" name="TextBox 22"/>
          <p:cNvSpPr>
            <a:spLocks noChangeArrowheads="1"/>
          </p:cNvSpPr>
          <p:nvPr/>
        </p:nvSpPr>
        <p:spPr bwMode="auto">
          <a:xfrm>
            <a:off x="2355850" y="5434013"/>
            <a:ext cx="1541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Late</a:t>
            </a:r>
          </a:p>
        </p:txBody>
      </p:sp>
      <p:sp>
        <p:nvSpPr>
          <p:cNvPr id="35855" name="TextBox 23"/>
          <p:cNvSpPr>
            <a:spLocks noChangeArrowheads="1"/>
          </p:cNvSpPr>
          <p:nvPr/>
        </p:nvSpPr>
        <p:spPr bwMode="auto">
          <a:xfrm>
            <a:off x="2355850" y="5794375"/>
            <a:ext cx="1541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Launch</a:t>
            </a:r>
          </a:p>
        </p:txBody>
      </p:sp>
      <p:sp>
        <p:nvSpPr>
          <p:cNvPr id="35856" name="TextBox 24"/>
          <p:cNvSpPr>
            <a:spLocks noChangeArrowheads="1"/>
          </p:cNvSpPr>
          <p:nvPr/>
        </p:nvSpPr>
        <p:spPr bwMode="auto">
          <a:xfrm>
            <a:off x="2719388" y="5230813"/>
            <a:ext cx="1036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0">
                <a:solidFill>
                  <a:srgbClr val="4F6128"/>
                </a:solidFill>
                <a:latin typeface="Zapf Dingbats" charset="0"/>
                <a:ea typeface="Zapf Dingbats" charset="0"/>
                <a:cs typeface="Zapf Dingbats" charset="0"/>
                <a:sym typeface="Zapf Dingbats" charset="0"/>
              </a:rPr>
              <a:t>✓</a:t>
            </a:r>
            <a:endParaRPr lang="en-US" sz="8000">
              <a:solidFill>
                <a:srgbClr val="4F6128"/>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5857" name="TextBox 25"/>
          <p:cNvSpPr>
            <a:spLocks noChangeArrowheads="1"/>
          </p:cNvSpPr>
          <p:nvPr/>
        </p:nvSpPr>
        <p:spPr bwMode="auto">
          <a:xfrm>
            <a:off x="6981825" y="1417638"/>
            <a:ext cx="2085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a:solidFill>
                  <a:srgbClr val="FFFFFF"/>
                </a:solidFill>
                <a:latin typeface="Script MT Bold" pitchFamily="2" charset="0"/>
                <a:sym typeface="Script MT Bold" pitchFamily="2" charset="0"/>
              </a:rPr>
              <a:t>John</a:t>
            </a:r>
            <a:endParaRPr lang="en-US" sz="4400">
              <a:solidFill>
                <a:srgbClr val="FFFFFF"/>
              </a:solidFill>
              <a:latin typeface="Script MT Bold" pitchFamily="2" charset="0"/>
              <a:sym typeface="Script MT Bold" pitchFamily="2" charset="0"/>
            </a:endParaRPr>
          </a:p>
        </p:txBody>
      </p:sp>
      <p:sp>
        <p:nvSpPr>
          <p:cNvPr id="35858" name="TextBox 26"/>
          <p:cNvSpPr>
            <a:spLocks noChangeArrowheads="1"/>
          </p:cNvSpPr>
          <p:nvPr/>
        </p:nvSpPr>
        <p:spPr bwMode="auto">
          <a:xfrm>
            <a:off x="6981825" y="1995488"/>
            <a:ext cx="2085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a:solidFill>
                  <a:srgbClr val="FFFFFF"/>
                </a:solidFill>
                <a:latin typeface="Script MT Bold" pitchFamily="2" charset="0"/>
                <a:sym typeface="Script MT Bold" pitchFamily="2" charset="0"/>
              </a:rPr>
              <a:t>Hancock</a:t>
            </a:r>
          </a:p>
        </p:txBody>
      </p:sp>
      <p:grpSp>
        <p:nvGrpSpPr>
          <p:cNvPr id="35859" name="Group 19"/>
          <p:cNvGrpSpPr>
            <a:grpSpLocks/>
          </p:cNvGrpSpPr>
          <p:nvPr/>
        </p:nvGrpSpPr>
        <p:grpSpPr bwMode="auto">
          <a:xfrm>
            <a:off x="457200" y="5387975"/>
            <a:ext cx="1541463" cy="990600"/>
            <a:chOff x="0" y="0"/>
            <a:chExt cx="1540930" cy="990616"/>
          </a:xfrm>
        </p:grpSpPr>
        <p:sp>
          <p:nvSpPr>
            <p:cNvPr id="35860" name="Folded Corner 29"/>
            <p:cNvSpPr>
              <a:spLocks noChangeArrowheads="1"/>
            </p:cNvSpPr>
            <p:nvPr/>
          </p:nvSpPr>
          <p:spPr bwMode="auto">
            <a:xfrm rot="10800000">
              <a:off x="132490" y="47355"/>
              <a:ext cx="1318284"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5861" name="TextBox 30"/>
            <p:cNvSpPr>
              <a:spLocks noChangeArrowheads="1"/>
            </p:cNvSpPr>
            <p:nvPr/>
          </p:nvSpPr>
          <p:spPr bwMode="auto">
            <a:xfrm>
              <a:off x="0" y="0"/>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Late</a:t>
              </a:r>
            </a:p>
          </p:txBody>
        </p:sp>
        <p:sp>
          <p:nvSpPr>
            <p:cNvPr id="35862" name="TextBox 31"/>
            <p:cNvSpPr>
              <a:spLocks noChangeArrowheads="1"/>
            </p:cNvSpPr>
            <p:nvPr/>
          </p:nvSpPr>
          <p:spPr bwMode="auto">
            <a:xfrm>
              <a:off x="0" y="360614"/>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Launch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35847"/>
                                        </p:tgtEl>
                                        <p:attrNameLst>
                                          <p:attrName>style.visibility</p:attrName>
                                        </p:attrNameLst>
                                      </p:cBhvr>
                                      <p:to>
                                        <p:strVal val="hidden"/>
                                      </p:to>
                                    </p:set>
                                  </p:childTnLst>
                                </p:cTn>
                              </p:par>
                              <p:par>
                                <p:cTn id="7" presetID="6" presetClass="emph" presetSubtype="0" accel="50000" decel="50000" fill="hold" nodeType="withEffect">
                                  <p:stCondLst>
                                    <p:cond delay="0"/>
                                  </p:stCondLst>
                                  <p:childTnLst>
                                    <p:animScale>
                                      <p:cBhvr>
                                        <p:cTn id="8" dur="500" fill="hold"/>
                                        <p:tgtEl>
                                          <p:spTgt spid="35847"/>
                                        </p:tgtEl>
                                      </p:cBhvr>
                                      <p:by x="25000" y="25000"/>
                                    </p:animScale>
                                  </p:childTnLst>
                                </p:cTn>
                              </p:par>
                              <p:par>
                                <p:cTn id="9" presetID="1" presetClass="exit" presetSubtype="0" fill="hold" grpId="3" nodeType="withEffect">
                                  <p:stCondLst>
                                    <p:cond delay="0"/>
                                  </p:stCondLst>
                                  <p:childTnLst>
                                    <p:set>
                                      <p:cBhvr>
                                        <p:cTn id="10" dur="1" fill="hold">
                                          <p:stCondLst>
                                            <p:cond delay="0"/>
                                          </p:stCondLst>
                                        </p:cTn>
                                        <p:tgtEl>
                                          <p:spTgt spid="35846"/>
                                        </p:tgtEl>
                                        <p:attrNameLst>
                                          <p:attrName>style.visibility</p:attrName>
                                        </p:attrNameLst>
                                      </p:cBhvr>
                                      <p:to>
                                        <p:strVal val="hidden"/>
                                      </p:to>
                                    </p:set>
                                  </p:childTnLst>
                                </p:cTn>
                              </p:par>
                              <p:par>
                                <p:cTn id="11" presetID="6" presetClass="emph" presetSubtype="0" accel="50000" decel="50000" fill="hold" grpId="4" nodeType="withEffect">
                                  <p:stCondLst>
                                    <p:cond delay="0"/>
                                  </p:stCondLst>
                                  <p:childTnLst>
                                    <p:animScale>
                                      <p:cBhvr>
                                        <p:cTn id="12" dur="500" fill="hold"/>
                                        <p:tgtEl>
                                          <p:spTgt spid="35846"/>
                                        </p:tgtEl>
                                      </p:cBhvr>
                                      <p:by x="25000" y="25000"/>
                                    </p:animScale>
                                  </p:childTnLst>
                                </p:cTn>
                              </p:par>
                              <p:par>
                                <p:cTn id="13" presetID="1" presetClass="exit" presetSubtype="0" fill="hold" nodeType="withEffect">
                                  <p:stCondLst>
                                    <p:cond delay="0"/>
                                  </p:stCondLst>
                                  <p:childTnLst>
                                    <p:set>
                                      <p:cBhvr>
                                        <p:cTn id="14" dur="1" fill="hold">
                                          <p:stCondLst>
                                            <p:cond delay="0"/>
                                          </p:stCondLst>
                                        </p:cTn>
                                        <p:tgtEl>
                                          <p:spTgt spid="35859"/>
                                        </p:tgtEl>
                                        <p:attrNameLst>
                                          <p:attrName>style.visibility</p:attrName>
                                        </p:attrNameLst>
                                      </p:cBhvr>
                                      <p:to>
                                        <p:strVal val="hidden"/>
                                      </p:to>
                                    </p:set>
                                  </p:childTnLst>
                                </p:cTn>
                              </p:par>
                              <p:par>
                                <p:cTn id="15" presetID="6" presetClass="emph" presetSubtype="0" accel="50000" decel="50000" fill="hold" nodeType="withEffect">
                                  <p:stCondLst>
                                    <p:cond delay="0"/>
                                  </p:stCondLst>
                                  <p:childTnLst>
                                    <p:animScale>
                                      <p:cBhvr>
                                        <p:cTn id="16" dur="500" fill="hold"/>
                                        <p:tgtEl>
                                          <p:spTgt spid="35859"/>
                                        </p:tgtEl>
                                      </p:cBhvr>
                                      <p:by x="25000" y="25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6"/>
                                        </p:tgtEl>
                                        <p:attrNameLst>
                                          <p:attrName>style.visibility</p:attrName>
                                        </p:attrNameLst>
                                      </p:cBhvr>
                                      <p:to>
                                        <p:strVal val="visible"/>
                                      </p:to>
                                    </p:set>
                                  </p:childTnLst>
                                </p:cTn>
                              </p:par>
                            </p:childTnLst>
                          </p:cTn>
                        </p:par>
                        <p:par>
                          <p:cTn id="29" fill="hold" nodeType="afterGroup">
                            <p:stCondLst>
                              <p:cond delay="1"/>
                            </p:stCondLst>
                            <p:childTnLst>
                              <p:par>
                                <p:cTn id="30" presetID="0" presetClass="path" presetSubtype="0" accel="50000" decel="50000" fill="hold" grpId="1" nodeType="afterEffect">
                                  <p:stCondLst>
                                    <p:cond delay="0"/>
                                  </p:stCondLst>
                                  <p:childTnLst>
                                    <p:animMotion origin="layout" path="M -0.18611 0.50602 L 0.00643 -0.00139 " pathEditMode="relative" rAng="0" ptsTypes="AA">
                                      <p:cBhvr>
                                        <p:cTn id="31" dur="1000" fill="hold"/>
                                        <p:tgtEl>
                                          <p:spTgt spid="35846"/>
                                        </p:tgtEl>
                                        <p:attrNameLst>
                                          <p:attrName>ppt_x,ppt_y</p:attrName>
                                        </p:attrNameLst>
                                      </p:cBhvr>
                                      <p:rCtr x="960000" y="-2539900"/>
                                    </p:animMotion>
                                  </p:childTnLst>
                                </p:cTn>
                              </p:par>
                              <p:par>
                                <p:cTn id="32" presetID="6" presetClass="emph" presetSubtype="0" accel="50000" decel="50000" fill="hold" grpId="2" nodeType="withEffect">
                                  <p:stCondLst>
                                    <p:cond delay="0"/>
                                  </p:stCondLst>
                                  <p:childTnLst>
                                    <p:animScale>
                                      <p:cBhvr>
                                        <p:cTn id="33" dur="1000" fill="hold"/>
                                        <p:tgtEl>
                                          <p:spTgt spid="35846"/>
                                        </p:tgtEl>
                                      </p:cBhvr>
                                      <p:by x="400000" y="4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843">
                                            <p:txEl>
                                              <p:pRg st="1" end="1"/>
                                            </p:txEl>
                                          </p:spTgt>
                                        </p:tgtEl>
                                        <p:attrNameLst>
                                          <p:attrName>style.visibility</p:attrName>
                                        </p:attrNameLst>
                                      </p:cBhvr>
                                      <p:to>
                                        <p:strVal val="visible"/>
                                      </p:to>
                                    </p:set>
                                  </p:childTnLst>
                                </p:cTn>
                              </p:par>
                              <p:par>
                                <p:cTn id="38" presetID="22" presetClass="entr" presetSubtype="8" fill="hold" grpId="0" nodeType="withEffect">
                                  <p:stCondLst>
                                    <p:cond delay="0"/>
                                  </p:stCondLst>
                                  <p:childTnLst>
                                    <p:set>
                                      <p:cBhvr>
                                        <p:cTn id="39" dur="1" fill="hold">
                                          <p:stCondLst>
                                            <p:cond delay="0"/>
                                          </p:stCondLst>
                                        </p:cTn>
                                        <p:tgtEl>
                                          <p:spTgt spid="35857"/>
                                        </p:tgtEl>
                                        <p:attrNameLst>
                                          <p:attrName>style.visibility</p:attrName>
                                        </p:attrNameLst>
                                      </p:cBhvr>
                                      <p:to>
                                        <p:strVal val="visible"/>
                                      </p:to>
                                    </p:set>
                                    <p:animEffect>
                                      <p:cBhvr>
                                        <p:cTn id="40" dur="500"/>
                                        <p:tgtEl>
                                          <p:spTgt spid="35857"/>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5858"/>
                                        </p:tgtEl>
                                        <p:attrNameLst>
                                          <p:attrName>style.visibility</p:attrName>
                                        </p:attrNameLst>
                                      </p:cBhvr>
                                      <p:to>
                                        <p:strVal val="visible"/>
                                      </p:to>
                                    </p:set>
                                    <p:animEffect>
                                      <p:cBhvr>
                                        <p:cTn id="44" dur="500"/>
                                        <p:tgtEl>
                                          <p:spTgt spid="3585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843">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847"/>
                                        </p:tgtEl>
                                        <p:attrNameLst>
                                          <p:attrName>style.visibility</p:attrName>
                                        </p:attrNameLst>
                                      </p:cBhvr>
                                      <p:to>
                                        <p:strVal val="visible"/>
                                      </p:to>
                                    </p:set>
                                  </p:childTnLst>
                                </p:cTn>
                              </p:par>
                              <p:par>
                                <p:cTn id="51" presetID="0" presetClass="path" presetSubtype="0" accel="50000" decel="50000" fill="hold" nodeType="withEffect">
                                  <p:stCondLst>
                                    <p:cond delay="0"/>
                                  </p:stCondLst>
                                  <p:childTnLst>
                                    <p:animMotion origin="layout" path="M -0.15851 0.18935 L 3.88889E-6 1.48148E-6 " pathEditMode="relative" rAng="0" ptsTypes="AA">
                                      <p:cBhvr>
                                        <p:cTn id="52" dur="1000" fill="hold"/>
                                        <p:tgtEl>
                                          <p:spTgt spid="35847"/>
                                        </p:tgtEl>
                                        <p:attrNameLst>
                                          <p:attrName>ppt_x,ppt_y</p:attrName>
                                        </p:attrNameLst>
                                      </p:cBhvr>
                                      <p:rCtr x="0" y="0"/>
                                    </p:animMotion>
                                  </p:childTnLst>
                                </p:cTn>
                              </p:par>
                              <p:par>
                                <p:cTn id="53" presetID="6" presetClass="emph" presetSubtype="0" accel="50000" decel="50000" fill="hold" nodeType="withEffect">
                                  <p:stCondLst>
                                    <p:cond delay="0"/>
                                  </p:stCondLst>
                                  <p:childTnLst>
                                    <p:animScale>
                                      <p:cBhvr>
                                        <p:cTn id="54" dur="1000" fill="hold"/>
                                        <p:tgtEl>
                                          <p:spTgt spid="35847"/>
                                        </p:tgtEl>
                                      </p:cBhvr>
                                      <p:by x="400000" y="4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843">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859"/>
                                        </p:tgtEl>
                                        <p:attrNameLst>
                                          <p:attrName>style.visibility</p:attrName>
                                        </p:attrNameLst>
                                      </p:cBhvr>
                                      <p:to>
                                        <p:strVal val="visible"/>
                                      </p:to>
                                    </p:set>
                                  </p:childTnLst>
                                </p:cTn>
                              </p:par>
                              <p:par>
                                <p:cTn id="61" presetID="6" presetClass="emph" presetSubtype="0" accel="50000" decel="50000" fill="hold" nodeType="withEffect">
                                  <p:stCondLst>
                                    <p:cond delay="0"/>
                                  </p:stCondLst>
                                  <p:childTnLst>
                                    <p:animScale>
                                      <p:cBhvr>
                                        <p:cTn id="62" dur="1000" fill="hold"/>
                                        <p:tgtEl>
                                          <p:spTgt spid="35859"/>
                                        </p:tgtEl>
                                      </p:cBhvr>
                                      <p:by x="400000" y="400000"/>
                                    </p:animScale>
                                  </p:childTnLst>
                                </p:cTn>
                              </p:par>
                              <p:par>
                                <p:cTn id="63" presetID="0" presetClass="path" presetSubtype="0" accel="50000" decel="50000" fill="hold" nodeType="withEffect">
                                  <p:stCondLst>
                                    <p:cond delay="0"/>
                                  </p:stCondLst>
                                  <p:childTnLst>
                                    <p:animMotion origin="layout" path="M 0.55556 -0.04838 L 0.20799 0.0081 " pathEditMode="relative" rAng="0" ptsTypes="AA">
                                      <p:cBhvr>
                                        <p:cTn id="64" dur="1000" fill="hold"/>
                                        <p:tgtEl>
                                          <p:spTgt spid="35859"/>
                                        </p:tgtEl>
                                        <p:attrNameLst>
                                          <p:attrName>ppt_x,ppt_y</p:attrName>
                                        </p:attrNameLst>
                                      </p:cBhvr>
                                      <p:rCtr x="-1739900" y="280000"/>
                                    </p:animMotion>
                                  </p:childTnLst>
                                </p:cTn>
                              </p:par>
                            </p:childTnLst>
                          </p:cTn>
                        </p:par>
                        <p:par>
                          <p:cTn id="65" fill="hold" nodeType="afterGroup">
                            <p:stCondLst>
                              <p:cond delay="1000"/>
                            </p:stCondLst>
                            <p:childTnLst>
                              <p:par>
                                <p:cTn id="66" presetID="1" presetClass="exit" presetSubtype="0" fill="hold" nodeType="afterEffect">
                                  <p:stCondLst>
                                    <p:cond delay="0"/>
                                  </p:stCondLst>
                                  <p:childTnLst>
                                    <p:set>
                                      <p:cBhvr>
                                        <p:cTn id="67" dur="1" fill="hold">
                                          <p:stCondLst>
                                            <p:cond delay="0"/>
                                          </p:stCondLst>
                                        </p:cTn>
                                        <p:tgtEl>
                                          <p:spTgt spid="35859"/>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3585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585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5855"/>
                                        </p:tgtEl>
                                        <p:attrNameLst>
                                          <p:attrName>style.visibility</p:attrName>
                                        </p:attrNameLst>
                                      </p:cBhvr>
                                      <p:to>
                                        <p:strVal val="visible"/>
                                      </p:to>
                                    </p:set>
                                  </p:childTnLst>
                                </p:cTn>
                              </p:par>
                            </p:childTnLst>
                          </p:cTn>
                        </p:par>
                        <p:par>
                          <p:cTn id="74" fill="hold" nodeType="afterGroup">
                            <p:stCondLst>
                              <p:cond delay="1001"/>
                            </p:stCondLst>
                            <p:childTnLst>
                              <p:par>
                                <p:cTn id="75" presetID="22" presetClass="entr" presetSubtype="1" fill="hold" grpId="0" nodeType="afterEffect">
                                  <p:stCondLst>
                                    <p:cond delay="0"/>
                                  </p:stCondLst>
                                  <p:childTnLst>
                                    <p:set>
                                      <p:cBhvr>
                                        <p:cTn id="76" dur="1" fill="hold">
                                          <p:stCondLst>
                                            <p:cond delay="0"/>
                                          </p:stCondLst>
                                        </p:cTn>
                                        <p:tgtEl>
                                          <p:spTgt spid="35852"/>
                                        </p:tgtEl>
                                        <p:attrNameLst>
                                          <p:attrName>style.visibility</p:attrName>
                                        </p:attrNameLst>
                                      </p:cBhvr>
                                      <p:to>
                                        <p:strVal val="visible"/>
                                      </p:to>
                                    </p:set>
                                    <p:animEffect>
                                      <p:cBhvr>
                                        <p:cTn id="77" dur="1000"/>
                                        <p:tgtEl>
                                          <p:spTgt spid="35852"/>
                                        </p:tgtEl>
                                      </p:cBhvr>
                                    </p:animEffect>
                                  </p:childTnLst>
                                </p:cTn>
                              </p:par>
                              <p:par>
                                <p:cTn id="78" presetID="22" presetClass="entr" presetSubtype="1" fill="hold" grpId="0" nodeType="withEffect">
                                  <p:stCondLst>
                                    <p:cond delay="100"/>
                                  </p:stCondLst>
                                  <p:childTnLst>
                                    <p:set>
                                      <p:cBhvr>
                                        <p:cTn id="79" dur="1" fill="hold">
                                          <p:stCondLst>
                                            <p:cond delay="0"/>
                                          </p:stCondLst>
                                        </p:cTn>
                                        <p:tgtEl>
                                          <p:spTgt spid="35853"/>
                                        </p:tgtEl>
                                        <p:attrNameLst>
                                          <p:attrName>style.visibility</p:attrName>
                                        </p:attrNameLst>
                                      </p:cBhvr>
                                      <p:to>
                                        <p:strVal val="visible"/>
                                      </p:to>
                                    </p:set>
                                    <p:animEffect>
                                      <p:cBhvr>
                                        <p:cTn id="80" dur="1000"/>
                                        <p:tgtEl>
                                          <p:spTgt spid="35853"/>
                                        </p:tgtEl>
                                      </p:cBhvr>
                                    </p:animEffect>
                                  </p:childTnLst>
                                </p:cTn>
                              </p:par>
                            </p:childTnLst>
                          </p:cTn>
                        </p:par>
                        <p:par>
                          <p:cTn id="81" fill="hold" nodeType="afterGroup">
                            <p:stCondLst>
                              <p:cond delay="2101"/>
                            </p:stCondLst>
                            <p:childTnLst>
                              <p:par>
                                <p:cTn id="82" presetID="22" presetClass="entr" presetSubtype="4" fill="hold" grpId="0" nodeType="afterEffect">
                                  <p:stCondLst>
                                    <p:cond delay="0"/>
                                  </p:stCondLst>
                                  <p:childTnLst>
                                    <p:set>
                                      <p:cBhvr>
                                        <p:cTn id="83" dur="1" fill="hold">
                                          <p:stCondLst>
                                            <p:cond delay="0"/>
                                          </p:stCondLst>
                                        </p:cTn>
                                        <p:tgtEl>
                                          <p:spTgt spid="35856"/>
                                        </p:tgtEl>
                                        <p:attrNameLst>
                                          <p:attrName>style.visibility</p:attrName>
                                        </p:attrNameLst>
                                      </p:cBhvr>
                                      <p:to>
                                        <p:strVal val="visible"/>
                                      </p:to>
                                    </p:set>
                                    <p:animEffect>
                                      <p:cBhvr>
                                        <p:cTn id="84" dur="500"/>
                                        <p:tgtEl>
                                          <p:spTgt spid="3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0" autoUpdateAnimBg="0"/>
      <p:bldP spid="35845" grpId="0" bldLvl="0" autoUpdateAnimBg="0"/>
      <p:bldP spid="35846" grpId="0" bldLvl="0" animBg="1" autoUpdateAnimBg="0"/>
      <p:bldP spid="35846" grpId="1" bldLvl="0" animBg="1" autoUpdateAnimBg="0"/>
      <p:bldP spid="35846" grpId="2" bldLvl="0" animBg="1" autoUpdateAnimBg="0"/>
      <p:bldP spid="35846" grpId="3" bldLvl="0" animBg="1" autoUpdateAnimBg="0"/>
      <p:bldP spid="35846" grpId="4" bldLvl="0" animBg="1" autoUpdateAnimBg="0"/>
      <p:bldP spid="35851" grpId="0" bldLvl="0" animBg="1" autoUpdateAnimBg="0"/>
      <p:bldP spid="35852" grpId="0" bldLvl="0" animBg="1" autoUpdateAnimBg="0"/>
      <p:bldP spid="35853" grpId="0" bldLvl="0" animBg="1" autoUpdateAnimBg="0"/>
      <p:bldP spid="35854" grpId="0" bldLvl="0" autoUpdateAnimBg="0"/>
      <p:bldP spid="35855" grpId="0" bldLvl="0" autoUpdateAnimBg="0"/>
      <p:bldP spid="35856" grpId="0" bldLvl="0" autoUpdateAnimBg="0"/>
      <p:bldP spid="35857" grpId="0" bldLvl="0" autoUpdateAnimBg="0"/>
      <p:bldP spid="3585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9" descr="tc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387" t="16872" r="13440" b="21216"/>
          <a:stretch>
            <a:fillRect/>
          </a:stretch>
        </p:blipFill>
        <p:spPr bwMode="auto">
          <a:xfrm>
            <a:off x="6153150" y="4832350"/>
            <a:ext cx="267017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Can 64"/>
          <p:cNvSpPr>
            <a:spLocks noChangeArrowheads="1"/>
          </p:cNvSpPr>
          <p:nvPr/>
        </p:nvSpPr>
        <p:spPr bwMode="auto">
          <a:xfrm>
            <a:off x="2562225" y="195263"/>
            <a:ext cx="4168775" cy="6594475"/>
          </a:xfrm>
          <a:prstGeom prst="can">
            <a:avLst>
              <a:gd name="adj" fmla="val 13629"/>
            </a:avLst>
          </a:prstGeom>
          <a:solidFill>
            <a:srgbClr val="4F81BD">
              <a:alpha val="50000"/>
            </a:srgbClr>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37892" name="Group 4"/>
          <p:cNvGrpSpPr>
            <a:grpSpLocks/>
          </p:cNvGrpSpPr>
          <p:nvPr/>
        </p:nvGrpSpPr>
        <p:grpSpPr bwMode="auto">
          <a:xfrm>
            <a:off x="3987800" y="1962150"/>
            <a:ext cx="1317625" cy="793750"/>
            <a:chOff x="0" y="0"/>
            <a:chExt cx="1318284" cy="793596"/>
          </a:xfrm>
        </p:grpSpPr>
        <p:sp>
          <p:nvSpPr>
            <p:cNvPr id="37893" name="Folded Corner 9"/>
            <p:cNvSpPr>
              <a:spLocks noChangeArrowheads="1"/>
            </p:cNvSpPr>
            <p:nvPr/>
          </p:nvSpPr>
          <p:spPr bwMode="auto">
            <a:xfrm rot="10800000">
              <a:off x="0" y="0"/>
              <a:ext cx="1318284" cy="79359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7894" name="Rounded Rectangle 10"/>
            <p:cNvSpPr>
              <a:spLocks noChangeArrowheads="1"/>
            </p:cNvSpPr>
            <p:nvPr/>
          </p:nvSpPr>
          <p:spPr bwMode="auto">
            <a:xfrm>
              <a:off x="172309" y="236777"/>
              <a:ext cx="973667" cy="320040"/>
            </a:xfrm>
            <a:prstGeom prst="roundRect">
              <a:avLst>
                <a:gd name="adj" fmla="val 16667"/>
              </a:avLst>
            </a:prstGeom>
            <a:solidFill>
              <a:schemeClr val="accent1"/>
            </a:solidFill>
            <a:ln w="25400" cap="flat" cmpd="sng">
              <a:solidFill>
                <a:schemeClr val="tx2"/>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grpSp>
      <p:grpSp>
        <p:nvGrpSpPr>
          <p:cNvPr id="37895" name="Group 7"/>
          <p:cNvGrpSpPr>
            <a:grpSpLocks/>
          </p:cNvGrpSpPr>
          <p:nvPr/>
        </p:nvGrpSpPr>
        <p:grpSpPr bwMode="auto">
          <a:xfrm>
            <a:off x="4213225" y="5526088"/>
            <a:ext cx="866775" cy="1049337"/>
            <a:chOff x="0" y="0"/>
            <a:chExt cx="1119269" cy="1353676"/>
          </a:xfrm>
        </p:grpSpPr>
        <p:sp>
          <p:nvSpPr>
            <p:cNvPr id="37896" name="Folded Corner 15"/>
            <p:cNvSpPr>
              <a:spLocks noChangeArrowheads="1"/>
            </p:cNvSpPr>
            <p:nvPr/>
          </p:nvSpPr>
          <p:spPr bwMode="auto">
            <a:xfrm rot="10800000">
              <a:off x="0" y="0"/>
              <a:ext cx="1119269" cy="135367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37897" name="Picture 209" descr="MCj041124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17" y="222966"/>
              <a:ext cx="957034" cy="90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898" name="Group 10"/>
          <p:cNvGrpSpPr>
            <a:grpSpLocks/>
          </p:cNvGrpSpPr>
          <p:nvPr/>
        </p:nvGrpSpPr>
        <p:grpSpPr bwMode="auto">
          <a:xfrm>
            <a:off x="3876675" y="846138"/>
            <a:ext cx="1539875" cy="990600"/>
            <a:chOff x="0" y="0"/>
            <a:chExt cx="1540930" cy="990616"/>
          </a:xfrm>
        </p:grpSpPr>
        <p:sp>
          <p:nvSpPr>
            <p:cNvPr id="37899" name="Folded Corner 26"/>
            <p:cNvSpPr>
              <a:spLocks noChangeArrowheads="1"/>
            </p:cNvSpPr>
            <p:nvPr/>
          </p:nvSpPr>
          <p:spPr bwMode="auto">
            <a:xfrm rot="10800000">
              <a:off x="132490" y="47355"/>
              <a:ext cx="1318284"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7900" name="TextBox 27"/>
            <p:cNvSpPr>
              <a:spLocks noChangeArrowheads="1"/>
            </p:cNvSpPr>
            <p:nvPr/>
          </p:nvSpPr>
          <p:spPr bwMode="auto">
            <a:xfrm>
              <a:off x="0" y="0"/>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Late</a:t>
              </a:r>
            </a:p>
          </p:txBody>
        </p:sp>
        <p:sp>
          <p:nvSpPr>
            <p:cNvPr id="37901" name="TextBox 28"/>
            <p:cNvSpPr>
              <a:spLocks noChangeArrowheads="1"/>
            </p:cNvSpPr>
            <p:nvPr/>
          </p:nvSpPr>
          <p:spPr bwMode="auto">
            <a:xfrm>
              <a:off x="0" y="360614"/>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Launch</a:t>
              </a:r>
            </a:p>
          </p:txBody>
        </p:sp>
      </p:grpSp>
      <p:grpSp>
        <p:nvGrpSpPr>
          <p:cNvPr id="37902" name="Group 14"/>
          <p:cNvGrpSpPr>
            <a:grpSpLocks/>
          </p:cNvGrpSpPr>
          <p:nvPr/>
        </p:nvGrpSpPr>
        <p:grpSpPr bwMode="auto">
          <a:xfrm>
            <a:off x="4244975" y="2879725"/>
            <a:ext cx="803275" cy="942975"/>
            <a:chOff x="0" y="0"/>
            <a:chExt cx="804333" cy="943261"/>
          </a:xfrm>
        </p:grpSpPr>
        <p:sp>
          <p:nvSpPr>
            <p:cNvPr id="37903" name="Folded Corner 32"/>
            <p:cNvSpPr>
              <a:spLocks noChangeArrowheads="1"/>
            </p:cNvSpPr>
            <p:nvPr/>
          </p:nvSpPr>
          <p:spPr bwMode="auto">
            <a:xfrm rot="10800000">
              <a:off x="0" y="0"/>
              <a:ext cx="804333"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7904" name="Rounded Rectangle 33"/>
            <p:cNvSpPr>
              <a:spLocks noChangeArrowheads="1"/>
            </p:cNvSpPr>
            <p:nvPr/>
          </p:nvSpPr>
          <p:spPr bwMode="auto">
            <a:xfrm>
              <a:off x="58008" y="173181"/>
              <a:ext cx="688318" cy="596900"/>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grpSp>
      <p:grpSp>
        <p:nvGrpSpPr>
          <p:cNvPr id="37905" name="Group 17"/>
          <p:cNvGrpSpPr>
            <a:grpSpLocks/>
          </p:cNvGrpSpPr>
          <p:nvPr/>
        </p:nvGrpSpPr>
        <p:grpSpPr bwMode="auto">
          <a:xfrm>
            <a:off x="3900488" y="3948113"/>
            <a:ext cx="1490662" cy="668337"/>
            <a:chOff x="0" y="0"/>
            <a:chExt cx="1490762" cy="725141"/>
          </a:xfrm>
        </p:grpSpPr>
        <p:sp>
          <p:nvSpPr>
            <p:cNvPr id="37906" name="Folded Corner 40"/>
            <p:cNvSpPr>
              <a:spLocks noChangeArrowheads="1"/>
            </p:cNvSpPr>
            <p:nvPr/>
          </p:nvSpPr>
          <p:spPr bwMode="auto">
            <a:xfrm rot="10800000">
              <a:off x="0" y="50362"/>
              <a:ext cx="1490762" cy="674779"/>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7907" name="TextBox 41"/>
            <p:cNvSpPr>
              <a:spLocks noChangeArrowheads="1"/>
            </p:cNvSpPr>
            <p:nvPr/>
          </p:nvSpPr>
          <p:spPr bwMode="auto">
            <a:xfrm>
              <a:off x="5638" y="0"/>
              <a:ext cx="1479487" cy="65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Inputs</a:t>
              </a:r>
            </a:p>
          </p:txBody>
        </p:sp>
      </p:grpSp>
      <p:grpSp>
        <p:nvGrpSpPr>
          <p:cNvPr id="37908" name="Group 20"/>
          <p:cNvGrpSpPr>
            <a:grpSpLocks/>
          </p:cNvGrpSpPr>
          <p:nvPr/>
        </p:nvGrpSpPr>
        <p:grpSpPr bwMode="auto">
          <a:xfrm>
            <a:off x="3830638" y="4741863"/>
            <a:ext cx="1631950" cy="658812"/>
            <a:chOff x="0" y="0"/>
            <a:chExt cx="1631723" cy="715958"/>
          </a:xfrm>
        </p:grpSpPr>
        <p:sp>
          <p:nvSpPr>
            <p:cNvPr id="37909" name="Folded Corner 59"/>
            <p:cNvSpPr>
              <a:spLocks noChangeArrowheads="1"/>
            </p:cNvSpPr>
            <p:nvPr/>
          </p:nvSpPr>
          <p:spPr bwMode="auto">
            <a:xfrm rot="10800000">
              <a:off x="78862" y="41179"/>
              <a:ext cx="1490762" cy="674779"/>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7910" name="TextBox 60"/>
            <p:cNvSpPr>
              <a:spLocks noChangeArrowheads="1"/>
            </p:cNvSpPr>
            <p:nvPr/>
          </p:nvSpPr>
          <p:spPr bwMode="auto">
            <a:xfrm>
              <a:off x="0" y="0"/>
              <a:ext cx="1631723" cy="65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Outputs</a:t>
              </a:r>
            </a:p>
          </p:txBody>
        </p:sp>
      </p:grpSp>
      <p:sp>
        <p:nvSpPr>
          <p:cNvPr id="37911" name="Can 48"/>
          <p:cNvSpPr>
            <a:spLocks noChangeArrowheads="1"/>
          </p:cNvSpPr>
          <p:nvPr/>
        </p:nvSpPr>
        <p:spPr bwMode="auto">
          <a:xfrm>
            <a:off x="2562225" y="195263"/>
            <a:ext cx="4168775" cy="6594475"/>
          </a:xfrm>
          <a:prstGeom prst="can">
            <a:avLst>
              <a:gd name="adj" fmla="val 13629"/>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7912" name="Can 50"/>
          <p:cNvSpPr>
            <a:spLocks noChangeArrowheads="1"/>
          </p:cNvSpPr>
          <p:nvPr/>
        </p:nvSpPr>
        <p:spPr bwMode="auto">
          <a:xfrm>
            <a:off x="7500938" y="4106863"/>
            <a:ext cx="1033462" cy="1727200"/>
          </a:xfrm>
          <a:prstGeom prst="can">
            <a:avLst>
              <a:gd name="adj" fmla="val 41782"/>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11"/>
                                        </p:tgtEl>
                                        <p:attrNameLst>
                                          <p:attrName>style.visibility</p:attrName>
                                        </p:attrNameLst>
                                      </p:cBhvr>
                                      <p:to>
                                        <p:strVal val="visible"/>
                                      </p:to>
                                    </p:set>
                                    <p:animEffect>
                                      <p:cBhvr>
                                        <p:cTn id="7" dur="500"/>
                                        <p:tgtEl>
                                          <p:spTgt spid="37911"/>
                                        </p:tgtEl>
                                      </p:cBhvr>
                                    </p:animEffect>
                                  </p:childTnLst>
                                </p:cTn>
                              </p:par>
                            </p:childTnLst>
                          </p:cTn>
                        </p:par>
                        <p:par>
                          <p:cTn id="8" fill="hold" nodeType="afterGroup">
                            <p:stCondLst>
                              <p:cond delay="500"/>
                            </p:stCondLst>
                            <p:childTnLst>
                              <p:par>
                                <p:cTn id="9" presetID="1" presetClass="exit" presetSubtype="0" fill="hold" nodeType="afterEffect">
                                  <p:stCondLst>
                                    <p:cond delay="0"/>
                                  </p:stCondLst>
                                  <p:childTnLst>
                                    <p:set>
                                      <p:cBhvr>
                                        <p:cTn id="10" dur="1" fill="hold">
                                          <p:stCondLst>
                                            <p:cond delay="0"/>
                                          </p:stCondLst>
                                        </p:cTn>
                                        <p:tgtEl>
                                          <p:spTgt spid="37908"/>
                                        </p:tgtEl>
                                        <p:attrNameLst>
                                          <p:attrName>style.visibility</p:attrName>
                                        </p:attrNameLst>
                                      </p:cBhvr>
                                      <p:to>
                                        <p:strVal val="hidden"/>
                                      </p:to>
                                    </p:set>
                                  </p:childTnLst>
                                </p:cTn>
                              </p:par>
                            </p:childTnLst>
                          </p:cTn>
                        </p:par>
                        <p:par>
                          <p:cTn id="11" fill="hold" nodeType="afterGroup">
                            <p:stCondLst>
                              <p:cond delay="501"/>
                            </p:stCondLst>
                            <p:childTnLst>
                              <p:par>
                                <p:cTn id="12" presetID="1" presetClass="exit" presetSubtype="0" fill="hold" nodeType="afterEffect">
                                  <p:stCondLst>
                                    <p:cond delay="0"/>
                                  </p:stCondLst>
                                  <p:childTnLst>
                                    <p:set>
                                      <p:cBhvr>
                                        <p:cTn id="13" dur="1" fill="hold">
                                          <p:stCondLst>
                                            <p:cond delay="0"/>
                                          </p:stCondLst>
                                        </p:cTn>
                                        <p:tgtEl>
                                          <p:spTgt spid="37895"/>
                                        </p:tgtEl>
                                        <p:attrNameLst>
                                          <p:attrName>style.visibility</p:attrName>
                                        </p:attrNameLst>
                                      </p:cBhvr>
                                      <p:to>
                                        <p:strVal val="hidden"/>
                                      </p:to>
                                    </p:set>
                                  </p:childTnLst>
                                </p:cTn>
                              </p:par>
                            </p:childTnLst>
                          </p:cTn>
                        </p:par>
                        <p:par>
                          <p:cTn id="14" fill="hold" nodeType="afterGroup">
                            <p:stCondLst>
                              <p:cond delay="502"/>
                            </p:stCondLst>
                            <p:childTnLst>
                              <p:par>
                                <p:cTn id="15" presetID="1" presetClass="exit" presetSubtype="0" fill="hold" nodeType="afterEffect">
                                  <p:stCondLst>
                                    <p:cond delay="0"/>
                                  </p:stCondLst>
                                  <p:childTnLst>
                                    <p:set>
                                      <p:cBhvr>
                                        <p:cTn id="16" dur="1" fill="hold">
                                          <p:stCondLst>
                                            <p:cond delay="0"/>
                                          </p:stCondLst>
                                        </p:cTn>
                                        <p:tgtEl>
                                          <p:spTgt spid="37902"/>
                                        </p:tgtEl>
                                        <p:attrNameLst>
                                          <p:attrName>style.visibility</p:attrName>
                                        </p:attrNameLst>
                                      </p:cBhvr>
                                      <p:to>
                                        <p:strVal val="hidden"/>
                                      </p:to>
                                    </p:set>
                                  </p:childTnLst>
                                </p:cTn>
                              </p:par>
                            </p:childTnLst>
                          </p:cTn>
                        </p:par>
                        <p:par>
                          <p:cTn id="17" fill="hold" nodeType="afterGroup">
                            <p:stCondLst>
                              <p:cond delay="503"/>
                            </p:stCondLst>
                            <p:childTnLst>
                              <p:par>
                                <p:cTn id="18" presetID="1" presetClass="exit" presetSubtype="0" fill="hold" nodeType="afterEffect">
                                  <p:stCondLst>
                                    <p:cond delay="0"/>
                                  </p:stCondLst>
                                  <p:childTnLst>
                                    <p:set>
                                      <p:cBhvr>
                                        <p:cTn id="19" dur="1" fill="hold">
                                          <p:stCondLst>
                                            <p:cond delay="0"/>
                                          </p:stCondLst>
                                        </p:cTn>
                                        <p:tgtEl>
                                          <p:spTgt spid="37898"/>
                                        </p:tgtEl>
                                        <p:attrNameLst>
                                          <p:attrName>style.visibility</p:attrName>
                                        </p:attrNameLst>
                                      </p:cBhvr>
                                      <p:to>
                                        <p:strVal val="hidden"/>
                                      </p:to>
                                    </p:set>
                                  </p:childTnLst>
                                </p:cTn>
                              </p:par>
                            </p:childTnLst>
                          </p:cTn>
                        </p:par>
                        <p:par>
                          <p:cTn id="20" fill="hold" nodeType="afterGroup">
                            <p:stCondLst>
                              <p:cond delay="504"/>
                            </p:stCondLst>
                            <p:childTnLst>
                              <p:par>
                                <p:cTn id="21" presetID="1" presetClass="exit" presetSubtype="0" fill="hold" nodeType="afterEffect">
                                  <p:stCondLst>
                                    <p:cond delay="0"/>
                                  </p:stCondLst>
                                  <p:childTnLst>
                                    <p:set>
                                      <p:cBhvr>
                                        <p:cTn id="22" dur="1" fill="hold">
                                          <p:stCondLst>
                                            <p:cond delay="0"/>
                                          </p:stCondLst>
                                        </p:cTn>
                                        <p:tgtEl>
                                          <p:spTgt spid="37905"/>
                                        </p:tgtEl>
                                        <p:attrNameLst>
                                          <p:attrName>style.visibility</p:attrName>
                                        </p:attrNameLst>
                                      </p:cBhvr>
                                      <p:to>
                                        <p:strVal val="hidden"/>
                                      </p:to>
                                    </p:set>
                                  </p:childTnLst>
                                </p:cTn>
                              </p:par>
                            </p:childTnLst>
                          </p:cTn>
                        </p:par>
                        <p:par>
                          <p:cTn id="23" fill="hold" nodeType="afterGroup">
                            <p:stCondLst>
                              <p:cond delay="505"/>
                            </p:stCondLst>
                            <p:childTnLst>
                              <p:par>
                                <p:cTn id="24" presetID="1" presetClass="exit" presetSubtype="0" fill="hold" nodeType="afterEffect">
                                  <p:stCondLst>
                                    <p:cond delay="0"/>
                                  </p:stCondLst>
                                  <p:childTnLst>
                                    <p:set>
                                      <p:cBhvr>
                                        <p:cTn id="25" dur="1" fill="hold">
                                          <p:stCondLst>
                                            <p:cond delay="0"/>
                                          </p:stCondLst>
                                        </p:cTn>
                                        <p:tgtEl>
                                          <p:spTgt spid="37892"/>
                                        </p:tgtEl>
                                        <p:attrNameLst>
                                          <p:attrName>style.visibility</p:attrName>
                                        </p:attrNameLst>
                                      </p:cBhvr>
                                      <p:to>
                                        <p:strVal val="hidden"/>
                                      </p:to>
                                    </p:set>
                                  </p:childTnLst>
                                </p:cTn>
                              </p:par>
                            </p:childTnLst>
                          </p:cTn>
                        </p:par>
                        <p:par>
                          <p:cTn id="26" fill="hold" nodeType="afterGroup">
                            <p:stCondLst>
                              <p:cond delay="506"/>
                            </p:stCondLst>
                            <p:childTnLst>
                              <p:par>
                                <p:cTn id="27" presetID="1" presetClass="exit" presetSubtype="0" fill="hold" grpId="0" nodeType="afterEffect">
                                  <p:stCondLst>
                                    <p:cond delay="0"/>
                                  </p:stCondLst>
                                  <p:childTnLst>
                                    <p:set>
                                      <p:cBhvr>
                                        <p:cTn id="28" dur="1" fill="hold">
                                          <p:stCondLst>
                                            <p:cond delay="0"/>
                                          </p:stCondLst>
                                        </p:cTn>
                                        <p:tgtEl>
                                          <p:spTgt spid="37891"/>
                                        </p:tgtEl>
                                        <p:attrNameLst>
                                          <p:attrName>style.visibility</p:attrName>
                                        </p:attrNameLst>
                                      </p:cBhvr>
                                      <p:to>
                                        <p:strVal val="hidden"/>
                                      </p:to>
                                    </p:set>
                                  </p:childTnLst>
                                </p:cTn>
                              </p:par>
                            </p:childTnLst>
                          </p:cTn>
                        </p:par>
                        <p:par>
                          <p:cTn id="29" fill="hold" nodeType="afterGroup">
                            <p:stCondLst>
                              <p:cond delay="507"/>
                            </p:stCondLst>
                            <p:childTnLst>
                              <p:par>
                                <p:cTn id="30" presetID="0" presetClass="path" presetSubtype="0" accel="50000" decel="50000" fill="hold" grpId="1" nodeType="afterEffect">
                                  <p:stCondLst>
                                    <p:cond delay="0"/>
                                  </p:stCondLst>
                                  <p:childTnLst>
                                    <p:animMotion origin="layout" path="M 2.77778E-7 7.40741E-7 L 0.36944 0.21366 " pathEditMode="relative" rAng="0" ptsTypes="AA">
                                      <p:cBhvr>
                                        <p:cTn id="31" dur="1000" fill="hold"/>
                                        <p:tgtEl>
                                          <p:spTgt spid="37911"/>
                                        </p:tgtEl>
                                        <p:attrNameLst>
                                          <p:attrName>ppt_x,ppt_y</p:attrName>
                                        </p:attrNameLst>
                                      </p:cBhvr>
                                      <p:rCtr x="1850000" y="1070000"/>
                                    </p:animMotion>
                                  </p:childTnLst>
                                </p:cTn>
                              </p:par>
                              <p:par>
                                <p:cTn id="32" presetID="6" presetClass="emph" presetSubtype="0" accel="50000" decel="50000" fill="hold" grpId="2" nodeType="withEffect">
                                  <p:stCondLst>
                                    <p:cond delay="0"/>
                                  </p:stCondLst>
                                  <p:childTnLst>
                                    <p:animScale>
                                      <p:cBhvr>
                                        <p:cTn id="33" dur="1000" fill="hold"/>
                                        <p:tgtEl>
                                          <p:spTgt spid="37911"/>
                                        </p:tgtEl>
                                      </p:cBhvr>
                                      <p:by x="25000" y="25000"/>
                                    </p:animScale>
                                  </p:childTnLst>
                                </p:cTn>
                              </p:par>
                            </p:childTnLst>
                          </p:cTn>
                        </p:par>
                        <p:par>
                          <p:cTn id="34" fill="hold" nodeType="afterGroup">
                            <p:stCondLst>
                              <p:cond delay="1507"/>
                            </p:stCondLst>
                            <p:childTnLst>
                              <p:par>
                                <p:cTn id="35" presetID="1" presetClass="exit" presetSubtype="0" fill="hold" grpId="3" nodeType="afterEffect">
                                  <p:stCondLst>
                                    <p:cond delay="0"/>
                                  </p:stCondLst>
                                  <p:childTnLst>
                                    <p:set>
                                      <p:cBhvr>
                                        <p:cTn id="36" dur="1" fill="hold">
                                          <p:stCondLst>
                                            <p:cond delay="0"/>
                                          </p:stCondLst>
                                        </p:cTn>
                                        <p:tgtEl>
                                          <p:spTgt spid="379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7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ldLvl="0" animBg="1" autoUpdateAnimBg="0"/>
      <p:bldP spid="37911" grpId="0" bldLvl="0" animBg="1" autoUpdateAnimBg="0"/>
      <p:bldP spid="37911" grpId="1" bldLvl="0" animBg="1" autoUpdateAnimBg="0"/>
      <p:bldP spid="37911" grpId="2" bldLvl="0" animBg="1" autoUpdateAnimBg="0"/>
      <p:bldP spid="37911" grpId="3" bldLvl="0" animBg="1" autoUpdateAnimBg="0"/>
      <p:bldP spid="37912" grpId="0" bldLvl="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descr="Large confetti"/>
          <p:cNvSpPr>
            <a:spLocks noGrp="1" noChangeArrowheads="1"/>
          </p:cNvSpPr>
          <p:nvPr>
            <p:ph type="title" idx="4294967295"/>
          </p:nvPr>
        </p:nvSpPr>
        <p:spPr>
          <a:xfrm>
            <a:off x="457200" y="79375"/>
            <a:ext cx="8229600" cy="1143000"/>
          </a:xfrm>
          <a:ln/>
        </p:spPr>
        <p:txBody>
          <a:bodyPr/>
          <a:lstStyle/>
          <a:p>
            <a:r>
              <a:rPr lang="zh-CN" altLang="zh-CN"/>
              <a:t>Attestation</a:t>
            </a:r>
          </a:p>
        </p:txBody>
      </p:sp>
      <p:pic>
        <p:nvPicPr>
          <p:cNvPr id="38915" name="Picture 39" descr="tc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387" t="16872" r="13440" b="21216"/>
          <a:stretch>
            <a:fillRect/>
          </a:stretch>
        </p:blipFill>
        <p:spPr bwMode="auto">
          <a:xfrm>
            <a:off x="6153150" y="4832350"/>
            <a:ext cx="267017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9"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8350" y="1528763"/>
            <a:ext cx="344805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7" name="Group 5"/>
          <p:cNvGrpSpPr>
            <a:grpSpLocks/>
          </p:cNvGrpSpPr>
          <p:nvPr/>
        </p:nvGrpSpPr>
        <p:grpSpPr bwMode="auto">
          <a:xfrm>
            <a:off x="2830513" y="1455738"/>
            <a:ext cx="2566987" cy="584200"/>
            <a:chOff x="0" y="0"/>
            <a:chExt cx="2567454" cy="584776"/>
          </a:xfrm>
        </p:grpSpPr>
        <p:sp>
          <p:nvSpPr>
            <p:cNvPr id="38918" name="Straight Arrow Connector 12"/>
            <p:cNvSpPr>
              <a:spLocks noChangeShapeType="1"/>
            </p:cNvSpPr>
            <p:nvPr/>
          </p:nvSpPr>
          <p:spPr bwMode="auto">
            <a:xfrm>
              <a:off x="0" y="583188"/>
              <a:ext cx="2567454" cy="1588"/>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919" name="TextBox 13"/>
            <p:cNvSpPr>
              <a:spLocks noChangeArrowheads="1"/>
            </p:cNvSpPr>
            <p:nvPr/>
          </p:nvSpPr>
          <p:spPr bwMode="auto">
            <a:xfrm>
              <a:off x="401583" y="0"/>
              <a:ext cx="179653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random #</a:t>
              </a:r>
            </a:p>
          </p:txBody>
        </p:sp>
      </p:grpSp>
      <p:grpSp>
        <p:nvGrpSpPr>
          <p:cNvPr id="38920" name="Group 8"/>
          <p:cNvGrpSpPr>
            <a:grpSpLocks/>
          </p:cNvGrpSpPr>
          <p:nvPr/>
        </p:nvGrpSpPr>
        <p:grpSpPr bwMode="auto">
          <a:xfrm>
            <a:off x="2830513" y="2198688"/>
            <a:ext cx="2566987" cy="1446212"/>
            <a:chOff x="0" y="0"/>
            <a:chExt cx="2567454" cy="1446550"/>
          </a:xfrm>
        </p:grpSpPr>
        <p:grpSp>
          <p:nvGrpSpPr>
            <p:cNvPr id="38921" name="Group 9"/>
            <p:cNvGrpSpPr>
              <a:grpSpLocks/>
            </p:cNvGrpSpPr>
            <p:nvPr/>
          </p:nvGrpSpPr>
          <p:grpSpPr bwMode="auto">
            <a:xfrm>
              <a:off x="260584" y="0"/>
              <a:ext cx="2013215" cy="1446550"/>
              <a:chOff x="0" y="0"/>
              <a:chExt cx="2013215" cy="1446550"/>
            </a:xfrm>
          </p:grpSpPr>
          <p:pic>
            <p:nvPicPr>
              <p:cNvPr id="38922" name="Picture 79" descr="MCSG00099_0000[1]"/>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0" y="228422"/>
                <a:ext cx="2013215" cy="108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39" descr="tc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387" t="16872" r="13440" b="21216"/>
              <a:stretch>
                <a:fillRect/>
              </a:stretch>
            </p:blipFill>
            <p:spPr bwMode="auto">
              <a:xfrm>
                <a:off x="413013" y="297541"/>
                <a:ext cx="1253596" cy="91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Box 17"/>
              <p:cNvSpPr>
                <a:spLocks noChangeArrowheads="1"/>
              </p:cNvSpPr>
              <p:nvPr/>
            </p:nvSpPr>
            <p:spPr bwMode="auto">
              <a:xfrm>
                <a:off x="544245" y="0"/>
                <a:ext cx="10376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800">
                    <a:solidFill>
                      <a:srgbClr val="4F6128"/>
                    </a:solidFill>
                    <a:latin typeface="Zapf Dingbats" charset="0"/>
                    <a:ea typeface="Zapf Dingbats" charset="0"/>
                    <a:cs typeface="Zapf Dingbats" charset="0"/>
                    <a:sym typeface="Zapf Dingbats" charset="0"/>
                  </a:rPr>
                  <a:t>✓</a:t>
                </a:r>
                <a:endParaRPr lang="en-US" sz="8800">
                  <a:solidFill>
                    <a:srgbClr val="4F6128"/>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sp>
          <p:nvSpPr>
            <p:cNvPr id="38925" name="Straight Arrow Connector 18"/>
            <p:cNvSpPr>
              <a:spLocks noChangeShapeType="1"/>
            </p:cNvSpPr>
            <p:nvPr/>
          </p:nvSpPr>
          <p:spPr bwMode="auto">
            <a:xfrm flipH="1">
              <a:off x="0" y="1440925"/>
              <a:ext cx="2567454" cy="1588"/>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8926" name="Can 19"/>
          <p:cNvSpPr>
            <a:spLocks noChangeArrowheads="1"/>
          </p:cNvSpPr>
          <p:nvPr/>
        </p:nvSpPr>
        <p:spPr bwMode="auto">
          <a:xfrm>
            <a:off x="7500938" y="4106863"/>
            <a:ext cx="1033462" cy="1727200"/>
          </a:xfrm>
          <a:prstGeom prst="can">
            <a:avLst>
              <a:gd name="adj" fmla="val 41782"/>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8927" name="TextBox 20"/>
          <p:cNvSpPr>
            <a:spLocks noChangeArrowheads="1"/>
          </p:cNvSpPr>
          <p:nvPr/>
        </p:nvSpPr>
        <p:spPr bwMode="auto">
          <a:xfrm>
            <a:off x="3081338" y="1455738"/>
            <a:ext cx="209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random #</a:t>
            </a:r>
          </a:p>
        </p:txBody>
      </p:sp>
      <p:sp>
        <p:nvSpPr>
          <p:cNvPr id="38928" name="TextBox 21"/>
          <p:cNvSpPr>
            <a:spLocks noChangeArrowheads="1"/>
          </p:cNvSpPr>
          <p:nvPr/>
        </p:nvSpPr>
        <p:spPr bwMode="auto">
          <a:xfrm>
            <a:off x="6981825" y="4371975"/>
            <a:ext cx="208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Script MT Bold" pitchFamily="2" charset="0"/>
                <a:sym typeface="Script MT Bold" pitchFamily="2" charset="0"/>
              </a:rPr>
              <a:t>John</a:t>
            </a:r>
          </a:p>
        </p:txBody>
      </p:sp>
      <p:sp>
        <p:nvSpPr>
          <p:cNvPr id="38929" name="TextBox 22"/>
          <p:cNvSpPr>
            <a:spLocks noChangeArrowheads="1"/>
          </p:cNvSpPr>
          <p:nvPr/>
        </p:nvSpPr>
        <p:spPr bwMode="auto">
          <a:xfrm>
            <a:off x="6981825" y="4738688"/>
            <a:ext cx="208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Script MT Bold" pitchFamily="2" charset="0"/>
                <a:sym typeface="Script MT Bold" pitchFamily="2" charset="0"/>
              </a:rPr>
              <a:t>Hancock</a:t>
            </a:r>
            <a:endParaRPr lang="en-US" sz="3200">
              <a:solidFill>
                <a:srgbClr val="FFFFFF"/>
              </a:solidFill>
              <a:latin typeface="Script MT Bold" pitchFamily="2" charset="0"/>
              <a:sym typeface="Script MT Bold" pitchFamily="2" charset="0"/>
            </a:endParaRPr>
          </a:p>
        </p:txBody>
      </p:sp>
      <p:sp>
        <p:nvSpPr>
          <p:cNvPr id="38930" name="Straight Arrow Connector 23"/>
          <p:cNvSpPr>
            <a:spLocks noChangeShapeType="1"/>
          </p:cNvSpPr>
          <p:nvPr/>
        </p:nvSpPr>
        <p:spPr bwMode="auto">
          <a:xfrm flipH="1">
            <a:off x="2830513" y="5605463"/>
            <a:ext cx="2566987" cy="1587"/>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8931" name="Group 19"/>
          <p:cNvGrpSpPr>
            <a:grpSpLocks/>
          </p:cNvGrpSpPr>
          <p:nvPr/>
        </p:nvGrpSpPr>
        <p:grpSpPr bwMode="auto">
          <a:xfrm>
            <a:off x="5414963" y="4697413"/>
            <a:ext cx="2085975" cy="1727200"/>
            <a:chOff x="0" y="0"/>
            <a:chExt cx="2085894" cy="1727200"/>
          </a:xfrm>
        </p:grpSpPr>
        <p:sp>
          <p:nvSpPr>
            <p:cNvPr id="38932" name="Can 24"/>
            <p:cNvSpPr>
              <a:spLocks noChangeArrowheads="1"/>
            </p:cNvSpPr>
            <p:nvPr/>
          </p:nvSpPr>
          <p:spPr bwMode="auto">
            <a:xfrm>
              <a:off x="519548" y="0"/>
              <a:ext cx="1032406" cy="1727200"/>
            </a:xfrm>
            <a:prstGeom prst="can">
              <a:avLst>
                <a:gd name="adj" fmla="val 41825"/>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8933" name="TextBox 25"/>
            <p:cNvSpPr>
              <a:spLocks noChangeArrowheads="1"/>
            </p:cNvSpPr>
            <p:nvPr/>
          </p:nvSpPr>
          <p:spPr bwMode="auto">
            <a:xfrm>
              <a:off x="0" y="265649"/>
              <a:ext cx="2085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Script MT Bold" pitchFamily="2" charset="0"/>
                  <a:sym typeface="Script MT Bold" pitchFamily="2" charset="0"/>
                </a:rPr>
                <a:t>John</a:t>
              </a:r>
            </a:p>
          </p:txBody>
        </p:sp>
        <p:sp>
          <p:nvSpPr>
            <p:cNvPr id="38934" name="TextBox 26"/>
            <p:cNvSpPr>
              <a:spLocks noChangeArrowheads="1"/>
            </p:cNvSpPr>
            <p:nvPr/>
          </p:nvSpPr>
          <p:spPr bwMode="auto">
            <a:xfrm>
              <a:off x="0" y="632215"/>
              <a:ext cx="2085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Script MT Bold" pitchFamily="2" charset="0"/>
                  <a:sym typeface="Script MT Bold" pitchFamily="2" charset="0"/>
                </a:rPr>
                <a:t>Hancock</a:t>
              </a:r>
              <a:endParaRPr lang="en-US" sz="3200">
                <a:solidFill>
                  <a:srgbClr val="FFFFFF"/>
                </a:solidFill>
                <a:latin typeface="Script MT Bold" pitchFamily="2" charset="0"/>
                <a:sym typeface="Script MT Bold" pitchFamily="2" charset="0"/>
              </a:endParaRPr>
            </a:p>
          </p:txBody>
        </p:sp>
      </p:grpSp>
      <p:sp>
        <p:nvSpPr>
          <p:cNvPr id="38935" name="Rectangular Callout 27"/>
          <p:cNvSpPr>
            <a:spLocks/>
          </p:cNvSpPr>
          <p:nvPr/>
        </p:nvSpPr>
        <p:spPr bwMode="auto">
          <a:xfrm>
            <a:off x="6451600" y="587375"/>
            <a:ext cx="2082800" cy="1109663"/>
          </a:xfrm>
          <a:prstGeom prst="wedgeRectCallout">
            <a:avLst>
              <a:gd name="adj1" fmla="val -118389"/>
              <a:gd name="adj2" fmla="val 49519"/>
            </a:avLst>
          </a:prstGeom>
          <a:solidFill>
            <a:schemeClr val="bg1"/>
          </a:solidFill>
          <a:ln w="63500" cap="flat" cmpd="sng">
            <a:solidFill>
              <a:srgbClr val="000000"/>
            </a:solidFill>
            <a:miter lim="800000"/>
            <a:headEnd/>
            <a:tailEnd/>
          </a:ln>
        </p:spPr>
        <p:txBody>
          <a:bodyPr anchor="ctr"/>
          <a:lstStyle/>
          <a:p>
            <a:pPr algn="ct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Guarantees freshness</a:t>
            </a:r>
          </a:p>
        </p:txBody>
      </p:sp>
      <p:sp>
        <p:nvSpPr>
          <p:cNvPr id="38936" name="Rectangular Callout 28"/>
          <p:cNvSpPr>
            <a:spLocks/>
          </p:cNvSpPr>
          <p:nvPr/>
        </p:nvSpPr>
        <p:spPr bwMode="auto">
          <a:xfrm>
            <a:off x="6451600" y="2733675"/>
            <a:ext cx="2082800" cy="1109663"/>
          </a:xfrm>
          <a:prstGeom prst="wedgeRectCallout">
            <a:avLst>
              <a:gd name="adj1" fmla="val -119204"/>
              <a:gd name="adj2" fmla="val -19944"/>
            </a:avLst>
          </a:prstGeom>
          <a:solidFill>
            <a:schemeClr val="bg1"/>
          </a:solidFill>
          <a:ln w="63500" cap="flat" cmpd="sng">
            <a:solidFill>
              <a:srgbClr val="000000"/>
            </a:solidFill>
            <a:miter lim="800000"/>
            <a:headEnd/>
            <a:tailEnd/>
          </a:ln>
        </p:spPr>
        <p:txBody>
          <a:bodyPr anchor="ctr"/>
          <a:lstStyle/>
          <a:p>
            <a:pPr algn="ct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Guarantees real TPM</a:t>
            </a:r>
          </a:p>
        </p:txBody>
      </p:sp>
      <p:sp>
        <p:nvSpPr>
          <p:cNvPr id="38937" name="Rectangular Callout 29"/>
          <p:cNvSpPr>
            <a:spLocks/>
          </p:cNvSpPr>
          <p:nvPr/>
        </p:nvSpPr>
        <p:spPr bwMode="auto">
          <a:xfrm>
            <a:off x="6153150" y="4697413"/>
            <a:ext cx="2525713" cy="1109662"/>
          </a:xfrm>
          <a:prstGeom prst="wedgeRectCallout">
            <a:avLst>
              <a:gd name="adj1" fmla="val -95727"/>
              <a:gd name="adj2" fmla="val -21472"/>
            </a:avLst>
          </a:prstGeom>
          <a:solidFill>
            <a:schemeClr val="bg1"/>
          </a:solidFill>
          <a:ln w="63500" cap="flat" cmpd="sng">
            <a:solidFill>
              <a:srgbClr val="000000"/>
            </a:solidFill>
            <a:miter lim="800000"/>
            <a:headEnd/>
            <a:tailEnd/>
          </a:ln>
        </p:spPr>
        <p:txBody>
          <a:bodyPr anchor="ctr"/>
          <a:lstStyle/>
          <a:p>
            <a:pPr algn="ctr"/>
            <a:r>
              <a:rPr lang="en-US" sz="2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Guarantees actual TPM logs</a:t>
            </a:r>
          </a:p>
        </p:txBody>
      </p:sp>
      <p:sp>
        <p:nvSpPr>
          <p:cNvPr id="38938" name="Rectangle 37"/>
          <p:cNvSpPr>
            <a:spLocks noChangeArrowheads="1"/>
          </p:cNvSpPr>
          <p:nvPr/>
        </p:nvSpPr>
        <p:spPr bwMode="auto">
          <a:xfrm>
            <a:off x="0" y="-161925"/>
            <a:ext cx="9334500" cy="7019925"/>
          </a:xfrm>
          <a:prstGeom prst="rect">
            <a:avLst/>
          </a:prstGeom>
          <a:solidFill>
            <a:srgbClr val="7F7F7F">
              <a:alpha val="68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38939" name="Picture 7" descr="alice-hap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225" y="1143000"/>
            <a:ext cx="2511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0" name="Picture 8" descr="MCj0396840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38529">
            <a:off x="1439863" y="2266950"/>
            <a:ext cx="10144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41" name="Group 29"/>
          <p:cNvGrpSpPr>
            <a:grpSpLocks/>
          </p:cNvGrpSpPr>
          <p:nvPr/>
        </p:nvGrpSpPr>
        <p:grpSpPr bwMode="auto">
          <a:xfrm>
            <a:off x="2311400" y="1185863"/>
            <a:ext cx="3416300" cy="2379662"/>
            <a:chOff x="0" y="0"/>
            <a:chExt cx="3417852" cy="2379130"/>
          </a:xfrm>
        </p:grpSpPr>
        <p:sp>
          <p:nvSpPr>
            <p:cNvPr id="38942" name="Cloud Callout 32"/>
            <p:cNvSpPr>
              <a:spLocks/>
            </p:cNvSpPr>
            <p:nvPr/>
          </p:nvSpPr>
          <p:spPr bwMode="auto">
            <a:xfrm>
              <a:off x="0" y="0"/>
              <a:ext cx="3417852" cy="2379130"/>
            </a:xfrm>
            <a:prstGeom prst="cloudCallout">
              <a:avLst>
                <a:gd name="adj1" fmla="val -74394"/>
                <a:gd name="adj2" fmla="val -22069"/>
              </a:avLst>
            </a:prstGeom>
            <a:solidFill>
              <a:srgbClr val="FFFFFF"/>
            </a:solidFill>
            <a:ln w="63500"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8943" name="Can 33"/>
            <p:cNvSpPr>
              <a:spLocks noChangeArrowheads="1"/>
            </p:cNvSpPr>
            <p:nvPr/>
          </p:nvSpPr>
          <p:spPr bwMode="auto">
            <a:xfrm>
              <a:off x="1205571" y="958007"/>
              <a:ext cx="971235" cy="1054067"/>
            </a:xfrm>
            <a:prstGeom prst="can">
              <a:avLst>
                <a:gd name="adj" fmla="val 27132"/>
              </a:avLst>
            </a:prstGeom>
            <a:solidFill>
              <a:schemeClr val="accent1"/>
            </a:solidFill>
            <a:ln w="25400" cap="flat" cmpd="sng">
              <a:solidFill>
                <a:srgbClr val="395E8A"/>
              </a:solidFill>
              <a:miter lim="800000"/>
              <a:headEnd/>
              <a:tailEnd/>
            </a:ln>
          </p:spPr>
          <p:txBody>
            <a:bodyPr anchor="ctr"/>
            <a:lstStyle/>
            <a:p>
              <a:pPr algn="ctr"/>
              <a:endParaRPr lang="zh-CN" altLang="zh-CN"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8944" name="TextBox 34"/>
            <p:cNvSpPr>
              <a:spLocks noChangeArrowheads="1"/>
            </p:cNvSpPr>
            <p:nvPr/>
          </p:nvSpPr>
          <p:spPr bwMode="auto">
            <a:xfrm>
              <a:off x="516985" y="321733"/>
              <a:ext cx="249714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Trustworthy!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8917"/>
                                        </p:tgtEl>
                                        <p:attrNameLst>
                                          <p:attrName>style.visibility</p:attrName>
                                        </p:attrNameLst>
                                      </p:cBhvr>
                                      <p:to>
                                        <p:strVal val="visible"/>
                                      </p:to>
                                    </p:set>
                                    <p:animEffect>
                                      <p:cBhvr>
                                        <p:cTn id="11" dur="500"/>
                                        <p:tgtEl>
                                          <p:spTgt spid="389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927"/>
                                        </p:tgtEl>
                                        <p:attrNameLst>
                                          <p:attrName>style.visibility</p:attrName>
                                        </p:attrNameLst>
                                      </p:cBhvr>
                                      <p:to>
                                        <p:strVal val="visible"/>
                                      </p:to>
                                    </p:set>
                                  </p:childTnLst>
                                </p:cTn>
                              </p:par>
                              <p:par>
                                <p:cTn id="16" presetID="0" presetClass="path" presetSubtype="0" accel="50000" decel="50000" fill="hold" grpId="1" nodeType="withEffect">
                                  <p:stCondLst>
                                    <p:cond delay="0"/>
                                  </p:stCondLst>
                                  <p:childTnLst>
                                    <p:animMotion origin="layout" path="M 0 -1.85185E-6 C 0.14306 0.01829 0.28628 0.03658 0.35747 0.0963 C 0.42865 0.15602 0.41788 0.31227 0.42691 0.3581 " pathEditMode="relative" rAng="0" ptsTypes="aaA">
                                      <p:cBhvr>
                                        <p:cTn id="17" dur="2000" fill="hold"/>
                                        <p:tgtEl>
                                          <p:spTgt spid="38927"/>
                                        </p:tgtEl>
                                        <p:attrNameLst>
                                          <p:attrName>ppt_x,ppt_y</p:attrName>
                                        </p:attrNameLst>
                                      </p:cBhvr>
                                      <p:rCtr x="0" y="0"/>
                                    </p:animMotion>
                                  </p:childTnLst>
                                </p:cTn>
                              </p:par>
                            </p:childTnLst>
                          </p:cTn>
                        </p:par>
                        <p:par>
                          <p:cTn id="18" fill="hold" nodeType="afterGroup">
                            <p:stCondLst>
                              <p:cond delay="2000"/>
                            </p:stCondLst>
                            <p:childTnLst>
                              <p:par>
                                <p:cTn id="19" presetID="1" presetClass="exit" presetSubtype="0" fill="hold" grpId="2" nodeType="afterEffect">
                                  <p:stCondLst>
                                    <p:cond delay="0"/>
                                  </p:stCondLst>
                                  <p:childTnLst>
                                    <p:set>
                                      <p:cBhvr>
                                        <p:cTn id="20" dur="1" fill="hold">
                                          <p:stCondLst>
                                            <p:cond delay="0"/>
                                          </p:stCondLst>
                                        </p:cTn>
                                        <p:tgtEl>
                                          <p:spTgt spid="3892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38920"/>
                                        </p:tgtEl>
                                        <p:attrNameLst>
                                          <p:attrName>style.visibility</p:attrName>
                                        </p:attrNameLst>
                                      </p:cBhvr>
                                      <p:to>
                                        <p:strVal val="visible"/>
                                      </p:to>
                                    </p:set>
                                    <p:animEffect>
                                      <p:cBhvr>
                                        <p:cTn id="25" dur="500"/>
                                        <p:tgtEl>
                                          <p:spTgt spid="389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928"/>
                                        </p:tgtEl>
                                        <p:attrNameLst>
                                          <p:attrName>style.visibility</p:attrName>
                                        </p:attrNameLst>
                                      </p:cBhvr>
                                      <p:to>
                                        <p:strVal val="visible"/>
                                      </p:to>
                                    </p:set>
                                    <p:animEffect>
                                      <p:cBhvr>
                                        <p:cTn id="30" dur="500"/>
                                        <p:tgtEl>
                                          <p:spTgt spid="38928"/>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8929"/>
                                        </p:tgtEl>
                                        <p:attrNameLst>
                                          <p:attrName>style.visibility</p:attrName>
                                        </p:attrNameLst>
                                      </p:cBhvr>
                                      <p:to>
                                        <p:strVal val="visible"/>
                                      </p:to>
                                    </p:set>
                                    <p:animEffect>
                                      <p:cBhvr>
                                        <p:cTn id="34" dur="500"/>
                                        <p:tgtEl>
                                          <p:spTgt spid="3892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8931"/>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0.17257 -0.08009 L -0.24236 -0.10463 " pathEditMode="relative" rAng="0" ptsTypes="AA">
                                      <p:cBhvr>
                                        <p:cTn id="40" dur="1000" fill="hold"/>
                                        <p:tgtEl>
                                          <p:spTgt spid="38931"/>
                                        </p:tgtEl>
                                        <p:attrNameLst>
                                          <p:attrName>ppt_x,ppt_y</p:attrName>
                                        </p:attrNameLst>
                                      </p:cBhvr>
                                      <p:rCtr x="-2069900" y="-119900"/>
                                    </p:animMotion>
                                  </p:childTnLst>
                                </p:cTn>
                              </p:par>
                              <p:par>
                                <p:cTn id="41" presetID="22" presetClass="entr" presetSubtype="2" fill="hold" grpId="0" nodeType="withEffect">
                                  <p:stCondLst>
                                    <p:cond delay="0"/>
                                  </p:stCondLst>
                                  <p:childTnLst>
                                    <p:set>
                                      <p:cBhvr>
                                        <p:cTn id="42" dur="1" fill="hold">
                                          <p:stCondLst>
                                            <p:cond delay="0"/>
                                          </p:stCondLst>
                                        </p:cTn>
                                        <p:tgtEl>
                                          <p:spTgt spid="38930"/>
                                        </p:tgtEl>
                                        <p:attrNameLst>
                                          <p:attrName>style.visibility</p:attrName>
                                        </p:attrNameLst>
                                      </p:cBhvr>
                                      <p:to>
                                        <p:strVal val="visible"/>
                                      </p:to>
                                    </p:set>
                                    <p:animEffect>
                                      <p:cBhvr>
                                        <p:cTn id="43" dur="500"/>
                                        <p:tgtEl>
                                          <p:spTgt spid="3893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8935"/>
                                        </p:tgtEl>
                                        <p:attrNameLst>
                                          <p:attrName>style.visibility</p:attrName>
                                        </p:attrNameLst>
                                      </p:cBhvr>
                                      <p:to>
                                        <p:strVal val="visible"/>
                                      </p:to>
                                    </p:set>
                                    <p:animEffect>
                                      <p:cBhvr>
                                        <p:cTn id="48" dur="500"/>
                                        <p:tgtEl>
                                          <p:spTgt spid="3893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936"/>
                                        </p:tgtEl>
                                        <p:attrNameLst>
                                          <p:attrName>style.visibility</p:attrName>
                                        </p:attrNameLst>
                                      </p:cBhvr>
                                      <p:to>
                                        <p:strVal val="visible"/>
                                      </p:to>
                                    </p:set>
                                    <p:animEffect>
                                      <p:cBhvr>
                                        <p:cTn id="53" dur="500"/>
                                        <p:tgtEl>
                                          <p:spTgt spid="389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8937"/>
                                        </p:tgtEl>
                                        <p:attrNameLst>
                                          <p:attrName>style.visibility</p:attrName>
                                        </p:attrNameLst>
                                      </p:cBhvr>
                                      <p:to>
                                        <p:strVal val="visible"/>
                                      </p:to>
                                    </p:set>
                                    <p:animEffect>
                                      <p:cBhvr>
                                        <p:cTn id="58" dur="500"/>
                                        <p:tgtEl>
                                          <p:spTgt spid="3893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8941"/>
                                        </p:tgtEl>
                                        <p:attrNameLst>
                                          <p:attrName>style.visibility</p:attrName>
                                        </p:attrNameLst>
                                      </p:cBhvr>
                                      <p:to>
                                        <p:strVal val="visible"/>
                                      </p:to>
                                    </p:set>
                                    <p:animEffect>
                                      <p:cBhvr>
                                        <p:cTn id="63" dur="500"/>
                                        <p:tgtEl>
                                          <p:spTgt spid="38941"/>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38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7" grpId="0" bldLvl="0" autoUpdateAnimBg="0"/>
      <p:bldP spid="38927" grpId="1" bldLvl="0" autoUpdateAnimBg="0"/>
      <p:bldP spid="38927" grpId="2" bldLvl="0" autoUpdateAnimBg="0"/>
      <p:bldP spid="38928" grpId="0" bldLvl="0" autoUpdateAnimBg="0"/>
      <p:bldP spid="38929" grpId="0" bldLvl="0" autoUpdateAnimBg="0"/>
      <p:bldP spid="38930" grpId="0" animBg="1"/>
      <p:bldP spid="38935" grpId="0" bldLvl="0" animBg="1" autoUpdateAnimBg="0"/>
      <p:bldP spid="38936" grpId="0" bldLvl="0" animBg="1" autoUpdateAnimBg="0"/>
      <p:bldP spid="38937" grpId="0" bldLvl="0" animBg="1" autoUpdateAnimBg="0"/>
      <p:bldP spid="38938"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descr="Large confetti"/>
          <p:cNvSpPr>
            <a:spLocks noGrp="1" noChangeArrowheads="1"/>
          </p:cNvSpPr>
          <p:nvPr>
            <p:ph type="title" idx="4294967295"/>
          </p:nvPr>
        </p:nvSpPr>
        <p:spPr>
          <a:xfrm>
            <a:off x="71438" y="-149225"/>
            <a:ext cx="8999537" cy="1139825"/>
          </a:xfrm>
          <a:ln/>
        </p:spPr>
        <p:txBody>
          <a:bodyPr/>
          <a:lstStyle/>
          <a:p>
            <a:r>
              <a:rPr lang="zh-CN" altLang="zh-CN"/>
              <a:t>Comparison With “Traditional” Attestation</a:t>
            </a:r>
          </a:p>
        </p:txBody>
      </p:sp>
      <p:grpSp>
        <p:nvGrpSpPr>
          <p:cNvPr id="40963" name="Group 3"/>
          <p:cNvGrpSpPr>
            <a:grpSpLocks/>
          </p:cNvGrpSpPr>
          <p:nvPr/>
        </p:nvGrpSpPr>
        <p:grpSpPr bwMode="auto">
          <a:xfrm>
            <a:off x="5168900" y="1023938"/>
            <a:ext cx="3643313" cy="5732462"/>
            <a:chOff x="0" y="0"/>
            <a:chExt cx="3644427" cy="5731939"/>
          </a:xfrm>
        </p:grpSpPr>
        <p:sp>
          <p:nvSpPr>
            <p:cNvPr id="40964" name="Can 4"/>
            <p:cNvSpPr>
              <a:spLocks noChangeArrowheads="1"/>
            </p:cNvSpPr>
            <p:nvPr/>
          </p:nvSpPr>
          <p:spPr bwMode="auto">
            <a:xfrm>
              <a:off x="0" y="584200"/>
              <a:ext cx="3644427" cy="5147739"/>
            </a:xfrm>
            <a:prstGeom prst="can">
              <a:avLst>
                <a:gd name="adj" fmla="val 7121"/>
              </a:avLst>
            </a:prstGeom>
            <a:solidFill>
              <a:srgbClr val="4F81BD">
                <a:alpha val="50000"/>
              </a:srgbClr>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40965" name="Group 5"/>
            <p:cNvGrpSpPr>
              <a:grpSpLocks/>
            </p:cNvGrpSpPr>
            <p:nvPr/>
          </p:nvGrpSpPr>
          <p:grpSpPr bwMode="auto">
            <a:xfrm>
              <a:off x="1211320" y="1935521"/>
              <a:ext cx="1221786" cy="618694"/>
              <a:chOff x="0" y="0"/>
              <a:chExt cx="1318284" cy="667559"/>
            </a:xfrm>
          </p:grpSpPr>
          <p:sp>
            <p:nvSpPr>
              <p:cNvPr id="40966" name="Folded Corner 6"/>
              <p:cNvSpPr>
                <a:spLocks noChangeArrowheads="1"/>
              </p:cNvSpPr>
              <p:nvPr/>
            </p:nvSpPr>
            <p:spPr bwMode="auto">
              <a:xfrm rot="10800000">
                <a:off x="0" y="0"/>
                <a:ext cx="1318284" cy="667559"/>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67" name="Rounded Rectangle 7"/>
              <p:cNvSpPr>
                <a:spLocks noChangeArrowheads="1"/>
              </p:cNvSpPr>
              <p:nvPr/>
            </p:nvSpPr>
            <p:spPr bwMode="auto">
              <a:xfrm>
                <a:off x="172309" y="173760"/>
                <a:ext cx="973667" cy="320040"/>
              </a:xfrm>
              <a:prstGeom prst="roundRect">
                <a:avLst>
                  <a:gd name="adj" fmla="val 16667"/>
                </a:avLst>
              </a:prstGeom>
              <a:solidFill>
                <a:schemeClr val="accent1"/>
              </a:solidFill>
              <a:ln w="25400" cap="flat" cmpd="sng">
                <a:solidFill>
                  <a:schemeClr val="tx2"/>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grpSp>
        <p:grpSp>
          <p:nvGrpSpPr>
            <p:cNvPr id="40968" name="Group 8"/>
            <p:cNvGrpSpPr>
              <a:grpSpLocks/>
            </p:cNvGrpSpPr>
            <p:nvPr/>
          </p:nvGrpSpPr>
          <p:grpSpPr bwMode="auto">
            <a:xfrm>
              <a:off x="1420372" y="4806888"/>
              <a:ext cx="803681" cy="802661"/>
              <a:chOff x="0" y="0"/>
              <a:chExt cx="1119269" cy="1117849"/>
            </a:xfrm>
          </p:grpSpPr>
          <p:sp>
            <p:nvSpPr>
              <p:cNvPr id="40969" name="Folded Corner 9"/>
              <p:cNvSpPr>
                <a:spLocks noChangeArrowheads="1"/>
              </p:cNvSpPr>
              <p:nvPr/>
            </p:nvSpPr>
            <p:spPr bwMode="auto">
              <a:xfrm rot="10800000">
                <a:off x="0" y="0"/>
                <a:ext cx="1119269" cy="1117849"/>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40970" name="Picture 209" descr="MCj041124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18" y="105055"/>
                <a:ext cx="957035" cy="90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1" name="Group 11"/>
            <p:cNvGrpSpPr>
              <a:grpSpLocks/>
            </p:cNvGrpSpPr>
            <p:nvPr/>
          </p:nvGrpSpPr>
          <p:grpSpPr bwMode="auto">
            <a:xfrm>
              <a:off x="1108146" y="913838"/>
              <a:ext cx="1428134" cy="918992"/>
              <a:chOff x="0" y="0"/>
              <a:chExt cx="1540930" cy="991575"/>
            </a:xfrm>
          </p:grpSpPr>
          <p:sp>
            <p:nvSpPr>
              <p:cNvPr id="40972" name="Folded Corner 12"/>
              <p:cNvSpPr>
                <a:spLocks noChangeArrowheads="1"/>
              </p:cNvSpPr>
              <p:nvPr/>
            </p:nvSpPr>
            <p:spPr bwMode="auto">
              <a:xfrm rot="10800000">
                <a:off x="132490" y="47352"/>
                <a:ext cx="1318284"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73" name="TextBox 13"/>
              <p:cNvSpPr>
                <a:spLocks noChangeArrowheads="1"/>
              </p:cNvSpPr>
              <p:nvPr/>
            </p:nvSpPr>
            <p:spPr bwMode="auto">
              <a:xfrm>
                <a:off x="0" y="0"/>
                <a:ext cx="1540930" cy="6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Late</a:t>
                </a:r>
              </a:p>
            </p:txBody>
          </p:sp>
          <p:sp>
            <p:nvSpPr>
              <p:cNvPr id="40974" name="TextBox 14"/>
              <p:cNvSpPr>
                <a:spLocks noChangeArrowheads="1"/>
              </p:cNvSpPr>
              <p:nvPr/>
            </p:nvSpPr>
            <p:spPr bwMode="auto">
              <a:xfrm>
                <a:off x="0" y="360613"/>
                <a:ext cx="1540930" cy="6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Launch</a:t>
                </a:r>
              </a:p>
            </p:txBody>
          </p:sp>
        </p:grpSp>
        <p:grpSp>
          <p:nvGrpSpPr>
            <p:cNvPr id="40975" name="Group 15"/>
            <p:cNvGrpSpPr>
              <a:grpSpLocks/>
            </p:cNvGrpSpPr>
            <p:nvPr/>
          </p:nvGrpSpPr>
          <p:grpSpPr bwMode="auto">
            <a:xfrm>
              <a:off x="1449485" y="2673840"/>
              <a:ext cx="745456" cy="874215"/>
              <a:chOff x="0" y="0"/>
              <a:chExt cx="804333" cy="943261"/>
            </a:xfrm>
          </p:grpSpPr>
          <p:sp>
            <p:nvSpPr>
              <p:cNvPr id="40976" name="Folded Corner 16"/>
              <p:cNvSpPr>
                <a:spLocks noChangeArrowheads="1"/>
              </p:cNvSpPr>
              <p:nvPr/>
            </p:nvSpPr>
            <p:spPr bwMode="auto">
              <a:xfrm rot="10800000">
                <a:off x="0" y="0"/>
                <a:ext cx="804333"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77" name="Rounded Rectangle 17"/>
              <p:cNvSpPr>
                <a:spLocks noChangeArrowheads="1"/>
              </p:cNvSpPr>
              <p:nvPr/>
            </p:nvSpPr>
            <p:spPr bwMode="auto">
              <a:xfrm>
                <a:off x="58008" y="173181"/>
                <a:ext cx="688318" cy="596900"/>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endParaRPr lang="zh-CN" altLang="en-US"/>
              </a:p>
            </p:txBody>
          </p:sp>
        </p:grpSp>
        <p:grpSp>
          <p:nvGrpSpPr>
            <p:cNvPr id="40978" name="Group 18"/>
            <p:cNvGrpSpPr>
              <a:grpSpLocks/>
            </p:cNvGrpSpPr>
            <p:nvPr/>
          </p:nvGrpSpPr>
          <p:grpSpPr bwMode="auto">
            <a:xfrm>
              <a:off x="1131394" y="3557609"/>
              <a:ext cx="1381638" cy="600164"/>
              <a:chOff x="0" y="0"/>
              <a:chExt cx="1490762" cy="703070"/>
            </a:xfrm>
          </p:grpSpPr>
          <p:sp>
            <p:nvSpPr>
              <p:cNvPr id="40979" name="Folded Corner 19"/>
              <p:cNvSpPr>
                <a:spLocks noChangeArrowheads="1"/>
              </p:cNvSpPr>
              <p:nvPr/>
            </p:nvSpPr>
            <p:spPr bwMode="auto">
              <a:xfrm rot="10800000">
                <a:off x="0" y="156815"/>
                <a:ext cx="1490762" cy="52865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80" name="TextBox 20"/>
              <p:cNvSpPr>
                <a:spLocks noChangeArrowheads="1"/>
              </p:cNvSpPr>
              <p:nvPr/>
            </p:nvSpPr>
            <p:spPr bwMode="auto">
              <a:xfrm>
                <a:off x="5638" y="0"/>
                <a:ext cx="1479487" cy="70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Input</a:t>
                </a:r>
              </a:p>
            </p:txBody>
          </p:sp>
        </p:grpSp>
        <p:grpSp>
          <p:nvGrpSpPr>
            <p:cNvPr id="40981" name="Group 21"/>
            <p:cNvGrpSpPr>
              <a:grpSpLocks/>
            </p:cNvGrpSpPr>
            <p:nvPr/>
          </p:nvGrpSpPr>
          <p:grpSpPr bwMode="auto">
            <a:xfrm>
              <a:off x="1066073" y="4135366"/>
              <a:ext cx="1512281" cy="600164"/>
              <a:chOff x="0" y="0"/>
              <a:chExt cx="1631723" cy="703068"/>
            </a:xfrm>
          </p:grpSpPr>
          <p:sp>
            <p:nvSpPr>
              <p:cNvPr id="40982" name="Folded Corner 22"/>
              <p:cNvSpPr>
                <a:spLocks noChangeArrowheads="1"/>
              </p:cNvSpPr>
              <p:nvPr/>
            </p:nvSpPr>
            <p:spPr bwMode="auto">
              <a:xfrm rot="10800000">
                <a:off x="78862" y="144518"/>
                <a:ext cx="1490762" cy="521844"/>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83" name="TextBox 23"/>
              <p:cNvSpPr>
                <a:spLocks noChangeArrowheads="1"/>
              </p:cNvSpPr>
              <p:nvPr/>
            </p:nvSpPr>
            <p:spPr bwMode="auto">
              <a:xfrm>
                <a:off x="0" y="0"/>
                <a:ext cx="1631723" cy="70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Output</a:t>
                </a:r>
              </a:p>
            </p:txBody>
          </p:sp>
        </p:grpSp>
        <p:sp>
          <p:nvSpPr>
            <p:cNvPr id="40984" name="TextBox 25"/>
            <p:cNvSpPr>
              <a:spLocks noChangeArrowheads="1"/>
            </p:cNvSpPr>
            <p:nvPr/>
          </p:nvSpPr>
          <p:spPr bwMode="auto">
            <a:xfrm>
              <a:off x="789280" y="0"/>
              <a:ext cx="206586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p>
          </p:txBody>
        </p:sp>
      </p:grpSp>
      <p:sp>
        <p:nvSpPr>
          <p:cNvPr id="40985" name="Can 26"/>
          <p:cNvSpPr>
            <a:spLocks noChangeArrowheads="1"/>
          </p:cNvSpPr>
          <p:nvPr/>
        </p:nvSpPr>
        <p:spPr bwMode="auto">
          <a:xfrm>
            <a:off x="325438" y="1592263"/>
            <a:ext cx="3644900" cy="5138737"/>
          </a:xfrm>
          <a:prstGeom prst="can">
            <a:avLst>
              <a:gd name="adj" fmla="val 7121"/>
            </a:avLst>
          </a:prstGeom>
          <a:solidFill>
            <a:srgbClr val="4F81BD">
              <a:alpha val="50000"/>
            </a:srgbClr>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86" name="TextBox 27"/>
          <p:cNvSpPr>
            <a:spLocks noChangeArrowheads="1"/>
          </p:cNvSpPr>
          <p:nvPr/>
        </p:nvSpPr>
        <p:spPr bwMode="auto">
          <a:xfrm>
            <a:off x="1054100" y="1023938"/>
            <a:ext cx="2220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Traditional</a:t>
            </a:r>
          </a:p>
        </p:txBody>
      </p:sp>
      <p:sp>
        <p:nvSpPr>
          <p:cNvPr id="40987" name="Rounded Rectangle 28"/>
          <p:cNvSpPr>
            <a:spLocks noChangeArrowheads="1"/>
          </p:cNvSpPr>
          <p:nvPr/>
        </p:nvSpPr>
        <p:spPr bwMode="auto">
          <a:xfrm>
            <a:off x="793750" y="1914525"/>
            <a:ext cx="2708275" cy="455613"/>
          </a:xfrm>
          <a:prstGeom prst="roundRect">
            <a:avLst>
              <a:gd name="adj" fmla="val 16667"/>
            </a:avLst>
          </a:prstGeom>
          <a:solidFill>
            <a:schemeClr val="accent2"/>
          </a:solidFill>
          <a:ln w="25400" cap="flat" cmpd="sng">
            <a:solidFill>
              <a:srgbClr val="8C3A38"/>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BIOS</a:t>
            </a:r>
            <a:endParaRPr lang="zh-CN" altLang="en-US"/>
          </a:p>
        </p:txBody>
      </p:sp>
      <p:sp>
        <p:nvSpPr>
          <p:cNvPr id="40988" name="Rounded Rectangle 30"/>
          <p:cNvSpPr>
            <a:spLocks noChangeArrowheads="1"/>
          </p:cNvSpPr>
          <p:nvPr/>
        </p:nvSpPr>
        <p:spPr bwMode="auto">
          <a:xfrm>
            <a:off x="793750" y="3022600"/>
            <a:ext cx="2708275" cy="2339975"/>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8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40989" name="Rounded Rectangle 31"/>
          <p:cNvSpPr>
            <a:spLocks noChangeArrowheads="1"/>
          </p:cNvSpPr>
          <p:nvPr/>
        </p:nvSpPr>
        <p:spPr bwMode="auto">
          <a:xfrm>
            <a:off x="793750" y="2489200"/>
            <a:ext cx="2708275" cy="455613"/>
          </a:xfrm>
          <a:prstGeom prst="roundRect">
            <a:avLst>
              <a:gd name="adj" fmla="val 16667"/>
            </a:avLst>
          </a:prstGeom>
          <a:solidFill>
            <a:schemeClr val="accent2"/>
          </a:solidFill>
          <a:ln w="25400" cap="flat" cmpd="sng">
            <a:solidFill>
              <a:srgbClr val="8C3A38"/>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Bootloader</a:t>
            </a:r>
            <a:endParaRPr lang="zh-CN" altLang="en-US"/>
          </a:p>
        </p:txBody>
      </p:sp>
      <p:sp>
        <p:nvSpPr>
          <p:cNvPr id="40990" name="Rounded Rectangle 32"/>
          <p:cNvSpPr>
            <a:spLocks noChangeArrowheads="1"/>
          </p:cNvSpPr>
          <p:nvPr/>
        </p:nvSpPr>
        <p:spPr bwMode="auto">
          <a:xfrm>
            <a:off x="793750" y="5480050"/>
            <a:ext cx="2708275" cy="457200"/>
          </a:xfrm>
          <a:prstGeom prst="roundRect">
            <a:avLst>
              <a:gd name="adj" fmla="val 16667"/>
            </a:avLst>
          </a:prstGeom>
          <a:solidFill>
            <a:schemeClr val="accent2"/>
          </a:solidFill>
          <a:ln w="25400" cap="flat" cmpd="sng">
            <a:solidFill>
              <a:srgbClr val="8C3A38"/>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Drivers 1…N</a:t>
            </a:r>
            <a:endParaRPr lang="zh-CN" altLang="en-US"/>
          </a:p>
        </p:txBody>
      </p:sp>
      <p:sp>
        <p:nvSpPr>
          <p:cNvPr id="40991" name="Rounded Rectangle 33"/>
          <p:cNvSpPr>
            <a:spLocks noChangeArrowheads="1"/>
          </p:cNvSpPr>
          <p:nvPr/>
        </p:nvSpPr>
        <p:spPr bwMode="auto">
          <a:xfrm>
            <a:off x="793750" y="6054725"/>
            <a:ext cx="2708275" cy="455613"/>
          </a:xfrm>
          <a:prstGeom prst="roundRect">
            <a:avLst>
              <a:gd name="adj" fmla="val 16667"/>
            </a:avLst>
          </a:prstGeom>
          <a:solidFill>
            <a:schemeClr val="accent2"/>
          </a:solidFill>
          <a:ln w="25400" cap="flat" cmpd="sng">
            <a:solidFill>
              <a:srgbClr val="8C3A38"/>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 1…N</a:t>
            </a:r>
            <a:endParaRPr lang="zh-CN" altLang="en-US"/>
          </a:p>
        </p:txBody>
      </p:sp>
      <p:sp>
        <p:nvSpPr>
          <p:cNvPr id="40992" name="Rectangle 42"/>
          <p:cNvSpPr>
            <a:spLocks noChangeArrowheads="1"/>
          </p:cNvSpPr>
          <p:nvPr/>
        </p:nvSpPr>
        <p:spPr bwMode="auto">
          <a:xfrm>
            <a:off x="-92075" y="-79375"/>
            <a:ext cx="9331325" cy="7019925"/>
          </a:xfrm>
          <a:prstGeom prst="rect">
            <a:avLst/>
          </a:prstGeom>
          <a:solidFill>
            <a:srgbClr val="7F7F7F">
              <a:alpha val="68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40993" name="Group 33"/>
          <p:cNvGrpSpPr>
            <a:grpSpLocks/>
          </p:cNvGrpSpPr>
          <p:nvPr/>
        </p:nvGrpSpPr>
        <p:grpSpPr bwMode="auto">
          <a:xfrm>
            <a:off x="152400" y="1227138"/>
            <a:ext cx="8839200" cy="1549400"/>
            <a:chOff x="0" y="0"/>
            <a:chExt cx="8839200" cy="1549400"/>
          </a:xfrm>
        </p:grpSpPr>
        <p:sp>
          <p:nvSpPr>
            <p:cNvPr id="40994" name="Rounded Rectangle 34"/>
            <p:cNvSpPr>
              <a:spLocks noChangeArrowheads="1"/>
            </p:cNvSpPr>
            <p:nvPr/>
          </p:nvSpPr>
          <p:spPr bwMode="auto">
            <a:xfrm>
              <a:off x="0" y="0"/>
              <a:ext cx="8839200" cy="1549400"/>
            </a:xfrm>
            <a:prstGeom prst="roundRect">
              <a:avLst>
                <a:gd name="adj" fmla="val 16667"/>
              </a:avLst>
            </a:prstGeom>
            <a:solidFill>
              <a:srgbClr val="9BBB59"/>
            </a:solidFill>
            <a:ln w="25400" cap="flat" cmpd="sng">
              <a:solidFill>
                <a:srgbClr val="718841"/>
              </a:solidFill>
              <a:miter lim="800000"/>
              <a:headEnd/>
              <a:tailEnd/>
            </a:ln>
          </p:spPr>
          <p:txBody>
            <a:bodyPr lIns="182880" tIns="0" rIns="0" bIns="182880" anchor="ctr"/>
            <a:lstStyle/>
            <a:p>
              <a:r>
                <a:rPr lang="en-US" sz="3600" b="1" u="sng">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Key Insight</a:t>
              </a: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zh-CN" altLang="en-US"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5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r>
                <a:rPr lang="en-US" sz="33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Late Launch +                   Fine-Grained Attestations </a:t>
              </a:r>
              <a:endParaRPr lang="en-US" sz="3300" b="1" u="sng">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40995" name="Group 35"/>
            <p:cNvGrpSpPr>
              <a:grpSpLocks/>
            </p:cNvGrpSpPr>
            <p:nvPr/>
          </p:nvGrpSpPr>
          <p:grpSpPr bwMode="auto">
            <a:xfrm>
              <a:off x="2770278" y="607418"/>
              <a:ext cx="803681" cy="802661"/>
              <a:chOff x="0" y="0"/>
              <a:chExt cx="1119269" cy="1117849"/>
            </a:xfrm>
          </p:grpSpPr>
          <p:sp>
            <p:nvSpPr>
              <p:cNvPr id="40996" name="Folded Corner 36"/>
              <p:cNvSpPr>
                <a:spLocks noChangeArrowheads="1"/>
              </p:cNvSpPr>
              <p:nvPr/>
            </p:nvSpPr>
            <p:spPr bwMode="auto">
              <a:xfrm rot="10800000">
                <a:off x="0" y="0"/>
                <a:ext cx="1119269" cy="1117849"/>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40997" name="Picture 209" descr="MCj041124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2" y="105055"/>
                <a:ext cx="957035" cy="9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8" name="Straight Arrow Connector 38"/>
            <p:cNvSpPr>
              <a:spLocks noChangeShapeType="1"/>
            </p:cNvSpPr>
            <p:nvPr/>
          </p:nvSpPr>
          <p:spPr bwMode="auto">
            <a:xfrm>
              <a:off x="3701516" y="1032137"/>
              <a:ext cx="633419" cy="1588"/>
            </a:xfrm>
            <a:prstGeom prst="straightConnector1">
              <a:avLst/>
            </a:prstGeom>
            <a:noFill/>
            <a:ln w="76200" cap="flat" cmpd="sng">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40999" name="Rounded Rectangle 40"/>
          <p:cNvSpPr>
            <a:spLocks noChangeArrowheads="1"/>
          </p:cNvSpPr>
          <p:nvPr/>
        </p:nvSpPr>
        <p:spPr bwMode="auto">
          <a:xfrm>
            <a:off x="152400" y="4767263"/>
            <a:ext cx="8839200" cy="1041400"/>
          </a:xfrm>
          <a:prstGeom prst="roundRect">
            <a:avLst>
              <a:gd name="adj" fmla="val 16667"/>
            </a:avLst>
          </a:prstGeom>
          <a:solidFill>
            <a:srgbClr val="9BBB59"/>
          </a:solidFill>
          <a:ln w="25400" cap="flat" cmpd="sng">
            <a:solidFill>
              <a:srgbClr val="718841"/>
            </a:solidFill>
            <a:miter lim="800000"/>
            <a:headEnd/>
            <a:tailEnd/>
          </a:ln>
        </p:spPr>
        <p:txBody>
          <a:bodyPr lIns="182880"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Fine-Grained Attestations Improve Privacy</a:t>
            </a:r>
          </a:p>
        </p:txBody>
      </p:sp>
      <p:sp>
        <p:nvSpPr>
          <p:cNvPr id="41000" name="Rounded Rectangle 41"/>
          <p:cNvSpPr>
            <a:spLocks noChangeArrowheads="1"/>
          </p:cNvSpPr>
          <p:nvPr/>
        </p:nvSpPr>
        <p:spPr bwMode="auto">
          <a:xfrm>
            <a:off x="152400" y="3251200"/>
            <a:ext cx="8839200" cy="1041400"/>
          </a:xfrm>
          <a:prstGeom prst="roundRect">
            <a:avLst>
              <a:gd name="adj" fmla="val 16667"/>
            </a:avLst>
          </a:prstGeom>
          <a:solidFill>
            <a:srgbClr val="9BBB59"/>
          </a:solidFill>
          <a:ln w="25400" cap="flat" cmpd="sng">
            <a:solidFill>
              <a:srgbClr val="718841"/>
            </a:solidFill>
            <a:miter lim="800000"/>
            <a:headEnd/>
            <a:tailEnd/>
          </a:ln>
        </p:spPr>
        <p:txBody>
          <a:bodyPr lIns="182880"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Fine-Grained Attestations Simplify Verification</a:t>
            </a:r>
          </a:p>
        </p:txBody>
      </p:sp>
      <p:sp>
        <p:nvSpPr>
          <p:cNvPr id="41001" name="Rectangle 45"/>
          <p:cNvSpPr>
            <a:spLocks noChangeArrowheads="1"/>
          </p:cNvSpPr>
          <p:nvPr/>
        </p:nvSpPr>
        <p:spPr bwMode="auto">
          <a:xfrm>
            <a:off x="911225" y="685800"/>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1" algn="ctr">
              <a:spcAft>
                <a:spcPts val="1800"/>
              </a:spcAft>
            </a:pPr>
            <a:r>
              <a:rPr lang="en-US">
                <a:solidFill>
                  <a:srgbClr val="7F7F7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[Gasser et al. ‘89], [Arbaugh et al. ‘97], [Sailer et al. ‘04], [Marchesini et al. ‘04]</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99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00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7" grpId="0" bldLvl="0" animBg="1" autoUpdateAnimBg="0"/>
      <p:bldP spid="40988" grpId="0" bldLvl="0" animBg="1" autoUpdateAnimBg="0"/>
      <p:bldP spid="40989" grpId="0" bldLvl="0" animBg="1" autoUpdateAnimBg="0"/>
      <p:bldP spid="40990" grpId="0" bldLvl="0" animBg="1" autoUpdateAnimBg="0"/>
      <p:bldP spid="40991" grpId="0" bldLvl="0" animBg="1" autoUpdateAnimBg="0"/>
      <p:bldP spid="40992" grpId="0" bldLvl="0" animBg="1" autoUpdateAnimBg="0"/>
      <p:bldP spid="40999" grpId="0" bldLvl="0" animBg="1" autoUpdateAnimBg="0"/>
      <p:bldP spid="41000" grpId="0" bldLvl="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5316538" y="1158875"/>
            <a:ext cx="3411537" cy="4003675"/>
            <a:chOff x="0" y="0"/>
            <a:chExt cx="4360333" cy="5116519"/>
          </a:xfrm>
        </p:grpSpPr>
        <p:sp>
          <p:nvSpPr>
            <p:cNvPr id="43011" name="Rounded Rectangle 96"/>
            <p:cNvSpPr>
              <a:spLocks noChangeArrowheads="1"/>
            </p:cNvSpPr>
            <p:nvPr/>
          </p:nvSpPr>
          <p:spPr bwMode="auto">
            <a:xfrm>
              <a:off x="1" y="1659471"/>
              <a:ext cx="3149600" cy="250243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7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43012" name="Rounded Rectangle 97"/>
            <p:cNvSpPr>
              <a:spLocks noChangeArrowheads="1"/>
            </p:cNvSpPr>
            <p:nvPr/>
          </p:nvSpPr>
          <p:spPr bwMode="auto">
            <a:xfrm>
              <a:off x="0" y="4269853"/>
              <a:ext cx="4360333" cy="846666"/>
            </a:xfrm>
            <a:prstGeom prst="roundRect">
              <a:avLst>
                <a:gd name="adj" fmla="val 16667"/>
              </a:avLst>
            </a:prstGeom>
            <a:solidFill>
              <a:schemeClr val="accent2"/>
            </a:solidFill>
            <a:ln w="25400" cap="flat" cmpd="sng">
              <a:solidFill>
                <a:srgbClr val="8C3A38"/>
              </a:solidFill>
              <a:miter lim="800000"/>
              <a:headEnd/>
              <a:tailEnd/>
            </a:ln>
          </p:spPr>
          <p:txBody>
            <a:bodyPr/>
            <a:lstStyle/>
            <a:p>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Hardware</a:t>
              </a:r>
              <a:endParaRPr lang="zh-CN" altLang="en-US"/>
            </a:p>
          </p:txBody>
        </p:sp>
        <p:sp>
          <p:nvSpPr>
            <p:cNvPr id="43013" name="Rounded Rectangle 98"/>
            <p:cNvSpPr>
              <a:spLocks noChangeArrowheads="1"/>
            </p:cNvSpPr>
            <p:nvPr/>
          </p:nvSpPr>
          <p:spPr bwMode="auto">
            <a:xfrm>
              <a:off x="1" y="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lIns="0" tIns="0" rIns="0" bIns="0" anchor="ctr"/>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endParaRPr lang="zh-CN" altLang="en-US"/>
            </a:p>
          </p:txBody>
        </p:sp>
        <p:sp>
          <p:nvSpPr>
            <p:cNvPr id="43014" name="Rounded Rectangle 99"/>
            <p:cNvSpPr>
              <a:spLocks noChangeArrowheads="1"/>
            </p:cNvSpPr>
            <p:nvPr/>
          </p:nvSpPr>
          <p:spPr bwMode="auto">
            <a:xfrm>
              <a:off x="2133601" y="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lIns="0" tIns="0" rIns="0" bIns="0" anchor="ctr"/>
            <a:lstStyle/>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a:t>
              </a: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endParaRPr lang="zh-CN" alt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3015" name="TextBox 100"/>
            <p:cNvSpPr>
              <a:spLocks noChangeArrowheads="1"/>
            </p:cNvSpPr>
            <p:nvPr/>
          </p:nvSpPr>
          <p:spPr bwMode="auto">
            <a:xfrm>
              <a:off x="1164168" y="166765"/>
              <a:ext cx="821266" cy="271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grpSp>
      <p:sp>
        <p:nvSpPr>
          <p:cNvPr id="43016" name="Title 1" descr="Large confetti"/>
          <p:cNvSpPr>
            <a:spLocks noGrp="1" noChangeArrowheads="1"/>
          </p:cNvSpPr>
          <p:nvPr>
            <p:ph type="title" idx="4294967295"/>
          </p:nvPr>
        </p:nvSpPr>
        <p:spPr>
          <a:xfrm>
            <a:off x="196850" y="0"/>
            <a:ext cx="8670925" cy="1143000"/>
          </a:xfrm>
          <a:ln/>
        </p:spPr>
        <p:txBody>
          <a:bodyPr/>
          <a:lstStyle/>
          <a:p>
            <a:r>
              <a:rPr lang="zh-CN" altLang="zh-CN" sz="3900"/>
              <a:t>Application: Verifiable Malware Scanning</a:t>
            </a:r>
          </a:p>
        </p:txBody>
      </p:sp>
      <p:grpSp>
        <p:nvGrpSpPr>
          <p:cNvPr id="43017" name="Group 9"/>
          <p:cNvGrpSpPr>
            <a:grpSpLocks/>
          </p:cNvGrpSpPr>
          <p:nvPr/>
        </p:nvGrpSpPr>
        <p:grpSpPr bwMode="auto">
          <a:xfrm>
            <a:off x="2235200" y="2716213"/>
            <a:ext cx="2794000" cy="1550987"/>
            <a:chOff x="0" y="0"/>
            <a:chExt cx="2794000" cy="1551504"/>
          </a:xfrm>
        </p:grpSpPr>
        <p:sp>
          <p:nvSpPr>
            <p:cNvPr id="43018" name="Straight Arrow Connector 64"/>
            <p:cNvSpPr>
              <a:spLocks noChangeShapeType="1"/>
            </p:cNvSpPr>
            <p:nvPr/>
          </p:nvSpPr>
          <p:spPr bwMode="auto">
            <a:xfrm>
              <a:off x="0" y="1541724"/>
              <a:ext cx="2794000" cy="1588"/>
            </a:xfrm>
            <a:prstGeom prst="straightConnector1">
              <a:avLst/>
            </a:prstGeom>
            <a:noFill/>
            <a:ln w="76200" cap="flat" cmpd="sng">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43019" name="Group 11"/>
            <p:cNvGrpSpPr>
              <a:grpSpLocks/>
            </p:cNvGrpSpPr>
            <p:nvPr/>
          </p:nvGrpSpPr>
          <p:grpSpPr bwMode="auto">
            <a:xfrm>
              <a:off x="394840" y="0"/>
              <a:ext cx="2085894" cy="1551504"/>
              <a:chOff x="0" y="0"/>
              <a:chExt cx="2085894" cy="1551504"/>
            </a:xfrm>
          </p:grpSpPr>
          <p:sp>
            <p:nvSpPr>
              <p:cNvPr id="43020" name="Can 68"/>
              <p:cNvSpPr>
                <a:spLocks noChangeArrowheads="1"/>
              </p:cNvSpPr>
              <p:nvPr/>
            </p:nvSpPr>
            <p:spPr bwMode="auto">
              <a:xfrm>
                <a:off x="519548" y="0"/>
                <a:ext cx="1032406" cy="1551504"/>
              </a:xfrm>
              <a:prstGeom prst="can">
                <a:avLst>
                  <a:gd name="adj" fmla="val 37570"/>
                </a:avLst>
              </a:prstGeom>
              <a:solidFill>
                <a:schemeClr val="accent1"/>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3021" name="TextBox 69"/>
              <p:cNvSpPr>
                <a:spLocks noChangeArrowheads="1"/>
              </p:cNvSpPr>
              <p:nvPr/>
            </p:nvSpPr>
            <p:spPr bwMode="auto">
              <a:xfrm>
                <a:off x="0" y="367253"/>
                <a:ext cx="2085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Script MT Bold" pitchFamily="2" charset="0"/>
                    <a:sym typeface="Script MT Bold" pitchFamily="2" charset="0"/>
                  </a:rPr>
                  <a:t>John</a:t>
                </a:r>
              </a:p>
            </p:txBody>
          </p:sp>
          <p:sp>
            <p:nvSpPr>
              <p:cNvPr id="43022" name="TextBox 70"/>
              <p:cNvSpPr>
                <a:spLocks noChangeArrowheads="1"/>
              </p:cNvSpPr>
              <p:nvPr/>
            </p:nvSpPr>
            <p:spPr bwMode="auto">
              <a:xfrm>
                <a:off x="0" y="733819"/>
                <a:ext cx="2085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FFFF"/>
                    </a:solidFill>
                    <a:latin typeface="Script MT Bold" pitchFamily="2" charset="0"/>
                    <a:sym typeface="Script MT Bold" pitchFamily="2" charset="0"/>
                  </a:rPr>
                  <a:t>Hancock</a:t>
                </a:r>
              </a:p>
            </p:txBody>
          </p:sp>
        </p:grpSp>
      </p:grpSp>
      <p:pic>
        <p:nvPicPr>
          <p:cNvPr id="43023" name="Picture 9" descr="j02857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6875" y="5175250"/>
            <a:ext cx="274478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4" name="Group 16"/>
          <p:cNvGrpSpPr>
            <a:grpSpLocks noChangeAspect="1"/>
          </p:cNvGrpSpPr>
          <p:nvPr/>
        </p:nvGrpSpPr>
        <p:grpSpPr bwMode="auto">
          <a:xfrm>
            <a:off x="-403225" y="1387475"/>
            <a:ext cx="2857500" cy="2547938"/>
            <a:chOff x="0" y="0"/>
            <a:chExt cx="2860637" cy="2547617"/>
          </a:xfrm>
        </p:grpSpPr>
        <p:pic>
          <p:nvPicPr>
            <p:cNvPr id="43025" name="Picture 7" descr="alice-hap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8" descr="MCj039684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38529">
              <a:off x="1846829" y="1124422"/>
              <a:ext cx="1013808" cy="142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27" name="Group 19"/>
          <p:cNvGrpSpPr>
            <a:grpSpLocks/>
          </p:cNvGrpSpPr>
          <p:nvPr/>
        </p:nvGrpSpPr>
        <p:grpSpPr bwMode="auto">
          <a:xfrm>
            <a:off x="2470150" y="1873250"/>
            <a:ext cx="2566988" cy="555625"/>
            <a:chOff x="0" y="0"/>
            <a:chExt cx="2567454" cy="555450"/>
          </a:xfrm>
        </p:grpSpPr>
        <p:sp>
          <p:nvSpPr>
            <p:cNvPr id="43028" name="Straight Arrow Connector 49"/>
            <p:cNvSpPr>
              <a:spLocks noChangeShapeType="1"/>
            </p:cNvSpPr>
            <p:nvPr/>
          </p:nvSpPr>
          <p:spPr bwMode="auto">
            <a:xfrm>
              <a:off x="0" y="553862"/>
              <a:ext cx="2567454" cy="1588"/>
            </a:xfrm>
            <a:prstGeom prst="straightConnector1">
              <a:avLst/>
            </a:prstGeom>
            <a:noFill/>
            <a:ln w="76200" cap="flat"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29" name="TextBox 51"/>
            <p:cNvSpPr>
              <a:spLocks noChangeArrowheads="1"/>
            </p:cNvSpPr>
            <p:nvPr/>
          </p:nvSpPr>
          <p:spPr bwMode="auto">
            <a:xfrm>
              <a:off x="35920" y="0"/>
              <a:ext cx="2275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Run Detector</a:t>
              </a:r>
            </a:p>
          </p:txBody>
        </p:sp>
      </p:grpSp>
      <p:grpSp>
        <p:nvGrpSpPr>
          <p:cNvPr id="43030" name="Group 22"/>
          <p:cNvGrpSpPr>
            <a:grpSpLocks/>
          </p:cNvGrpSpPr>
          <p:nvPr/>
        </p:nvGrpSpPr>
        <p:grpSpPr bwMode="auto">
          <a:xfrm>
            <a:off x="7840663" y="3436938"/>
            <a:ext cx="896937" cy="1725612"/>
            <a:chOff x="0" y="0"/>
            <a:chExt cx="897469" cy="1725098"/>
          </a:xfrm>
        </p:grpSpPr>
        <p:sp>
          <p:nvSpPr>
            <p:cNvPr id="43031" name="Rounded Rectangle 44"/>
            <p:cNvSpPr>
              <a:spLocks noChangeArrowheads="1"/>
            </p:cNvSpPr>
            <p:nvPr/>
          </p:nvSpPr>
          <p:spPr bwMode="auto">
            <a:xfrm>
              <a:off x="0" y="1058342"/>
              <a:ext cx="897469" cy="666756"/>
            </a:xfrm>
            <a:prstGeom prst="roundRect">
              <a:avLst>
                <a:gd name="adj" fmla="val 16667"/>
              </a:avLst>
            </a:prstGeom>
            <a:solidFill>
              <a:schemeClr val="accent1"/>
            </a:solidFill>
            <a:ln w="25400" cap="flat" cmpd="sng">
              <a:solidFill>
                <a:schemeClr val="tx2"/>
              </a:solidFill>
              <a:miter lim="800000"/>
              <a:headEnd/>
              <a:tailEnd/>
            </a:ln>
          </p:spPr>
          <p:txBody>
            <a:bodyPr/>
            <a:lstStyle/>
            <a:p>
              <a:pPr algn="ctr"/>
              <a:endParaRPr lang="zh-CN" altLang="zh-CN" sz="36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3032" name="Rounded Rectangle 45"/>
            <p:cNvSpPr>
              <a:spLocks noChangeArrowheads="1"/>
            </p:cNvSpPr>
            <p:nvPr/>
          </p:nvSpPr>
          <p:spPr bwMode="auto">
            <a:xfrm>
              <a:off x="29634" y="586331"/>
              <a:ext cx="838201" cy="320040"/>
            </a:xfrm>
            <a:prstGeom prst="roundRect">
              <a:avLst>
                <a:gd name="adj" fmla="val 16667"/>
              </a:avLst>
            </a:prstGeom>
            <a:solidFill>
              <a:schemeClr val="accent1"/>
            </a:solidFill>
            <a:ln w="25400" cap="flat" cmpd="sng">
              <a:solidFill>
                <a:schemeClr val="tx2"/>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sp>
          <p:nvSpPr>
            <p:cNvPr id="43033" name="Rounded Rectangle 46"/>
            <p:cNvSpPr>
              <a:spLocks noChangeArrowheads="1"/>
            </p:cNvSpPr>
            <p:nvPr/>
          </p:nvSpPr>
          <p:spPr bwMode="auto">
            <a:xfrm>
              <a:off x="177801" y="0"/>
              <a:ext cx="541867" cy="469900"/>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nchor="b"/>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a:t>
              </a:r>
              <a:endParaRPr lang="zh-CN" altLang="en-US"/>
            </a:p>
          </p:txBody>
        </p:sp>
      </p:grpSp>
      <p:sp>
        <p:nvSpPr>
          <p:cNvPr id="43034" name="Can 43"/>
          <p:cNvSpPr>
            <a:spLocks noChangeArrowheads="1"/>
          </p:cNvSpPr>
          <p:nvPr/>
        </p:nvSpPr>
        <p:spPr bwMode="auto">
          <a:xfrm>
            <a:off x="2562225" y="195263"/>
            <a:ext cx="4168775" cy="6594475"/>
          </a:xfrm>
          <a:prstGeom prst="can">
            <a:avLst>
              <a:gd name="adj" fmla="val 13629"/>
            </a:avLst>
          </a:prstGeom>
          <a:solidFill>
            <a:srgbClr val="93B3D7"/>
          </a:solidFill>
          <a:ln w="25400" cap="flat" cmpd="sng">
            <a:solidFill>
              <a:srgbClr val="395E8A"/>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43035" name="Group 27"/>
          <p:cNvGrpSpPr>
            <a:grpSpLocks/>
          </p:cNvGrpSpPr>
          <p:nvPr/>
        </p:nvGrpSpPr>
        <p:grpSpPr bwMode="auto">
          <a:xfrm>
            <a:off x="3987800" y="1962150"/>
            <a:ext cx="1317625" cy="793750"/>
            <a:chOff x="0" y="0"/>
            <a:chExt cx="1318284" cy="793596"/>
          </a:xfrm>
        </p:grpSpPr>
        <p:sp>
          <p:nvSpPr>
            <p:cNvPr id="43036" name="Folded Corner 48"/>
            <p:cNvSpPr>
              <a:spLocks noChangeArrowheads="1"/>
            </p:cNvSpPr>
            <p:nvPr/>
          </p:nvSpPr>
          <p:spPr bwMode="auto">
            <a:xfrm rot="10800000">
              <a:off x="0" y="0"/>
              <a:ext cx="1318284" cy="79359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3037" name="Rounded Rectangle 50"/>
            <p:cNvSpPr>
              <a:spLocks noChangeArrowheads="1"/>
            </p:cNvSpPr>
            <p:nvPr/>
          </p:nvSpPr>
          <p:spPr bwMode="auto">
            <a:xfrm>
              <a:off x="172309" y="236777"/>
              <a:ext cx="973667" cy="320040"/>
            </a:xfrm>
            <a:prstGeom prst="roundRect">
              <a:avLst>
                <a:gd name="adj" fmla="val 16667"/>
              </a:avLst>
            </a:prstGeom>
            <a:solidFill>
              <a:schemeClr val="accent1"/>
            </a:solidFill>
            <a:ln w="25400" cap="flat" cmpd="sng">
              <a:solidFill>
                <a:schemeClr val="tx2"/>
              </a:solidFill>
              <a:miter lim="800000"/>
              <a:headEnd/>
              <a:tailEnd/>
            </a:ln>
          </p:spPr>
          <p:txBody>
            <a:bodyPr wrap="none" lIns="0" tIns="0" rIns="0" bIns="0" anchor="b"/>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Flicker</a:t>
              </a:r>
              <a:endParaRPr lang="zh-CN" altLang="en-US"/>
            </a:p>
          </p:txBody>
        </p:sp>
      </p:grpSp>
      <p:grpSp>
        <p:nvGrpSpPr>
          <p:cNvPr id="43038" name="Group 30"/>
          <p:cNvGrpSpPr>
            <a:grpSpLocks/>
          </p:cNvGrpSpPr>
          <p:nvPr/>
        </p:nvGrpSpPr>
        <p:grpSpPr bwMode="auto">
          <a:xfrm>
            <a:off x="4213225" y="5526088"/>
            <a:ext cx="866775" cy="1049337"/>
            <a:chOff x="0" y="0"/>
            <a:chExt cx="1119269" cy="1353676"/>
          </a:xfrm>
        </p:grpSpPr>
        <p:sp>
          <p:nvSpPr>
            <p:cNvPr id="43039" name="Folded Corner 58"/>
            <p:cNvSpPr>
              <a:spLocks noChangeArrowheads="1"/>
            </p:cNvSpPr>
            <p:nvPr/>
          </p:nvSpPr>
          <p:spPr bwMode="auto">
            <a:xfrm rot="10800000">
              <a:off x="0" y="0"/>
              <a:ext cx="1119269" cy="1353676"/>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43040" name="Picture 209" descr="MCj041124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17" y="222966"/>
              <a:ext cx="957034" cy="90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41" name="Group 33"/>
          <p:cNvGrpSpPr>
            <a:grpSpLocks/>
          </p:cNvGrpSpPr>
          <p:nvPr/>
        </p:nvGrpSpPr>
        <p:grpSpPr bwMode="auto">
          <a:xfrm>
            <a:off x="3876675" y="846138"/>
            <a:ext cx="1539875" cy="990600"/>
            <a:chOff x="0" y="0"/>
            <a:chExt cx="1540930" cy="990616"/>
          </a:xfrm>
        </p:grpSpPr>
        <p:sp>
          <p:nvSpPr>
            <p:cNvPr id="43042" name="Folded Corner 67"/>
            <p:cNvSpPr>
              <a:spLocks noChangeArrowheads="1"/>
            </p:cNvSpPr>
            <p:nvPr/>
          </p:nvSpPr>
          <p:spPr bwMode="auto">
            <a:xfrm rot="10800000">
              <a:off x="132490" y="47355"/>
              <a:ext cx="1318284"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3043" name="TextBox 71"/>
            <p:cNvSpPr>
              <a:spLocks noChangeArrowheads="1"/>
            </p:cNvSpPr>
            <p:nvPr/>
          </p:nvSpPr>
          <p:spPr bwMode="auto">
            <a:xfrm>
              <a:off x="0" y="0"/>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Late</a:t>
              </a:r>
            </a:p>
          </p:txBody>
        </p:sp>
        <p:sp>
          <p:nvSpPr>
            <p:cNvPr id="43044" name="TextBox 72"/>
            <p:cNvSpPr>
              <a:spLocks noChangeArrowheads="1"/>
            </p:cNvSpPr>
            <p:nvPr/>
          </p:nvSpPr>
          <p:spPr bwMode="auto">
            <a:xfrm>
              <a:off x="0" y="360614"/>
              <a:ext cx="154093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9BBB59"/>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Launch</a:t>
              </a:r>
            </a:p>
          </p:txBody>
        </p:sp>
      </p:grpSp>
      <p:grpSp>
        <p:nvGrpSpPr>
          <p:cNvPr id="43045" name="Group 37"/>
          <p:cNvGrpSpPr>
            <a:grpSpLocks/>
          </p:cNvGrpSpPr>
          <p:nvPr/>
        </p:nvGrpSpPr>
        <p:grpSpPr bwMode="auto">
          <a:xfrm>
            <a:off x="4244975" y="2879725"/>
            <a:ext cx="803275" cy="942975"/>
            <a:chOff x="0" y="0"/>
            <a:chExt cx="804333" cy="943261"/>
          </a:xfrm>
        </p:grpSpPr>
        <p:sp>
          <p:nvSpPr>
            <p:cNvPr id="43046" name="Folded Corner 77"/>
            <p:cNvSpPr>
              <a:spLocks noChangeArrowheads="1"/>
            </p:cNvSpPr>
            <p:nvPr/>
          </p:nvSpPr>
          <p:spPr bwMode="auto">
            <a:xfrm rot="10800000">
              <a:off x="0" y="0"/>
              <a:ext cx="804333" cy="943261"/>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3047" name="Rounded Rectangle 78"/>
            <p:cNvSpPr>
              <a:spLocks noChangeArrowheads="1"/>
            </p:cNvSpPr>
            <p:nvPr/>
          </p:nvSpPr>
          <p:spPr bwMode="auto">
            <a:xfrm>
              <a:off x="58008" y="173181"/>
              <a:ext cx="688318" cy="596900"/>
            </a:xfrm>
            <a:prstGeom prst="roundRect">
              <a:avLst>
                <a:gd name="adj" fmla="val 16667"/>
              </a:avLst>
            </a:prstGeom>
            <a:solidFill>
              <a:schemeClr val="accent1"/>
            </a:solidFill>
            <a:ln w="25400" cap="flat" cmpd="sng">
              <a:solidFill>
                <a:srgbClr val="395E8A"/>
              </a:solidFill>
              <a:miter lim="800000"/>
              <a:headEnd/>
              <a:tailEnd/>
            </a:ln>
          </p:spPr>
          <p:txBody>
            <a:bodyPr wrap="none" lIns="0" tIns="0" rIns="0" bIns="0"/>
            <a:lstStyle/>
            <a:p>
              <a:pPr algn="ctr"/>
              <a:r>
                <a:rPr lang="en-US" sz="32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a:t>
              </a:r>
              <a:endParaRPr lang="zh-CN" altLang="en-US"/>
            </a:p>
          </p:txBody>
        </p:sp>
      </p:grpSp>
      <p:grpSp>
        <p:nvGrpSpPr>
          <p:cNvPr id="43048" name="Group 40"/>
          <p:cNvGrpSpPr>
            <a:grpSpLocks/>
          </p:cNvGrpSpPr>
          <p:nvPr/>
        </p:nvGrpSpPr>
        <p:grpSpPr bwMode="auto">
          <a:xfrm>
            <a:off x="3900488" y="3948113"/>
            <a:ext cx="1490662" cy="668337"/>
            <a:chOff x="0" y="0"/>
            <a:chExt cx="1490762" cy="725141"/>
          </a:xfrm>
        </p:grpSpPr>
        <p:sp>
          <p:nvSpPr>
            <p:cNvPr id="43049" name="Folded Corner 80"/>
            <p:cNvSpPr>
              <a:spLocks noChangeArrowheads="1"/>
            </p:cNvSpPr>
            <p:nvPr/>
          </p:nvSpPr>
          <p:spPr bwMode="auto">
            <a:xfrm rot="10800000">
              <a:off x="0" y="50362"/>
              <a:ext cx="1490762" cy="674779"/>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3050" name="TextBox 81"/>
            <p:cNvSpPr>
              <a:spLocks noChangeArrowheads="1"/>
            </p:cNvSpPr>
            <p:nvPr/>
          </p:nvSpPr>
          <p:spPr bwMode="auto">
            <a:xfrm>
              <a:off x="5638" y="0"/>
              <a:ext cx="1479487" cy="65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Inputs</a:t>
              </a:r>
            </a:p>
          </p:txBody>
        </p:sp>
      </p:grpSp>
      <p:grpSp>
        <p:nvGrpSpPr>
          <p:cNvPr id="43051" name="Group 43"/>
          <p:cNvGrpSpPr>
            <a:grpSpLocks/>
          </p:cNvGrpSpPr>
          <p:nvPr/>
        </p:nvGrpSpPr>
        <p:grpSpPr bwMode="auto">
          <a:xfrm>
            <a:off x="3830638" y="4741863"/>
            <a:ext cx="1631950" cy="658812"/>
            <a:chOff x="0" y="0"/>
            <a:chExt cx="1631723" cy="715958"/>
          </a:xfrm>
        </p:grpSpPr>
        <p:sp>
          <p:nvSpPr>
            <p:cNvPr id="43052" name="Folded Corner 83"/>
            <p:cNvSpPr>
              <a:spLocks noChangeArrowheads="1"/>
            </p:cNvSpPr>
            <p:nvPr/>
          </p:nvSpPr>
          <p:spPr bwMode="auto">
            <a:xfrm rot="10800000">
              <a:off x="78862" y="41179"/>
              <a:ext cx="1490762" cy="674779"/>
            </a:xfrm>
            <a:prstGeom prst="foldedCorner">
              <a:avLst>
                <a:gd name="adj" fmla="val 12500"/>
              </a:avLst>
            </a:prstGeom>
            <a:solidFill>
              <a:schemeClr val="bg2"/>
            </a:solidFill>
            <a:ln w="9525"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3053" name="TextBox 84"/>
            <p:cNvSpPr>
              <a:spLocks noChangeArrowheads="1"/>
            </p:cNvSpPr>
            <p:nvPr/>
          </p:nvSpPr>
          <p:spPr bwMode="auto">
            <a:xfrm>
              <a:off x="0" y="0"/>
              <a:ext cx="1631723" cy="65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3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Outputs</a:t>
              </a:r>
            </a:p>
          </p:txBody>
        </p:sp>
      </p:grpSp>
      <p:sp>
        <p:nvSpPr>
          <p:cNvPr id="43054" name="Can 85"/>
          <p:cNvSpPr>
            <a:spLocks noChangeArrowheads="1"/>
          </p:cNvSpPr>
          <p:nvPr/>
        </p:nvSpPr>
        <p:spPr bwMode="auto">
          <a:xfrm>
            <a:off x="2562225" y="195263"/>
            <a:ext cx="4168775" cy="6594475"/>
          </a:xfrm>
          <a:prstGeom prst="can">
            <a:avLst>
              <a:gd name="adj" fmla="val 13629"/>
            </a:avLst>
          </a:prstGeom>
          <a:solidFill>
            <a:schemeClr val="accent1"/>
          </a:solidFill>
          <a:ln w="25400" cap="flat" cmpd="sng">
            <a:solidFill>
              <a:srgbClr val="395E8A"/>
            </a:solidFill>
            <a:miter lim="800000"/>
            <a:headEnd/>
            <a:tailEnd/>
          </a:ln>
        </p:spPr>
        <p:txBody>
          <a:bodyPr lIns="0" tIns="0" rIns="182880" bIns="0" anchor="ctr"/>
          <a:lstStyle/>
          <a:p>
            <a:pPr algn="ctr"/>
            <a:r>
              <a:rPr lang="en-US" sz="8800">
                <a:solidFill>
                  <a:srgbClr val="FFFFFF"/>
                </a:solidFill>
                <a:latin typeface="Script MT Bold" pitchFamily="2" charset="0"/>
                <a:sym typeface="Bickham Script Pro Regular" charset="0"/>
              </a:rPr>
              <a:t>John</a:t>
            </a:r>
            <a:endParaRPr lang="zh-CN" altLang="en-US" sz="8800">
              <a:solidFill>
                <a:srgbClr val="FFFFFF"/>
              </a:solidFill>
              <a:latin typeface="Script MT Bold" pitchFamily="2" charset="0"/>
              <a:sym typeface="Bickham Script Pro Regular" charset="0"/>
            </a:endParaRPr>
          </a:p>
          <a:p>
            <a:pPr algn="ctr"/>
            <a:r>
              <a:rPr lang="en-US" sz="8800">
                <a:solidFill>
                  <a:srgbClr val="FFFFFF"/>
                </a:solidFill>
                <a:latin typeface="Script MT Bold" pitchFamily="2" charset="0"/>
                <a:sym typeface="Bickham Script Pro Regular" charset="0"/>
              </a:rPr>
              <a:t>Hancock</a:t>
            </a:r>
            <a:endParaRPr lang="en-US">
              <a:solidFill>
                <a:srgbClr val="FFFFFF"/>
              </a:solidFill>
              <a:latin typeface="Script MT Bold" pitchFamily="2" charset="0"/>
              <a:sym typeface="Bickham Script Pro Regular" charset="0"/>
            </a:endParaRPr>
          </a:p>
        </p:txBody>
      </p:sp>
      <p:grpSp>
        <p:nvGrpSpPr>
          <p:cNvPr id="43055" name="Group 47"/>
          <p:cNvGrpSpPr>
            <a:grpSpLocks/>
          </p:cNvGrpSpPr>
          <p:nvPr/>
        </p:nvGrpSpPr>
        <p:grpSpPr bwMode="auto">
          <a:xfrm>
            <a:off x="177800" y="3513138"/>
            <a:ext cx="2547938" cy="3048000"/>
            <a:chOff x="0" y="0"/>
            <a:chExt cx="2548469" cy="3048000"/>
          </a:xfrm>
        </p:grpSpPr>
        <p:sp>
          <p:nvSpPr>
            <p:cNvPr id="43056" name="Rectangular Callout 86"/>
            <p:cNvSpPr>
              <a:spLocks/>
            </p:cNvSpPr>
            <p:nvPr/>
          </p:nvSpPr>
          <p:spPr bwMode="auto">
            <a:xfrm>
              <a:off x="0" y="0"/>
              <a:ext cx="2548469" cy="3048000"/>
            </a:xfrm>
            <a:prstGeom prst="wedgeRectCallout">
              <a:avLst>
                <a:gd name="adj1" fmla="val 96838"/>
                <a:gd name="adj2" fmla="val -1102"/>
              </a:avLst>
            </a:prstGeom>
            <a:solidFill>
              <a:srgbClr val="FFFFFF"/>
            </a:solidFill>
            <a:ln w="63500" cap="flat" cmpd="sng">
              <a:solidFill>
                <a:srgbClr val="000000"/>
              </a:solidFill>
              <a:miter lim="800000"/>
              <a:headEnd/>
              <a:tailEnd/>
            </a:ln>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nvGrpSpPr>
            <p:cNvPr id="43057" name="Group 49"/>
            <p:cNvGrpSpPr>
              <a:grpSpLocks/>
            </p:cNvGrpSpPr>
            <p:nvPr/>
          </p:nvGrpSpPr>
          <p:grpSpPr bwMode="auto">
            <a:xfrm>
              <a:off x="171594" y="211669"/>
              <a:ext cx="2171826" cy="2548472"/>
              <a:chOff x="0" y="0"/>
              <a:chExt cx="4360333" cy="5116519"/>
            </a:xfrm>
          </p:grpSpPr>
          <p:sp>
            <p:nvSpPr>
              <p:cNvPr id="43058" name="Rounded Rectangle 88"/>
              <p:cNvSpPr>
                <a:spLocks noChangeArrowheads="1"/>
              </p:cNvSpPr>
              <p:nvPr/>
            </p:nvSpPr>
            <p:spPr bwMode="auto">
              <a:xfrm>
                <a:off x="1" y="1659471"/>
                <a:ext cx="3149600" cy="2502437"/>
              </a:xfrm>
              <a:prstGeom prst="roundRect">
                <a:avLst>
                  <a:gd name="adj" fmla="val 16667"/>
                </a:avLst>
              </a:prstGeom>
              <a:solidFill>
                <a:schemeClr val="accent2"/>
              </a:solidFill>
              <a:ln w="25400" cap="flat" cmpd="sng">
                <a:solidFill>
                  <a:srgbClr val="8C3A38"/>
                </a:solidFill>
                <a:miter lim="800000"/>
                <a:headEnd/>
                <a:tailEnd/>
              </a:ln>
            </p:spPr>
            <p:txBody>
              <a:bodyPr anchor="ctr"/>
              <a:lstStyle/>
              <a:p>
                <a:pPr algn="ctr"/>
                <a:r>
                  <a:rPr lang="en-US" sz="54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OS</a:t>
                </a:r>
                <a:endParaRPr lang="zh-CN" altLang="en-US"/>
              </a:p>
            </p:txBody>
          </p:sp>
          <p:sp>
            <p:nvSpPr>
              <p:cNvPr id="43059" name="Rounded Rectangle 89"/>
              <p:cNvSpPr>
                <a:spLocks noChangeArrowheads="1"/>
              </p:cNvSpPr>
              <p:nvPr/>
            </p:nvSpPr>
            <p:spPr bwMode="auto">
              <a:xfrm>
                <a:off x="0" y="4269853"/>
                <a:ext cx="4360333" cy="846666"/>
              </a:xfrm>
              <a:prstGeom prst="roundRect">
                <a:avLst>
                  <a:gd name="adj" fmla="val 16667"/>
                </a:avLst>
              </a:prstGeom>
              <a:solidFill>
                <a:schemeClr val="accent2"/>
              </a:solidFill>
              <a:ln w="25400" cap="flat" cmpd="sng">
                <a:solidFill>
                  <a:srgbClr val="8C3A38"/>
                </a:solidFill>
                <a:miter lim="800000"/>
                <a:headEnd/>
                <a:tailEnd/>
              </a:ln>
            </p:spPr>
            <p:txBody>
              <a:bodyPr lIns="0" tIns="0" rIns="0" bIns="0" anchor="ctr"/>
              <a:lstStyle/>
              <a:p>
                <a:r>
                  <a:rPr lang="en-US" sz="28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Hardware</a:t>
                </a:r>
                <a:endParaRPr lang="zh-CN" altLang="en-US"/>
              </a:p>
            </p:txBody>
          </p:sp>
          <p:sp>
            <p:nvSpPr>
              <p:cNvPr id="43060" name="Rounded Rectangle 90"/>
              <p:cNvSpPr>
                <a:spLocks noChangeArrowheads="1"/>
              </p:cNvSpPr>
              <p:nvPr/>
            </p:nvSpPr>
            <p:spPr bwMode="auto">
              <a:xfrm>
                <a:off x="1" y="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lIns="0" tIns="0" rIns="0" bIns="0" anchor="ctr"/>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p>
            </p:txBody>
          </p:sp>
          <p:sp>
            <p:nvSpPr>
              <p:cNvPr id="43061" name="Rounded Rectangle 91"/>
              <p:cNvSpPr>
                <a:spLocks noChangeArrowheads="1"/>
              </p:cNvSpPr>
              <p:nvPr/>
            </p:nvSpPr>
            <p:spPr bwMode="auto">
              <a:xfrm>
                <a:off x="2133601" y="0"/>
                <a:ext cx="1016000" cy="1549400"/>
              </a:xfrm>
              <a:prstGeom prst="roundRect">
                <a:avLst>
                  <a:gd name="adj" fmla="val 16667"/>
                </a:avLst>
              </a:prstGeom>
              <a:solidFill>
                <a:schemeClr val="accent2"/>
              </a:solidFill>
              <a:ln w="25400" cap="flat" cmpd="sng">
                <a:solidFill>
                  <a:srgbClr val="8C3A38"/>
                </a:solidFill>
                <a:miter lim="800000"/>
                <a:headEnd/>
                <a:tailEnd/>
              </a:ln>
            </p:spPr>
            <p:txBody>
              <a:bodyPr lIns="0" tIns="0" rIns="0" bIns="0" anchor="ctr"/>
              <a:lstStyle/>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App</a:t>
                </a:r>
                <a:endParaRPr lang="zh-CN" alt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ctr"/>
                <a:r>
                  <a:rPr lang="en-US" sz="200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a:t>
                </a:r>
              </a:p>
            </p:txBody>
          </p:sp>
          <p:sp>
            <p:nvSpPr>
              <p:cNvPr id="43062" name="TextBox 92"/>
              <p:cNvSpPr>
                <a:spLocks noChangeArrowheads="1"/>
              </p:cNvSpPr>
              <p:nvPr/>
            </p:nvSpPr>
            <p:spPr bwMode="auto">
              <a:xfrm>
                <a:off x="1119790" y="63220"/>
                <a:ext cx="821268" cy="290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p>
            </p:txBody>
          </p:sp>
        </p:grpSp>
      </p:grpSp>
      <p:sp>
        <p:nvSpPr>
          <p:cNvPr id="43063" name="TextBox 94"/>
          <p:cNvSpPr>
            <a:spLocks noChangeArrowheads="1"/>
          </p:cNvSpPr>
          <p:nvPr/>
        </p:nvSpPr>
        <p:spPr bwMode="auto">
          <a:xfrm>
            <a:off x="323850" y="3251200"/>
            <a:ext cx="327977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3900">
                <a:solidFill>
                  <a:srgbClr val="4F6128"/>
                </a:solidFill>
                <a:latin typeface="Zapf Dingbats" charset="0"/>
                <a:ea typeface="Zapf Dingbats" charset="0"/>
                <a:cs typeface="Zapf Dingbats" charset="0"/>
                <a:sym typeface="Zapf Dingbats" charset="0"/>
              </a:rPr>
              <a:t>✓</a:t>
            </a:r>
            <a:endParaRPr lang="en-US" sz="23900">
              <a:solidFill>
                <a:srgbClr val="4F6128"/>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43064" name="Picture 95" descr="devil.png"/>
          <p:cNvPicPr>
            <a:picLocks noChangeAspect="1" noChangeArrowheads="1"/>
          </p:cNvPicPr>
          <p:nvPr/>
        </p:nvPicPr>
        <p:blipFill>
          <a:blip r:embed="rId6" cstate="print">
            <a:extLst>
              <a:ext uri="{28A0092B-C50C-407E-A947-70E740481C1C}">
                <a14:useLocalDpi xmlns:a14="http://schemas.microsoft.com/office/drawing/2010/main" val="0"/>
              </a:ext>
            </a:extLst>
          </a:blip>
          <a:srcRect l="22086" t="21750" r="24030"/>
          <a:stretch>
            <a:fillRect/>
          </a:stretch>
        </p:blipFill>
        <p:spPr bwMode="auto">
          <a:xfrm>
            <a:off x="520700" y="4005263"/>
            <a:ext cx="11557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4" nodeType="withEffect">
                                  <p:stCondLst>
                                    <p:cond delay="0"/>
                                  </p:stCondLst>
                                  <p:childTnLst>
                                    <p:set>
                                      <p:cBhvr>
                                        <p:cTn id="6" dur="1" fill="hold">
                                          <p:stCondLst>
                                            <p:cond delay="0"/>
                                          </p:stCondLst>
                                        </p:cTn>
                                        <p:tgtEl>
                                          <p:spTgt spid="43054"/>
                                        </p:tgtEl>
                                        <p:attrNameLst>
                                          <p:attrName>style.visibility</p:attrName>
                                        </p:attrNameLst>
                                      </p:cBhvr>
                                      <p:to>
                                        <p:strVal val="hidden"/>
                                      </p:to>
                                    </p:set>
                                  </p:childTnLst>
                                </p:cTn>
                              </p:par>
                              <p:par>
                                <p:cTn id="7" presetID="6" presetClass="emph" presetSubtype="0" accel="50000" decel="50000" fill="hold" grpId="2" nodeType="withEffect">
                                  <p:stCondLst>
                                    <p:cond delay="0"/>
                                  </p:stCondLst>
                                  <p:childTnLst>
                                    <p:animScale>
                                      <p:cBhvr>
                                        <p:cTn id="8" dur="500" fill="hold"/>
                                        <p:tgtEl>
                                          <p:spTgt spid="43054"/>
                                        </p:tgtEl>
                                      </p:cBhvr>
                                      <p:by x="25000" y="25000"/>
                                    </p:animScale>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3054"/>
                                        </p:tgtEl>
                                        <p:attrNameLst>
                                          <p:attrName>style.visibility</p:attrName>
                                        </p:attrNameLst>
                                      </p:cBhvr>
                                      <p:to>
                                        <p:strVal val="visible"/>
                                      </p:to>
                                    </p:set>
                                  </p:childTnLst>
                                </p:cTn>
                              </p:par>
                              <p:par>
                                <p:cTn id="12" presetID="0" presetClass="path" presetSubtype="0" accel="50000" decel="50000" fill="hold" grpId="1" nodeType="withEffect">
                                  <p:stCondLst>
                                    <p:cond delay="0"/>
                                  </p:stCondLst>
                                  <p:childTnLst>
                                    <p:animMotion origin="layout" path="M -0.10451 0.00324 L 2.77778E-7 7.40741E-7 " pathEditMode="relative" rAng="0" ptsTypes="AA">
                                      <p:cBhvr>
                                        <p:cTn id="13" dur="1000" fill="hold"/>
                                        <p:tgtEl>
                                          <p:spTgt spid="43054"/>
                                        </p:tgtEl>
                                        <p:attrNameLst>
                                          <p:attrName>ppt_x,ppt_y</p:attrName>
                                        </p:attrNameLst>
                                      </p:cBhvr>
                                      <p:rCtr x="520000" y="-19900"/>
                                    </p:animMotion>
                                  </p:childTnLst>
                                </p:cTn>
                              </p:par>
                              <p:par>
                                <p:cTn id="14" presetID="6" presetClass="emph" presetSubtype="0" accel="50000" decel="50000" fill="hold" grpId="3" nodeType="withEffect">
                                  <p:stCondLst>
                                    <p:cond delay="0"/>
                                  </p:stCondLst>
                                  <p:childTnLst>
                                    <p:animScale>
                                      <p:cBhvr>
                                        <p:cTn id="15" dur="1000" fill="hold"/>
                                        <p:tgtEl>
                                          <p:spTgt spid="43054"/>
                                        </p:tgtEl>
                                      </p:cBhvr>
                                      <p:by x="400000" y="400000"/>
                                    </p:animScale>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43034"/>
                                        </p:tgtEl>
                                        <p:attrNameLst>
                                          <p:attrName>style.visibility</p:attrName>
                                        </p:attrNameLst>
                                      </p:cBhvr>
                                      <p:to>
                                        <p:strVal val="visible"/>
                                      </p:to>
                                    </p:set>
                                  </p:childTnLst>
                                </p:cTn>
                              </p:par>
                              <p:par>
                                <p:cTn id="19" presetID="9" presetClass="exit" presetSubtype="0" fill="hold" grpId="5" nodeType="withEffect">
                                  <p:stCondLst>
                                    <p:cond delay="0"/>
                                  </p:stCondLst>
                                  <p:childTnLst>
                                    <p:animEffect>
                                      <p:cBhvr>
                                        <p:cTn id="20" dur="500"/>
                                        <p:tgtEl>
                                          <p:spTgt spid="43054"/>
                                        </p:tgtEl>
                                      </p:cBhvr>
                                    </p:animEffect>
                                    <p:set>
                                      <p:cBhvr>
                                        <p:cTn id="21" dur="1" fill="hold">
                                          <p:stCondLst>
                                            <p:cond delay="499"/>
                                          </p:stCondLst>
                                        </p:cTn>
                                        <p:tgtEl>
                                          <p:spTgt spid="4305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4304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303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304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304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305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303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43055"/>
                                        </p:tgtEl>
                                        <p:attrNameLst>
                                          <p:attrName>style.visibility</p:attrName>
                                        </p:attrNameLst>
                                      </p:cBhvr>
                                      <p:to>
                                        <p:strVal val="visible"/>
                                      </p:to>
                                    </p:set>
                                    <p:animEffect>
                                      <p:cBhvr>
                                        <p:cTn id="38" dur="500"/>
                                        <p:tgtEl>
                                          <p:spTgt spid="4305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063"/>
                                        </p:tgtEl>
                                        <p:attrNameLst>
                                          <p:attrName>style.visibility</p:attrName>
                                        </p:attrNameLst>
                                      </p:cBhvr>
                                      <p:to>
                                        <p:strVal val="visible"/>
                                      </p:to>
                                    </p:set>
                                    <p:animEffect>
                                      <p:cBhvr>
                                        <p:cTn id="43" dur="500"/>
                                        <p:tgtEl>
                                          <p:spTgt spid="4306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nodeType="clickEffect">
                                  <p:stCondLst>
                                    <p:cond delay="0"/>
                                  </p:stCondLst>
                                  <p:childTnLst>
                                    <p:set>
                                      <p:cBhvr>
                                        <p:cTn id="47" dur="1" fill="hold">
                                          <p:stCondLst>
                                            <p:cond delay="0"/>
                                          </p:stCondLst>
                                        </p:cTn>
                                        <p:tgtEl>
                                          <p:spTgt spid="43064"/>
                                        </p:tgtEl>
                                        <p:attrNameLst>
                                          <p:attrName>style.visibility</p:attrName>
                                        </p:attrNameLst>
                                      </p:cBhvr>
                                      <p:to>
                                        <p:strVal val="visible"/>
                                      </p:to>
                                    </p:set>
                                    <p:animEffect>
                                      <p:cBhvr>
                                        <p:cTn id="48" dur="500"/>
                                        <p:tgtEl>
                                          <p:spTgt spid="43064"/>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430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4" grpId="0" bldLvl="0" animBg="1" autoUpdateAnimBg="0"/>
      <p:bldP spid="43054" grpId="0" bldLvl="0" animBg="1" autoUpdateAnimBg="0"/>
      <p:bldP spid="43054" grpId="1" bldLvl="0" animBg="1" autoUpdateAnimBg="0"/>
      <p:bldP spid="43054" grpId="2" bldLvl="0" animBg="1" autoUpdateAnimBg="0"/>
      <p:bldP spid="43054" grpId="3" bldLvl="0" animBg="1" autoUpdateAnimBg="0"/>
      <p:bldP spid="43054" grpId="4" bldLvl="0" animBg="1" autoUpdateAnimBg="0"/>
      <p:bldP spid="43054" grpId="5" bldLvl="0" animBg="1" autoUpdateAnimBg="0"/>
      <p:bldP spid="43063" grpId="0" bldLvl="0" autoUpdateAnimBg="0"/>
      <p:bldP spid="43063" grpId="1"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descr="Large confetti"/>
          <p:cNvSpPr>
            <a:spLocks noGrp="1" noChangeArrowheads="1"/>
          </p:cNvSpPr>
          <p:nvPr>
            <p:ph type="title" idx="4294967295"/>
          </p:nvPr>
        </p:nvSpPr>
        <p:spPr>
          <a:xfrm>
            <a:off x="457200" y="274638"/>
            <a:ext cx="8229600" cy="1143000"/>
          </a:xfrm>
          <a:ln/>
        </p:spPr>
        <p:txBody>
          <a:bodyPr/>
          <a:lstStyle/>
          <a:p>
            <a:pPr algn="l"/>
            <a:r>
              <a:rPr lang="zh-CN" altLang="zh-CN"/>
              <a:t>Additional Applications</a:t>
            </a:r>
          </a:p>
        </p:txBody>
      </p:sp>
      <p:sp>
        <p:nvSpPr>
          <p:cNvPr id="44035" name="Content Placeholder 2" descr="Large confetti"/>
          <p:cNvSpPr>
            <a:spLocks noGrp="1" noChangeArrowheads="1"/>
          </p:cNvSpPr>
          <p:nvPr>
            <p:ph idx="1"/>
          </p:nvPr>
        </p:nvSpPr>
        <p:spPr>
          <a:xfrm>
            <a:off x="457200" y="1600200"/>
            <a:ext cx="5159375" cy="4637088"/>
          </a:xfrm>
          <a:ln/>
        </p:spPr>
        <p:txBody>
          <a:bodyPr/>
          <a:lstStyle/>
          <a:p>
            <a:pPr marL="285750" indent="-285750" algn="l">
              <a:lnSpc>
                <a:spcPct val="100000"/>
              </a:lnSpc>
              <a:spcAft>
                <a:spcPts val="4800"/>
              </a:spcAft>
              <a:buFontTx/>
              <a:buChar char="•"/>
            </a:pPr>
            <a:r>
              <a:rPr lang="zh-CN" altLang="zh-CN" sz="3600"/>
              <a:t>Improved SSH password handling</a:t>
            </a:r>
          </a:p>
          <a:p>
            <a:pPr marL="285750" indent="-285750" algn="l">
              <a:lnSpc>
                <a:spcPct val="100000"/>
              </a:lnSpc>
              <a:spcAft>
                <a:spcPts val="6600"/>
              </a:spcAft>
              <a:buFontTx/>
              <a:buChar char="•"/>
            </a:pPr>
            <a:r>
              <a:rPr lang="zh-CN" altLang="zh-CN" sz="3600"/>
              <a:t>Distributed computing</a:t>
            </a:r>
          </a:p>
          <a:p>
            <a:pPr marL="285750" indent="-285750" algn="l">
              <a:lnSpc>
                <a:spcPct val="100000"/>
              </a:lnSpc>
              <a:spcAft>
                <a:spcPts val="4800"/>
              </a:spcAft>
              <a:buFontTx/>
              <a:buChar char="•"/>
            </a:pPr>
            <a:r>
              <a:rPr lang="zh-CN" altLang="zh-CN" sz="3600"/>
              <a:t>Protected CA keys</a:t>
            </a:r>
          </a:p>
        </p:txBody>
      </p:sp>
      <p:pic>
        <p:nvPicPr>
          <p:cNvPr id="44036" name="Picture 4" descr="F@H2%20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1075" y="3381375"/>
            <a:ext cx="2776538" cy="831850"/>
          </a:xfrm>
          <a:prstGeom prst="rect">
            <a:avLst/>
          </a:prstGeom>
          <a:noFill/>
          <a:ln w="25400" cap="flat"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1784350"/>
            <a:ext cx="2536825" cy="838200"/>
          </a:xfrm>
          <a:prstGeom prst="rect">
            <a:avLst/>
          </a:prstGeom>
          <a:noFill/>
          <a:ln w="25400" cap="flat"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7"/>
          <p:cNvPicPr>
            <a:picLocks noChangeAspect="1"/>
          </p:cNvPicPr>
          <p:nvPr/>
        </p:nvPicPr>
        <p:blipFill>
          <a:blip r:embed="rId4">
            <a:extLst>
              <a:ext uri="{28A0092B-C50C-407E-A947-70E740481C1C}">
                <a14:useLocalDpi xmlns:a14="http://schemas.microsoft.com/office/drawing/2010/main" val="0"/>
              </a:ext>
            </a:extLst>
          </a:blip>
          <a:srcRect b="15845"/>
          <a:stretch>
            <a:fillRect/>
          </a:stretch>
        </p:blipFill>
        <p:spPr bwMode="auto">
          <a:xfrm>
            <a:off x="6315075" y="4832350"/>
            <a:ext cx="2270125" cy="981075"/>
          </a:xfrm>
          <a:prstGeom prst="rect">
            <a:avLst/>
          </a:prstGeom>
          <a:noFill/>
          <a:ln w="25400" cap="flat" cmpd="sng">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7950" y="1409700"/>
            <a:ext cx="61912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descr="Large confetti"/>
          <p:cNvSpPr>
            <a:spLocks noGrp="1" noChangeArrowheads="1"/>
          </p:cNvSpPr>
          <p:nvPr>
            <p:ph type="title" idx="4294967295"/>
          </p:nvPr>
        </p:nvSpPr>
        <p:spPr>
          <a:xfrm>
            <a:off x="457200" y="274638"/>
            <a:ext cx="8229600" cy="1143000"/>
          </a:xfrm>
          <a:ln/>
        </p:spPr>
        <p:txBody>
          <a:bodyPr/>
          <a:lstStyle/>
          <a:p>
            <a:r>
              <a:rPr lang="zh-CN" altLang="zh-CN"/>
              <a:t>Trusted Computing &amp; TPM</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3924300"/>
            <a:ext cx="73628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descr="Large confetti"/>
          <p:cNvSpPr>
            <a:spLocks noGrp="1" noChangeArrowheads="1"/>
          </p:cNvSpPr>
          <p:nvPr>
            <p:ph type="title" idx="4294967295"/>
          </p:nvPr>
        </p:nvSpPr>
        <p:spPr>
          <a:xfrm>
            <a:off x="457200" y="274638"/>
            <a:ext cx="8229600" cy="1143000"/>
          </a:xfrm>
          <a:ln/>
        </p:spPr>
        <p:txBody>
          <a:bodyPr/>
          <a:lstStyle/>
          <a:p>
            <a:r>
              <a:rPr lang="zh-CN" altLang="zh-CN"/>
              <a:t>Pros and Cons?</a:t>
            </a:r>
          </a:p>
        </p:txBody>
      </p:sp>
      <p:sp>
        <p:nvSpPr>
          <p:cNvPr id="51203" name="Content Placeholder 2" descr="Large confetti"/>
          <p:cNvSpPr>
            <a:spLocks noGrp="1" noChangeArrowheads="1"/>
          </p:cNvSpPr>
          <p:nvPr>
            <p:ph idx="1"/>
          </p:nvPr>
        </p:nvSpPr>
        <p:spPr>
          <a:xfrm>
            <a:off x="457200" y="1600200"/>
            <a:ext cx="8229600" cy="4525963"/>
          </a:xfrm>
          <a:ln/>
        </p:spPr>
        <p:txBody>
          <a:bodyPr/>
          <a:lstStyle/>
          <a:p>
            <a:pPr algn="l">
              <a:lnSpc>
                <a:spcPct val="100000"/>
              </a:lnSpc>
              <a:spcBef>
                <a:spcPct val="0"/>
              </a:spcBef>
              <a:buFontTx/>
              <a:buChar char="-"/>
            </a:pPr>
            <a:r>
              <a:rPr lang="zh-CN" altLang="zh-CN" sz="2000" b="0"/>
              <a:t>Current systems only support one Flicker session at a time </a:t>
            </a:r>
          </a:p>
          <a:p>
            <a:pPr lvl="1" algn="l">
              <a:lnSpc>
                <a:spcPct val="100000"/>
              </a:lnSpc>
              <a:spcBef>
                <a:spcPct val="0"/>
              </a:spcBef>
              <a:buFont typeface="Wingdings" panose="05000000000000000000" pitchFamily="2" charset="2"/>
              <a:buChar char="§"/>
            </a:pPr>
            <a:r>
              <a:rPr lang="zh-CN" altLang="zh-CN" sz="1800" b="0"/>
              <a:t>TrustVisor addresses this</a:t>
            </a:r>
          </a:p>
          <a:p>
            <a:pPr lvl="1" algn="l">
              <a:lnSpc>
                <a:spcPct val="100000"/>
              </a:lnSpc>
              <a:spcBef>
                <a:spcPct val="0"/>
              </a:spcBef>
              <a:buFont typeface="Wingdings" panose="05000000000000000000" pitchFamily="2" charset="2"/>
              <a:buChar char="§"/>
            </a:pPr>
            <a:endParaRPr lang="zh-CN" altLang="zh-CN" sz="1800" b="0"/>
          </a:p>
          <a:p>
            <a:pPr algn="l">
              <a:lnSpc>
                <a:spcPct val="110000"/>
              </a:lnSpc>
              <a:spcBef>
                <a:spcPct val="0"/>
              </a:spcBef>
            </a:pPr>
            <a:r>
              <a:rPr lang="zh-CN" altLang="zh-CN" sz="2000" b="0"/>
              <a:t>-  Flicker environment is spartan (by design!)</a:t>
            </a:r>
          </a:p>
          <a:p>
            <a:pPr lvl="1" algn="l">
              <a:lnSpc>
                <a:spcPct val="100000"/>
              </a:lnSpc>
              <a:spcBef>
                <a:spcPct val="0"/>
              </a:spcBef>
              <a:buFont typeface="Wingdings" panose="05000000000000000000" pitchFamily="2" charset="2"/>
              <a:buChar char="§"/>
            </a:pPr>
            <a:r>
              <a:rPr lang="zh-CN" altLang="zh-CN" sz="1800" b="0"/>
              <a:t>No system calls, no interrupts</a:t>
            </a:r>
          </a:p>
          <a:p>
            <a:pPr lvl="1" algn="l">
              <a:lnSpc>
                <a:spcPct val="110000"/>
              </a:lnSpc>
              <a:spcBef>
                <a:spcPct val="0"/>
              </a:spcBef>
            </a:pPr>
            <a:endParaRPr lang="zh-CN" altLang="zh-CN" sz="1800" b="0"/>
          </a:p>
          <a:p>
            <a:pPr algn="l">
              <a:lnSpc>
                <a:spcPct val="100000"/>
              </a:lnSpc>
              <a:spcAft>
                <a:spcPts val="3000"/>
              </a:spcAft>
            </a:pPr>
            <a:r>
              <a:rPr lang="zh-CN" altLang="zh-CN" sz="2000" b="0"/>
              <a:t>-  Flicker does not guarantee availability</a:t>
            </a:r>
          </a:p>
          <a:p>
            <a:pPr algn="l">
              <a:lnSpc>
                <a:spcPct val="100000"/>
              </a:lnSpc>
              <a:spcAft>
                <a:spcPts val="3000"/>
              </a:spcAft>
              <a:buFontTx/>
              <a:buChar char="-"/>
            </a:pPr>
            <a:r>
              <a:rPr lang="zh-CN" altLang="zh-CN" sz="2000" b="0"/>
              <a:t>Flicker is vulnerable to sophisticated HW attacks</a:t>
            </a:r>
          </a:p>
          <a:p>
            <a:pPr algn="l">
              <a:lnSpc>
                <a:spcPct val="100000"/>
              </a:lnSpc>
              <a:spcAft>
                <a:spcPts val="3000"/>
              </a:spcAft>
              <a:buFontTx/>
              <a:buChar char="-"/>
            </a:pPr>
            <a:r>
              <a:rPr lang="zh-CN" altLang="zh-CN" sz="2000" b="0"/>
              <a:t>Not scalable for frequent requests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descr="Large confetti"/>
          <p:cNvSpPr>
            <a:spLocks noGrp="1" noChangeArrowheads="1"/>
          </p:cNvSpPr>
          <p:nvPr>
            <p:ph type="title" idx="4294967295"/>
          </p:nvPr>
        </p:nvSpPr>
        <p:spPr>
          <a:xfrm>
            <a:off x="457200" y="274638"/>
            <a:ext cx="8229600" cy="1143000"/>
          </a:xfrm>
          <a:ln/>
        </p:spPr>
        <p:txBody>
          <a:bodyPr/>
          <a:lstStyle/>
          <a:p>
            <a:r>
              <a:rPr lang="en-US" altLang="zh-CN" dirty="0" smtClean="0"/>
              <a:t>Additional reading: </a:t>
            </a:r>
            <a:r>
              <a:rPr lang="zh-CN" altLang="zh-CN" dirty="0" smtClean="0"/>
              <a:t>TrustVisor</a:t>
            </a:r>
            <a:endParaRPr lang="zh-CN" altLang="zh-CN" dirty="0"/>
          </a:p>
        </p:txBody>
      </p:sp>
      <p:sp>
        <p:nvSpPr>
          <p:cNvPr id="53251" name="Content Placeholder 2" descr="Large confetti"/>
          <p:cNvSpPr>
            <a:spLocks noGrp="1" noChangeArrowheads="1"/>
          </p:cNvSpPr>
          <p:nvPr>
            <p:ph idx="1"/>
          </p:nvPr>
        </p:nvSpPr>
        <p:spPr>
          <a:xfrm>
            <a:off x="457200" y="1600200"/>
            <a:ext cx="8229600" cy="4525963"/>
          </a:xfrm>
          <a:ln/>
        </p:spPr>
        <p:txBody>
          <a:bodyPr/>
          <a:lstStyle/>
          <a:p>
            <a:pPr marL="285750" indent="-285750" algn="l">
              <a:buFontTx/>
              <a:buChar char="•"/>
            </a:pPr>
            <a:r>
              <a:rPr lang="zh-CN" altLang="zh-CN" b="0" dirty="0"/>
              <a:t>μTPM or “software virtual TPM”</a:t>
            </a:r>
          </a:p>
          <a:p>
            <a:pPr marL="685800" lvl="1" indent="-228600" algn="l">
              <a:buFontTx/>
              <a:buChar char="–"/>
            </a:pPr>
            <a:r>
              <a:rPr lang="zh-CN" altLang="zh-CN" b="0" dirty="0"/>
              <a:t>Reduce number of calls to hardware TPM</a:t>
            </a:r>
          </a:p>
          <a:p>
            <a:pPr marL="685800" lvl="1" indent="-228600" algn="l">
              <a:buFontTx/>
              <a:buChar char="–"/>
            </a:pPr>
            <a:r>
              <a:rPr lang="zh-CN" altLang="zh-CN" b="0" dirty="0"/>
              <a:t>Multiple applications/VMs share the same hardware TPM</a:t>
            </a:r>
          </a:p>
          <a:p>
            <a:pPr marL="685800" lvl="1" indent="-228600" algn="l">
              <a:buFontTx/>
              <a:buChar char="–"/>
            </a:pPr>
            <a:r>
              <a:rPr lang="zh-CN" altLang="zh-CN" b="0" dirty="0"/>
              <a:t>Also in </a:t>
            </a:r>
            <a:r>
              <a:rPr lang="zh-CN" altLang="zh-CN" b="0" dirty="0">
                <a:solidFill>
                  <a:srgbClr val="7F7F7F"/>
                </a:solidFill>
              </a:rPr>
              <a:t>[vTPM] </a:t>
            </a:r>
            <a:r>
              <a:rPr lang="zh-CN" altLang="zh-CN" b="0" dirty="0"/>
              <a:t>work</a:t>
            </a:r>
            <a:endParaRPr lang="zh-CN" altLang="zh-CN" b="0" dirty="0">
              <a:solidFill>
                <a:srgbClr val="7F7F7F"/>
              </a:solidFill>
            </a:endParaRPr>
          </a:p>
          <a:p>
            <a:pPr marL="285750" indent="-285750" algn="l">
              <a:buFontTx/>
              <a:buChar char="•"/>
            </a:pPr>
            <a:endParaRPr lang="zh-CN" altLang="zh-CN" b="0" dirty="0">
              <a:solidFill>
                <a:srgbClr val="FFFFFF"/>
              </a:solidFill>
            </a:endParaRPr>
          </a:p>
          <a:p>
            <a:pPr marL="285750" indent="-285750" algn="l">
              <a:buFontTx/>
              <a:buChar char="•"/>
            </a:pPr>
            <a:r>
              <a:rPr lang="zh-CN" altLang="zh-CN" b="0" dirty="0"/>
              <a:t>Balance between TCB reduction and scalability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descr="Large confetti"/>
          <p:cNvSpPr>
            <a:spLocks noGrp="1" noChangeArrowheads="1"/>
          </p:cNvSpPr>
          <p:nvPr>
            <p:ph type="title" idx="4294967295"/>
          </p:nvPr>
        </p:nvSpPr>
        <p:spPr>
          <a:xfrm>
            <a:off x="457200" y="274638"/>
            <a:ext cx="8229600" cy="1143000"/>
          </a:xfrm>
          <a:ln/>
        </p:spPr>
        <p:txBody>
          <a:bodyPr/>
          <a:lstStyle/>
          <a:p>
            <a:r>
              <a:rPr lang="zh-CN" altLang="zh-CN"/>
              <a:t>Summary</a:t>
            </a:r>
          </a:p>
        </p:txBody>
      </p:sp>
      <p:sp>
        <p:nvSpPr>
          <p:cNvPr id="59395" name="Content Placeholder 2" descr="Large confetti"/>
          <p:cNvSpPr>
            <a:spLocks noGrp="1" noChangeArrowheads="1"/>
          </p:cNvSpPr>
          <p:nvPr>
            <p:ph idx="1"/>
          </p:nvPr>
        </p:nvSpPr>
        <p:spPr>
          <a:xfrm>
            <a:off x="457200" y="1600200"/>
            <a:ext cx="8229600" cy="4525963"/>
          </a:xfrm>
          <a:ln/>
        </p:spPr>
        <p:txBody>
          <a:bodyPr/>
          <a:lstStyle/>
          <a:p>
            <a:pPr marL="285750" indent="-285750" algn="l">
              <a:buFontTx/>
              <a:buChar char="•"/>
            </a:pPr>
            <a:endParaRPr lang="zh-CN" altLang="zh-CN" b="0"/>
          </a:p>
          <a:p>
            <a:pPr marL="285750" indent="-285750" algn="l">
              <a:buFontTx/>
              <a:buChar char="•"/>
            </a:pPr>
            <a:r>
              <a:rPr lang="zh-CN" altLang="zh-CN" b="0"/>
              <a:t>After 8 years the commercial impact of TCG technology has been negligible</a:t>
            </a:r>
          </a:p>
          <a:p>
            <a:pPr marL="685800" lvl="1" indent="-228600" algn="l">
              <a:buFontTx/>
              <a:buChar char="–"/>
            </a:pPr>
            <a:r>
              <a:rPr lang="zh-CN" altLang="zh-CN" b="0"/>
              <a:t>Need killer applications (applications in the cloud?)</a:t>
            </a:r>
          </a:p>
          <a:p>
            <a:pPr marL="685800" lvl="1" indent="-228600" algn="l">
              <a:buFontTx/>
              <a:buChar char="–"/>
            </a:pPr>
            <a:r>
              <a:rPr lang="zh-CN" altLang="zh-CN" b="0"/>
              <a:t>Fortunately, there is a vibrant and growing TC research community</a:t>
            </a:r>
          </a:p>
          <a:p>
            <a:pPr marL="285750" indent="-285750" algn="l">
              <a:buFontTx/>
              <a:buChar char="•"/>
            </a:pPr>
            <a:endParaRPr lang="zh-CN" altLang="zh-CN" b="0"/>
          </a:p>
          <a:p>
            <a:pPr marL="685800" lvl="1" indent="-228600" algn="l">
              <a:buFontTx/>
              <a:buChar char="–"/>
            </a:pPr>
            <a:endParaRPr lang="zh-CN" altLang="zh-CN" b="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descr="Large confetti"/>
          <p:cNvSpPr>
            <a:spLocks noGrp="1" noChangeArrowheads="1"/>
          </p:cNvSpPr>
          <p:nvPr>
            <p:ph type="title" idx="4294967295"/>
          </p:nvPr>
        </p:nvSpPr>
        <p:spPr>
          <a:xfrm>
            <a:off x="457200" y="274638"/>
            <a:ext cx="8229600" cy="1143000"/>
          </a:xfrm>
          <a:ln/>
        </p:spPr>
        <p:txBody>
          <a:bodyPr/>
          <a:lstStyle/>
          <a:p>
            <a:r>
              <a:rPr lang="zh-CN" altLang="zh-CN"/>
              <a:t>Challenges</a:t>
            </a:r>
          </a:p>
        </p:txBody>
      </p:sp>
      <p:sp>
        <p:nvSpPr>
          <p:cNvPr id="60419" name="Content Placeholder 2" descr="Large confetti"/>
          <p:cNvSpPr>
            <a:spLocks noGrp="1" noChangeArrowheads="1"/>
          </p:cNvSpPr>
          <p:nvPr>
            <p:ph idx="1"/>
          </p:nvPr>
        </p:nvSpPr>
        <p:spPr>
          <a:xfrm>
            <a:off x="457200" y="1600200"/>
            <a:ext cx="8229600" cy="4525963"/>
          </a:xfrm>
          <a:ln/>
        </p:spPr>
        <p:txBody>
          <a:bodyPr/>
          <a:lstStyle/>
          <a:p>
            <a:pPr marL="285750" indent="-285750" algn="l">
              <a:lnSpc>
                <a:spcPct val="90000"/>
              </a:lnSpc>
              <a:buFontTx/>
              <a:buChar char="•"/>
            </a:pPr>
            <a:r>
              <a:rPr lang="zh-CN" altLang="zh-CN" b="0"/>
              <a:t>Scalability</a:t>
            </a:r>
          </a:p>
          <a:p>
            <a:pPr marL="685800" lvl="1" indent="-228600" algn="l">
              <a:lnSpc>
                <a:spcPct val="90000"/>
              </a:lnSpc>
              <a:buFontTx/>
              <a:buChar char="–"/>
            </a:pPr>
            <a:r>
              <a:rPr lang="zh-CN" altLang="zh-CN" b="0"/>
              <a:t>New hardware features to reduce virtualization-related overhead</a:t>
            </a:r>
          </a:p>
          <a:p>
            <a:pPr marL="685800" lvl="1" indent="-228600" algn="l">
              <a:lnSpc>
                <a:spcPct val="90000"/>
              </a:lnSpc>
              <a:buFontTx/>
              <a:buChar char="–"/>
            </a:pPr>
            <a:r>
              <a:rPr lang="zh-CN" altLang="zh-CN" b="0"/>
              <a:t>TCB on top of a distributed infrastructure, e.g., Hadoop or MapReduce?</a:t>
            </a:r>
          </a:p>
          <a:p>
            <a:pPr marL="285750" indent="-285750" algn="l">
              <a:lnSpc>
                <a:spcPct val="90000"/>
              </a:lnSpc>
              <a:buFontTx/>
              <a:buChar char="•"/>
            </a:pPr>
            <a:endParaRPr lang="zh-CN" altLang="zh-CN" b="0"/>
          </a:p>
          <a:p>
            <a:pPr marL="285750" indent="-285750" algn="l">
              <a:lnSpc>
                <a:spcPct val="90000"/>
              </a:lnSpc>
              <a:buFontTx/>
              <a:buChar char="•"/>
            </a:pPr>
            <a:r>
              <a:rPr lang="zh-CN" altLang="zh-CN" b="0"/>
              <a:t>Broader goal</a:t>
            </a:r>
          </a:p>
          <a:p>
            <a:pPr marL="685800" lvl="1" indent="-228600" algn="l">
              <a:lnSpc>
                <a:spcPct val="90000"/>
              </a:lnSpc>
              <a:buFontTx/>
              <a:buChar char="–"/>
            </a:pPr>
            <a:r>
              <a:rPr lang="zh-CN" altLang="zh-CN" b="0"/>
              <a:t>A security/privacy platform allowing programmers to easily develop security/privacy applications?</a:t>
            </a:r>
          </a:p>
          <a:p>
            <a:pPr marL="685800" lvl="1" indent="-228600" algn="l">
              <a:lnSpc>
                <a:spcPct val="90000"/>
              </a:lnSpc>
              <a:buFontTx/>
              <a:buChar char="–"/>
            </a:pPr>
            <a:endParaRPr lang="zh-CN" altLang="zh-CN"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descr="Large confetti"/>
          <p:cNvSpPr>
            <a:spLocks noGrp="1" noChangeArrowheads="1"/>
          </p:cNvSpPr>
          <p:nvPr>
            <p:ph type="title" idx="4294967295"/>
          </p:nvPr>
        </p:nvSpPr>
        <p:spPr>
          <a:xfrm>
            <a:off x="457200" y="274638"/>
            <a:ext cx="8229600" cy="1143000"/>
          </a:xfrm>
          <a:ln/>
        </p:spPr>
        <p:txBody>
          <a:bodyPr/>
          <a:lstStyle/>
          <a:p>
            <a:r>
              <a:rPr lang="zh-CN" altLang="zh-CN"/>
              <a:t>Limitations</a:t>
            </a:r>
          </a:p>
        </p:txBody>
      </p:sp>
      <p:sp>
        <p:nvSpPr>
          <p:cNvPr id="61443" name="Content Placeholder 2" descr="Large confetti"/>
          <p:cNvSpPr>
            <a:spLocks noGrp="1" noChangeArrowheads="1"/>
          </p:cNvSpPr>
          <p:nvPr>
            <p:ph idx="1"/>
          </p:nvPr>
        </p:nvSpPr>
        <p:spPr>
          <a:xfrm>
            <a:off x="457200" y="1600200"/>
            <a:ext cx="8229600" cy="4525963"/>
          </a:xfrm>
          <a:ln/>
        </p:spPr>
        <p:txBody>
          <a:bodyPr/>
          <a:lstStyle/>
          <a:p>
            <a:pPr marL="285750" indent="-285750" algn="l">
              <a:buFontTx/>
              <a:buChar char="•"/>
            </a:pPr>
            <a:r>
              <a:rPr lang="zh-CN" altLang="zh-CN" b="0"/>
              <a:t>Physical attacks</a:t>
            </a:r>
          </a:p>
          <a:p>
            <a:pPr marL="685800" lvl="1" indent="-228600" algn="l">
              <a:buFontTx/>
              <a:buChar char="–"/>
            </a:pPr>
            <a:r>
              <a:rPr lang="zh-CN" altLang="zh-CN" b="0"/>
              <a:t>Physical attacks are more difficult to launch, and do not scale</a:t>
            </a:r>
          </a:p>
          <a:p>
            <a:pPr marL="285750" indent="-285750" algn="l">
              <a:buFontTx/>
              <a:buChar char="•"/>
            </a:pPr>
            <a:endParaRPr lang="zh-CN" altLang="zh-CN" b="0"/>
          </a:p>
          <a:p>
            <a:pPr marL="285750" indent="-285750" algn="l">
              <a:buFontTx/>
              <a:buChar char="•"/>
            </a:pPr>
            <a:r>
              <a:rPr lang="zh-CN" altLang="zh-CN" b="0"/>
              <a:t>Vulnerabilities in TCB</a:t>
            </a:r>
          </a:p>
          <a:p>
            <a:pPr marL="285750" indent="-285750" algn="l">
              <a:buFontTx/>
              <a:buChar char="•"/>
            </a:pPr>
            <a:endParaRPr lang="zh-CN" altLang="zh-CN" b="0"/>
          </a:p>
          <a:p>
            <a:pPr marL="285750" indent="-285750" algn="l">
              <a:buFontTx/>
              <a:buChar char="•"/>
            </a:pPr>
            <a:r>
              <a:rPr lang="zh-CN" altLang="zh-CN" b="0"/>
              <a:t>Side-channel attacks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descr="Large confetti"/>
          <p:cNvSpPr>
            <a:spLocks noGrp="1" noChangeArrowheads="1"/>
          </p:cNvSpPr>
          <p:nvPr>
            <p:ph type="title" idx="4294967295"/>
          </p:nvPr>
        </p:nvSpPr>
        <p:spPr>
          <a:xfrm>
            <a:off x="457200" y="274638"/>
            <a:ext cx="8229600" cy="1143000"/>
          </a:xfrm>
          <a:ln/>
        </p:spPr>
        <p:txBody>
          <a:bodyPr/>
          <a:lstStyle/>
          <a:p>
            <a:r>
              <a:rPr lang="zh-CN" altLang="zh-CN"/>
              <a:t>Discussion</a:t>
            </a:r>
          </a:p>
        </p:txBody>
      </p:sp>
      <p:sp>
        <p:nvSpPr>
          <p:cNvPr id="62467" name="Content Placeholder 2" descr="Large confetti"/>
          <p:cNvSpPr>
            <a:spLocks noGrp="1" noChangeArrowheads="1"/>
          </p:cNvSpPr>
          <p:nvPr>
            <p:ph idx="1"/>
          </p:nvPr>
        </p:nvSpPr>
        <p:spPr>
          <a:xfrm>
            <a:off x="457200" y="1600200"/>
            <a:ext cx="8229600" cy="4525963"/>
          </a:xfrm>
          <a:ln/>
        </p:spPr>
        <p:txBody>
          <a:bodyPr/>
          <a:lstStyle/>
          <a:p>
            <a:pPr marL="285750" indent="-285750" algn="l">
              <a:buFontTx/>
              <a:buChar char="•"/>
            </a:pPr>
            <a:r>
              <a:rPr lang="zh-CN" altLang="zh-CN" b="0"/>
              <a:t>Other applications?</a:t>
            </a:r>
          </a:p>
          <a:p>
            <a:pPr marL="285750" indent="-285750" algn="l">
              <a:buFontTx/>
              <a:buChar char="•"/>
            </a:pPr>
            <a:endParaRPr lang="zh-CN" altLang="zh-CN" b="0"/>
          </a:p>
          <a:p>
            <a:pPr marL="285750" indent="-285750" algn="l">
              <a:buFontTx/>
              <a:buChar char="•"/>
            </a:pPr>
            <a:endParaRPr lang="zh-CN" altLang="zh-CN" b="0"/>
          </a:p>
          <a:p>
            <a:pPr marL="285750" indent="-285750" algn="l">
              <a:buFontTx/>
              <a:buChar char="•"/>
            </a:pPr>
            <a:endParaRPr lang="zh-CN" altLang="zh-CN" b="0"/>
          </a:p>
          <a:p>
            <a:pPr marL="285750" indent="-285750" algn="l">
              <a:buFontTx/>
              <a:buChar char="•"/>
            </a:pPr>
            <a:r>
              <a:rPr lang="zh-CN" altLang="zh-CN" b="0"/>
              <a:t>Alternative approaches?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Large confetti"/>
          <p:cNvSpPr>
            <a:spLocks noGrp="1" noChangeArrowheads="1"/>
          </p:cNvSpPr>
          <p:nvPr>
            <p:ph type="title"/>
          </p:nvPr>
        </p:nvSpPr>
        <p:spPr>
          <a:ln/>
        </p:spPr>
        <p:txBody>
          <a:bodyPr/>
          <a:lstStyle/>
          <a:p>
            <a:r>
              <a:rPr lang="en-US">
                <a:solidFill>
                  <a:srgbClr val="CF0E30"/>
                </a:solidFill>
              </a:rPr>
              <a:t>Homework</a:t>
            </a:r>
            <a:endParaRPr lang="zh-CN" altLang="en-US">
              <a:solidFill>
                <a:srgbClr val="000000"/>
              </a:solidFill>
            </a:endParaRPr>
          </a:p>
        </p:txBody>
      </p:sp>
      <p:sp>
        <p:nvSpPr>
          <p:cNvPr id="63491" name="Content Placeholder 2" descr="Large confetti"/>
          <p:cNvSpPr>
            <a:spLocks noGrp="1" noChangeArrowheads="1"/>
          </p:cNvSpPr>
          <p:nvPr>
            <p:ph idx="4294967295"/>
          </p:nvPr>
        </p:nvSpPr>
        <p:spPr>
          <a:xfrm>
            <a:off x="188594" y="903288"/>
            <a:ext cx="8422005" cy="5048250"/>
          </a:xfrm>
          <a:ln/>
        </p:spPr>
        <p:txBody>
          <a:bodyPr/>
          <a:lstStyle/>
          <a:p>
            <a:pPr>
              <a:buFontTx/>
              <a:buNone/>
            </a:pPr>
            <a:endParaRPr lang="zh-CN" altLang="en-US" sz="2200" b="0" dirty="0"/>
          </a:p>
          <a:p>
            <a:pPr>
              <a:lnSpc>
                <a:spcPct val="100000"/>
              </a:lnSpc>
            </a:pPr>
            <a:r>
              <a:rPr lang="en-US" sz="2200" b="0" dirty="0"/>
              <a:t>What do you think are the major challenges of deploying Trusted Computing/code attestation in the cloud? </a:t>
            </a:r>
            <a:endParaRPr lang="en-US" sz="2200" b="0" dirty="0" smtClean="0"/>
          </a:p>
          <a:p>
            <a:pPr>
              <a:lnSpc>
                <a:spcPct val="100000"/>
              </a:lnSpc>
            </a:pPr>
            <a:endParaRPr lang="en-US" sz="2200" b="0" dirty="0" smtClean="0"/>
          </a:p>
          <a:p>
            <a:pPr>
              <a:lnSpc>
                <a:spcPct val="100000"/>
              </a:lnSpc>
            </a:pPr>
            <a:r>
              <a:rPr lang="en-US" sz="2200" b="0" dirty="0" smtClean="0"/>
              <a:t>What is the pros and cons of persistent trusted layer? (e.g. OS, hypervisor)</a:t>
            </a:r>
          </a:p>
          <a:p>
            <a:pPr>
              <a:lnSpc>
                <a:spcPct val="100000"/>
              </a:lnSpc>
            </a:pPr>
            <a:endParaRPr lang="en-US" sz="2200" b="0" dirty="0" smtClean="0"/>
          </a:p>
          <a:p>
            <a:pPr>
              <a:lnSpc>
                <a:spcPct val="100000"/>
              </a:lnSpc>
            </a:pPr>
            <a:r>
              <a:rPr lang="en-US" sz="2200" b="0" dirty="0" smtClean="0"/>
              <a:t>What is the pros and cons of on-demand secure environment?</a:t>
            </a:r>
            <a:endParaRPr lang="en-US" sz="2200" b="0" dirty="0"/>
          </a:p>
          <a:p>
            <a:pPr>
              <a:lnSpc>
                <a:spcPct val="100000"/>
              </a:lnSpc>
            </a:pPr>
            <a:endParaRPr lang="en-US" sz="2200" b="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descr="Large confetti"/>
          <p:cNvSpPr>
            <a:spLocks noGrp="1" noChangeArrowheads="1"/>
          </p:cNvSpPr>
          <p:nvPr>
            <p:ph type="title"/>
          </p:nvPr>
        </p:nvSpPr>
        <p:spPr>
          <a:ln/>
        </p:spPr>
        <p:txBody>
          <a:bodyPr/>
          <a:lstStyle/>
          <a:p>
            <a:r>
              <a:rPr lang="en-US">
                <a:solidFill>
                  <a:srgbClr val="CF0E30"/>
                </a:solidFill>
              </a:rPr>
              <a:t>Reading list</a:t>
            </a:r>
            <a:endParaRPr lang="zh-CN" altLang="en-US">
              <a:solidFill>
                <a:srgbClr val="000000"/>
              </a:solidFill>
            </a:endParaRPr>
          </a:p>
        </p:txBody>
      </p:sp>
      <p:sp>
        <p:nvSpPr>
          <p:cNvPr id="64515" name="Rectangle 3" descr="Large confetti"/>
          <p:cNvSpPr>
            <a:spLocks noGrp="1" noChangeArrowheads="1"/>
          </p:cNvSpPr>
          <p:nvPr>
            <p:ph idx="4294967295"/>
          </p:nvPr>
        </p:nvSpPr>
        <p:spPr>
          <a:xfrm>
            <a:off x="188913" y="1127125"/>
            <a:ext cx="8840787" cy="5048250"/>
          </a:xfrm>
          <a:ln/>
        </p:spPr>
        <p:txBody>
          <a:bodyPr/>
          <a:lstStyle/>
          <a:p>
            <a:pPr>
              <a:lnSpc>
                <a:spcPct val="100000"/>
              </a:lnSpc>
            </a:pPr>
            <a:r>
              <a:rPr lang="en-US" sz="2000"/>
              <a:t>[McCune et. al. ] </a:t>
            </a:r>
            <a:r>
              <a:rPr lang="en-US" sz="2000">
                <a:hlinkClick r:id="rId2" action="ppaction://hlinkfile"/>
              </a:rPr>
              <a:t>Flicker: Minimal TCB Code Execution</a:t>
            </a:r>
            <a:r>
              <a:rPr lang="en-US" sz="2000"/>
              <a:t> </a:t>
            </a:r>
          </a:p>
          <a:p>
            <a:pPr>
              <a:lnSpc>
                <a:spcPct val="100000"/>
              </a:lnSpc>
            </a:pPr>
            <a:r>
              <a:rPr lang="en-US" sz="2000"/>
              <a:t>[Jonathan et. al. ] </a:t>
            </a:r>
            <a:r>
              <a:rPr lang="en-US" sz="2000">
                <a:hlinkClick r:id="rId3"/>
              </a:rPr>
              <a:t>TrustVisor: Efficient TCB Reduction and Attestation. </a:t>
            </a:r>
            <a:endParaRPr lang="en-US" sz="2000"/>
          </a:p>
          <a:p>
            <a:pPr>
              <a:lnSpc>
                <a:spcPct val="100000"/>
              </a:lnSpc>
            </a:pPr>
            <a:r>
              <a:rPr lang="en-US" sz="2000"/>
              <a:t>[Nuno Santos et. al.  ] </a:t>
            </a:r>
            <a:r>
              <a:rPr lang="en-US" sz="2000">
                <a:hlinkClick r:id="rId4"/>
              </a:rPr>
              <a:t>Policy-Sealed Data: A New Abstraction for Building Trusted Cloud Services</a:t>
            </a:r>
            <a:r>
              <a:rPr lang="en-US" sz="2000"/>
              <a:t> </a:t>
            </a:r>
          </a:p>
          <a:p>
            <a:pPr>
              <a:lnSpc>
                <a:spcPct val="100000"/>
              </a:lnSpc>
            </a:pPr>
            <a:r>
              <a:rPr lang="en-US" sz="2000"/>
              <a:t>[Parno et. al. ] </a:t>
            </a:r>
            <a:r>
              <a:rPr lang="en-US" sz="2000">
                <a:hlinkClick r:id="rId5"/>
              </a:rPr>
              <a:t>Memoir: Practical State Continuity for Protected Modules </a:t>
            </a:r>
          </a:p>
          <a:p>
            <a:pPr>
              <a:lnSpc>
                <a:spcPct val="100000"/>
              </a:lnSpc>
            </a:pPr>
            <a:r>
              <a:rPr lang="en-US" sz="2000"/>
              <a:t>[Elaine Shi et. al. ] </a:t>
            </a:r>
            <a:r>
              <a:rPr lang="en-US" sz="2000">
                <a:hlinkClick r:id="rId6"/>
              </a:rPr>
              <a:t>BIND: A Fine-grained Attestation Service for Secure Distributed Systems. </a:t>
            </a:r>
            <a:endParaRPr lang="en-US" sz="2000"/>
          </a:p>
          <a:p>
            <a:pPr>
              <a:lnSpc>
                <a:spcPct val="100000"/>
              </a:lnSpc>
            </a:pPr>
            <a:r>
              <a:rPr lang="en-US" sz="2000"/>
              <a:t>[Stefan Berger et.al. ]</a:t>
            </a:r>
            <a:r>
              <a:rPr lang="zh-CN" altLang="en-US" sz="2000">
                <a:ea typeface="宋体" panose="02010600030101010101" pitchFamily="2" charset="-122"/>
              </a:rPr>
              <a:t> </a:t>
            </a:r>
            <a:r>
              <a:rPr lang="en-US" sz="2000">
                <a:hlinkClick r:id="rId7"/>
              </a:rPr>
              <a:t>vTPM: Virtualizing the Trusted Platform Module. </a:t>
            </a:r>
            <a:endParaRPr lang="en-US" sz="2000"/>
          </a:p>
          <a:p>
            <a:pPr>
              <a:lnSpc>
                <a:spcPct val="100000"/>
              </a:lnSpc>
            </a:pPr>
            <a:r>
              <a:rPr lang="en-US" sz="2000"/>
              <a:t>[Schiffman et. al.  ] </a:t>
            </a:r>
            <a:r>
              <a:rPr lang="en-US" sz="2000">
                <a:hlinkClick r:id="rId8"/>
              </a:rPr>
              <a:t>Seeding Clouds with Trust Anchors</a:t>
            </a:r>
            <a:r>
              <a:rPr lang="en-US" sz="2000">
                <a:hlinkClick r:id="rId9"/>
              </a:rPr>
              <a:t> </a:t>
            </a:r>
            <a:endParaRPr 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descr="Large confetti"/>
          <p:cNvSpPr>
            <a:spLocks noGrp="1" noChangeArrowheads="1"/>
          </p:cNvSpPr>
          <p:nvPr>
            <p:ph type="title" idx="4294967295"/>
          </p:nvPr>
        </p:nvSpPr>
        <p:spPr>
          <a:xfrm>
            <a:off x="457200" y="274638"/>
            <a:ext cx="8229600" cy="1143000"/>
          </a:xfrm>
          <a:ln/>
        </p:spPr>
        <p:txBody>
          <a:bodyPr/>
          <a:lstStyle/>
          <a:p>
            <a:r>
              <a:rPr lang="zh-CN" altLang="zh-CN"/>
              <a:t>Trusted Computing Group</a:t>
            </a:r>
          </a:p>
        </p:txBody>
      </p:sp>
      <p:sp>
        <p:nvSpPr>
          <p:cNvPr id="6147" name="Rectangle 3" descr="Large confetti"/>
          <p:cNvSpPr>
            <a:spLocks noGrp="1" noChangeArrowheads="1"/>
          </p:cNvSpPr>
          <p:nvPr>
            <p:ph type="body" idx="1"/>
          </p:nvPr>
        </p:nvSpPr>
        <p:spPr>
          <a:xfrm>
            <a:off x="457200" y="1600200"/>
            <a:ext cx="8458200" cy="5029200"/>
          </a:xfrm>
          <a:ln/>
        </p:spPr>
        <p:txBody>
          <a:bodyPr/>
          <a:lstStyle/>
          <a:p>
            <a:pPr marL="285750" indent="-285750" algn="l">
              <a:buFontTx/>
              <a:buChar char="•"/>
            </a:pPr>
            <a:r>
              <a:rPr lang="zh-CN" altLang="zh-CN" b="0"/>
              <a:t>Founded in 1999, evolved since then</a:t>
            </a:r>
          </a:p>
          <a:p>
            <a:pPr marL="285750" indent="-285750" algn="l">
              <a:buFontTx/>
              <a:buChar char="•"/>
            </a:pPr>
            <a:r>
              <a:rPr lang="zh-CN" altLang="zh-CN" b="0"/>
              <a:t>Core members</a:t>
            </a:r>
          </a:p>
          <a:p>
            <a:pPr marL="685800" lvl="1" indent="-228600" algn="l">
              <a:buFontTx/>
              <a:buChar char="–"/>
            </a:pPr>
            <a:r>
              <a:rPr lang="zh-CN" altLang="zh-CN" b="0"/>
              <a:t>AMD, HP, IBM, Intel, Microsoft, Sun</a:t>
            </a:r>
          </a:p>
          <a:p>
            <a:pPr marL="285750" indent="-285750" algn="l">
              <a:buFontTx/>
              <a:buChar char="•"/>
            </a:pPr>
            <a:r>
              <a:rPr lang="zh-CN" altLang="zh-CN" b="0"/>
              <a:t>Who’s Who of product vendors</a:t>
            </a:r>
          </a:p>
          <a:p>
            <a:pPr marL="685800" lvl="1" indent="-228600" algn="l">
              <a:buFontTx/>
              <a:buChar char="–"/>
            </a:pPr>
            <a:r>
              <a:rPr lang="zh-CN" altLang="zh-CN" b="0"/>
              <a:t>ARM, Dell, Phoenix, VeriSign, RSA, Texas Instruments, Maxtor, Seagate, National Semi, Toshiba, France Telecom, Fujitsu, Adaptec, Philips, Ricoh, Nvidia</a:t>
            </a:r>
          </a:p>
          <a:p>
            <a:pPr marL="285750" indent="-285750" algn="l">
              <a:buFontTx/>
              <a:buChar char="•"/>
            </a:pPr>
            <a:r>
              <a:rPr lang="zh-CN" altLang="zh-CN" b="0">
                <a:hlinkClick r:id="rId2"/>
              </a:rPr>
              <a:t>http://www.trustedcomputinggroup.org</a:t>
            </a:r>
            <a:endParaRPr lang="zh-CN" altLang="zh-CN" b="0"/>
          </a:p>
          <a:p>
            <a:pPr marL="685800" lvl="1" indent="-228600" algn="l">
              <a:buFontTx/>
              <a:buChar char="–"/>
            </a:pPr>
            <a:endParaRPr lang="zh-CN" altLang="zh-CN" b="0"/>
          </a:p>
        </p:txBody>
      </p:sp>
      <p:sp>
        <p:nvSpPr>
          <p:cNvPr id="6148" name="Rectangle 2"/>
          <p:cNvSpPr>
            <a:spLocks noChangeArrowheads="1"/>
          </p:cNvSpPr>
          <p:nvPr/>
        </p:nvSpPr>
        <p:spPr bwMode="auto">
          <a:xfrm>
            <a:off x="2819400" y="64770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90000"/>
              </a:lnSpc>
              <a:buClr>
                <a:schemeClr val="accent1"/>
              </a:buClr>
              <a:buSzPct val="80000"/>
            </a:pPr>
            <a:r>
              <a:rPr lang="en-US" sz="1000" b="1" i="1">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Adapted from V.  Shmatikov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descr="Large confetti"/>
          <p:cNvSpPr>
            <a:spLocks noGrp="1" noChangeArrowheads="1"/>
          </p:cNvSpPr>
          <p:nvPr>
            <p:ph type="subTitle" idx="1"/>
          </p:nvPr>
        </p:nvSpPr>
        <p:spPr>
          <a:xfrm>
            <a:off x="914400" y="4267200"/>
            <a:ext cx="7391400" cy="1752600"/>
          </a:xfrm>
          <a:ln/>
        </p:spPr>
        <p:txBody>
          <a:bodyPr/>
          <a:lstStyle/>
          <a:p>
            <a:pPr marL="457200" indent="-457200">
              <a:buFontTx/>
              <a:buChar char="•"/>
            </a:pPr>
            <a:r>
              <a:rPr lang="zh-CN" altLang="zh-CN">
                <a:solidFill>
                  <a:srgbClr val="898989"/>
                </a:solidFill>
              </a:rPr>
              <a:t>Why do we want to do this?</a:t>
            </a:r>
          </a:p>
          <a:p>
            <a:pPr marL="457200" indent="-457200">
              <a:buFontTx/>
              <a:buChar char="•"/>
            </a:pPr>
            <a:r>
              <a:rPr lang="zh-CN" altLang="zh-CN">
                <a:solidFill>
                  <a:srgbClr val="898989"/>
                </a:solidFill>
              </a:rPr>
              <a:t>Applications?</a:t>
            </a:r>
          </a:p>
        </p:txBody>
      </p:sp>
      <p:sp>
        <p:nvSpPr>
          <p:cNvPr id="7171" name="TextBox 3"/>
          <p:cNvSpPr>
            <a:spLocks noChangeArrowheads="1"/>
          </p:cNvSpPr>
          <p:nvPr/>
        </p:nvSpPr>
        <p:spPr bwMode="auto">
          <a:xfrm>
            <a:off x="744538" y="914400"/>
            <a:ext cx="7543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Wingdings" panose="05000000000000000000" pitchFamily="2" charset="2"/>
              <a:buChar char="Ø"/>
            </a:pP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What code is running on a remote system?</a:t>
            </a:r>
          </a:p>
          <a:p>
            <a:pPr>
              <a:buFont typeface="Wingdings" panose="05000000000000000000" pitchFamily="2" charset="2"/>
              <a:buChar char="Ø"/>
            </a:pP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How do you verifiably execute a program on a remote host?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descr="Large confetti"/>
          <p:cNvSpPr>
            <a:spLocks noGrp="1" noChangeArrowheads="1"/>
          </p:cNvSpPr>
          <p:nvPr>
            <p:ph type="subTitle" idx="1"/>
          </p:nvPr>
        </p:nvSpPr>
        <p:spPr>
          <a:xfrm>
            <a:off x="838200" y="4191000"/>
            <a:ext cx="7391400" cy="1752600"/>
          </a:xfrm>
          <a:ln/>
        </p:spPr>
        <p:txBody>
          <a:bodyPr/>
          <a:lstStyle/>
          <a:p>
            <a:pPr marL="457200" indent="-457200">
              <a:buFontTx/>
              <a:buChar char="•"/>
            </a:pPr>
            <a:r>
              <a:rPr lang="zh-CN" altLang="zh-CN">
                <a:solidFill>
                  <a:srgbClr val="898989"/>
                </a:solidFill>
              </a:rPr>
              <a:t>To establish trust in a remote system</a:t>
            </a:r>
          </a:p>
          <a:p>
            <a:pPr marL="457200" indent="-457200">
              <a:buFontTx/>
              <a:buChar char="•"/>
            </a:pPr>
            <a:r>
              <a:rPr lang="zh-CN" altLang="zh-CN">
                <a:solidFill>
                  <a:srgbClr val="898989"/>
                </a:solidFill>
              </a:rPr>
              <a:t>To establish a TCB on a remote system</a:t>
            </a:r>
          </a:p>
          <a:p>
            <a:pPr marL="457200" indent="-457200"/>
            <a:endParaRPr lang="zh-CN" altLang="zh-CN">
              <a:solidFill>
                <a:srgbClr val="898989"/>
              </a:solidFill>
            </a:endParaRPr>
          </a:p>
        </p:txBody>
      </p:sp>
      <p:sp>
        <p:nvSpPr>
          <p:cNvPr id="8195" name="TextBox 6"/>
          <p:cNvSpPr>
            <a:spLocks noChangeArrowheads="1"/>
          </p:cNvSpPr>
          <p:nvPr/>
        </p:nvSpPr>
        <p:spPr bwMode="auto">
          <a:xfrm>
            <a:off x="744538" y="914400"/>
            <a:ext cx="7543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Wingdings" panose="05000000000000000000" pitchFamily="2" charset="2"/>
              <a:buChar char="Ø"/>
            </a:pP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What code is running on a remote system?</a:t>
            </a:r>
          </a:p>
          <a:p>
            <a:pPr>
              <a:buFont typeface="Wingdings" panose="05000000000000000000" pitchFamily="2" charset="2"/>
              <a:buChar char="Ø"/>
            </a:pP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How do you verifiably execute a program on a remote host?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descr="Large confetti"/>
          <p:cNvSpPr>
            <a:spLocks noGrp="1" noChangeArrowheads="1"/>
          </p:cNvSpPr>
          <p:nvPr>
            <p:ph type="subTitle" idx="1"/>
          </p:nvPr>
        </p:nvSpPr>
        <p:spPr>
          <a:xfrm>
            <a:off x="1752600" y="3657600"/>
            <a:ext cx="6553200" cy="2438400"/>
          </a:xfrm>
          <a:ln/>
        </p:spPr>
        <p:txBody>
          <a:bodyPr/>
          <a:lstStyle/>
          <a:p>
            <a:pPr marL="457200" indent="-457200" algn="l">
              <a:lnSpc>
                <a:spcPct val="90000"/>
              </a:lnSpc>
              <a:buFontTx/>
              <a:buChar char="•"/>
            </a:pPr>
            <a:r>
              <a:rPr lang="zh-CN" altLang="zh-CN">
                <a:solidFill>
                  <a:srgbClr val="898989"/>
                </a:solidFill>
              </a:rPr>
              <a:t>SETI@HOME</a:t>
            </a:r>
          </a:p>
          <a:p>
            <a:pPr marL="457200" indent="-457200" algn="l">
              <a:lnSpc>
                <a:spcPct val="90000"/>
              </a:lnSpc>
              <a:buFontTx/>
              <a:buChar char="•"/>
            </a:pPr>
            <a:r>
              <a:rPr lang="zh-CN" altLang="zh-CN">
                <a:solidFill>
                  <a:srgbClr val="898989"/>
                </a:solidFill>
              </a:rPr>
              <a:t>Enterprise network management</a:t>
            </a:r>
          </a:p>
          <a:p>
            <a:pPr marL="457200" indent="-457200" algn="l">
              <a:lnSpc>
                <a:spcPct val="90000"/>
              </a:lnSpc>
              <a:buFontTx/>
              <a:buChar char="•"/>
            </a:pPr>
            <a:r>
              <a:rPr lang="zh-CN" altLang="zh-CN">
                <a:solidFill>
                  <a:srgbClr val="898989"/>
                </a:solidFill>
              </a:rPr>
              <a:t>Platform for private data</a:t>
            </a:r>
          </a:p>
          <a:p>
            <a:pPr marL="457200" indent="-457200" algn="l">
              <a:lnSpc>
                <a:spcPct val="90000"/>
              </a:lnSpc>
              <a:buFontTx/>
              <a:buChar char="•"/>
            </a:pPr>
            <a:r>
              <a:rPr lang="zh-CN" altLang="zh-CN">
                <a:solidFill>
                  <a:srgbClr val="898989"/>
                </a:solidFill>
              </a:rPr>
              <a:t>Secure BGP routing</a:t>
            </a:r>
          </a:p>
          <a:p>
            <a:pPr marL="457200" indent="-457200" algn="l">
              <a:lnSpc>
                <a:spcPct val="90000"/>
              </a:lnSpc>
              <a:buFontTx/>
              <a:buChar char="•"/>
            </a:pPr>
            <a:r>
              <a:rPr lang="zh-CN" altLang="zh-CN">
                <a:solidFill>
                  <a:srgbClr val="898989"/>
                </a:solidFill>
              </a:rPr>
              <a:t>Secure cryptographic setup</a:t>
            </a:r>
          </a:p>
          <a:p>
            <a:pPr marL="457200" indent="-457200">
              <a:lnSpc>
                <a:spcPct val="90000"/>
              </a:lnSpc>
            </a:pPr>
            <a:endParaRPr lang="zh-CN" altLang="zh-CN" sz="2000">
              <a:solidFill>
                <a:srgbClr val="898989"/>
              </a:solidFill>
            </a:endParaRPr>
          </a:p>
        </p:txBody>
      </p:sp>
      <p:sp>
        <p:nvSpPr>
          <p:cNvPr id="9219" name="TextBox 4"/>
          <p:cNvSpPr>
            <a:spLocks noChangeArrowheads="1"/>
          </p:cNvSpPr>
          <p:nvPr/>
        </p:nvSpPr>
        <p:spPr bwMode="auto">
          <a:xfrm>
            <a:off x="744538" y="914400"/>
            <a:ext cx="7543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Wingdings" panose="05000000000000000000" pitchFamily="2" charset="2"/>
              <a:buChar char="Ø"/>
            </a:pP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What code is running on a remote system?</a:t>
            </a:r>
          </a:p>
          <a:p>
            <a:pPr>
              <a:buFont typeface="Wingdings" panose="05000000000000000000" pitchFamily="2" charset="2"/>
              <a:buChar char="Ø"/>
            </a:pPr>
            <a:r>
              <a:rPr lang="en-US" sz="4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How do you verifiably execute a program on a remote host?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Large confetti"/>
          <p:cNvSpPr>
            <a:spLocks noGrp="1" noChangeArrowheads="1"/>
          </p:cNvSpPr>
          <p:nvPr>
            <p:ph type="ctrTitle"/>
          </p:nvPr>
        </p:nvSpPr>
        <p:spPr>
          <a:xfrm>
            <a:off x="685800" y="2130425"/>
            <a:ext cx="7772400" cy="1470025"/>
          </a:xfrm>
          <a:ln/>
        </p:spPr>
        <p:txBody>
          <a:bodyPr anchor="t" anchorCtr="0"/>
          <a:lstStyle/>
          <a:p>
            <a:r>
              <a:rPr lang="zh-CN" altLang="zh-CN" sz="4000" b="1"/>
              <a:t>Whole-system, Load-time attestation</a:t>
            </a:r>
          </a:p>
        </p:txBody>
      </p:sp>
      <p:sp>
        <p:nvSpPr>
          <p:cNvPr id="12291" name="Rectangle 3" descr="Large confetti"/>
          <p:cNvSpPr>
            <a:spLocks noGrp="1" noChangeArrowheads="1"/>
          </p:cNvSpPr>
          <p:nvPr>
            <p:ph type="subTitle" idx="1"/>
          </p:nvPr>
        </p:nvSpPr>
        <p:spPr>
          <a:xfrm>
            <a:off x="5464175" y="3652838"/>
            <a:ext cx="2308225" cy="350837"/>
          </a:xfrm>
          <a:ln/>
        </p:spPr>
        <p:txBody>
          <a:bodyPr anchor="b"/>
          <a:lstStyle/>
          <a:p>
            <a:pPr algn="l">
              <a:lnSpc>
                <a:spcPct val="78000"/>
              </a:lnSpc>
            </a:pPr>
            <a:r>
              <a:rPr lang="zh-CN" altLang="zh-CN" sz="2000">
                <a:solidFill>
                  <a:srgbClr val="898989"/>
                </a:solidFill>
              </a:rPr>
              <a:t>IMA [Sailer et. 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73025"/>
            <a:ext cx="9404350"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earching Encrypted Data">
  <a:themeElements>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fontScheme name="Searching Encrypted Da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Pages>0</Pages>
  <Words>1602</Words>
  <Characters>0</Characters>
  <Application>Microsoft Office PowerPoint</Application>
  <DocSecurity>0</DocSecurity>
  <PresentationFormat>On-screen Show (4:3)</PresentationFormat>
  <Lines>0</Lines>
  <Paragraphs>377</Paragraphs>
  <Slides>37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Bickham Script Pro Regular</vt:lpstr>
      <vt:lpstr>Script MT Bold</vt:lpstr>
      <vt:lpstr>Zapf Dingbats</vt:lpstr>
      <vt:lpstr>宋体</vt:lpstr>
      <vt:lpstr>Arial</vt:lpstr>
      <vt:lpstr>Calibri</vt:lpstr>
      <vt:lpstr>Wingdings</vt:lpstr>
      <vt:lpstr>Searching Encrypted Data</vt:lpstr>
      <vt:lpstr>Privacy Enhancing Technologies</vt:lpstr>
      <vt:lpstr>Roadmap</vt:lpstr>
      <vt:lpstr>Trusted Computing &amp; TPM</vt:lpstr>
      <vt:lpstr>Trusted Computing Group</vt:lpstr>
      <vt:lpstr>PowerPoint Presentation</vt:lpstr>
      <vt:lpstr>PowerPoint Presentation</vt:lpstr>
      <vt:lpstr>PowerPoint Presentation</vt:lpstr>
      <vt:lpstr>Whole-system, Load-time attestation</vt:lpstr>
      <vt:lpstr>PowerPoint Presentation</vt:lpstr>
      <vt:lpstr>PowerPoint Presentation</vt:lpstr>
      <vt:lpstr>PowerPoint Presentation</vt:lpstr>
      <vt:lpstr>PowerPoint Presentation</vt:lpstr>
      <vt:lpstr>Pros and Cons</vt:lpstr>
      <vt:lpstr>Fine-Grained, Run-time Attestation (a.k.a. verified execution)</vt:lpstr>
      <vt:lpstr>Problem Overview</vt:lpstr>
      <vt:lpstr>Problem Overview</vt:lpstr>
      <vt:lpstr>Previous Work: Persistent Security Layers</vt:lpstr>
      <vt:lpstr>Previous Work: Persistent Security Layers</vt:lpstr>
      <vt:lpstr>Flicker Overview: On-Demand Security</vt:lpstr>
      <vt:lpstr>Flicker: An On-Demand Secure Environment</vt:lpstr>
      <vt:lpstr>Secure Context Switching</vt:lpstr>
      <vt:lpstr>PowerPoint Presentation</vt:lpstr>
      <vt:lpstr>PowerPoint Presentation</vt:lpstr>
      <vt:lpstr>Hardware-Supported Logging</vt:lpstr>
      <vt:lpstr>PowerPoint Presentation</vt:lpstr>
      <vt:lpstr>Attestation</vt:lpstr>
      <vt:lpstr>Comparison With “Traditional” Attestation</vt:lpstr>
      <vt:lpstr>Application: Verifiable Malware Scanning</vt:lpstr>
      <vt:lpstr>Additional Applications</vt:lpstr>
      <vt:lpstr>Pros and Cons?</vt:lpstr>
      <vt:lpstr>Additional reading: TrustVisor</vt:lpstr>
      <vt:lpstr>Summary</vt:lpstr>
      <vt:lpstr>Challenges</vt:lpstr>
      <vt:lpstr>Limitations</vt:lpstr>
      <vt:lpstr>Discussion</vt:lpstr>
      <vt:lpstr>Homework</vt:lpstr>
      <vt:lpstr>Reading list</vt:lpstr>
    </vt:vector>
  </TitlesOfParts>
  <Manager/>
  <Company>PARC</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Trusted Computing</dc:title>
  <dc:subject>Privacy Enhancing Technologies</dc:subject>
  <dc:creator>elaine@cs.umd.edu</dc:creator>
  <cp:keywords/>
  <dc:description/>
  <cp:lastModifiedBy>Xiao_Wang</cp:lastModifiedBy>
  <cp:revision>97</cp:revision>
  <dcterms:created xsi:type="dcterms:W3CDTF">2012-09-18T06:40:00Z</dcterms:created>
  <dcterms:modified xsi:type="dcterms:W3CDTF">2013-10-07T13:00:18Z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2052-9.1.0.4180</vt:lpwstr>
  </property>
</Properties>
</file>