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84" r:id="rId1"/>
  </p:sldMasterIdLst>
  <p:notesMasterIdLst>
    <p:notesMasterId r:id="rId90"/>
  </p:notesMasterIdLst>
  <p:handoutMasterIdLst>
    <p:handoutMasterId r:id="rId91"/>
  </p:handoutMasterIdLst>
  <p:sldIdLst>
    <p:sldId id="699" r:id="rId2"/>
    <p:sldId id="794" r:id="rId3"/>
    <p:sldId id="938" r:id="rId4"/>
    <p:sldId id="796" r:id="rId5"/>
    <p:sldId id="939" r:id="rId6"/>
    <p:sldId id="704" r:id="rId7"/>
    <p:sldId id="707" r:id="rId8"/>
    <p:sldId id="890" r:id="rId9"/>
    <p:sldId id="797" r:id="rId10"/>
    <p:sldId id="720" r:id="rId11"/>
    <p:sldId id="800" r:id="rId12"/>
    <p:sldId id="799" r:id="rId13"/>
    <p:sldId id="934" r:id="rId14"/>
    <p:sldId id="892" r:id="rId15"/>
    <p:sldId id="921" r:id="rId16"/>
    <p:sldId id="819" r:id="rId17"/>
    <p:sldId id="820" r:id="rId18"/>
    <p:sldId id="821" r:id="rId19"/>
    <p:sldId id="822" r:id="rId20"/>
    <p:sldId id="907" r:id="rId21"/>
    <p:sldId id="940" r:id="rId22"/>
    <p:sldId id="826" r:id="rId23"/>
    <p:sldId id="827" r:id="rId24"/>
    <p:sldId id="828" r:id="rId25"/>
    <p:sldId id="829" r:id="rId26"/>
    <p:sldId id="831" r:id="rId27"/>
    <p:sldId id="833" r:id="rId28"/>
    <p:sldId id="832" r:id="rId29"/>
    <p:sldId id="834" r:id="rId30"/>
    <p:sldId id="803" r:id="rId31"/>
    <p:sldId id="809" r:id="rId32"/>
    <p:sldId id="810" r:id="rId33"/>
    <p:sldId id="811" r:id="rId34"/>
    <p:sldId id="816" r:id="rId35"/>
    <p:sldId id="933" r:id="rId36"/>
    <p:sldId id="817" r:id="rId37"/>
    <p:sldId id="818" r:id="rId38"/>
    <p:sldId id="824" r:id="rId39"/>
    <p:sldId id="781" r:id="rId40"/>
    <p:sldId id="836" r:id="rId41"/>
    <p:sldId id="841" r:id="rId42"/>
    <p:sldId id="854" r:id="rId43"/>
    <p:sldId id="844" r:id="rId44"/>
    <p:sldId id="850" r:id="rId45"/>
    <p:sldId id="851" r:id="rId46"/>
    <p:sldId id="852" r:id="rId47"/>
    <p:sldId id="866" r:id="rId48"/>
    <p:sldId id="853" r:id="rId49"/>
    <p:sldId id="867" r:id="rId50"/>
    <p:sldId id="909" r:id="rId51"/>
    <p:sldId id="910" r:id="rId52"/>
    <p:sldId id="911" r:id="rId53"/>
    <p:sldId id="869" r:id="rId54"/>
    <p:sldId id="936" r:id="rId55"/>
    <p:sldId id="935" r:id="rId56"/>
    <p:sldId id="932" r:id="rId57"/>
    <p:sldId id="862" r:id="rId58"/>
    <p:sldId id="856" r:id="rId59"/>
    <p:sldId id="857" r:id="rId60"/>
    <p:sldId id="863" r:id="rId61"/>
    <p:sldId id="858" r:id="rId62"/>
    <p:sldId id="864" r:id="rId63"/>
    <p:sldId id="859" r:id="rId64"/>
    <p:sldId id="860" r:id="rId65"/>
    <p:sldId id="868" r:id="rId66"/>
    <p:sldId id="861" r:id="rId67"/>
    <p:sldId id="865" r:id="rId68"/>
    <p:sldId id="918" r:id="rId69"/>
    <p:sldId id="919" r:id="rId70"/>
    <p:sldId id="920" r:id="rId71"/>
    <p:sldId id="914" r:id="rId72"/>
    <p:sldId id="915" r:id="rId73"/>
    <p:sldId id="872" r:id="rId74"/>
    <p:sldId id="873" r:id="rId75"/>
    <p:sldId id="789" r:id="rId76"/>
    <p:sldId id="790" r:id="rId77"/>
    <p:sldId id="791" r:id="rId78"/>
    <p:sldId id="941" r:id="rId79"/>
    <p:sldId id="904" r:id="rId80"/>
    <p:sldId id="916" r:id="rId81"/>
    <p:sldId id="882" r:id="rId82"/>
    <p:sldId id="884" r:id="rId83"/>
    <p:sldId id="923" r:id="rId84"/>
    <p:sldId id="929" r:id="rId85"/>
    <p:sldId id="928" r:id="rId86"/>
    <p:sldId id="931" r:id="rId87"/>
    <p:sldId id="885" r:id="rId88"/>
    <p:sldId id="886" r:id="rId89"/>
  </p:sldIdLst>
  <p:sldSz cx="12192000" cy="6858000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81D58"/>
        </a:solidFill>
        <a:latin typeface="Helvetic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81D58"/>
        </a:solidFill>
        <a:latin typeface="Helvetic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81D58"/>
        </a:solidFill>
        <a:latin typeface="Helvetic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81D58"/>
        </a:solidFill>
        <a:latin typeface="Helvetic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81D58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rgbClr val="081D58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rgbClr val="081D58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rgbClr val="081D58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rgbClr val="081D58"/>
        </a:solidFill>
        <a:latin typeface="Helvetic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C9C"/>
    <a:srgbClr val="CFF5FE"/>
    <a:srgbClr val="FFEB69"/>
    <a:srgbClr val="78C543"/>
    <a:srgbClr val="A8C0DF"/>
    <a:srgbClr val="406590"/>
    <a:srgbClr val="0432FF"/>
    <a:srgbClr val="426690"/>
    <a:srgbClr val="5FC2FF"/>
    <a:srgbClr val="D0F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 autoAdjust="0"/>
    <p:restoredTop sz="95238" autoAdjust="0"/>
  </p:normalViewPr>
  <p:slideViewPr>
    <p:cSldViewPr snapToGrid="0">
      <p:cViewPr varScale="1">
        <p:scale>
          <a:sx n="117" d="100"/>
          <a:sy n="117" d="100"/>
        </p:scale>
        <p:origin x="600" y="184"/>
      </p:cViewPr>
      <p:guideLst>
        <p:guide orient="horz" pos="3072"/>
        <p:guide pos="3840"/>
      </p:guideLst>
    </p:cSldViewPr>
  </p:slideViewPr>
  <p:outlineViewPr>
    <p:cViewPr>
      <p:scale>
        <a:sx n="33" d="100"/>
        <a:sy n="33" d="100"/>
      </p:scale>
      <p:origin x="0" y="194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104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notes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7724750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Calibri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424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59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32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927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09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523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023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8112" y="9482607"/>
            <a:ext cx="2944768" cy="497982"/>
          </a:xfrm>
          <a:prstGeom prst="rect">
            <a:avLst/>
          </a:prstGeom>
          <a:noFill/>
        </p:spPr>
        <p:txBody>
          <a:bodyPr/>
          <a:lstStyle/>
          <a:p>
            <a:fld id="{7D53825A-60B6-467A-8554-413AA0BF9551}" type="slidenum">
              <a:rPr lang="it-IT" smtClean="0">
                <a:solidFill>
                  <a:prstClr val="black"/>
                </a:solidFill>
              </a:rPr>
              <a:pPr/>
              <a:t>14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49155" name="Text Box 2"/>
          <p:cNvSpPr txBox="1">
            <a:spLocks noChangeArrowheads="1"/>
          </p:cNvSpPr>
          <p:nvPr/>
        </p:nvSpPr>
        <p:spPr bwMode="auto">
          <a:xfrm>
            <a:off x="700388" y="747678"/>
            <a:ext cx="5395198" cy="374332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2402" tIns="46201" rIns="92402" bIns="46201" anchor="ctr"/>
          <a:lstStyle/>
          <a:p>
            <a:pPr algn="ctr" eaLnBrk="0" hangingPunct="0"/>
            <a:endParaRPr lang="en-US" sz="2000" b="1" dirty="0">
              <a:solidFill>
                <a:prstClr val="black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/>
          </p:nvPr>
        </p:nvSpPr>
        <p:spPr>
          <a:xfrm>
            <a:off x="905344" y="4741878"/>
            <a:ext cx="4982340" cy="44943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38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912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98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as.fr/planning" TargetMode="External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creativecommons.org/licenses/by-nc-sa/4.0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utomated Planning and Acting">
            <a:extLst>
              <a:ext uri="{FF2B5EF4-FFF2-40B4-BE49-F238E27FC236}">
                <a16:creationId xmlns:a16="http://schemas.microsoft.com/office/drawing/2014/main" id="{030B226B-51C4-FB4C-9268-8D260456AA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424" y="92434"/>
            <a:ext cx="3136099" cy="4514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4103" y="1828800"/>
            <a:ext cx="8385364" cy="1689904"/>
          </a:xfrm>
        </p:spPr>
        <p:txBody>
          <a:bodyPr/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4099" y="4343400"/>
            <a:ext cx="8385365" cy="148113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311951" y="155962"/>
            <a:ext cx="2044919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18288" rIns="91440" bIns="18288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Last update: </a:t>
            </a:r>
            <a:fld id="{2F632069-14E1-8446-92A8-22B2743EF94E}" type="datetime4">
              <a:rPr lang="en-US" sz="120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May 3, 2022</a:t>
            </a:fld>
            <a:endParaRPr lang="en-US" sz="1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 userDrawn="1"/>
        </p:nvSpPr>
        <p:spPr bwMode="auto">
          <a:xfrm>
            <a:off x="8805446" y="4680754"/>
            <a:ext cx="3371849" cy="500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None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600" u="none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  <a:hlinkClick r:id="rId3"/>
              </a:rPr>
              <a:t>http://www.laas.fr/planning</a:t>
            </a:r>
            <a:r>
              <a:rPr lang="en-US" sz="1600" u="none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4305314" y="6667181"/>
            <a:ext cx="5463355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288" bIns="18288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Licensed under a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4"/>
              </a:rPr>
              <a:t>Creative Commons Attribution-NonCommercial-ShareAlike 4.0 International License</a:t>
            </a:r>
            <a:endParaRPr lang="en-US" sz="1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3315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</p:spTree>
    <p:extLst>
      <p:ext uri="{BB962C8B-B14F-4D97-AF65-F5344CB8AC3E}">
        <p14:creationId xmlns:p14="http://schemas.microsoft.com/office/powerpoint/2010/main" val="3187375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52525"/>
            <a:ext cx="5384800" cy="5283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52525"/>
            <a:ext cx="5384800" cy="5283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</p:spTree>
    <p:extLst>
      <p:ext uri="{BB962C8B-B14F-4D97-AF65-F5344CB8AC3E}">
        <p14:creationId xmlns:p14="http://schemas.microsoft.com/office/powerpoint/2010/main" val="3409548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9268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323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65992"/>
            <a:ext cx="10972800" cy="59697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</p:spTree>
    <p:extLst>
      <p:ext uri="{BB962C8B-B14F-4D97-AF65-F5344CB8AC3E}">
        <p14:creationId xmlns:p14="http://schemas.microsoft.com/office/powerpoint/2010/main" val="2693161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Mast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024467" y="1"/>
            <a:ext cx="11065935" cy="762001"/>
          </a:xfrm>
          <a:prstGeom prst="rect">
            <a:avLst/>
          </a:prstGeom>
        </p:spPr>
        <p:txBody>
          <a:bodyPr lIns="72248" tIns="72248" rIns="72248" bIns="72248">
            <a:noAutofit/>
          </a:bodyPr>
          <a:lstStyle>
            <a:lvl1pPr marL="40638" marR="40638" algn="r" defTabSz="914367">
              <a:defRPr sz="3516" b="1">
                <a:uFill>
                  <a:solidFill>
                    <a:srgbClr val="FF2600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474134" y="939800"/>
            <a:ext cx="11582401" cy="5791200"/>
          </a:xfrm>
          <a:prstGeom prst="rect">
            <a:avLst/>
          </a:prstGeom>
        </p:spPr>
        <p:txBody>
          <a:bodyPr lIns="72248" tIns="72248" rIns="72248" bIns="72248"/>
          <a:lstStyle>
            <a:lvl1pPr marL="355771" marR="40638" indent="-327197" defTabSz="914367">
              <a:buClrTx/>
              <a:buFont typeface="Lucida Grande"/>
              <a:buChar char="‣"/>
              <a:defRPr sz="2672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622696" marR="40638" indent="-272664" defTabSz="914367">
              <a:buClrTx/>
              <a:buFontTx/>
              <a:buChar char="•"/>
              <a:defRPr sz="2672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889620" marR="40638" indent="-218131" defTabSz="914367">
              <a:buClrTx/>
              <a:buFontTx/>
              <a:buChar char="-"/>
              <a:defRPr sz="2672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193856" marR="40638" indent="-227699" defTabSz="914367">
              <a:buClrTx/>
              <a:buFontTx/>
              <a:buChar char="•"/>
              <a:defRPr sz="239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1488525" marR="40638" indent="-227699" defTabSz="914367">
              <a:buClrTx/>
              <a:buFontTx/>
              <a:buChar char="-"/>
              <a:defRPr sz="239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xfrm>
            <a:off x="11800465" y="6588323"/>
            <a:ext cx="299411" cy="244476"/>
          </a:xfrm>
          <a:prstGeom prst="rect">
            <a:avLst/>
          </a:prstGeom>
        </p:spPr>
        <p:txBody>
          <a:bodyPr lIns="72248" tIns="72248" rIns="72248" bIns="72248"/>
          <a:lstStyle>
            <a:lvl1pPr defTabSz="584179">
              <a:defRPr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693380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101601"/>
            <a:ext cx="11785600" cy="812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52525"/>
            <a:ext cx="10972800" cy="528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11858576" y="6667181"/>
            <a:ext cx="333424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18288" rIns="90487" bIns="18288">
            <a:spAutoFit/>
          </a:bodyPr>
          <a:lstStyle/>
          <a:p>
            <a:pPr algn="r">
              <a:spcBef>
                <a:spcPct val="50000"/>
              </a:spcBef>
            </a:pPr>
            <a:fld id="{BB1DE22D-1F88-724A-9844-77DDC52CEC6A}" type="slidenum">
              <a:rPr lang="en-US" sz="1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pPr algn="r">
                <a:spcBef>
                  <a:spcPct val="50000"/>
                </a:spcBef>
              </a:pPr>
              <a:t>‹#›</a:t>
            </a:fld>
            <a:endParaRPr lang="en-US" sz="10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3" y="6667181"/>
            <a:ext cx="3087705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288" bIns="18288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Nau</a:t>
            </a:r>
            <a:r>
              <a:rPr lang="en-US" sz="1000" baseline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–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Lecture slides for</a:t>
            </a:r>
            <a:r>
              <a:rPr lang="en-US" sz="10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Automated Planning and Acting</a:t>
            </a:r>
            <a:endParaRPr lang="en-US" sz="1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432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Calibri"/>
          <a:ea typeface="ＭＳ Ｐゴシック" charset="-128"/>
          <a:cs typeface="Calibri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9pPr>
    </p:titleStyle>
    <p:bodyStyle>
      <a:lvl1pPr marL="288925" indent="-288925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●"/>
        <a:tabLst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0238" indent="-280988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▸"/>
        <a:tabLst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971550" indent="-280988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•"/>
        <a:tabLst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322388" indent="-288925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▸"/>
        <a:tabLst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663700" indent="-288925" algn="l" defTabSz="911225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•"/>
        <a:tabLst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005013" indent="-280988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SzPct val="100000"/>
        <a:buFont typeface="System Font Regular"/>
        <a:buChar char="‣"/>
        <a:tabLst/>
        <a:defRPr sz="2000" baseline="0">
          <a:solidFill>
            <a:schemeClr val="tx1"/>
          </a:solidFill>
          <a:latin typeface="+mn-lt"/>
          <a:ea typeface="ＭＳ Ｐゴシック" charset="-128"/>
        </a:defRPr>
      </a:lvl6pPr>
      <a:lvl7pPr marL="2346325" indent="-279400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SzPct val="95000"/>
        <a:buFont typeface="System Font Regular"/>
        <a:buChar char="∙"/>
        <a:tabLst/>
        <a:defRPr sz="2000" baseline="0">
          <a:solidFill>
            <a:schemeClr val="tx1"/>
          </a:solidFill>
          <a:latin typeface="+mn-lt"/>
          <a:ea typeface="ＭＳ Ｐゴシック" charset="-128"/>
        </a:defRPr>
      </a:lvl7pPr>
      <a:lvl8pPr marL="2687638" indent="-279400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SzPct val="100000"/>
        <a:buFont typeface="System Font Regular"/>
        <a:buChar char="‣"/>
        <a:tabLst/>
        <a:defRPr sz="2000" baseline="0">
          <a:solidFill>
            <a:schemeClr val="tx1"/>
          </a:solidFill>
          <a:latin typeface="+mn-lt"/>
          <a:ea typeface="ＭＳ Ｐゴシック" charset="-128"/>
        </a:defRPr>
      </a:lvl8pPr>
      <a:lvl9pPr marL="3606800" indent="-228600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Times" charset="0"/>
        <a:buChar char="-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5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Deliberation with Nondeterministic Domain Models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Dana S. Nau</a:t>
            </a:r>
            <a:endParaRPr lang="en-US" baseline="-25000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University of Maryland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164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3A0B2145-BFC3-2545-8DDD-C76EFD0D567F}"/>
              </a:ext>
            </a:extLst>
          </p:cNvPr>
          <p:cNvSpPr/>
          <p:nvPr/>
        </p:nvSpPr>
        <p:spPr>
          <a:xfrm>
            <a:off x="5426816" y="3937469"/>
            <a:ext cx="3690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chemeClr val="accent5">
                    <a:lumMod val="2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en-US" sz="2000" baseline="-25000" dirty="0">
                <a:solidFill>
                  <a:schemeClr val="accent5">
                    <a:lumMod val="25000"/>
                  </a:schemeClr>
                </a:solidFill>
                <a:latin typeface="Times New Roman"/>
                <a:cs typeface="Times New Roman"/>
              </a:rPr>
              <a:t>0</a:t>
            </a:r>
            <a:endParaRPr lang="en-US"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44" name="Moon 43">
            <a:extLst>
              <a:ext uri="{FF2B5EF4-FFF2-40B4-BE49-F238E27FC236}">
                <a16:creationId xmlns:a16="http://schemas.microsoft.com/office/drawing/2014/main" id="{410E6893-EE6E-7C4E-99C9-32AD1B2D38A7}"/>
              </a:ext>
            </a:extLst>
          </p:cNvPr>
          <p:cNvSpPr/>
          <p:nvPr/>
        </p:nvSpPr>
        <p:spPr>
          <a:xfrm rot="8700000">
            <a:off x="9425080" y="4427171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Moon 44">
            <a:extLst>
              <a:ext uri="{FF2B5EF4-FFF2-40B4-BE49-F238E27FC236}">
                <a16:creationId xmlns:a16="http://schemas.microsoft.com/office/drawing/2014/main" id="{F3303136-53E7-CE40-8A61-6DF0F577BFBB}"/>
              </a:ext>
            </a:extLst>
          </p:cNvPr>
          <p:cNvSpPr/>
          <p:nvPr/>
        </p:nvSpPr>
        <p:spPr>
          <a:xfrm rot="14520000">
            <a:off x="9689313" y="3231489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06191AC-43F4-EF47-BD46-4090A3945A70}"/>
              </a:ext>
            </a:extLst>
          </p:cNvPr>
          <p:cNvSpPr/>
          <p:nvPr/>
        </p:nvSpPr>
        <p:spPr>
          <a:xfrm rot="522261">
            <a:off x="8706304" y="4738754"/>
            <a:ext cx="2606739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2B06522-B144-4A42-B8FA-3BD7CDE86626}"/>
              </a:ext>
            </a:extLst>
          </p:cNvPr>
          <p:cNvSpPr/>
          <p:nvPr/>
        </p:nvSpPr>
        <p:spPr>
          <a:xfrm rot="360000">
            <a:off x="6932821" y="4431636"/>
            <a:ext cx="2306462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oon 47">
            <a:extLst>
              <a:ext uri="{FF2B5EF4-FFF2-40B4-BE49-F238E27FC236}">
                <a16:creationId xmlns:a16="http://schemas.microsoft.com/office/drawing/2014/main" id="{D7DEE764-6E35-0340-AD4D-2489BFDFD213}"/>
              </a:ext>
            </a:extLst>
          </p:cNvPr>
          <p:cNvSpPr/>
          <p:nvPr/>
        </p:nvSpPr>
        <p:spPr>
          <a:xfrm rot="8700000">
            <a:off x="7372815" y="4161984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oon 48">
            <a:extLst>
              <a:ext uri="{FF2B5EF4-FFF2-40B4-BE49-F238E27FC236}">
                <a16:creationId xmlns:a16="http://schemas.microsoft.com/office/drawing/2014/main" id="{96DA32CD-E37B-8445-B7BA-D0C04F8573DB}"/>
              </a:ext>
            </a:extLst>
          </p:cNvPr>
          <p:cNvSpPr/>
          <p:nvPr/>
        </p:nvSpPr>
        <p:spPr>
          <a:xfrm rot="14400000">
            <a:off x="7613958" y="3012482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29074F5-53C4-864C-ADA0-6633FAE0D4D3}"/>
              </a:ext>
            </a:extLst>
          </p:cNvPr>
          <p:cNvSpPr/>
          <p:nvPr/>
        </p:nvSpPr>
        <p:spPr>
          <a:xfrm>
            <a:off x="5443069" y="4389500"/>
            <a:ext cx="1737956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ontent Placeholder 25">
            <a:extLst>
              <a:ext uri="{FF2B5EF4-FFF2-40B4-BE49-F238E27FC236}">
                <a16:creationId xmlns:a16="http://schemas.microsoft.com/office/drawing/2014/main" id="{40885D42-5E59-F147-91A4-FEE8056C4669}"/>
              </a:ext>
            </a:extLst>
          </p:cNvPr>
          <p:cNvSpPr txBox="1">
            <a:spLocks/>
          </p:cNvSpPr>
          <p:nvPr/>
        </p:nvSpPr>
        <p:spPr>
          <a:xfrm>
            <a:off x="4728710" y="5436210"/>
            <a:ext cx="2832827" cy="1015663"/>
          </a:xfrm>
          <a:prstGeom prst="rect">
            <a:avLst/>
          </a:prstGeom>
          <a:solidFill>
            <a:srgbClr val="CFF5FE"/>
          </a:solidFill>
        </p:spPr>
        <p:txBody>
          <a:bodyPr wrap="none"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  <a:tabLst>
                <a:tab pos="615950" algn="l"/>
              </a:tabLst>
            </a:pPr>
            <a:r>
              <a:rPr lang="en-US" kern="0" dirty="0"/>
              <a:t>π</a:t>
            </a:r>
            <a:r>
              <a:rPr lang="en-US" kern="0" baseline="-25000" dirty="0"/>
              <a:t>1</a:t>
            </a:r>
            <a:r>
              <a:rPr lang="en-US" kern="0" dirty="0"/>
              <a:t> = {(</a:t>
            </a:r>
            <a:r>
              <a:rPr lang="en-US" kern="0" dirty="0" err="1">
                <a:latin typeface="Calibri"/>
                <a:cs typeface="Calibri"/>
              </a:rPr>
              <a:t>on_ship</a:t>
            </a:r>
            <a:r>
              <a:rPr lang="en-US" kern="0" dirty="0">
                <a:cs typeface="Calibri"/>
              </a:rPr>
              <a:t>, </a:t>
            </a:r>
            <a:r>
              <a:rPr lang="en-US" kern="0" dirty="0">
                <a:latin typeface="Calibri"/>
                <a:cs typeface="Calibri"/>
              </a:rPr>
              <a:t>unload), </a:t>
            </a:r>
            <a:br>
              <a:rPr lang="en-US" kern="0" dirty="0">
                <a:latin typeface="Calibri"/>
                <a:cs typeface="Calibri"/>
              </a:rPr>
            </a:br>
            <a:r>
              <a:rPr lang="en-US" kern="0" dirty="0">
                <a:latin typeface="Calibri"/>
                <a:cs typeface="Calibri"/>
              </a:rPr>
              <a:t>	(</a:t>
            </a:r>
            <a:r>
              <a:rPr lang="en-US" kern="0" dirty="0" err="1">
                <a:latin typeface="Calibri"/>
                <a:cs typeface="Calibri"/>
              </a:rPr>
              <a:t>at_harbor</a:t>
            </a:r>
            <a:r>
              <a:rPr lang="en-US" kern="0" dirty="0">
                <a:latin typeface="Calibri"/>
                <a:cs typeface="Calibri"/>
              </a:rPr>
              <a:t>, park), </a:t>
            </a:r>
            <a:br>
              <a:rPr lang="en-US" kern="0" dirty="0">
                <a:latin typeface="Calibri"/>
                <a:cs typeface="Calibri"/>
              </a:rPr>
            </a:br>
            <a:r>
              <a:rPr lang="en-US" kern="0" dirty="0">
                <a:latin typeface="Calibri"/>
                <a:cs typeface="Calibri"/>
              </a:rPr>
              <a:t>	(parking1, deliver)</a:t>
            </a:r>
            <a:r>
              <a:rPr lang="en-US" kern="0" dirty="0">
                <a:latin typeface="Times New Roman" charset="0"/>
                <a:cs typeface="Calibri"/>
              </a:rPr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Problems and Solutions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609599" y="1152525"/>
                <a:ext cx="5653695" cy="5283200"/>
              </a:xfrm>
            </p:spPr>
            <p:txBody>
              <a:bodyPr/>
              <a:lstStyle/>
              <a:p>
                <a:r>
                  <a:rPr lang="en-US" dirty="0"/>
                  <a:t>Planning problem </a:t>
                </a:r>
                <a:r>
                  <a:rPr lang="en-US" i="1" dirty="0"/>
                  <a:t>P </a:t>
                </a:r>
                <a:r>
                  <a:rPr lang="el-GR" dirty="0"/>
                  <a:t>= (Σ</a:t>
                </a:r>
                <a:r>
                  <a:rPr lang="el-GR" i="1" dirty="0"/>
                  <a:t>,s</a:t>
                </a:r>
                <a:r>
                  <a:rPr lang="el-GR" baseline="-25000" dirty="0"/>
                  <a:t>0</a:t>
                </a:r>
                <a:r>
                  <a:rPr lang="el-GR" i="1" dirty="0"/>
                  <a:t>,S</a:t>
                </a:r>
                <a:r>
                  <a:rPr lang="el-GR" i="1" baseline="-25000" dirty="0"/>
                  <a:t>g</a:t>
                </a:r>
                <a:r>
                  <a:rPr lang="el-GR" dirty="0"/>
                  <a:t>)</a:t>
                </a:r>
                <a:endParaRPr lang="en-US" dirty="0"/>
              </a:p>
              <a:p>
                <a:pPr lvl="1"/>
                <a:r>
                  <a:rPr lang="en-US" dirty="0"/>
                  <a:t>planning domain </a:t>
                </a:r>
                <a:r>
                  <a:rPr lang="el-GR" dirty="0"/>
                  <a:t>Σ = (</a:t>
                </a:r>
                <a:r>
                  <a:rPr lang="el-GR" i="1" dirty="0" err="1"/>
                  <a:t>S,A,γ</a:t>
                </a:r>
                <a:r>
                  <a:rPr lang="el-GR" dirty="0"/>
                  <a:t>)</a:t>
                </a:r>
                <a:r>
                  <a:rPr lang="en-US" dirty="0"/>
                  <a:t>, initial state </a:t>
                </a:r>
                <a:r>
                  <a:rPr lang="el-GR" i="1" dirty="0"/>
                  <a:t>s</a:t>
                </a:r>
                <a:r>
                  <a:rPr lang="el-GR" i="1" baseline="-25000" dirty="0"/>
                  <a:t>0</a:t>
                </a:r>
                <a:r>
                  <a:rPr lang="en-US" i="1" baseline="-25000" dirty="0"/>
                  <a:t> </a:t>
                </a:r>
                <a:r>
                  <a:rPr lang="el-GR" dirty="0">
                    <a:latin typeface="Symbol" charset="2"/>
                    <a:cs typeface="Symbol" charset="2"/>
                  </a:rPr>
                  <a:t>∈</a:t>
                </a:r>
                <a:r>
                  <a:rPr lang="en-US" i="1" dirty="0"/>
                  <a:t> S</a:t>
                </a:r>
                <a:r>
                  <a:rPr lang="en-US" dirty="0"/>
                  <a:t>, </a:t>
                </a:r>
                <a:br>
                  <a:rPr lang="en-US" dirty="0"/>
                </a:br>
                <a:r>
                  <a:rPr lang="en-US" dirty="0"/>
                  <a:t>set of goal states </a:t>
                </a:r>
                <a:r>
                  <a:rPr lang="en-US" i="1" dirty="0"/>
                  <a:t>S</a:t>
                </a:r>
                <a:r>
                  <a:rPr lang="en-US" i="1" baseline="-25000" dirty="0"/>
                  <a:t>g </a:t>
                </a:r>
                <a:r>
                  <a:rPr lang="en-US" dirty="0">
                    <a:latin typeface="Symbol" charset="2"/>
                    <a:cs typeface="Symbol" charset="2"/>
                  </a:rPr>
                  <a:t>⊆</a:t>
                </a:r>
                <a:r>
                  <a:rPr lang="en-US" dirty="0"/>
                  <a:t> </a:t>
                </a:r>
                <a:r>
                  <a:rPr lang="en-US" i="1" dirty="0"/>
                  <a:t>S</a:t>
                </a:r>
                <a:r>
                  <a:rPr lang="en-US" dirty="0"/>
                  <a:t> (shown in green)</a:t>
                </a:r>
              </a:p>
              <a:p>
                <a:r>
                  <a:rPr lang="en-US" i="1" dirty="0"/>
                  <a:t>π</a:t>
                </a:r>
                <a:r>
                  <a:rPr lang="en-US" dirty="0"/>
                  <a:t> is a </a:t>
                </a:r>
                <a:r>
                  <a:rPr lang="en-US" i="1" dirty="0"/>
                  <a:t>solution</a:t>
                </a:r>
                <a:r>
                  <a:rPr lang="en-US" dirty="0"/>
                  <a:t> if a</a:t>
                </a:r>
                <a:r>
                  <a:rPr lang="en-US" dirty="0">
                    <a:latin typeface="Times New Roman"/>
                    <a:cs typeface="Times New Roman"/>
                  </a:rPr>
                  <a:t>t least one execution ends at a goal</a:t>
                </a:r>
              </a:p>
              <a:p>
                <a:pPr lvl="1"/>
                <a:r>
                  <a:rPr lang="en-US" i="1" dirty="0"/>
                  <a:t>leaves</a:t>
                </a:r>
                <a:r>
                  <a:rPr lang="en-US" dirty="0"/>
                  <a:t>(</a:t>
                </a:r>
                <a:r>
                  <a:rPr lang="en-US" i="1" dirty="0"/>
                  <a:t>s</a:t>
                </a:r>
                <a:r>
                  <a:rPr lang="en-US" dirty="0"/>
                  <a:t>,</a:t>
                </a:r>
                <a:r>
                  <a:rPr lang="en-US" i="1" dirty="0"/>
                  <a:t>π</a:t>
                </a:r>
                <a:r>
                  <a:rPr lang="en-US" dirty="0"/>
                  <a:t>) ∩ </a:t>
                </a:r>
                <a:r>
                  <a:rPr lang="en-US" i="1" dirty="0"/>
                  <a:t>S</a:t>
                </a:r>
                <a:r>
                  <a:rPr lang="en-US" i="1" baseline="-25000" dirty="0"/>
                  <a:t>g</a:t>
                </a:r>
                <a:r>
                  <a:rPr lang="en-US" dirty="0"/>
                  <a:t> ≠ </a:t>
                </a:r>
                <a:r>
                  <a:rPr lang="en-US" dirty="0">
                    <a:latin typeface="Symbol" charset="2"/>
                    <a:cs typeface="Symbol" charset="2"/>
                  </a:rPr>
                  <a:t>∅</a:t>
                </a:r>
                <a:br>
                  <a:rPr lang="en-US" sz="1400" baseline="-25000" dirty="0">
                    <a:latin typeface="Symbol" charset="2"/>
                    <a:cs typeface="Symbol" charset="2"/>
                  </a:rPr>
                </a:br>
                <a:endParaRPr lang="en-US" sz="1400" baseline="-25000" dirty="0">
                  <a:latin typeface="Times New Roman"/>
                  <a:cs typeface="Times New Roman"/>
                </a:endParaRPr>
              </a:p>
              <a:p>
                <a:r>
                  <a:rPr lang="en-US" dirty="0">
                    <a:latin typeface="Times New Roman"/>
                    <a:cs typeface="Times New Roman"/>
                  </a:rPr>
                  <a:t>A solution </a:t>
                </a:r>
                <a:r>
                  <a:rPr lang="en-US" i="1" dirty="0">
                    <a:latin typeface="Times New Roman"/>
                    <a:cs typeface="Times New Roman"/>
                  </a:rPr>
                  <a:t>π</a:t>
                </a:r>
                <a:r>
                  <a:rPr lang="en-US" dirty="0">
                    <a:latin typeface="Times New Roman"/>
                    <a:cs typeface="Times New Roman"/>
                  </a:rPr>
                  <a:t> is </a:t>
                </a:r>
                <a:r>
                  <a:rPr lang="en-US" i="1" dirty="0">
                    <a:latin typeface="Times New Roman"/>
                    <a:cs typeface="Times New Roman"/>
                  </a:rPr>
                  <a:t>safe</a:t>
                </a:r>
                <a:r>
                  <a:rPr lang="en-US" dirty="0">
                    <a:latin typeface="Times New Roman"/>
                    <a:cs typeface="Times New Roman"/>
                  </a:rPr>
                  <a:t> </a:t>
                </a:r>
                <a:r>
                  <a:rPr lang="en-US" dirty="0">
                    <a:cs typeface="Times New Roman"/>
                  </a:rPr>
                  <a:t>if </a:t>
                </a:r>
                <a:br>
                  <a:rPr lang="en-US" dirty="0">
                    <a:cs typeface="Times New Roman"/>
                  </a:rPr>
                </a:br>
                <a:r>
                  <a:rPr lang="en-US" dirty="0">
                    <a:latin typeface="Symbol" charset="2"/>
                    <a:cs typeface="Symbol" charset="2"/>
                  </a:rPr>
                  <a:t>∀</a:t>
                </a:r>
                <a:r>
                  <a:rPr lang="en-US" i="1" dirty="0"/>
                  <a:t>s</a:t>
                </a:r>
                <a:r>
                  <a:rPr lang="en-US" baseline="-25000" dirty="0"/>
                  <a:t> </a:t>
                </a:r>
                <a:r>
                  <a:rPr lang="en-US" dirty="0">
                    <a:latin typeface="Symbol" charset="2"/>
                    <a:cs typeface="Symbol" charset="2"/>
                  </a:rPr>
                  <a:t>∈</a:t>
                </a:r>
                <a:r>
                  <a:rPr lang="en-US" baseline="-25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i="1"/>
                          <m:t>γ</m:t>
                        </m:r>
                      </m:e>
                    </m:acc>
                  </m:oMath>
                </a14:m>
                <a:r>
                  <a:rPr lang="en-US" dirty="0"/>
                  <a:t>(</a:t>
                </a:r>
                <a:r>
                  <a:rPr lang="en-US" i="1" dirty="0"/>
                  <a:t>s</a:t>
                </a:r>
                <a:r>
                  <a:rPr lang="en-US" baseline="-25000" dirty="0"/>
                  <a:t>0</a:t>
                </a:r>
                <a:r>
                  <a:rPr lang="en-US" dirty="0"/>
                  <a:t>,</a:t>
                </a:r>
                <a:r>
                  <a:rPr lang="en-US" i="1" dirty="0"/>
                  <a:t>π</a:t>
                </a:r>
                <a:r>
                  <a:rPr lang="en-US" dirty="0"/>
                  <a:t>), </a:t>
                </a:r>
                <a:r>
                  <a:rPr lang="en-US" i="1" dirty="0"/>
                  <a:t>leaves</a:t>
                </a:r>
                <a:r>
                  <a:rPr lang="en-US" dirty="0"/>
                  <a:t>(</a:t>
                </a:r>
                <a:r>
                  <a:rPr lang="en-US" i="1" dirty="0"/>
                  <a:t>s</a:t>
                </a:r>
                <a:r>
                  <a:rPr lang="en-US" dirty="0"/>
                  <a:t>,</a:t>
                </a:r>
                <a:r>
                  <a:rPr lang="en-US" i="1" dirty="0"/>
                  <a:t>π</a:t>
                </a:r>
                <a:r>
                  <a:rPr lang="en-US" dirty="0"/>
                  <a:t>) ∩ </a:t>
                </a:r>
                <a:r>
                  <a:rPr lang="en-US" i="1" dirty="0"/>
                  <a:t>S</a:t>
                </a:r>
                <a:r>
                  <a:rPr lang="en-US" i="1" baseline="-25000" dirty="0"/>
                  <a:t>g</a:t>
                </a:r>
                <a:r>
                  <a:rPr lang="en-US" baseline="-25000" dirty="0"/>
                  <a:t> </a:t>
                </a:r>
                <a:r>
                  <a:rPr lang="en-US" dirty="0"/>
                  <a:t>≠</a:t>
                </a:r>
                <a:r>
                  <a:rPr lang="en-US" baseline="-25000" dirty="0"/>
                  <a:t> </a:t>
                </a:r>
                <a:r>
                  <a:rPr lang="en-US" dirty="0">
                    <a:latin typeface="Symbol" charset="2"/>
                    <a:cs typeface="Symbol" charset="2"/>
                  </a:rPr>
                  <a:t>∅</a:t>
                </a:r>
                <a:endParaRPr lang="en-US" dirty="0">
                  <a:latin typeface="Symbol" charset="2"/>
                  <a:cs typeface="Times New Roman"/>
                </a:endParaRPr>
              </a:p>
              <a:p>
                <a:pPr lvl="1"/>
                <a:r>
                  <a:rPr lang="en-US" dirty="0">
                    <a:cs typeface="Times New Roman"/>
                  </a:rPr>
                  <a:t>at every state in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i="1"/>
                          <m:t>γ</m:t>
                        </m:r>
                      </m:e>
                    </m:acc>
                  </m:oMath>
                </a14:m>
                <a:r>
                  <a:rPr lang="en-US" dirty="0"/>
                  <a:t>(</a:t>
                </a:r>
                <a:r>
                  <a:rPr lang="en-US" i="1" dirty="0"/>
                  <a:t>s</a:t>
                </a:r>
                <a:r>
                  <a:rPr lang="en-US" baseline="-25000" dirty="0"/>
                  <a:t>0</a:t>
                </a:r>
                <a:r>
                  <a:rPr lang="en-US" dirty="0"/>
                  <a:t>,</a:t>
                </a:r>
                <a:r>
                  <a:rPr lang="en-US" i="1" dirty="0"/>
                  <a:t>π</a:t>
                </a:r>
                <a:r>
                  <a:rPr lang="en-US" dirty="0"/>
                  <a:t>),</a:t>
                </a:r>
                <a:br>
                  <a:rPr lang="en-US" dirty="0">
                    <a:cs typeface="Times New Roman"/>
                  </a:rPr>
                </a:br>
                <a:r>
                  <a:rPr lang="en-US" dirty="0">
                    <a:cs typeface="Times New Roman"/>
                  </a:rPr>
                  <a:t>at least one of the execution paths</a:t>
                </a:r>
                <a:br>
                  <a:rPr lang="en-US" dirty="0">
                    <a:cs typeface="Times New Roman"/>
                  </a:rPr>
                </a:br>
                <a:r>
                  <a:rPr lang="en-US" dirty="0">
                    <a:cs typeface="Times New Roman"/>
                  </a:rPr>
                  <a:t>from </a:t>
                </a:r>
                <a:r>
                  <a:rPr lang="en-US" i="1" dirty="0">
                    <a:cs typeface="Times New Roman"/>
                  </a:rPr>
                  <a:t>s </a:t>
                </a:r>
                <a:r>
                  <a:rPr lang="en-US" dirty="0">
                    <a:cs typeface="Times New Roman"/>
                  </a:rPr>
                  <a:t>using π stops at a goal state. </a:t>
                </a:r>
              </a:p>
              <a:p>
                <a:r>
                  <a:rPr lang="en-US" dirty="0">
                    <a:latin typeface="Times New Roman"/>
                    <a:cs typeface="Times New Roman"/>
                  </a:rPr>
                  <a:t>Otherwise, </a:t>
                </a:r>
                <a:r>
                  <a:rPr lang="en-US" i="1" dirty="0">
                    <a:latin typeface="Times New Roman"/>
                    <a:cs typeface="Times New Roman"/>
                  </a:rPr>
                  <a:t>unsafe</a:t>
                </a:r>
                <a:r>
                  <a:rPr lang="en-US" dirty="0">
                    <a:latin typeface="Times New Roman"/>
                    <a:cs typeface="Times New Roman"/>
                  </a:rPr>
                  <a:t> solution</a:t>
                </a:r>
                <a:endParaRPr lang="en-US" baseline="-25000" dirty="0">
                  <a:latin typeface="Times New Roman"/>
                  <a:cs typeface="Times New Roman"/>
                </a:endParaRPr>
              </a:p>
              <a:p>
                <a:pPr lvl="1"/>
                <a:r>
                  <a:rPr lang="en-US" dirty="0"/>
                  <a:t>Is π</a:t>
                </a:r>
                <a:r>
                  <a:rPr lang="en-US" baseline="-25000" dirty="0"/>
                  <a:t>1</a:t>
                </a:r>
                <a:r>
                  <a:rPr lang="en-US" dirty="0"/>
                  <a:t> </a:t>
                </a:r>
                <a:r>
                  <a:rPr lang="en-US" dirty="0">
                    <a:latin typeface="Times New Roman" charset="0"/>
                    <a:cs typeface="Calibri"/>
                  </a:rPr>
                  <a:t>safe or unsafe?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09599" y="1152525"/>
                <a:ext cx="5653695" cy="5283200"/>
              </a:xfrm>
              <a:blipFill>
                <a:blip r:embed="rId3"/>
                <a:stretch>
                  <a:fillRect l="-1348" t="-719" r="-2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Oval 42">
            <a:extLst>
              <a:ext uri="{FF2B5EF4-FFF2-40B4-BE49-F238E27FC236}">
                <a16:creationId xmlns:a16="http://schemas.microsoft.com/office/drawing/2014/main" id="{EF8B8834-AF6C-EB4F-A1BA-F2FF0FC25EB4}"/>
              </a:ext>
            </a:extLst>
          </p:cNvPr>
          <p:cNvSpPr/>
          <p:nvPr/>
        </p:nvSpPr>
        <p:spPr>
          <a:xfrm>
            <a:off x="10775482" y="3274004"/>
            <a:ext cx="553297" cy="2247393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2C87BA65-C3ED-534A-AB16-9911C97C9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0544" y="1779739"/>
            <a:ext cx="6477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81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Solutions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9221" y="990600"/>
            <a:ext cx="8032622" cy="2593200"/>
          </a:xfrm>
        </p:spPr>
        <p:txBody>
          <a:bodyPr/>
          <a:lstStyle/>
          <a:p>
            <a:r>
              <a:rPr lang="en-US" i="1" dirty="0">
                <a:cs typeface="Times New Roman"/>
              </a:rPr>
              <a:t>Acyclic </a:t>
            </a:r>
            <a:r>
              <a:rPr lang="en-US" dirty="0">
                <a:cs typeface="Times New Roman"/>
              </a:rPr>
              <a:t>safe solution</a:t>
            </a:r>
          </a:p>
          <a:p>
            <a:pPr lvl="1"/>
            <a:r>
              <a:rPr lang="en-US" dirty="0"/>
              <a:t>Graph(</a:t>
            </a:r>
            <a:r>
              <a:rPr lang="en-US" i="1" dirty="0"/>
              <a:t>s</a:t>
            </a:r>
            <a:r>
              <a:rPr lang="en-US" baseline="-25000" dirty="0"/>
              <a:t>0</a:t>
            </a:r>
            <a:r>
              <a:rPr lang="en-US" dirty="0"/>
              <a:t>,</a:t>
            </a:r>
            <a:r>
              <a:rPr lang="en-US" i="1" dirty="0"/>
              <a:t>π</a:t>
            </a:r>
            <a:r>
              <a:rPr lang="en-US" dirty="0"/>
              <a:t>) is acyclic</a:t>
            </a:r>
            <a:r>
              <a:rPr lang="en-US" dirty="0">
                <a:cs typeface="Times New Roman"/>
              </a:rPr>
              <a:t>, and </a:t>
            </a:r>
            <a:r>
              <a:rPr lang="en-US" i="1" dirty="0"/>
              <a:t>leaves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,</a:t>
            </a:r>
            <a:r>
              <a:rPr lang="en-US" i="1" dirty="0"/>
              <a:t>π</a:t>
            </a:r>
            <a:r>
              <a:rPr lang="en-US" dirty="0"/>
              <a:t>) </a:t>
            </a:r>
            <a:r>
              <a:rPr lang="en-US" dirty="0">
                <a:latin typeface="Symbol" charset="2"/>
                <a:cs typeface="Symbol" charset="2"/>
              </a:rPr>
              <a:t>⊆</a:t>
            </a:r>
            <a:r>
              <a:rPr lang="en-US" dirty="0"/>
              <a:t> </a:t>
            </a:r>
            <a:r>
              <a:rPr lang="en-US" i="1" dirty="0"/>
              <a:t>S</a:t>
            </a:r>
            <a:r>
              <a:rPr lang="en-US" i="1" baseline="-25000" dirty="0"/>
              <a:t>g</a:t>
            </a:r>
          </a:p>
          <a:p>
            <a:r>
              <a:rPr lang="en-US" dirty="0">
                <a:cs typeface="Times New Roman"/>
              </a:rPr>
              <a:t>If we run </a:t>
            </a:r>
            <a:r>
              <a:rPr lang="en-US" dirty="0" err="1">
                <a:latin typeface="Calibri" panose="020F0502020204030204" pitchFamily="34" charset="0"/>
                <a:cs typeface="Times New Roman"/>
              </a:rPr>
              <a:t>PerformPolicy</a:t>
            </a:r>
            <a:r>
              <a:rPr lang="en-US" dirty="0">
                <a:cs typeface="Times New Roman"/>
              </a:rPr>
              <a:t>(π) starting at s</a:t>
            </a:r>
            <a:r>
              <a:rPr lang="en-US" baseline="-25000" dirty="0">
                <a:cs typeface="Times New Roman"/>
              </a:rPr>
              <a:t>0</a:t>
            </a:r>
            <a:r>
              <a:rPr lang="en-US" dirty="0">
                <a:cs typeface="Times New Roman"/>
              </a:rPr>
              <a:t>,</a:t>
            </a:r>
            <a:br>
              <a:rPr lang="en-US" dirty="0">
                <a:cs typeface="Times New Roman"/>
              </a:rPr>
            </a:br>
            <a:r>
              <a:rPr lang="en-US" dirty="0">
                <a:cs typeface="Times New Roman"/>
              </a:rPr>
              <a:t>we’re guaranteed to stop at a goal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16AE4FD-A3B6-A845-9E40-89D9597821C6}"/>
              </a:ext>
            </a:extLst>
          </p:cNvPr>
          <p:cNvGrpSpPr/>
          <p:nvPr/>
        </p:nvGrpSpPr>
        <p:grpSpPr>
          <a:xfrm>
            <a:off x="3107509" y="1797757"/>
            <a:ext cx="6477000" cy="5054600"/>
            <a:chOff x="4174310" y="1786871"/>
            <a:chExt cx="6477000" cy="50546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81B86E3-F5A4-9D44-AFD0-6DB89CF0F5B9}"/>
                </a:ext>
              </a:extLst>
            </p:cNvPr>
            <p:cNvSpPr/>
            <p:nvPr/>
          </p:nvSpPr>
          <p:spPr>
            <a:xfrm rot="16200000">
              <a:off x="9004957" y="2827739"/>
              <a:ext cx="1767211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Moon 21">
              <a:extLst>
                <a:ext uri="{FF2B5EF4-FFF2-40B4-BE49-F238E27FC236}">
                  <a16:creationId xmlns:a16="http://schemas.microsoft.com/office/drawing/2014/main" id="{01989DF2-DC0A-514F-91F9-CC434ACBD959}"/>
                </a:ext>
              </a:extLst>
            </p:cNvPr>
            <p:cNvSpPr/>
            <p:nvPr/>
          </p:nvSpPr>
          <p:spPr>
            <a:xfrm rot="14677256">
              <a:off x="8515481" y="1842683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7AB5809-0D7E-584C-AA47-F5DD2C3E716F}"/>
                </a:ext>
              </a:extLst>
            </p:cNvPr>
            <p:cNvSpPr/>
            <p:nvPr/>
          </p:nvSpPr>
          <p:spPr>
            <a:xfrm rot="633328">
              <a:off x="7591433" y="3290519"/>
              <a:ext cx="2409852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CE62001-64E7-FC42-B665-7DE82FA337AD}"/>
                </a:ext>
              </a:extLst>
            </p:cNvPr>
            <p:cNvSpPr/>
            <p:nvPr/>
          </p:nvSpPr>
          <p:spPr>
            <a:xfrm rot="17105761">
              <a:off x="7983582" y="4748442"/>
              <a:ext cx="3065888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7044F77-C8AF-914C-8197-86EF52680961}"/>
                </a:ext>
              </a:extLst>
            </p:cNvPr>
            <p:cNvSpPr/>
            <p:nvPr/>
          </p:nvSpPr>
          <p:spPr>
            <a:xfrm rot="18024480">
              <a:off x="8619880" y="5569273"/>
              <a:ext cx="1767211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Moon 40">
              <a:extLst>
                <a:ext uri="{FF2B5EF4-FFF2-40B4-BE49-F238E27FC236}">
                  <a16:creationId xmlns:a16="http://schemas.microsoft.com/office/drawing/2014/main" id="{4201E1F4-181E-D44B-BB1E-E84F99FF241A}"/>
                </a:ext>
              </a:extLst>
            </p:cNvPr>
            <p:cNvSpPr/>
            <p:nvPr/>
          </p:nvSpPr>
          <p:spPr>
            <a:xfrm rot="8700000">
              <a:off x="8216697" y="4394598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Moon 41">
              <a:extLst>
                <a:ext uri="{FF2B5EF4-FFF2-40B4-BE49-F238E27FC236}">
                  <a16:creationId xmlns:a16="http://schemas.microsoft.com/office/drawing/2014/main" id="{B50FC732-EDE7-4A43-B871-D14DE85FF2B6}"/>
                </a:ext>
              </a:extLst>
            </p:cNvPr>
            <p:cNvSpPr/>
            <p:nvPr/>
          </p:nvSpPr>
          <p:spPr>
            <a:xfrm rot="14520000">
              <a:off x="8480930" y="3198916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2E08335-6AC5-9641-A91C-F452E84EF9D7}"/>
                </a:ext>
              </a:extLst>
            </p:cNvPr>
            <p:cNvSpPr/>
            <p:nvPr/>
          </p:nvSpPr>
          <p:spPr>
            <a:xfrm rot="522261">
              <a:off x="7497921" y="4706181"/>
              <a:ext cx="2606739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527A05D-0BB7-1048-89A5-32F5706FB8A2}"/>
                </a:ext>
              </a:extLst>
            </p:cNvPr>
            <p:cNvSpPr/>
            <p:nvPr/>
          </p:nvSpPr>
          <p:spPr>
            <a:xfrm rot="17061462">
              <a:off x="5793862" y="4525406"/>
              <a:ext cx="3223316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F29D344-EFC1-0D43-96C1-ACE3393F9C26}"/>
                </a:ext>
              </a:extLst>
            </p:cNvPr>
            <p:cNvSpPr/>
            <p:nvPr/>
          </p:nvSpPr>
          <p:spPr>
            <a:xfrm rot="17798314">
              <a:off x="6593172" y="5270239"/>
              <a:ext cx="1767211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9FFA2CB-D58C-F54B-A63A-0DD1B73C674F}"/>
                </a:ext>
              </a:extLst>
            </p:cNvPr>
            <p:cNvSpPr/>
            <p:nvPr/>
          </p:nvSpPr>
          <p:spPr>
            <a:xfrm rot="360000">
              <a:off x="5693476" y="4444598"/>
              <a:ext cx="2306462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Moon 46">
              <a:extLst>
                <a:ext uri="{FF2B5EF4-FFF2-40B4-BE49-F238E27FC236}">
                  <a16:creationId xmlns:a16="http://schemas.microsoft.com/office/drawing/2014/main" id="{159C76DE-ED05-6F4A-84F5-CEE684E6F631}"/>
                </a:ext>
              </a:extLst>
            </p:cNvPr>
            <p:cNvSpPr/>
            <p:nvPr/>
          </p:nvSpPr>
          <p:spPr>
            <a:xfrm rot="8700000">
              <a:off x="6133470" y="4174946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Moon 47">
              <a:extLst>
                <a:ext uri="{FF2B5EF4-FFF2-40B4-BE49-F238E27FC236}">
                  <a16:creationId xmlns:a16="http://schemas.microsoft.com/office/drawing/2014/main" id="{C97542F2-D21E-F44B-B5ED-730327B809A5}"/>
                </a:ext>
              </a:extLst>
            </p:cNvPr>
            <p:cNvSpPr/>
            <p:nvPr/>
          </p:nvSpPr>
          <p:spPr>
            <a:xfrm rot="14400000">
              <a:off x="6374613" y="3025444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001BF48-7C2E-7C47-BDFD-C721443BB7C3}"/>
                </a:ext>
              </a:extLst>
            </p:cNvPr>
            <p:cNvSpPr/>
            <p:nvPr/>
          </p:nvSpPr>
          <p:spPr>
            <a:xfrm>
              <a:off x="4187811" y="4390271"/>
              <a:ext cx="1737956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534C169-48A7-5546-A99B-05FFA85B9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4310" y="1786871"/>
              <a:ext cx="6477000" cy="5054600"/>
            </a:xfrm>
            <a:prstGeom prst="rect">
              <a:avLst/>
            </a:prstGeom>
          </p:spPr>
        </p:pic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FA36227-EC5D-8246-8194-583CAD161341}"/>
              </a:ext>
            </a:extLst>
          </p:cNvPr>
          <p:cNvSpPr txBox="1">
            <a:spLocks/>
          </p:cNvSpPr>
          <p:nvPr/>
        </p:nvSpPr>
        <p:spPr bwMode="auto">
          <a:xfrm>
            <a:off x="8373582" y="201840"/>
            <a:ext cx="3678428" cy="147576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tabLst>
                <a:tab pos="738188" algn="l"/>
                <a:tab pos="1085850" algn="l"/>
              </a:tabLst>
            </a:pPr>
            <a:r>
              <a:rPr lang="en-US" sz="1800" kern="0" dirty="0" err="1">
                <a:latin typeface="Calibri"/>
                <a:cs typeface="Calibri"/>
              </a:rPr>
              <a:t>PerformPolicy</a:t>
            </a:r>
            <a:r>
              <a:rPr lang="en-US" sz="1800" kern="0" dirty="0"/>
              <a:t>(</a:t>
            </a:r>
            <a:r>
              <a:rPr lang="en-US" sz="1800" i="1" kern="0" dirty="0"/>
              <a:t>π</a:t>
            </a:r>
            <a:r>
              <a:rPr lang="en-US" sz="1800" kern="0" dirty="0"/>
              <a:t>)</a:t>
            </a:r>
            <a:br>
              <a:rPr lang="en-US" sz="1800" kern="0" dirty="0"/>
            </a:br>
            <a:r>
              <a:rPr lang="en-US" sz="1800" kern="0" dirty="0"/>
              <a:t>	</a:t>
            </a:r>
            <a:r>
              <a:rPr lang="en-US" sz="1800" i="1" kern="0" dirty="0"/>
              <a:t>s</a:t>
            </a:r>
            <a:r>
              <a:rPr lang="en-US" sz="1800" kern="0" dirty="0"/>
              <a:t> ← observe current state</a:t>
            </a:r>
            <a:br>
              <a:rPr lang="en-US" sz="1800" kern="0" dirty="0"/>
            </a:br>
            <a:r>
              <a:rPr lang="en-US" sz="1800" kern="0" dirty="0"/>
              <a:t>	while </a:t>
            </a:r>
            <a:r>
              <a:rPr lang="en-US" sz="1800" i="1" kern="0" dirty="0"/>
              <a:t>s </a:t>
            </a:r>
            <a:r>
              <a:rPr lang="en-US" sz="1800" kern="0" dirty="0">
                <a:latin typeface="Symbol" charset="2"/>
                <a:cs typeface="Symbol" charset="2"/>
              </a:rPr>
              <a:t>∈</a:t>
            </a:r>
            <a:r>
              <a:rPr lang="en-US" sz="1800" i="1" kern="0" dirty="0"/>
              <a:t> </a:t>
            </a:r>
            <a:r>
              <a:rPr lang="en-US" sz="1800" kern="0" dirty="0"/>
              <a:t>Dom(</a:t>
            </a:r>
            <a:r>
              <a:rPr lang="en-US" sz="1800" i="1" kern="0" dirty="0"/>
              <a:t>π</a:t>
            </a:r>
            <a:r>
              <a:rPr lang="en-US" sz="1800" kern="0" dirty="0"/>
              <a:t>) do</a:t>
            </a:r>
            <a:br>
              <a:rPr lang="en-US" sz="1800" kern="0" dirty="0"/>
            </a:br>
            <a:r>
              <a:rPr lang="en-US" sz="1800" kern="0" dirty="0"/>
              <a:t>		perform action </a:t>
            </a:r>
            <a:r>
              <a:rPr lang="en-US" sz="1800" i="1" kern="0" dirty="0"/>
              <a:t>π</a:t>
            </a:r>
            <a:r>
              <a:rPr lang="en-US" sz="1800" kern="0" dirty="0"/>
              <a:t>(</a:t>
            </a:r>
            <a:r>
              <a:rPr lang="en-US" sz="1800" i="1" kern="0" dirty="0"/>
              <a:t>s</a:t>
            </a:r>
            <a:r>
              <a:rPr lang="en-US" sz="1800" kern="0" dirty="0"/>
              <a:t>)</a:t>
            </a:r>
            <a:br>
              <a:rPr lang="en-US" sz="1800" i="1" kern="0" dirty="0"/>
            </a:br>
            <a:r>
              <a:rPr lang="en-US" sz="1800" i="1" kern="0" dirty="0"/>
              <a:t>		s</a:t>
            </a:r>
            <a:r>
              <a:rPr lang="en-US" sz="1800" kern="0" dirty="0"/>
              <a:t> ← observe current state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3D2E2F-3649-E94D-80E1-C622C51C661B}"/>
              </a:ext>
            </a:extLst>
          </p:cNvPr>
          <p:cNvSpPr/>
          <p:nvPr/>
        </p:nvSpPr>
        <p:spPr>
          <a:xfrm>
            <a:off x="421170" y="5236064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4488" lvl="1">
              <a:buSzPct val="85000"/>
            </a:pPr>
            <a:r>
              <a:rPr lang="en-US" sz="2000" dirty="0">
                <a:latin typeface="Times New Roman" panose="02020603050405020304" pitchFamily="18" charset="0"/>
              </a:rPr>
              <a:t>π</a:t>
            </a:r>
            <a:r>
              <a:rPr lang="en-US" sz="2000" baseline="-25000" dirty="0">
                <a:latin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</a:rPr>
              <a:t> = {</a:t>
            </a:r>
            <a:r>
              <a:rPr lang="en-US" sz="2000" dirty="0"/>
              <a:t>(</a:t>
            </a:r>
            <a:r>
              <a:rPr lang="en-US" sz="2000" dirty="0" err="1">
                <a:latin typeface="Calibri"/>
                <a:cs typeface="Calibri"/>
              </a:rPr>
              <a:t>on_ship</a:t>
            </a:r>
            <a:r>
              <a:rPr lang="en-US" sz="2000" dirty="0">
                <a:cs typeface="Calibri"/>
              </a:rPr>
              <a:t>, </a:t>
            </a:r>
            <a:r>
              <a:rPr lang="en-US" sz="2000" dirty="0">
                <a:latin typeface="Calibri"/>
                <a:cs typeface="Calibri"/>
              </a:rPr>
              <a:t>unload), (</a:t>
            </a:r>
            <a:r>
              <a:rPr lang="en-US" sz="2000" dirty="0" err="1">
                <a:latin typeface="Calibri"/>
                <a:cs typeface="Calibri"/>
              </a:rPr>
              <a:t>at_harbor</a:t>
            </a:r>
            <a:r>
              <a:rPr lang="en-US" sz="2000" dirty="0">
                <a:latin typeface="Calibri"/>
                <a:cs typeface="Calibri"/>
              </a:rPr>
              <a:t>, park), </a:t>
            </a:r>
            <a:br>
              <a:rPr lang="en-US" sz="2000" dirty="0">
                <a:latin typeface="Calibri"/>
                <a:cs typeface="Calibri"/>
              </a:rPr>
            </a:br>
            <a:r>
              <a:rPr lang="en-US" sz="2000" dirty="0">
                <a:latin typeface="Calibri"/>
                <a:cs typeface="Calibri"/>
              </a:rPr>
              <a:t> 	 (parking1, deliver), (parking2, deliver),</a:t>
            </a:r>
            <a:br>
              <a:rPr lang="en-US" sz="2000" dirty="0">
                <a:latin typeface="Calibri"/>
                <a:cs typeface="Calibri"/>
              </a:rPr>
            </a:br>
            <a:r>
              <a:rPr lang="en-US" sz="2000" dirty="0">
                <a:latin typeface="Calibri"/>
                <a:cs typeface="Calibri"/>
              </a:rPr>
              <a:t>	 (transit1, move), (transit2, move), </a:t>
            </a:r>
            <a:br>
              <a:rPr lang="en-US" sz="2000" dirty="0">
                <a:latin typeface="Calibri"/>
                <a:cs typeface="Calibri"/>
              </a:rPr>
            </a:br>
            <a:r>
              <a:rPr lang="en-US" sz="2000" dirty="0">
                <a:latin typeface="Calibri"/>
                <a:cs typeface="Calibri"/>
              </a:rPr>
              <a:t>	 (transit3, move)</a:t>
            </a:r>
            <a:r>
              <a:rPr lang="en-US" sz="2000" dirty="0">
                <a:latin typeface="Times New Roman" panose="02020603050405020304" pitchFamily="18" charset="0"/>
                <a:cs typeface="Calibri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491651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Solutions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391879" y="990599"/>
                <a:ext cx="8231422" cy="5588147"/>
              </a:xfrm>
            </p:spPr>
            <p:txBody>
              <a:bodyPr/>
              <a:lstStyle/>
              <a:p>
                <a:r>
                  <a:rPr lang="en-US" i="1" dirty="0">
                    <a:cs typeface="Times New Roman"/>
                  </a:rPr>
                  <a:t>Cyclic </a:t>
                </a:r>
                <a:r>
                  <a:rPr lang="en-US" dirty="0">
                    <a:cs typeface="Times New Roman"/>
                  </a:rPr>
                  <a:t>safe solution </a:t>
                </a:r>
              </a:p>
              <a:p>
                <a:pPr lvl="1"/>
                <a:r>
                  <a:rPr lang="en-US" dirty="0"/>
                  <a:t>Graph(</a:t>
                </a:r>
                <a:r>
                  <a:rPr lang="en-US" i="1" dirty="0"/>
                  <a:t>s</a:t>
                </a:r>
                <a:r>
                  <a:rPr lang="en-US" baseline="-25000" dirty="0"/>
                  <a:t>0</a:t>
                </a:r>
                <a:r>
                  <a:rPr lang="en-US" dirty="0"/>
                  <a:t>, π) is cyclic, and </a:t>
                </a:r>
                <a:r>
                  <a:rPr lang="en-US" i="1" dirty="0"/>
                  <a:t>leaves</a:t>
                </a:r>
                <a:r>
                  <a:rPr lang="en-US" dirty="0"/>
                  <a:t>(</a:t>
                </a:r>
                <a:r>
                  <a:rPr lang="en-US" i="1" dirty="0"/>
                  <a:t>s</a:t>
                </a:r>
                <a:r>
                  <a:rPr lang="en-US" dirty="0"/>
                  <a:t>,</a:t>
                </a:r>
                <a:r>
                  <a:rPr lang="en-US" i="1" dirty="0"/>
                  <a:t>π</a:t>
                </a:r>
                <a:r>
                  <a:rPr lang="en-US" dirty="0"/>
                  <a:t>) </a:t>
                </a:r>
                <a:r>
                  <a:rPr lang="en-US" dirty="0">
                    <a:latin typeface="Symbol" charset="2"/>
                    <a:cs typeface="Symbol" charset="2"/>
                  </a:rPr>
                  <a:t>⊆ </a:t>
                </a:r>
                <a:r>
                  <a:rPr lang="en-US" i="1" dirty="0"/>
                  <a:t>S</a:t>
                </a:r>
                <a:r>
                  <a:rPr lang="en-US" i="1" baseline="-25000" dirty="0"/>
                  <a:t>g </a:t>
                </a:r>
                <a:r>
                  <a:rPr lang="en-US" dirty="0"/>
                  <a:t>,</a:t>
                </a:r>
                <a:br>
                  <a:rPr lang="en-US" dirty="0"/>
                </a:br>
                <a:r>
                  <a:rPr lang="en-US" dirty="0"/>
                  <a:t>and </a:t>
                </a:r>
                <a:r>
                  <a:rPr lang="en-US" dirty="0">
                    <a:latin typeface="Symbol" charset="2"/>
                    <a:cs typeface="Symbol" charset="2"/>
                  </a:rPr>
                  <a:t>∀</a:t>
                </a:r>
                <a:r>
                  <a:rPr lang="en-US" i="1" dirty="0"/>
                  <a:t>s </a:t>
                </a:r>
                <a:r>
                  <a:rPr lang="en-US" dirty="0">
                    <a:latin typeface="Symbol" charset="2"/>
                    <a:cs typeface="Symbol" charset="2"/>
                  </a:rPr>
                  <a:t>∈</a:t>
                </a:r>
                <a:r>
                  <a:rPr lang="en-US" i="1" dirty="0">
                    <a:cs typeface="Symbol" charset="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i="1"/>
                          <m:t>γ</m:t>
                        </m:r>
                      </m:e>
                    </m:acc>
                  </m:oMath>
                </a14:m>
                <a:r>
                  <a:rPr lang="en-US" dirty="0"/>
                  <a:t>(</a:t>
                </a:r>
                <a:r>
                  <a:rPr lang="en-US" i="1" dirty="0"/>
                  <a:t>s</a:t>
                </a:r>
                <a:r>
                  <a:rPr lang="en-US" baseline="-25000" dirty="0"/>
                  <a:t>0</a:t>
                </a:r>
                <a:r>
                  <a:rPr lang="en-US" dirty="0"/>
                  <a:t>,</a:t>
                </a:r>
                <a:r>
                  <a:rPr lang="en-US" i="1" dirty="0"/>
                  <a:t>π</a:t>
                </a:r>
                <a:r>
                  <a:rPr lang="en-US" dirty="0"/>
                  <a:t>), </a:t>
                </a:r>
                <a:r>
                  <a:rPr lang="en-US" i="1" dirty="0"/>
                  <a:t>leaves</a:t>
                </a:r>
                <a:r>
                  <a:rPr lang="en-US" dirty="0"/>
                  <a:t>(</a:t>
                </a:r>
                <a:r>
                  <a:rPr lang="en-US" i="1" dirty="0"/>
                  <a:t>s</a:t>
                </a:r>
                <a:r>
                  <a:rPr lang="en-US" dirty="0"/>
                  <a:t>,</a:t>
                </a:r>
                <a:r>
                  <a:rPr lang="en-US" i="1" dirty="0"/>
                  <a:t>π</a:t>
                </a:r>
                <a:r>
                  <a:rPr lang="en-US" dirty="0"/>
                  <a:t>) ∩ </a:t>
                </a:r>
                <a:r>
                  <a:rPr lang="en-US" i="1" dirty="0"/>
                  <a:t>S</a:t>
                </a:r>
                <a:r>
                  <a:rPr lang="en-US" i="1" baseline="-25000" dirty="0"/>
                  <a:t>g</a:t>
                </a:r>
                <a:r>
                  <a:rPr lang="en-US" dirty="0"/>
                  <a:t> ≠ </a:t>
                </a:r>
                <a:r>
                  <a:rPr lang="en-US" dirty="0">
                    <a:latin typeface="Symbol" charset="2"/>
                    <a:cs typeface="Symbol" charset="2"/>
                  </a:rPr>
                  <a:t>∅</a:t>
                </a:r>
              </a:p>
              <a:p>
                <a:pPr lvl="2"/>
                <a:r>
                  <a:rPr lang="en-US" dirty="0">
                    <a:cs typeface="Times New Roman"/>
                  </a:rPr>
                  <a:t>At every state </a:t>
                </a:r>
                <a:r>
                  <a:rPr lang="en-US" i="1" dirty="0">
                    <a:cs typeface="Times New Roman"/>
                  </a:rPr>
                  <a:t>s </a:t>
                </a:r>
                <a:r>
                  <a:rPr lang="en-US" dirty="0">
                    <a:cs typeface="Times New Roman"/>
                  </a:rPr>
                  <a:t>in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i="1"/>
                          <m:t>γ</m:t>
                        </m:r>
                      </m:e>
                    </m:acc>
                  </m:oMath>
                </a14:m>
                <a:r>
                  <a:rPr lang="en-US" dirty="0"/>
                  <a:t>(</a:t>
                </a:r>
                <a:r>
                  <a:rPr lang="en-US" i="1" dirty="0"/>
                  <a:t>s</a:t>
                </a:r>
                <a:r>
                  <a:rPr lang="en-US" baseline="-25000" dirty="0"/>
                  <a:t>0</a:t>
                </a:r>
                <a:r>
                  <a:rPr lang="en-US" dirty="0"/>
                  <a:t>,</a:t>
                </a:r>
                <a:r>
                  <a:rPr lang="en-US" i="1" dirty="0"/>
                  <a:t>π</a:t>
                </a:r>
                <a:r>
                  <a:rPr lang="en-US" dirty="0"/>
                  <a:t>),</a:t>
                </a:r>
                <a:br>
                  <a:rPr lang="en-US" dirty="0"/>
                </a:br>
                <a:r>
                  <a:rPr lang="en-US" dirty="0">
                    <a:cs typeface="Times New Roman"/>
                  </a:rPr>
                  <a:t>at least one of the execution </a:t>
                </a:r>
                <a:br>
                  <a:rPr lang="en-US" dirty="0">
                    <a:cs typeface="Times New Roman"/>
                  </a:rPr>
                </a:br>
                <a:r>
                  <a:rPr lang="en-US" dirty="0">
                    <a:cs typeface="Times New Roman"/>
                  </a:rPr>
                  <a:t>paths from </a:t>
                </a:r>
                <a:r>
                  <a:rPr lang="en-US" i="1" dirty="0">
                    <a:cs typeface="Times New Roman"/>
                  </a:rPr>
                  <a:t>s</a:t>
                </a:r>
                <a:r>
                  <a:rPr lang="en-US" dirty="0">
                    <a:cs typeface="Times New Roman"/>
                  </a:rPr>
                  <a:t> using π </a:t>
                </a:r>
                <a:br>
                  <a:rPr lang="en-US" dirty="0">
                    <a:cs typeface="Times New Roman"/>
                  </a:rPr>
                </a:br>
                <a:r>
                  <a:rPr lang="en-US" dirty="0">
                    <a:cs typeface="Times New Roman"/>
                  </a:rPr>
                  <a:t>ends at a goal state</a:t>
                </a:r>
              </a:p>
              <a:p>
                <a:pPr lvl="1"/>
                <a:r>
                  <a:rPr lang="en-US" dirty="0">
                    <a:cs typeface="Times New Roman"/>
                  </a:rPr>
                  <a:t>Will never get caught in</a:t>
                </a:r>
                <a:br>
                  <a:rPr lang="en-US" dirty="0">
                    <a:cs typeface="Times New Roman"/>
                  </a:rPr>
                </a:br>
                <a:r>
                  <a:rPr lang="en-US" dirty="0">
                    <a:cs typeface="Times New Roman"/>
                  </a:rPr>
                  <a:t>a dead end</a:t>
                </a:r>
                <a:br>
                  <a:rPr lang="en-US" baseline="-25000" dirty="0">
                    <a:latin typeface="Times New Roman"/>
                    <a:cs typeface="Times New Roman"/>
                  </a:rPr>
                </a:br>
                <a:endParaRPr lang="en-US" dirty="0">
                  <a:latin typeface="Times New Roman"/>
                  <a:cs typeface="Times New Roman"/>
                </a:endParaRPr>
              </a:p>
              <a:p>
                <a:pPr lvl="1"/>
                <a:endParaRPr lang="en-US" baseline="-25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1879" y="990599"/>
                <a:ext cx="8231422" cy="5588147"/>
              </a:xfrm>
              <a:blipFill>
                <a:blip r:embed="rId3"/>
                <a:stretch>
                  <a:fillRect l="-769" t="-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90315046-97F3-B841-81F4-DFAFD0031F43}"/>
              </a:ext>
            </a:extLst>
          </p:cNvPr>
          <p:cNvGrpSpPr/>
          <p:nvPr/>
        </p:nvGrpSpPr>
        <p:grpSpPr>
          <a:xfrm>
            <a:off x="3107506" y="1790929"/>
            <a:ext cx="6477000" cy="5054600"/>
            <a:chOff x="3989250" y="1790929"/>
            <a:chExt cx="6477000" cy="50546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6DA181C-5735-5140-BFCD-E12EE1197F38}"/>
                </a:ext>
              </a:extLst>
            </p:cNvPr>
            <p:cNvSpPr/>
            <p:nvPr/>
          </p:nvSpPr>
          <p:spPr>
            <a:xfrm rot="17105761">
              <a:off x="7798520" y="4748442"/>
              <a:ext cx="3065888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2874953-2A03-E04C-8B87-2FEA590A8F3D}"/>
                </a:ext>
              </a:extLst>
            </p:cNvPr>
            <p:cNvSpPr/>
            <p:nvPr/>
          </p:nvSpPr>
          <p:spPr>
            <a:xfrm rot="18024480">
              <a:off x="8434818" y="5569273"/>
              <a:ext cx="1767211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51E5C32-15BD-0548-8456-D428A2C1CFC1}"/>
                </a:ext>
              </a:extLst>
            </p:cNvPr>
            <p:cNvSpPr/>
            <p:nvPr/>
          </p:nvSpPr>
          <p:spPr>
            <a:xfrm rot="17061462">
              <a:off x="5608800" y="4525406"/>
              <a:ext cx="3223316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B466C9-B9C7-E84F-90C7-C6948CE3FDEA}"/>
                </a:ext>
              </a:extLst>
            </p:cNvPr>
            <p:cNvSpPr/>
            <p:nvPr/>
          </p:nvSpPr>
          <p:spPr>
            <a:xfrm rot="17798314">
              <a:off x="6408110" y="5270239"/>
              <a:ext cx="1767211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Moon 18">
              <a:extLst>
                <a:ext uri="{FF2B5EF4-FFF2-40B4-BE49-F238E27FC236}">
                  <a16:creationId xmlns:a16="http://schemas.microsoft.com/office/drawing/2014/main" id="{9894F531-A96F-5042-8A3C-103EC9AF5743}"/>
                </a:ext>
              </a:extLst>
            </p:cNvPr>
            <p:cNvSpPr/>
            <p:nvPr/>
          </p:nvSpPr>
          <p:spPr>
            <a:xfrm rot="4599097">
              <a:off x="6186382" y="1000069"/>
              <a:ext cx="2351580" cy="4376745"/>
            </a:xfrm>
            <a:prstGeom prst="moon">
              <a:avLst>
                <a:gd name="adj" fmla="val 19235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Moon 8">
              <a:extLst>
                <a:ext uri="{FF2B5EF4-FFF2-40B4-BE49-F238E27FC236}">
                  <a16:creationId xmlns:a16="http://schemas.microsoft.com/office/drawing/2014/main" id="{D522E629-F663-694D-A749-CCDD73B3A475}"/>
                </a:ext>
              </a:extLst>
            </p:cNvPr>
            <p:cNvSpPr/>
            <p:nvPr/>
          </p:nvSpPr>
          <p:spPr>
            <a:xfrm rot="8700000">
              <a:off x="8031637" y="4398655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oon 9">
              <a:extLst>
                <a:ext uri="{FF2B5EF4-FFF2-40B4-BE49-F238E27FC236}">
                  <a16:creationId xmlns:a16="http://schemas.microsoft.com/office/drawing/2014/main" id="{EC8E3EF6-1F02-EA42-A033-0B0224C6E54B}"/>
                </a:ext>
              </a:extLst>
            </p:cNvPr>
            <p:cNvSpPr/>
            <p:nvPr/>
          </p:nvSpPr>
          <p:spPr>
            <a:xfrm rot="14520000">
              <a:off x="8295870" y="3202973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D73C71E-34AA-DF4A-9433-F36FF799258E}"/>
                </a:ext>
              </a:extLst>
            </p:cNvPr>
            <p:cNvSpPr/>
            <p:nvPr/>
          </p:nvSpPr>
          <p:spPr>
            <a:xfrm rot="522261">
              <a:off x="7312861" y="4710238"/>
              <a:ext cx="2606739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oon 11">
              <a:extLst>
                <a:ext uri="{FF2B5EF4-FFF2-40B4-BE49-F238E27FC236}">
                  <a16:creationId xmlns:a16="http://schemas.microsoft.com/office/drawing/2014/main" id="{DDADCDB1-A310-7F40-BB38-34B38542704C}"/>
                </a:ext>
              </a:extLst>
            </p:cNvPr>
            <p:cNvSpPr/>
            <p:nvPr/>
          </p:nvSpPr>
          <p:spPr>
            <a:xfrm rot="3785862">
              <a:off x="5906670" y="2413471"/>
              <a:ext cx="917964" cy="2274280"/>
            </a:xfrm>
            <a:prstGeom prst="moon">
              <a:avLst>
                <a:gd name="adj" fmla="val 34113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010195-C27D-9F4A-9C55-38F8F50D4BC7}"/>
                </a:ext>
              </a:extLst>
            </p:cNvPr>
            <p:cNvSpPr/>
            <p:nvPr/>
          </p:nvSpPr>
          <p:spPr>
            <a:xfrm rot="360000">
              <a:off x="5507952" y="4457514"/>
              <a:ext cx="2306462" cy="451611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oon 13">
              <a:extLst>
                <a:ext uri="{FF2B5EF4-FFF2-40B4-BE49-F238E27FC236}">
                  <a16:creationId xmlns:a16="http://schemas.microsoft.com/office/drawing/2014/main" id="{6836D3E3-0FB2-6840-897F-5457DC8A90B6}"/>
                </a:ext>
              </a:extLst>
            </p:cNvPr>
            <p:cNvSpPr/>
            <p:nvPr/>
          </p:nvSpPr>
          <p:spPr>
            <a:xfrm rot="8700000">
              <a:off x="5948410" y="4179003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Moon 14">
              <a:extLst>
                <a:ext uri="{FF2B5EF4-FFF2-40B4-BE49-F238E27FC236}">
                  <a16:creationId xmlns:a16="http://schemas.microsoft.com/office/drawing/2014/main" id="{0CC0236E-DD50-D24D-AAAD-35BDC8DBE0F2}"/>
                </a:ext>
              </a:extLst>
            </p:cNvPr>
            <p:cNvSpPr/>
            <p:nvPr/>
          </p:nvSpPr>
          <p:spPr>
            <a:xfrm rot="14400000">
              <a:off x="6189553" y="3029501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24826D4-EF41-6549-87A0-E14800610D1A}"/>
                </a:ext>
              </a:extLst>
            </p:cNvPr>
            <p:cNvSpPr/>
            <p:nvPr/>
          </p:nvSpPr>
          <p:spPr>
            <a:xfrm>
              <a:off x="4002751" y="4394328"/>
              <a:ext cx="1737956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081652C-F7E0-504F-BDCE-5B5E7F240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89250" y="1790929"/>
              <a:ext cx="6477000" cy="50546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032E37E-1288-F844-85AB-E86A33EB2AFF}"/>
                </a:ext>
              </a:extLst>
            </p:cNvPr>
            <p:cNvSpPr txBox="1"/>
            <p:nvPr/>
          </p:nvSpPr>
          <p:spPr>
            <a:xfrm>
              <a:off x="6085120" y="2192653"/>
              <a:ext cx="457200" cy="232909"/>
            </a:xfrm>
            <a:prstGeom prst="rect">
              <a:avLst/>
            </a:prstGeom>
            <a:solidFill>
              <a:srgbClr val="FEEA71"/>
            </a:solidFill>
            <a:ln w="19050">
              <a:solidFill>
                <a:srgbClr val="426690"/>
              </a:solidFill>
            </a:ln>
          </p:spPr>
          <p:txBody>
            <a:bodyPr wrap="none" tIns="45720" rtlCol="0" anchor="ctr"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accent2">
                      <a:lumMod val="50000"/>
                    </a:schemeClr>
                  </a:solidFill>
                </a:rPr>
                <a:t>back</a:t>
              </a:r>
            </a:p>
          </p:txBody>
        </p:sp>
      </p:grp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DDE2F8B8-1329-4749-975A-8EEC5597B614}"/>
              </a:ext>
            </a:extLst>
          </p:cNvPr>
          <p:cNvSpPr txBox="1">
            <a:spLocks/>
          </p:cNvSpPr>
          <p:nvPr/>
        </p:nvSpPr>
        <p:spPr bwMode="auto">
          <a:xfrm>
            <a:off x="9636659" y="2002343"/>
            <a:ext cx="2555341" cy="3362984"/>
          </a:xfrm>
          <a:prstGeom prst="rect">
            <a:avLst/>
          </a:prstGeom>
          <a:solidFill>
            <a:srgbClr val="D0F7FE"/>
          </a:solidFill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800" b="1" kern="0" dirty="0">
                <a:cs typeface="Times New Roman"/>
              </a:rPr>
              <a:t>Poll</a:t>
            </a:r>
            <a:r>
              <a:rPr lang="en-US" sz="1800" kern="0" dirty="0">
                <a:cs typeface="Times New Roman"/>
              </a:rPr>
              <a:t>: Let π be a cyclic safe solution. Suppose we run </a:t>
            </a:r>
            <a:r>
              <a:rPr lang="en-US" sz="1800" kern="0" dirty="0" err="1">
                <a:latin typeface="Calibri" panose="020F0502020204030204" pitchFamily="34" charset="0"/>
                <a:cs typeface="Times New Roman"/>
              </a:rPr>
              <a:t>PerformPolicy</a:t>
            </a:r>
            <a:r>
              <a:rPr lang="en-US" sz="1800" kern="0" dirty="0">
                <a:cs typeface="Times New Roman"/>
              </a:rPr>
              <a:t>(π) starting at </a:t>
            </a:r>
            <a:r>
              <a:rPr lang="en-US" sz="1800" i="1" kern="0" dirty="0">
                <a:cs typeface="Times New Roman"/>
              </a:rPr>
              <a:t>s</a:t>
            </a:r>
            <a:r>
              <a:rPr lang="en-US" sz="1800" kern="0" baseline="-25000" dirty="0">
                <a:cs typeface="Times New Roman"/>
              </a:rPr>
              <a:t>0</a:t>
            </a:r>
            <a:r>
              <a:rPr lang="en-US" sz="1800" kern="0" dirty="0">
                <a:cs typeface="Times New Roman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kern="0" dirty="0">
                <a:cs typeface="Times New Roman"/>
              </a:rPr>
              <a:t>Are there situations where we can be sure π will reach a goal?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kern="0" dirty="0">
                <a:cs typeface="Times New Roman"/>
              </a:rPr>
              <a:t>Are there situations where we can’t be sure π will reach a goal?</a:t>
            </a:r>
            <a:endParaRPr lang="en-US" sz="1800" kern="0" dirty="0">
              <a:latin typeface="Times New Roman" charset="0"/>
              <a:cs typeface="Calibri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D843BB7-E591-9C4C-BE67-F8650974772A}"/>
              </a:ext>
            </a:extLst>
          </p:cNvPr>
          <p:cNvSpPr txBox="1">
            <a:spLocks/>
          </p:cNvSpPr>
          <p:nvPr/>
        </p:nvSpPr>
        <p:spPr bwMode="auto">
          <a:xfrm>
            <a:off x="8373582" y="201840"/>
            <a:ext cx="3678428" cy="147576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tabLst>
                <a:tab pos="738188" algn="l"/>
                <a:tab pos="1085850" algn="l"/>
              </a:tabLst>
            </a:pPr>
            <a:r>
              <a:rPr lang="en-US" sz="1800" kern="0" dirty="0" err="1">
                <a:latin typeface="Calibri"/>
                <a:cs typeface="Calibri"/>
              </a:rPr>
              <a:t>PerformPolicy</a:t>
            </a:r>
            <a:r>
              <a:rPr lang="en-US" sz="1800" kern="0" dirty="0"/>
              <a:t>(</a:t>
            </a:r>
            <a:r>
              <a:rPr lang="en-US" sz="1800" i="1" kern="0" dirty="0"/>
              <a:t>π</a:t>
            </a:r>
            <a:r>
              <a:rPr lang="en-US" sz="1800" kern="0" dirty="0"/>
              <a:t>)</a:t>
            </a:r>
            <a:br>
              <a:rPr lang="en-US" sz="1800" kern="0" dirty="0"/>
            </a:br>
            <a:r>
              <a:rPr lang="en-US" sz="1800" kern="0" dirty="0"/>
              <a:t>	</a:t>
            </a:r>
            <a:r>
              <a:rPr lang="en-US" sz="1800" i="1" kern="0" dirty="0"/>
              <a:t>s</a:t>
            </a:r>
            <a:r>
              <a:rPr lang="en-US" sz="1800" kern="0" dirty="0"/>
              <a:t> ← observe current state</a:t>
            </a:r>
            <a:br>
              <a:rPr lang="en-US" sz="1800" kern="0" dirty="0"/>
            </a:br>
            <a:r>
              <a:rPr lang="en-US" sz="1800" kern="0" dirty="0"/>
              <a:t>	while </a:t>
            </a:r>
            <a:r>
              <a:rPr lang="en-US" sz="1800" i="1" kern="0" dirty="0"/>
              <a:t>s </a:t>
            </a:r>
            <a:r>
              <a:rPr lang="en-US" sz="1800" kern="0" dirty="0">
                <a:latin typeface="Symbol" charset="2"/>
                <a:cs typeface="Symbol" charset="2"/>
              </a:rPr>
              <a:t>∈</a:t>
            </a:r>
            <a:r>
              <a:rPr lang="en-US" sz="1800" i="1" kern="0" dirty="0"/>
              <a:t> </a:t>
            </a:r>
            <a:r>
              <a:rPr lang="en-US" sz="1800" kern="0" dirty="0"/>
              <a:t>Dom(</a:t>
            </a:r>
            <a:r>
              <a:rPr lang="en-US" sz="1800" i="1" kern="0" dirty="0"/>
              <a:t>π</a:t>
            </a:r>
            <a:r>
              <a:rPr lang="en-US" sz="1800" kern="0" dirty="0"/>
              <a:t>) do</a:t>
            </a:r>
            <a:br>
              <a:rPr lang="en-US" sz="1800" kern="0" dirty="0"/>
            </a:br>
            <a:r>
              <a:rPr lang="en-US" sz="1800" kern="0" dirty="0"/>
              <a:t>		perform action </a:t>
            </a:r>
            <a:r>
              <a:rPr lang="en-US" sz="1800" i="1" kern="0" dirty="0"/>
              <a:t>π</a:t>
            </a:r>
            <a:r>
              <a:rPr lang="en-US" sz="1800" kern="0" dirty="0"/>
              <a:t>(</a:t>
            </a:r>
            <a:r>
              <a:rPr lang="en-US" sz="1800" i="1" kern="0" dirty="0"/>
              <a:t>s</a:t>
            </a:r>
            <a:r>
              <a:rPr lang="en-US" sz="1800" kern="0" dirty="0"/>
              <a:t>)</a:t>
            </a:r>
            <a:br>
              <a:rPr lang="en-US" sz="1800" i="1" kern="0" dirty="0"/>
            </a:br>
            <a:r>
              <a:rPr lang="en-US" sz="1800" i="1" kern="0" dirty="0"/>
              <a:t>		s</a:t>
            </a:r>
            <a:r>
              <a:rPr lang="en-US" sz="1800" kern="0" dirty="0"/>
              <a:t> ← observe current state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5AD3724-306D-9646-A873-0F4D52CB74A7}"/>
              </a:ext>
            </a:extLst>
          </p:cNvPr>
          <p:cNvSpPr txBox="1">
            <a:spLocks/>
          </p:cNvSpPr>
          <p:nvPr/>
        </p:nvSpPr>
        <p:spPr bwMode="auto">
          <a:xfrm>
            <a:off x="8387251" y="5817075"/>
            <a:ext cx="560410" cy="246221"/>
          </a:xfrm>
          <a:prstGeom prst="rect">
            <a:avLst/>
          </a:prstGeom>
          <a:solidFill>
            <a:srgbClr val="FFEB69"/>
          </a:solidFill>
          <a:ln w="19050">
            <a:solidFill>
              <a:srgbClr val="406590"/>
            </a:solidFill>
            <a:miter lim="800000"/>
            <a:headEnd/>
            <a:tailEnd/>
          </a:ln>
        </p:spPr>
        <p:txBody>
          <a:bodyPr vert="horz" wrap="none" lIns="45720" tIns="0" rIns="45720" bIns="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  <a:tabLst>
                <a:tab pos="738188" algn="l"/>
                <a:tab pos="1085850" algn="l"/>
              </a:tabLst>
            </a:pPr>
            <a:r>
              <a:rPr lang="en-US" sz="1600" kern="0" dirty="0">
                <a:latin typeface="Calibri" panose="020F0502020204030204" pitchFamily="34" charset="0"/>
              </a:rPr>
              <a:t>move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4389D71-9F8F-CE49-A05D-867F5DEAC207}"/>
              </a:ext>
            </a:extLst>
          </p:cNvPr>
          <p:cNvSpPr txBox="1">
            <a:spLocks/>
          </p:cNvSpPr>
          <p:nvPr/>
        </p:nvSpPr>
        <p:spPr bwMode="auto">
          <a:xfrm>
            <a:off x="6323130" y="5534670"/>
            <a:ext cx="560410" cy="246221"/>
          </a:xfrm>
          <a:prstGeom prst="rect">
            <a:avLst/>
          </a:prstGeom>
          <a:solidFill>
            <a:srgbClr val="FFEB69"/>
          </a:solidFill>
          <a:ln w="19050">
            <a:solidFill>
              <a:srgbClr val="406590"/>
            </a:solidFill>
            <a:miter lim="800000"/>
            <a:headEnd/>
            <a:tailEnd/>
          </a:ln>
        </p:spPr>
        <p:txBody>
          <a:bodyPr vert="horz" wrap="none" lIns="45720" tIns="0" rIns="45720" bIns="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  <a:tabLst>
                <a:tab pos="738188" algn="l"/>
                <a:tab pos="1085850" algn="l"/>
              </a:tabLst>
            </a:pPr>
            <a:r>
              <a:rPr lang="en-US" sz="1600" kern="0" dirty="0">
                <a:latin typeface="Calibri" panose="020F0502020204030204" pitchFamily="34" charset="0"/>
              </a:rPr>
              <a:t>move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613753F-A641-4046-B352-C07F8DC36BAC}"/>
              </a:ext>
            </a:extLst>
          </p:cNvPr>
          <p:cNvSpPr>
            <a:spLocks noChangeAspect="1"/>
          </p:cNvSpPr>
          <p:nvPr/>
        </p:nvSpPr>
        <p:spPr>
          <a:xfrm>
            <a:off x="7836880" y="6209313"/>
            <a:ext cx="310896" cy="310896"/>
          </a:xfrm>
          <a:prstGeom prst="ellipse">
            <a:avLst/>
          </a:prstGeom>
          <a:solidFill>
            <a:srgbClr val="A8C0DF"/>
          </a:solidFill>
          <a:ln w="50800">
            <a:solidFill>
              <a:srgbClr val="4266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600F8DF-4869-BE4D-8A24-5DE0BFF33A8A}"/>
              </a:ext>
            </a:extLst>
          </p:cNvPr>
          <p:cNvSpPr>
            <a:spLocks noChangeAspect="1"/>
          </p:cNvSpPr>
          <p:nvPr/>
        </p:nvSpPr>
        <p:spPr>
          <a:xfrm>
            <a:off x="5834869" y="5890109"/>
            <a:ext cx="310896" cy="310896"/>
          </a:xfrm>
          <a:prstGeom prst="ellipse">
            <a:avLst/>
          </a:prstGeom>
          <a:solidFill>
            <a:srgbClr val="A8C0DF"/>
          </a:solidFill>
          <a:ln w="50800">
            <a:solidFill>
              <a:srgbClr val="4266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51C1010-1302-654B-8137-A8D8469051D5}"/>
              </a:ext>
            </a:extLst>
          </p:cNvPr>
          <p:cNvSpPr/>
          <p:nvPr/>
        </p:nvSpPr>
        <p:spPr>
          <a:xfrm>
            <a:off x="390860" y="5034718"/>
            <a:ext cx="6096000" cy="152862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endParaRPr lang="en-US" sz="2000" baseline="-25000" dirty="0">
              <a:latin typeface="Times New Roman" panose="02020603050405020304" pitchFamily="18" charset="0"/>
              <a:cs typeface="Times New Roman"/>
            </a:endParaRPr>
          </a:p>
          <a:p>
            <a:pPr marL="344488" lvl="1">
              <a:buSzPct val="85000"/>
            </a:pPr>
            <a:r>
              <a:rPr lang="en-US" sz="2000" dirty="0">
                <a:latin typeface="Times New Roman" panose="02020603050405020304" pitchFamily="18" charset="0"/>
              </a:rPr>
              <a:t>π</a:t>
            </a:r>
            <a:r>
              <a:rPr lang="en-US" sz="2000" baseline="-25000" dirty="0">
                <a:latin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</a:rPr>
              <a:t> = {</a:t>
            </a:r>
            <a:r>
              <a:rPr lang="en-US" sz="2000" dirty="0">
                <a:latin typeface="Calibri" panose="020F0502020204030204" pitchFamily="34" charset="0"/>
              </a:rPr>
              <a:t>(</a:t>
            </a:r>
            <a:r>
              <a:rPr lang="en-US" sz="2000" dirty="0" err="1">
                <a:latin typeface="Calibri" panose="020F0502020204030204" pitchFamily="34" charset="0"/>
                <a:cs typeface="Calibri"/>
              </a:rPr>
              <a:t>on_ship</a:t>
            </a:r>
            <a:r>
              <a:rPr lang="en-US" sz="2000" dirty="0">
                <a:latin typeface="Calibri" panose="020F0502020204030204" pitchFamily="34" charset="0"/>
                <a:cs typeface="Calibri"/>
              </a:rPr>
              <a:t>, unload), (</a:t>
            </a:r>
            <a:r>
              <a:rPr lang="en-US" sz="2000" dirty="0" err="1">
                <a:latin typeface="Calibri" panose="020F0502020204030204" pitchFamily="34" charset="0"/>
                <a:cs typeface="Calibri"/>
              </a:rPr>
              <a:t>at_harbor</a:t>
            </a:r>
            <a:r>
              <a:rPr lang="en-US" sz="2000" dirty="0">
                <a:latin typeface="Calibri" panose="020F0502020204030204" pitchFamily="34" charset="0"/>
                <a:cs typeface="Calibri"/>
              </a:rPr>
              <a:t>, park), </a:t>
            </a:r>
            <a:br>
              <a:rPr lang="en-US" sz="2000" dirty="0">
                <a:latin typeface="Calibri" panose="020F0502020204030204" pitchFamily="34" charset="0"/>
                <a:cs typeface="Calibri"/>
              </a:rPr>
            </a:br>
            <a:r>
              <a:rPr lang="en-US" sz="2000" dirty="0">
                <a:latin typeface="Calibri" panose="020F0502020204030204" pitchFamily="34" charset="0"/>
                <a:cs typeface="Calibri"/>
              </a:rPr>
              <a:t>	 (parking1, deliver), (parking2, back),</a:t>
            </a:r>
            <a:br>
              <a:rPr lang="en-US" sz="2000" dirty="0">
                <a:latin typeface="Calibri" panose="020F0502020204030204" pitchFamily="34" charset="0"/>
                <a:cs typeface="Calibri"/>
              </a:rPr>
            </a:br>
            <a:r>
              <a:rPr lang="en-US" sz="2000" dirty="0">
                <a:latin typeface="Calibri" panose="020F0502020204030204" pitchFamily="34" charset="0"/>
                <a:cs typeface="Calibri"/>
              </a:rPr>
              <a:t>	 (transit1, move), (transit2, move), </a:t>
            </a:r>
            <a:br>
              <a:rPr lang="en-US" sz="2000" dirty="0">
                <a:latin typeface="Calibri" panose="020F0502020204030204" pitchFamily="34" charset="0"/>
                <a:cs typeface="Calibri"/>
              </a:rPr>
            </a:br>
            <a:r>
              <a:rPr lang="en-US" sz="2000" dirty="0">
                <a:latin typeface="Calibri" panose="020F0502020204030204" pitchFamily="34" charset="0"/>
                <a:cs typeface="Calibri"/>
              </a:rPr>
              <a:t>	 (gate1, back)</a:t>
            </a:r>
            <a:r>
              <a:rPr lang="en-US" sz="2000" dirty="0">
                <a:latin typeface="Times New Roman" panose="02020603050405020304" pitchFamily="18" charset="0"/>
                <a:cs typeface="Calibri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177106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Solutions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391879" y="990599"/>
                <a:ext cx="8231422" cy="4101999"/>
              </a:xfrm>
            </p:spPr>
            <p:txBody>
              <a:bodyPr/>
              <a:lstStyle/>
              <a:p>
                <a:r>
                  <a:rPr lang="en-US" i="1" dirty="0">
                    <a:cs typeface="Times New Roman"/>
                  </a:rPr>
                  <a:t>Cyclic </a:t>
                </a:r>
                <a:r>
                  <a:rPr lang="en-US" dirty="0">
                    <a:cs typeface="Times New Roman"/>
                  </a:rPr>
                  <a:t>safe solution </a:t>
                </a:r>
              </a:p>
              <a:p>
                <a:pPr lvl="1"/>
                <a:r>
                  <a:rPr lang="en-US" dirty="0"/>
                  <a:t>Graph(</a:t>
                </a:r>
                <a:r>
                  <a:rPr lang="en-US" i="1" dirty="0"/>
                  <a:t>s</a:t>
                </a:r>
                <a:r>
                  <a:rPr lang="en-US" baseline="-25000" dirty="0"/>
                  <a:t>0</a:t>
                </a:r>
                <a:r>
                  <a:rPr lang="en-US" dirty="0"/>
                  <a:t>, π) is cyclic, and </a:t>
                </a:r>
                <a:r>
                  <a:rPr lang="en-US" i="1" dirty="0"/>
                  <a:t>leaves</a:t>
                </a:r>
                <a:r>
                  <a:rPr lang="en-US" dirty="0"/>
                  <a:t>(</a:t>
                </a:r>
                <a:r>
                  <a:rPr lang="en-US" i="1" dirty="0"/>
                  <a:t>s</a:t>
                </a:r>
                <a:r>
                  <a:rPr lang="en-US" dirty="0"/>
                  <a:t>,</a:t>
                </a:r>
                <a:r>
                  <a:rPr lang="en-US" i="1" dirty="0"/>
                  <a:t>π</a:t>
                </a:r>
                <a:r>
                  <a:rPr lang="en-US" dirty="0"/>
                  <a:t>) </a:t>
                </a:r>
                <a:r>
                  <a:rPr lang="en-US" dirty="0">
                    <a:latin typeface="Symbol" charset="2"/>
                    <a:cs typeface="Symbol" charset="2"/>
                  </a:rPr>
                  <a:t>⊆ </a:t>
                </a:r>
                <a:r>
                  <a:rPr lang="en-US" i="1" dirty="0"/>
                  <a:t>S</a:t>
                </a:r>
                <a:r>
                  <a:rPr lang="en-US" i="1" baseline="-25000" dirty="0"/>
                  <a:t>g</a:t>
                </a:r>
                <a:r>
                  <a:rPr lang="en-US" dirty="0"/>
                  <a:t>,</a:t>
                </a:r>
                <a:br>
                  <a:rPr lang="en-US" dirty="0"/>
                </a:br>
                <a:r>
                  <a:rPr lang="en-US" dirty="0"/>
                  <a:t>and </a:t>
                </a:r>
                <a:r>
                  <a:rPr lang="en-US" dirty="0">
                    <a:latin typeface="Symbol" charset="2"/>
                    <a:cs typeface="Symbol" charset="2"/>
                  </a:rPr>
                  <a:t>∀</a:t>
                </a:r>
                <a:r>
                  <a:rPr lang="en-US" i="1" dirty="0"/>
                  <a:t>s </a:t>
                </a:r>
                <a:r>
                  <a:rPr lang="en-US" dirty="0">
                    <a:latin typeface="Symbol" charset="2"/>
                    <a:cs typeface="Symbol" charset="2"/>
                  </a:rPr>
                  <a:t>∈</a:t>
                </a:r>
                <a:r>
                  <a:rPr lang="en-US" i="1" dirty="0">
                    <a:cs typeface="Symbol" charset="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i="1"/>
                          <m:t>γ</m:t>
                        </m:r>
                      </m:e>
                    </m:acc>
                  </m:oMath>
                </a14:m>
                <a:r>
                  <a:rPr lang="en-US" dirty="0"/>
                  <a:t>(</a:t>
                </a:r>
                <a:r>
                  <a:rPr lang="en-US" i="1" dirty="0"/>
                  <a:t>s</a:t>
                </a:r>
                <a:r>
                  <a:rPr lang="en-US" baseline="-25000" dirty="0"/>
                  <a:t>0</a:t>
                </a:r>
                <a:r>
                  <a:rPr lang="en-US" dirty="0"/>
                  <a:t>,</a:t>
                </a:r>
                <a:r>
                  <a:rPr lang="en-US" i="1" dirty="0"/>
                  <a:t>π</a:t>
                </a:r>
                <a:r>
                  <a:rPr lang="en-US" dirty="0"/>
                  <a:t>), </a:t>
                </a:r>
                <a:r>
                  <a:rPr lang="en-US" i="1" dirty="0"/>
                  <a:t>leaves</a:t>
                </a:r>
                <a:r>
                  <a:rPr lang="en-US" dirty="0"/>
                  <a:t>(</a:t>
                </a:r>
                <a:r>
                  <a:rPr lang="en-US" i="1" dirty="0"/>
                  <a:t>s</a:t>
                </a:r>
                <a:r>
                  <a:rPr lang="en-US" dirty="0"/>
                  <a:t>,</a:t>
                </a:r>
                <a:r>
                  <a:rPr lang="en-US" i="1" dirty="0"/>
                  <a:t>π</a:t>
                </a:r>
                <a:r>
                  <a:rPr lang="en-US" dirty="0"/>
                  <a:t>) ∩ </a:t>
                </a:r>
                <a:r>
                  <a:rPr lang="en-US" i="1" dirty="0"/>
                  <a:t>S</a:t>
                </a:r>
                <a:r>
                  <a:rPr lang="en-US" i="1" baseline="-25000" dirty="0"/>
                  <a:t>g</a:t>
                </a:r>
                <a:r>
                  <a:rPr lang="en-US" dirty="0"/>
                  <a:t> ≠ </a:t>
                </a:r>
                <a:r>
                  <a:rPr lang="en-US" dirty="0">
                    <a:latin typeface="Symbol" charset="2"/>
                    <a:cs typeface="Symbol" charset="2"/>
                  </a:rPr>
                  <a:t>∅</a:t>
                </a:r>
              </a:p>
              <a:p>
                <a:pPr lvl="2"/>
                <a:r>
                  <a:rPr lang="en-US" dirty="0">
                    <a:cs typeface="Times New Roman"/>
                  </a:rPr>
                  <a:t>At every state </a:t>
                </a:r>
                <a:r>
                  <a:rPr lang="en-US" i="1" dirty="0">
                    <a:cs typeface="Times New Roman"/>
                  </a:rPr>
                  <a:t>s </a:t>
                </a:r>
                <a:r>
                  <a:rPr lang="en-US" dirty="0">
                    <a:cs typeface="Times New Roman"/>
                  </a:rPr>
                  <a:t>in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i="1"/>
                          <m:t>γ</m:t>
                        </m:r>
                      </m:e>
                    </m:acc>
                  </m:oMath>
                </a14:m>
                <a:r>
                  <a:rPr lang="en-US" dirty="0"/>
                  <a:t>(</a:t>
                </a:r>
                <a:r>
                  <a:rPr lang="en-US" i="1" dirty="0"/>
                  <a:t>s</a:t>
                </a:r>
                <a:r>
                  <a:rPr lang="en-US" baseline="-25000" dirty="0"/>
                  <a:t>0</a:t>
                </a:r>
                <a:r>
                  <a:rPr lang="en-US" dirty="0"/>
                  <a:t>,</a:t>
                </a:r>
                <a:r>
                  <a:rPr lang="en-US" i="1" dirty="0"/>
                  <a:t>π</a:t>
                </a:r>
                <a:r>
                  <a:rPr lang="en-US" dirty="0"/>
                  <a:t>),</a:t>
                </a:r>
                <a:br>
                  <a:rPr lang="en-US" dirty="0"/>
                </a:br>
                <a:r>
                  <a:rPr lang="en-US" dirty="0">
                    <a:cs typeface="Times New Roman"/>
                  </a:rPr>
                  <a:t>at least one of the execution </a:t>
                </a:r>
                <a:br>
                  <a:rPr lang="en-US" dirty="0">
                    <a:cs typeface="Times New Roman"/>
                  </a:rPr>
                </a:br>
                <a:r>
                  <a:rPr lang="en-US" dirty="0">
                    <a:cs typeface="Times New Roman"/>
                  </a:rPr>
                  <a:t>paths from </a:t>
                </a:r>
                <a:r>
                  <a:rPr lang="en-US" i="1" dirty="0">
                    <a:cs typeface="Times New Roman"/>
                  </a:rPr>
                  <a:t>s</a:t>
                </a:r>
                <a:r>
                  <a:rPr lang="en-US" dirty="0">
                    <a:cs typeface="Times New Roman"/>
                  </a:rPr>
                  <a:t> using π </a:t>
                </a:r>
                <a:br>
                  <a:rPr lang="en-US" dirty="0">
                    <a:cs typeface="Times New Roman"/>
                  </a:rPr>
                </a:br>
                <a:r>
                  <a:rPr lang="en-US" dirty="0">
                    <a:cs typeface="Times New Roman"/>
                  </a:rPr>
                  <a:t>ends at a goal state</a:t>
                </a:r>
              </a:p>
              <a:p>
                <a:pPr lvl="1"/>
                <a:r>
                  <a:rPr lang="en-US" dirty="0">
                    <a:cs typeface="Times New Roman"/>
                  </a:rPr>
                  <a:t>Will never get caught in</a:t>
                </a:r>
                <a:br>
                  <a:rPr lang="en-US" dirty="0">
                    <a:cs typeface="Times New Roman"/>
                  </a:rPr>
                </a:br>
                <a:r>
                  <a:rPr lang="en-US" dirty="0">
                    <a:cs typeface="Times New Roman"/>
                  </a:rPr>
                  <a:t>a dead end</a:t>
                </a:r>
                <a:endParaRPr lang="en-US" baseline="-25000" dirty="0">
                  <a:latin typeface="Times New Roman"/>
                  <a:cs typeface="Times New Roman"/>
                </a:endParaRPr>
              </a:p>
              <a:p>
                <a:pPr lvl="1"/>
                <a:r>
                  <a:rPr lang="en-US" dirty="0">
                    <a:latin typeface="Times New Roman"/>
                    <a:cs typeface="Times New Roman"/>
                  </a:rPr>
                  <a:t>Every “fair” </a:t>
                </a:r>
                <a:br>
                  <a:rPr lang="en-US" dirty="0">
                    <a:latin typeface="Times New Roman"/>
                    <a:cs typeface="Times New Roman"/>
                  </a:rPr>
                </a:br>
                <a:r>
                  <a:rPr lang="en-US" dirty="0">
                    <a:latin typeface="Times New Roman"/>
                    <a:cs typeface="Times New Roman"/>
                  </a:rPr>
                  <a:t>execution will</a:t>
                </a:r>
                <a:br>
                  <a:rPr lang="en-US" dirty="0">
                    <a:latin typeface="Times New Roman"/>
                    <a:cs typeface="Times New Roman"/>
                  </a:rPr>
                </a:br>
                <a:r>
                  <a:rPr lang="en-US" dirty="0">
                    <a:latin typeface="Times New Roman"/>
                    <a:cs typeface="Times New Roman"/>
                  </a:rPr>
                  <a:t>reach a goal</a:t>
                </a:r>
                <a:br>
                  <a:rPr lang="en-US" baseline="-25000" dirty="0">
                    <a:latin typeface="Times New Roman"/>
                    <a:cs typeface="Times New Roman"/>
                  </a:rPr>
                </a:br>
                <a:endParaRPr lang="en-US" dirty="0">
                  <a:latin typeface="Times New Roman" charset="0"/>
                  <a:cs typeface="Calibri"/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1879" y="990599"/>
                <a:ext cx="8231422" cy="4101999"/>
              </a:xfrm>
              <a:blipFill>
                <a:blip r:embed="rId3"/>
                <a:stretch>
                  <a:fillRect l="-769" t="-617" b="-15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90315046-97F3-B841-81F4-DFAFD0031F43}"/>
              </a:ext>
            </a:extLst>
          </p:cNvPr>
          <p:cNvGrpSpPr/>
          <p:nvPr/>
        </p:nvGrpSpPr>
        <p:grpSpPr>
          <a:xfrm>
            <a:off x="3107506" y="1790929"/>
            <a:ext cx="6477000" cy="5054600"/>
            <a:chOff x="3989250" y="1790929"/>
            <a:chExt cx="6477000" cy="50546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6DA181C-5735-5140-BFCD-E12EE1197F38}"/>
                </a:ext>
              </a:extLst>
            </p:cNvPr>
            <p:cNvSpPr/>
            <p:nvPr/>
          </p:nvSpPr>
          <p:spPr>
            <a:xfrm rot="17105761">
              <a:off x="7798520" y="4748442"/>
              <a:ext cx="3065888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2874953-2A03-E04C-8B87-2FEA590A8F3D}"/>
                </a:ext>
              </a:extLst>
            </p:cNvPr>
            <p:cNvSpPr/>
            <p:nvPr/>
          </p:nvSpPr>
          <p:spPr>
            <a:xfrm rot="18024480">
              <a:off x="8434818" y="5569273"/>
              <a:ext cx="1767211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51E5C32-15BD-0548-8456-D428A2C1CFC1}"/>
                </a:ext>
              </a:extLst>
            </p:cNvPr>
            <p:cNvSpPr/>
            <p:nvPr/>
          </p:nvSpPr>
          <p:spPr>
            <a:xfrm rot="17061462">
              <a:off x="5608800" y="4525406"/>
              <a:ext cx="3223316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B466C9-B9C7-E84F-90C7-C6948CE3FDEA}"/>
                </a:ext>
              </a:extLst>
            </p:cNvPr>
            <p:cNvSpPr/>
            <p:nvPr/>
          </p:nvSpPr>
          <p:spPr>
            <a:xfrm rot="17798314">
              <a:off x="6408110" y="5270239"/>
              <a:ext cx="1767211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Moon 18">
              <a:extLst>
                <a:ext uri="{FF2B5EF4-FFF2-40B4-BE49-F238E27FC236}">
                  <a16:creationId xmlns:a16="http://schemas.microsoft.com/office/drawing/2014/main" id="{9894F531-A96F-5042-8A3C-103EC9AF5743}"/>
                </a:ext>
              </a:extLst>
            </p:cNvPr>
            <p:cNvSpPr/>
            <p:nvPr/>
          </p:nvSpPr>
          <p:spPr>
            <a:xfrm rot="4599097">
              <a:off x="6186382" y="1000069"/>
              <a:ext cx="2351580" cy="4376745"/>
            </a:xfrm>
            <a:prstGeom prst="moon">
              <a:avLst>
                <a:gd name="adj" fmla="val 19235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Moon 8">
              <a:extLst>
                <a:ext uri="{FF2B5EF4-FFF2-40B4-BE49-F238E27FC236}">
                  <a16:creationId xmlns:a16="http://schemas.microsoft.com/office/drawing/2014/main" id="{D522E629-F663-694D-A749-CCDD73B3A475}"/>
                </a:ext>
              </a:extLst>
            </p:cNvPr>
            <p:cNvSpPr/>
            <p:nvPr/>
          </p:nvSpPr>
          <p:spPr>
            <a:xfrm rot="8700000">
              <a:off x="8031637" y="4398655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oon 9">
              <a:extLst>
                <a:ext uri="{FF2B5EF4-FFF2-40B4-BE49-F238E27FC236}">
                  <a16:creationId xmlns:a16="http://schemas.microsoft.com/office/drawing/2014/main" id="{EC8E3EF6-1F02-EA42-A033-0B0224C6E54B}"/>
                </a:ext>
              </a:extLst>
            </p:cNvPr>
            <p:cNvSpPr/>
            <p:nvPr/>
          </p:nvSpPr>
          <p:spPr>
            <a:xfrm rot="14520000">
              <a:off x="8295870" y="3202973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D73C71E-34AA-DF4A-9433-F36FF799258E}"/>
                </a:ext>
              </a:extLst>
            </p:cNvPr>
            <p:cNvSpPr/>
            <p:nvPr/>
          </p:nvSpPr>
          <p:spPr>
            <a:xfrm rot="522261">
              <a:off x="7312861" y="4710238"/>
              <a:ext cx="2606739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oon 11">
              <a:extLst>
                <a:ext uri="{FF2B5EF4-FFF2-40B4-BE49-F238E27FC236}">
                  <a16:creationId xmlns:a16="http://schemas.microsoft.com/office/drawing/2014/main" id="{DDADCDB1-A310-7F40-BB38-34B38542704C}"/>
                </a:ext>
              </a:extLst>
            </p:cNvPr>
            <p:cNvSpPr/>
            <p:nvPr/>
          </p:nvSpPr>
          <p:spPr>
            <a:xfrm rot="3785862">
              <a:off x="5906670" y="2413471"/>
              <a:ext cx="917964" cy="2274280"/>
            </a:xfrm>
            <a:prstGeom prst="moon">
              <a:avLst>
                <a:gd name="adj" fmla="val 34113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010195-C27D-9F4A-9C55-38F8F50D4BC7}"/>
                </a:ext>
              </a:extLst>
            </p:cNvPr>
            <p:cNvSpPr/>
            <p:nvPr/>
          </p:nvSpPr>
          <p:spPr>
            <a:xfrm rot="360000">
              <a:off x="5507952" y="4457514"/>
              <a:ext cx="2306462" cy="451611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oon 13">
              <a:extLst>
                <a:ext uri="{FF2B5EF4-FFF2-40B4-BE49-F238E27FC236}">
                  <a16:creationId xmlns:a16="http://schemas.microsoft.com/office/drawing/2014/main" id="{6836D3E3-0FB2-6840-897F-5457DC8A90B6}"/>
                </a:ext>
              </a:extLst>
            </p:cNvPr>
            <p:cNvSpPr/>
            <p:nvPr/>
          </p:nvSpPr>
          <p:spPr>
            <a:xfrm rot="8700000">
              <a:off x="5948410" y="4179003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Moon 14">
              <a:extLst>
                <a:ext uri="{FF2B5EF4-FFF2-40B4-BE49-F238E27FC236}">
                  <a16:creationId xmlns:a16="http://schemas.microsoft.com/office/drawing/2014/main" id="{0CC0236E-DD50-D24D-AAAD-35BDC8DBE0F2}"/>
                </a:ext>
              </a:extLst>
            </p:cNvPr>
            <p:cNvSpPr/>
            <p:nvPr/>
          </p:nvSpPr>
          <p:spPr>
            <a:xfrm rot="14400000">
              <a:off x="6189553" y="3029501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24826D4-EF41-6549-87A0-E14800610D1A}"/>
                </a:ext>
              </a:extLst>
            </p:cNvPr>
            <p:cNvSpPr/>
            <p:nvPr/>
          </p:nvSpPr>
          <p:spPr>
            <a:xfrm>
              <a:off x="4002751" y="4394328"/>
              <a:ext cx="1737956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081652C-F7E0-504F-BDCE-5B5E7F240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89250" y="1790929"/>
              <a:ext cx="6477000" cy="50546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032E37E-1288-F844-85AB-E86A33EB2AFF}"/>
                </a:ext>
              </a:extLst>
            </p:cNvPr>
            <p:cNvSpPr txBox="1"/>
            <p:nvPr/>
          </p:nvSpPr>
          <p:spPr>
            <a:xfrm>
              <a:off x="6085120" y="2192653"/>
              <a:ext cx="457200" cy="232909"/>
            </a:xfrm>
            <a:prstGeom prst="rect">
              <a:avLst/>
            </a:prstGeom>
            <a:solidFill>
              <a:srgbClr val="FEEA71"/>
            </a:solidFill>
            <a:ln w="19050">
              <a:solidFill>
                <a:srgbClr val="426690"/>
              </a:solidFill>
            </a:ln>
          </p:spPr>
          <p:txBody>
            <a:bodyPr wrap="none" tIns="45720" rtlCol="0" anchor="ctr"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accent2">
                      <a:lumMod val="50000"/>
                    </a:schemeClr>
                  </a:solidFill>
                </a:rPr>
                <a:t>back</a:t>
              </a:r>
            </a:p>
          </p:txBody>
        </p:sp>
      </p:grp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DDE2F8B8-1329-4749-975A-8EEC5597B614}"/>
              </a:ext>
            </a:extLst>
          </p:cNvPr>
          <p:cNvSpPr txBox="1">
            <a:spLocks/>
          </p:cNvSpPr>
          <p:nvPr/>
        </p:nvSpPr>
        <p:spPr bwMode="auto">
          <a:xfrm>
            <a:off x="9636659" y="2002343"/>
            <a:ext cx="2555341" cy="3362984"/>
          </a:xfrm>
          <a:prstGeom prst="rect">
            <a:avLst/>
          </a:prstGeom>
          <a:solidFill>
            <a:srgbClr val="D0F7FE"/>
          </a:solidFill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800" b="1" kern="0" dirty="0">
                <a:cs typeface="Times New Roman"/>
              </a:rPr>
              <a:t>Poll</a:t>
            </a:r>
            <a:r>
              <a:rPr lang="en-US" sz="1800" kern="0" dirty="0">
                <a:cs typeface="Times New Roman"/>
              </a:rPr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kern="0" dirty="0">
                <a:cs typeface="Times New Roman"/>
              </a:rPr>
              <a:t>Can you think of a real-world situation in which all executions are “fair”?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kern="0" dirty="0">
                <a:cs typeface="Times New Roman"/>
              </a:rPr>
              <a:t>Can you think of a real-world situation in which there are “unfair” executions?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D843BB7-E591-9C4C-BE67-F8650974772A}"/>
              </a:ext>
            </a:extLst>
          </p:cNvPr>
          <p:cNvSpPr txBox="1">
            <a:spLocks/>
          </p:cNvSpPr>
          <p:nvPr/>
        </p:nvSpPr>
        <p:spPr bwMode="auto">
          <a:xfrm>
            <a:off x="8373582" y="201840"/>
            <a:ext cx="3678428" cy="147576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tabLst>
                <a:tab pos="738188" algn="l"/>
                <a:tab pos="1085850" algn="l"/>
              </a:tabLst>
            </a:pPr>
            <a:r>
              <a:rPr lang="en-US" sz="1800" kern="0" dirty="0" err="1">
                <a:latin typeface="Calibri"/>
                <a:cs typeface="Calibri"/>
              </a:rPr>
              <a:t>PerformPolicy</a:t>
            </a:r>
            <a:r>
              <a:rPr lang="en-US" sz="1800" kern="0" dirty="0"/>
              <a:t>(</a:t>
            </a:r>
            <a:r>
              <a:rPr lang="en-US" sz="1800" i="1" kern="0" dirty="0"/>
              <a:t>π</a:t>
            </a:r>
            <a:r>
              <a:rPr lang="en-US" sz="1800" kern="0" dirty="0"/>
              <a:t>)</a:t>
            </a:r>
            <a:br>
              <a:rPr lang="en-US" sz="1800" kern="0" dirty="0"/>
            </a:br>
            <a:r>
              <a:rPr lang="en-US" sz="1800" kern="0" dirty="0"/>
              <a:t>	</a:t>
            </a:r>
            <a:r>
              <a:rPr lang="en-US" sz="1800" i="1" kern="0" dirty="0"/>
              <a:t>s</a:t>
            </a:r>
            <a:r>
              <a:rPr lang="en-US" sz="1800" kern="0" dirty="0"/>
              <a:t> ← observe current state</a:t>
            </a:r>
            <a:br>
              <a:rPr lang="en-US" sz="1800" kern="0" dirty="0"/>
            </a:br>
            <a:r>
              <a:rPr lang="en-US" sz="1800" kern="0" dirty="0"/>
              <a:t>	while </a:t>
            </a:r>
            <a:r>
              <a:rPr lang="en-US" sz="1800" i="1" kern="0" dirty="0"/>
              <a:t>s </a:t>
            </a:r>
            <a:r>
              <a:rPr lang="en-US" sz="1800" kern="0" dirty="0">
                <a:latin typeface="Symbol" charset="2"/>
                <a:cs typeface="Symbol" charset="2"/>
              </a:rPr>
              <a:t>∈</a:t>
            </a:r>
            <a:r>
              <a:rPr lang="en-US" sz="1800" i="1" kern="0" dirty="0"/>
              <a:t> </a:t>
            </a:r>
            <a:r>
              <a:rPr lang="en-US" sz="1800" kern="0" dirty="0"/>
              <a:t>Dom(</a:t>
            </a:r>
            <a:r>
              <a:rPr lang="en-US" sz="1800" i="1" kern="0" dirty="0"/>
              <a:t>π</a:t>
            </a:r>
            <a:r>
              <a:rPr lang="en-US" sz="1800" kern="0" dirty="0"/>
              <a:t>) do</a:t>
            </a:r>
            <a:br>
              <a:rPr lang="en-US" sz="1800" kern="0" dirty="0"/>
            </a:br>
            <a:r>
              <a:rPr lang="en-US" sz="1800" kern="0" dirty="0"/>
              <a:t>		perform action </a:t>
            </a:r>
            <a:r>
              <a:rPr lang="en-US" sz="1800" i="1" kern="0" dirty="0"/>
              <a:t>π</a:t>
            </a:r>
            <a:r>
              <a:rPr lang="en-US" sz="1800" kern="0" dirty="0"/>
              <a:t>(</a:t>
            </a:r>
            <a:r>
              <a:rPr lang="en-US" sz="1800" i="1" kern="0" dirty="0"/>
              <a:t>s</a:t>
            </a:r>
            <a:r>
              <a:rPr lang="en-US" sz="1800" kern="0" dirty="0"/>
              <a:t>)</a:t>
            </a:r>
            <a:br>
              <a:rPr lang="en-US" sz="1800" i="1" kern="0" dirty="0"/>
            </a:br>
            <a:r>
              <a:rPr lang="en-US" sz="1800" i="1" kern="0" dirty="0"/>
              <a:t>		s</a:t>
            </a:r>
            <a:r>
              <a:rPr lang="en-US" sz="1800" kern="0" dirty="0"/>
              <a:t> ← observe current state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5AD3724-306D-9646-A873-0F4D52CB74A7}"/>
              </a:ext>
            </a:extLst>
          </p:cNvPr>
          <p:cNvSpPr txBox="1">
            <a:spLocks/>
          </p:cNvSpPr>
          <p:nvPr/>
        </p:nvSpPr>
        <p:spPr bwMode="auto">
          <a:xfrm>
            <a:off x="8387251" y="5817075"/>
            <a:ext cx="560410" cy="246221"/>
          </a:xfrm>
          <a:prstGeom prst="rect">
            <a:avLst/>
          </a:prstGeom>
          <a:solidFill>
            <a:srgbClr val="FFEB69"/>
          </a:solidFill>
          <a:ln w="19050">
            <a:solidFill>
              <a:srgbClr val="406590"/>
            </a:solidFill>
            <a:miter lim="800000"/>
            <a:headEnd/>
            <a:tailEnd/>
          </a:ln>
        </p:spPr>
        <p:txBody>
          <a:bodyPr vert="horz" wrap="none" lIns="45720" tIns="0" rIns="45720" bIns="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  <a:tabLst>
                <a:tab pos="738188" algn="l"/>
                <a:tab pos="1085850" algn="l"/>
              </a:tabLst>
            </a:pPr>
            <a:r>
              <a:rPr lang="en-US" sz="1600" kern="0" dirty="0">
                <a:latin typeface="Calibri" panose="020F0502020204030204" pitchFamily="34" charset="0"/>
              </a:rPr>
              <a:t>move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4389D71-9F8F-CE49-A05D-867F5DEAC207}"/>
              </a:ext>
            </a:extLst>
          </p:cNvPr>
          <p:cNvSpPr txBox="1">
            <a:spLocks/>
          </p:cNvSpPr>
          <p:nvPr/>
        </p:nvSpPr>
        <p:spPr bwMode="auto">
          <a:xfrm>
            <a:off x="6323130" y="5534670"/>
            <a:ext cx="560410" cy="246221"/>
          </a:xfrm>
          <a:prstGeom prst="rect">
            <a:avLst/>
          </a:prstGeom>
          <a:solidFill>
            <a:srgbClr val="FFEB69"/>
          </a:solidFill>
          <a:ln w="19050">
            <a:solidFill>
              <a:srgbClr val="406590"/>
            </a:solidFill>
            <a:miter lim="800000"/>
            <a:headEnd/>
            <a:tailEnd/>
          </a:ln>
        </p:spPr>
        <p:txBody>
          <a:bodyPr vert="horz" wrap="none" lIns="45720" tIns="0" rIns="45720" bIns="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  <a:tabLst>
                <a:tab pos="738188" algn="l"/>
                <a:tab pos="1085850" algn="l"/>
              </a:tabLst>
            </a:pPr>
            <a:r>
              <a:rPr lang="en-US" sz="1600" kern="0" dirty="0">
                <a:latin typeface="Calibri" panose="020F0502020204030204" pitchFamily="34" charset="0"/>
              </a:rPr>
              <a:t>move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DB7C7AA-41AC-0246-960A-E20D2F7B923C}"/>
              </a:ext>
            </a:extLst>
          </p:cNvPr>
          <p:cNvSpPr>
            <a:spLocks noChangeAspect="1"/>
          </p:cNvSpPr>
          <p:nvPr/>
        </p:nvSpPr>
        <p:spPr>
          <a:xfrm>
            <a:off x="7836880" y="6209313"/>
            <a:ext cx="310896" cy="310896"/>
          </a:xfrm>
          <a:prstGeom prst="ellipse">
            <a:avLst/>
          </a:prstGeom>
          <a:solidFill>
            <a:srgbClr val="A8C0DF"/>
          </a:solidFill>
          <a:ln w="50800">
            <a:solidFill>
              <a:srgbClr val="4266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416CF21-19BE-DC43-9514-9BB6925788EF}"/>
              </a:ext>
            </a:extLst>
          </p:cNvPr>
          <p:cNvSpPr>
            <a:spLocks noChangeAspect="1"/>
          </p:cNvSpPr>
          <p:nvPr/>
        </p:nvSpPr>
        <p:spPr>
          <a:xfrm>
            <a:off x="5834869" y="5890109"/>
            <a:ext cx="310896" cy="310896"/>
          </a:xfrm>
          <a:prstGeom prst="ellipse">
            <a:avLst/>
          </a:prstGeom>
          <a:solidFill>
            <a:srgbClr val="A8C0DF"/>
          </a:solidFill>
          <a:ln w="50800">
            <a:solidFill>
              <a:srgbClr val="4266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7C64833-88AC-824C-93CA-3C8377066A79}"/>
              </a:ext>
            </a:extLst>
          </p:cNvPr>
          <p:cNvSpPr/>
          <p:nvPr/>
        </p:nvSpPr>
        <p:spPr>
          <a:xfrm>
            <a:off x="390860" y="5034718"/>
            <a:ext cx="6096000" cy="152862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endParaRPr lang="en-US" sz="2000" baseline="-25000" dirty="0">
              <a:latin typeface="Times New Roman" panose="02020603050405020304" pitchFamily="18" charset="0"/>
              <a:cs typeface="Times New Roman"/>
            </a:endParaRPr>
          </a:p>
          <a:p>
            <a:pPr marL="344488" lvl="1">
              <a:buSzPct val="85000"/>
            </a:pPr>
            <a:r>
              <a:rPr lang="en-US" sz="2000" dirty="0">
                <a:latin typeface="Times New Roman" panose="02020603050405020304" pitchFamily="18" charset="0"/>
              </a:rPr>
              <a:t>π</a:t>
            </a:r>
            <a:r>
              <a:rPr lang="en-US" sz="2000" baseline="-25000" dirty="0">
                <a:latin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</a:rPr>
              <a:t> = {</a:t>
            </a:r>
            <a:r>
              <a:rPr lang="en-US" sz="2000" dirty="0">
                <a:latin typeface="Calibri" panose="020F0502020204030204" pitchFamily="34" charset="0"/>
              </a:rPr>
              <a:t>(</a:t>
            </a:r>
            <a:r>
              <a:rPr lang="en-US" sz="2000" dirty="0" err="1">
                <a:latin typeface="Calibri" panose="020F0502020204030204" pitchFamily="34" charset="0"/>
                <a:cs typeface="Calibri"/>
              </a:rPr>
              <a:t>on_ship</a:t>
            </a:r>
            <a:r>
              <a:rPr lang="en-US" sz="2000" dirty="0">
                <a:latin typeface="Calibri" panose="020F0502020204030204" pitchFamily="34" charset="0"/>
                <a:cs typeface="Calibri"/>
              </a:rPr>
              <a:t>, unload), (</a:t>
            </a:r>
            <a:r>
              <a:rPr lang="en-US" sz="2000" dirty="0" err="1">
                <a:latin typeface="Calibri" panose="020F0502020204030204" pitchFamily="34" charset="0"/>
                <a:cs typeface="Calibri"/>
              </a:rPr>
              <a:t>at_harbor</a:t>
            </a:r>
            <a:r>
              <a:rPr lang="en-US" sz="2000" dirty="0">
                <a:latin typeface="Calibri" panose="020F0502020204030204" pitchFamily="34" charset="0"/>
                <a:cs typeface="Calibri"/>
              </a:rPr>
              <a:t>, park), </a:t>
            </a:r>
            <a:br>
              <a:rPr lang="en-US" sz="2000" dirty="0">
                <a:latin typeface="Calibri" panose="020F0502020204030204" pitchFamily="34" charset="0"/>
                <a:cs typeface="Calibri"/>
              </a:rPr>
            </a:br>
            <a:r>
              <a:rPr lang="en-US" sz="2000" dirty="0">
                <a:latin typeface="Calibri" panose="020F0502020204030204" pitchFamily="34" charset="0"/>
                <a:cs typeface="Calibri"/>
              </a:rPr>
              <a:t>	 (parking1, deliver), (parking2, back),</a:t>
            </a:r>
            <a:br>
              <a:rPr lang="en-US" sz="2000" dirty="0">
                <a:latin typeface="Calibri" panose="020F0502020204030204" pitchFamily="34" charset="0"/>
                <a:cs typeface="Calibri"/>
              </a:rPr>
            </a:br>
            <a:r>
              <a:rPr lang="en-US" sz="2000" dirty="0">
                <a:latin typeface="Calibri" panose="020F0502020204030204" pitchFamily="34" charset="0"/>
                <a:cs typeface="Calibri"/>
              </a:rPr>
              <a:t>	 (transit1, move), (transit2, move), </a:t>
            </a:r>
            <a:br>
              <a:rPr lang="en-US" sz="2000" dirty="0">
                <a:latin typeface="Calibri" panose="020F0502020204030204" pitchFamily="34" charset="0"/>
                <a:cs typeface="Calibri"/>
              </a:rPr>
            </a:br>
            <a:r>
              <a:rPr lang="en-US" sz="2000" dirty="0">
                <a:latin typeface="Calibri" panose="020F0502020204030204" pitchFamily="34" charset="0"/>
                <a:cs typeface="Calibri"/>
              </a:rPr>
              <a:t>	 (gate1, back)</a:t>
            </a:r>
            <a:r>
              <a:rPr lang="en-US" sz="2000" dirty="0">
                <a:latin typeface="Times New Roman" panose="02020603050405020304" pitchFamily="18" charset="0"/>
                <a:cs typeface="Calibri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892516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Kinds of Solutions</a:t>
            </a:r>
          </a:p>
        </p:txBody>
      </p:sp>
      <p:sp>
        <p:nvSpPr>
          <p:cNvPr id="2560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0058400" y="6356350"/>
            <a:ext cx="2133600" cy="365125"/>
          </a:xfrm>
          <a:prstGeom prst="rect">
            <a:avLst/>
          </a:prstGeom>
          <a:noFill/>
        </p:spPr>
        <p:txBody>
          <a:bodyPr/>
          <a:lstStyle/>
          <a:p>
            <a:fld id="{DD30645E-1937-44E7-B490-D8CCDE567F8C}" type="slidenum">
              <a:rPr lang="it-IT" smtClean="0">
                <a:solidFill>
                  <a:srgbClr val="000000"/>
                </a:solidFill>
              </a:rPr>
              <a:pPr/>
              <a:t>14</a:t>
            </a:fld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666946" y="2490078"/>
            <a:ext cx="3351355" cy="25489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C5017"/>
                </a:solidFill>
              </a:rPr>
              <a:t>Goal</a:t>
            </a:r>
          </a:p>
        </p:txBody>
      </p:sp>
      <p:grpSp>
        <p:nvGrpSpPr>
          <p:cNvPr id="8" name="Group 7"/>
          <p:cNvGrpSpPr/>
          <p:nvPr/>
        </p:nvGrpSpPr>
        <p:grpSpPr>
          <a:xfrm rot="469605">
            <a:off x="4704026" y="2632022"/>
            <a:ext cx="2778525" cy="538601"/>
            <a:chOff x="4034192" y="3338424"/>
            <a:chExt cx="2778525" cy="538601"/>
          </a:xfrm>
        </p:grpSpPr>
        <p:grpSp>
          <p:nvGrpSpPr>
            <p:cNvPr id="9" name="Group 8"/>
            <p:cNvGrpSpPr/>
            <p:nvPr/>
          </p:nvGrpSpPr>
          <p:grpSpPr>
            <a:xfrm>
              <a:off x="5615285" y="3376565"/>
              <a:ext cx="1197432" cy="500460"/>
              <a:chOff x="5615285" y="3031795"/>
              <a:chExt cx="1197432" cy="500460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5615285" y="3031795"/>
                <a:ext cx="1197432" cy="500460"/>
                <a:chOff x="5729584" y="3017507"/>
                <a:chExt cx="1197432" cy="500460"/>
              </a:xfrm>
            </p:grpSpPr>
            <p:grpSp>
              <p:nvGrpSpPr>
                <p:cNvPr id="13" name="Group 12"/>
                <p:cNvGrpSpPr/>
                <p:nvPr/>
              </p:nvGrpSpPr>
              <p:grpSpPr>
                <a:xfrm>
                  <a:off x="5729584" y="3017507"/>
                  <a:ext cx="1057040" cy="428639"/>
                  <a:chOff x="1654629" y="2557047"/>
                  <a:chExt cx="1057040" cy="428639"/>
                </a:xfrm>
              </p:grpSpPr>
              <p:sp>
                <p:nvSpPr>
                  <p:cNvPr id="16" name="Oval 15"/>
                  <p:cNvSpPr/>
                  <p:nvPr/>
                </p:nvSpPr>
                <p:spPr>
                  <a:xfrm>
                    <a:off x="1654629" y="2683140"/>
                    <a:ext cx="130628" cy="132631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7" name="Straight Arrow Connector 16"/>
                  <p:cNvCxnSpPr>
                    <a:stCxn id="16" idx="6"/>
                  </p:cNvCxnSpPr>
                  <p:nvPr/>
                </p:nvCxnSpPr>
                <p:spPr>
                  <a:xfrm flipV="1">
                    <a:off x="1785257" y="2633540"/>
                    <a:ext cx="926412" cy="115916"/>
                  </a:xfrm>
                  <a:prstGeom prst="straightConnector1">
                    <a:avLst/>
                  </a:prstGeom>
                  <a:ln w="25400">
                    <a:solidFill>
                      <a:srgbClr val="00206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Arrow Connector 17"/>
                  <p:cNvCxnSpPr/>
                  <p:nvPr/>
                </p:nvCxnSpPr>
                <p:spPr>
                  <a:xfrm>
                    <a:off x="1779999" y="2772735"/>
                    <a:ext cx="805546" cy="212951"/>
                  </a:xfrm>
                  <a:prstGeom prst="straightConnector1">
                    <a:avLst/>
                  </a:prstGeom>
                  <a:ln w="25400">
                    <a:solidFill>
                      <a:srgbClr val="00206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" name="Arc 18"/>
                  <p:cNvSpPr/>
                  <p:nvPr/>
                </p:nvSpPr>
                <p:spPr>
                  <a:xfrm rot="2941790">
                    <a:off x="1779408" y="2576816"/>
                    <a:ext cx="353285" cy="313747"/>
                  </a:xfrm>
                  <a:prstGeom prst="arc">
                    <a:avLst>
                      <a:gd name="adj1" fmla="val 17746900"/>
                      <a:gd name="adj2" fmla="val 0"/>
                    </a:avLst>
                  </a:prstGeom>
                  <a:ln w="25400">
                    <a:solidFill>
                      <a:srgbClr val="0716A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4" name="Oval 13"/>
                <p:cNvSpPr/>
                <p:nvPr/>
              </p:nvSpPr>
              <p:spPr>
                <a:xfrm>
                  <a:off x="6796388" y="3037936"/>
                  <a:ext cx="130628" cy="13263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6633472" y="3385336"/>
                  <a:ext cx="130628" cy="13263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5677381" y="3052623"/>
                <a:ext cx="959842" cy="31333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6800" rIns="90000" bIns="46800"/>
              <a:lstStyle/>
              <a:p>
                <a:pPr marL="357188" lvl="1">
                  <a:spcBef>
                    <a:spcPts val="0"/>
                  </a:spcBef>
                  <a:spcAft>
                    <a:spcPts val="0"/>
                  </a:spcAft>
                  <a:buSzPct val="100000"/>
                  <a:defRPr/>
                </a:pPr>
                <a:r>
                  <a:rPr lang="en-US" i="1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  <a:p>
                <a:pPr marL="357188" lvl="1">
                  <a:spcBef>
                    <a:spcPts val="0"/>
                  </a:spcBef>
                  <a:spcAft>
                    <a:spcPts val="0"/>
                  </a:spcAft>
                  <a:buSzPct val="100000"/>
                  <a:defRPr/>
                </a:pPr>
                <a:endParaRPr lang="en-US" sz="2000" b="1" dirty="0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</p:grpSp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 rot="21130395">
              <a:off x="4034192" y="3338424"/>
              <a:ext cx="1188829" cy="5090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marL="0" lvl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+mn-lt"/>
                </a:rPr>
                <a:t>acyclic </a:t>
              </a:r>
            </a:p>
            <a:p>
              <a:pPr marL="0" lvl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+mn-lt"/>
                </a:rPr>
                <a:t>solutions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195894" y="4390031"/>
            <a:ext cx="2227739" cy="611135"/>
            <a:chOff x="4688761" y="2575319"/>
            <a:chExt cx="2227739" cy="611135"/>
          </a:xfrm>
        </p:grpSpPr>
        <p:grpSp>
          <p:nvGrpSpPr>
            <p:cNvPr id="21" name="Group 20"/>
            <p:cNvGrpSpPr/>
            <p:nvPr/>
          </p:nvGrpSpPr>
          <p:grpSpPr>
            <a:xfrm>
              <a:off x="5881984" y="2657374"/>
              <a:ext cx="1034516" cy="529080"/>
              <a:chOff x="5881984" y="2312604"/>
              <a:chExt cx="1034516" cy="52908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881984" y="2312604"/>
                <a:ext cx="1034516" cy="529080"/>
                <a:chOff x="5729584" y="2988887"/>
                <a:chExt cx="1034516" cy="529080"/>
              </a:xfrm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5729584" y="3017507"/>
                  <a:ext cx="930916" cy="428639"/>
                  <a:chOff x="1654629" y="2557047"/>
                  <a:chExt cx="930916" cy="428639"/>
                </a:xfrm>
              </p:grpSpPr>
              <p:sp>
                <p:nvSpPr>
                  <p:cNvPr id="28" name="Oval 27"/>
                  <p:cNvSpPr/>
                  <p:nvPr/>
                </p:nvSpPr>
                <p:spPr>
                  <a:xfrm>
                    <a:off x="1654629" y="2683140"/>
                    <a:ext cx="130628" cy="132631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9" name="Straight Arrow Connector 28"/>
                  <p:cNvCxnSpPr/>
                  <p:nvPr/>
                </p:nvCxnSpPr>
                <p:spPr>
                  <a:xfrm flipV="1">
                    <a:off x="1785257" y="2589792"/>
                    <a:ext cx="620860" cy="143899"/>
                  </a:xfrm>
                  <a:prstGeom prst="straightConnector1">
                    <a:avLst/>
                  </a:prstGeom>
                  <a:ln w="25400">
                    <a:solidFill>
                      <a:srgbClr val="00206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Arrow Connector 29"/>
                  <p:cNvCxnSpPr/>
                  <p:nvPr/>
                </p:nvCxnSpPr>
                <p:spPr>
                  <a:xfrm>
                    <a:off x="1779999" y="2772735"/>
                    <a:ext cx="805546" cy="212951"/>
                  </a:xfrm>
                  <a:prstGeom prst="straightConnector1">
                    <a:avLst/>
                  </a:prstGeom>
                  <a:ln w="25400">
                    <a:solidFill>
                      <a:srgbClr val="00206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" name="Arc 30"/>
                  <p:cNvSpPr/>
                  <p:nvPr/>
                </p:nvSpPr>
                <p:spPr>
                  <a:xfrm rot="2941790">
                    <a:off x="1779408" y="2576816"/>
                    <a:ext cx="353285" cy="313747"/>
                  </a:xfrm>
                  <a:prstGeom prst="arc">
                    <a:avLst/>
                  </a:prstGeom>
                  <a:ln w="25400">
                    <a:solidFill>
                      <a:srgbClr val="0716A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6" name="Oval 25"/>
                <p:cNvSpPr/>
                <p:nvPr/>
              </p:nvSpPr>
              <p:spPr>
                <a:xfrm>
                  <a:off x="6469534" y="2988887"/>
                  <a:ext cx="130628" cy="13263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6633472" y="3385336"/>
                  <a:ext cx="130628" cy="13263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Rectangle 4"/>
              <p:cNvSpPr>
                <a:spLocks noChangeArrowheads="1"/>
              </p:cNvSpPr>
              <p:nvPr/>
            </p:nvSpPr>
            <p:spPr bwMode="auto">
              <a:xfrm>
                <a:off x="5983138" y="2361847"/>
                <a:ext cx="906851" cy="34357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6800" rIns="90000" bIns="46800"/>
              <a:lstStyle/>
              <a:p>
                <a:pPr marL="357188" lvl="1">
                  <a:spcBef>
                    <a:spcPts val="0"/>
                  </a:spcBef>
                  <a:spcAft>
                    <a:spcPts val="0"/>
                  </a:spcAft>
                  <a:buSzPct val="100000"/>
                  <a:defRPr/>
                </a:pPr>
                <a:r>
                  <a:rPr lang="en-US" i="1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  <a:p>
                <a:pPr marL="357188" lvl="1">
                  <a:spcBef>
                    <a:spcPts val="0"/>
                  </a:spcBef>
                  <a:spcAft>
                    <a:spcPts val="0"/>
                  </a:spcAft>
                  <a:buSzPct val="100000"/>
                  <a:defRPr/>
                </a:pPr>
                <a:endParaRPr lang="en-US" sz="2000" b="1" dirty="0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</p:grpSp>
        <p:sp>
          <p:nvSpPr>
            <p:cNvPr id="22" name="Rectangle 4"/>
            <p:cNvSpPr>
              <a:spLocks noChangeArrowheads="1"/>
            </p:cNvSpPr>
            <p:nvPr/>
          </p:nvSpPr>
          <p:spPr bwMode="auto">
            <a:xfrm>
              <a:off x="4688761" y="2575319"/>
              <a:ext cx="1398950" cy="5090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marL="0" lvl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+mn-lt"/>
                </a:rPr>
                <a:t>unsafe solutions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713439" y="3377699"/>
            <a:ext cx="2211704" cy="632063"/>
            <a:chOff x="2275034" y="3377698"/>
            <a:chExt cx="2211704" cy="632063"/>
          </a:xfrm>
        </p:grpSpPr>
        <p:sp>
          <p:nvSpPr>
            <p:cNvPr id="33" name="Rectangle 4"/>
            <p:cNvSpPr>
              <a:spLocks noChangeArrowheads="1"/>
            </p:cNvSpPr>
            <p:nvPr/>
          </p:nvSpPr>
          <p:spPr bwMode="auto">
            <a:xfrm>
              <a:off x="3448912" y="3474209"/>
              <a:ext cx="906851" cy="34357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marL="357188" lvl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r>
                <a:rPr lang="en-US" i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  <a:p>
              <a:pPr marL="357188" lvl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2275034" y="3377698"/>
              <a:ext cx="2211704" cy="632063"/>
              <a:chOff x="2275034" y="3377698"/>
              <a:chExt cx="2211704" cy="632063"/>
            </a:xfrm>
          </p:grpSpPr>
          <p:sp>
            <p:nvSpPr>
              <p:cNvPr id="35" name="Rectangle 4"/>
              <p:cNvSpPr>
                <a:spLocks noChangeArrowheads="1"/>
              </p:cNvSpPr>
              <p:nvPr/>
            </p:nvSpPr>
            <p:spPr bwMode="auto">
              <a:xfrm>
                <a:off x="2275034" y="3377698"/>
                <a:ext cx="1298813" cy="43855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6800" rIns="90000" bIns="46800"/>
              <a:lstStyle/>
              <a:p>
                <a:pPr marL="0" lvl="1">
                  <a:spcBef>
                    <a:spcPts val="0"/>
                  </a:spcBef>
                  <a:spcAft>
                    <a:spcPts val="0"/>
                  </a:spcAft>
                  <a:buSzPct val="100000"/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latin typeface="+mn-lt"/>
                  </a:rPr>
                  <a:t>cyclic solutions</a:t>
                </a:r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 rot="1470907">
                <a:off x="3377692" y="3478558"/>
                <a:ext cx="1109046" cy="531203"/>
                <a:chOff x="3377692" y="3350222"/>
                <a:chExt cx="1109046" cy="531203"/>
              </a:xfrm>
            </p:grpSpPr>
            <p:grpSp>
              <p:nvGrpSpPr>
                <p:cNvPr id="37" name="Group 36"/>
                <p:cNvGrpSpPr/>
                <p:nvPr/>
              </p:nvGrpSpPr>
              <p:grpSpPr>
                <a:xfrm rot="19228868">
                  <a:off x="3452222" y="3350222"/>
                  <a:ext cx="1034516" cy="531203"/>
                  <a:chOff x="5729584" y="2986764"/>
                  <a:chExt cx="1034516" cy="531203"/>
                </a:xfrm>
              </p:grpSpPr>
              <p:grpSp>
                <p:nvGrpSpPr>
                  <p:cNvPr id="39" name="Group 38"/>
                  <p:cNvGrpSpPr/>
                  <p:nvPr/>
                </p:nvGrpSpPr>
                <p:grpSpPr>
                  <a:xfrm>
                    <a:off x="5729584" y="2986764"/>
                    <a:ext cx="930916" cy="459382"/>
                    <a:chOff x="1654629" y="2526304"/>
                    <a:chExt cx="930916" cy="459382"/>
                  </a:xfrm>
                </p:grpSpPr>
                <p:sp>
                  <p:nvSpPr>
                    <p:cNvPr id="41" name="Oval 40"/>
                    <p:cNvSpPr/>
                    <p:nvPr/>
                  </p:nvSpPr>
                  <p:spPr>
                    <a:xfrm>
                      <a:off x="1654629" y="2683140"/>
                      <a:ext cx="130628" cy="132631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42" name="Straight Arrow Connector 41"/>
                    <p:cNvCxnSpPr/>
                    <p:nvPr/>
                  </p:nvCxnSpPr>
                  <p:spPr>
                    <a:xfrm>
                      <a:off x="1779999" y="2772735"/>
                      <a:ext cx="805546" cy="212951"/>
                    </a:xfrm>
                    <a:prstGeom prst="straightConnector1">
                      <a:avLst/>
                    </a:prstGeom>
                    <a:ln w="25400">
                      <a:solidFill>
                        <a:srgbClr val="002060"/>
                      </a:solidFill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3" name="Arc 42"/>
                    <p:cNvSpPr/>
                    <p:nvPr/>
                  </p:nvSpPr>
                  <p:spPr>
                    <a:xfrm rot="2941790">
                      <a:off x="1709648" y="2579967"/>
                      <a:ext cx="384792" cy="277465"/>
                    </a:xfrm>
                    <a:prstGeom prst="arc">
                      <a:avLst/>
                    </a:prstGeom>
                    <a:ln w="25400">
                      <a:solidFill>
                        <a:srgbClr val="0716A9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40" name="Oval 39"/>
                  <p:cNvSpPr/>
                  <p:nvPr/>
                </p:nvSpPr>
                <p:spPr>
                  <a:xfrm>
                    <a:off x="6633472" y="3385336"/>
                    <a:ext cx="130628" cy="132631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8" name="Freeform 37"/>
                <p:cNvSpPr/>
                <p:nvPr/>
              </p:nvSpPr>
              <p:spPr>
                <a:xfrm rot="19228868">
                  <a:off x="3377692" y="3528757"/>
                  <a:ext cx="372675" cy="314892"/>
                </a:xfrm>
                <a:custGeom>
                  <a:avLst/>
                  <a:gdLst>
                    <a:gd name="connsiteX0" fmla="*/ 165073 w 372675"/>
                    <a:gd name="connsiteY0" fmla="*/ 314892 h 314892"/>
                    <a:gd name="connsiteX1" fmla="*/ 344955 w 372675"/>
                    <a:gd name="connsiteY1" fmla="*/ 254932 h 314892"/>
                    <a:gd name="connsiteX2" fmla="*/ 359945 w 372675"/>
                    <a:gd name="connsiteY2" fmla="*/ 90040 h 314892"/>
                    <a:gd name="connsiteX3" fmla="*/ 225034 w 372675"/>
                    <a:gd name="connsiteY3" fmla="*/ 99 h 314892"/>
                    <a:gd name="connsiteX4" fmla="*/ 60142 w 372675"/>
                    <a:gd name="connsiteY4" fmla="*/ 75050 h 314892"/>
                    <a:gd name="connsiteX5" fmla="*/ 181 w 372675"/>
                    <a:gd name="connsiteY5" fmla="*/ 194971 h 314892"/>
                    <a:gd name="connsiteX6" fmla="*/ 45152 w 372675"/>
                    <a:gd name="connsiteY6" fmla="*/ 269922 h 314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2675" h="314892">
                      <a:moveTo>
                        <a:pt x="165073" y="314892"/>
                      </a:moveTo>
                      <a:cubicBezTo>
                        <a:pt x="238774" y="303649"/>
                        <a:pt x="312476" y="292407"/>
                        <a:pt x="344955" y="254932"/>
                      </a:cubicBezTo>
                      <a:cubicBezTo>
                        <a:pt x="377434" y="217457"/>
                        <a:pt x="379932" y="132512"/>
                        <a:pt x="359945" y="90040"/>
                      </a:cubicBezTo>
                      <a:cubicBezTo>
                        <a:pt x="339958" y="47568"/>
                        <a:pt x="275001" y="2597"/>
                        <a:pt x="225034" y="99"/>
                      </a:cubicBezTo>
                      <a:cubicBezTo>
                        <a:pt x="175067" y="-2399"/>
                        <a:pt x="97617" y="42571"/>
                        <a:pt x="60142" y="75050"/>
                      </a:cubicBezTo>
                      <a:cubicBezTo>
                        <a:pt x="22667" y="107529"/>
                        <a:pt x="2679" y="162492"/>
                        <a:pt x="181" y="194971"/>
                      </a:cubicBezTo>
                      <a:cubicBezTo>
                        <a:pt x="-2317" y="227450"/>
                        <a:pt x="21417" y="248686"/>
                        <a:pt x="45152" y="269922"/>
                      </a:cubicBezTo>
                    </a:path>
                  </a:pathLst>
                </a:custGeom>
                <a:noFill/>
                <a:ln>
                  <a:solidFill>
                    <a:srgbClr val="002060"/>
                  </a:solidFill>
                  <a:tailEnd type="triangle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4" name="Group 43"/>
          <p:cNvGrpSpPr/>
          <p:nvPr/>
        </p:nvGrpSpPr>
        <p:grpSpPr>
          <a:xfrm>
            <a:off x="3378082" y="2625246"/>
            <a:ext cx="1244051" cy="1415167"/>
            <a:chOff x="939676" y="2625245"/>
            <a:chExt cx="1244051" cy="1415167"/>
          </a:xfrm>
        </p:grpSpPr>
        <p:sp>
          <p:nvSpPr>
            <p:cNvPr id="5" name="Left Brace 4"/>
            <p:cNvSpPr/>
            <p:nvPr/>
          </p:nvSpPr>
          <p:spPr>
            <a:xfrm>
              <a:off x="1953143" y="2625245"/>
              <a:ext cx="230584" cy="1415167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"/>
            <p:cNvSpPr>
              <a:spLocks noChangeArrowheads="1"/>
            </p:cNvSpPr>
            <p:nvPr/>
          </p:nvSpPr>
          <p:spPr bwMode="auto">
            <a:xfrm>
              <a:off x="939676" y="3007330"/>
              <a:ext cx="1200510" cy="5090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marL="0" lvl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+mn-lt"/>
                </a:rPr>
                <a:t>safe solutions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029412" y="2625246"/>
            <a:ext cx="1435425" cy="2532543"/>
            <a:chOff x="754580" y="2199782"/>
            <a:chExt cx="1435425" cy="2532543"/>
          </a:xfrm>
        </p:grpSpPr>
        <p:sp>
          <p:nvSpPr>
            <p:cNvPr id="48" name="Left Brace 47"/>
            <p:cNvSpPr/>
            <p:nvPr/>
          </p:nvSpPr>
          <p:spPr>
            <a:xfrm>
              <a:off x="1953143" y="2199782"/>
              <a:ext cx="236862" cy="2532543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"/>
            <p:cNvSpPr>
              <a:spLocks noChangeArrowheads="1"/>
            </p:cNvSpPr>
            <p:nvPr/>
          </p:nvSpPr>
          <p:spPr bwMode="auto">
            <a:xfrm>
              <a:off x="754580" y="3236072"/>
              <a:ext cx="1200510" cy="5090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marL="0" lvl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+mn-lt"/>
                </a:rPr>
                <a:t>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60219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6-04-12 at 12.17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47" y="2021450"/>
            <a:ext cx="5418467" cy="31634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67842" y="4605710"/>
            <a:ext cx="1633117" cy="369332"/>
          </a:xfrm>
          <a:prstGeom prst="rect">
            <a:avLst/>
          </a:prstGeom>
          <a:solidFill>
            <a:srgbClr val="FFFC9C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Cycle-checking</a:t>
            </a:r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 bwMode="auto">
          <a:xfrm flipH="1" flipV="1">
            <a:off x="5738517" y="4699996"/>
            <a:ext cx="1529324" cy="903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875714" y="4095375"/>
            <a:ext cx="3005313" cy="369332"/>
          </a:xfrm>
          <a:prstGeom prst="rect">
            <a:avLst/>
          </a:prstGeom>
          <a:solidFill>
            <a:srgbClr val="FFFC9C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/>
              </a:rPr>
              <a:t>Decide which state to plan for </a:t>
            </a:r>
          </a:p>
        </p:txBody>
      </p:sp>
      <p:cxnSp>
        <p:nvCxnSpPr>
          <p:cNvPr id="17" name="Straight Arrow Connector 16"/>
          <p:cNvCxnSpPr>
            <a:cxnSpLocks/>
            <a:stCxn id="16" idx="1"/>
          </p:cNvCxnSpPr>
          <p:nvPr/>
        </p:nvCxnSpPr>
        <p:spPr bwMode="auto">
          <a:xfrm flipH="1">
            <a:off x="6322039" y="4280041"/>
            <a:ext cx="553675" cy="11948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76400" y="241052"/>
            <a:ext cx="8839200" cy="625473"/>
          </a:xfrm>
        </p:spPr>
        <p:txBody>
          <a:bodyPr/>
          <a:lstStyle/>
          <a:p>
            <a:r>
              <a:rPr lang="en-US" dirty="0"/>
              <a:t>Finding (Unsafe) Solutions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822929" y="800611"/>
            <a:ext cx="1704313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latin typeface="Times New Roman"/>
                <a:cs typeface="Times New Roman"/>
              </a:rPr>
              <a:t>For comparison: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D55E73-6D38-1847-8B72-9C7E76D28D93}"/>
              </a:ext>
            </a:extLst>
          </p:cNvPr>
          <p:cNvSpPr/>
          <p:nvPr/>
        </p:nvSpPr>
        <p:spPr>
          <a:xfrm>
            <a:off x="1845148" y="5431746"/>
            <a:ext cx="3432863" cy="1015663"/>
          </a:xfrm>
          <a:prstGeom prst="rect">
            <a:avLst/>
          </a:prstGeom>
          <a:solidFill>
            <a:srgbClr val="D0F7FE"/>
          </a:solidFill>
          <a:ln>
            <a:solidFill>
              <a:srgbClr val="D0F7FE"/>
            </a:solidFill>
          </a:ln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b="1" dirty="0">
                <a:latin typeface="Times New Roman"/>
                <a:cs typeface="Times New Roman"/>
              </a:rPr>
              <a:t>Poll</a:t>
            </a:r>
            <a:r>
              <a:rPr lang="en-US" sz="2000" dirty="0">
                <a:latin typeface="Times New Roman"/>
                <a:cs typeface="Times New Roman"/>
              </a:rPr>
              <a:t>: which should 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(*)</a:t>
            </a:r>
            <a:r>
              <a:rPr lang="en-US" sz="2000" dirty="0">
                <a:latin typeface="Times New Roman"/>
                <a:cs typeface="Times New Roman"/>
              </a:rPr>
              <a:t> be?</a:t>
            </a:r>
            <a:br>
              <a:rPr lang="en-US" sz="2000" dirty="0">
                <a:latin typeface="Times New Roman"/>
                <a:cs typeface="Times New Roman"/>
              </a:rPr>
            </a:br>
            <a:r>
              <a:rPr lang="en-US" sz="2000" dirty="0">
                <a:latin typeface="Times New Roman"/>
                <a:cs typeface="Times New Roman"/>
              </a:rPr>
              <a:t>A. </a:t>
            </a:r>
            <a:r>
              <a:rPr lang="en-US" sz="2000" dirty="0" err="1">
                <a:latin typeface="Calibri" panose="020F0502020204030204" pitchFamily="34" charset="0"/>
                <a:cs typeface="Times New Roman"/>
              </a:rPr>
              <a:t>nondeterministically</a:t>
            </a:r>
            <a:r>
              <a:rPr lang="en-US" sz="2000" dirty="0">
                <a:latin typeface="Calibri" panose="020F0502020204030204" pitchFamily="34" charset="0"/>
                <a:cs typeface="Times New Roman"/>
              </a:rPr>
              <a:t> choose</a:t>
            </a:r>
            <a:endParaRPr lang="en-US" sz="2000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latin typeface="Times New Roman"/>
                <a:cs typeface="Times New Roman"/>
              </a:rPr>
              <a:t>B. </a:t>
            </a:r>
            <a:r>
              <a:rPr lang="en-US" sz="2000" dirty="0">
                <a:latin typeface="Calibri" panose="020F0502020204030204" pitchFamily="34" charset="0"/>
                <a:cs typeface="Times New Roman"/>
              </a:rPr>
              <a:t>arbitrarily choose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4E668-3CD7-5445-87BA-6E68461F66CC}"/>
              </a:ext>
            </a:extLst>
          </p:cNvPr>
          <p:cNvSpPr/>
          <p:nvPr/>
        </p:nvSpPr>
        <p:spPr>
          <a:xfrm>
            <a:off x="1603735" y="4209630"/>
            <a:ext cx="482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/>
              </a:rPr>
              <a:t>(*)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874005F-69BE-A947-8AB6-6434C16DCE34}"/>
              </a:ext>
            </a:extLst>
          </p:cNvPr>
          <p:cNvSpPr txBox="1">
            <a:spLocks/>
          </p:cNvSpPr>
          <p:nvPr/>
        </p:nvSpPr>
        <p:spPr>
          <a:xfrm>
            <a:off x="7714156" y="1195142"/>
            <a:ext cx="4124334" cy="2585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0" rIns="0"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Calibri"/>
              </a:rPr>
              <a:t>Forward-search </a:t>
            </a:r>
            <a:r>
              <a:rPr lang="en-US" sz="1800" dirty="0"/>
              <a:t>(</a:t>
            </a:r>
            <a:r>
              <a:rPr lang="en-US" sz="1800" dirty="0" err="1"/>
              <a:t>Σ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s</a:t>
            </a:r>
            <a:r>
              <a:rPr lang="en-US" sz="1800" baseline="-25000" dirty="0"/>
              <a:t>0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g</a:t>
            </a:r>
            <a:r>
              <a:rPr lang="en-US" sz="1800" dirty="0"/>
              <a:t>) </a:t>
            </a:r>
          </a:p>
          <a:p>
            <a:pPr marL="401638" lvl="1" indent="0">
              <a:spcBef>
                <a:spcPts val="0"/>
              </a:spcBef>
              <a:buNone/>
            </a:pPr>
            <a:r>
              <a:rPr lang="en-US" sz="1800" i="1" dirty="0"/>
              <a:t>s</a:t>
            </a:r>
            <a:r>
              <a:rPr lang="en-US" sz="1800" dirty="0"/>
              <a:t> ← </a:t>
            </a:r>
            <a:r>
              <a:rPr lang="en-US" sz="1800" i="1" dirty="0"/>
              <a:t>s</a:t>
            </a:r>
            <a:r>
              <a:rPr lang="en-US" sz="1800" baseline="-25000" dirty="0"/>
              <a:t>0</a:t>
            </a:r>
            <a:r>
              <a:rPr lang="en-US" sz="1800" dirty="0"/>
              <a:t>;   </a:t>
            </a:r>
            <a:r>
              <a:rPr lang="en-US" sz="1800" i="1" dirty="0"/>
              <a:t>π</a:t>
            </a:r>
            <a:r>
              <a:rPr lang="en-US" sz="1800" dirty="0"/>
              <a:t> ← ⟨⟩</a:t>
            </a:r>
          </a:p>
          <a:p>
            <a:pPr marL="401638" lvl="1" indent="0">
              <a:spcBef>
                <a:spcPts val="0"/>
              </a:spcBef>
              <a:buNone/>
            </a:pPr>
            <a:r>
              <a:rPr lang="en-US" sz="1800" dirty="0"/>
              <a:t>loop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1800" dirty="0"/>
              <a:t>if </a:t>
            </a:r>
            <a:r>
              <a:rPr lang="en-US" sz="1800" i="1" dirty="0"/>
              <a:t>s</a:t>
            </a:r>
            <a:r>
              <a:rPr lang="en-US" sz="1800" dirty="0"/>
              <a:t> satisfies </a:t>
            </a:r>
            <a:r>
              <a:rPr lang="en-US" sz="1800" i="1" dirty="0"/>
              <a:t>g</a:t>
            </a:r>
            <a:r>
              <a:rPr lang="en-US" sz="1800" dirty="0"/>
              <a:t> then return </a:t>
            </a:r>
            <a:r>
              <a:rPr lang="en-US" sz="1800" i="1" dirty="0"/>
              <a:t>π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1800" i="1" dirty="0"/>
              <a:t>A</a:t>
            </a:r>
            <a:r>
              <a:rPr lang="en-US" sz="1800" dirty="0"/>
              <a:t>′ ←{</a:t>
            </a:r>
            <a:r>
              <a:rPr lang="en-US" sz="1800" i="1" dirty="0"/>
              <a:t>a </a:t>
            </a:r>
            <a:r>
              <a:rPr lang="en-US" sz="1800" dirty="0">
                <a:latin typeface="Symbol" charset="2"/>
                <a:cs typeface="Symbol" charset="2"/>
              </a:rPr>
              <a:t>∈</a:t>
            </a:r>
            <a:r>
              <a:rPr lang="en-US" sz="1800" dirty="0"/>
              <a:t> </a:t>
            </a:r>
            <a:r>
              <a:rPr lang="en-US" sz="1800" i="1" dirty="0"/>
              <a:t>A </a:t>
            </a:r>
            <a:r>
              <a:rPr lang="en-US" sz="1800" dirty="0"/>
              <a:t>| </a:t>
            </a:r>
            <a:r>
              <a:rPr lang="en-US" sz="1800" i="1" dirty="0"/>
              <a:t>a </a:t>
            </a:r>
            <a:r>
              <a:rPr lang="en-US" sz="1800" dirty="0"/>
              <a:t>is applicable in </a:t>
            </a:r>
            <a:r>
              <a:rPr lang="en-US" sz="1800" i="1" dirty="0"/>
              <a:t>s</a:t>
            </a:r>
            <a:r>
              <a:rPr lang="en-US" sz="1800" dirty="0"/>
              <a:t>}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1800" dirty="0"/>
              <a:t>if </a:t>
            </a:r>
            <a:r>
              <a:rPr lang="en-US" sz="1800" i="1" dirty="0"/>
              <a:t>A</a:t>
            </a:r>
            <a:r>
              <a:rPr lang="en-US" sz="1800" dirty="0"/>
              <a:t>′ = ∅ then return </a:t>
            </a:r>
            <a:r>
              <a:rPr lang="en-US" sz="1800" dirty="0">
                <a:latin typeface="Calibri"/>
                <a:cs typeface="Calibri"/>
              </a:rPr>
              <a:t>failure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1800" dirty="0" err="1">
                <a:latin typeface="Calibri"/>
              </a:rPr>
              <a:t>nondeterministically</a:t>
            </a:r>
            <a:r>
              <a:rPr lang="en-US" sz="1800" dirty="0">
                <a:latin typeface="Calibri"/>
              </a:rPr>
              <a:t> choose </a:t>
            </a:r>
            <a:r>
              <a:rPr lang="en-US" sz="1800" i="1" dirty="0"/>
              <a:t>a</a:t>
            </a:r>
            <a:r>
              <a:rPr lang="en-US" sz="1800" dirty="0"/>
              <a:t> </a:t>
            </a:r>
            <a:r>
              <a:rPr lang="en-US" sz="1800" dirty="0">
                <a:latin typeface="Symbol" charset="2"/>
                <a:cs typeface="Symbol" charset="2"/>
              </a:rPr>
              <a:t>∈</a:t>
            </a:r>
            <a:r>
              <a:rPr lang="en-US" sz="1800" dirty="0"/>
              <a:t> </a:t>
            </a:r>
            <a:r>
              <a:rPr lang="en-US" sz="1800" i="1" dirty="0"/>
              <a:t>A</a:t>
            </a:r>
            <a:r>
              <a:rPr lang="en-US" sz="1800" dirty="0"/>
              <a:t>′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1800" i="1" dirty="0"/>
              <a:t>s </a:t>
            </a:r>
            <a:r>
              <a:rPr lang="en-US" sz="1800" dirty="0"/>
              <a:t>← </a:t>
            </a:r>
            <a:r>
              <a:rPr lang="en-US" sz="1800" dirty="0" err="1"/>
              <a:t>γ</a:t>
            </a:r>
            <a:r>
              <a:rPr lang="en-US" sz="1800" dirty="0"/>
              <a:t>(</a:t>
            </a:r>
            <a:r>
              <a:rPr lang="en-US" sz="1800" i="1" dirty="0" err="1"/>
              <a:t>s,a</a:t>
            </a:r>
            <a:r>
              <a:rPr lang="en-US" sz="1800" dirty="0"/>
              <a:t>);   </a:t>
            </a:r>
            <a:r>
              <a:rPr lang="en-US" sz="1800" i="1" dirty="0"/>
              <a:t>π</a:t>
            </a:r>
            <a:r>
              <a:rPr lang="en-US" sz="1800" dirty="0"/>
              <a:t> ← </a:t>
            </a:r>
            <a:r>
              <a:rPr lang="en-US" sz="1800" i="1" dirty="0"/>
              <a:t>π.a</a:t>
            </a:r>
            <a:br>
              <a:rPr lang="en-US" sz="1800" i="1" dirty="0"/>
            </a:b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754805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DFB260B1-7087-7F24-7111-AAD65343D42F}"/>
              </a:ext>
            </a:extLst>
          </p:cNvPr>
          <p:cNvSpPr txBox="1"/>
          <p:nvPr/>
        </p:nvSpPr>
        <p:spPr>
          <a:xfrm>
            <a:off x="2003758" y="3167158"/>
            <a:ext cx="2057615" cy="369332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Ins="0" rtlCol="0">
            <a:spAutoFit/>
          </a:bodyPr>
          <a:lstStyle/>
          <a:p>
            <a:pPr>
              <a:tabLst>
                <a:tab pos="230188" algn="l"/>
              </a:tabLst>
            </a:pPr>
            <a:r>
              <a:rPr lang="en-US" i="1" baseline="-25000" dirty="0">
                <a:latin typeface="Times New Roman" charset="0"/>
              </a:rPr>
              <a:t>            </a:t>
            </a:r>
            <a:r>
              <a:rPr lang="en-US" i="1" dirty="0">
                <a:latin typeface="Times New Roman" charset="0"/>
              </a:rPr>
              <a:t>s</a:t>
            </a:r>
            <a:r>
              <a:rPr lang="en-US" dirty="0">
                <a:latin typeface="Times New Roman" charset="0"/>
              </a:rPr>
              <a:t> = </a:t>
            </a:r>
            <a:r>
              <a:rPr lang="en-US" dirty="0" err="1">
                <a:latin typeface="Calibri" charset="0"/>
              </a:rPr>
              <a:t>on_ship        </a:t>
            </a:r>
          </a:p>
        </p:txBody>
      </p:sp>
      <p:pic>
        <p:nvPicPr>
          <p:cNvPr id="11" name="Picture 10" descr="Screen Shot 2016-04-12 at 12.17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1" y="76861"/>
            <a:ext cx="5082293" cy="296718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9789635" y="6519446"/>
            <a:ext cx="11020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 </a:t>
            </a:r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5001492" y="1"/>
            <a:ext cx="3126509" cy="621961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42851" y="5012238"/>
            <a:ext cx="772969" cy="369332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{}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902" y="1791855"/>
            <a:ext cx="6477000" cy="5054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36112" y="4826110"/>
            <a:ext cx="284052" cy="353943"/>
          </a:xfrm>
          <a:prstGeom prst="rect">
            <a:avLst/>
          </a:prstGeom>
          <a:noFill/>
        </p:spPr>
        <p:txBody>
          <a:bodyPr wrap="none" bIns="0" rtlCol="0">
            <a:spAutoFit/>
          </a:bodyPr>
          <a:lstStyle/>
          <a:p>
            <a:r>
              <a:rPr lang="en-US" sz="2000" i="1" dirty="0">
                <a:latin typeface="Times New Roman"/>
                <a:cs typeface="Times New Roman"/>
              </a:rPr>
              <a:t>s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6C1875-B9D0-1A41-92BE-A4F3186EB64E}"/>
              </a:ext>
            </a:extLst>
          </p:cNvPr>
          <p:cNvSpPr txBox="1"/>
          <p:nvPr/>
        </p:nvSpPr>
        <p:spPr>
          <a:xfrm>
            <a:off x="2029918" y="5986100"/>
            <a:ext cx="2027030" cy="369332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Visited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</p:txBody>
      </p:sp>
      <p:sp>
        <p:nvSpPr>
          <p:cNvPr id="16" name="Oval 15"/>
          <p:cNvSpPr/>
          <p:nvPr/>
        </p:nvSpPr>
        <p:spPr>
          <a:xfrm>
            <a:off x="10165984" y="3285461"/>
            <a:ext cx="553297" cy="2247393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4240951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833571" y="4400957"/>
            <a:ext cx="1737956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9789635" y="6519446"/>
            <a:ext cx="11020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 </a:t>
            </a:r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5001492" y="1"/>
            <a:ext cx="3126509" cy="621961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42850" y="5012238"/>
            <a:ext cx="2473754" cy="369332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unload)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03758" y="3167158"/>
            <a:ext cx="2073132" cy="1200329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Ins="0" rtlCol="0">
            <a:spAutoFit/>
          </a:bodyPr>
          <a:lstStyle/>
          <a:p>
            <a:pPr>
              <a:tabLst>
                <a:tab pos="230188" algn="l"/>
              </a:tabLst>
            </a:pPr>
            <a:r>
              <a:rPr lang="en-US" i="1" baseline="-25000" dirty="0">
                <a:latin typeface="Times New Roman" charset="0"/>
              </a:rPr>
              <a:t>            </a:t>
            </a:r>
            <a:r>
              <a:rPr lang="en-US" i="1" dirty="0">
                <a:latin typeface="Times New Roman" charset="0"/>
              </a:rPr>
              <a:t>s</a:t>
            </a:r>
            <a:r>
              <a:rPr lang="en-US" dirty="0">
                <a:latin typeface="Times New Roman" charset="0"/>
              </a:rPr>
              <a:t> = </a:t>
            </a:r>
            <a:r>
              <a:rPr lang="en-US" dirty="0" err="1">
                <a:latin typeface="Calibri" charset="0"/>
              </a:rPr>
              <a:t>on_ship</a:t>
            </a:r>
            <a:endParaRPr lang="en-US" dirty="0">
              <a:latin typeface="Times New Roman" panose="02020603050405020304" pitchFamily="18" charset="0"/>
            </a:endParaRPr>
          </a:p>
          <a:p>
            <a:pPr>
              <a:tabLst>
                <a:tab pos="230188" algn="l"/>
              </a:tabLst>
            </a:pPr>
            <a:r>
              <a:rPr lang="en-US" i="1" dirty="0">
                <a:latin typeface="Times New Roman" panose="02020603050405020304" pitchFamily="18" charset="0"/>
              </a:rPr>
              <a:t>	    </a:t>
            </a:r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 = </a:t>
            </a:r>
            <a:r>
              <a:rPr lang="en-US" dirty="0">
                <a:latin typeface="Calibri" charset="0"/>
              </a:rPr>
              <a:t>unload</a:t>
            </a:r>
          </a:p>
          <a:p>
            <a:pPr>
              <a:tabLst>
                <a:tab pos="230188" algn="l"/>
              </a:tabLst>
            </a:pPr>
            <a:r>
              <a:rPr lang="en-US" dirty="0">
                <a:latin typeface="Times New Roman" charset="0"/>
              </a:rPr>
              <a:t> </a:t>
            </a:r>
            <a:r>
              <a:rPr lang="el-GR" dirty="0">
                <a:latin typeface="Times New Roman" charset="0"/>
              </a:rPr>
              <a:t>γ</a:t>
            </a:r>
            <a:r>
              <a:rPr lang="en-US" dirty="0">
                <a:solidFill>
                  <a:schemeClr val="tx1"/>
                </a:solidFill>
                <a:latin typeface="Times New Roman" charset="0"/>
                <a:cs typeface="Times New Roman"/>
              </a:rPr>
              <a:t>(</a:t>
            </a:r>
            <a:r>
              <a:rPr lang="en-US" i="1" dirty="0" err="1">
                <a:solidFill>
                  <a:schemeClr val="tx1"/>
                </a:solidFill>
                <a:latin typeface="Times New Roman" charset="0"/>
                <a:cs typeface="Times New Roman"/>
              </a:rPr>
              <a:t>s,a</a:t>
            </a:r>
            <a:r>
              <a:rPr lang="en-US" dirty="0">
                <a:solidFill>
                  <a:schemeClr val="tx1"/>
                </a:solidFill>
                <a:latin typeface="Times New Roman" charset="0"/>
                <a:cs typeface="Times New Roman"/>
              </a:rPr>
              <a:t>)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= {</a:t>
            </a:r>
            <a:r>
              <a:rPr lang="en-US" dirty="0" err="1">
                <a:solidFill>
                  <a:schemeClr val="tx1"/>
                </a:solidFill>
                <a:latin typeface="Calibri"/>
                <a:cs typeface="Calibri"/>
              </a:rPr>
              <a:t>at_harbor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}</a:t>
            </a:r>
          </a:p>
          <a:p>
            <a:pPr>
              <a:tabLst>
                <a:tab pos="230188" algn="l"/>
              </a:tabLst>
            </a:pPr>
            <a:r>
              <a:rPr lang="en-US" i="1" dirty="0">
                <a:latin typeface="Times New Roman" charset="0"/>
              </a:rPr>
              <a:t>s ← s</a:t>
            </a:r>
            <a:r>
              <a:rPr lang="en-US" dirty="0">
                <a:latin typeface="Times New Roman" charset="0"/>
              </a:rPr>
              <a:t>′ = </a:t>
            </a:r>
            <a:r>
              <a:rPr lang="en-US" dirty="0" err="1">
                <a:latin typeface="Calibri" charset="0"/>
              </a:rPr>
              <a:t>at_harbor</a:t>
            </a:r>
            <a:endParaRPr lang="en-US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046" y="1791855"/>
            <a:ext cx="6477000" cy="5054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69711" y="4837655"/>
            <a:ext cx="340158" cy="353943"/>
          </a:xfrm>
          <a:prstGeom prst="rect">
            <a:avLst/>
          </a:prstGeom>
          <a:noFill/>
        </p:spPr>
        <p:txBody>
          <a:bodyPr wrap="none" bIns="0" rtlCol="0">
            <a:spAutoFit/>
          </a:bodyPr>
          <a:lstStyle/>
          <a:p>
            <a:r>
              <a:rPr lang="en-US" sz="2000" i="1" dirty="0">
                <a:latin typeface="Times New Roman"/>
                <a:cs typeface="Times New Roman"/>
              </a:rPr>
              <a:t>s</a:t>
            </a:r>
            <a:r>
              <a:rPr lang="en-US" sz="2000" dirty="0">
                <a:latin typeface="Times New Roman"/>
                <a:cs typeface="Times New Roman"/>
              </a:rPr>
              <a:t>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F669ED-EB78-1C4B-895F-8EF61FF5DA8F}"/>
              </a:ext>
            </a:extLst>
          </p:cNvPr>
          <p:cNvSpPr txBox="1"/>
          <p:nvPr/>
        </p:nvSpPr>
        <p:spPr>
          <a:xfrm>
            <a:off x="4936112" y="4826110"/>
            <a:ext cx="284052" cy="353943"/>
          </a:xfrm>
          <a:prstGeom prst="rect">
            <a:avLst/>
          </a:prstGeom>
          <a:noFill/>
        </p:spPr>
        <p:txBody>
          <a:bodyPr wrap="none" bIns="0" rtlCol="0">
            <a:spAutoFit/>
          </a:bodyPr>
          <a:lstStyle/>
          <a:p>
            <a:r>
              <a:rPr lang="en-US" sz="2000" i="1" dirty="0">
                <a:latin typeface="Times New Roman"/>
                <a:cs typeface="Times New Roman"/>
              </a:rPr>
              <a:t>s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21937D-C91C-F940-9748-A2BE7B022F67}"/>
              </a:ext>
            </a:extLst>
          </p:cNvPr>
          <p:cNvSpPr txBox="1"/>
          <p:nvPr/>
        </p:nvSpPr>
        <p:spPr>
          <a:xfrm>
            <a:off x="5560523" y="3740248"/>
            <a:ext cx="312906" cy="353943"/>
          </a:xfrm>
          <a:prstGeom prst="rect">
            <a:avLst/>
          </a:prstGeom>
          <a:noFill/>
        </p:spPr>
        <p:txBody>
          <a:bodyPr wrap="none" bIns="0" rtlCol="0">
            <a:spAutoFit/>
          </a:bodyPr>
          <a:lstStyle/>
          <a:p>
            <a:r>
              <a:rPr lang="en-US" sz="2000" i="1" dirty="0">
                <a:latin typeface="Times New Roman"/>
                <a:cs typeface="Times New Roman"/>
              </a:rPr>
              <a:t>a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B1EA01-8A5A-3642-9236-DE5981A10B0F}"/>
              </a:ext>
            </a:extLst>
          </p:cNvPr>
          <p:cNvSpPr txBox="1"/>
          <p:nvPr/>
        </p:nvSpPr>
        <p:spPr>
          <a:xfrm>
            <a:off x="2029919" y="5986100"/>
            <a:ext cx="3074881" cy="369332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Visited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 err="1">
                <a:latin typeface="Calibri"/>
                <a:cs typeface="Calibri"/>
              </a:rPr>
              <a:t>at_harbor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</p:txBody>
      </p:sp>
      <p:pic>
        <p:nvPicPr>
          <p:cNvPr id="20" name="Picture 19" descr="Screen Shot 2016-04-12 at 12.17.26 PM.png">
            <a:extLst>
              <a:ext uri="{FF2B5EF4-FFF2-40B4-BE49-F238E27FC236}">
                <a16:creationId xmlns:a16="http://schemas.microsoft.com/office/drawing/2014/main" id="{B935C69D-45B2-824C-A763-539512F09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1" y="76861"/>
            <a:ext cx="5082293" cy="296718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10165984" y="3285461"/>
            <a:ext cx="553297" cy="2247393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165109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003757" y="3167158"/>
            <a:ext cx="1953420" cy="1754326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Ins="0" rtlCol="0">
            <a:spAutoFit/>
          </a:bodyPr>
          <a:lstStyle/>
          <a:p>
            <a:pPr>
              <a:tabLst>
                <a:tab pos="230188" algn="l"/>
              </a:tabLst>
            </a:pPr>
            <a:r>
              <a:rPr lang="en-US" i="1" baseline="-25000" dirty="0">
                <a:latin typeface="Times New Roman" charset="0"/>
              </a:rPr>
              <a:t>            </a:t>
            </a:r>
            <a:r>
              <a:rPr lang="en-US" i="1" dirty="0">
                <a:latin typeface="Times New Roman" charset="0"/>
              </a:rPr>
              <a:t>s</a:t>
            </a:r>
            <a:r>
              <a:rPr lang="en-US" dirty="0">
                <a:latin typeface="Times New Roman" charset="0"/>
              </a:rPr>
              <a:t> = </a:t>
            </a:r>
            <a:r>
              <a:rPr lang="en-US" dirty="0" err="1">
                <a:latin typeface="Calibri" charset="0"/>
              </a:rPr>
              <a:t>at_harbor</a:t>
            </a:r>
            <a:endParaRPr lang="en-US" dirty="0">
              <a:latin typeface="Times New Roman" panose="02020603050405020304" pitchFamily="18" charset="0"/>
            </a:endParaRPr>
          </a:p>
          <a:p>
            <a:pPr>
              <a:tabLst>
                <a:tab pos="230188" algn="l"/>
              </a:tabLst>
            </a:pPr>
            <a:r>
              <a:rPr lang="en-US" i="1" dirty="0">
                <a:latin typeface="Times New Roman" charset="0"/>
              </a:rPr>
              <a:t>        a</a:t>
            </a:r>
            <a:r>
              <a:rPr lang="en-US" dirty="0">
                <a:latin typeface="Times New Roman" charset="0"/>
              </a:rPr>
              <a:t> = </a:t>
            </a:r>
            <a:r>
              <a:rPr lang="en-US" dirty="0">
                <a:latin typeface="Calibri" charset="0"/>
              </a:rPr>
              <a:t>park</a:t>
            </a:r>
          </a:p>
          <a:p>
            <a:pPr>
              <a:tabLst>
                <a:tab pos="230188" algn="l"/>
              </a:tabLst>
            </a:pPr>
            <a:r>
              <a:rPr lang="en-US" dirty="0">
                <a:latin typeface="Times New Roman" charset="0"/>
              </a:rPr>
              <a:t> </a:t>
            </a:r>
            <a:r>
              <a:rPr lang="el-GR" dirty="0">
                <a:latin typeface="Times New Roman" charset="0"/>
              </a:rPr>
              <a:t>γ</a:t>
            </a:r>
            <a:r>
              <a:rPr lang="en-US" dirty="0">
                <a:solidFill>
                  <a:schemeClr val="tx1"/>
                </a:solidFill>
                <a:latin typeface="Times New Roman" charset="0"/>
                <a:cs typeface="Times New Roman"/>
              </a:rPr>
              <a:t>(</a:t>
            </a:r>
            <a:r>
              <a:rPr lang="en-US" i="1" dirty="0" err="1">
                <a:solidFill>
                  <a:schemeClr val="tx1"/>
                </a:solidFill>
                <a:latin typeface="Times New Roman" charset="0"/>
                <a:cs typeface="Times New Roman"/>
              </a:rPr>
              <a:t>s,a</a:t>
            </a:r>
            <a:r>
              <a:rPr lang="en-US" dirty="0">
                <a:solidFill>
                  <a:schemeClr val="tx1"/>
                </a:solidFill>
                <a:latin typeface="Times New Roman" charset="0"/>
                <a:cs typeface="Times New Roman"/>
              </a:rPr>
              <a:t>)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= {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parking1, </a:t>
            </a:r>
            <a:br>
              <a:rPr lang="en-US" dirty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		parking2,</a:t>
            </a:r>
            <a:r>
              <a:rPr lang="en-US" baseline="-250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br>
              <a:rPr lang="en-US" dirty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		transit1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}</a:t>
            </a:r>
          </a:p>
          <a:p>
            <a:pPr>
              <a:tabLst>
                <a:tab pos="230188" algn="l"/>
              </a:tabLst>
            </a:pPr>
            <a:r>
              <a:rPr lang="en-US" i="1" dirty="0">
                <a:latin typeface="Times New Roman" charset="0"/>
              </a:rPr>
              <a:t>s ← s</a:t>
            </a:r>
            <a:r>
              <a:rPr lang="en-US" dirty="0">
                <a:latin typeface="Times New Roman" charset="0"/>
              </a:rPr>
              <a:t>′ = </a:t>
            </a:r>
            <a:r>
              <a:rPr lang="en-US" dirty="0">
                <a:latin typeface="Calibri" charset="0"/>
              </a:rPr>
              <a:t>parking1</a:t>
            </a:r>
            <a:endParaRPr lang="en-US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 rot="360000">
            <a:off x="6323323" y="4443093"/>
            <a:ext cx="2306462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oon 17"/>
          <p:cNvSpPr/>
          <p:nvPr/>
        </p:nvSpPr>
        <p:spPr>
          <a:xfrm rot="8700000">
            <a:off x="6763317" y="4173441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oon 18"/>
          <p:cNvSpPr/>
          <p:nvPr/>
        </p:nvSpPr>
        <p:spPr>
          <a:xfrm rot="14400000">
            <a:off x="7004460" y="3023939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833571" y="4400957"/>
            <a:ext cx="1737956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9789635" y="6519446"/>
            <a:ext cx="11020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 </a:t>
            </a:r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5001492" y="1"/>
            <a:ext cx="3126509" cy="621961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42850" y="5012239"/>
            <a:ext cx="2458558" cy="646331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unload),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	(</a:t>
            </a:r>
            <a:r>
              <a:rPr lang="en-US" dirty="0" err="1">
                <a:latin typeface="Calibri"/>
                <a:cs typeface="Calibri"/>
              </a:rPr>
              <a:t>at_harbor</a:t>
            </a:r>
            <a:r>
              <a:rPr lang="en-US" dirty="0">
                <a:latin typeface="Calibri"/>
                <a:cs typeface="Calibri"/>
              </a:rPr>
              <a:t>, park)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046" y="1791855"/>
            <a:ext cx="6477000" cy="5054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55745" y="5045475"/>
            <a:ext cx="340158" cy="353943"/>
          </a:xfrm>
          <a:prstGeom prst="rect">
            <a:avLst/>
          </a:prstGeom>
          <a:noFill/>
        </p:spPr>
        <p:txBody>
          <a:bodyPr wrap="none" bIns="0" rtlCol="0">
            <a:spAutoFit/>
          </a:bodyPr>
          <a:lstStyle/>
          <a:p>
            <a:r>
              <a:rPr lang="en-US" sz="2000" i="1" dirty="0">
                <a:latin typeface="Times New Roman"/>
                <a:cs typeface="Times New Roman"/>
              </a:rPr>
              <a:t>s</a:t>
            </a:r>
            <a:r>
              <a:rPr lang="en-US" sz="2000" dirty="0">
                <a:latin typeface="Times New Roman"/>
                <a:cs typeface="Times New Roman"/>
              </a:rPr>
              <a:t>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29918" y="5986100"/>
            <a:ext cx="3983526" cy="369332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Visited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 err="1">
                <a:latin typeface="Calibri"/>
                <a:cs typeface="Calibri"/>
              </a:rPr>
              <a:t>at_harbor</a:t>
            </a:r>
            <a:r>
              <a:rPr lang="en-US" dirty="0">
                <a:latin typeface="Calibri"/>
                <a:cs typeface="Calibri"/>
              </a:rPr>
              <a:t>, parking1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1AC0E7-4CC0-C04B-8F87-29A3C7F111F5}"/>
              </a:ext>
            </a:extLst>
          </p:cNvPr>
          <p:cNvSpPr txBox="1"/>
          <p:nvPr/>
        </p:nvSpPr>
        <p:spPr>
          <a:xfrm>
            <a:off x="6169711" y="4837655"/>
            <a:ext cx="284052" cy="353943"/>
          </a:xfrm>
          <a:prstGeom prst="rect">
            <a:avLst/>
          </a:prstGeom>
          <a:noFill/>
        </p:spPr>
        <p:txBody>
          <a:bodyPr wrap="none" bIns="0" rtlCol="0">
            <a:spAutoFit/>
          </a:bodyPr>
          <a:lstStyle/>
          <a:p>
            <a:r>
              <a:rPr lang="en-US" sz="2000" i="1" dirty="0">
                <a:latin typeface="Times New Roman"/>
                <a:cs typeface="Times New Roman"/>
              </a:rPr>
              <a:t>s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BACA73-135B-FE44-974B-1BA43A2E526D}"/>
              </a:ext>
            </a:extLst>
          </p:cNvPr>
          <p:cNvSpPr txBox="1"/>
          <p:nvPr/>
        </p:nvSpPr>
        <p:spPr>
          <a:xfrm>
            <a:off x="6571527" y="3831469"/>
            <a:ext cx="312906" cy="353943"/>
          </a:xfrm>
          <a:prstGeom prst="rect">
            <a:avLst/>
          </a:prstGeom>
          <a:noFill/>
        </p:spPr>
        <p:txBody>
          <a:bodyPr wrap="none" bIns="0" rtlCol="0">
            <a:spAutoFit/>
          </a:bodyPr>
          <a:lstStyle/>
          <a:p>
            <a:r>
              <a:rPr lang="en-US" sz="2000" i="1" dirty="0">
                <a:latin typeface="Times New Roman"/>
                <a:cs typeface="Times New Roman"/>
              </a:rPr>
              <a:t>a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23" name="Picture 22" descr="Screen Shot 2016-04-12 at 12.17.26 PM.png">
            <a:extLst>
              <a:ext uri="{FF2B5EF4-FFF2-40B4-BE49-F238E27FC236}">
                <a16:creationId xmlns:a16="http://schemas.microsoft.com/office/drawing/2014/main" id="{AF9FF0DA-BF4E-D343-A991-7773F9763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1" y="76861"/>
            <a:ext cx="5082293" cy="2967188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0165984" y="3285461"/>
            <a:ext cx="553297" cy="2247393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797402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oon 18"/>
          <p:cNvSpPr/>
          <p:nvPr/>
        </p:nvSpPr>
        <p:spPr>
          <a:xfrm rot="8700000">
            <a:off x="8815582" y="4438628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oon 19"/>
          <p:cNvSpPr/>
          <p:nvPr/>
        </p:nvSpPr>
        <p:spPr>
          <a:xfrm rot="14520000">
            <a:off x="9079815" y="3242946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522261">
            <a:off x="8096806" y="4750211"/>
            <a:ext cx="2606739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360000">
            <a:off x="6323323" y="4443093"/>
            <a:ext cx="2306462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oon 13"/>
          <p:cNvSpPr/>
          <p:nvPr/>
        </p:nvSpPr>
        <p:spPr>
          <a:xfrm rot="8700000">
            <a:off x="6763317" y="4173441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oon 16"/>
          <p:cNvSpPr/>
          <p:nvPr/>
        </p:nvSpPr>
        <p:spPr>
          <a:xfrm rot="14400000">
            <a:off x="7004460" y="3023939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33571" y="4400957"/>
            <a:ext cx="1737956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9789635" y="6519446"/>
            <a:ext cx="11020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 </a:t>
            </a:r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5001492" y="1"/>
            <a:ext cx="3126509" cy="621961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42851" y="5012238"/>
            <a:ext cx="2529731" cy="923330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unload),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	(</a:t>
            </a:r>
            <a:r>
              <a:rPr lang="en-US" dirty="0" err="1">
                <a:latin typeface="Calibri"/>
                <a:cs typeface="Calibri"/>
              </a:rPr>
              <a:t>at_harbor</a:t>
            </a:r>
            <a:r>
              <a:rPr lang="en-US" dirty="0">
                <a:latin typeface="Calibri"/>
                <a:cs typeface="Calibri"/>
              </a:rPr>
              <a:t>, park),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	(parking1, deliver)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03757" y="3167158"/>
            <a:ext cx="1847685" cy="1754326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Ins="0" rtlCol="0">
            <a:spAutoFit/>
          </a:bodyPr>
          <a:lstStyle/>
          <a:p>
            <a:pPr>
              <a:tabLst>
                <a:tab pos="230188" algn="l"/>
              </a:tabLst>
            </a:pPr>
            <a:r>
              <a:rPr lang="en-US" i="1" baseline="-25000" dirty="0">
                <a:latin typeface="Times New Roman" charset="0"/>
              </a:rPr>
              <a:t>            </a:t>
            </a:r>
            <a:r>
              <a:rPr lang="en-US" i="1" dirty="0">
                <a:latin typeface="Times New Roman" charset="0"/>
              </a:rPr>
              <a:t>s</a:t>
            </a:r>
            <a:r>
              <a:rPr lang="en-US" dirty="0">
                <a:latin typeface="Times New Roman" charset="0"/>
              </a:rPr>
              <a:t> = </a:t>
            </a:r>
            <a:r>
              <a:rPr lang="en-US" dirty="0">
                <a:latin typeface="Calibri" charset="0"/>
              </a:rPr>
              <a:t>parking1</a:t>
            </a:r>
            <a:endParaRPr lang="en-US" dirty="0">
              <a:latin typeface="Times New Roman" panose="02020603050405020304" pitchFamily="18" charset="0"/>
            </a:endParaRPr>
          </a:p>
          <a:p>
            <a:pPr>
              <a:tabLst>
                <a:tab pos="230188" algn="l"/>
              </a:tabLst>
            </a:pPr>
            <a:r>
              <a:rPr lang="en-US" dirty="0">
                <a:latin typeface="Times New Roman" panose="02020603050405020304" pitchFamily="18" charset="0"/>
              </a:rPr>
              <a:t>        </a:t>
            </a:r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 = </a:t>
            </a:r>
            <a:r>
              <a:rPr lang="en-US" dirty="0">
                <a:latin typeface="Calibri" charset="0"/>
              </a:rPr>
              <a:t>deliver</a:t>
            </a:r>
            <a:endParaRPr lang="en-US" dirty="0">
              <a:latin typeface="Times New Roman" charset="0"/>
            </a:endParaRPr>
          </a:p>
          <a:p>
            <a:pPr>
              <a:tabLst>
                <a:tab pos="230188" algn="l"/>
              </a:tabLst>
            </a:pPr>
            <a:r>
              <a:rPr lang="en-US" dirty="0">
                <a:latin typeface="Times New Roman" charset="0"/>
              </a:rPr>
              <a:t> </a:t>
            </a:r>
            <a:r>
              <a:rPr lang="el-GR" dirty="0">
                <a:latin typeface="Times New Roman" charset="0"/>
              </a:rPr>
              <a:t>γ</a:t>
            </a:r>
            <a:r>
              <a:rPr lang="en-US" dirty="0">
                <a:solidFill>
                  <a:schemeClr val="tx1"/>
                </a:solidFill>
                <a:latin typeface="Times New Roman" charset="0"/>
                <a:cs typeface="Times New Roman"/>
              </a:rPr>
              <a:t>(</a:t>
            </a:r>
            <a:r>
              <a:rPr lang="en-US" i="1" dirty="0" err="1">
                <a:solidFill>
                  <a:schemeClr val="tx1"/>
                </a:solidFill>
                <a:latin typeface="Times New Roman" charset="0"/>
                <a:cs typeface="Times New Roman"/>
              </a:rPr>
              <a:t>s,a</a:t>
            </a:r>
            <a:r>
              <a:rPr lang="en-US" dirty="0">
                <a:solidFill>
                  <a:schemeClr val="tx1"/>
                </a:solidFill>
                <a:latin typeface="Times New Roman" charset="0"/>
                <a:cs typeface="Times New Roman"/>
              </a:rPr>
              <a:t>)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= {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gate1, </a:t>
            </a:r>
            <a:br>
              <a:rPr lang="en-US" dirty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		gate2,</a:t>
            </a:r>
            <a:r>
              <a:rPr lang="en-US" baseline="-250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br>
              <a:rPr lang="en-US" dirty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		transit2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}</a:t>
            </a:r>
          </a:p>
          <a:p>
            <a:pPr>
              <a:tabLst>
                <a:tab pos="230188" algn="l"/>
              </a:tabLst>
            </a:pPr>
            <a:r>
              <a:rPr lang="en-US" i="1" dirty="0">
                <a:latin typeface="Times New Roman" charset="0"/>
              </a:rPr>
              <a:t>s ← s</a:t>
            </a:r>
            <a:r>
              <a:rPr lang="en-US" dirty="0">
                <a:latin typeface="Times New Roman" charset="0"/>
              </a:rPr>
              <a:t>′ = </a:t>
            </a:r>
            <a:r>
              <a:rPr lang="en-US" dirty="0">
                <a:latin typeface="Calibri" charset="0"/>
              </a:rPr>
              <a:t>gate1</a:t>
            </a:r>
            <a:endParaRPr lang="en-US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29920" y="5983734"/>
            <a:ext cx="4613892" cy="369332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Visited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 err="1">
                <a:latin typeface="Calibri"/>
                <a:cs typeface="Calibri"/>
              </a:rPr>
              <a:t>at_harbor</a:t>
            </a:r>
            <a:r>
              <a:rPr lang="en-US" dirty="0">
                <a:latin typeface="Calibri"/>
                <a:cs typeface="Calibri"/>
              </a:rPr>
              <a:t>, parking1, gate1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26DE6E-F4FE-F641-980C-E7BA55562F7A}"/>
              </a:ext>
            </a:extLst>
          </p:cNvPr>
          <p:cNvSpPr txBox="1"/>
          <p:nvPr/>
        </p:nvSpPr>
        <p:spPr>
          <a:xfrm>
            <a:off x="8355745" y="5045475"/>
            <a:ext cx="284052" cy="353943"/>
          </a:xfrm>
          <a:prstGeom prst="rect">
            <a:avLst/>
          </a:prstGeom>
          <a:noFill/>
        </p:spPr>
        <p:txBody>
          <a:bodyPr wrap="none" bIns="0" rtlCol="0">
            <a:spAutoFit/>
          </a:bodyPr>
          <a:lstStyle/>
          <a:p>
            <a:r>
              <a:rPr lang="en-US" sz="2000" i="1" dirty="0">
                <a:latin typeface="Times New Roman"/>
                <a:cs typeface="Times New Roman"/>
              </a:rPr>
              <a:t>s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7D7D40-D2A5-EF44-B34F-74F7626F0433}"/>
              </a:ext>
            </a:extLst>
          </p:cNvPr>
          <p:cNvSpPr txBox="1"/>
          <p:nvPr/>
        </p:nvSpPr>
        <p:spPr>
          <a:xfrm>
            <a:off x="8721136" y="4121151"/>
            <a:ext cx="312906" cy="353943"/>
          </a:xfrm>
          <a:prstGeom prst="rect">
            <a:avLst/>
          </a:prstGeom>
          <a:noFill/>
        </p:spPr>
        <p:txBody>
          <a:bodyPr wrap="none" bIns="0" rtlCol="0">
            <a:spAutoFit/>
          </a:bodyPr>
          <a:lstStyle/>
          <a:p>
            <a:r>
              <a:rPr lang="en-US" sz="2000" i="1" dirty="0">
                <a:latin typeface="Times New Roman"/>
                <a:cs typeface="Times New Roman"/>
              </a:rPr>
              <a:t>a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27" name="Picture 26" descr="Screen Shot 2016-04-12 at 12.17.26 PM.png">
            <a:extLst>
              <a:ext uri="{FF2B5EF4-FFF2-40B4-BE49-F238E27FC236}">
                <a16:creationId xmlns:a16="http://schemas.microsoft.com/office/drawing/2014/main" id="{A7DD8772-AF46-2041-B68D-7E710BE3E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1" y="76861"/>
            <a:ext cx="5082293" cy="296718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659366-7F63-5F4B-B985-75CBF16B3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046" y="1791855"/>
            <a:ext cx="6477000" cy="5054600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10165984" y="3285461"/>
            <a:ext cx="553297" cy="2247393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590360" y="3176317"/>
            <a:ext cx="340158" cy="353943"/>
          </a:xfrm>
          <a:prstGeom prst="rect">
            <a:avLst/>
          </a:prstGeom>
          <a:noFill/>
        </p:spPr>
        <p:txBody>
          <a:bodyPr wrap="none" bIns="0" rtlCol="0">
            <a:spAutoFit/>
          </a:bodyPr>
          <a:lstStyle/>
          <a:p>
            <a:r>
              <a:rPr lang="en-US" sz="2000" i="1" dirty="0">
                <a:latin typeface="Times New Roman"/>
                <a:cs typeface="Times New Roman"/>
              </a:rPr>
              <a:t>s</a:t>
            </a:r>
            <a:r>
              <a:rPr lang="en-US" sz="2000" dirty="0">
                <a:latin typeface="Times New Roman"/>
                <a:cs typeface="Times New Roman"/>
              </a:rPr>
              <a:t>′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33133CE-4BCD-9C44-9F8F-A745193EDFA9}"/>
              </a:ext>
            </a:extLst>
          </p:cNvPr>
          <p:cNvSpPr/>
          <p:nvPr/>
        </p:nvSpPr>
        <p:spPr>
          <a:xfrm>
            <a:off x="10292066" y="3516458"/>
            <a:ext cx="320040" cy="320040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50800">
            <a:solidFill>
              <a:srgbClr val="4266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1FB1EFA-D7C1-E84A-94B1-4B06F4185FDB}"/>
              </a:ext>
            </a:extLst>
          </p:cNvPr>
          <p:cNvSpPr/>
          <p:nvPr/>
        </p:nvSpPr>
        <p:spPr>
          <a:xfrm>
            <a:off x="10300751" y="4950644"/>
            <a:ext cx="320040" cy="320040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50800">
            <a:solidFill>
              <a:srgbClr val="4266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56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4"/>
          <p:cNvSpPr>
            <a:spLocks noGrp="1" noChangeArrowheads="1"/>
          </p:cNvSpPr>
          <p:nvPr>
            <p:ph type="title"/>
          </p:nvPr>
        </p:nvSpPr>
        <p:spPr>
          <a:xfrm>
            <a:off x="1676400" y="101600"/>
            <a:ext cx="7556500" cy="647700"/>
          </a:xfrm>
          <a:noFill/>
        </p:spPr>
        <p:txBody>
          <a:bodyPr/>
          <a:lstStyle/>
          <a:p>
            <a:pPr eaLnBrk="1" hangingPunct="1"/>
            <a:r>
              <a:rPr lang="en-US" dirty="0">
                <a:cs typeface="Times New Roman"/>
              </a:rPr>
              <a:t>Motivation</a:t>
            </a:r>
          </a:p>
        </p:txBody>
      </p:sp>
      <p:sp>
        <p:nvSpPr>
          <p:cNvPr id="6146" name="Rectangle 5"/>
          <p:cNvSpPr>
            <a:spLocks noGrp="1" noChangeArrowheads="1"/>
          </p:cNvSpPr>
          <p:nvPr>
            <p:ph idx="1"/>
          </p:nvPr>
        </p:nvSpPr>
        <p:spPr>
          <a:xfrm>
            <a:off x="1897520" y="795316"/>
            <a:ext cx="4838244" cy="5745184"/>
          </a:xfrm>
          <a:noFill/>
        </p:spPr>
        <p:txBody>
          <a:bodyPr/>
          <a:lstStyle/>
          <a:p>
            <a:r>
              <a:rPr lang="en-US" dirty="0">
                <a:latin typeface="Times New Roman" charset="0"/>
                <a:cs typeface="Times New Roman"/>
              </a:rPr>
              <a:t>We’ve assumed </a:t>
            </a:r>
            <a:r>
              <a:rPr lang="en-US" altLang="ja-JP" dirty="0">
                <a:latin typeface="Times New Roman" charset="0"/>
                <a:cs typeface="Times New Roman"/>
              </a:rPr>
              <a:t>action </a:t>
            </a:r>
            <a:r>
              <a:rPr lang="en-US" altLang="ja-JP" i="1" dirty="0">
                <a:latin typeface="Times New Roman" charset="0"/>
                <a:cs typeface="Times New Roman"/>
              </a:rPr>
              <a:t>a </a:t>
            </a:r>
            <a:r>
              <a:rPr lang="en-US" altLang="ja-JP" dirty="0">
                <a:latin typeface="Times New Roman" charset="0"/>
                <a:cs typeface="Times New Roman"/>
              </a:rPr>
              <a:t>in state </a:t>
            </a:r>
            <a:r>
              <a:rPr lang="en-US" altLang="ja-JP" i="1" dirty="0">
                <a:latin typeface="Times New Roman" charset="0"/>
                <a:cs typeface="Times New Roman"/>
              </a:rPr>
              <a:t>s</a:t>
            </a:r>
            <a:r>
              <a:rPr lang="en-US" altLang="ja-JP" dirty="0">
                <a:latin typeface="Times New Roman" charset="0"/>
                <a:cs typeface="Times New Roman"/>
              </a:rPr>
              <a:t> </a:t>
            </a:r>
            <a:br>
              <a:rPr lang="en-US" altLang="ja-JP" dirty="0">
                <a:latin typeface="Times New Roman" charset="0"/>
                <a:cs typeface="Times New Roman"/>
              </a:rPr>
            </a:br>
            <a:r>
              <a:rPr lang="en-US" altLang="ja-JP" dirty="0">
                <a:latin typeface="Times New Roman" charset="0"/>
                <a:cs typeface="Times New Roman"/>
              </a:rPr>
              <a:t>has just one possible outcome</a:t>
            </a:r>
          </a:p>
          <a:p>
            <a:pPr lvl="1"/>
            <a:r>
              <a:rPr lang="el-GR" i="1" dirty="0"/>
              <a:t>γ</a:t>
            </a:r>
            <a:r>
              <a:rPr lang="en-US" dirty="0"/>
              <a:t>(</a:t>
            </a:r>
            <a:r>
              <a:rPr lang="en-US" i="1" dirty="0" err="1"/>
              <a:t>s,a</a:t>
            </a:r>
            <a:r>
              <a:rPr lang="en-US" dirty="0"/>
              <a:t>)</a:t>
            </a:r>
            <a:endParaRPr lang="en-US" altLang="ja-JP" dirty="0">
              <a:latin typeface="Times New Roman" charset="0"/>
              <a:cs typeface="Times New Roman"/>
            </a:endParaRPr>
          </a:p>
          <a:p>
            <a:pPr eaLnBrk="1" hangingPunct="1"/>
            <a:endParaRPr lang="en-US" dirty="0">
              <a:latin typeface="Times New Roman" charset="0"/>
              <a:cs typeface="Times New Roman"/>
            </a:endParaRPr>
          </a:p>
          <a:p>
            <a:pPr eaLnBrk="1" hangingPunct="1"/>
            <a:r>
              <a:rPr lang="en-US" dirty="0">
                <a:latin typeface="Times New Roman" charset="0"/>
                <a:cs typeface="Times New Roman"/>
              </a:rPr>
              <a:t>Often more than one possible outcome</a:t>
            </a:r>
          </a:p>
          <a:p>
            <a:pPr lvl="1" eaLnBrk="1" hangingPunct="1"/>
            <a:r>
              <a:rPr lang="en-US" dirty="0">
                <a:latin typeface="Times New Roman" charset="0"/>
                <a:ea typeface="Times New Roman"/>
              </a:rPr>
              <a:t>Unintended outcomes</a:t>
            </a:r>
          </a:p>
          <a:p>
            <a:pPr lvl="1" eaLnBrk="1" hangingPunct="1"/>
            <a:r>
              <a:rPr lang="en-US" dirty="0">
                <a:latin typeface="Times New Roman" charset="0"/>
                <a:ea typeface="Times New Roman"/>
              </a:rPr>
              <a:t>Exogenous events</a:t>
            </a:r>
          </a:p>
          <a:p>
            <a:pPr lvl="1"/>
            <a:r>
              <a:rPr lang="en-US" dirty="0">
                <a:latin typeface="Times New Roman" charset="0"/>
                <a:cs typeface="Times New Roman"/>
              </a:rPr>
              <a:t>Inherent uncertainty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7483355" y="253784"/>
            <a:ext cx="2890952" cy="2058844"/>
            <a:chOff x="5600539" y="425450"/>
            <a:chExt cx="3080072" cy="2193529"/>
          </a:xfrm>
        </p:grpSpPr>
        <p:sp>
          <p:nvSpPr>
            <p:cNvPr id="6147" name="Rectangle 7"/>
            <p:cNvSpPr>
              <a:spLocks noChangeAspect="1" noChangeArrowheads="1"/>
            </p:cNvSpPr>
            <p:nvPr/>
          </p:nvSpPr>
          <p:spPr bwMode="auto">
            <a:xfrm>
              <a:off x="5600539" y="1116243"/>
              <a:ext cx="998934" cy="95435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148" name="Rectangle 8"/>
            <p:cNvSpPr>
              <a:spLocks noChangeArrowheads="1"/>
            </p:cNvSpPr>
            <p:nvPr/>
          </p:nvSpPr>
          <p:spPr bwMode="auto">
            <a:xfrm>
              <a:off x="5777942" y="1763943"/>
              <a:ext cx="205978" cy="20597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dirty="0">
                  <a:latin typeface="Calibri"/>
                  <a:ea typeface="Times New Roman"/>
                  <a:cs typeface="Times New Roman"/>
                </a:rPr>
                <a:t>a</a:t>
              </a:r>
            </a:p>
          </p:txBody>
        </p:sp>
        <p:sp>
          <p:nvSpPr>
            <p:cNvPr id="6149" name="Rectangle 9"/>
            <p:cNvSpPr>
              <a:spLocks noChangeArrowheads="1"/>
            </p:cNvSpPr>
            <p:nvPr/>
          </p:nvSpPr>
          <p:spPr bwMode="auto">
            <a:xfrm>
              <a:off x="6031545" y="1562727"/>
              <a:ext cx="205978" cy="20597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dirty="0">
                  <a:latin typeface="Calibri"/>
                  <a:ea typeface="Times New Roman"/>
                  <a:cs typeface="Times New Roman"/>
                </a:rPr>
                <a:t>c</a:t>
              </a:r>
            </a:p>
          </p:txBody>
        </p:sp>
        <p:sp>
          <p:nvSpPr>
            <p:cNvPr id="6150" name="Rectangle 10"/>
            <p:cNvSpPr>
              <a:spLocks noChangeArrowheads="1"/>
            </p:cNvSpPr>
            <p:nvPr/>
          </p:nvSpPr>
          <p:spPr bwMode="auto">
            <a:xfrm>
              <a:off x="6031545" y="1763943"/>
              <a:ext cx="205978" cy="20597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dirty="0">
                  <a:latin typeface="Calibri"/>
                  <a:ea typeface="Times New Roman"/>
                  <a:cs typeface="Times New Roman"/>
                </a:rPr>
                <a:t>b</a:t>
              </a:r>
            </a:p>
          </p:txBody>
        </p:sp>
        <p:sp>
          <p:nvSpPr>
            <p:cNvPr id="6151" name="Line 11"/>
            <p:cNvSpPr>
              <a:spLocks noChangeAspect="1" noChangeShapeType="1"/>
            </p:cNvSpPr>
            <p:nvPr/>
          </p:nvSpPr>
          <p:spPr bwMode="auto">
            <a:xfrm flipV="1">
              <a:off x="5658878" y="1980637"/>
              <a:ext cx="89177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6152" name="AutoShape 13"/>
            <p:cNvCxnSpPr>
              <a:cxnSpLocks noChangeAspect="1" noChangeShapeType="1"/>
            </p:cNvCxnSpPr>
            <p:nvPr/>
          </p:nvCxnSpPr>
          <p:spPr bwMode="auto">
            <a:xfrm>
              <a:off x="6144654" y="1119814"/>
              <a:ext cx="0" cy="17383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6153" name="Text Box 14"/>
            <p:cNvSpPr txBox="1">
              <a:spLocks noChangeAspect="1" noChangeArrowheads="1"/>
            </p:cNvSpPr>
            <p:nvPr/>
          </p:nvSpPr>
          <p:spPr bwMode="auto">
            <a:xfrm>
              <a:off x="6835411" y="1369196"/>
              <a:ext cx="953689" cy="360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latin typeface="Calibri"/>
                  <a:ea typeface="Times New Roman"/>
                  <a:cs typeface="Times New Roman"/>
                </a:rPr>
                <a:t>grasp(c)</a:t>
              </a:r>
            </a:p>
          </p:txBody>
        </p:sp>
        <p:sp>
          <p:nvSpPr>
            <p:cNvPr id="6154" name="Rectangle 16"/>
            <p:cNvSpPr>
              <a:spLocks noChangeAspect="1" noChangeArrowheads="1"/>
            </p:cNvSpPr>
            <p:nvPr/>
          </p:nvSpPr>
          <p:spPr bwMode="auto">
            <a:xfrm>
              <a:off x="7681677" y="425450"/>
              <a:ext cx="998934" cy="102942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155" name="Rectangle 17"/>
            <p:cNvSpPr>
              <a:spLocks noChangeArrowheads="1"/>
            </p:cNvSpPr>
            <p:nvPr/>
          </p:nvSpPr>
          <p:spPr bwMode="auto">
            <a:xfrm>
              <a:off x="7842411" y="1116012"/>
              <a:ext cx="205978" cy="20359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dirty="0">
                  <a:latin typeface="Calibri"/>
                  <a:ea typeface="Times New Roman"/>
                  <a:cs typeface="Times New Roman"/>
                </a:rPr>
                <a:t>a</a:t>
              </a:r>
            </a:p>
          </p:txBody>
        </p:sp>
        <p:sp>
          <p:nvSpPr>
            <p:cNvPr id="6156" name="Rectangle 18"/>
            <p:cNvSpPr>
              <a:spLocks noChangeArrowheads="1"/>
            </p:cNvSpPr>
            <p:nvPr/>
          </p:nvSpPr>
          <p:spPr bwMode="auto">
            <a:xfrm>
              <a:off x="8297229" y="699293"/>
              <a:ext cx="205978" cy="20597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dirty="0">
                  <a:latin typeface="Calibri"/>
                  <a:ea typeface="Times New Roman"/>
                  <a:cs typeface="Times New Roman"/>
                </a:rPr>
                <a:t>c</a:t>
              </a:r>
            </a:p>
          </p:txBody>
        </p:sp>
        <p:sp>
          <p:nvSpPr>
            <p:cNvPr id="6157" name="Rectangle 19"/>
            <p:cNvSpPr>
              <a:spLocks noChangeArrowheads="1"/>
            </p:cNvSpPr>
            <p:nvPr/>
          </p:nvSpPr>
          <p:spPr bwMode="auto">
            <a:xfrm>
              <a:off x="8098396" y="1116012"/>
              <a:ext cx="205978" cy="20240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dirty="0">
                  <a:latin typeface="Calibri"/>
                  <a:ea typeface="Times New Roman"/>
                  <a:cs typeface="Times New Roman"/>
                </a:rPr>
                <a:t>b</a:t>
              </a:r>
            </a:p>
          </p:txBody>
        </p:sp>
        <p:sp>
          <p:nvSpPr>
            <p:cNvPr id="6158" name="Line 20"/>
            <p:cNvSpPr>
              <a:spLocks noChangeAspect="1" noChangeShapeType="1"/>
            </p:cNvSpPr>
            <p:nvPr/>
          </p:nvSpPr>
          <p:spPr bwMode="auto">
            <a:xfrm flipV="1">
              <a:off x="7738827" y="1321990"/>
              <a:ext cx="89177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6159" name="AutoShape 22"/>
            <p:cNvCxnSpPr>
              <a:cxnSpLocks noChangeAspect="1" noChangeShapeType="1"/>
            </p:cNvCxnSpPr>
            <p:nvPr/>
          </p:nvCxnSpPr>
          <p:spPr bwMode="auto">
            <a:xfrm>
              <a:off x="8402004" y="463549"/>
              <a:ext cx="0" cy="177403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6161" name="Rectangle 25"/>
            <p:cNvSpPr>
              <a:spLocks noChangeAspect="1" noChangeArrowheads="1"/>
            </p:cNvSpPr>
            <p:nvPr/>
          </p:nvSpPr>
          <p:spPr bwMode="auto">
            <a:xfrm>
              <a:off x="7678105" y="1726361"/>
              <a:ext cx="998934" cy="89261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162" name="Rectangle 26"/>
            <p:cNvSpPr>
              <a:spLocks noChangeArrowheads="1"/>
            </p:cNvSpPr>
            <p:nvPr/>
          </p:nvSpPr>
          <p:spPr bwMode="auto">
            <a:xfrm>
              <a:off x="7842411" y="2334771"/>
              <a:ext cx="205978" cy="20597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dirty="0">
                  <a:latin typeface="Calibri"/>
                  <a:ea typeface="Times New Roman"/>
                  <a:cs typeface="Times New Roman"/>
                </a:rPr>
                <a:t>a</a:t>
              </a:r>
            </a:p>
          </p:txBody>
        </p:sp>
        <p:sp>
          <p:nvSpPr>
            <p:cNvPr id="6163" name="Rectangle 27"/>
            <p:cNvSpPr>
              <a:spLocks noChangeArrowheads="1"/>
            </p:cNvSpPr>
            <p:nvPr/>
          </p:nvSpPr>
          <p:spPr bwMode="auto">
            <a:xfrm>
              <a:off x="8090062" y="2334772"/>
              <a:ext cx="205978" cy="20597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dirty="0">
                  <a:latin typeface="Calibri"/>
                  <a:ea typeface="Times New Roman"/>
                  <a:cs typeface="Times New Roman"/>
                </a:rPr>
                <a:t>b</a:t>
              </a:r>
            </a:p>
          </p:txBody>
        </p:sp>
        <p:cxnSp>
          <p:nvCxnSpPr>
            <p:cNvPr id="6164" name="AutoShape 29"/>
            <p:cNvCxnSpPr>
              <a:cxnSpLocks noChangeAspect="1" noChangeShapeType="1"/>
            </p:cNvCxnSpPr>
            <p:nvPr/>
          </p:nvCxnSpPr>
          <p:spPr bwMode="auto">
            <a:xfrm>
              <a:off x="8397243" y="1768034"/>
              <a:ext cx="0" cy="16311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6165" name="Rectangle 30"/>
            <p:cNvSpPr>
              <a:spLocks noChangeArrowheads="1"/>
            </p:cNvSpPr>
            <p:nvPr/>
          </p:nvSpPr>
          <p:spPr bwMode="auto">
            <a:xfrm rot="1347685">
              <a:off x="8329378" y="2288336"/>
              <a:ext cx="205978" cy="20597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dirty="0">
                  <a:latin typeface="Calibri"/>
                  <a:ea typeface="Times New Roman"/>
                  <a:cs typeface="Times New Roman"/>
                </a:rPr>
                <a:t>c</a:t>
              </a:r>
            </a:p>
          </p:txBody>
        </p:sp>
        <p:sp>
          <p:nvSpPr>
            <p:cNvPr id="6167" name="Line 32"/>
            <p:cNvSpPr>
              <a:spLocks noChangeAspect="1" noChangeShapeType="1"/>
            </p:cNvSpPr>
            <p:nvPr/>
          </p:nvSpPr>
          <p:spPr bwMode="auto">
            <a:xfrm flipV="1">
              <a:off x="7736448" y="2538368"/>
              <a:ext cx="89177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168" name="Arc 35"/>
            <p:cNvSpPr>
              <a:spLocks/>
            </p:cNvSpPr>
            <p:nvPr/>
          </p:nvSpPr>
          <p:spPr bwMode="auto">
            <a:xfrm>
              <a:off x="6759015" y="1497800"/>
              <a:ext cx="40481" cy="205978"/>
            </a:xfrm>
            <a:custGeom>
              <a:avLst/>
              <a:gdLst>
                <a:gd name="T0" fmla="*/ 0 w 21600"/>
                <a:gd name="T1" fmla="*/ 0 h 43199"/>
                <a:gd name="T2" fmla="*/ 0 w 21600"/>
                <a:gd name="T3" fmla="*/ 2147483647 h 43199"/>
                <a:gd name="T4" fmla="*/ 0 w 21600"/>
                <a:gd name="T5" fmla="*/ 2147483647 h 431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199"/>
                <a:gd name="T11" fmla="*/ 21600 w 21600"/>
                <a:gd name="T12" fmla="*/ 43199 h 431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199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199"/>
                  </a:cubicBezTo>
                </a:path>
                <a:path w="21600" h="43199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199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169" name="Line 15"/>
            <p:cNvSpPr>
              <a:spLocks noChangeShapeType="1"/>
            </p:cNvSpPr>
            <p:nvPr/>
          </p:nvSpPr>
          <p:spPr bwMode="auto">
            <a:xfrm flipV="1">
              <a:off x="5983155" y="1286503"/>
              <a:ext cx="0" cy="1714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170" name="Line 16"/>
            <p:cNvSpPr>
              <a:spLocks noChangeShapeType="1"/>
            </p:cNvSpPr>
            <p:nvPr/>
          </p:nvSpPr>
          <p:spPr bwMode="auto">
            <a:xfrm flipV="1">
              <a:off x="6301391" y="1286503"/>
              <a:ext cx="0" cy="1714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171" name="Line 17"/>
            <p:cNvSpPr>
              <a:spLocks noChangeShapeType="1"/>
            </p:cNvSpPr>
            <p:nvPr/>
          </p:nvSpPr>
          <p:spPr bwMode="auto">
            <a:xfrm>
              <a:off x="5970823" y="1286503"/>
              <a:ext cx="3429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172" name="Line 15"/>
            <p:cNvSpPr>
              <a:spLocks noChangeShapeType="1"/>
            </p:cNvSpPr>
            <p:nvPr/>
          </p:nvSpPr>
          <p:spPr bwMode="auto">
            <a:xfrm flipV="1">
              <a:off x="8241699" y="639763"/>
              <a:ext cx="0" cy="1714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173" name="Line 16"/>
            <p:cNvSpPr>
              <a:spLocks noChangeShapeType="1"/>
            </p:cNvSpPr>
            <p:nvPr/>
          </p:nvSpPr>
          <p:spPr bwMode="auto">
            <a:xfrm flipV="1">
              <a:off x="8559933" y="639763"/>
              <a:ext cx="0" cy="1714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174" name="Line 17"/>
            <p:cNvSpPr>
              <a:spLocks noChangeShapeType="1"/>
            </p:cNvSpPr>
            <p:nvPr/>
          </p:nvSpPr>
          <p:spPr bwMode="auto">
            <a:xfrm>
              <a:off x="8229364" y="639763"/>
              <a:ext cx="3429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175" name="Line 15"/>
            <p:cNvSpPr>
              <a:spLocks noChangeShapeType="1"/>
            </p:cNvSpPr>
            <p:nvPr/>
          </p:nvSpPr>
          <p:spPr bwMode="auto">
            <a:xfrm flipV="1">
              <a:off x="8232171" y="1929959"/>
              <a:ext cx="0" cy="1714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176" name="Line 16"/>
            <p:cNvSpPr>
              <a:spLocks noChangeShapeType="1"/>
            </p:cNvSpPr>
            <p:nvPr/>
          </p:nvSpPr>
          <p:spPr bwMode="auto">
            <a:xfrm flipV="1">
              <a:off x="8550406" y="1929959"/>
              <a:ext cx="0" cy="1714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177" name="Line 17"/>
            <p:cNvSpPr>
              <a:spLocks noChangeShapeType="1"/>
            </p:cNvSpPr>
            <p:nvPr/>
          </p:nvSpPr>
          <p:spPr bwMode="auto">
            <a:xfrm>
              <a:off x="8219840" y="1929959"/>
              <a:ext cx="3429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6178" name="Curved Connector 41"/>
            <p:cNvCxnSpPr>
              <a:cxnSpLocks noChangeShapeType="1"/>
              <a:stCxn id="6147" idx="3"/>
              <a:endCxn id="6154" idx="1"/>
            </p:cNvCxnSpPr>
            <p:nvPr/>
          </p:nvCxnSpPr>
          <p:spPr bwMode="auto">
            <a:xfrm flipV="1">
              <a:off x="6599473" y="940161"/>
              <a:ext cx="1082204" cy="653259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179" name="Curved Connector 43"/>
            <p:cNvCxnSpPr>
              <a:cxnSpLocks noChangeShapeType="1"/>
              <a:stCxn id="6147" idx="3"/>
              <a:endCxn id="6161" idx="1"/>
            </p:cNvCxnSpPr>
            <p:nvPr/>
          </p:nvCxnSpPr>
          <p:spPr bwMode="auto">
            <a:xfrm>
              <a:off x="6599473" y="1593420"/>
              <a:ext cx="1078632" cy="579250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6180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9950" y="2256810"/>
            <a:ext cx="2689225" cy="18017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2" r="5470" b="-106"/>
          <a:stretch/>
        </p:blipFill>
        <p:spPr>
          <a:xfrm>
            <a:off x="2380337" y="4646812"/>
            <a:ext cx="2743200" cy="18288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327" y="4336181"/>
            <a:ext cx="3702246" cy="226668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5746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oon 18"/>
          <p:cNvSpPr/>
          <p:nvPr/>
        </p:nvSpPr>
        <p:spPr>
          <a:xfrm rot="8700000">
            <a:off x="8815582" y="4438628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oon 19"/>
          <p:cNvSpPr/>
          <p:nvPr/>
        </p:nvSpPr>
        <p:spPr>
          <a:xfrm rot="14520000">
            <a:off x="9079815" y="3242946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522261">
            <a:off x="8096806" y="4750211"/>
            <a:ext cx="2606739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360000">
            <a:off x="6323323" y="4443093"/>
            <a:ext cx="2306462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oon 13"/>
          <p:cNvSpPr/>
          <p:nvPr/>
        </p:nvSpPr>
        <p:spPr>
          <a:xfrm rot="8700000">
            <a:off x="6763317" y="4173441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oon 16"/>
          <p:cNvSpPr/>
          <p:nvPr/>
        </p:nvSpPr>
        <p:spPr>
          <a:xfrm rot="14400000">
            <a:off x="7004460" y="3023939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33571" y="4400957"/>
            <a:ext cx="1737956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5001492" y="1"/>
            <a:ext cx="3126509" cy="621961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42851" y="5012238"/>
            <a:ext cx="2529731" cy="923330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unload),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	(</a:t>
            </a:r>
            <a:r>
              <a:rPr lang="en-US" dirty="0" err="1">
                <a:latin typeface="Calibri"/>
                <a:cs typeface="Calibri"/>
              </a:rPr>
              <a:t>at_harbor</a:t>
            </a:r>
            <a:r>
              <a:rPr lang="en-US" dirty="0">
                <a:latin typeface="Calibri"/>
                <a:cs typeface="Calibri"/>
              </a:rPr>
              <a:t>, park),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	(parking1, deliver)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66778" y="3789328"/>
            <a:ext cx="1808252" cy="661720"/>
          </a:xfrm>
          <a:prstGeom prst="rect">
            <a:avLst/>
          </a:prstGeom>
          <a:noFill/>
        </p:spPr>
        <p:txBody>
          <a:bodyPr wrap="none" bIns="0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gate1</a:t>
            </a:r>
            <a:r>
              <a:rPr lang="en-US" sz="2000" dirty="0">
                <a:latin typeface="Times New Roman"/>
                <a:cs typeface="Times New Roman"/>
              </a:rPr>
              <a:t> is a goal, </a:t>
            </a:r>
            <a:br>
              <a:rPr lang="en-US" sz="2000" dirty="0">
                <a:latin typeface="Times New Roman"/>
                <a:cs typeface="Times New Roman"/>
              </a:rPr>
            </a:br>
            <a:r>
              <a:rPr lang="en-US" sz="2000" dirty="0">
                <a:latin typeface="Times New Roman"/>
                <a:cs typeface="Times New Roman"/>
              </a:rPr>
              <a:t>so return </a:t>
            </a:r>
            <a:r>
              <a:rPr lang="en-US" sz="2000" i="1" dirty="0">
                <a:latin typeface="Times New Roman"/>
                <a:cs typeface="Times New Roman"/>
              </a:rPr>
              <a:t>π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59750" y="3167158"/>
            <a:ext cx="1487990" cy="369332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square" rIns="0" rtlCol="0">
            <a:spAutoFit/>
          </a:bodyPr>
          <a:lstStyle/>
          <a:p>
            <a:pPr>
              <a:tabLst>
                <a:tab pos="230188" algn="l"/>
              </a:tabLst>
            </a:pPr>
            <a:r>
              <a:rPr lang="en-US" i="1" baseline="-25000" dirty="0">
                <a:latin typeface="Times New Roman" charset="0"/>
              </a:rPr>
              <a:t>        </a:t>
            </a:r>
            <a:r>
              <a:rPr lang="en-US" i="1" dirty="0">
                <a:latin typeface="Times New Roman" charset="0"/>
              </a:rPr>
              <a:t>s</a:t>
            </a:r>
            <a:r>
              <a:rPr lang="en-US" dirty="0">
                <a:latin typeface="Times New Roman" charset="0"/>
              </a:rPr>
              <a:t> = </a:t>
            </a:r>
            <a:r>
              <a:rPr lang="en-US" dirty="0">
                <a:latin typeface="Calibri" charset="0"/>
              </a:rPr>
              <a:t>gate1</a:t>
            </a:r>
            <a:endParaRPr lang="en-US" dirty="0">
              <a:latin typeface="Times New Roman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29920" y="5983734"/>
            <a:ext cx="4613892" cy="369332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Visited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 err="1">
                <a:latin typeface="Calibri"/>
                <a:cs typeface="Calibri"/>
              </a:rPr>
              <a:t>at_harbor</a:t>
            </a:r>
            <a:r>
              <a:rPr lang="en-US" dirty="0">
                <a:latin typeface="Calibri"/>
                <a:cs typeface="Calibri"/>
              </a:rPr>
              <a:t>, parking1, gate1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</p:txBody>
      </p:sp>
      <p:pic>
        <p:nvPicPr>
          <p:cNvPr id="29" name="Picture 28" descr="Screen Shot 2016-04-12 at 12.17.26 PM.png">
            <a:extLst>
              <a:ext uri="{FF2B5EF4-FFF2-40B4-BE49-F238E27FC236}">
                <a16:creationId xmlns:a16="http://schemas.microsoft.com/office/drawing/2014/main" id="{EE3DC485-1EA5-0940-86B9-DAECF9B70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1" y="76861"/>
            <a:ext cx="5082293" cy="296718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A596DDE-A38B-3546-860B-6F359E18A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046" y="1791855"/>
            <a:ext cx="6477000" cy="5054600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10165984" y="3285461"/>
            <a:ext cx="553297" cy="2247393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A028614-44F7-5040-96F0-0F77CA658801}"/>
              </a:ext>
            </a:extLst>
          </p:cNvPr>
          <p:cNvSpPr/>
          <p:nvPr/>
        </p:nvSpPr>
        <p:spPr>
          <a:xfrm>
            <a:off x="10292066" y="3516458"/>
            <a:ext cx="320040" cy="320040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50800">
            <a:solidFill>
              <a:srgbClr val="4266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21C4B6A-B244-FF4C-8E21-3C394A7705F4}"/>
              </a:ext>
            </a:extLst>
          </p:cNvPr>
          <p:cNvSpPr/>
          <p:nvPr/>
        </p:nvSpPr>
        <p:spPr>
          <a:xfrm>
            <a:off x="10300751" y="4950644"/>
            <a:ext cx="320040" cy="320040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50800">
            <a:solidFill>
              <a:srgbClr val="4266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3BD96E-6140-DD41-9153-F5ADF082AF3E}"/>
              </a:ext>
            </a:extLst>
          </p:cNvPr>
          <p:cNvSpPr txBox="1"/>
          <p:nvPr/>
        </p:nvSpPr>
        <p:spPr>
          <a:xfrm>
            <a:off x="10590360" y="3176317"/>
            <a:ext cx="284052" cy="353943"/>
          </a:xfrm>
          <a:prstGeom prst="rect">
            <a:avLst/>
          </a:prstGeom>
          <a:noFill/>
        </p:spPr>
        <p:txBody>
          <a:bodyPr wrap="none" bIns="0" rtlCol="0">
            <a:spAutoFit/>
          </a:bodyPr>
          <a:lstStyle/>
          <a:p>
            <a:r>
              <a:rPr lang="en-US" sz="2000" i="1" dirty="0">
                <a:latin typeface="Times New Roman"/>
                <a:cs typeface="Times New Roman"/>
              </a:rPr>
              <a:t>s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2891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B6B2B7-73F2-49D0-AA24-FD43D481D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289" y="1106873"/>
            <a:ext cx="5343863" cy="32732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Find-Acyclic-Solution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19996" y="1241588"/>
            <a:ext cx="4456548" cy="400110"/>
          </a:xfrm>
          <a:prstGeom prst="rect">
            <a:avLst/>
          </a:prstGeom>
          <a:solidFill>
            <a:srgbClr val="CFF5FE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25000"/>
                  </a:schemeClr>
                </a:solidFill>
                <a:latin typeface="Times New Roman"/>
                <a:cs typeface="Times New Roman"/>
              </a:rPr>
              <a:t>Keep track of unexpanded states, as in A*</a:t>
            </a:r>
          </a:p>
        </p:txBody>
      </p:sp>
      <p:cxnSp>
        <p:nvCxnSpPr>
          <p:cNvPr id="8" name="Straight Arrow Connector 7"/>
          <p:cNvCxnSpPr>
            <a:cxnSpLocks/>
            <a:stCxn id="6" idx="1"/>
          </p:cNvCxnSpPr>
          <p:nvPr/>
        </p:nvCxnSpPr>
        <p:spPr bwMode="auto">
          <a:xfrm flipH="1">
            <a:off x="4310744" y="1441643"/>
            <a:ext cx="1309252" cy="35569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846977" y="2947893"/>
            <a:ext cx="2789738" cy="707886"/>
          </a:xfrm>
          <a:prstGeom prst="rect">
            <a:avLst/>
          </a:prstGeom>
          <a:solidFill>
            <a:srgbClr val="CFF5FE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25000"/>
                  </a:schemeClr>
                </a:solidFill>
                <a:latin typeface="Times New Roman"/>
                <a:cs typeface="Times New Roman"/>
              </a:rPr>
              <a:t>Add all states </a:t>
            </a:r>
            <a:r>
              <a:rPr lang="en-US" sz="2000" i="1" dirty="0">
                <a:solidFill>
                  <a:schemeClr val="accent1">
                    <a:lumMod val="2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en-US" sz="2000" dirty="0">
                <a:solidFill>
                  <a:schemeClr val="accent1">
                    <a:lumMod val="25000"/>
                  </a:schemeClr>
                </a:solidFill>
                <a:latin typeface="Times New Roman"/>
                <a:cs typeface="Times New Roman"/>
              </a:rPr>
              <a:t> such that</a:t>
            </a:r>
            <a:br>
              <a:rPr lang="en-US" sz="2000" dirty="0">
                <a:solidFill>
                  <a:schemeClr val="accent1">
                    <a:lumMod val="25000"/>
                  </a:schemeClr>
                </a:solidFill>
                <a:latin typeface="Times New Roman"/>
                <a:cs typeface="Times New Roman"/>
              </a:rPr>
            </a:br>
            <a:r>
              <a:rPr lang="en-US" sz="2000" dirty="0">
                <a:solidFill>
                  <a:schemeClr val="accent1">
                    <a:lumMod val="25000"/>
                  </a:schemeClr>
                </a:solidFill>
                <a:latin typeface="Times New Roman"/>
                <a:cs typeface="Times New Roman"/>
              </a:rPr>
              <a:t>π(</a:t>
            </a:r>
            <a:r>
              <a:rPr lang="en-US" sz="2000" i="1" dirty="0">
                <a:solidFill>
                  <a:schemeClr val="accent1">
                    <a:lumMod val="2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en-US" sz="2000" dirty="0">
                <a:solidFill>
                  <a:schemeClr val="accent1">
                    <a:lumMod val="25000"/>
                  </a:schemeClr>
                </a:solidFill>
                <a:latin typeface="Times New Roman"/>
                <a:cs typeface="Times New Roman"/>
              </a:rPr>
              <a:t>) isn’t already defined</a:t>
            </a:r>
          </a:p>
        </p:txBody>
      </p:sp>
      <p:cxnSp>
        <p:nvCxnSpPr>
          <p:cNvPr id="12" name="Straight Arrow Connector 11"/>
          <p:cNvCxnSpPr>
            <a:cxnSpLocks/>
            <a:stCxn id="11" idx="1"/>
          </p:cNvCxnSpPr>
          <p:nvPr/>
        </p:nvCxnSpPr>
        <p:spPr bwMode="auto">
          <a:xfrm flipH="1">
            <a:off x="7195457" y="3301836"/>
            <a:ext cx="651520" cy="35394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4874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421670A-8F27-3AE5-0748-80D5965C184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310744" y="4103913"/>
            <a:ext cx="489856" cy="66957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4874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6">
                <a:extLst>
                  <a:ext uri="{FF2B5EF4-FFF2-40B4-BE49-F238E27FC236}">
                    <a16:creationId xmlns:a16="http://schemas.microsoft.com/office/drawing/2014/main" id="{D2EA36E7-F1C8-EEAD-53E3-321CB123C0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43964" y="4793714"/>
                <a:ext cx="6754505" cy="1245285"/>
              </a:xfrm>
              <a:solidFill>
                <a:srgbClr val="CFF5FE"/>
              </a:solidFill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900" i="1" dirty="0">
                    <a:cs typeface="Times New Roman"/>
                  </a:rPr>
                  <a:t>Check for cycles: </a:t>
                </a:r>
              </a:p>
              <a:p>
                <a:r>
                  <a:rPr lang="en-US" sz="1900"/>
                  <a:t>Does </a:t>
                </a:r>
                <a:r>
                  <a:rPr lang="el-GR" sz="1900"/>
                  <a:t>γ(</a:t>
                </a:r>
                <a:r>
                  <a:rPr lang="en-US" sz="1900" i="1"/>
                  <a:t>s,a</a:t>
                </a:r>
                <a:r>
                  <a:rPr lang="en-US" sz="1900"/>
                  <a:t>) include a state </a:t>
                </a:r>
                <a:r>
                  <a:rPr lang="en-US" sz="1900" i="1"/>
                  <a:t>s</a:t>
                </a:r>
                <a:r>
                  <a:rPr lang="en-US" sz="1900"/>
                  <a:t>′ that is a </a:t>
                </a:r>
                <a:r>
                  <a:rPr lang="el-GR" sz="1900"/>
                  <a:t>π-</a:t>
                </a:r>
                <a:r>
                  <a:rPr lang="en-US" sz="1900"/>
                  <a:t>ancestor of </a:t>
                </a:r>
                <a:r>
                  <a:rPr lang="en-US" sz="1900" i="1"/>
                  <a:t>s</a:t>
                </a:r>
                <a:r>
                  <a:rPr lang="en-US" sz="1900"/>
                  <a:t>?</a:t>
                </a:r>
              </a:p>
              <a:p>
                <a:pPr lvl="1"/>
                <a:r>
                  <a:rPr lang="en-US" sz="1900"/>
                  <a:t>for each </a:t>
                </a:r>
                <a:r>
                  <a:rPr lang="en-US" sz="1900" i="1"/>
                  <a:t>s</a:t>
                </a:r>
                <a:r>
                  <a:rPr lang="en-US" sz="1900"/>
                  <a:t>′∈ </a:t>
                </a:r>
                <a:r>
                  <a:rPr lang="el-GR" sz="1900"/>
                  <a:t>γ(</a:t>
                </a:r>
                <a:r>
                  <a:rPr lang="en-US" sz="1900" i="1"/>
                  <a:t>s,a</a:t>
                </a:r>
                <a:r>
                  <a:rPr lang="en-US" sz="1900"/>
                  <a:t>) ∩ Dom(</a:t>
                </a:r>
                <a:r>
                  <a:rPr lang="el-GR" sz="1900"/>
                  <a:t>π), </a:t>
                </a:r>
                <a:r>
                  <a:rPr lang="en-US" sz="1900"/>
                  <a:t>is </a:t>
                </a:r>
                <a:r>
                  <a:rPr lang="en-US" sz="1900" i="1"/>
                  <a:t>s</a:t>
                </a:r>
                <a:r>
                  <a:rPr lang="en-US" sz="1900"/>
                  <a:t> ∈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900">
                            <a:latin typeface="Times New Roman" panose="02020603050405020304" pitchFamily="18" charset="0"/>
                          </a:rPr>
                          <m:t>γ</m:t>
                        </m:r>
                      </m:e>
                    </m:acc>
                  </m:oMath>
                </a14:m>
                <a:r>
                  <a:rPr lang="en-US" sz="1900" dirty="0">
                    <a:latin typeface="Times New Roman" panose="02020603050405020304" pitchFamily="18" charset="0"/>
                    <a:cs typeface="Times New Roman"/>
                  </a:rPr>
                  <a:t>(</a:t>
                </a:r>
                <a:r>
                  <a:rPr lang="en-US" sz="1900" i="1" dirty="0">
                    <a:latin typeface="Times New Roman" panose="02020603050405020304" pitchFamily="18" charset="0"/>
                    <a:cs typeface="Times New Roman"/>
                  </a:rPr>
                  <a:t>s</a:t>
                </a:r>
                <a:r>
                  <a:rPr lang="en-US" sz="1900" dirty="0">
                    <a:latin typeface="Times New Roman" panose="02020603050405020304" pitchFamily="18" charset="0"/>
                  </a:rPr>
                  <a:t>′</a:t>
                </a:r>
                <a:r>
                  <a:rPr lang="en-US" sz="1900" dirty="0">
                    <a:latin typeface="Times New Roman" panose="02020603050405020304" pitchFamily="18" charset="0"/>
                    <a:cs typeface="Times New Roman"/>
                  </a:rPr>
                  <a:t>,</a:t>
                </a:r>
                <a:r>
                  <a:rPr lang="en-US" sz="1900" i="1" dirty="0">
                    <a:latin typeface="Times New Roman" panose="02020603050405020304" pitchFamily="18" charset="0"/>
                    <a:cs typeface="Times New Roman"/>
                  </a:rPr>
                  <a:t>π</a:t>
                </a:r>
                <a:r>
                  <a:rPr lang="en-US" sz="1900" dirty="0">
                    <a:latin typeface="Times New Roman" panose="02020603050405020304" pitchFamily="18" charset="0"/>
                    <a:cs typeface="Times New Roman"/>
                  </a:rPr>
                  <a:t>)?</a:t>
                </a:r>
                <a:endParaRPr lang="el-GR" sz="1900"/>
              </a:p>
            </p:txBody>
          </p:sp>
        </mc:Choice>
        <mc:Fallback xmlns="">
          <p:sp>
            <p:nvSpPr>
              <p:cNvPr id="15" name="Content Placeholder 6">
                <a:extLst>
                  <a:ext uri="{FF2B5EF4-FFF2-40B4-BE49-F238E27FC236}">
                    <a16:creationId xmlns:a16="http://schemas.microsoft.com/office/drawing/2014/main" id="{D2EA36E7-F1C8-EEAD-53E3-321CB123C0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43964" y="4793714"/>
                <a:ext cx="6754505" cy="1245285"/>
              </a:xfrm>
              <a:blipFill>
                <a:blip r:embed="rId3"/>
                <a:stretch>
                  <a:fillRect l="-938" t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1696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CFC350-8114-A678-265D-7BF6A7CC9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78" y="102162"/>
            <a:ext cx="5082965" cy="3113411"/>
          </a:xfrm>
          <a:prstGeom prst="rect">
            <a:avLst/>
          </a:prstGeom>
        </p:spPr>
      </p:pic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5001492" y="1"/>
            <a:ext cx="3126509" cy="621961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45139" y="4643098"/>
            <a:ext cx="772969" cy="369332"/>
          </a:xfrm>
          <a:prstGeom prst="rect">
            <a:avLst/>
          </a:prstGeom>
          <a:solidFill>
            <a:srgbClr val="FFFC9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{}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377" y="1513609"/>
            <a:ext cx="6477000" cy="5054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37106" y="3179303"/>
            <a:ext cx="2058640" cy="369332"/>
          </a:xfrm>
          <a:prstGeom prst="rect">
            <a:avLst/>
          </a:prstGeom>
          <a:solidFill>
            <a:srgbClr val="FFFC9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Ins="0" rtlCol="0">
            <a:spAutoFit/>
          </a:bodyPr>
          <a:lstStyle/>
          <a:p>
            <a:pPr>
              <a:tabLst>
                <a:tab pos="230188" algn="l"/>
              </a:tabLst>
            </a:pPr>
            <a:r>
              <a:rPr lang="en-US" i="1" dirty="0">
                <a:solidFill>
                  <a:schemeClr val="tx1"/>
                </a:solidFill>
                <a:latin typeface="Times New Roman"/>
                <a:cs typeface="Times New Roman"/>
              </a:rPr>
              <a:t>Frontier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= {</a:t>
            </a:r>
            <a:r>
              <a:rPr lang="en-US" dirty="0" err="1">
                <a:solidFill>
                  <a:schemeClr val="tx1"/>
                </a:solidFill>
                <a:latin typeface="Calibri"/>
                <a:cs typeface="Calibri"/>
              </a:rPr>
              <a:t>on_ship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}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CFEDDBF-A5FC-344C-9D19-08CB2FCB1284}"/>
              </a:ext>
            </a:extLst>
          </p:cNvPr>
          <p:cNvSpPr/>
          <p:nvPr/>
        </p:nvSpPr>
        <p:spPr>
          <a:xfrm>
            <a:off x="9911984" y="2992217"/>
            <a:ext cx="553297" cy="2247393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13921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5EA413-A37D-C5EE-BBEA-3791D7FE2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78" y="102162"/>
            <a:ext cx="5082965" cy="31134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BC6865-7810-584D-9173-6BA4F2E65D87}"/>
              </a:ext>
            </a:extLst>
          </p:cNvPr>
          <p:cNvSpPr/>
          <p:nvPr/>
        </p:nvSpPr>
        <p:spPr>
          <a:xfrm>
            <a:off x="4530685" y="4117008"/>
            <a:ext cx="1737956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5001492" y="1"/>
            <a:ext cx="3126509" cy="621961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45138" y="4643098"/>
            <a:ext cx="2420856" cy="369332"/>
          </a:xfrm>
          <a:prstGeom prst="rect">
            <a:avLst/>
          </a:prstGeom>
          <a:solidFill>
            <a:srgbClr val="FFFC9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unload)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37105" y="3179303"/>
            <a:ext cx="2327432" cy="369332"/>
          </a:xfrm>
          <a:prstGeom prst="rect">
            <a:avLst/>
          </a:prstGeom>
          <a:solidFill>
            <a:srgbClr val="FFFC9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Ins="0" rtlCol="0">
            <a:spAutoFit/>
          </a:bodyPr>
          <a:lstStyle/>
          <a:p>
            <a:pPr>
              <a:tabLst>
                <a:tab pos="230188" algn="l"/>
              </a:tabLst>
            </a:pPr>
            <a:r>
              <a:rPr lang="en-US" i="1" dirty="0">
                <a:solidFill>
                  <a:schemeClr val="tx1"/>
                </a:solidFill>
                <a:latin typeface="Times New Roman"/>
                <a:cs typeface="Times New Roman"/>
              </a:rPr>
              <a:t>Frontier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= {</a:t>
            </a:r>
            <a:r>
              <a:rPr lang="en-US" dirty="0" err="1">
                <a:solidFill>
                  <a:schemeClr val="tx1"/>
                </a:solidFill>
                <a:latin typeface="Calibri"/>
                <a:cs typeface="Calibri"/>
              </a:rPr>
              <a:t>at_harbor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}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Times New Roman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378" y="1513608"/>
            <a:ext cx="6477000" cy="50546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DA242BA-AF82-C349-B2AB-18EE7D6795CA}"/>
              </a:ext>
            </a:extLst>
          </p:cNvPr>
          <p:cNvSpPr/>
          <p:nvPr/>
        </p:nvSpPr>
        <p:spPr>
          <a:xfrm>
            <a:off x="9911984" y="2992217"/>
            <a:ext cx="553297" cy="2247393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464096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38F8F0-4FC4-D65C-CBA3-40F83DF2D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78" y="102162"/>
            <a:ext cx="5082965" cy="311341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360000">
            <a:off x="6036350" y="4171335"/>
            <a:ext cx="2306462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oon 11"/>
          <p:cNvSpPr/>
          <p:nvPr/>
        </p:nvSpPr>
        <p:spPr>
          <a:xfrm rot="8700000">
            <a:off x="6476344" y="3901683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oon 12"/>
          <p:cNvSpPr/>
          <p:nvPr/>
        </p:nvSpPr>
        <p:spPr>
          <a:xfrm rot="14400000">
            <a:off x="6717487" y="2752181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30685" y="4117008"/>
            <a:ext cx="1737956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5001492" y="1"/>
            <a:ext cx="3126509" cy="621961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5139" y="4643099"/>
            <a:ext cx="2405915" cy="646331"/>
          </a:xfrm>
          <a:prstGeom prst="rect">
            <a:avLst/>
          </a:prstGeom>
          <a:solidFill>
            <a:srgbClr val="FFFC9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unload),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</a:t>
            </a:r>
            <a:r>
              <a:rPr lang="en-US" dirty="0" err="1">
                <a:latin typeface="Calibri"/>
                <a:cs typeface="Calibri"/>
              </a:rPr>
              <a:t>at_harbor</a:t>
            </a:r>
            <a:r>
              <a:rPr lang="en-US" dirty="0">
                <a:latin typeface="Calibri"/>
                <a:cs typeface="Calibri"/>
              </a:rPr>
              <a:t>, park)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37106" y="3179303"/>
            <a:ext cx="3967881" cy="369332"/>
          </a:xfrm>
          <a:prstGeom prst="rect">
            <a:avLst/>
          </a:prstGeom>
          <a:solidFill>
            <a:srgbClr val="FFFC9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Ins="0" rtlCol="0">
            <a:spAutoFit/>
          </a:bodyPr>
          <a:lstStyle/>
          <a:p>
            <a:pPr>
              <a:tabLst>
                <a:tab pos="230188" algn="l"/>
              </a:tabLst>
            </a:pPr>
            <a:r>
              <a:rPr lang="en-US" i="1" dirty="0">
                <a:solidFill>
                  <a:schemeClr val="tx1"/>
                </a:solidFill>
                <a:latin typeface="Times New Roman"/>
                <a:cs typeface="Times New Roman"/>
              </a:rPr>
              <a:t>Frontier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= {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parking1, parking2, transit1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}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Times New Roman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377" y="1513609"/>
            <a:ext cx="6477000" cy="50546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C3B534B6-5F4B-2F40-BBF4-FC57157BAA68}"/>
              </a:ext>
            </a:extLst>
          </p:cNvPr>
          <p:cNvSpPr/>
          <p:nvPr/>
        </p:nvSpPr>
        <p:spPr>
          <a:xfrm>
            <a:off x="9911984" y="2992217"/>
            <a:ext cx="553297" cy="2247393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700249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B7ED6D1-29A4-D9D5-8A27-3B82E4563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78" y="102162"/>
            <a:ext cx="5082965" cy="3113411"/>
          </a:xfrm>
          <a:prstGeom prst="rect">
            <a:avLst/>
          </a:prstGeom>
        </p:spPr>
      </p:pic>
      <p:sp>
        <p:nvSpPr>
          <p:cNvPr id="10" name="Moon 9"/>
          <p:cNvSpPr/>
          <p:nvPr/>
        </p:nvSpPr>
        <p:spPr>
          <a:xfrm rot="8700000">
            <a:off x="8559571" y="4121335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14520000">
            <a:off x="8823804" y="2925653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522261">
            <a:off x="7840795" y="4432918"/>
            <a:ext cx="2606739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360000">
            <a:off x="6036350" y="4171335"/>
            <a:ext cx="2306462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oon 14"/>
          <p:cNvSpPr/>
          <p:nvPr/>
        </p:nvSpPr>
        <p:spPr>
          <a:xfrm rot="8700000">
            <a:off x="6476344" y="3901683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oon 16"/>
          <p:cNvSpPr/>
          <p:nvPr/>
        </p:nvSpPr>
        <p:spPr>
          <a:xfrm rot="14400000">
            <a:off x="6717487" y="2752181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530685" y="4117008"/>
            <a:ext cx="1737956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537106" y="3179303"/>
            <a:ext cx="3761158" cy="646331"/>
          </a:xfrm>
          <a:prstGeom prst="rect">
            <a:avLst/>
          </a:prstGeom>
          <a:solidFill>
            <a:srgbClr val="FFFC9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Ins="0" rtlCol="0">
            <a:spAutoFit/>
          </a:bodyPr>
          <a:lstStyle/>
          <a:p>
            <a:pPr>
              <a:tabLst>
                <a:tab pos="230188" algn="l"/>
                <a:tab pos="1535113" algn="l"/>
              </a:tabLst>
            </a:pPr>
            <a:r>
              <a:rPr lang="en-US" i="1" dirty="0">
                <a:solidFill>
                  <a:schemeClr val="tx1"/>
                </a:solidFill>
                <a:latin typeface="Times New Roman"/>
                <a:cs typeface="Times New Roman"/>
              </a:rPr>
              <a:t>Frontier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= {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parking2, transit1, transit2,</a:t>
            </a:r>
            <a:br>
              <a:rPr lang="en-US" dirty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	                 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  <a:latin typeface="Calibri"/>
                <a:cs typeface="Calibri"/>
              </a:rPr>
              <a:t>gate1, gate2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}</a:t>
            </a:r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5001492" y="1"/>
            <a:ext cx="3126509" cy="621961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5139" y="4643098"/>
            <a:ext cx="2529731" cy="923330"/>
          </a:xfrm>
          <a:prstGeom prst="rect">
            <a:avLst/>
          </a:prstGeom>
          <a:solidFill>
            <a:srgbClr val="FFFC9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unload),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</a:t>
            </a:r>
            <a:r>
              <a:rPr lang="en-US" dirty="0" err="1">
                <a:latin typeface="Calibri"/>
                <a:cs typeface="Calibri"/>
              </a:rPr>
              <a:t>at_harbor</a:t>
            </a:r>
            <a:r>
              <a:rPr lang="en-US" dirty="0">
                <a:latin typeface="Calibri"/>
                <a:cs typeface="Calibri"/>
              </a:rPr>
              <a:t>, park),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(parking1, deliver)</a:t>
            </a:r>
            <a:r>
              <a:rPr lang="en-US" dirty="0">
                <a:latin typeface="Times New Roman"/>
                <a:cs typeface="Times New Roman"/>
              </a:rPr>
              <a:t>}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378" y="1513609"/>
            <a:ext cx="6477000" cy="505460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98E8C196-984D-D349-B20C-8B12A8BFCCB9}"/>
              </a:ext>
            </a:extLst>
          </p:cNvPr>
          <p:cNvSpPr/>
          <p:nvPr/>
        </p:nvSpPr>
        <p:spPr>
          <a:xfrm>
            <a:off x="9911984" y="2992217"/>
            <a:ext cx="553297" cy="2247393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033015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814C3A40-F52D-DF1B-CEF2-AD35E650A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78" y="102162"/>
            <a:ext cx="5082965" cy="3113411"/>
          </a:xfrm>
          <a:prstGeom prst="rect">
            <a:avLst/>
          </a:prstGeom>
        </p:spPr>
      </p:pic>
      <p:sp>
        <p:nvSpPr>
          <p:cNvPr id="8" name="Moon 7"/>
          <p:cNvSpPr/>
          <p:nvPr/>
        </p:nvSpPr>
        <p:spPr>
          <a:xfrm rot="14677256">
            <a:off x="8858355" y="1569420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633328">
            <a:off x="7934307" y="3017256"/>
            <a:ext cx="2409852" cy="3285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8700000">
            <a:off x="8559571" y="4121335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14520000">
            <a:off x="8823804" y="2925653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522261">
            <a:off x="7840795" y="4432918"/>
            <a:ext cx="2606739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360000">
            <a:off x="6036350" y="4171335"/>
            <a:ext cx="2306462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oon 18"/>
          <p:cNvSpPr/>
          <p:nvPr/>
        </p:nvSpPr>
        <p:spPr>
          <a:xfrm rot="8700000">
            <a:off x="6476344" y="3901683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oon 19"/>
          <p:cNvSpPr/>
          <p:nvPr/>
        </p:nvSpPr>
        <p:spPr>
          <a:xfrm rot="14400000">
            <a:off x="6717487" y="2752181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530685" y="4117008"/>
            <a:ext cx="1737956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537106" y="3179303"/>
            <a:ext cx="3717941" cy="646331"/>
          </a:xfrm>
          <a:prstGeom prst="rect">
            <a:avLst/>
          </a:prstGeom>
          <a:solidFill>
            <a:srgbClr val="FFFC9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Ins="0" rtlCol="0">
            <a:spAutoFit/>
          </a:bodyPr>
          <a:lstStyle/>
          <a:p>
            <a:pPr>
              <a:tabLst>
                <a:tab pos="230188" algn="l"/>
                <a:tab pos="1535113" algn="l"/>
              </a:tabLst>
            </a:pPr>
            <a:r>
              <a:rPr lang="en-US" i="1" dirty="0">
                <a:solidFill>
                  <a:schemeClr val="tx1"/>
                </a:solidFill>
                <a:latin typeface="Times New Roman"/>
                <a:cs typeface="Times New Roman"/>
              </a:rPr>
              <a:t>Frontier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= {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transit1, transit2, transit3 ,</a:t>
            </a:r>
            <a:br>
              <a:rPr lang="en-US" dirty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	                 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  <a:latin typeface="Calibri"/>
                <a:cs typeface="Calibri"/>
              </a:rPr>
              <a:t>gate1, gate2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}</a:t>
            </a:r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5001492" y="1"/>
            <a:ext cx="3126509" cy="621961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5139" y="4643099"/>
            <a:ext cx="2529731" cy="1200329"/>
          </a:xfrm>
          <a:prstGeom prst="rect">
            <a:avLst/>
          </a:prstGeom>
          <a:solidFill>
            <a:srgbClr val="FFFC9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unload),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</a:t>
            </a:r>
            <a:r>
              <a:rPr lang="en-US" dirty="0" err="1">
                <a:latin typeface="Calibri"/>
                <a:cs typeface="Calibri"/>
              </a:rPr>
              <a:t>at_harbor</a:t>
            </a:r>
            <a:r>
              <a:rPr lang="en-US" dirty="0">
                <a:latin typeface="Calibri"/>
                <a:cs typeface="Calibri"/>
              </a:rPr>
              <a:t>, park),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(parking1, deliver),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	(parking2, deliver)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378" y="1513609"/>
            <a:ext cx="6477000" cy="5054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91425" y="619865"/>
            <a:ext cx="4202545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dirty="0" err="1">
                <a:latin typeface="Times New Roman"/>
                <a:cs typeface="Times New Roman"/>
              </a:rPr>
              <a:t>nondeterministically</a:t>
            </a:r>
            <a:r>
              <a:rPr lang="en-US" dirty="0">
                <a:latin typeface="Times New Roman"/>
                <a:cs typeface="Times New Roman"/>
              </a:rPr>
              <a:t> choose </a:t>
            </a:r>
            <a:r>
              <a:rPr lang="en-US" dirty="0">
                <a:latin typeface="Calibri"/>
                <a:cs typeface="Calibri"/>
              </a:rPr>
              <a:t>back</a:t>
            </a:r>
            <a:r>
              <a:rPr lang="en-US" dirty="0">
                <a:latin typeface="Times New Roman"/>
                <a:cs typeface="Times New Roman"/>
              </a:rPr>
              <a:t> or </a:t>
            </a:r>
            <a:r>
              <a:rPr lang="en-US" dirty="0">
                <a:latin typeface="Calibri"/>
                <a:cs typeface="Calibri"/>
              </a:rPr>
              <a:t>deliver</a:t>
            </a:r>
            <a:endParaRPr lang="en-US" dirty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back </a:t>
            </a:r>
            <a:r>
              <a:rPr lang="en-US" dirty="0"/>
              <a:t>⇒</a:t>
            </a:r>
            <a:r>
              <a:rPr lang="en-US" dirty="0">
                <a:latin typeface="Times New Roman"/>
                <a:cs typeface="Times New Roman"/>
              </a:rPr>
              <a:t> cycle, so return </a:t>
            </a:r>
            <a:r>
              <a:rPr lang="en-US" dirty="0">
                <a:latin typeface="Calibri"/>
                <a:cs typeface="Calibri"/>
              </a:rPr>
              <a:t>failure</a:t>
            </a:r>
          </a:p>
          <a:p>
            <a:pPr marL="342900" indent="-342900">
              <a:buFont typeface="Arial"/>
              <a:buChar char="•"/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deliver </a:t>
            </a:r>
            <a:r>
              <a:rPr lang="en-US" dirty="0"/>
              <a:t>⇒</a:t>
            </a:r>
            <a:r>
              <a:rPr lang="en-US" dirty="0">
                <a:latin typeface="Times New Roman"/>
                <a:cs typeface="Times New Roman"/>
              </a:rPr>
              <a:t> no cycle, so continue</a:t>
            </a:r>
            <a:endParaRPr lang="en-US" dirty="0">
              <a:latin typeface="Calibri"/>
              <a:cs typeface="Calibri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85881BB-A6E9-D546-A9AD-A2ECA2D95170}"/>
              </a:ext>
            </a:extLst>
          </p:cNvPr>
          <p:cNvCxnSpPr>
            <a:cxnSpLocks/>
          </p:cNvCxnSpPr>
          <p:nvPr/>
        </p:nvCxnSpPr>
        <p:spPr bwMode="auto">
          <a:xfrm flipH="1">
            <a:off x="8038704" y="1543195"/>
            <a:ext cx="484720" cy="110587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6179D29F-A7C9-C64E-989B-66BFAB817282}"/>
              </a:ext>
            </a:extLst>
          </p:cNvPr>
          <p:cNvSpPr/>
          <p:nvPr/>
        </p:nvSpPr>
        <p:spPr>
          <a:xfrm>
            <a:off x="9911984" y="2992217"/>
            <a:ext cx="553297" cy="2247393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7268943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FF3B62C-9524-6C92-B0FE-03D1E3CD4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78" y="102162"/>
            <a:ext cx="5082965" cy="3113411"/>
          </a:xfrm>
          <a:prstGeom prst="rect">
            <a:avLst/>
          </a:prstGeom>
        </p:spPr>
      </p:pic>
      <p:sp>
        <p:nvSpPr>
          <p:cNvPr id="25" name="Moon 24"/>
          <p:cNvSpPr/>
          <p:nvPr/>
        </p:nvSpPr>
        <p:spPr>
          <a:xfrm rot="14677256">
            <a:off x="8858355" y="1569420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633328">
            <a:off x="7934307" y="3017256"/>
            <a:ext cx="2409852" cy="3285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8700000">
            <a:off x="8559571" y="4121335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14520000">
            <a:off x="8823804" y="2925653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522261">
            <a:off x="7840795" y="4432918"/>
            <a:ext cx="2606739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7061462">
            <a:off x="6136736" y="4252143"/>
            <a:ext cx="3223316" cy="3285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7798314">
            <a:off x="6936046" y="4996976"/>
            <a:ext cx="1767211" cy="3285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360000">
            <a:off x="6036350" y="4171335"/>
            <a:ext cx="2306462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oon 17"/>
          <p:cNvSpPr/>
          <p:nvPr/>
        </p:nvSpPr>
        <p:spPr>
          <a:xfrm rot="8700000">
            <a:off x="6476344" y="3901683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oon 18"/>
          <p:cNvSpPr/>
          <p:nvPr/>
        </p:nvSpPr>
        <p:spPr>
          <a:xfrm rot="14400000">
            <a:off x="6717487" y="2752181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530685" y="4117008"/>
            <a:ext cx="1737956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9591923" y="6519446"/>
            <a:ext cx="11020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37106" y="3179303"/>
            <a:ext cx="2885918" cy="646331"/>
          </a:xfrm>
          <a:prstGeom prst="rect">
            <a:avLst/>
          </a:prstGeom>
          <a:solidFill>
            <a:srgbClr val="FFFC9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Ins="0" rtlCol="0">
            <a:spAutoFit/>
          </a:bodyPr>
          <a:lstStyle/>
          <a:p>
            <a:pPr>
              <a:tabLst>
                <a:tab pos="230188" algn="l"/>
                <a:tab pos="1141413" algn="l"/>
                <a:tab pos="1258888" algn="l"/>
              </a:tabLst>
            </a:pPr>
            <a:r>
              <a:rPr lang="en-US" i="1" dirty="0">
                <a:solidFill>
                  <a:schemeClr val="tx1"/>
                </a:solidFill>
                <a:latin typeface="Times New Roman"/>
                <a:cs typeface="Times New Roman"/>
              </a:rPr>
              <a:t>Frontier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= {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transit2, transit3,</a:t>
            </a:r>
            <a:br>
              <a:rPr lang="en-US" dirty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	                 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  <a:latin typeface="Calibri"/>
                <a:cs typeface="Calibri"/>
              </a:rPr>
              <a:t>gate1, gate2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}</a:t>
            </a:r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5001492" y="1"/>
            <a:ext cx="3126509" cy="621961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5138" y="4643098"/>
            <a:ext cx="2476832" cy="1477328"/>
          </a:xfrm>
          <a:prstGeom prst="rect">
            <a:avLst/>
          </a:prstGeom>
          <a:solidFill>
            <a:srgbClr val="FFFC9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unload),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</a:t>
            </a:r>
            <a:r>
              <a:rPr lang="en-US" dirty="0" err="1">
                <a:latin typeface="Calibri"/>
                <a:cs typeface="Calibri"/>
              </a:rPr>
              <a:t>at_harbor</a:t>
            </a:r>
            <a:r>
              <a:rPr lang="en-US" dirty="0">
                <a:latin typeface="Calibri"/>
                <a:cs typeface="Calibri"/>
              </a:rPr>
              <a:t>, park),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(parking1, deliver),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	(parking2, deliver),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	(transit1, move)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377" y="1513609"/>
            <a:ext cx="6477000" cy="5054600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D3075705-B11C-794A-8EC1-B3B1B02C2DE3}"/>
              </a:ext>
            </a:extLst>
          </p:cNvPr>
          <p:cNvSpPr/>
          <p:nvPr/>
        </p:nvSpPr>
        <p:spPr>
          <a:xfrm>
            <a:off x="9911984" y="2992217"/>
            <a:ext cx="553297" cy="2247393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232968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624693B-C6AF-4C32-AE9F-D329DBE56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78" y="102162"/>
            <a:ext cx="5082965" cy="3113411"/>
          </a:xfrm>
          <a:prstGeom prst="rect">
            <a:avLst/>
          </a:prstGeom>
        </p:spPr>
      </p:pic>
      <p:sp>
        <p:nvSpPr>
          <p:cNvPr id="23" name="Moon 22"/>
          <p:cNvSpPr/>
          <p:nvPr/>
        </p:nvSpPr>
        <p:spPr>
          <a:xfrm rot="14677256">
            <a:off x="8858355" y="1569420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633328">
            <a:off x="7934307" y="3017256"/>
            <a:ext cx="2409852" cy="3285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7105761">
            <a:off x="8326456" y="4475179"/>
            <a:ext cx="3065888" cy="3285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8024480">
            <a:off x="8962754" y="5296010"/>
            <a:ext cx="1767211" cy="3285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8700000">
            <a:off x="8559571" y="4121335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14520000">
            <a:off x="8823804" y="2925653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522261">
            <a:off x="7840795" y="4432918"/>
            <a:ext cx="2606739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7061462">
            <a:off x="6136736" y="4252143"/>
            <a:ext cx="3223316" cy="3285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7798314">
            <a:off x="6936046" y="4996976"/>
            <a:ext cx="1767211" cy="3285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360000">
            <a:off x="6036350" y="4171335"/>
            <a:ext cx="2306462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oon 18"/>
          <p:cNvSpPr/>
          <p:nvPr/>
        </p:nvSpPr>
        <p:spPr>
          <a:xfrm rot="8700000">
            <a:off x="6476344" y="3901683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oon 19"/>
          <p:cNvSpPr/>
          <p:nvPr/>
        </p:nvSpPr>
        <p:spPr>
          <a:xfrm rot="14400000">
            <a:off x="6717487" y="2752181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530685" y="4117008"/>
            <a:ext cx="1737956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9591923" y="6519446"/>
            <a:ext cx="11020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37105" y="3179303"/>
            <a:ext cx="2485745" cy="646331"/>
          </a:xfrm>
          <a:prstGeom prst="rect">
            <a:avLst/>
          </a:prstGeom>
          <a:solidFill>
            <a:srgbClr val="FFFC9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Ins="0" rtlCol="0">
            <a:spAutoFit/>
          </a:bodyPr>
          <a:lstStyle/>
          <a:p>
            <a:pPr>
              <a:tabLst>
                <a:tab pos="230188" algn="l"/>
                <a:tab pos="1258888" algn="l"/>
              </a:tabLst>
            </a:pPr>
            <a:r>
              <a:rPr lang="en-US" i="1" dirty="0">
                <a:solidFill>
                  <a:schemeClr val="tx1"/>
                </a:solidFill>
                <a:latin typeface="Times New Roman"/>
                <a:cs typeface="Times New Roman"/>
              </a:rPr>
              <a:t>Frontier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= {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transit3, </a:t>
            </a:r>
            <a:br>
              <a:rPr lang="en-US" dirty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	                 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  <a:latin typeface="Calibri"/>
                <a:cs typeface="Calibri"/>
              </a:rPr>
              <a:t>gate1, gate2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}</a:t>
            </a:r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5001492" y="1"/>
            <a:ext cx="3126509" cy="621961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5138" y="4643098"/>
            <a:ext cx="2476832" cy="1754326"/>
          </a:xfrm>
          <a:prstGeom prst="rect">
            <a:avLst/>
          </a:prstGeom>
          <a:solidFill>
            <a:srgbClr val="FFFC9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unload),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</a:t>
            </a:r>
            <a:r>
              <a:rPr lang="en-US" dirty="0" err="1">
                <a:latin typeface="Calibri"/>
                <a:cs typeface="Calibri"/>
              </a:rPr>
              <a:t>at_harbor</a:t>
            </a:r>
            <a:r>
              <a:rPr lang="en-US" dirty="0">
                <a:latin typeface="Calibri"/>
                <a:cs typeface="Calibri"/>
              </a:rPr>
              <a:t>, park),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(parking1, deliver),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	(parking2, deliver),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	(transit1, move),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	(transit2, move)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377" y="1513609"/>
            <a:ext cx="6477000" cy="5054600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19DB2456-B756-9742-9886-DF6A74F86989}"/>
              </a:ext>
            </a:extLst>
          </p:cNvPr>
          <p:cNvSpPr/>
          <p:nvPr/>
        </p:nvSpPr>
        <p:spPr>
          <a:xfrm>
            <a:off x="9911984" y="2992217"/>
            <a:ext cx="553297" cy="2247393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75170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91CF4FCC-DBBF-D6F2-1E0F-A4D8447FD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78" y="102162"/>
            <a:ext cx="5082965" cy="311341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 rot="16200000">
            <a:off x="9347831" y="2554476"/>
            <a:ext cx="1767211" cy="3285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oon 22"/>
          <p:cNvSpPr/>
          <p:nvPr/>
        </p:nvSpPr>
        <p:spPr>
          <a:xfrm rot="14677256">
            <a:off x="8858355" y="1569420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633328">
            <a:off x="7934307" y="3017256"/>
            <a:ext cx="2409852" cy="3285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7105761">
            <a:off x="8326456" y="4475179"/>
            <a:ext cx="3065888" cy="3285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8024480">
            <a:off x="8962754" y="5296010"/>
            <a:ext cx="1767211" cy="3285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8700000">
            <a:off x="8559571" y="4121335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14520000">
            <a:off x="8823804" y="2925653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522261">
            <a:off x="7840795" y="4432918"/>
            <a:ext cx="2606739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7061462">
            <a:off x="6136736" y="4252143"/>
            <a:ext cx="3223316" cy="3285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7798314">
            <a:off x="6936046" y="4996976"/>
            <a:ext cx="1767211" cy="3285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360000">
            <a:off x="6036350" y="4171335"/>
            <a:ext cx="2306462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oon 18"/>
          <p:cNvSpPr/>
          <p:nvPr/>
        </p:nvSpPr>
        <p:spPr>
          <a:xfrm rot="8700000">
            <a:off x="6476344" y="3901683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oon 19"/>
          <p:cNvSpPr/>
          <p:nvPr/>
        </p:nvSpPr>
        <p:spPr>
          <a:xfrm rot="14400000">
            <a:off x="6717487" y="2752181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530685" y="4117008"/>
            <a:ext cx="1737956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537105" y="3179303"/>
            <a:ext cx="3009029" cy="369332"/>
          </a:xfrm>
          <a:prstGeom prst="rect">
            <a:avLst/>
          </a:prstGeom>
          <a:solidFill>
            <a:srgbClr val="FFFC9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Ins="0" rtlCol="0">
            <a:spAutoFit/>
          </a:bodyPr>
          <a:lstStyle/>
          <a:p>
            <a:pPr>
              <a:tabLst>
                <a:tab pos="230188" algn="l"/>
                <a:tab pos="1258888" algn="l"/>
              </a:tabLst>
            </a:pPr>
            <a:r>
              <a:rPr lang="en-US" i="1" dirty="0">
                <a:solidFill>
                  <a:schemeClr val="tx1"/>
                </a:solidFill>
                <a:latin typeface="Times New Roman"/>
                <a:cs typeface="Times New Roman"/>
              </a:rPr>
              <a:t>Frontier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 = {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  <a:latin typeface="Calibri"/>
                <a:cs typeface="Calibri"/>
              </a:rPr>
              <a:t>gate1, gate2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} ⊆</a:t>
            </a:r>
            <a:r>
              <a:rPr lang="en-US" dirty="0"/>
              <a:t> </a:t>
            </a:r>
            <a:r>
              <a:rPr lang="en-US" i="1" dirty="0">
                <a:latin typeface="Times New Roman"/>
                <a:cs typeface="Times New Roman"/>
              </a:rPr>
              <a:t>S</a:t>
            </a:r>
            <a:r>
              <a:rPr lang="en-US" i="1" baseline="-25000" dirty="0">
                <a:latin typeface="Times New Roman"/>
                <a:cs typeface="Times New Roman"/>
              </a:rPr>
              <a:t>g </a:t>
            </a:r>
            <a:endParaRPr lang="en-US" dirty="0"/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5001492" y="1"/>
            <a:ext cx="3126509" cy="621961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5138" y="4643099"/>
            <a:ext cx="2476832" cy="2031325"/>
          </a:xfrm>
          <a:prstGeom prst="rect">
            <a:avLst/>
          </a:prstGeom>
          <a:solidFill>
            <a:srgbClr val="FFFC9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unload),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</a:t>
            </a:r>
            <a:r>
              <a:rPr lang="en-US" dirty="0" err="1">
                <a:latin typeface="Calibri"/>
                <a:cs typeface="Calibri"/>
              </a:rPr>
              <a:t>at_harbor</a:t>
            </a:r>
            <a:r>
              <a:rPr lang="en-US" dirty="0">
                <a:latin typeface="Calibri"/>
                <a:cs typeface="Calibri"/>
              </a:rPr>
              <a:t>, park),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(parking1, deliver),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	(parking2, deliver),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	(transit1, move),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	(transit2, move),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	(transit3, move)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184" y="1513608"/>
            <a:ext cx="6477000" cy="50546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DF0EC50-373E-E64A-ADC7-FFADB533D1AD}"/>
              </a:ext>
            </a:extLst>
          </p:cNvPr>
          <p:cNvSpPr txBox="1"/>
          <p:nvPr/>
        </p:nvSpPr>
        <p:spPr>
          <a:xfrm>
            <a:off x="2029758" y="3710916"/>
            <a:ext cx="1111731" cy="707886"/>
          </a:xfrm>
          <a:prstGeom prst="rect">
            <a:avLst/>
          </a:prstGeom>
          <a:noFill/>
          <a:ln w="12700">
            <a:noFill/>
          </a:ln>
        </p:spPr>
        <p:txBody>
          <a:bodyPr wrap="square" rIns="0" rtlCol="0">
            <a:spAutoFit/>
          </a:bodyPr>
          <a:lstStyle/>
          <a:p>
            <a:pPr>
              <a:tabLst>
                <a:tab pos="230188" algn="l"/>
                <a:tab pos="1535113" algn="l"/>
              </a:tabLst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/>
              </a:rPr>
              <a:t>Found a solution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2F99119-8E6B-DD44-B7EA-8251AE0FEEC6}"/>
              </a:ext>
            </a:extLst>
          </p:cNvPr>
          <p:cNvSpPr/>
          <p:nvPr/>
        </p:nvSpPr>
        <p:spPr>
          <a:xfrm>
            <a:off x="9911984" y="2992217"/>
            <a:ext cx="553297" cy="2247393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178719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09599" y="3248467"/>
            <a:ext cx="5812971" cy="3520892"/>
          </a:xfrm>
        </p:spPr>
        <p:txBody>
          <a:bodyPr/>
          <a:lstStyle/>
          <a:p>
            <a:pPr>
              <a:tabLst>
                <a:tab pos="911225" algn="l"/>
                <a:tab pos="1487488" algn="l"/>
              </a:tabLst>
            </a:pPr>
            <a:r>
              <a:rPr lang="en-US" dirty="0"/>
              <a:t>Very simple harbor management domain</a:t>
            </a:r>
          </a:p>
          <a:p>
            <a:pPr lvl="1">
              <a:tabLst>
                <a:tab pos="911225" algn="l"/>
                <a:tab pos="1487488" algn="l"/>
              </a:tabLst>
            </a:pPr>
            <a:r>
              <a:rPr lang="en-US" dirty="0"/>
              <a:t>Unload a single item from a ship</a:t>
            </a:r>
          </a:p>
          <a:p>
            <a:pPr lvl="1">
              <a:tabLst>
                <a:tab pos="911225" algn="l"/>
                <a:tab pos="1487488" algn="l"/>
              </a:tabLst>
            </a:pPr>
            <a:r>
              <a:rPr lang="en-US" dirty="0"/>
              <a:t>Move it around a harbor</a:t>
            </a:r>
            <a:br>
              <a:rPr lang="en-US" baseline="-25000" dirty="0"/>
            </a:br>
            <a:endParaRPr lang="en-US" baseline="-25000" dirty="0"/>
          </a:p>
          <a:p>
            <a:pPr>
              <a:tabLst>
                <a:tab pos="911225" algn="l"/>
                <a:tab pos="1487488" algn="l"/>
              </a:tabLst>
            </a:pPr>
            <a:r>
              <a:rPr lang="en-US" dirty="0"/>
              <a:t>One state variable: </a:t>
            </a:r>
            <a:r>
              <a:rPr lang="en-US" dirty="0">
                <a:latin typeface="Calibri"/>
                <a:cs typeface="Calibri"/>
              </a:rPr>
              <a:t>pos(item)</a:t>
            </a:r>
          </a:p>
          <a:p>
            <a:pPr lvl="1">
              <a:tabLst>
                <a:tab pos="911225" algn="l"/>
                <a:tab pos="1487488" algn="l"/>
              </a:tabLst>
            </a:pPr>
            <a:r>
              <a:rPr lang="en-US" dirty="0"/>
              <a:t>Simplified names for states</a:t>
            </a:r>
          </a:p>
          <a:p>
            <a:pPr lvl="1">
              <a:tabLst>
                <a:tab pos="911225" algn="l"/>
                <a:tab pos="1487488" algn="l"/>
              </a:tabLst>
            </a:pPr>
            <a:r>
              <a:rPr lang="en-US" dirty="0">
                <a:cs typeface="Times New Roman"/>
              </a:rPr>
              <a:t>For  {</a:t>
            </a:r>
            <a:r>
              <a:rPr lang="en-US" dirty="0">
                <a:latin typeface="Calibri"/>
                <a:cs typeface="Calibri"/>
              </a:rPr>
              <a:t>pos(item)=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cs typeface="Times New Roman"/>
              </a:rPr>
              <a:t>}, just write 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 </a:t>
            </a:r>
            <a:endParaRPr lang="en-US" baseline="-25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54408"/>
            <a:ext cx="1958905" cy="15683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396" y="1425446"/>
            <a:ext cx="2143330" cy="142628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Left-Right Arrow 9"/>
          <p:cNvSpPr/>
          <p:nvPr/>
        </p:nvSpPr>
        <p:spPr>
          <a:xfrm>
            <a:off x="2586590" y="2051945"/>
            <a:ext cx="1244720" cy="348342"/>
          </a:xfrm>
          <a:prstGeom prst="left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planningdomain.pdf">
            <a:extLst>
              <a:ext uri="{FF2B5EF4-FFF2-40B4-BE49-F238E27FC236}">
                <a16:creationId xmlns:a16="http://schemas.microsoft.com/office/drawing/2014/main" id="{A1D4C02F-B512-E04F-8E1A-FC215F921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44" y="1795052"/>
            <a:ext cx="64643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339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972" y="1087235"/>
            <a:ext cx="6063343" cy="3278992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Find-Safe-Solution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D7D0B96-D89F-C930-98C7-DFC47181DEF7}"/>
              </a:ext>
            </a:extLst>
          </p:cNvPr>
          <p:cNvCxnSpPr>
            <a:cxnSpLocks/>
          </p:cNvCxnSpPr>
          <p:nvPr/>
        </p:nvCxnSpPr>
        <p:spPr bwMode="auto">
          <a:xfrm>
            <a:off x="2045144" y="3488712"/>
            <a:ext cx="1177029" cy="35394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4874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A6A014-CE82-E666-049E-D40EE8DD726A}"/>
              </a:ext>
            </a:extLst>
          </p:cNvPr>
          <p:cNvSpPr txBox="1">
            <a:spLocks/>
          </p:cNvSpPr>
          <p:nvPr/>
        </p:nvSpPr>
        <p:spPr bwMode="auto">
          <a:xfrm>
            <a:off x="203200" y="2584996"/>
            <a:ext cx="2344057" cy="1070783"/>
          </a:xfrm>
          <a:prstGeom prst="rect">
            <a:avLst/>
          </a:prstGeom>
          <a:solidFill>
            <a:srgbClr val="CFF5FE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kern="0" dirty="0"/>
              <a:t>Like </a:t>
            </a:r>
            <a:br>
              <a:rPr lang="en-US" kern="0" dirty="0"/>
            </a:br>
            <a:r>
              <a:rPr lang="en-US" kern="0" dirty="0">
                <a:latin typeface="Calibri"/>
                <a:cs typeface="Calibri"/>
              </a:rPr>
              <a:t>Find-Acyclic-Solution </a:t>
            </a:r>
            <a:br>
              <a:rPr lang="en-US" kern="0" dirty="0">
                <a:latin typeface="Calibri"/>
                <a:cs typeface="Calibri"/>
              </a:rPr>
            </a:br>
            <a:r>
              <a:rPr lang="en-US" kern="0" dirty="0">
                <a:cs typeface="Times New Roman"/>
              </a:rPr>
              <a:t>except here: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602319C-AB6F-DF27-9FAB-2753C11A882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528457" y="4136571"/>
            <a:ext cx="925286" cy="609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4874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6">
                <a:extLst>
                  <a:ext uri="{FF2B5EF4-FFF2-40B4-BE49-F238E27FC236}">
                    <a16:creationId xmlns:a16="http://schemas.microsoft.com/office/drawing/2014/main" id="{F5E75CA0-DFA3-4422-BCC8-F82933B1E18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082143" y="4577499"/>
                <a:ext cx="7413171" cy="1638244"/>
              </a:xfrm>
              <a:prstGeom prst="rect">
                <a:avLst/>
              </a:prstGeom>
              <a:solidFill>
                <a:srgbClr val="CFF5FE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vert="horz" wrap="square" lIns="90487" tIns="44450" rIns="90487" bIns="44450" numCol="1" anchor="t" anchorCtr="0" compatLnSpc="1">
                <a:prstTxWarp prst="textNoShape">
                  <a:avLst/>
                </a:prstTxWarp>
              </a:bodyPr>
              <a:lstStyle>
                <a:lvl1pPr marL="288925" indent="-288925" algn="l" rtl="0" eaLnBrk="1" fontAlgn="base" hangingPunct="1">
                  <a:spcBef>
                    <a:spcPts val="600"/>
                  </a:spcBef>
                  <a:spcAft>
                    <a:spcPct val="0"/>
                  </a:spcAft>
                  <a:buClr>
                    <a:srgbClr val="0033CC"/>
                  </a:buClr>
                  <a:buSzPct val="100000"/>
                  <a:buFont typeface="System Font Regular"/>
                  <a:buChar char="●"/>
                  <a:tabLst/>
                  <a:defRPr sz="200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ＭＳ Ｐゴシック" charset="-128"/>
                  </a:defRPr>
                </a:lvl1pPr>
                <a:lvl2pPr marL="630238" indent="-280988" algn="l" rtl="0" eaLnBrk="1" fontAlgn="base" hangingPunct="1">
                  <a:spcBef>
                    <a:spcPts val="600"/>
                  </a:spcBef>
                  <a:spcAft>
                    <a:spcPct val="0"/>
                  </a:spcAft>
                  <a:buClr>
                    <a:srgbClr val="0033CC"/>
                  </a:buClr>
                  <a:buSzPct val="100000"/>
                  <a:buFont typeface="System Font Regular"/>
                  <a:buChar char="▸"/>
                  <a:tabLst/>
                  <a:defRPr sz="20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2pPr>
                <a:lvl3pPr marL="971550" indent="-280988" algn="l" rtl="0" eaLnBrk="1" fontAlgn="base" hangingPunct="1">
                  <a:spcBef>
                    <a:spcPts val="600"/>
                  </a:spcBef>
                  <a:spcAft>
                    <a:spcPct val="0"/>
                  </a:spcAft>
                  <a:buClr>
                    <a:srgbClr val="0033CC"/>
                  </a:buClr>
                  <a:buSzPct val="100000"/>
                  <a:buFont typeface="System Font Regular"/>
                  <a:buChar char="•"/>
                  <a:tabLst/>
                  <a:defRPr sz="20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3pPr>
                <a:lvl4pPr marL="1322388" indent="-288925" algn="l" rtl="0" eaLnBrk="1" fontAlgn="base" hangingPunct="1">
                  <a:spcBef>
                    <a:spcPts val="600"/>
                  </a:spcBef>
                  <a:spcAft>
                    <a:spcPct val="0"/>
                  </a:spcAft>
                  <a:buClr>
                    <a:srgbClr val="0033CC"/>
                  </a:buClr>
                  <a:buSzPct val="100000"/>
                  <a:buFont typeface="System Font Regular"/>
                  <a:buChar char="▸"/>
                  <a:tabLst/>
                  <a:defRPr sz="20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4pPr>
                <a:lvl5pPr marL="1663700" indent="-288925" algn="l" defTabSz="911225" rtl="0" eaLnBrk="1" fontAlgn="base" hangingPunct="1">
                  <a:spcBef>
                    <a:spcPts val="600"/>
                  </a:spcBef>
                  <a:spcAft>
                    <a:spcPct val="0"/>
                  </a:spcAft>
                  <a:buClr>
                    <a:srgbClr val="0033CC"/>
                  </a:buClr>
                  <a:buSzPct val="100000"/>
                  <a:buFont typeface="System Font Regular"/>
                  <a:buChar char="•"/>
                  <a:tabLst/>
                  <a:defRPr sz="20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5pPr>
                <a:lvl6pPr marL="2005013" indent="-28098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SzPct val="100000"/>
                  <a:buFont typeface="System Font Regular"/>
                  <a:buChar char="‣"/>
                  <a:tabLst/>
                  <a:defRPr sz="2000" baseline="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6pPr>
                <a:lvl7pPr marL="2346325" indent="-2794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SzPct val="95000"/>
                  <a:buFont typeface="System Font Regular"/>
                  <a:buChar char="∙"/>
                  <a:tabLst/>
                  <a:defRPr sz="2000" baseline="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7pPr>
                <a:lvl8pPr marL="2687638" indent="-2794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SzPct val="100000"/>
                  <a:buFont typeface="System Font Regular"/>
                  <a:buChar char="‣"/>
                  <a:tabLst/>
                  <a:defRPr sz="2000" baseline="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8pPr>
                <a:lvl9pPr marL="3606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Times" charset="0"/>
                  <a:buChar char="-"/>
                  <a:defRPr sz="24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9pPr>
              </a:lstStyle>
              <a:p>
                <a:pPr marL="0" indent="0">
                  <a:buFont typeface="System Font Regular"/>
                  <a:buNone/>
                </a:pPr>
                <a:r>
                  <a:rPr lang="en-US" sz="1900" kern="0" dirty="0">
                    <a:cs typeface="Times New Roman"/>
                  </a:rPr>
                  <a:t>Check for </a:t>
                </a:r>
                <a:r>
                  <a:rPr lang="en-US" sz="1900" i="1" kern="0" dirty="0">
                    <a:cs typeface="Times New Roman"/>
                  </a:rPr>
                  <a:t>unsafe </a:t>
                </a:r>
                <a:r>
                  <a:rPr lang="en-US" sz="1900" kern="0" dirty="0">
                    <a:cs typeface="Times New Roman"/>
                  </a:rPr>
                  <a:t>cycles</a:t>
                </a:r>
                <a:r>
                  <a:rPr lang="en-US" sz="1900" i="1" kern="0" dirty="0">
                    <a:cs typeface="Times New Roman"/>
                  </a:rPr>
                  <a:t>: </a:t>
                </a:r>
              </a:p>
              <a:p>
                <a:r>
                  <a:rPr lang="en-US" sz="1900" kern="0"/>
                  <a:t>Does </a:t>
                </a:r>
                <a:r>
                  <a:rPr lang="el-GR" sz="1900" kern="0"/>
                  <a:t>γ(</a:t>
                </a:r>
                <a:r>
                  <a:rPr lang="en-US" sz="1900" i="1" kern="0"/>
                  <a:t>s,a</a:t>
                </a:r>
                <a:r>
                  <a:rPr lang="en-US" sz="1900" kern="0"/>
                  <a:t>) include a state </a:t>
                </a:r>
                <a:r>
                  <a:rPr lang="en-US" sz="1900" i="1" kern="0"/>
                  <a:t>s</a:t>
                </a:r>
                <a:r>
                  <a:rPr lang="en-US" sz="1900" kern="0"/>
                  <a:t>′ from which π can’t take us to the frontier?</a:t>
                </a:r>
              </a:p>
              <a:p>
                <a:pPr lvl="2"/>
                <a:r>
                  <a:rPr lang="en-US" dirty="0">
                    <a:latin typeface="Times New Roman" panose="02020603050405020304" pitchFamily="18" charset="0"/>
                    <a:cs typeface="Symbol" charset="2"/>
                  </a:rPr>
                  <a:t>For each </a:t>
                </a:r>
                <a:r>
                  <a:rPr lang="en-US" i="1" dirty="0">
                    <a:cs typeface="Times New Roman"/>
                  </a:rPr>
                  <a:t>s</a:t>
                </a:r>
                <a:r>
                  <a:rPr lang="en-US" dirty="0"/>
                  <a:t>′</a:t>
                </a:r>
                <a:r>
                  <a:rPr lang="en-US" dirty="0">
                    <a:latin typeface="Symbol" charset="2"/>
                    <a:cs typeface="Symbol" charset="2"/>
                  </a:rPr>
                  <a:t>∈</a:t>
                </a:r>
                <a:r>
                  <a:rPr lang="en-US" dirty="0">
                    <a:cs typeface="Times New Roman"/>
                  </a:rPr>
                  <a:t> </a:t>
                </a:r>
                <a:r>
                  <a:rPr lang="en-US" dirty="0" err="1">
                    <a:cs typeface="Times New Roman"/>
                  </a:rPr>
                  <a:t>γ</a:t>
                </a:r>
                <a:r>
                  <a:rPr lang="en-US" dirty="0">
                    <a:cs typeface="Times New Roman"/>
                  </a:rPr>
                  <a:t>(</a:t>
                </a:r>
                <a:r>
                  <a:rPr lang="en-US" i="1" dirty="0" err="1">
                    <a:cs typeface="Times New Roman"/>
                  </a:rPr>
                  <a:t>s</a:t>
                </a:r>
                <a:r>
                  <a:rPr lang="en-US" dirty="0" err="1">
                    <a:cs typeface="Times New Roman"/>
                  </a:rPr>
                  <a:t>,</a:t>
                </a:r>
                <a:r>
                  <a:rPr lang="en-US" i="1" dirty="0" err="1">
                    <a:cs typeface="Times New Roman"/>
                  </a:rPr>
                  <a:t>a</a:t>
                </a:r>
                <a:r>
                  <a:rPr lang="en-US" dirty="0">
                    <a:cs typeface="Times New Roman"/>
                  </a:rPr>
                  <a:t>)</a:t>
                </a:r>
                <a:r>
                  <a:rPr lang="en-US" baseline="-25000" dirty="0">
                    <a:cs typeface="Times New Roman"/>
                  </a:rPr>
                  <a:t> </a:t>
                </a:r>
                <a:r>
                  <a:rPr lang="en-US" dirty="0">
                    <a:cs typeface="Times New Roman"/>
                  </a:rPr>
                  <a:t>∩</a:t>
                </a:r>
                <a:r>
                  <a:rPr lang="en-US" baseline="-25000" dirty="0">
                    <a:cs typeface="Times New Roman"/>
                  </a:rPr>
                  <a:t> </a:t>
                </a:r>
                <a:r>
                  <a:rPr lang="en-US" dirty="0">
                    <a:cs typeface="Times New Roman"/>
                  </a:rPr>
                  <a:t>Dom(</a:t>
                </a:r>
                <a:r>
                  <a:rPr lang="en-US" i="1" dirty="0">
                    <a:cs typeface="Times New Roman"/>
                  </a:rPr>
                  <a:t>π</a:t>
                </a:r>
                <a:r>
                  <a:rPr lang="en-US" dirty="0">
                    <a:cs typeface="Times New Roman"/>
                  </a:rPr>
                  <a:t>), i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/>
                          <m:t>γ</m:t>
                        </m:r>
                      </m:e>
                    </m:acc>
                  </m:oMath>
                </a14:m>
                <a:r>
                  <a:rPr lang="en-US" dirty="0">
                    <a:cs typeface="Times New Roman"/>
                  </a:rPr>
                  <a:t>(</a:t>
                </a:r>
                <a:r>
                  <a:rPr lang="en-US" i="1" dirty="0">
                    <a:cs typeface="Times New Roman"/>
                  </a:rPr>
                  <a:t>s</a:t>
                </a:r>
                <a:r>
                  <a:rPr lang="en-US" dirty="0"/>
                  <a:t>′</a:t>
                </a:r>
                <a:r>
                  <a:rPr lang="en-US" dirty="0">
                    <a:cs typeface="Times New Roman"/>
                  </a:rPr>
                  <a:t>,</a:t>
                </a:r>
                <a:r>
                  <a:rPr lang="en-US" i="1" dirty="0">
                    <a:cs typeface="Times New Roman"/>
                  </a:rPr>
                  <a:t>π</a:t>
                </a:r>
                <a:r>
                  <a:rPr lang="en-US" dirty="0">
                    <a:cs typeface="Times New Roman"/>
                  </a:rPr>
                  <a:t>)</a:t>
                </a:r>
                <a:r>
                  <a:rPr lang="en-US" baseline="-25000" dirty="0">
                    <a:cs typeface="Times New Roman"/>
                  </a:rPr>
                  <a:t> </a:t>
                </a:r>
                <a:r>
                  <a:rPr lang="en-US" dirty="0">
                    <a:cs typeface="Times New Roman"/>
                  </a:rPr>
                  <a:t>∩</a:t>
                </a:r>
                <a:r>
                  <a:rPr lang="en-US" baseline="-25000" dirty="0">
                    <a:cs typeface="Times New Roman"/>
                  </a:rPr>
                  <a:t> </a:t>
                </a:r>
                <a:r>
                  <a:rPr lang="en-US" i="1" dirty="0">
                    <a:cs typeface="Times New Roman"/>
                  </a:rPr>
                  <a:t>Frontier</a:t>
                </a:r>
                <a:r>
                  <a:rPr lang="en-US" dirty="0">
                    <a:cs typeface="Times New Roman"/>
                  </a:rPr>
                  <a:t> = </a:t>
                </a:r>
                <a:r>
                  <a:rPr lang="en-US" dirty="0">
                    <a:latin typeface="Symbol" charset="2"/>
                    <a:cs typeface="Symbol" charset="2"/>
                  </a:rPr>
                  <a:t>∅?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If so, then π contains a cycle that can’t be escaped</a:t>
                </a:r>
              </a:p>
            </p:txBody>
          </p:sp>
        </mc:Choice>
        <mc:Fallback xmlns="">
          <p:sp>
            <p:nvSpPr>
              <p:cNvPr id="9" name="Content Placeholder 6">
                <a:extLst>
                  <a:ext uri="{FF2B5EF4-FFF2-40B4-BE49-F238E27FC236}">
                    <a16:creationId xmlns:a16="http://schemas.microsoft.com/office/drawing/2014/main" id="{F5E75CA0-DFA3-4422-BCC8-F82933B1E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82143" y="4577499"/>
                <a:ext cx="7413171" cy="1638244"/>
              </a:xfrm>
              <a:prstGeom prst="rect">
                <a:avLst/>
              </a:prstGeom>
              <a:blipFill>
                <a:blip r:embed="rId3"/>
                <a:stretch>
                  <a:fillRect l="-855" t="-1538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17436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8" y="37168"/>
            <a:ext cx="5705803" cy="308563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9196499" y="6519446"/>
            <a:ext cx="11020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 </a:t>
            </a:r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5001492" y="1"/>
            <a:ext cx="3126509" cy="621961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45139" y="4666248"/>
            <a:ext cx="772969" cy="369332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{}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953" y="1513609"/>
            <a:ext cx="6477000" cy="5054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37106" y="3144578"/>
            <a:ext cx="2058640" cy="369332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Ins="0" rtlCol="0">
            <a:spAutoFit/>
          </a:bodyPr>
          <a:lstStyle/>
          <a:p>
            <a:pPr>
              <a:tabLst>
                <a:tab pos="230188" algn="l"/>
              </a:tabLst>
            </a:pPr>
            <a:r>
              <a:rPr lang="en-US" i="1" dirty="0">
                <a:solidFill>
                  <a:schemeClr val="tx1"/>
                </a:solidFill>
                <a:latin typeface="Times New Roman"/>
                <a:cs typeface="Times New Roman"/>
              </a:rPr>
              <a:t>Frontier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= {</a:t>
            </a:r>
            <a:r>
              <a:rPr lang="en-US" dirty="0" err="1">
                <a:solidFill>
                  <a:schemeClr val="tx1"/>
                </a:solidFill>
                <a:latin typeface="Calibri"/>
                <a:cs typeface="Calibri"/>
              </a:rPr>
              <a:t>on_ship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}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710476-B099-EB4A-9307-A1734AC44005}"/>
              </a:ext>
            </a:extLst>
          </p:cNvPr>
          <p:cNvSpPr/>
          <p:nvPr/>
        </p:nvSpPr>
        <p:spPr>
          <a:xfrm>
            <a:off x="9518284" y="2992217"/>
            <a:ext cx="553297" cy="2247393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94566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135261" y="4117008"/>
            <a:ext cx="1737956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9196499" y="6519446"/>
            <a:ext cx="11020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 </a:t>
            </a:r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5001492" y="1"/>
            <a:ext cx="3126509" cy="621961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45138" y="4666248"/>
            <a:ext cx="2420856" cy="369332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unload)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37105" y="3144578"/>
            <a:ext cx="2269724" cy="369332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Ins="0" rtlCol="0">
            <a:spAutoFit/>
          </a:bodyPr>
          <a:lstStyle/>
          <a:p>
            <a:pPr>
              <a:tabLst>
                <a:tab pos="230188" algn="l"/>
              </a:tabLst>
            </a:pPr>
            <a:r>
              <a:rPr lang="en-US" i="1" dirty="0">
                <a:solidFill>
                  <a:schemeClr val="tx1"/>
                </a:solidFill>
                <a:latin typeface="Times New Roman"/>
                <a:cs typeface="Times New Roman"/>
              </a:rPr>
              <a:t>Frontier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= {</a:t>
            </a:r>
            <a:r>
              <a:rPr lang="en-US" dirty="0" err="1">
                <a:solidFill>
                  <a:schemeClr val="tx1"/>
                </a:solidFill>
                <a:latin typeface="Calibri"/>
                <a:cs typeface="Calibri"/>
              </a:rPr>
              <a:t>at_harbor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}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954" y="1513608"/>
            <a:ext cx="6477000" cy="50546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E7FCF2C-EC09-254A-8F85-F3A4817DDDDA}"/>
              </a:ext>
            </a:extLst>
          </p:cNvPr>
          <p:cNvSpPr/>
          <p:nvPr/>
        </p:nvSpPr>
        <p:spPr>
          <a:xfrm>
            <a:off x="9518284" y="2992217"/>
            <a:ext cx="553297" cy="2247393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1DEC16-0512-0C9A-7AFB-720D271A4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8" y="37168"/>
            <a:ext cx="5705803" cy="308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6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360000">
            <a:off x="5640926" y="4171335"/>
            <a:ext cx="2306462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8700000">
            <a:off x="6080920" y="3901683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oon 12"/>
          <p:cNvSpPr/>
          <p:nvPr/>
        </p:nvSpPr>
        <p:spPr>
          <a:xfrm rot="14400000">
            <a:off x="6322063" y="2752181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35261" y="4117008"/>
            <a:ext cx="1737956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9196499" y="6519446"/>
            <a:ext cx="11020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 </a:t>
            </a:r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5001492" y="1"/>
            <a:ext cx="3126509" cy="621961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5139" y="4666249"/>
            <a:ext cx="2405915" cy="646331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unload),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</a:t>
            </a:r>
            <a:r>
              <a:rPr lang="en-US" dirty="0" err="1">
                <a:latin typeface="Calibri"/>
                <a:cs typeface="Calibri"/>
              </a:rPr>
              <a:t>at_harbor</a:t>
            </a:r>
            <a:r>
              <a:rPr lang="en-US" dirty="0">
                <a:latin typeface="Calibri"/>
                <a:cs typeface="Calibri"/>
              </a:rPr>
              <a:t>, park)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37106" y="3144578"/>
            <a:ext cx="3890937" cy="369332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Ins="0" rtlCol="0">
            <a:spAutoFit/>
          </a:bodyPr>
          <a:lstStyle/>
          <a:p>
            <a:pPr>
              <a:tabLst>
                <a:tab pos="230188" algn="l"/>
              </a:tabLst>
            </a:pPr>
            <a:r>
              <a:rPr lang="en-US" i="1" dirty="0">
                <a:solidFill>
                  <a:schemeClr val="tx1"/>
                </a:solidFill>
                <a:latin typeface="Times New Roman"/>
                <a:cs typeface="Times New Roman"/>
              </a:rPr>
              <a:t>Frontier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= {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parking1, parking2, transit1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}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953" y="1513609"/>
            <a:ext cx="6477000" cy="50546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C0A8549-6957-DB4F-8F90-6574E38D6CDC}"/>
              </a:ext>
            </a:extLst>
          </p:cNvPr>
          <p:cNvSpPr/>
          <p:nvPr/>
        </p:nvSpPr>
        <p:spPr>
          <a:xfrm>
            <a:off x="9518284" y="2992217"/>
            <a:ext cx="553297" cy="2247393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0B0CF9B-3C75-6AEC-58EE-5B5D3C83C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8" y="37168"/>
            <a:ext cx="5705803" cy="308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61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oon 24"/>
          <p:cNvSpPr/>
          <p:nvPr/>
        </p:nvSpPr>
        <p:spPr>
          <a:xfrm rot="8700000">
            <a:off x="8164147" y="4121335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oon 25"/>
          <p:cNvSpPr/>
          <p:nvPr/>
        </p:nvSpPr>
        <p:spPr>
          <a:xfrm rot="14520000">
            <a:off x="8428380" y="2925653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522261">
            <a:off x="7445371" y="4432918"/>
            <a:ext cx="2606739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360000">
            <a:off x="5640926" y="4171335"/>
            <a:ext cx="2306462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oon 22"/>
          <p:cNvSpPr/>
          <p:nvPr/>
        </p:nvSpPr>
        <p:spPr>
          <a:xfrm rot="8700000">
            <a:off x="6080920" y="3901683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oon 23"/>
          <p:cNvSpPr/>
          <p:nvPr/>
        </p:nvSpPr>
        <p:spPr>
          <a:xfrm rot="14400000">
            <a:off x="6322063" y="2752181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35261" y="4117008"/>
            <a:ext cx="1737956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9196499" y="6519446"/>
            <a:ext cx="11020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37106" y="3144578"/>
            <a:ext cx="3761158" cy="646331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Ins="0" rtlCol="0">
            <a:spAutoFit/>
          </a:bodyPr>
          <a:lstStyle/>
          <a:p>
            <a:pPr>
              <a:tabLst>
                <a:tab pos="230188" algn="l"/>
                <a:tab pos="1141413" algn="l"/>
              </a:tabLst>
            </a:pPr>
            <a:r>
              <a:rPr lang="en-US" i="1" dirty="0">
                <a:solidFill>
                  <a:schemeClr val="tx1"/>
                </a:solidFill>
                <a:latin typeface="Times New Roman"/>
                <a:cs typeface="Times New Roman"/>
              </a:rPr>
              <a:t>Frontier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= {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parking2, transit1, transit2,</a:t>
            </a:r>
            <a:br>
              <a:rPr lang="en-US" dirty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	                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  <a:latin typeface="Calibri"/>
                <a:cs typeface="Calibri"/>
              </a:rPr>
              <a:t>gate1, gate2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}</a:t>
            </a:r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5001492" y="1"/>
            <a:ext cx="3126509" cy="621961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5139" y="4666248"/>
            <a:ext cx="2529731" cy="923330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unload),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</a:t>
            </a:r>
            <a:r>
              <a:rPr lang="en-US" dirty="0" err="1">
                <a:latin typeface="Calibri"/>
                <a:cs typeface="Calibri"/>
              </a:rPr>
              <a:t>at_harbor</a:t>
            </a:r>
            <a:r>
              <a:rPr lang="en-US" dirty="0">
                <a:latin typeface="Calibri"/>
                <a:cs typeface="Calibri"/>
              </a:rPr>
              <a:t>, park),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(parking1, deliver)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954" y="1513609"/>
            <a:ext cx="6477000" cy="505460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705B72B-DAD7-8743-8AFC-37CC76838473}"/>
              </a:ext>
            </a:extLst>
          </p:cNvPr>
          <p:cNvSpPr/>
          <p:nvPr/>
        </p:nvSpPr>
        <p:spPr>
          <a:xfrm>
            <a:off x="9518284" y="2992217"/>
            <a:ext cx="553297" cy="2247393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4AF43C5-078D-188D-C2B5-B12213BA6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8" y="37168"/>
            <a:ext cx="5705803" cy="308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721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oon 24"/>
          <p:cNvSpPr/>
          <p:nvPr/>
        </p:nvSpPr>
        <p:spPr>
          <a:xfrm rot="8700000">
            <a:off x="8164147" y="4121335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oon 25"/>
          <p:cNvSpPr/>
          <p:nvPr/>
        </p:nvSpPr>
        <p:spPr>
          <a:xfrm rot="14520000">
            <a:off x="8428380" y="2925653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522261">
            <a:off x="7445371" y="4432918"/>
            <a:ext cx="2606739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360000">
            <a:off x="5640926" y="4171335"/>
            <a:ext cx="2306462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oon 22"/>
          <p:cNvSpPr/>
          <p:nvPr/>
        </p:nvSpPr>
        <p:spPr>
          <a:xfrm rot="8700000">
            <a:off x="6080920" y="3901683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oon 23"/>
          <p:cNvSpPr/>
          <p:nvPr/>
        </p:nvSpPr>
        <p:spPr>
          <a:xfrm rot="14400000">
            <a:off x="6322063" y="2752181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35261" y="4117008"/>
            <a:ext cx="1737956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9196499" y="6519446"/>
            <a:ext cx="11020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37106" y="3144578"/>
            <a:ext cx="3761158" cy="646331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Ins="0" rtlCol="0">
            <a:spAutoFit/>
          </a:bodyPr>
          <a:lstStyle/>
          <a:p>
            <a:pPr>
              <a:tabLst>
                <a:tab pos="230188" algn="l"/>
                <a:tab pos="1141413" algn="l"/>
              </a:tabLst>
            </a:pPr>
            <a:r>
              <a:rPr lang="en-US" i="1" dirty="0">
                <a:solidFill>
                  <a:schemeClr val="tx1"/>
                </a:solidFill>
                <a:latin typeface="Times New Roman"/>
                <a:cs typeface="Times New Roman"/>
              </a:rPr>
              <a:t>Frontier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= {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parking2, transit1, transit2,</a:t>
            </a:r>
            <a:br>
              <a:rPr lang="en-US" dirty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	                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  <a:latin typeface="Calibri"/>
                <a:cs typeface="Calibri"/>
              </a:rPr>
              <a:t>gate1, gate2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}</a:t>
            </a:r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5001492" y="1"/>
            <a:ext cx="3126509" cy="621961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5139" y="4666248"/>
            <a:ext cx="2529731" cy="923330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unload),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</a:t>
            </a:r>
            <a:r>
              <a:rPr lang="en-US" dirty="0" err="1">
                <a:latin typeface="Calibri"/>
                <a:cs typeface="Calibri"/>
              </a:rPr>
              <a:t>at_harbor</a:t>
            </a:r>
            <a:r>
              <a:rPr lang="en-US" dirty="0">
                <a:latin typeface="Calibri"/>
                <a:cs typeface="Calibri"/>
              </a:rPr>
              <a:t>, park),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(parking1, deliver)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954" y="1513609"/>
            <a:ext cx="6477000" cy="505460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53CA8D7-897C-4B4D-8EC6-0FF9B81EF41D}"/>
              </a:ext>
            </a:extLst>
          </p:cNvPr>
          <p:cNvCxnSpPr>
            <a:cxnSpLocks/>
          </p:cNvCxnSpPr>
          <p:nvPr/>
        </p:nvCxnSpPr>
        <p:spPr bwMode="auto">
          <a:xfrm flipH="1">
            <a:off x="7643280" y="1364974"/>
            <a:ext cx="321858" cy="12840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3F8C9B2-DCAB-F744-A248-F1AA468646E1}"/>
              </a:ext>
            </a:extLst>
          </p:cNvPr>
          <p:cNvSpPr/>
          <p:nvPr/>
        </p:nvSpPr>
        <p:spPr>
          <a:xfrm>
            <a:off x="5846714" y="855770"/>
            <a:ext cx="482128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dirty="0" err="1">
                <a:latin typeface="Times New Roman"/>
                <a:cs typeface="Times New Roman"/>
              </a:rPr>
              <a:t>Nondeterministically</a:t>
            </a:r>
            <a:r>
              <a:rPr lang="en-US" dirty="0">
                <a:latin typeface="Times New Roman"/>
                <a:cs typeface="Times New Roman"/>
              </a:rPr>
              <a:t> choose either </a:t>
            </a:r>
            <a:r>
              <a:rPr lang="en-US" dirty="0">
                <a:latin typeface="Calibri"/>
                <a:cs typeface="Calibri"/>
              </a:rPr>
              <a:t>back</a:t>
            </a:r>
            <a:r>
              <a:rPr lang="en-US" dirty="0">
                <a:latin typeface="Times New Roman"/>
                <a:cs typeface="Times New Roman"/>
              </a:rPr>
              <a:t> or </a:t>
            </a:r>
            <a:r>
              <a:rPr lang="en-US" dirty="0">
                <a:latin typeface="Calibri"/>
                <a:cs typeface="Calibri"/>
              </a:rPr>
              <a:t>deliver</a:t>
            </a:r>
            <a:endParaRPr lang="en-US" dirty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back </a:t>
            </a:r>
            <a:r>
              <a:rPr lang="en-US" dirty="0">
                <a:latin typeface="Times New Roman" charset="0"/>
              </a:rPr>
              <a:t>is OK </a:t>
            </a:r>
            <a:r>
              <a:rPr lang="en-US" dirty="0">
                <a:latin typeface="Times New Roman"/>
                <a:cs typeface="Times New Roman"/>
              </a:rPr>
              <a:t>because cycle is escapable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75D4231-B843-2D47-B3B6-14F4A35E9C06}"/>
              </a:ext>
            </a:extLst>
          </p:cNvPr>
          <p:cNvSpPr/>
          <p:nvPr/>
        </p:nvSpPr>
        <p:spPr>
          <a:xfrm>
            <a:off x="9518284" y="2992217"/>
            <a:ext cx="553297" cy="2247393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A36068D-8809-C923-4C45-9DFD59992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8" y="37168"/>
            <a:ext cx="5705803" cy="308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556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oon 17"/>
          <p:cNvSpPr/>
          <p:nvPr/>
        </p:nvSpPr>
        <p:spPr>
          <a:xfrm rot="8700000">
            <a:off x="8164147" y="4121335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oon 18"/>
          <p:cNvSpPr/>
          <p:nvPr/>
        </p:nvSpPr>
        <p:spPr>
          <a:xfrm rot="14520000">
            <a:off x="8428380" y="2925653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522261">
            <a:off x="7445371" y="4432918"/>
            <a:ext cx="2606739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oon 16"/>
          <p:cNvSpPr/>
          <p:nvPr/>
        </p:nvSpPr>
        <p:spPr>
          <a:xfrm rot="3785862">
            <a:off x="6039180" y="2136151"/>
            <a:ext cx="917964" cy="2274280"/>
          </a:xfrm>
          <a:prstGeom prst="moon">
            <a:avLst>
              <a:gd name="adj" fmla="val 34113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360000">
            <a:off x="5640926" y="4171335"/>
            <a:ext cx="2306462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8700000">
            <a:off x="6080920" y="3901683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14400000">
            <a:off x="6322063" y="2752181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135261" y="4117008"/>
            <a:ext cx="1737956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9196499" y="6519446"/>
            <a:ext cx="11020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37105" y="3144578"/>
            <a:ext cx="2833020" cy="646331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Ins="0" rtlCol="0">
            <a:spAutoFit/>
          </a:bodyPr>
          <a:lstStyle/>
          <a:p>
            <a:pPr>
              <a:tabLst>
                <a:tab pos="230188" algn="l"/>
                <a:tab pos="1141413" algn="l"/>
              </a:tabLst>
            </a:pPr>
            <a:r>
              <a:rPr lang="en-US" i="1" dirty="0">
                <a:solidFill>
                  <a:schemeClr val="tx1"/>
                </a:solidFill>
                <a:latin typeface="Times New Roman"/>
                <a:cs typeface="Times New Roman"/>
              </a:rPr>
              <a:t>Frontier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= {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transit1, transit2,</a:t>
            </a:r>
            <a:br>
              <a:rPr lang="en-US" dirty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	                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  <a:latin typeface="Calibri"/>
                <a:cs typeface="Calibri"/>
              </a:rPr>
              <a:t>gate1, gate2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}</a:t>
            </a:r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5001492" y="1"/>
            <a:ext cx="3126509" cy="621961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5138" y="4666249"/>
            <a:ext cx="2476832" cy="1200329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unload),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</a:t>
            </a:r>
            <a:r>
              <a:rPr lang="en-US" dirty="0" err="1">
                <a:latin typeface="Calibri"/>
                <a:cs typeface="Calibri"/>
              </a:rPr>
              <a:t>at_harbor</a:t>
            </a:r>
            <a:r>
              <a:rPr lang="en-US" dirty="0">
                <a:latin typeface="Calibri"/>
                <a:cs typeface="Calibri"/>
              </a:rPr>
              <a:t>, park),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(parking1, deliver),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	(parking2, back)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760" y="1513609"/>
            <a:ext cx="6477000" cy="505460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8F201194-70C2-FD48-A288-01F1E301763F}"/>
              </a:ext>
            </a:extLst>
          </p:cNvPr>
          <p:cNvSpPr/>
          <p:nvPr/>
        </p:nvSpPr>
        <p:spPr>
          <a:xfrm>
            <a:off x="9518284" y="2992217"/>
            <a:ext cx="553297" cy="2247393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525FA15-08DA-2245-694C-B89878FAE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8" y="37168"/>
            <a:ext cx="5705803" cy="308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457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oon 27"/>
          <p:cNvSpPr/>
          <p:nvPr/>
        </p:nvSpPr>
        <p:spPr>
          <a:xfrm rot="8700000">
            <a:off x="8164147" y="4121335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oon 28"/>
          <p:cNvSpPr/>
          <p:nvPr/>
        </p:nvSpPr>
        <p:spPr>
          <a:xfrm rot="14520000">
            <a:off x="8428380" y="2925653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522261">
            <a:off x="7445371" y="4432918"/>
            <a:ext cx="2606739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7061462">
            <a:off x="5741312" y="4252143"/>
            <a:ext cx="3223316" cy="3285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7798314">
            <a:off x="6540622" y="4996976"/>
            <a:ext cx="1767211" cy="3285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oon 18"/>
          <p:cNvSpPr/>
          <p:nvPr/>
        </p:nvSpPr>
        <p:spPr>
          <a:xfrm rot="3785862">
            <a:off x="6039180" y="2136151"/>
            <a:ext cx="917964" cy="2274280"/>
          </a:xfrm>
          <a:prstGeom prst="moon">
            <a:avLst>
              <a:gd name="adj" fmla="val 34113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360000">
            <a:off x="5640926" y="4171335"/>
            <a:ext cx="2306462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oon 20"/>
          <p:cNvSpPr/>
          <p:nvPr/>
        </p:nvSpPr>
        <p:spPr>
          <a:xfrm rot="8700000">
            <a:off x="6080920" y="3901683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oon 22"/>
          <p:cNvSpPr/>
          <p:nvPr/>
        </p:nvSpPr>
        <p:spPr>
          <a:xfrm rot="14400000">
            <a:off x="6322063" y="2752181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135261" y="4117008"/>
            <a:ext cx="1737956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9196499" y="6519446"/>
            <a:ext cx="11020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37105" y="3144578"/>
            <a:ext cx="2432845" cy="646331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Ins="0" rtlCol="0">
            <a:spAutoFit/>
          </a:bodyPr>
          <a:lstStyle/>
          <a:p>
            <a:pPr>
              <a:tabLst>
                <a:tab pos="230188" algn="l"/>
                <a:tab pos="1258888" algn="l"/>
              </a:tabLst>
            </a:pPr>
            <a:r>
              <a:rPr lang="en-US" i="1" dirty="0">
                <a:solidFill>
                  <a:schemeClr val="tx1"/>
                </a:solidFill>
                <a:latin typeface="Times New Roman"/>
                <a:cs typeface="Times New Roman"/>
              </a:rPr>
              <a:t>Frontier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= {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transit2,</a:t>
            </a:r>
            <a:br>
              <a:rPr lang="en-US" dirty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	                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  <a:latin typeface="Calibri"/>
                <a:cs typeface="Calibri"/>
              </a:rPr>
              <a:t>gate1, gate2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}</a:t>
            </a:r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5001492" y="1"/>
            <a:ext cx="3126509" cy="621961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5138" y="4666248"/>
            <a:ext cx="2476832" cy="1477328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unload),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</a:t>
            </a:r>
            <a:r>
              <a:rPr lang="en-US" dirty="0" err="1">
                <a:latin typeface="Calibri"/>
                <a:cs typeface="Calibri"/>
              </a:rPr>
              <a:t>at_harbor</a:t>
            </a:r>
            <a:r>
              <a:rPr lang="en-US" dirty="0">
                <a:latin typeface="Calibri"/>
                <a:cs typeface="Calibri"/>
              </a:rPr>
              <a:t>, park),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(parking1, deliver),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	(parking2, back),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	(transit1, move)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954" y="1513609"/>
            <a:ext cx="6477000" cy="505460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A6FF7F6E-6A2D-8949-AB8E-666532CB7F1E}"/>
              </a:ext>
            </a:extLst>
          </p:cNvPr>
          <p:cNvSpPr/>
          <p:nvPr/>
        </p:nvSpPr>
        <p:spPr>
          <a:xfrm>
            <a:off x="9518284" y="2992217"/>
            <a:ext cx="553297" cy="2247393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1BD7EB7-FC49-10EB-0A67-1D3A2FC71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8" y="37168"/>
            <a:ext cx="5705803" cy="308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816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rot="17105761">
            <a:off x="7931032" y="4475179"/>
            <a:ext cx="3065888" cy="3285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18024480">
            <a:off x="8567330" y="5296010"/>
            <a:ext cx="1767211" cy="3285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oon 18"/>
          <p:cNvSpPr/>
          <p:nvPr/>
        </p:nvSpPr>
        <p:spPr>
          <a:xfrm rot="8700000">
            <a:off x="8164147" y="4121335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oon 19"/>
          <p:cNvSpPr/>
          <p:nvPr/>
        </p:nvSpPr>
        <p:spPr>
          <a:xfrm rot="14520000">
            <a:off x="8428380" y="2925653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522261">
            <a:off x="7445371" y="4432918"/>
            <a:ext cx="2606739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7061462">
            <a:off x="5741312" y="4252143"/>
            <a:ext cx="3223316" cy="3285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7798314">
            <a:off x="6540622" y="4996976"/>
            <a:ext cx="1767211" cy="3285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oon 7"/>
          <p:cNvSpPr/>
          <p:nvPr/>
        </p:nvSpPr>
        <p:spPr>
          <a:xfrm rot="3785862">
            <a:off x="6039180" y="2136151"/>
            <a:ext cx="917964" cy="2274280"/>
          </a:xfrm>
          <a:prstGeom prst="moon">
            <a:avLst>
              <a:gd name="adj" fmla="val 34113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360000">
            <a:off x="5640926" y="4171335"/>
            <a:ext cx="2306462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8700000">
            <a:off x="6080920" y="3901683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oon 11"/>
          <p:cNvSpPr/>
          <p:nvPr/>
        </p:nvSpPr>
        <p:spPr>
          <a:xfrm rot="14400000">
            <a:off x="6322063" y="2752181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135261" y="4117008"/>
            <a:ext cx="1737956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9208074" y="6519446"/>
            <a:ext cx="11020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37105" y="3144578"/>
            <a:ext cx="3145285" cy="369332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Ins="0" rtlCol="0">
            <a:spAutoFit/>
          </a:bodyPr>
          <a:lstStyle/>
          <a:p>
            <a:r>
              <a:rPr lang="en-US" i="1" dirty="0">
                <a:solidFill>
                  <a:schemeClr val="tx1"/>
                </a:solidFill>
                <a:latin typeface="Times New Roman"/>
                <a:cs typeface="Times New Roman"/>
              </a:rPr>
              <a:t>Frontier =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 {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  <a:latin typeface="Calibri"/>
                <a:cs typeface="Calibri"/>
              </a:rPr>
              <a:t>gate1, gate2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} ⊆</a:t>
            </a:r>
            <a:r>
              <a:rPr lang="en-US" dirty="0"/>
              <a:t> </a:t>
            </a:r>
            <a:r>
              <a:rPr lang="en-US" i="1" dirty="0">
                <a:latin typeface="Times New Roman"/>
                <a:cs typeface="Times New Roman"/>
              </a:rPr>
              <a:t>S</a:t>
            </a:r>
            <a:r>
              <a:rPr lang="en-US" i="1" baseline="-25000" dirty="0">
                <a:latin typeface="Times New Roman"/>
                <a:cs typeface="Times New Roman"/>
              </a:rPr>
              <a:t>g </a:t>
            </a:r>
            <a:endParaRPr lang="en-US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5001492" y="1"/>
            <a:ext cx="3126509" cy="621961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5138" y="4666248"/>
            <a:ext cx="2476832" cy="1754326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unload),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</a:t>
            </a:r>
            <a:r>
              <a:rPr lang="en-US" dirty="0" err="1">
                <a:latin typeface="Calibri"/>
                <a:cs typeface="Calibri"/>
              </a:rPr>
              <a:t>at_harbor</a:t>
            </a:r>
            <a:r>
              <a:rPr lang="en-US" dirty="0">
                <a:latin typeface="Calibri"/>
                <a:cs typeface="Calibri"/>
              </a:rPr>
              <a:t>, park),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(parking1, deliver),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	(parking2, back),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	(transit1, move),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	(transit2, move)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760" y="1513608"/>
            <a:ext cx="6477000" cy="5054600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AD5C5D4A-A2A7-8E43-9CBC-D835FA39940E}"/>
              </a:ext>
            </a:extLst>
          </p:cNvPr>
          <p:cNvSpPr/>
          <p:nvPr/>
        </p:nvSpPr>
        <p:spPr>
          <a:xfrm>
            <a:off x="9518284" y="2992217"/>
            <a:ext cx="553297" cy="2247393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0C17A94-DE19-CC1D-BCC2-180B398F3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8" y="37168"/>
            <a:ext cx="5705803" cy="308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43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Guided-Find-Safe-Solution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Motivation: much easier to find solutions if they don’t have to be safe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Find-Safe-Solution</a:t>
            </a:r>
            <a:r>
              <a:rPr lang="en-US" dirty="0">
                <a:latin typeface="Times New Roman"/>
                <a:cs typeface="Times New Roman"/>
              </a:rPr>
              <a:t> needs plans for all possible outcomes of actions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Find-Solution </a:t>
            </a:r>
            <a:r>
              <a:rPr lang="en-US" dirty="0">
                <a:cs typeface="Times New Roman"/>
              </a:rPr>
              <a:t>only needs a plan for one of them</a:t>
            </a:r>
            <a:endParaRPr lang="en-US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Idea: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loop</a:t>
            </a:r>
          </a:p>
          <a:p>
            <a:pPr lvl="2"/>
            <a:r>
              <a:rPr lang="en-US" dirty="0">
                <a:latin typeface="Times New Roman"/>
                <a:cs typeface="Times New Roman"/>
              </a:rPr>
              <a:t>Find a (possibly unsafe) solution </a:t>
            </a:r>
            <a:r>
              <a:rPr lang="en-US" i="1" dirty="0">
                <a:latin typeface="Times New Roman"/>
                <a:cs typeface="Times New Roman"/>
              </a:rPr>
              <a:t>π</a:t>
            </a:r>
            <a:endParaRPr lang="en-US" dirty="0">
              <a:latin typeface="Times New Roman"/>
              <a:cs typeface="Times New Roman"/>
            </a:endParaRPr>
          </a:p>
          <a:p>
            <a:pPr lvl="2"/>
            <a:r>
              <a:rPr lang="en-US" dirty="0">
                <a:latin typeface="Times New Roman"/>
                <a:cs typeface="Times New Roman"/>
              </a:rPr>
              <a:t>For each each leaf node of </a:t>
            </a:r>
            <a:r>
              <a:rPr lang="en-US" i="1" dirty="0">
                <a:latin typeface="Times New Roman"/>
                <a:cs typeface="Times New Roman"/>
              </a:rPr>
              <a:t>π</a:t>
            </a:r>
          </a:p>
          <a:p>
            <a:pPr lvl="3"/>
            <a:r>
              <a:rPr lang="en-US" dirty="0">
                <a:latin typeface="Times New Roman"/>
                <a:cs typeface="Times New Roman"/>
              </a:rPr>
              <a:t>If the leaf node isn’t a goal, </a:t>
            </a:r>
          </a:p>
          <a:p>
            <a:pPr lvl="4"/>
            <a:r>
              <a:rPr lang="en-US" dirty="0">
                <a:latin typeface="Times New Roman"/>
                <a:cs typeface="Times New Roman"/>
              </a:rPr>
              <a:t>find </a:t>
            </a:r>
            <a:r>
              <a:rPr lang="en-US" dirty="0">
                <a:cs typeface="Times New Roman"/>
              </a:rPr>
              <a:t>a (possibly unsafe) solution</a:t>
            </a:r>
            <a:br>
              <a:rPr lang="en-US" dirty="0">
                <a:latin typeface="Times New Roman"/>
                <a:cs typeface="Times New Roman"/>
              </a:rPr>
            </a:br>
            <a:r>
              <a:rPr lang="en-US" dirty="0">
                <a:latin typeface="Times New Roman"/>
                <a:cs typeface="Times New Roman"/>
              </a:rPr>
              <a:t>and incorporate it into </a:t>
            </a:r>
            <a:r>
              <a:rPr lang="en-US" i="1" dirty="0">
                <a:latin typeface="Times New Roman"/>
                <a:cs typeface="Times New Roman"/>
              </a:rPr>
              <a:t>π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6194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Nondeterministic Planning Domains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858838" algn="l"/>
                <a:tab pos="1487488" algn="l"/>
              </a:tabLst>
            </a:pPr>
            <a:r>
              <a:rPr lang="en-US" dirty="0"/>
              <a:t>3-tuple (</a:t>
            </a:r>
            <a:r>
              <a:rPr lang="en-US" i="1" dirty="0"/>
              <a:t>S</a:t>
            </a:r>
            <a:r>
              <a:rPr lang="en-US" dirty="0"/>
              <a:t>, </a:t>
            </a:r>
            <a:r>
              <a:rPr lang="en-US" i="1" dirty="0"/>
              <a:t>A</a:t>
            </a:r>
            <a:r>
              <a:rPr lang="en-US" dirty="0"/>
              <a:t>, </a:t>
            </a:r>
            <a:r>
              <a:rPr lang="el-GR" i="1" dirty="0"/>
              <a:t>γ</a:t>
            </a:r>
            <a:r>
              <a:rPr lang="en-US" dirty="0"/>
              <a:t>)</a:t>
            </a:r>
          </a:p>
          <a:p>
            <a:pPr lvl="1">
              <a:tabLst>
                <a:tab pos="858838" algn="l"/>
                <a:tab pos="1487488" algn="l"/>
              </a:tabLst>
            </a:pPr>
            <a:r>
              <a:rPr lang="en-US" i="1" dirty="0"/>
              <a:t>S</a:t>
            </a:r>
            <a:r>
              <a:rPr lang="en-US" dirty="0"/>
              <a:t> and </a:t>
            </a:r>
            <a:r>
              <a:rPr lang="en-US" i="1" dirty="0"/>
              <a:t>A</a:t>
            </a:r>
            <a:r>
              <a:rPr lang="en-US" dirty="0"/>
              <a:t> – finite sets of states and actions</a:t>
            </a:r>
          </a:p>
          <a:p>
            <a:pPr lvl="1">
              <a:tabLst>
                <a:tab pos="858838" algn="l"/>
                <a:tab pos="1487488" algn="l"/>
              </a:tabLst>
            </a:pPr>
            <a:r>
              <a:rPr lang="el-GR" dirty="0"/>
              <a:t>γ</a:t>
            </a:r>
            <a:r>
              <a:rPr lang="en-US" dirty="0"/>
              <a:t>: </a:t>
            </a:r>
            <a:r>
              <a:rPr lang="en-US" i="1" dirty="0"/>
              <a:t>S </a:t>
            </a:r>
            <a:r>
              <a:rPr lang="en-US" dirty="0"/>
              <a:t>× </a:t>
            </a:r>
            <a:r>
              <a:rPr lang="en-US" i="1" dirty="0"/>
              <a:t>A</a:t>
            </a:r>
            <a:r>
              <a:rPr lang="en-US" dirty="0"/>
              <a:t> → 2</a:t>
            </a:r>
            <a:r>
              <a:rPr lang="en-US" i="1" baseline="30000" dirty="0"/>
              <a:t>S</a:t>
            </a:r>
          </a:p>
          <a:p>
            <a:pPr>
              <a:tabLst>
                <a:tab pos="858838" algn="l"/>
                <a:tab pos="1487488" algn="l"/>
              </a:tabLst>
            </a:pPr>
            <a:r>
              <a:rPr lang="el-GR" dirty="0"/>
              <a:t>γ</a:t>
            </a:r>
            <a:r>
              <a:rPr lang="en-US" dirty="0"/>
              <a:t>(</a:t>
            </a:r>
            <a:r>
              <a:rPr lang="en-US" i="1" dirty="0" err="1"/>
              <a:t>s,a</a:t>
            </a:r>
            <a:r>
              <a:rPr lang="en-US" dirty="0"/>
              <a:t>) = {all possible “next states” after</a:t>
            </a:r>
            <a:br>
              <a:rPr lang="en-US" dirty="0"/>
            </a:br>
            <a:r>
              <a:rPr lang="en-US" dirty="0"/>
              <a:t>	      applying action </a:t>
            </a:r>
            <a:r>
              <a:rPr lang="en-US" i="1" dirty="0"/>
              <a:t>a</a:t>
            </a:r>
            <a:r>
              <a:rPr lang="en-US" dirty="0"/>
              <a:t> in state </a:t>
            </a:r>
            <a:r>
              <a:rPr lang="en-US" i="1" dirty="0"/>
              <a:t>s</a:t>
            </a:r>
            <a:r>
              <a:rPr lang="en-US" dirty="0"/>
              <a:t>}</a:t>
            </a:r>
          </a:p>
          <a:p>
            <a:pPr lvl="1">
              <a:tabLst>
                <a:tab pos="858838" algn="l"/>
                <a:tab pos="1487488" algn="l"/>
              </a:tabLst>
            </a:pPr>
            <a:r>
              <a:rPr lang="en-US" i="1" dirty="0"/>
              <a:t>a </a:t>
            </a:r>
            <a:r>
              <a:rPr lang="en-US" dirty="0"/>
              <a:t>is applicable in state </a:t>
            </a:r>
            <a:r>
              <a:rPr lang="en-US" i="1" dirty="0"/>
              <a:t>s</a:t>
            </a:r>
            <a:r>
              <a:rPr lang="en-US" dirty="0"/>
              <a:t> </a:t>
            </a:r>
            <a:r>
              <a:rPr lang="en-US" dirty="0" err="1"/>
              <a:t>iff</a:t>
            </a:r>
            <a:r>
              <a:rPr lang="en-US" dirty="0"/>
              <a:t>  </a:t>
            </a:r>
            <a:r>
              <a:rPr lang="el-GR" dirty="0"/>
              <a:t>γ</a:t>
            </a:r>
            <a:r>
              <a:rPr lang="en-US" dirty="0"/>
              <a:t>(</a:t>
            </a:r>
            <a:r>
              <a:rPr lang="en-US" i="1" dirty="0" err="1"/>
              <a:t>s,a</a:t>
            </a:r>
            <a:r>
              <a:rPr lang="en-US" dirty="0"/>
              <a:t>) ≠ </a:t>
            </a:r>
            <a:r>
              <a:rPr lang="en-US" dirty="0">
                <a:latin typeface="Symbol" charset="2"/>
                <a:cs typeface="Symbol" charset="2"/>
              </a:rPr>
              <a:t>∅</a:t>
            </a:r>
          </a:p>
          <a:p>
            <a:pPr>
              <a:tabLst>
                <a:tab pos="858838" algn="l"/>
                <a:tab pos="1487488" algn="l"/>
              </a:tabLst>
            </a:pPr>
            <a:r>
              <a:rPr lang="en-US" dirty="0"/>
              <a:t>Applicable(</a:t>
            </a:r>
            <a:r>
              <a:rPr lang="en-US" i="1" dirty="0"/>
              <a:t>s</a:t>
            </a:r>
            <a:r>
              <a:rPr lang="en-US" dirty="0"/>
              <a:t>) = {all actions applicable in </a:t>
            </a:r>
            <a:r>
              <a:rPr lang="en-US" i="1" dirty="0"/>
              <a:t>s</a:t>
            </a:r>
            <a:r>
              <a:rPr lang="en-US" dirty="0"/>
              <a:t>}</a:t>
            </a:r>
            <a:br>
              <a:rPr lang="en-US" dirty="0"/>
            </a:br>
            <a:r>
              <a:rPr lang="en-US" dirty="0"/>
              <a:t>		   </a:t>
            </a:r>
            <a:r>
              <a:rPr lang="en-US" i="1" baseline="-25000" dirty="0"/>
              <a:t> </a:t>
            </a:r>
            <a:r>
              <a:rPr lang="el-GR" dirty="0"/>
              <a:t>= {</a:t>
            </a:r>
            <a:r>
              <a:rPr lang="el-GR" i="1" dirty="0"/>
              <a:t>a </a:t>
            </a:r>
            <a:r>
              <a:rPr lang="el-GR" dirty="0">
                <a:latin typeface="Symbol" charset="2"/>
                <a:cs typeface="Symbol" charset="2"/>
              </a:rPr>
              <a:t>∈</a:t>
            </a:r>
            <a:r>
              <a:rPr lang="el-GR" i="1" dirty="0"/>
              <a:t> A | </a:t>
            </a:r>
            <a:r>
              <a:rPr lang="el-GR" dirty="0"/>
              <a:t>γ(</a:t>
            </a:r>
            <a:r>
              <a:rPr lang="el-GR" i="1" dirty="0"/>
              <a:t>s,a</a:t>
            </a:r>
            <a:r>
              <a:rPr lang="el-GR" dirty="0"/>
              <a:t>)</a:t>
            </a:r>
            <a:r>
              <a:rPr lang="el-GR" i="1" dirty="0"/>
              <a:t> </a:t>
            </a:r>
            <a:r>
              <a:rPr lang="en-US" i="1" dirty="0"/>
              <a:t>≠</a:t>
            </a:r>
            <a:r>
              <a:rPr lang="el-GR" i="1" dirty="0"/>
              <a:t> </a:t>
            </a:r>
            <a:r>
              <a:rPr lang="el-GR" dirty="0">
                <a:latin typeface="Symbol" charset="2"/>
                <a:cs typeface="Symbol" charset="2"/>
              </a:rPr>
              <a:t>∅</a:t>
            </a:r>
            <a:r>
              <a:rPr lang="el-GR" dirty="0"/>
              <a:t>}</a:t>
            </a:r>
            <a:endParaRPr lang="en-US" dirty="0"/>
          </a:p>
          <a:p>
            <a:pPr>
              <a:tabLst>
                <a:tab pos="911225" algn="l"/>
                <a:tab pos="1487488" algn="l"/>
              </a:tabLst>
            </a:pPr>
            <a:r>
              <a:rPr lang="en-US" dirty="0"/>
              <a:t>Example:</a:t>
            </a:r>
          </a:p>
          <a:p>
            <a:pPr lvl="1">
              <a:tabLst>
                <a:tab pos="911225" algn="l"/>
                <a:tab pos="1487488" algn="l"/>
              </a:tabLst>
            </a:pPr>
            <a:r>
              <a:rPr lang="en-US" dirty="0"/>
              <a:t>Applicable(</a:t>
            </a:r>
            <a:r>
              <a:rPr lang="en-US" dirty="0" err="1">
                <a:latin typeface="Calibri" panose="020F0502020204030204" pitchFamily="34" charset="0"/>
              </a:rPr>
              <a:t>at_harbor</a:t>
            </a:r>
            <a:r>
              <a:rPr lang="en-US" dirty="0"/>
              <a:t>) = {</a:t>
            </a:r>
            <a:r>
              <a:rPr lang="en-US" dirty="0">
                <a:latin typeface="Calibri" panose="020F0502020204030204" pitchFamily="34" charset="0"/>
              </a:rPr>
              <a:t>park</a:t>
            </a:r>
            <a:r>
              <a:rPr lang="en-US" dirty="0"/>
              <a:t>}</a:t>
            </a:r>
            <a:endParaRPr lang="en-US" dirty="0">
              <a:latin typeface="Calibri" panose="020F0502020204030204" pitchFamily="34" charset="0"/>
            </a:endParaRPr>
          </a:p>
          <a:p>
            <a:pPr lvl="1">
              <a:tabLst>
                <a:tab pos="1027113" algn="l"/>
                <a:tab pos="1651000" algn="l"/>
              </a:tabLst>
            </a:pPr>
            <a:r>
              <a:rPr lang="en-US" dirty="0">
                <a:latin typeface="Calibri"/>
                <a:cs typeface="Calibri"/>
              </a:rPr>
              <a:t>park 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has t</a:t>
            </a:r>
            <a:r>
              <a:rPr lang="en-US" dirty="0"/>
              <a:t>hree possible outcomes</a:t>
            </a:r>
          </a:p>
          <a:p>
            <a:pPr lvl="2"/>
            <a:r>
              <a:rPr lang="en-US" dirty="0"/>
              <a:t>put </a:t>
            </a:r>
            <a:r>
              <a:rPr lang="en-US" dirty="0">
                <a:latin typeface="Calibri" charset="0"/>
              </a:rPr>
              <a:t>item </a:t>
            </a:r>
            <a:r>
              <a:rPr lang="en-US" dirty="0"/>
              <a:t>in </a:t>
            </a:r>
            <a:r>
              <a:rPr lang="en-US" dirty="0">
                <a:latin typeface="Calibri"/>
                <a:cs typeface="Calibri"/>
              </a:rPr>
              <a:t>parking1 </a:t>
            </a:r>
            <a:r>
              <a:rPr lang="en-US" dirty="0"/>
              <a:t>or </a:t>
            </a:r>
            <a:r>
              <a:rPr lang="en-US" dirty="0">
                <a:latin typeface="Calibri"/>
                <a:cs typeface="Calibri"/>
              </a:rPr>
              <a:t>parking2</a:t>
            </a:r>
            <a:r>
              <a:rPr lang="en-US" dirty="0">
                <a:latin typeface="Calibri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if one of them has space</a:t>
            </a:r>
            <a:endParaRPr lang="en-US" dirty="0">
              <a:latin typeface="Calibri"/>
              <a:cs typeface="Calibri"/>
            </a:endParaRPr>
          </a:p>
          <a:p>
            <a:pPr lvl="2"/>
            <a:r>
              <a:rPr lang="en-US" dirty="0"/>
              <a:t>or in </a:t>
            </a:r>
            <a:r>
              <a:rPr lang="en-US" dirty="0">
                <a:latin typeface="Calibri"/>
                <a:cs typeface="Calibri"/>
              </a:rPr>
              <a:t>transit1</a:t>
            </a:r>
            <a:r>
              <a:rPr lang="en-US" i="1" dirty="0">
                <a:cs typeface="Calibri"/>
              </a:rPr>
              <a:t> </a:t>
            </a:r>
            <a:r>
              <a:rPr lang="en-US" dirty="0"/>
              <a:t>if there’s no parking space</a:t>
            </a:r>
            <a:endParaRPr lang="en-US" i="1" baseline="30000" dirty="0"/>
          </a:p>
          <a:p>
            <a:pPr lvl="1">
              <a:tabLst>
                <a:tab pos="911225" algn="l"/>
                <a:tab pos="1487488" algn="l"/>
              </a:tabLst>
            </a:pPr>
            <a:r>
              <a:rPr lang="en-US" dirty="0" err="1"/>
              <a:t>γ</a:t>
            </a:r>
            <a:r>
              <a:rPr lang="en-US" dirty="0"/>
              <a:t>(</a:t>
            </a:r>
            <a:r>
              <a:rPr lang="en-US" dirty="0" err="1">
                <a:latin typeface="Calibri" panose="020F0502020204030204" pitchFamily="34" charset="0"/>
              </a:rPr>
              <a:t>at_harbor</a:t>
            </a:r>
            <a:r>
              <a:rPr lang="en-US" dirty="0"/>
              <a:t>,</a:t>
            </a:r>
            <a:r>
              <a:rPr lang="en-US" baseline="-25000" dirty="0"/>
              <a:t> </a:t>
            </a:r>
            <a:r>
              <a:rPr lang="en-US" dirty="0">
                <a:latin typeface="Calibri" panose="020F0502020204030204" pitchFamily="34" charset="0"/>
              </a:rPr>
              <a:t>park</a:t>
            </a:r>
            <a:r>
              <a:rPr lang="en-US" dirty="0"/>
              <a:t>) = {</a:t>
            </a:r>
            <a:r>
              <a:rPr lang="en-US" dirty="0">
                <a:latin typeface="Calibri" panose="020F0502020204030204" pitchFamily="34" charset="0"/>
              </a:rPr>
              <a:t>parking1,</a:t>
            </a:r>
            <a:r>
              <a:rPr lang="en-US" baseline="-25000" dirty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parking2,</a:t>
            </a:r>
            <a:r>
              <a:rPr lang="en-US" baseline="-25000" dirty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transit1</a:t>
            </a:r>
            <a:r>
              <a:rPr lang="en-US" dirty="0"/>
              <a:t>}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0" name="Picture 9" descr="planningdomain.pdf">
            <a:extLst>
              <a:ext uri="{FF2B5EF4-FFF2-40B4-BE49-F238E27FC236}">
                <a16:creationId xmlns:a16="http://schemas.microsoft.com/office/drawing/2014/main" id="{BCB7F022-4E14-0746-81F8-AD80678F5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44" y="1795052"/>
            <a:ext cx="64643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811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6-04-13 at 12.33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86" y="1173254"/>
            <a:ext cx="5469040" cy="4733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Guided-Find-Safe-Solution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42819" y="1951262"/>
            <a:ext cx="3551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/>
                <a:cs typeface="Times New Roman"/>
              </a:rPr>
              <a:t>π</a:t>
            </a:r>
            <a:r>
              <a:rPr lang="en-US" sz="2000" dirty="0">
                <a:latin typeface="Times New Roman"/>
                <a:cs typeface="Times New Roman"/>
              </a:rPr>
              <a:t> is a solution. Return the part that’s reachable from </a:t>
            </a:r>
            <a:r>
              <a:rPr lang="en-US" sz="2000" i="1" dirty="0">
                <a:latin typeface="Times New Roman"/>
                <a:cs typeface="Times New Roman"/>
              </a:rPr>
              <a:t>s</a:t>
            </a:r>
            <a:r>
              <a:rPr lang="en-US" sz="2000" baseline="-25000" dirty="0">
                <a:latin typeface="Times New Roman"/>
                <a:cs typeface="Times New Roman"/>
              </a:rPr>
              <a:t>0</a:t>
            </a:r>
            <a:r>
              <a:rPr lang="en-US" sz="2000" dirty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274456" y="2947903"/>
            <a:ext cx="3809999" cy="864168"/>
          </a:xfrm>
          <a:prstGeom prst="rect">
            <a:avLst/>
          </a:prstGeom>
          <a:noFill/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" pitchFamily="-112" charset="0"/>
            </a:endParaRPr>
          </a:p>
        </p:txBody>
      </p:sp>
      <p:cxnSp>
        <p:nvCxnSpPr>
          <p:cNvPr id="11" name="Straight Arrow Connector 10"/>
          <p:cNvCxnSpPr>
            <a:cxnSpLocks/>
            <a:stCxn id="8" idx="1"/>
            <a:endCxn id="9" idx="3"/>
          </p:cNvCxnSpPr>
          <p:nvPr/>
        </p:nvCxnSpPr>
        <p:spPr bwMode="auto">
          <a:xfrm flipH="1">
            <a:off x="6084454" y="2305205"/>
            <a:ext cx="558364" cy="107478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Rectangle 13"/>
          <p:cNvSpPr/>
          <p:nvPr/>
        </p:nvSpPr>
        <p:spPr bwMode="auto">
          <a:xfrm>
            <a:off x="2273063" y="4410364"/>
            <a:ext cx="3984574" cy="600364"/>
          </a:xfrm>
          <a:prstGeom prst="rect">
            <a:avLst/>
          </a:prstGeom>
          <a:noFill/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" pitchFamily="-11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04307" y="3899826"/>
            <a:ext cx="36471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000" dirty="0">
                <a:latin typeface="Times New Roman"/>
                <a:cs typeface="Times New Roman"/>
              </a:rPr>
              <a:t>For each (</a:t>
            </a:r>
            <a:r>
              <a:rPr lang="en-US" sz="2000" i="1" dirty="0" err="1">
                <a:latin typeface="Times New Roman"/>
                <a:cs typeface="Times New Roman"/>
              </a:rPr>
              <a:t>s,a</a:t>
            </a:r>
            <a:r>
              <a:rPr lang="en-US" sz="2000" dirty="0">
                <a:latin typeface="Times New Roman"/>
                <a:cs typeface="Times New Roman"/>
              </a:rPr>
              <a:t>) in </a:t>
            </a:r>
            <a:r>
              <a:rPr lang="en-US" sz="2000" i="1" dirty="0">
                <a:latin typeface="Times New Roman"/>
                <a:cs typeface="Times New Roman"/>
              </a:rPr>
              <a:t>π</a:t>
            </a:r>
            <a:r>
              <a:rPr lang="en-US" sz="2000" dirty="0">
                <a:latin typeface="Times New Roman"/>
                <a:cs typeface="Times New Roman"/>
              </a:rPr>
              <a:t>′, add to </a:t>
            </a:r>
            <a:r>
              <a:rPr lang="en-US" sz="2000" i="1" dirty="0">
                <a:latin typeface="Times New Roman"/>
                <a:cs typeface="Times New Roman"/>
              </a:rPr>
              <a:t>π</a:t>
            </a:r>
            <a:br>
              <a:rPr lang="en-US" sz="2000" dirty="0">
                <a:latin typeface="Times New Roman"/>
                <a:cs typeface="Times New Roman"/>
              </a:rPr>
            </a:br>
            <a:r>
              <a:rPr lang="en-US" sz="2000" dirty="0">
                <a:latin typeface="Times New Roman"/>
                <a:cs typeface="Times New Roman"/>
              </a:rPr>
              <a:t>unless </a:t>
            </a:r>
            <a:r>
              <a:rPr lang="en-US" sz="2000" i="1" dirty="0">
                <a:latin typeface="Times New Roman"/>
                <a:cs typeface="Times New Roman"/>
              </a:rPr>
              <a:t>π </a:t>
            </a:r>
            <a:r>
              <a:rPr lang="en-US" sz="2000" dirty="0">
                <a:latin typeface="Times New Roman"/>
                <a:cs typeface="Times New Roman"/>
              </a:rPr>
              <a:t>already has an action at </a:t>
            </a:r>
            <a:r>
              <a:rPr lang="en-US" sz="2000" i="1" dirty="0">
                <a:latin typeface="Times New Roman"/>
                <a:cs typeface="Times New Roman"/>
              </a:rPr>
              <a:t>s</a:t>
            </a:r>
            <a:endParaRPr lang="en-US" sz="2000" dirty="0">
              <a:latin typeface="Times New Roman"/>
              <a:cs typeface="Times New Roman"/>
            </a:endParaRPr>
          </a:p>
        </p:txBody>
      </p:sp>
      <p:cxnSp>
        <p:nvCxnSpPr>
          <p:cNvPr id="16" name="Straight Arrow Connector 15"/>
          <p:cNvCxnSpPr>
            <a:cxnSpLocks/>
            <a:stCxn id="15" idx="1"/>
            <a:endCxn id="14" idx="3"/>
          </p:cNvCxnSpPr>
          <p:nvPr/>
        </p:nvCxnSpPr>
        <p:spPr bwMode="auto">
          <a:xfrm flipH="1">
            <a:off x="6257637" y="4253770"/>
            <a:ext cx="446670" cy="45677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Rectangle 18"/>
          <p:cNvSpPr/>
          <p:nvPr/>
        </p:nvSpPr>
        <p:spPr bwMode="auto">
          <a:xfrm>
            <a:off x="2273064" y="5002738"/>
            <a:ext cx="4931270" cy="865909"/>
          </a:xfrm>
          <a:prstGeom prst="rect">
            <a:avLst/>
          </a:prstGeom>
          <a:noFill/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" pitchFamily="-11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00303" y="5010728"/>
            <a:ext cx="2762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/>
                <a:cs typeface="Times New Roman"/>
              </a:rPr>
              <a:t>s </a:t>
            </a:r>
            <a:r>
              <a:rPr lang="en-US" sz="2000" dirty="0">
                <a:latin typeface="Times New Roman"/>
                <a:cs typeface="Times New Roman"/>
              </a:rPr>
              <a:t>is unsolvable. For each (</a:t>
            </a:r>
            <a:r>
              <a:rPr lang="en-US" sz="2000" i="1" dirty="0" err="1">
                <a:latin typeface="Times New Roman"/>
                <a:cs typeface="Times New Roman"/>
              </a:rPr>
              <a:t>s′</a:t>
            </a:r>
            <a:r>
              <a:rPr lang="en-US" sz="2000" dirty="0" err="1">
                <a:latin typeface="Times New Roman"/>
                <a:cs typeface="Times New Roman"/>
              </a:rPr>
              <a:t>,</a:t>
            </a:r>
            <a:r>
              <a:rPr lang="en-US" sz="2000" i="1" dirty="0" err="1">
                <a:latin typeface="Times New Roman"/>
                <a:cs typeface="Times New Roman"/>
              </a:rPr>
              <a:t>a</a:t>
            </a:r>
            <a:r>
              <a:rPr lang="en-US" sz="2000" dirty="0">
                <a:latin typeface="Times New Roman"/>
                <a:cs typeface="Times New Roman"/>
              </a:rPr>
              <a:t>) that can produce </a:t>
            </a:r>
            <a:r>
              <a:rPr lang="en-US" sz="2000" i="1" dirty="0">
                <a:latin typeface="Times New Roman"/>
                <a:cs typeface="Times New Roman"/>
              </a:rPr>
              <a:t>s, </a:t>
            </a:r>
            <a:r>
              <a:rPr lang="en-US" sz="2000" dirty="0">
                <a:latin typeface="Times New Roman"/>
                <a:cs typeface="Times New Roman"/>
              </a:rPr>
              <a:t>modify </a:t>
            </a:r>
            <a:r>
              <a:rPr lang="en-US" sz="2000" i="1" dirty="0">
                <a:latin typeface="Times New Roman"/>
                <a:cs typeface="Times New Roman"/>
              </a:rPr>
              <a:t>π</a:t>
            </a:r>
            <a:r>
              <a:rPr lang="en-US" sz="2000" dirty="0">
                <a:latin typeface="Times New Roman"/>
                <a:cs typeface="Times New Roman"/>
              </a:rPr>
              <a:t> and </a:t>
            </a:r>
            <a:r>
              <a:rPr lang="el-GR" sz="2000" dirty="0">
                <a:latin typeface="Times New Roman"/>
                <a:cs typeface="Times New Roman"/>
              </a:rPr>
              <a:t>Σ</a:t>
            </a:r>
            <a:r>
              <a:rPr lang="en-US" sz="2000" dirty="0">
                <a:latin typeface="Times New Roman"/>
                <a:cs typeface="Times New Roman"/>
              </a:rPr>
              <a:t> so we’ll never use </a:t>
            </a:r>
            <a:r>
              <a:rPr lang="en-US" sz="2000" i="1" dirty="0">
                <a:latin typeface="Times New Roman"/>
                <a:cs typeface="Times New Roman"/>
              </a:rPr>
              <a:t>a</a:t>
            </a:r>
            <a:r>
              <a:rPr lang="en-US" sz="2000" dirty="0">
                <a:latin typeface="Times New Roman"/>
                <a:cs typeface="Times New Roman"/>
              </a:rPr>
              <a:t> at </a:t>
            </a:r>
            <a:r>
              <a:rPr lang="en-US" sz="2000" i="1" dirty="0">
                <a:latin typeface="Times New Roman"/>
                <a:cs typeface="Times New Roman"/>
              </a:rPr>
              <a:t>s′</a:t>
            </a:r>
          </a:p>
        </p:txBody>
      </p:sp>
      <p:cxnSp>
        <p:nvCxnSpPr>
          <p:cNvPr id="21" name="Straight Arrow Connector 20"/>
          <p:cNvCxnSpPr>
            <a:cxnSpLocks/>
            <a:stCxn id="20" idx="1"/>
            <a:endCxn id="19" idx="3"/>
          </p:cNvCxnSpPr>
          <p:nvPr/>
        </p:nvCxnSpPr>
        <p:spPr bwMode="auto">
          <a:xfrm flipH="1" flipV="1">
            <a:off x="7204334" y="5435693"/>
            <a:ext cx="395969" cy="2367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Rectangle 21"/>
          <p:cNvSpPr/>
          <p:nvPr/>
        </p:nvSpPr>
        <p:spPr bwMode="auto">
          <a:xfrm>
            <a:off x="2273063" y="3813812"/>
            <a:ext cx="2945482" cy="598623"/>
          </a:xfrm>
          <a:prstGeom prst="rect">
            <a:avLst/>
          </a:prstGeom>
          <a:noFill/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" pitchFamily="-11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84652" y="3040432"/>
            <a:ext cx="4378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Choose any leaf </a:t>
            </a:r>
            <a:r>
              <a:rPr lang="en-US" sz="2000" i="1" dirty="0">
                <a:latin typeface="Times New Roman"/>
                <a:cs typeface="Times New Roman"/>
              </a:rPr>
              <a:t>s </a:t>
            </a:r>
            <a:r>
              <a:rPr lang="en-US" sz="2000" dirty="0">
                <a:latin typeface="Times New Roman"/>
                <a:cs typeface="Times New Roman"/>
              </a:rPr>
              <a:t>that isn’t a goal. </a:t>
            </a:r>
            <a:br>
              <a:rPr lang="en-US" sz="2000" dirty="0">
                <a:latin typeface="Times New Roman"/>
                <a:cs typeface="Times New Roman"/>
              </a:rPr>
            </a:br>
            <a:r>
              <a:rPr lang="en-US" sz="2000" dirty="0">
                <a:latin typeface="Times New Roman"/>
                <a:cs typeface="Times New Roman"/>
              </a:rPr>
              <a:t>Find a (possibly unsafe) solution </a:t>
            </a:r>
            <a:r>
              <a:rPr lang="en-US" sz="2000" i="1" dirty="0">
                <a:latin typeface="Times New Roman"/>
                <a:cs typeface="Times New Roman"/>
              </a:rPr>
              <a:t>π</a:t>
            </a:r>
            <a:r>
              <a:rPr lang="en-US" sz="2000" dirty="0">
                <a:latin typeface="Times New Roman"/>
                <a:cs typeface="Times New Roman"/>
              </a:rPr>
              <a:t>′ for </a:t>
            </a:r>
            <a:r>
              <a:rPr lang="en-US" sz="2000" i="1" dirty="0">
                <a:latin typeface="Times New Roman"/>
                <a:cs typeface="Times New Roman"/>
              </a:rPr>
              <a:t>s.</a:t>
            </a:r>
            <a:endParaRPr lang="en-US" sz="2000" dirty="0">
              <a:latin typeface="Times New Roman"/>
              <a:cs typeface="Times New Roman"/>
            </a:endParaRPr>
          </a:p>
        </p:txBody>
      </p:sp>
      <p:cxnSp>
        <p:nvCxnSpPr>
          <p:cNvPr id="25" name="Straight Arrow Connector 24"/>
          <p:cNvCxnSpPr>
            <a:stCxn id="24" idx="1"/>
            <a:endCxn id="22" idx="3"/>
          </p:cNvCxnSpPr>
          <p:nvPr/>
        </p:nvCxnSpPr>
        <p:spPr bwMode="auto">
          <a:xfrm flipH="1">
            <a:off x="5218545" y="3394375"/>
            <a:ext cx="1566107" cy="71874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953670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6-04-13 at 12.33.27 PM.png">
            <a:extLst>
              <a:ext uri="{FF2B5EF4-FFF2-40B4-BE49-F238E27FC236}">
                <a16:creationId xmlns:a16="http://schemas.microsoft.com/office/drawing/2014/main" id="{0D6B4F73-7ABF-B642-8421-F8993F13D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0" y="93612"/>
            <a:ext cx="4968230" cy="4300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9569" y="101600"/>
            <a:ext cx="6296031" cy="8128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248848" y="1305166"/>
            <a:ext cx="6477000" cy="5054600"/>
            <a:chOff x="1206499" y="1224973"/>
            <a:chExt cx="6477000" cy="505460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6499" y="1224973"/>
              <a:ext cx="6477000" cy="505460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1350817" y="3821545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49DD3DA-23E6-F14C-99D5-BDEC762CE91B}"/>
              </a:ext>
            </a:extLst>
          </p:cNvPr>
          <p:cNvSpPr txBox="1"/>
          <p:nvPr/>
        </p:nvSpPr>
        <p:spPr>
          <a:xfrm>
            <a:off x="10476498" y="229650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9995EE-C137-6B44-A90A-90C8EFAF5C27}"/>
              </a:ext>
            </a:extLst>
          </p:cNvPr>
          <p:cNvSpPr txBox="1"/>
          <p:nvPr/>
        </p:nvSpPr>
        <p:spPr>
          <a:xfrm>
            <a:off x="11575957" y="189373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417CBEB-A672-4F4B-975E-CDD997266EB0}"/>
              </a:ext>
            </a:extLst>
          </p:cNvPr>
          <p:cNvSpPr/>
          <p:nvPr/>
        </p:nvSpPr>
        <p:spPr>
          <a:xfrm>
            <a:off x="10660287" y="2865196"/>
            <a:ext cx="553297" cy="2143966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7221757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5250" y="101600"/>
            <a:ext cx="6440350" cy="8128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248848" y="1305166"/>
            <a:ext cx="6477000" cy="5054600"/>
            <a:chOff x="1206499" y="1224973"/>
            <a:chExt cx="6477000" cy="5054600"/>
          </a:xfrm>
        </p:grpSpPr>
        <p:sp>
          <p:nvSpPr>
            <p:cNvPr id="24" name="Moon 23"/>
            <p:cNvSpPr/>
            <p:nvPr/>
          </p:nvSpPr>
          <p:spPr>
            <a:xfrm rot="8700000">
              <a:off x="5277169" y="3875518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Moon 24"/>
            <p:cNvSpPr/>
            <p:nvPr/>
          </p:nvSpPr>
          <p:spPr>
            <a:xfrm rot="14520000">
              <a:off x="5541402" y="2679836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Moon 25"/>
            <p:cNvSpPr/>
            <p:nvPr/>
          </p:nvSpPr>
          <p:spPr>
            <a:xfrm rot="8700000">
              <a:off x="3208221" y="3538390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Moon 26"/>
            <p:cNvSpPr/>
            <p:nvPr/>
          </p:nvSpPr>
          <p:spPr>
            <a:xfrm rot="14400000">
              <a:off x="3449364" y="2388888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 rot="360000">
              <a:off x="1256140" y="3982139"/>
              <a:ext cx="5918061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6499" y="1224973"/>
              <a:ext cx="6477000" cy="5054600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4664363" y="2597726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950854" y="5336308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5948218" y="5636489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845218" y="4579633"/>
            <a:ext cx="2529539" cy="1477328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unload),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</a:t>
            </a:r>
            <a:r>
              <a:rPr lang="en-US" dirty="0" err="1">
                <a:latin typeface="Calibri"/>
                <a:cs typeface="Calibri"/>
              </a:rPr>
              <a:t>at_harbor</a:t>
            </a:r>
            <a:r>
              <a:rPr lang="en-US" dirty="0">
                <a:latin typeface="Calibri"/>
                <a:cs typeface="Calibri"/>
              </a:rPr>
              <a:t>, park),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(parking1, deliver)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Q</a:t>
            </a:r>
            <a:r>
              <a:rPr lang="en-US" dirty="0">
                <a:latin typeface="Times New Roman"/>
                <a:cs typeface="Times New Roman"/>
              </a:rPr>
              <a:t> = {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parking2, transit1, </a:t>
            </a:r>
            <a:br>
              <a:rPr lang="en-US" dirty="0">
                <a:latin typeface="Calibri" panose="020F0502020204030204" pitchFamily="34" charset="0"/>
                <a:cs typeface="Times New Roman"/>
              </a:rPr>
            </a:br>
            <a:r>
              <a:rPr lang="en-US" dirty="0">
                <a:latin typeface="Calibri" panose="020F0502020204030204" pitchFamily="34" charset="0"/>
                <a:cs typeface="Times New Roman"/>
              </a:rPr>
              <a:t>	transit2</a:t>
            </a:r>
            <a:r>
              <a:rPr lang="en-US" dirty="0">
                <a:latin typeface="Times New Roman"/>
                <a:cs typeface="Times New Roman"/>
              </a:rPr>
              <a:t>}</a:t>
            </a:r>
            <a:endParaRPr lang="en-US" i="1" dirty="0">
              <a:latin typeface="Times New Roman"/>
              <a:cs typeface="Times New Roman"/>
            </a:endParaRPr>
          </a:p>
        </p:txBody>
      </p:sp>
      <p:pic>
        <p:nvPicPr>
          <p:cNvPr id="30" name="Picture 29" descr="Screen Shot 2016-04-13 at 12.33.27 PM.png">
            <a:extLst>
              <a:ext uri="{FF2B5EF4-FFF2-40B4-BE49-F238E27FC236}">
                <a16:creationId xmlns:a16="http://schemas.microsoft.com/office/drawing/2014/main" id="{1A7DD33B-461F-024D-B3C6-A472D43E9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0" y="93612"/>
            <a:ext cx="4968230" cy="43001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5339CDD-AA69-9448-A85E-56EC25D34A9E}"/>
              </a:ext>
            </a:extLst>
          </p:cNvPr>
          <p:cNvSpPr txBox="1"/>
          <p:nvPr/>
        </p:nvSpPr>
        <p:spPr>
          <a:xfrm>
            <a:off x="10476498" y="229650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7EB5E1-D302-5B47-8B77-8118AB677A62}"/>
              </a:ext>
            </a:extLst>
          </p:cNvPr>
          <p:cNvSpPr txBox="1"/>
          <p:nvPr/>
        </p:nvSpPr>
        <p:spPr>
          <a:xfrm>
            <a:off x="11575957" y="189373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tr5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A6F0C59-BDBF-0440-B69E-18192BBF33EC}"/>
              </a:ext>
            </a:extLst>
          </p:cNvPr>
          <p:cNvSpPr/>
          <p:nvPr/>
        </p:nvSpPr>
        <p:spPr>
          <a:xfrm>
            <a:off x="10660287" y="2865196"/>
            <a:ext cx="553297" cy="2143966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4833650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5251" y="101600"/>
            <a:ext cx="6440349" cy="8128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727360-97BD-1448-9994-EF90A0B4E919}"/>
              </a:ext>
            </a:extLst>
          </p:cNvPr>
          <p:cNvSpPr txBox="1"/>
          <p:nvPr/>
        </p:nvSpPr>
        <p:spPr>
          <a:xfrm>
            <a:off x="4846810" y="4579593"/>
            <a:ext cx="2529539" cy="1754326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unload),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</a:t>
            </a:r>
            <a:r>
              <a:rPr lang="en-US" dirty="0" err="1">
                <a:latin typeface="Calibri"/>
                <a:cs typeface="Calibri"/>
              </a:rPr>
              <a:t>at_harbor</a:t>
            </a:r>
            <a:r>
              <a:rPr lang="en-US" dirty="0">
                <a:latin typeface="Calibri"/>
                <a:cs typeface="Calibri"/>
              </a:rPr>
              <a:t>, park),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(parking1, deliver),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(parking2, deliver)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Q</a:t>
            </a:r>
            <a:r>
              <a:rPr lang="en-US" dirty="0">
                <a:latin typeface="Times New Roman"/>
                <a:cs typeface="Times New Roman"/>
              </a:rPr>
              <a:t> = {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transit1, transit2, </a:t>
            </a:r>
            <a:br>
              <a:rPr lang="en-US" dirty="0">
                <a:latin typeface="Calibri" panose="020F0502020204030204" pitchFamily="34" charset="0"/>
                <a:cs typeface="Times New Roman"/>
              </a:rPr>
            </a:br>
            <a:r>
              <a:rPr lang="en-US" dirty="0">
                <a:latin typeface="Calibri" panose="020F0502020204030204" pitchFamily="34" charset="0"/>
                <a:cs typeface="Times New Roman"/>
              </a:rPr>
              <a:t>	transit3</a:t>
            </a:r>
            <a:r>
              <a:rPr lang="en-US" dirty="0">
                <a:latin typeface="Times New Roman"/>
                <a:cs typeface="Times New Roman"/>
              </a:rPr>
              <a:t>}</a:t>
            </a:r>
            <a:endParaRPr lang="en-US" i="1" dirty="0">
              <a:latin typeface="Times New Roman"/>
              <a:cs typeface="Times New Roman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248848" y="1311034"/>
            <a:ext cx="6477000" cy="5054600"/>
            <a:chOff x="1206499" y="1224973"/>
            <a:chExt cx="6477000" cy="5054600"/>
          </a:xfrm>
        </p:grpSpPr>
        <p:sp>
          <p:nvSpPr>
            <p:cNvPr id="15" name="Moon 14"/>
            <p:cNvSpPr/>
            <p:nvPr/>
          </p:nvSpPr>
          <p:spPr>
            <a:xfrm rot="14580000">
              <a:off x="5654450" y="1269016"/>
              <a:ext cx="724130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oon 12"/>
            <p:cNvSpPr/>
            <p:nvPr/>
          </p:nvSpPr>
          <p:spPr>
            <a:xfrm rot="8700000">
              <a:off x="5277169" y="3875518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oon 13"/>
            <p:cNvSpPr/>
            <p:nvPr/>
          </p:nvSpPr>
          <p:spPr>
            <a:xfrm rot="14520000">
              <a:off x="5541402" y="2679836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oon 10"/>
            <p:cNvSpPr/>
            <p:nvPr/>
          </p:nvSpPr>
          <p:spPr>
            <a:xfrm rot="8700000">
              <a:off x="3208221" y="3538390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oon 9"/>
            <p:cNvSpPr/>
            <p:nvPr/>
          </p:nvSpPr>
          <p:spPr>
            <a:xfrm rot="14400000">
              <a:off x="3449364" y="2388888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600000">
              <a:off x="4578583" y="2764592"/>
              <a:ext cx="2549480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360000">
              <a:off x="1256140" y="3982139"/>
              <a:ext cx="5918061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6499" y="1224973"/>
              <a:ext cx="6477000" cy="5054600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6777181" y="1593271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950854" y="5336308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5948218" y="5636489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 descr="Screen Shot 2016-04-13 at 12.33.27 PM.png">
            <a:extLst>
              <a:ext uri="{FF2B5EF4-FFF2-40B4-BE49-F238E27FC236}">
                <a16:creationId xmlns:a16="http://schemas.microsoft.com/office/drawing/2014/main" id="{58C030D4-AE03-424E-957C-C96C7981F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0" y="93612"/>
            <a:ext cx="4968230" cy="43001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7EF723-2E2F-3C43-8AB8-920D52B806EC}"/>
              </a:ext>
            </a:extLst>
          </p:cNvPr>
          <p:cNvSpPr txBox="1"/>
          <p:nvPr/>
        </p:nvSpPr>
        <p:spPr>
          <a:xfrm>
            <a:off x="10476498" y="229650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DBF8D2-E3E7-3E46-8576-EF3F2F0E5F6A}"/>
              </a:ext>
            </a:extLst>
          </p:cNvPr>
          <p:cNvSpPr txBox="1"/>
          <p:nvPr/>
        </p:nvSpPr>
        <p:spPr>
          <a:xfrm>
            <a:off x="11575957" y="189373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C485D6A-4EF0-7543-989A-3EC086CB4F4B}"/>
              </a:ext>
            </a:extLst>
          </p:cNvPr>
          <p:cNvSpPr/>
          <p:nvPr/>
        </p:nvSpPr>
        <p:spPr>
          <a:xfrm>
            <a:off x="10660287" y="2865196"/>
            <a:ext cx="553297" cy="2143966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9788295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0422" y="101600"/>
            <a:ext cx="6445178" cy="8128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261548" y="1311034"/>
            <a:ext cx="6528816" cy="5054600"/>
            <a:chOff x="1206499" y="1224973"/>
            <a:chExt cx="6539703" cy="5054600"/>
          </a:xfrm>
        </p:grpSpPr>
        <p:sp>
          <p:nvSpPr>
            <p:cNvPr id="16" name="Rectangle 15"/>
            <p:cNvSpPr/>
            <p:nvPr/>
          </p:nvSpPr>
          <p:spPr>
            <a:xfrm rot="5520000">
              <a:off x="6055626" y="2244565"/>
              <a:ext cx="1723913" cy="365333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1920000">
              <a:off x="6648922" y="1728216"/>
              <a:ext cx="1097280" cy="393192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Moon 14"/>
            <p:cNvSpPr/>
            <p:nvPr/>
          </p:nvSpPr>
          <p:spPr>
            <a:xfrm rot="14580000">
              <a:off x="5654450" y="1269016"/>
              <a:ext cx="724130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oon 12"/>
            <p:cNvSpPr/>
            <p:nvPr/>
          </p:nvSpPr>
          <p:spPr>
            <a:xfrm rot="8700000">
              <a:off x="5277169" y="3875518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oon 13"/>
            <p:cNvSpPr/>
            <p:nvPr/>
          </p:nvSpPr>
          <p:spPr>
            <a:xfrm rot="14520000">
              <a:off x="5541402" y="2679836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oon 10"/>
            <p:cNvSpPr/>
            <p:nvPr/>
          </p:nvSpPr>
          <p:spPr>
            <a:xfrm rot="8700000">
              <a:off x="3208221" y="3538390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oon 9"/>
            <p:cNvSpPr/>
            <p:nvPr/>
          </p:nvSpPr>
          <p:spPr>
            <a:xfrm rot="14400000">
              <a:off x="3449364" y="2388888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600000">
              <a:off x="4578583" y="2764592"/>
              <a:ext cx="2549480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360000">
              <a:off x="1256140" y="3982139"/>
              <a:ext cx="5918061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6499" y="1224973"/>
              <a:ext cx="6477000" cy="5054600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>
            <a:xfrm>
              <a:off x="3950854" y="5336308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5948218" y="5636489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7308272" y="1939635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 descr="Screen Shot 2016-04-13 at 12.33.27 PM.png">
            <a:extLst>
              <a:ext uri="{FF2B5EF4-FFF2-40B4-BE49-F238E27FC236}">
                <a16:creationId xmlns:a16="http://schemas.microsoft.com/office/drawing/2014/main" id="{39E3CD14-B01A-4344-9B88-411BCE984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0" y="93612"/>
            <a:ext cx="4968230" cy="43001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7C1A414-2C9C-B84D-8613-10294B8E0D78}"/>
              </a:ext>
            </a:extLst>
          </p:cNvPr>
          <p:cNvSpPr txBox="1"/>
          <p:nvPr/>
        </p:nvSpPr>
        <p:spPr>
          <a:xfrm>
            <a:off x="4848290" y="4577151"/>
            <a:ext cx="2756011" cy="2031325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unload),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</a:t>
            </a:r>
            <a:r>
              <a:rPr lang="en-US" dirty="0" err="1">
                <a:latin typeface="Calibri"/>
                <a:cs typeface="Calibri"/>
              </a:rPr>
              <a:t>at_harbor</a:t>
            </a:r>
            <a:r>
              <a:rPr lang="en-US" dirty="0">
                <a:latin typeface="Calibri"/>
                <a:cs typeface="Calibri"/>
              </a:rPr>
              <a:t>, park),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(parking1, deliver),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(parking2, deliver),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(transit3, move),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(tr4, move)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Q</a:t>
            </a:r>
            <a:r>
              <a:rPr lang="en-US" dirty="0">
                <a:latin typeface="Times New Roman"/>
                <a:cs typeface="Times New Roman"/>
              </a:rPr>
              <a:t> = {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transit1, transit2, tr5</a:t>
            </a:r>
            <a:r>
              <a:rPr lang="en-US" dirty="0">
                <a:latin typeface="Times New Roman"/>
                <a:cs typeface="Times New Roman"/>
              </a:rPr>
              <a:t>}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A5A2D4-1A53-6D46-A298-BA4EAC04F288}"/>
              </a:ext>
            </a:extLst>
          </p:cNvPr>
          <p:cNvSpPr txBox="1"/>
          <p:nvPr/>
        </p:nvSpPr>
        <p:spPr>
          <a:xfrm>
            <a:off x="10476498" y="229650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CFD973-384C-8C46-B235-4A374536E7BC}"/>
              </a:ext>
            </a:extLst>
          </p:cNvPr>
          <p:cNvSpPr txBox="1"/>
          <p:nvPr/>
        </p:nvSpPr>
        <p:spPr>
          <a:xfrm>
            <a:off x="11575957" y="189373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616ED3A-C758-4947-AFEE-B8E6D2280068}"/>
              </a:ext>
            </a:extLst>
          </p:cNvPr>
          <p:cNvSpPr/>
          <p:nvPr/>
        </p:nvSpPr>
        <p:spPr>
          <a:xfrm>
            <a:off x="10660287" y="2865196"/>
            <a:ext cx="553297" cy="2143966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537910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162" y="101600"/>
            <a:ext cx="6442439" cy="8128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248848" y="1316052"/>
            <a:ext cx="6539703" cy="5054600"/>
            <a:chOff x="1206499" y="1224973"/>
            <a:chExt cx="6539703" cy="5054600"/>
          </a:xfrm>
        </p:grpSpPr>
        <p:sp>
          <p:nvSpPr>
            <p:cNvPr id="23" name="Rectangle 22"/>
            <p:cNvSpPr/>
            <p:nvPr/>
          </p:nvSpPr>
          <p:spPr>
            <a:xfrm rot="5520000">
              <a:off x="6055626" y="2244565"/>
              <a:ext cx="1723913" cy="365333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1920000">
              <a:off x="6648922" y="1728216"/>
              <a:ext cx="1097280" cy="393192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Moon 14"/>
            <p:cNvSpPr/>
            <p:nvPr/>
          </p:nvSpPr>
          <p:spPr>
            <a:xfrm rot="14580000">
              <a:off x="5654450" y="1269016"/>
              <a:ext cx="724130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oon 12"/>
            <p:cNvSpPr/>
            <p:nvPr/>
          </p:nvSpPr>
          <p:spPr>
            <a:xfrm rot="8700000">
              <a:off x="5277169" y="3875518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oon 13"/>
            <p:cNvSpPr/>
            <p:nvPr/>
          </p:nvSpPr>
          <p:spPr>
            <a:xfrm rot="14520000">
              <a:off x="5541402" y="2679836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oon 10"/>
            <p:cNvSpPr/>
            <p:nvPr/>
          </p:nvSpPr>
          <p:spPr>
            <a:xfrm rot="8700000">
              <a:off x="3208221" y="3538390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oon 9"/>
            <p:cNvSpPr/>
            <p:nvPr/>
          </p:nvSpPr>
          <p:spPr>
            <a:xfrm rot="14400000">
              <a:off x="3449364" y="2388888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600000">
              <a:off x="4578583" y="2764592"/>
              <a:ext cx="2549480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360000">
              <a:off x="1256140" y="3982139"/>
              <a:ext cx="5918061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21414" y="1662636"/>
              <a:ext cx="29219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1" dirty="0">
                  <a:latin typeface="Calibri"/>
                  <a:cs typeface="Calibri"/>
                </a:rPr>
                <a:t>fail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6499" y="1224973"/>
              <a:ext cx="6477000" cy="5054600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3950854" y="5336308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5948218" y="5636489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7308272" y="1939635"/>
              <a:ext cx="301752" cy="301752"/>
            </a:xfrm>
            <a:prstGeom prst="ellipse">
              <a:avLst/>
            </a:prstGeom>
            <a:solidFill>
              <a:srgbClr val="FF0000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 descr="Screen Shot 2016-04-13 at 12.33.27 PM.png">
            <a:extLst>
              <a:ext uri="{FF2B5EF4-FFF2-40B4-BE49-F238E27FC236}">
                <a16:creationId xmlns:a16="http://schemas.microsoft.com/office/drawing/2014/main" id="{DBE25E02-41E2-C74B-A125-A220A64DD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0" y="93612"/>
            <a:ext cx="4968230" cy="43001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C3F6B8C-B53B-3A4A-A017-EB14DC0D37CE}"/>
              </a:ext>
            </a:extLst>
          </p:cNvPr>
          <p:cNvSpPr txBox="1"/>
          <p:nvPr/>
        </p:nvSpPr>
        <p:spPr>
          <a:xfrm>
            <a:off x="4845623" y="4567771"/>
            <a:ext cx="2756011" cy="2031325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unload),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</a:t>
            </a:r>
            <a:r>
              <a:rPr lang="en-US" dirty="0" err="1">
                <a:latin typeface="Calibri"/>
                <a:cs typeface="Calibri"/>
              </a:rPr>
              <a:t>at_harbor</a:t>
            </a:r>
            <a:r>
              <a:rPr lang="en-US" dirty="0">
                <a:latin typeface="Calibri"/>
                <a:cs typeface="Calibri"/>
              </a:rPr>
              <a:t>, park),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(parking1, deliver),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(parking2, deliver),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(transit3, move),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(tr4, move)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Q</a:t>
            </a:r>
            <a:r>
              <a:rPr lang="en-US" dirty="0">
                <a:latin typeface="Times New Roman"/>
                <a:cs typeface="Times New Roman"/>
              </a:rPr>
              <a:t> = {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transit1, transit2, tr5</a:t>
            </a:r>
            <a:r>
              <a:rPr lang="en-US" dirty="0">
                <a:latin typeface="Times New Roman"/>
                <a:cs typeface="Times New Roman"/>
              </a:rPr>
              <a:t>}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4894A5-629A-F743-B68E-AEE608572003}"/>
              </a:ext>
            </a:extLst>
          </p:cNvPr>
          <p:cNvSpPr txBox="1"/>
          <p:nvPr/>
        </p:nvSpPr>
        <p:spPr>
          <a:xfrm>
            <a:off x="10476498" y="229650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AE12E8-FBC5-4F4E-B87A-9014E72E6909}"/>
              </a:ext>
            </a:extLst>
          </p:cNvPr>
          <p:cNvSpPr txBox="1"/>
          <p:nvPr/>
        </p:nvSpPr>
        <p:spPr>
          <a:xfrm>
            <a:off x="11575957" y="189373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tr5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BDECD33-FE2F-B64D-A320-09EE88409F87}"/>
              </a:ext>
            </a:extLst>
          </p:cNvPr>
          <p:cNvSpPr/>
          <p:nvPr/>
        </p:nvSpPr>
        <p:spPr>
          <a:xfrm>
            <a:off x="10660287" y="2865196"/>
            <a:ext cx="553297" cy="2143966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42163049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5250" y="101600"/>
            <a:ext cx="6440350" cy="8128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248848" y="1321920"/>
            <a:ext cx="6477000" cy="5054600"/>
            <a:chOff x="1206500" y="1224972"/>
            <a:chExt cx="6477000" cy="5054600"/>
          </a:xfrm>
        </p:grpSpPr>
        <p:sp>
          <p:nvSpPr>
            <p:cNvPr id="28" name="Rectangle 27"/>
            <p:cNvSpPr/>
            <p:nvPr/>
          </p:nvSpPr>
          <p:spPr>
            <a:xfrm rot="5520000">
              <a:off x="6475283" y="2667588"/>
              <a:ext cx="854246" cy="365333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Moon 14"/>
            <p:cNvSpPr/>
            <p:nvPr/>
          </p:nvSpPr>
          <p:spPr>
            <a:xfrm rot="14580000">
              <a:off x="5654450" y="1269016"/>
              <a:ext cx="724130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oon 12"/>
            <p:cNvSpPr/>
            <p:nvPr/>
          </p:nvSpPr>
          <p:spPr>
            <a:xfrm rot="8700000">
              <a:off x="5277169" y="3875518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oon 13"/>
            <p:cNvSpPr/>
            <p:nvPr/>
          </p:nvSpPr>
          <p:spPr>
            <a:xfrm rot="14520000">
              <a:off x="5541402" y="2679836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oon 10"/>
            <p:cNvSpPr/>
            <p:nvPr/>
          </p:nvSpPr>
          <p:spPr>
            <a:xfrm rot="8700000">
              <a:off x="3208221" y="3538390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oon 9"/>
            <p:cNvSpPr/>
            <p:nvPr/>
          </p:nvSpPr>
          <p:spPr>
            <a:xfrm rot="14400000">
              <a:off x="3449364" y="2388888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600000">
              <a:off x="4578583" y="2764592"/>
              <a:ext cx="2549480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360000">
              <a:off x="1256140" y="3982139"/>
              <a:ext cx="5918061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6500" y="1224972"/>
              <a:ext cx="6477000" cy="5054600"/>
            </a:xfrm>
            <a:prstGeom prst="rect">
              <a:avLst/>
            </a:prstGeom>
          </p:spPr>
        </p:pic>
        <p:sp>
          <p:nvSpPr>
            <p:cNvPr id="25" name="Oval 24"/>
            <p:cNvSpPr/>
            <p:nvPr/>
          </p:nvSpPr>
          <p:spPr>
            <a:xfrm>
              <a:off x="3950854" y="5336308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5948218" y="5636489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6777181" y="1593271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2" name="Picture 31" descr="Screen Shot 2016-04-13 at 12.33.27 PM.png">
            <a:extLst>
              <a:ext uri="{FF2B5EF4-FFF2-40B4-BE49-F238E27FC236}">
                <a16:creationId xmlns:a16="http://schemas.microsoft.com/office/drawing/2014/main" id="{6186F9AB-5A2A-F44D-8A61-6A721A724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0" y="93612"/>
            <a:ext cx="4968230" cy="43001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2FD2FB-B32E-3941-AD06-7571FAC4BD0C}"/>
              </a:ext>
            </a:extLst>
          </p:cNvPr>
          <p:cNvSpPr txBox="1"/>
          <p:nvPr/>
        </p:nvSpPr>
        <p:spPr>
          <a:xfrm>
            <a:off x="4857680" y="4577398"/>
            <a:ext cx="2476640" cy="2031325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unload),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</a:t>
            </a:r>
            <a:r>
              <a:rPr lang="en-US" dirty="0" err="1">
                <a:latin typeface="Calibri"/>
                <a:cs typeface="Calibri"/>
              </a:rPr>
              <a:t>at_harbor</a:t>
            </a:r>
            <a:r>
              <a:rPr lang="en-US" dirty="0">
                <a:latin typeface="Calibri"/>
                <a:cs typeface="Calibri"/>
              </a:rPr>
              <a:t>, park),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(parking1, deliver),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(parking2, deliver),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(tr4, move)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Q</a:t>
            </a:r>
            <a:r>
              <a:rPr lang="en-US" dirty="0">
                <a:latin typeface="Times New Roman"/>
                <a:cs typeface="Times New Roman"/>
              </a:rPr>
              <a:t> = {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transit1, transit2, </a:t>
            </a:r>
            <a:br>
              <a:rPr lang="en-US" dirty="0">
                <a:latin typeface="Calibri" panose="020F0502020204030204" pitchFamily="34" charset="0"/>
                <a:cs typeface="Times New Roman"/>
              </a:rPr>
            </a:br>
            <a:r>
              <a:rPr lang="en-US" dirty="0">
                <a:latin typeface="Calibri" panose="020F0502020204030204" pitchFamily="34" charset="0"/>
                <a:cs typeface="Times New Roman"/>
              </a:rPr>
              <a:t>	transit3</a:t>
            </a:r>
            <a:r>
              <a:rPr lang="en-US" dirty="0">
                <a:latin typeface="Times New Roman"/>
                <a:cs typeface="Times New Roman"/>
              </a:rPr>
              <a:t>}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EAF056-935F-8046-BF92-9191B54170F0}"/>
              </a:ext>
            </a:extLst>
          </p:cNvPr>
          <p:cNvSpPr txBox="1"/>
          <p:nvPr/>
        </p:nvSpPr>
        <p:spPr>
          <a:xfrm>
            <a:off x="10476498" y="229650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FF1229-9A28-7A4D-BC54-86FF13E61F57}"/>
              </a:ext>
            </a:extLst>
          </p:cNvPr>
          <p:cNvSpPr txBox="1"/>
          <p:nvPr/>
        </p:nvSpPr>
        <p:spPr>
          <a:xfrm>
            <a:off x="11575957" y="189373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tr5</a:t>
            </a:r>
          </a:p>
        </p:txBody>
      </p:sp>
      <p:sp>
        <p:nvSpPr>
          <p:cNvPr id="23" name="Rectangular Callout 22">
            <a:extLst>
              <a:ext uri="{FF2B5EF4-FFF2-40B4-BE49-F238E27FC236}">
                <a16:creationId xmlns:a16="http://schemas.microsoft.com/office/drawing/2014/main" id="{E4BFEBDB-0DF2-7E4E-9979-DD7016777041}"/>
              </a:ext>
            </a:extLst>
          </p:cNvPr>
          <p:cNvSpPr/>
          <p:nvPr/>
        </p:nvSpPr>
        <p:spPr>
          <a:xfrm>
            <a:off x="8586158" y="350793"/>
            <a:ext cx="2320265" cy="815482"/>
          </a:xfrm>
          <a:prstGeom prst="wedgeRectCallout">
            <a:avLst>
              <a:gd name="adj1" fmla="val 44962"/>
              <a:gd name="adj2" fmla="val 114495"/>
            </a:avLst>
          </a:prstGeom>
          <a:solidFill>
            <a:srgbClr val="FFFC9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cs typeface="Times New Roman"/>
              </a:rPr>
              <a:t>Modify </a:t>
            </a:r>
            <a:r>
              <a:rPr lang="en-US" dirty="0" err="1">
                <a:solidFill>
                  <a:srgbClr val="000000"/>
                </a:solidFill>
                <a:cs typeface="Times New Roman"/>
              </a:rPr>
              <a:t>Σ</a:t>
            </a:r>
            <a:r>
              <a:rPr lang="en-US" i="1" baseline="-25000" dirty="0" err="1">
                <a:solidFill>
                  <a:srgbClr val="000000"/>
                </a:solidFill>
                <a:cs typeface="Times New Roman"/>
              </a:rPr>
              <a:t>d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 to make </a:t>
            </a:r>
            <a:r>
              <a:rPr lang="en-US" dirty="0">
                <a:solidFill>
                  <a:srgbClr val="000000"/>
                </a:solidFill>
                <a:latin typeface="Calibri" charset="0"/>
                <a:cs typeface="Times New Roman"/>
              </a:rPr>
              <a:t>move 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inapplicable at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Times New Roman"/>
              </a:rPr>
              <a:t>transit3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606CAA6-CDCA-9B4D-A427-6EFF3AF80CE7}"/>
              </a:ext>
            </a:extLst>
          </p:cNvPr>
          <p:cNvSpPr/>
          <p:nvPr/>
        </p:nvSpPr>
        <p:spPr>
          <a:xfrm>
            <a:off x="10660287" y="2865196"/>
            <a:ext cx="553297" cy="2143966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4138566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160" y="101600"/>
            <a:ext cx="6442440" cy="8128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248848" y="1323309"/>
            <a:ext cx="6477000" cy="5054600"/>
            <a:chOff x="2549160" y="1803400"/>
            <a:chExt cx="6477000" cy="5054600"/>
          </a:xfrm>
        </p:grpSpPr>
        <p:sp>
          <p:nvSpPr>
            <p:cNvPr id="15" name="Moon 14"/>
            <p:cNvSpPr/>
            <p:nvPr/>
          </p:nvSpPr>
          <p:spPr>
            <a:xfrm rot="14580000">
              <a:off x="6997110" y="1847444"/>
              <a:ext cx="724130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oon 12"/>
            <p:cNvSpPr/>
            <p:nvPr/>
          </p:nvSpPr>
          <p:spPr>
            <a:xfrm rot="8700000">
              <a:off x="6619829" y="4453946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oon 13"/>
            <p:cNvSpPr/>
            <p:nvPr/>
          </p:nvSpPr>
          <p:spPr>
            <a:xfrm rot="14520000">
              <a:off x="6884062" y="3258264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oon 10"/>
            <p:cNvSpPr/>
            <p:nvPr/>
          </p:nvSpPr>
          <p:spPr>
            <a:xfrm rot="8700000">
              <a:off x="4550881" y="4116818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oon 9"/>
            <p:cNvSpPr/>
            <p:nvPr/>
          </p:nvSpPr>
          <p:spPr>
            <a:xfrm rot="14400000">
              <a:off x="4792024" y="2967316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600000">
              <a:off x="5921243" y="3343020"/>
              <a:ext cx="2549480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360000">
              <a:off x="2598800" y="4560567"/>
              <a:ext cx="5918061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419378" y="2092141"/>
              <a:ext cx="476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>
                  <a:latin typeface="Calibri"/>
                  <a:cs typeface="Calibri"/>
                </a:rPr>
                <a:t>fail</a:t>
              </a:r>
              <a:endParaRPr lang="en-US" i="1" dirty="0">
                <a:latin typeface="Calibri"/>
                <a:cs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5520000">
              <a:off x="7817943" y="3246016"/>
              <a:ext cx="854246" cy="365333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9160" y="1803400"/>
              <a:ext cx="6477000" cy="5054600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5293514" y="5914736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7290878" y="6214917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8119841" y="2171699"/>
              <a:ext cx="301752" cy="301752"/>
            </a:xfrm>
            <a:prstGeom prst="ellipse">
              <a:avLst/>
            </a:prstGeom>
            <a:solidFill>
              <a:srgbClr val="FF0000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 descr="Screen Shot 2016-04-13 at 12.33.27 PM.png">
            <a:extLst>
              <a:ext uri="{FF2B5EF4-FFF2-40B4-BE49-F238E27FC236}">
                <a16:creationId xmlns:a16="http://schemas.microsoft.com/office/drawing/2014/main" id="{5D30789E-26AA-644E-8184-0B304A944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0" y="93612"/>
            <a:ext cx="4968230" cy="43001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8A5B59-B4AF-B747-A423-31A6805A0D8A}"/>
              </a:ext>
            </a:extLst>
          </p:cNvPr>
          <p:cNvSpPr txBox="1"/>
          <p:nvPr/>
        </p:nvSpPr>
        <p:spPr>
          <a:xfrm>
            <a:off x="4864251" y="4566512"/>
            <a:ext cx="2476640" cy="2031325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unload),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</a:t>
            </a:r>
            <a:r>
              <a:rPr lang="en-US" dirty="0" err="1">
                <a:latin typeface="Calibri"/>
                <a:cs typeface="Calibri"/>
              </a:rPr>
              <a:t>at_harbor</a:t>
            </a:r>
            <a:r>
              <a:rPr lang="en-US" dirty="0">
                <a:latin typeface="Calibri"/>
                <a:cs typeface="Calibri"/>
              </a:rPr>
              <a:t>, park),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(parking1, deliver),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(parking2, deliver),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(tr4, move)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Q</a:t>
            </a:r>
            <a:r>
              <a:rPr lang="en-US" dirty="0">
                <a:latin typeface="Times New Roman"/>
                <a:cs typeface="Times New Roman"/>
              </a:rPr>
              <a:t> = {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transit1, transit2, </a:t>
            </a:r>
            <a:br>
              <a:rPr lang="en-US" dirty="0">
                <a:latin typeface="Calibri" panose="020F0502020204030204" pitchFamily="34" charset="0"/>
                <a:cs typeface="Times New Roman"/>
              </a:rPr>
            </a:br>
            <a:r>
              <a:rPr lang="en-US" dirty="0">
                <a:latin typeface="Calibri" panose="020F0502020204030204" pitchFamily="34" charset="0"/>
                <a:cs typeface="Times New Roman"/>
              </a:rPr>
              <a:t>	transit3</a:t>
            </a:r>
            <a:r>
              <a:rPr lang="en-US" dirty="0">
                <a:latin typeface="Times New Roman"/>
                <a:cs typeface="Times New Roman"/>
              </a:rPr>
              <a:t>}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ACFD25-B1DA-8945-ACA8-6AFE9D47FF8B}"/>
              </a:ext>
            </a:extLst>
          </p:cNvPr>
          <p:cNvSpPr txBox="1"/>
          <p:nvPr/>
        </p:nvSpPr>
        <p:spPr>
          <a:xfrm>
            <a:off x="10476498" y="229650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EF52AE-A720-C046-95D2-0F5E7A8981DC}"/>
              </a:ext>
            </a:extLst>
          </p:cNvPr>
          <p:cNvSpPr txBox="1"/>
          <p:nvPr/>
        </p:nvSpPr>
        <p:spPr>
          <a:xfrm>
            <a:off x="11575957" y="189373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DE220B6-162E-FE4D-9BEF-D05422D6B1F7}"/>
              </a:ext>
            </a:extLst>
          </p:cNvPr>
          <p:cNvSpPr/>
          <p:nvPr/>
        </p:nvSpPr>
        <p:spPr>
          <a:xfrm>
            <a:off x="10660287" y="2865196"/>
            <a:ext cx="553297" cy="2143966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42243048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163" y="101600"/>
            <a:ext cx="6442437" cy="8128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6455AC-139A-0542-BAFA-4DFE5101D350}"/>
              </a:ext>
            </a:extLst>
          </p:cNvPr>
          <p:cNvGrpSpPr/>
          <p:nvPr/>
        </p:nvGrpSpPr>
        <p:grpSpPr>
          <a:xfrm>
            <a:off x="5248848" y="1311034"/>
            <a:ext cx="6477000" cy="5054600"/>
            <a:chOff x="4073163" y="1803400"/>
            <a:chExt cx="6477000" cy="5054600"/>
          </a:xfrm>
        </p:grpSpPr>
        <p:sp>
          <p:nvSpPr>
            <p:cNvPr id="13" name="Moon 12"/>
            <p:cNvSpPr/>
            <p:nvPr/>
          </p:nvSpPr>
          <p:spPr>
            <a:xfrm rot="8700000">
              <a:off x="8143832" y="4453946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oon 13"/>
            <p:cNvSpPr/>
            <p:nvPr/>
          </p:nvSpPr>
          <p:spPr>
            <a:xfrm rot="14520000">
              <a:off x="8408065" y="3258264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oon 10"/>
            <p:cNvSpPr/>
            <p:nvPr/>
          </p:nvSpPr>
          <p:spPr>
            <a:xfrm rot="8700000">
              <a:off x="6074884" y="4116818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oon 9"/>
            <p:cNvSpPr/>
            <p:nvPr/>
          </p:nvSpPr>
          <p:spPr>
            <a:xfrm rot="14400000">
              <a:off x="6316027" y="2967316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360000">
              <a:off x="4122804" y="4560567"/>
              <a:ext cx="5918061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 rot="5520000">
              <a:off x="9341946" y="3246017"/>
              <a:ext cx="854246" cy="365333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73163" y="1803400"/>
              <a:ext cx="6477000" cy="5054600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7531026" y="3176154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532009" y="3175158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6817517" y="5914736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8814881" y="6214917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8814878" y="6214917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Picture 32" descr="Screen Shot 2016-04-13 at 12.33.27 PM.png">
            <a:extLst>
              <a:ext uri="{FF2B5EF4-FFF2-40B4-BE49-F238E27FC236}">
                <a16:creationId xmlns:a16="http://schemas.microsoft.com/office/drawing/2014/main" id="{47AD1167-A3CE-2149-95D9-8174C7313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0" y="93612"/>
            <a:ext cx="4968230" cy="43001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A1FC4B-8D00-FF47-9C8B-94DB0D3504F9}"/>
              </a:ext>
            </a:extLst>
          </p:cNvPr>
          <p:cNvSpPr txBox="1"/>
          <p:nvPr/>
        </p:nvSpPr>
        <p:spPr>
          <a:xfrm>
            <a:off x="4857680" y="4559697"/>
            <a:ext cx="2476640" cy="1754326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unload),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</a:t>
            </a:r>
            <a:r>
              <a:rPr lang="en-US" dirty="0" err="1">
                <a:latin typeface="Calibri"/>
                <a:cs typeface="Calibri"/>
              </a:rPr>
              <a:t>at_harbor</a:t>
            </a:r>
            <a:r>
              <a:rPr lang="en-US" dirty="0">
                <a:latin typeface="Calibri"/>
                <a:cs typeface="Calibri"/>
              </a:rPr>
              <a:t>, park),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(parking1, deliver),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(tr4, move)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Q</a:t>
            </a:r>
            <a:r>
              <a:rPr lang="en-US" dirty="0">
                <a:latin typeface="Times New Roman"/>
                <a:cs typeface="Times New Roman"/>
              </a:rPr>
              <a:t> = {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transit1, transit2, </a:t>
            </a:r>
            <a:br>
              <a:rPr lang="en-US" dirty="0">
                <a:latin typeface="Calibri" panose="020F0502020204030204" pitchFamily="34" charset="0"/>
                <a:cs typeface="Times New Roman"/>
              </a:rPr>
            </a:br>
            <a:r>
              <a:rPr lang="en-US" dirty="0">
                <a:latin typeface="Calibri" panose="020F0502020204030204" pitchFamily="34" charset="0"/>
                <a:cs typeface="Times New Roman"/>
              </a:rPr>
              <a:t>	parking2</a:t>
            </a:r>
            <a:r>
              <a:rPr lang="en-US" dirty="0">
                <a:latin typeface="Times New Roman"/>
                <a:cs typeface="Times New Roman"/>
              </a:rPr>
              <a:t>}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BBCB77-2FFB-C84E-A4C7-5E01336CB638}"/>
              </a:ext>
            </a:extLst>
          </p:cNvPr>
          <p:cNvSpPr txBox="1"/>
          <p:nvPr/>
        </p:nvSpPr>
        <p:spPr>
          <a:xfrm>
            <a:off x="10476498" y="229650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4760D7-1158-7841-B892-D480BD0F7205}"/>
              </a:ext>
            </a:extLst>
          </p:cNvPr>
          <p:cNvSpPr txBox="1"/>
          <p:nvPr/>
        </p:nvSpPr>
        <p:spPr>
          <a:xfrm>
            <a:off x="11575957" y="189373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tr5</a:t>
            </a:r>
          </a:p>
        </p:txBody>
      </p:sp>
      <p:sp>
        <p:nvSpPr>
          <p:cNvPr id="25" name="Rectangular Callout 24">
            <a:extLst>
              <a:ext uri="{FF2B5EF4-FFF2-40B4-BE49-F238E27FC236}">
                <a16:creationId xmlns:a16="http://schemas.microsoft.com/office/drawing/2014/main" id="{DEA1804F-5D45-CD46-8444-98E6FF645FB5}"/>
              </a:ext>
            </a:extLst>
          </p:cNvPr>
          <p:cNvSpPr/>
          <p:nvPr/>
        </p:nvSpPr>
        <p:spPr>
          <a:xfrm>
            <a:off x="8698252" y="510204"/>
            <a:ext cx="2035062" cy="815482"/>
          </a:xfrm>
          <a:prstGeom prst="wedgeRectCallout">
            <a:avLst>
              <a:gd name="adj1" fmla="val -37548"/>
              <a:gd name="adj2" fmla="val 191298"/>
            </a:avLst>
          </a:prstGeom>
          <a:solidFill>
            <a:srgbClr val="FFFC9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cs typeface="Times New Roman"/>
              </a:rPr>
              <a:t>Modify </a:t>
            </a:r>
            <a:r>
              <a:rPr lang="en-US" dirty="0" err="1">
                <a:solidFill>
                  <a:srgbClr val="000000"/>
                </a:solidFill>
                <a:cs typeface="Times New Roman"/>
              </a:rPr>
              <a:t>Σ</a:t>
            </a:r>
            <a:r>
              <a:rPr lang="en-US" i="1" baseline="-25000" dirty="0" err="1">
                <a:solidFill>
                  <a:srgbClr val="000000"/>
                </a:solidFill>
                <a:cs typeface="Times New Roman"/>
              </a:rPr>
              <a:t>d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 to make </a:t>
            </a:r>
            <a:r>
              <a:rPr lang="en-US" dirty="0">
                <a:solidFill>
                  <a:srgbClr val="000000"/>
                </a:solidFill>
                <a:latin typeface="Calibri" charset="0"/>
                <a:cs typeface="Times New Roman"/>
              </a:rPr>
              <a:t>deliver 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inapplicable at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Times New Roman"/>
              </a:rPr>
              <a:t>parking2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C5A73CE-28E9-DD41-BFC6-CD9709B81AE1}"/>
              </a:ext>
            </a:extLst>
          </p:cNvPr>
          <p:cNvSpPr/>
          <p:nvPr/>
        </p:nvSpPr>
        <p:spPr>
          <a:xfrm>
            <a:off x="10660287" y="2865196"/>
            <a:ext cx="553297" cy="2143966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0013800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162" y="101600"/>
            <a:ext cx="6442438" cy="8128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7277E1-33CD-F645-B10D-E81FED981FD9}"/>
              </a:ext>
            </a:extLst>
          </p:cNvPr>
          <p:cNvGrpSpPr/>
          <p:nvPr/>
        </p:nvGrpSpPr>
        <p:grpSpPr>
          <a:xfrm>
            <a:off x="5248848" y="1311034"/>
            <a:ext cx="6477000" cy="5054600"/>
            <a:chOff x="4073163" y="1803400"/>
            <a:chExt cx="6477000" cy="5054600"/>
          </a:xfrm>
        </p:grpSpPr>
        <p:sp>
          <p:nvSpPr>
            <p:cNvPr id="16" name="Moon 15"/>
            <p:cNvSpPr/>
            <p:nvPr/>
          </p:nvSpPr>
          <p:spPr>
            <a:xfrm rot="3780000">
              <a:off x="5959647" y="2454284"/>
              <a:ext cx="971918" cy="2274280"/>
            </a:xfrm>
            <a:prstGeom prst="moon">
              <a:avLst>
                <a:gd name="adj" fmla="val 35692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oon 12"/>
            <p:cNvSpPr/>
            <p:nvPr/>
          </p:nvSpPr>
          <p:spPr>
            <a:xfrm rot="8700000">
              <a:off x="8143831" y="4453946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oon 13"/>
            <p:cNvSpPr/>
            <p:nvPr/>
          </p:nvSpPr>
          <p:spPr>
            <a:xfrm rot="14520000">
              <a:off x="8408064" y="3258264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oon 10"/>
            <p:cNvSpPr/>
            <p:nvPr/>
          </p:nvSpPr>
          <p:spPr>
            <a:xfrm rot="8700000">
              <a:off x="6074883" y="4116818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oon 9"/>
            <p:cNvSpPr/>
            <p:nvPr/>
          </p:nvSpPr>
          <p:spPr>
            <a:xfrm rot="14400000">
              <a:off x="6316026" y="2967316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360000">
              <a:off x="4122803" y="4560567"/>
              <a:ext cx="5918061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5520000">
              <a:off x="9341945" y="3246017"/>
              <a:ext cx="854246" cy="365333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73163" y="1803400"/>
              <a:ext cx="6477000" cy="5054600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6817516" y="5914736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8814880" y="6214917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 descr="Screen Shot 2016-04-13 at 12.33.27 PM.png">
            <a:extLst>
              <a:ext uri="{FF2B5EF4-FFF2-40B4-BE49-F238E27FC236}">
                <a16:creationId xmlns:a16="http://schemas.microsoft.com/office/drawing/2014/main" id="{45A4D5D7-D95F-BF44-B060-1FA5FB5FE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0" y="93612"/>
            <a:ext cx="4968230" cy="43001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5A63691-AC1A-924E-AFC9-A81AEFFDBD37}"/>
              </a:ext>
            </a:extLst>
          </p:cNvPr>
          <p:cNvSpPr txBox="1"/>
          <p:nvPr/>
        </p:nvSpPr>
        <p:spPr>
          <a:xfrm>
            <a:off x="4860266" y="4560006"/>
            <a:ext cx="2481898" cy="1754326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unload),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</a:t>
            </a:r>
            <a:r>
              <a:rPr lang="en-US" dirty="0" err="1">
                <a:latin typeface="Calibri"/>
                <a:cs typeface="Calibri"/>
              </a:rPr>
              <a:t>at_harbor</a:t>
            </a:r>
            <a:r>
              <a:rPr lang="en-US" dirty="0">
                <a:latin typeface="Calibri"/>
                <a:cs typeface="Calibri"/>
              </a:rPr>
              <a:t>, park),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(parking1, deliver),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(tr4, move),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(parking2, back)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Q</a:t>
            </a:r>
            <a:r>
              <a:rPr lang="en-US" dirty="0">
                <a:latin typeface="Times New Roman"/>
                <a:cs typeface="Times New Roman"/>
              </a:rPr>
              <a:t> = {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transit1, transit2</a:t>
            </a:r>
            <a:r>
              <a:rPr lang="en-US" dirty="0">
                <a:latin typeface="Times New Roman"/>
                <a:cs typeface="Times New Roman"/>
              </a:rPr>
              <a:t>}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7F319B-3D95-8A48-B877-F752C35DA270}"/>
              </a:ext>
            </a:extLst>
          </p:cNvPr>
          <p:cNvSpPr txBox="1"/>
          <p:nvPr/>
        </p:nvSpPr>
        <p:spPr>
          <a:xfrm>
            <a:off x="10476498" y="229650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FD2BEF-07ED-284F-9B79-82DE76218EC9}"/>
              </a:ext>
            </a:extLst>
          </p:cNvPr>
          <p:cNvSpPr txBox="1"/>
          <p:nvPr/>
        </p:nvSpPr>
        <p:spPr>
          <a:xfrm>
            <a:off x="11575957" y="189373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tr5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2A26FCF-CB33-7C49-B034-F9CB11EEA237}"/>
              </a:ext>
            </a:extLst>
          </p:cNvPr>
          <p:cNvSpPr/>
          <p:nvPr/>
        </p:nvSpPr>
        <p:spPr>
          <a:xfrm>
            <a:off x="10660287" y="2865196"/>
            <a:ext cx="553297" cy="2143966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973793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Nondeterministic Planning Domains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3200" y="914401"/>
            <a:ext cx="10972800" cy="5841998"/>
          </a:xfrm>
        </p:spPr>
        <p:txBody>
          <a:bodyPr/>
          <a:lstStyle/>
          <a:p>
            <a:r>
              <a:rPr lang="en-US" dirty="0"/>
              <a:t>One possible action representation: </a:t>
            </a:r>
          </a:p>
          <a:p>
            <a:pPr lvl="1"/>
            <a:r>
              <a:rPr lang="en-US" dirty="0"/>
              <a:t>like classical, but with </a:t>
            </a:r>
            <a:r>
              <a:rPr lang="en-US" i="1" dirty="0"/>
              <a:t>n</a:t>
            </a:r>
            <a:r>
              <a:rPr lang="en-US" dirty="0"/>
              <a:t> mutually exclusive “effects” lists</a:t>
            </a:r>
            <a:endParaRPr lang="en-US" baseline="-25000" dirty="0"/>
          </a:p>
          <a:p>
            <a:r>
              <a:rPr lang="en-US" dirty="0">
                <a:latin typeface="Times New Roman" panose="02020603050405020304" pitchFamily="18" charset="0"/>
              </a:rPr>
              <a:t>e.g., </a:t>
            </a:r>
            <a:r>
              <a:rPr lang="en-US" dirty="0">
                <a:latin typeface="Calibri" panose="020F0502020204030204" pitchFamily="34" charset="0"/>
              </a:rPr>
              <a:t>park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	pre:    </a:t>
            </a:r>
            <a:r>
              <a:rPr lang="en-US" dirty="0">
                <a:latin typeface="Calibri"/>
                <a:cs typeface="Calibri"/>
              </a:rPr>
              <a:t>pos(item) = </a:t>
            </a:r>
            <a:r>
              <a:rPr lang="en-US" dirty="0" err="1">
                <a:latin typeface="Calibri"/>
                <a:cs typeface="Calibri"/>
              </a:rPr>
              <a:t>at_harbor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	</a:t>
            </a:r>
            <a:r>
              <a:rPr lang="en-US" dirty="0"/>
              <a:t>eff</a:t>
            </a:r>
            <a:r>
              <a:rPr lang="en-US" baseline="-25000" dirty="0"/>
              <a:t>1</a:t>
            </a:r>
            <a:r>
              <a:rPr lang="en-US" dirty="0"/>
              <a:t>:   </a:t>
            </a:r>
            <a:r>
              <a:rPr lang="en-US" dirty="0">
                <a:latin typeface="Calibri"/>
                <a:cs typeface="Calibri"/>
              </a:rPr>
              <a:t>pos(item) </a:t>
            </a:r>
            <a:r>
              <a:rPr lang="en-US" dirty="0"/>
              <a:t>←</a:t>
            </a:r>
            <a:r>
              <a:rPr lang="en-US" dirty="0">
                <a:latin typeface="Calibri"/>
                <a:cs typeface="Calibri"/>
              </a:rPr>
              <a:t> parking1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/>
              <a:t>	eff</a:t>
            </a:r>
            <a:r>
              <a:rPr lang="en-US" baseline="-25000" dirty="0"/>
              <a:t>2</a:t>
            </a:r>
            <a:r>
              <a:rPr lang="en-US" dirty="0"/>
              <a:t>:   </a:t>
            </a:r>
            <a:r>
              <a:rPr lang="en-US" dirty="0">
                <a:latin typeface="Calibri"/>
                <a:cs typeface="Calibri"/>
              </a:rPr>
              <a:t>pos(item) </a:t>
            </a:r>
            <a:r>
              <a:rPr lang="en-US" dirty="0"/>
              <a:t>←</a:t>
            </a:r>
            <a:r>
              <a:rPr lang="en-US" dirty="0">
                <a:latin typeface="Calibri"/>
                <a:cs typeface="Calibri"/>
              </a:rPr>
              <a:t> parking2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/>
              <a:t>	eff</a:t>
            </a:r>
            <a:r>
              <a:rPr lang="en-US" baseline="-25000" dirty="0"/>
              <a:t>3</a:t>
            </a:r>
            <a:r>
              <a:rPr lang="en-US" dirty="0"/>
              <a:t>:   </a:t>
            </a:r>
            <a:r>
              <a:rPr lang="en-US" dirty="0">
                <a:latin typeface="Calibri"/>
                <a:cs typeface="Calibri"/>
              </a:rPr>
              <a:t>pos(item) </a:t>
            </a:r>
            <a:r>
              <a:rPr lang="en-US" dirty="0"/>
              <a:t>←</a:t>
            </a:r>
            <a:r>
              <a:rPr lang="en-US" dirty="0">
                <a:latin typeface="Calibri"/>
                <a:cs typeface="Calibri"/>
              </a:rPr>
              <a:t> transit1</a:t>
            </a:r>
          </a:p>
          <a:p>
            <a:pPr>
              <a:tabLst>
                <a:tab pos="858838" algn="l"/>
                <a:tab pos="1487488" algn="l"/>
              </a:tabLst>
            </a:pPr>
            <a:r>
              <a:rPr lang="en-US" dirty="0"/>
              <a:t>Problem:</a:t>
            </a:r>
          </a:p>
          <a:p>
            <a:pPr lvl="1">
              <a:tabLst>
                <a:tab pos="858838" algn="l"/>
                <a:tab pos="1487488" algn="l"/>
              </a:tabLst>
            </a:pPr>
            <a:r>
              <a:rPr lang="en-US" dirty="0"/>
              <a:t>number of effects lists may be </a:t>
            </a:r>
            <a:r>
              <a:rPr lang="en-US" dirty="0" err="1"/>
              <a:t>combinatorially</a:t>
            </a:r>
            <a:r>
              <a:rPr lang="en-US" dirty="0"/>
              <a:t> large</a:t>
            </a:r>
            <a:endParaRPr lang="en-US" i="1" dirty="0"/>
          </a:p>
          <a:p>
            <a:pPr lvl="1">
              <a:tabLst>
                <a:tab pos="858838" algn="l"/>
                <a:tab pos="1487488" algn="l"/>
              </a:tabLst>
            </a:pPr>
            <a:r>
              <a:rPr lang="en-US" dirty="0"/>
              <a:t>Suppose </a:t>
            </a:r>
            <a:r>
              <a:rPr lang="en-US" i="1" dirty="0"/>
              <a:t>a</a:t>
            </a:r>
            <a:r>
              <a:rPr lang="en-US" dirty="0"/>
              <a:t> can cause any possible </a:t>
            </a:r>
            <a:br>
              <a:rPr lang="en-US" dirty="0"/>
            </a:br>
            <a:r>
              <a:rPr lang="en-US" dirty="0"/>
              <a:t>combination of effects 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, …, </a:t>
            </a:r>
            <a:r>
              <a:rPr lang="en-US" i="1" dirty="0" err="1"/>
              <a:t>e</a:t>
            </a:r>
            <a:r>
              <a:rPr lang="en-US" i="1" baseline="-25000" dirty="0" err="1"/>
              <a:t>k</a:t>
            </a:r>
            <a:endParaRPr lang="en-US" dirty="0"/>
          </a:p>
          <a:p>
            <a:pPr lvl="1">
              <a:tabLst>
                <a:tab pos="858838" algn="l"/>
                <a:tab pos="1487488" algn="l"/>
              </a:tabLst>
            </a:pPr>
            <a:r>
              <a:rPr lang="en-US" dirty="0"/>
              <a:t>Need eff</a:t>
            </a:r>
            <a:r>
              <a:rPr lang="en-US" baseline="-25000" dirty="0"/>
              <a:t>1 </a:t>
            </a:r>
            <a:r>
              <a:rPr lang="en-US" dirty="0"/>
              <a:t>, eff</a:t>
            </a:r>
            <a:r>
              <a:rPr lang="en-US" baseline="-25000" dirty="0"/>
              <a:t>2 </a:t>
            </a:r>
            <a:r>
              <a:rPr lang="en-US" dirty="0"/>
              <a:t>, …, eff</a:t>
            </a:r>
            <a:r>
              <a:rPr lang="en-US" baseline="-25000" dirty="0"/>
              <a:t>2</a:t>
            </a:r>
            <a:r>
              <a:rPr lang="en-US" sz="1300" i="1" dirty="0"/>
              <a:t>k</a:t>
            </a:r>
            <a:r>
              <a:rPr lang="en-US" dirty="0"/>
              <a:t> </a:t>
            </a:r>
          </a:p>
          <a:p>
            <a:pPr lvl="2">
              <a:tabLst>
                <a:tab pos="858838" algn="l"/>
                <a:tab pos="1487488" algn="l"/>
              </a:tabLst>
            </a:pPr>
            <a:r>
              <a:rPr lang="en-US" dirty="0"/>
              <a:t>One for for each combination</a:t>
            </a:r>
          </a:p>
          <a:p>
            <a:pPr lvl="1">
              <a:tabLst>
                <a:tab pos="858838" algn="l"/>
                <a:tab pos="1487488" algn="l"/>
              </a:tabLst>
            </a:pPr>
            <a:r>
              <a:rPr lang="en-US" dirty="0"/>
              <a:t>Section 5.4: a way to alleviate this</a:t>
            </a:r>
          </a:p>
          <a:p>
            <a:pPr>
              <a:tabLst>
                <a:tab pos="858838" algn="l"/>
                <a:tab pos="1487488" algn="l"/>
              </a:tabLst>
            </a:pPr>
            <a:r>
              <a:rPr lang="en-US" dirty="0"/>
              <a:t>For now, ignore most of that, just look at the underlying semantics</a:t>
            </a:r>
          </a:p>
          <a:p>
            <a:pPr lvl="1">
              <a:tabLst>
                <a:tab pos="858838" algn="l"/>
                <a:tab pos="1487488" algn="l"/>
              </a:tabLst>
            </a:pPr>
            <a:r>
              <a:rPr lang="en-US" dirty="0"/>
              <a:t>states, actions ⇔ nodes, edges in a graph</a:t>
            </a:r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pic>
        <p:nvPicPr>
          <p:cNvPr id="7" name="Picture 6" descr="planningdomain.pdf">
            <a:extLst>
              <a:ext uri="{FF2B5EF4-FFF2-40B4-BE49-F238E27FC236}">
                <a16:creationId xmlns:a16="http://schemas.microsoft.com/office/drawing/2014/main" id="{6D3EB055-2E88-B947-822C-E1BF061C1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44" y="1795052"/>
            <a:ext cx="64643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634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162" y="101600"/>
            <a:ext cx="6442438" cy="8128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38A4A4-5E0C-B046-865E-A125B26D3CFC}"/>
              </a:ext>
            </a:extLst>
          </p:cNvPr>
          <p:cNvGrpSpPr/>
          <p:nvPr/>
        </p:nvGrpSpPr>
        <p:grpSpPr>
          <a:xfrm>
            <a:off x="5254536" y="1311034"/>
            <a:ext cx="6477000" cy="5054600"/>
            <a:chOff x="4073163" y="1803400"/>
            <a:chExt cx="6477000" cy="5054600"/>
          </a:xfrm>
        </p:grpSpPr>
        <p:sp>
          <p:nvSpPr>
            <p:cNvPr id="17" name="Rectangle 16"/>
            <p:cNvSpPr/>
            <p:nvPr/>
          </p:nvSpPr>
          <p:spPr>
            <a:xfrm rot="17061462">
              <a:off x="5709413" y="4549859"/>
              <a:ext cx="3223316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17798314">
              <a:off x="6508723" y="5294692"/>
              <a:ext cx="1767211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Moon 15"/>
            <p:cNvSpPr/>
            <p:nvPr/>
          </p:nvSpPr>
          <p:spPr>
            <a:xfrm rot="3780000">
              <a:off x="5959647" y="2454284"/>
              <a:ext cx="971918" cy="2274280"/>
            </a:xfrm>
            <a:prstGeom prst="moon">
              <a:avLst>
                <a:gd name="adj" fmla="val 35692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oon 12"/>
            <p:cNvSpPr/>
            <p:nvPr/>
          </p:nvSpPr>
          <p:spPr>
            <a:xfrm rot="8700000">
              <a:off x="8143831" y="4453946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oon 13"/>
            <p:cNvSpPr/>
            <p:nvPr/>
          </p:nvSpPr>
          <p:spPr>
            <a:xfrm rot="14520000">
              <a:off x="8408064" y="3258264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oon 10"/>
            <p:cNvSpPr/>
            <p:nvPr/>
          </p:nvSpPr>
          <p:spPr>
            <a:xfrm rot="8700000">
              <a:off x="6074883" y="4116818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oon 9"/>
            <p:cNvSpPr/>
            <p:nvPr/>
          </p:nvSpPr>
          <p:spPr>
            <a:xfrm rot="14400000">
              <a:off x="6316026" y="2967316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360000">
              <a:off x="4122803" y="4560567"/>
              <a:ext cx="5918061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5520000">
              <a:off x="9341945" y="3246017"/>
              <a:ext cx="854246" cy="365333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73163" y="1803400"/>
              <a:ext cx="6477000" cy="5054600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8814880" y="6214917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 descr="Screen Shot 2016-04-13 at 12.33.27 PM.png">
            <a:extLst>
              <a:ext uri="{FF2B5EF4-FFF2-40B4-BE49-F238E27FC236}">
                <a16:creationId xmlns:a16="http://schemas.microsoft.com/office/drawing/2014/main" id="{72C9642B-AF75-614F-8D30-9035FFF09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0" y="93612"/>
            <a:ext cx="4968230" cy="43001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21EE69-4119-4943-8139-DE0D812D027F}"/>
              </a:ext>
            </a:extLst>
          </p:cNvPr>
          <p:cNvSpPr txBox="1"/>
          <p:nvPr/>
        </p:nvSpPr>
        <p:spPr>
          <a:xfrm>
            <a:off x="4857680" y="4561857"/>
            <a:ext cx="2476640" cy="2031325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unload),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</a:t>
            </a:r>
            <a:r>
              <a:rPr lang="en-US" dirty="0" err="1">
                <a:latin typeface="Calibri"/>
                <a:cs typeface="Calibri"/>
              </a:rPr>
              <a:t>at_harbor</a:t>
            </a:r>
            <a:r>
              <a:rPr lang="en-US" dirty="0">
                <a:latin typeface="Calibri"/>
                <a:cs typeface="Calibri"/>
              </a:rPr>
              <a:t>, park),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(parking1, deliver),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(tr4, move),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(parking2, back),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(transit1, move)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Q</a:t>
            </a:r>
            <a:r>
              <a:rPr lang="en-US" dirty="0">
                <a:latin typeface="Times New Roman"/>
                <a:cs typeface="Times New Roman"/>
              </a:rPr>
              <a:t> = {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transit2</a:t>
            </a:r>
            <a:r>
              <a:rPr lang="en-US" dirty="0">
                <a:latin typeface="Times New Roman"/>
                <a:cs typeface="Times New Roman"/>
              </a:rPr>
              <a:t>}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6D7613-1B5A-6E42-8B5C-55D990262C84}"/>
              </a:ext>
            </a:extLst>
          </p:cNvPr>
          <p:cNvSpPr txBox="1"/>
          <p:nvPr/>
        </p:nvSpPr>
        <p:spPr>
          <a:xfrm>
            <a:off x="10476498" y="229650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939779-B548-7E48-94A4-335A404B4DFF}"/>
              </a:ext>
            </a:extLst>
          </p:cNvPr>
          <p:cNvSpPr txBox="1"/>
          <p:nvPr/>
        </p:nvSpPr>
        <p:spPr>
          <a:xfrm>
            <a:off x="11575957" y="189373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8C47DCB-C1BC-B743-B614-4AC72715B0AF}"/>
              </a:ext>
            </a:extLst>
          </p:cNvPr>
          <p:cNvSpPr/>
          <p:nvPr/>
        </p:nvSpPr>
        <p:spPr>
          <a:xfrm>
            <a:off x="10660287" y="2865196"/>
            <a:ext cx="553297" cy="2143966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6307617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162" y="101600"/>
            <a:ext cx="6442438" cy="8128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32" name="Picture 31" descr="Screen Shot 2016-04-13 at 12.33.27 PM.png">
            <a:extLst>
              <a:ext uri="{FF2B5EF4-FFF2-40B4-BE49-F238E27FC236}">
                <a16:creationId xmlns:a16="http://schemas.microsoft.com/office/drawing/2014/main" id="{1E07E708-4B5C-FB4C-A3E9-76AE3C6EC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0" y="93612"/>
            <a:ext cx="4968230" cy="4300168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885DACAC-9F06-7441-91AC-1DCB93BAA41B}"/>
              </a:ext>
            </a:extLst>
          </p:cNvPr>
          <p:cNvGrpSpPr/>
          <p:nvPr/>
        </p:nvGrpSpPr>
        <p:grpSpPr>
          <a:xfrm>
            <a:off x="5248848" y="1311034"/>
            <a:ext cx="6477000" cy="5054600"/>
            <a:chOff x="5161763" y="1803400"/>
            <a:chExt cx="6477000" cy="505460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54ABAA3-0ED0-E549-9ADD-AA6EACB57D10}"/>
                </a:ext>
              </a:extLst>
            </p:cNvPr>
            <p:cNvSpPr/>
            <p:nvPr/>
          </p:nvSpPr>
          <p:spPr>
            <a:xfrm rot="17105761">
              <a:off x="8898153" y="4835683"/>
              <a:ext cx="3065888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60182F4-557B-6B41-A71B-98CCAB81870E}"/>
                </a:ext>
              </a:extLst>
            </p:cNvPr>
            <p:cNvSpPr/>
            <p:nvPr/>
          </p:nvSpPr>
          <p:spPr>
            <a:xfrm rot="18024480">
              <a:off x="9534451" y="5656514"/>
              <a:ext cx="1767211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D81D5FF-2628-F742-8036-B50DA3B6D017}"/>
                </a:ext>
              </a:extLst>
            </p:cNvPr>
            <p:cNvSpPr/>
            <p:nvPr/>
          </p:nvSpPr>
          <p:spPr>
            <a:xfrm rot="17061462">
              <a:off x="6798013" y="4549859"/>
              <a:ext cx="3223316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E19A5C5-C8E6-0648-A2F1-453A756C7FB7}"/>
                </a:ext>
              </a:extLst>
            </p:cNvPr>
            <p:cNvSpPr/>
            <p:nvPr/>
          </p:nvSpPr>
          <p:spPr>
            <a:xfrm rot="17798314">
              <a:off x="7597323" y="5294692"/>
              <a:ext cx="1767211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Moon 46">
              <a:extLst>
                <a:ext uri="{FF2B5EF4-FFF2-40B4-BE49-F238E27FC236}">
                  <a16:creationId xmlns:a16="http://schemas.microsoft.com/office/drawing/2014/main" id="{48252C15-A74A-5347-9E5E-0C4125008862}"/>
                </a:ext>
              </a:extLst>
            </p:cNvPr>
            <p:cNvSpPr/>
            <p:nvPr/>
          </p:nvSpPr>
          <p:spPr>
            <a:xfrm rot="3780000">
              <a:off x="7048247" y="2454284"/>
              <a:ext cx="971918" cy="2274280"/>
            </a:xfrm>
            <a:prstGeom prst="moon">
              <a:avLst>
                <a:gd name="adj" fmla="val 35692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Moon 47">
              <a:extLst>
                <a:ext uri="{FF2B5EF4-FFF2-40B4-BE49-F238E27FC236}">
                  <a16:creationId xmlns:a16="http://schemas.microsoft.com/office/drawing/2014/main" id="{86BD0E34-540D-0142-84B5-FA0AB92BFD47}"/>
                </a:ext>
              </a:extLst>
            </p:cNvPr>
            <p:cNvSpPr/>
            <p:nvPr/>
          </p:nvSpPr>
          <p:spPr>
            <a:xfrm rot="8700000">
              <a:off x="9232431" y="4453946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Moon 48">
              <a:extLst>
                <a:ext uri="{FF2B5EF4-FFF2-40B4-BE49-F238E27FC236}">
                  <a16:creationId xmlns:a16="http://schemas.microsoft.com/office/drawing/2014/main" id="{5BDB022C-AECD-AE4D-9EE8-7748316C53BE}"/>
                </a:ext>
              </a:extLst>
            </p:cNvPr>
            <p:cNvSpPr/>
            <p:nvPr/>
          </p:nvSpPr>
          <p:spPr>
            <a:xfrm rot="14520000">
              <a:off x="9496664" y="3258264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Moon 49">
              <a:extLst>
                <a:ext uri="{FF2B5EF4-FFF2-40B4-BE49-F238E27FC236}">
                  <a16:creationId xmlns:a16="http://schemas.microsoft.com/office/drawing/2014/main" id="{DA4C3010-593B-6D4F-ADA9-94550EF3E63D}"/>
                </a:ext>
              </a:extLst>
            </p:cNvPr>
            <p:cNvSpPr/>
            <p:nvPr/>
          </p:nvSpPr>
          <p:spPr>
            <a:xfrm rot="8700000">
              <a:off x="7163483" y="4116818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Moon 50">
              <a:extLst>
                <a:ext uri="{FF2B5EF4-FFF2-40B4-BE49-F238E27FC236}">
                  <a16:creationId xmlns:a16="http://schemas.microsoft.com/office/drawing/2014/main" id="{8921A7CB-834A-A540-8D08-1A13978B75D9}"/>
                </a:ext>
              </a:extLst>
            </p:cNvPr>
            <p:cNvSpPr/>
            <p:nvPr/>
          </p:nvSpPr>
          <p:spPr>
            <a:xfrm rot="14400000">
              <a:off x="7404626" y="2967316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D699DCA-089C-784B-B104-7156862815BD}"/>
                </a:ext>
              </a:extLst>
            </p:cNvPr>
            <p:cNvSpPr/>
            <p:nvPr/>
          </p:nvSpPr>
          <p:spPr>
            <a:xfrm rot="360000">
              <a:off x="5211403" y="4560567"/>
              <a:ext cx="5918061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F6C9AA3-2F68-624A-993C-C5554A594D1C}"/>
                </a:ext>
              </a:extLst>
            </p:cNvPr>
            <p:cNvSpPr/>
            <p:nvPr/>
          </p:nvSpPr>
          <p:spPr>
            <a:xfrm rot="5520000">
              <a:off x="10430545" y="3246017"/>
              <a:ext cx="854246" cy="365333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66CC04E-463A-7348-837A-6DCDDF39A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1763" y="1803400"/>
              <a:ext cx="6477000" cy="5054600"/>
            </a:xfrm>
            <a:prstGeom prst="rect">
              <a:avLst/>
            </a:prstGeom>
          </p:spPr>
        </p:pic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689C3B71-D663-544E-9329-A30E5F5C5759}"/>
              </a:ext>
            </a:extLst>
          </p:cNvPr>
          <p:cNvSpPr txBox="1"/>
          <p:nvPr/>
        </p:nvSpPr>
        <p:spPr>
          <a:xfrm>
            <a:off x="4857680" y="4567771"/>
            <a:ext cx="2476640" cy="2031325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unload),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</a:t>
            </a:r>
            <a:r>
              <a:rPr lang="en-US" dirty="0" err="1">
                <a:latin typeface="Calibri"/>
                <a:cs typeface="Calibri"/>
              </a:rPr>
              <a:t>at_harbor</a:t>
            </a:r>
            <a:r>
              <a:rPr lang="en-US" dirty="0">
                <a:latin typeface="Calibri"/>
                <a:cs typeface="Calibri"/>
              </a:rPr>
              <a:t>, park),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(parking1, deliver),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(tr4, move),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(parking2, back),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(transit1, move),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(transit2, move)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5662D5-5189-4A49-B692-518D15CC2A4D}"/>
              </a:ext>
            </a:extLst>
          </p:cNvPr>
          <p:cNvSpPr txBox="1"/>
          <p:nvPr/>
        </p:nvSpPr>
        <p:spPr>
          <a:xfrm>
            <a:off x="10476498" y="229650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E388B1-616F-9345-997E-8903EC7D8559}"/>
              </a:ext>
            </a:extLst>
          </p:cNvPr>
          <p:cNvSpPr txBox="1"/>
          <p:nvPr/>
        </p:nvSpPr>
        <p:spPr>
          <a:xfrm>
            <a:off x="11575957" y="189373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BD35CC9-888A-9749-B313-439E95DF495F}"/>
              </a:ext>
            </a:extLst>
          </p:cNvPr>
          <p:cNvSpPr/>
          <p:nvPr/>
        </p:nvSpPr>
        <p:spPr>
          <a:xfrm>
            <a:off x="10660287" y="2865196"/>
            <a:ext cx="553297" cy="2143966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40492E-048E-A419-A826-E97F53F2D0FE}"/>
              </a:ext>
            </a:extLst>
          </p:cNvPr>
          <p:cNvSpPr/>
          <p:nvPr/>
        </p:nvSpPr>
        <p:spPr>
          <a:xfrm>
            <a:off x="7344148" y="6229764"/>
            <a:ext cx="740908" cy="369332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Q</a:t>
            </a:r>
            <a:r>
              <a:rPr lang="en-US" dirty="0">
                <a:latin typeface="Times New Roman"/>
                <a:cs typeface="Times New Roman"/>
              </a:rPr>
              <a:t> = ∅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330640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Screen Shot 2016-04-13 at 12.33.27 PM.png">
            <a:extLst>
              <a:ext uri="{FF2B5EF4-FFF2-40B4-BE49-F238E27FC236}">
                <a16:creationId xmlns:a16="http://schemas.microsoft.com/office/drawing/2014/main" id="{BE194985-14CE-AF4D-B434-727E3C068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0" y="93612"/>
            <a:ext cx="4968230" cy="4300168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53AE3C73-AD5E-9A40-8477-EC5AA60DC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162" y="101600"/>
            <a:ext cx="6442438" cy="8128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4062276" y="1063255"/>
            <a:ext cx="5173022" cy="1032129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 rot="17105761">
            <a:off x="8985238" y="4343317"/>
            <a:ext cx="3065888" cy="3285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8024480">
            <a:off x="9621536" y="5164148"/>
            <a:ext cx="1767211" cy="3285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17061462">
            <a:off x="6885098" y="4057493"/>
            <a:ext cx="3223316" cy="3285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17798314">
            <a:off x="7684408" y="4802326"/>
            <a:ext cx="1767211" cy="3285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oon 15"/>
          <p:cNvSpPr/>
          <p:nvPr/>
        </p:nvSpPr>
        <p:spPr>
          <a:xfrm rot="3780000">
            <a:off x="7135332" y="1961918"/>
            <a:ext cx="971918" cy="2274280"/>
          </a:xfrm>
          <a:prstGeom prst="moon">
            <a:avLst>
              <a:gd name="adj" fmla="val 35692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oon 12"/>
          <p:cNvSpPr/>
          <p:nvPr/>
        </p:nvSpPr>
        <p:spPr>
          <a:xfrm rot="8700000">
            <a:off x="9319516" y="3961580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oon 13"/>
          <p:cNvSpPr/>
          <p:nvPr/>
        </p:nvSpPr>
        <p:spPr>
          <a:xfrm rot="14520000">
            <a:off x="9583749" y="2765898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8700000">
            <a:off x="7250568" y="3624452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14400000">
            <a:off x="7491711" y="2474950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360000">
            <a:off x="5298488" y="4068201"/>
            <a:ext cx="5918061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848" y="1311034"/>
            <a:ext cx="6477000" cy="50546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817640A-11BD-2542-AF78-FCE70750A84E}"/>
              </a:ext>
            </a:extLst>
          </p:cNvPr>
          <p:cNvSpPr txBox="1"/>
          <p:nvPr/>
        </p:nvSpPr>
        <p:spPr>
          <a:xfrm>
            <a:off x="4857680" y="4567771"/>
            <a:ext cx="2476640" cy="2031325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π =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on_ship</a:t>
            </a:r>
            <a:r>
              <a:rPr lang="en-US" dirty="0">
                <a:latin typeface="Calibri"/>
                <a:cs typeface="Calibri"/>
              </a:rPr>
              <a:t>, unload),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</a:t>
            </a:r>
            <a:r>
              <a:rPr lang="en-US" dirty="0" err="1">
                <a:latin typeface="Calibri"/>
                <a:cs typeface="Calibri"/>
              </a:rPr>
              <a:t>at_harbor</a:t>
            </a:r>
            <a:r>
              <a:rPr lang="en-US" dirty="0">
                <a:latin typeface="Calibri"/>
                <a:cs typeface="Calibri"/>
              </a:rPr>
              <a:t>, park),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(parking1, deliver),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</a:t>
            </a:r>
            <a:r>
              <a:rPr lang="en-US" strike="sngStrike" dirty="0">
                <a:latin typeface="Calibri"/>
                <a:cs typeface="Calibri"/>
              </a:rPr>
              <a:t>(tr4, move),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(parking2, back),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(transit1, move),</a:t>
            </a:r>
          </a:p>
          <a:p>
            <a:pPr>
              <a:tabLst>
                <a:tab pos="519113" algn="l"/>
              </a:tabLst>
            </a:pPr>
            <a:r>
              <a:rPr lang="en-US" dirty="0">
                <a:latin typeface="Calibri"/>
                <a:cs typeface="Calibri"/>
              </a:rPr>
              <a:t>	(transit2, move)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45B6DC-7ECB-4241-84F7-F766B5EDB491}"/>
              </a:ext>
            </a:extLst>
          </p:cNvPr>
          <p:cNvSpPr txBox="1"/>
          <p:nvPr/>
        </p:nvSpPr>
        <p:spPr>
          <a:xfrm>
            <a:off x="10476498" y="229650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536986-69B6-2444-A909-C855C2A45B4F}"/>
              </a:ext>
            </a:extLst>
          </p:cNvPr>
          <p:cNvSpPr txBox="1"/>
          <p:nvPr/>
        </p:nvSpPr>
        <p:spPr>
          <a:xfrm>
            <a:off x="11575957" y="189373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tr5</a:t>
            </a:r>
          </a:p>
        </p:txBody>
      </p:sp>
      <p:sp>
        <p:nvSpPr>
          <p:cNvPr id="30" name="Rectangular Callout 29">
            <a:extLst>
              <a:ext uri="{FF2B5EF4-FFF2-40B4-BE49-F238E27FC236}">
                <a16:creationId xmlns:a16="http://schemas.microsoft.com/office/drawing/2014/main" id="{0004568E-252B-9843-8A48-A129F8720E06}"/>
              </a:ext>
            </a:extLst>
          </p:cNvPr>
          <p:cNvSpPr/>
          <p:nvPr/>
        </p:nvSpPr>
        <p:spPr>
          <a:xfrm>
            <a:off x="8610504" y="492366"/>
            <a:ext cx="2044094" cy="815482"/>
          </a:xfrm>
          <a:prstGeom prst="wedgeRectCallout">
            <a:avLst>
              <a:gd name="adj1" fmla="val 58868"/>
              <a:gd name="adj2" fmla="val 181581"/>
            </a:avLst>
          </a:prstGeom>
          <a:solidFill>
            <a:srgbClr val="FFFC9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cs typeface="Times New Roman"/>
              </a:rPr>
              <a:t>Remove (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Times New Roman"/>
              </a:rPr>
              <a:t>tr4,move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) from π because π can’t ever reach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Times New Roman"/>
              </a:rPr>
              <a:t>tr4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E45FF94-6126-F647-AAE3-6F7C722E60F0}"/>
              </a:ext>
            </a:extLst>
          </p:cNvPr>
          <p:cNvSpPr/>
          <p:nvPr/>
        </p:nvSpPr>
        <p:spPr>
          <a:xfrm>
            <a:off x="10660287" y="2865196"/>
            <a:ext cx="553297" cy="2143966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1D6222B-BE2C-C94D-E08C-D34D841A97C6}"/>
              </a:ext>
            </a:extLst>
          </p:cNvPr>
          <p:cNvSpPr/>
          <p:nvPr/>
        </p:nvSpPr>
        <p:spPr>
          <a:xfrm>
            <a:off x="7344148" y="6229764"/>
            <a:ext cx="740908" cy="369332"/>
          </a:xfrm>
          <a:prstGeom prst="rect">
            <a:avLst/>
          </a:prstGeom>
          <a:solidFill>
            <a:srgbClr val="FFFC9C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i="1" dirty="0">
                <a:latin typeface="Times New Roman"/>
                <a:cs typeface="Times New Roman"/>
              </a:rPr>
              <a:t>Q</a:t>
            </a:r>
            <a:r>
              <a:rPr lang="en-US" dirty="0">
                <a:latin typeface="Times New Roman"/>
                <a:cs typeface="Times New Roman"/>
              </a:rPr>
              <a:t> = ∅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97873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165" y="101600"/>
            <a:ext cx="4715435" cy="812800"/>
          </a:xfrm>
        </p:spPr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5132" y="1704788"/>
            <a:ext cx="5181697" cy="4548094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How to implement it</a:t>
            </a:r>
            <a:r>
              <a:rPr lang="en-US" dirty="0">
                <a:latin typeface="Times New Roman"/>
                <a:cs typeface="Times New Roman"/>
              </a:rPr>
              <a:t>?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Need implementation of </a:t>
            </a:r>
            <a:r>
              <a:rPr lang="en-US" dirty="0">
                <a:latin typeface="Calibri"/>
                <a:cs typeface="Calibri"/>
              </a:rPr>
              <a:t>Find-Solution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Need it to be very efficient</a:t>
            </a:r>
          </a:p>
          <a:p>
            <a:pPr lvl="2"/>
            <a:r>
              <a:rPr lang="en-US" dirty="0">
                <a:latin typeface="Times New Roman"/>
                <a:cs typeface="Times New Roman"/>
              </a:rPr>
              <a:t>We’ll call it many times</a:t>
            </a:r>
            <a:br>
              <a:rPr lang="en-US" dirty="0">
                <a:latin typeface="Times New Roman"/>
                <a:cs typeface="Times New Roman"/>
              </a:rPr>
            </a:br>
            <a:endParaRPr lang="en-US" dirty="0">
              <a:latin typeface="Times New Roman"/>
              <a:cs typeface="Times New Roman"/>
            </a:endParaRPr>
          </a:p>
          <a:p>
            <a:r>
              <a:rPr lang="en-US" dirty="0"/>
              <a:t>Idea: </a:t>
            </a:r>
            <a:r>
              <a:rPr lang="en-US" dirty="0">
                <a:latin typeface="Times New Roman"/>
                <a:cs typeface="Times New Roman"/>
              </a:rPr>
              <a:t>instead of </a:t>
            </a:r>
            <a:r>
              <a:rPr lang="en-US" dirty="0">
                <a:latin typeface="Calibri"/>
                <a:cs typeface="Calibri"/>
              </a:rPr>
              <a:t>Find-Solution</a:t>
            </a:r>
            <a:r>
              <a:rPr lang="en-US" dirty="0">
                <a:latin typeface="Times New Roman"/>
                <a:cs typeface="Times New Roman"/>
              </a:rPr>
              <a:t>, </a:t>
            </a:r>
            <a:br>
              <a:rPr lang="en-US" dirty="0">
                <a:latin typeface="Times New Roman"/>
                <a:cs typeface="Times New Roman"/>
              </a:rPr>
            </a:br>
            <a:r>
              <a:rPr lang="en-US" dirty="0">
                <a:latin typeface="Times New Roman"/>
                <a:cs typeface="Times New Roman"/>
              </a:rPr>
              <a:t>use a classical planner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Any of the algorithms from Chapter 2</a:t>
            </a:r>
          </a:p>
          <a:p>
            <a:pPr lvl="1"/>
            <a:r>
              <a:rPr lang="en-US" dirty="0">
                <a:cs typeface="Times New Roman"/>
              </a:rPr>
              <a:t>Efficient algorithms, search heuristics</a:t>
            </a:r>
            <a:br>
              <a:rPr lang="en-US" dirty="0">
                <a:cs typeface="Times New Roman"/>
              </a:rPr>
            </a:br>
            <a:endParaRPr lang="en-US" dirty="0">
              <a:cs typeface="Times New Roman"/>
            </a:endParaRPr>
          </a:p>
          <a:p>
            <a:r>
              <a:rPr lang="en-US" dirty="0">
                <a:cs typeface="Times New Roman"/>
              </a:rPr>
              <a:t>Need to convert the actions into something the classical planner can use …</a:t>
            </a:r>
          </a:p>
        </p:txBody>
      </p:sp>
      <p:pic>
        <p:nvPicPr>
          <p:cNvPr id="12" name="Picture 11" descr="Screen Shot 2016-04-13 at 12.33.27 PM.png">
            <a:extLst>
              <a:ext uri="{FF2B5EF4-FFF2-40B4-BE49-F238E27FC236}">
                <a16:creationId xmlns:a16="http://schemas.microsoft.com/office/drawing/2014/main" id="{B983E369-61D8-4B49-806A-3E209BECF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0" y="93612"/>
            <a:ext cx="4968230" cy="430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460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8705204" y="1190462"/>
            <a:ext cx="2633275" cy="2066543"/>
            <a:chOff x="5693920" y="1399211"/>
            <a:chExt cx="3069164" cy="2408626"/>
          </a:xfrm>
        </p:grpSpPr>
        <p:sp>
          <p:nvSpPr>
            <p:cNvPr id="6" name="Arc 5"/>
            <p:cNvSpPr/>
            <p:nvPr/>
          </p:nvSpPr>
          <p:spPr bwMode="auto">
            <a:xfrm>
              <a:off x="6697749" y="1838754"/>
              <a:ext cx="589197" cy="602326"/>
            </a:xfrm>
            <a:prstGeom prst="arc">
              <a:avLst>
                <a:gd name="adj1" fmla="val 16200000"/>
                <a:gd name="adj2" fmla="val 1960923"/>
              </a:avLst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440000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itchFamily="-112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6947021" y="1585539"/>
              <a:ext cx="353517" cy="327351"/>
            </a:xfrm>
            <a:prstGeom prst="ellipse">
              <a:avLst/>
            </a:prstGeom>
            <a:solidFill>
              <a:srgbClr val="8EA5C7"/>
            </a:solidFill>
            <a:ln w="28575" cap="flat" cmpd="sng" algn="ctr">
              <a:solidFill>
                <a:srgbClr val="2B497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kumimoji="0" lang="en-US" b="0" i="0" u="none" strike="noStrike" cap="none" normalizeH="0" baseline="0" dirty="0">
                <a:ln>
                  <a:noFill/>
                </a:ln>
                <a:solidFill>
                  <a:srgbClr val="081D58"/>
                </a:solidFill>
                <a:effectLst/>
                <a:latin typeface="Helvetica" pitchFamily="-112" charset="0"/>
              </a:endParaRPr>
            </a:p>
          </p:txBody>
        </p:sp>
        <p:cxnSp>
          <p:nvCxnSpPr>
            <p:cNvPr id="8" name="Straight Arrow Connector 7"/>
            <p:cNvCxnSpPr>
              <a:stCxn id="7" idx="3"/>
              <a:endCxn id="12" idx="7"/>
            </p:cNvCxnSpPr>
            <p:nvPr/>
          </p:nvCxnSpPr>
          <p:spPr bwMode="auto">
            <a:xfrm flipH="1">
              <a:off x="6492307" y="1864951"/>
              <a:ext cx="506485" cy="85207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>
              <a:stCxn id="7" idx="4"/>
              <a:endCxn id="11" idx="0"/>
            </p:cNvCxnSpPr>
            <p:nvPr/>
          </p:nvCxnSpPr>
          <p:spPr bwMode="auto">
            <a:xfrm flipH="1">
              <a:off x="7119060" y="1912889"/>
              <a:ext cx="4719" cy="108506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" name="Straight Arrow Connector 9"/>
            <p:cNvCxnSpPr>
              <a:stCxn id="7" idx="5"/>
              <a:endCxn id="13" idx="1"/>
            </p:cNvCxnSpPr>
            <p:nvPr/>
          </p:nvCxnSpPr>
          <p:spPr bwMode="auto">
            <a:xfrm>
              <a:off x="7248766" y="1864951"/>
              <a:ext cx="630613" cy="82740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Oval 10"/>
            <p:cNvSpPr/>
            <p:nvPr/>
          </p:nvSpPr>
          <p:spPr bwMode="auto">
            <a:xfrm>
              <a:off x="6942302" y="2997957"/>
              <a:ext cx="353517" cy="327352"/>
            </a:xfrm>
            <a:prstGeom prst="ellipse">
              <a:avLst/>
            </a:prstGeom>
            <a:solidFill>
              <a:srgbClr val="8EA5C7"/>
            </a:solidFill>
            <a:ln w="28575" cap="flat" cmpd="sng" algn="ctr">
              <a:solidFill>
                <a:srgbClr val="2B497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kumimoji="0" lang="en-US" b="0" i="0" u="none" strike="noStrike" cap="none" normalizeH="0" baseline="0" dirty="0">
                <a:ln>
                  <a:noFill/>
                </a:ln>
                <a:solidFill>
                  <a:srgbClr val="081D58"/>
                </a:solidFill>
                <a:effectLst/>
                <a:latin typeface="Helvetica" pitchFamily="-112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6190561" y="2669083"/>
              <a:ext cx="353517" cy="327351"/>
            </a:xfrm>
            <a:prstGeom prst="ellipse">
              <a:avLst/>
            </a:prstGeom>
            <a:solidFill>
              <a:srgbClr val="8EA5C7"/>
            </a:solidFill>
            <a:ln w="28575" cap="flat" cmpd="sng" algn="ctr">
              <a:solidFill>
                <a:srgbClr val="2B497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kumimoji="0" lang="en-US" b="0" i="0" u="none" strike="noStrike" cap="none" normalizeH="0" baseline="0" dirty="0">
                <a:ln>
                  <a:noFill/>
                </a:ln>
                <a:solidFill>
                  <a:srgbClr val="081D58"/>
                </a:solidFill>
                <a:effectLst/>
                <a:latin typeface="Helvetica" pitchFamily="-112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7827607" y="2644419"/>
              <a:ext cx="353518" cy="327351"/>
            </a:xfrm>
            <a:prstGeom prst="ellipse">
              <a:avLst/>
            </a:prstGeom>
            <a:solidFill>
              <a:srgbClr val="8EA5C7"/>
            </a:solidFill>
            <a:ln w="28575" cap="flat" cmpd="sng" algn="ctr">
              <a:solidFill>
                <a:srgbClr val="2B497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kumimoji="0" lang="en-US" b="0" i="0" u="none" strike="noStrike" cap="none" normalizeH="0" baseline="0" dirty="0">
                <a:ln>
                  <a:noFill/>
                </a:ln>
                <a:solidFill>
                  <a:srgbClr val="081D58"/>
                </a:solidFill>
                <a:effectLst/>
                <a:latin typeface="Helvetica" pitchFamily="-112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66790" y="1399211"/>
              <a:ext cx="1496294" cy="471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at_harbor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93920" y="2978359"/>
              <a:ext cx="1365328" cy="471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parking1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47950" y="3336356"/>
              <a:ext cx="1365328" cy="471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parking2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49766" y="2957725"/>
              <a:ext cx="1201619" cy="471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transit1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54156" y="1971564"/>
              <a:ext cx="808719" cy="471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park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Determinization</a:t>
            </a:r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713A8EE-CF5C-BA4B-9384-32307424446A}"/>
              </a:ext>
            </a:extLst>
          </p:cNvPr>
          <p:cNvGrpSpPr>
            <a:grpSpLocks noChangeAspect="1"/>
          </p:cNvGrpSpPr>
          <p:nvPr/>
        </p:nvGrpSpPr>
        <p:grpSpPr>
          <a:xfrm>
            <a:off x="8533373" y="4145132"/>
            <a:ext cx="3054630" cy="1993392"/>
            <a:chOff x="8093058" y="4653015"/>
            <a:chExt cx="3120382" cy="2036300"/>
          </a:xfrm>
        </p:grpSpPr>
        <p:sp>
          <p:nvSpPr>
            <p:cNvPr id="19" name="Oval 18"/>
            <p:cNvSpPr/>
            <p:nvPr/>
          </p:nvSpPr>
          <p:spPr bwMode="auto">
            <a:xfrm>
              <a:off x="9398061" y="4816985"/>
              <a:ext cx="311095" cy="288069"/>
            </a:xfrm>
            <a:prstGeom prst="ellipse">
              <a:avLst/>
            </a:prstGeom>
            <a:solidFill>
              <a:srgbClr val="8EA5C7"/>
            </a:solidFill>
            <a:ln w="28575" cap="flat" cmpd="sng" algn="ctr">
              <a:solidFill>
                <a:srgbClr val="2B497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kumimoji="0" lang="en-US" b="0" i="0" u="none" strike="noStrike" cap="none" normalizeH="0" baseline="0" dirty="0">
                <a:ln>
                  <a:noFill/>
                </a:ln>
                <a:solidFill>
                  <a:srgbClr val="081D58"/>
                </a:solidFill>
                <a:effectLst/>
                <a:latin typeface="Helvetica" pitchFamily="-112" charset="0"/>
              </a:endParaRPr>
            </a:p>
          </p:txBody>
        </p:sp>
        <p:cxnSp>
          <p:nvCxnSpPr>
            <p:cNvPr id="20" name="Straight Arrow Connector 19"/>
            <p:cNvCxnSpPr>
              <a:stCxn id="19" idx="3"/>
              <a:endCxn id="24" idx="7"/>
            </p:cNvCxnSpPr>
            <p:nvPr/>
          </p:nvCxnSpPr>
          <p:spPr bwMode="auto">
            <a:xfrm flipH="1">
              <a:off x="8795639" y="5062867"/>
              <a:ext cx="647981" cy="74982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/>
            <p:cNvCxnSpPr>
              <a:stCxn id="19" idx="4"/>
              <a:endCxn id="23" idx="0"/>
            </p:cNvCxnSpPr>
            <p:nvPr/>
          </p:nvCxnSpPr>
          <p:spPr bwMode="auto">
            <a:xfrm flipH="1">
              <a:off x="9458019" y="5105053"/>
              <a:ext cx="95589" cy="87156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>
              <a:cxnSpLocks/>
              <a:stCxn id="19" idx="5"/>
              <a:endCxn id="25" idx="1"/>
            </p:cNvCxnSpPr>
            <p:nvPr/>
          </p:nvCxnSpPr>
          <p:spPr bwMode="auto">
            <a:xfrm>
              <a:off x="9663598" y="5062868"/>
              <a:ext cx="782478" cy="77821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3" name="Oval 22"/>
            <p:cNvSpPr/>
            <p:nvPr/>
          </p:nvSpPr>
          <p:spPr bwMode="auto">
            <a:xfrm>
              <a:off x="9302472" y="5976622"/>
              <a:ext cx="311095" cy="288069"/>
            </a:xfrm>
            <a:prstGeom prst="ellipse">
              <a:avLst/>
            </a:prstGeom>
            <a:solidFill>
              <a:srgbClr val="8EA5C7"/>
            </a:solidFill>
            <a:ln w="28575" cap="flat" cmpd="sng" algn="ctr">
              <a:solidFill>
                <a:srgbClr val="2B497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kumimoji="0" lang="en-US" b="0" i="0" u="none" strike="noStrike" cap="none" normalizeH="0" baseline="0" dirty="0">
                <a:ln>
                  <a:noFill/>
                </a:ln>
                <a:solidFill>
                  <a:srgbClr val="081D58"/>
                </a:solidFill>
                <a:effectLst/>
                <a:latin typeface="Helvetica" pitchFamily="-112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8530102" y="5770504"/>
              <a:ext cx="311095" cy="288069"/>
            </a:xfrm>
            <a:prstGeom prst="ellipse">
              <a:avLst/>
            </a:prstGeom>
            <a:solidFill>
              <a:srgbClr val="8EA5C7"/>
            </a:solidFill>
            <a:ln w="28575" cap="flat" cmpd="sng" algn="ctr">
              <a:solidFill>
                <a:srgbClr val="2B497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kumimoji="0" lang="en-US" b="0" i="0" u="none" strike="noStrike" cap="none" normalizeH="0" baseline="0" dirty="0">
                <a:ln>
                  <a:noFill/>
                </a:ln>
                <a:solidFill>
                  <a:srgbClr val="081D58"/>
                </a:solidFill>
                <a:effectLst/>
                <a:latin typeface="Helvetica" pitchFamily="-112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10400517" y="5798896"/>
              <a:ext cx="311096" cy="288069"/>
            </a:xfrm>
            <a:prstGeom prst="ellipse">
              <a:avLst/>
            </a:prstGeom>
            <a:solidFill>
              <a:srgbClr val="8EA5C7"/>
            </a:solidFill>
            <a:ln w="28575" cap="flat" cmpd="sng" algn="ctr">
              <a:solidFill>
                <a:srgbClr val="2B497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kumimoji="0" lang="en-US" b="0" i="0" u="none" strike="noStrike" cap="none" normalizeH="0" baseline="0" dirty="0">
                <a:ln>
                  <a:noFill/>
                </a:ln>
                <a:solidFill>
                  <a:srgbClr val="081D58"/>
                </a:solidFill>
                <a:effectLst/>
                <a:latin typeface="Helvetica" pitchFamily="-112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679458" y="4653015"/>
              <a:ext cx="1316742" cy="414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at_harbor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093058" y="6042666"/>
              <a:ext cx="1201492" cy="414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parking1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072934" y="6274412"/>
              <a:ext cx="1201491" cy="414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parking2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156013" y="6088486"/>
              <a:ext cx="1057427" cy="414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transit1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992911" y="5119064"/>
              <a:ext cx="855738" cy="414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park3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447383" y="5123810"/>
              <a:ext cx="855738" cy="414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park1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454437" y="5505146"/>
              <a:ext cx="855738" cy="414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park2</a:t>
              </a:r>
            </a:p>
          </p:txBody>
        </p:sp>
      </p:grpSp>
      <p:sp>
        <p:nvSpPr>
          <p:cNvPr id="37" name="Down Arrow 36">
            <a:extLst>
              <a:ext uri="{FF2B5EF4-FFF2-40B4-BE49-F238E27FC236}">
                <a16:creationId xmlns:a16="http://schemas.microsoft.com/office/drawing/2014/main" id="{D8D74A2E-DFAC-F642-B352-FA857B8E2F77}"/>
              </a:ext>
            </a:extLst>
          </p:cNvPr>
          <p:cNvSpPr/>
          <p:nvPr/>
        </p:nvSpPr>
        <p:spPr bwMode="auto">
          <a:xfrm>
            <a:off x="9778238" y="3465950"/>
            <a:ext cx="299410" cy="405630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600">
              <a:latin typeface="Helvetica" pitchFamily="-11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3993" y="1024851"/>
            <a:ext cx="7609921" cy="1296261"/>
          </a:xfrm>
          <a:noFill/>
        </p:spPr>
        <p:txBody>
          <a:bodyPr/>
          <a:lstStyle/>
          <a:p>
            <a:r>
              <a:rPr lang="en-US" dirty="0">
                <a:cs typeface="Times New Roman"/>
              </a:rPr>
              <a:t>Let </a:t>
            </a:r>
            <a:r>
              <a:rPr lang="en-US" b="1" i="1" dirty="0">
                <a:cs typeface="Times New Roman"/>
              </a:rPr>
              <a:t>a</a:t>
            </a:r>
            <a:r>
              <a:rPr lang="en-US" b="1" i="1" baseline="-25000" dirty="0">
                <a:cs typeface="Times New Roman"/>
              </a:rPr>
              <a:t>i</a:t>
            </a:r>
            <a:r>
              <a:rPr lang="en-US" i="1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be a nondeterministic action with </a:t>
            </a:r>
            <a:r>
              <a:rPr lang="en-US" i="1" dirty="0">
                <a:cs typeface="Times New Roman"/>
              </a:rPr>
              <a:t>n </a:t>
            </a:r>
            <a:r>
              <a:rPr lang="en-US" dirty="0">
                <a:cs typeface="Times New Roman"/>
              </a:rPr>
              <a:t>possible outcomes</a:t>
            </a:r>
          </a:p>
          <a:p>
            <a:r>
              <a:rPr lang="en-US" i="1" dirty="0">
                <a:latin typeface="Times New Roman"/>
                <a:cs typeface="Times New Roman"/>
              </a:rPr>
              <a:t>Determinization</a:t>
            </a:r>
            <a:r>
              <a:rPr lang="en-US" dirty="0">
                <a:cs typeface="Times New Roman"/>
              </a:rPr>
              <a:t> of </a:t>
            </a:r>
            <a:r>
              <a:rPr lang="en-US" b="1" i="1" dirty="0">
                <a:cs typeface="Times New Roman"/>
              </a:rPr>
              <a:t>a</a:t>
            </a:r>
            <a:r>
              <a:rPr lang="en-US" b="1" i="1" baseline="-25000" dirty="0">
                <a:cs typeface="Times New Roman"/>
              </a:rPr>
              <a:t>i</a:t>
            </a:r>
            <a:r>
              <a:rPr lang="en-US" dirty="0">
                <a:cs typeface="Times New Roman"/>
              </a:rPr>
              <a:t> =</a:t>
            </a:r>
            <a:endParaRPr lang="en-US" dirty="0">
              <a:latin typeface="Times New Roman"/>
              <a:cs typeface="Times New Roman"/>
            </a:endParaRPr>
          </a:p>
          <a:p>
            <a:pPr marL="349250" lvl="1" indent="0">
              <a:buNone/>
            </a:pP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dirty="0">
                <a:latin typeface="Times New Roman"/>
                <a:cs typeface="Times New Roman"/>
              </a:rPr>
              <a:t> deterministic actions, one for each outcome of</a:t>
            </a:r>
            <a:r>
              <a:rPr lang="en-US" i="1" dirty="0">
                <a:cs typeface="Times New Roman"/>
              </a:rPr>
              <a:t> </a:t>
            </a:r>
            <a:r>
              <a:rPr lang="en-US" b="1" i="1" dirty="0">
                <a:cs typeface="Times New Roman"/>
              </a:rPr>
              <a:t>a</a:t>
            </a:r>
            <a:r>
              <a:rPr lang="en-US" b="1" i="1" baseline="-25000" dirty="0">
                <a:cs typeface="Times New Roman"/>
              </a:rPr>
              <a:t>i </a:t>
            </a:r>
            <a:r>
              <a:rPr lang="en-US" dirty="0">
                <a:cs typeface="Times New Roman"/>
              </a:rPr>
              <a:t>}</a:t>
            </a:r>
            <a:endParaRPr lang="en-US" dirty="0">
              <a:latin typeface="Times New Roman"/>
              <a:cs typeface="Times New Roman"/>
            </a:endParaRPr>
          </a:p>
          <a:p>
            <a:pPr marL="396875" lvl="1" indent="0">
              <a:buNone/>
            </a:pP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7E6E21F-723E-6149-B246-E0E006196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923" y="2084360"/>
            <a:ext cx="5970626" cy="465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076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6872F7E-AEEB-1D40-A94D-795D1C3A040A}"/>
              </a:ext>
            </a:extLst>
          </p:cNvPr>
          <p:cNvGrpSpPr>
            <a:grpSpLocks noChangeAspect="1"/>
          </p:cNvGrpSpPr>
          <p:nvPr/>
        </p:nvGrpSpPr>
        <p:grpSpPr>
          <a:xfrm>
            <a:off x="636944" y="2167951"/>
            <a:ext cx="10790756" cy="4468640"/>
            <a:chOff x="257449" y="1842770"/>
            <a:chExt cx="11805122" cy="488870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DB86BD1-4671-2646-AD0A-0B9D943C86F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96000" y="2362365"/>
              <a:ext cx="5598610" cy="4369111"/>
              <a:chOff x="1206499" y="1224973"/>
              <a:chExt cx="6477000" cy="5054600"/>
            </a:xfrm>
          </p:grpSpPr>
          <p:sp>
            <p:nvSpPr>
              <p:cNvPr id="39" name="Moon 38">
                <a:extLst>
                  <a:ext uri="{FF2B5EF4-FFF2-40B4-BE49-F238E27FC236}">
                    <a16:creationId xmlns:a16="http://schemas.microsoft.com/office/drawing/2014/main" id="{2220EFEE-0C5F-3145-8334-0FAD04CA6BE1}"/>
                  </a:ext>
                </a:extLst>
              </p:cNvPr>
              <p:cNvSpPr/>
              <p:nvPr/>
            </p:nvSpPr>
            <p:spPr>
              <a:xfrm rot="8700000">
                <a:off x="5277169" y="3875518"/>
                <a:ext cx="825348" cy="2039384"/>
              </a:xfrm>
              <a:prstGeom prst="moon">
                <a:avLst>
                  <a:gd name="adj" fmla="val 43921"/>
                </a:avLst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Moon 39">
                <a:extLst>
                  <a:ext uri="{FF2B5EF4-FFF2-40B4-BE49-F238E27FC236}">
                    <a16:creationId xmlns:a16="http://schemas.microsoft.com/office/drawing/2014/main" id="{70FDC686-99B6-DF48-A91D-BF00F98DDCA4}"/>
                  </a:ext>
                </a:extLst>
              </p:cNvPr>
              <p:cNvSpPr/>
              <p:nvPr/>
            </p:nvSpPr>
            <p:spPr>
              <a:xfrm rot="14520000">
                <a:off x="5541402" y="2679836"/>
                <a:ext cx="825348" cy="2274280"/>
              </a:xfrm>
              <a:prstGeom prst="moon">
                <a:avLst>
                  <a:gd name="adj" fmla="val 43921"/>
                </a:avLst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Moon 40">
                <a:extLst>
                  <a:ext uri="{FF2B5EF4-FFF2-40B4-BE49-F238E27FC236}">
                    <a16:creationId xmlns:a16="http://schemas.microsoft.com/office/drawing/2014/main" id="{735C0BBA-0D4D-D341-9BBB-34C2082674AC}"/>
                  </a:ext>
                </a:extLst>
              </p:cNvPr>
              <p:cNvSpPr/>
              <p:nvPr/>
            </p:nvSpPr>
            <p:spPr>
              <a:xfrm rot="8700000">
                <a:off x="3208221" y="3538390"/>
                <a:ext cx="825348" cy="2039384"/>
              </a:xfrm>
              <a:prstGeom prst="moon">
                <a:avLst>
                  <a:gd name="adj" fmla="val 43921"/>
                </a:avLst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Moon 41">
                <a:extLst>
                  <a:ext uri="{FF2B5EF4-FFF2-40B4-BE49-F238E27FC236}">
                    <a16:creationId xmlns:a16="http://schemas.microsoft.com/office/drawing/2014/main" id="{A7092D88-8C67-544F-9D0A-DDA10873ABF9}"/>
                  </a:ext>
                </a:extLst>
              </p:cNvPr>
              <p:cNvSpPr/>
              <p:nvPr/>
            </p:nvSpPr>
            <p:spPr>
              <a:xfrm rot="14400000">
                <a:off x="3449364" y="2388888"/>
                <a:ext cx="825348" cy="2274280"/>
              </a:xfrm>
              <a:prstGeom prst="moon">
                <a:avLst>
                  <a:gd name="adj" fmla="val 43921"/>
                </a:avLst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9F418BF-CD02-4E4C-B4A7-EBDC26339998}"/>
                  </a:ext>
                </a:extLst>
              </p:cNvPr>
              <p:cNvSpPr/>
              <p:nvPr/>
            </p:nvSpPr>
            <p:spPr>
              <a:xfrm rot="360000">
                <a:off x="1256140" y="3982139"/>
                <a:ext cx="5918061" cy="460494"/>
              </a:xfrm>
              <a:prstGeom prst="rect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8F0060B7-3BDA-E94F-B009-76663F3A68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06499" y="1224973"/>
                <a:ext cx="6477000" cy="5054600"/>
              </a:xfrm>
              <a:prstGeom prst="rect">
                <a:avLst/>
              </a:prstGeom>
            </p:spPr>
          </p:pic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A1ADD3CA-F272-9847-9A39-69CE6EA690F3}"/>
                  </a:ext>
                </a:extLst>
              </p:cNvPr>
              <p:cNvSpPr/>
              <p:nvPr/>
            </p:nvSpPr>
            <p:spPr>
              <a:xfrm>
                <a:off x="3950854" y="5336308"/>
                <a:ext cx="301752" cy="301752"/>
              </a:xfrm>
              <a:prstGeom prst="ellipse">
                <a:avLst/>
              </a:prstGeom>
              <a:solidFill>
                <a:srgbClr val="FFFC9C"/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59DD95B-17A8-994E-BAEB-C1B98FD18481}"/>
                  </a:ext>
                </a:extLst>
              </p:cNvPr>
              <p:cNvSpPr/>
              <p:nvPr/>
            </p:nvSpPr>
            <p:spPr>
              <a:xfrm>
                <a:off x="5948218" y="5636489"/>
                <a:ext cx="301752" cy="301752"/>
              </a:xfrm>
              <a:prstGeom prst="ellipse">
                <a:avLst/>
              </a:prstGeom>
              <a:solidFill>
                <a:srgbClr val="FFFC9C"/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5A5ECD2-D998-A341-AA31-95E610CD9429}"/>
                  </a:ext>
                </a:extLst>
              </p:cNvPr>
              <p:cNvSpPr/>
              <p:nvPr/>
            </p:nvSpPr>
            <p:spPr>
              <a:xfrm>
                <a:off x="4664363" y="2597726"/>
                <a:ext cx="301752" cy="301752"/>
              </a:xfrm>
              <a:prstGeom prst="ellipse">
                <a:avLst/>
              </a:prstGeom>
              <a:solidFill>
                <a:srgbClr val="FFFC9C"/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5D1AA9E-111F-0346-824C-45E86C94D71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7449" y="2360140"/>
              <a:ext cx="5598611" cy="4369111"/>
              <a:chOff x="257449" y="2068454"/>
              <a:chExt cx="5956546" cy="4648441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211B601C-15D0-B643-9936-EE4B38C1311C}"/>
                  </a:ext>
                </a:extLst>
              </p:cNvPr>
              <p:cNvSpPr/>
              <p:nvPr/>
            </p:nvSpPr>
            <p:spPr>
              <a:xfrm rot="522261">
                <a:off x="3322673" y="4756896"/>
                <a:ext cx="2402943" cy="424492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BB1F385B-8D43-EB4B-827E-591958855884}"/>
                  </a:ext>
                </a:extLst>
              </p:cNvPr>
              <p:cNvSpPr/>
              <p:nvPr/>
            </p:nvSpPr>
            <p:spPr>
              <a:xfrm rot="360000">
                <a:off x="1659300" y="4515764"/>
                <a:ext cx="2126142" cy="424492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0222F78-DC9C-2546-9B50-A29C66251EB0}"/>
                  </a:ext>
                </a:extLst>
              </p:cNvPr>
              <p:cNvSpPr/>
              <p:nvPr/>
            </p:nvSpPr>
            <p:spPr>
              <a:xfrm>
                <a:off x="271349" y="4465684"/>
                <a:ext cx="1602082" cy="424492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FE17B921-BF6E-BD43-AF85-320E9E6AD3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57449" y="2068454"/>
                <a:ext cx="5956546" cy="4648441"/>
              </a:xfrm>
              <a:prstGeom prst="rect">
                <a:avLst/>
              </a:prstGeom>
            </p:spPr>
          </p:pic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CC4E22A-0761-D64D-ADF0-AA8A159DFBE0}"/>
                </a:ext>
              </a:extLst>
            </p:cNvPr>
            <p:cNvSpPr/>
            <p:nvPr/>
          </p:nvSpPr>
          <p:spPr>
            <a:xfrm rot="16200000">
              <a:off x="6063551" y="-3343451"/>
              <a:ext cx="812799" cy="111852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5102"/>
            <a:ext cx="11785600" cy="812800"/>
          </a:xfrm>
        </p:spPr>
        <p:txBody>
          <a:bodyPr/>
          <a:lstStyle/>
          <a:p>
            <a:r>
              <a:rPr lang="en-US" dirty="0" err="1"/>
              <a:t>Determinization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5860" y="1051069"/>
            <a:ext cx="7594960" cy="1524454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cs typeface="Times New Roman"/>
              </a:rPr>
              <a:t>Suppose a classical planner returns an acyclic plan </a:t>
            </a:r>
            <a:r>
              <a:rPr lang="en-US" i="1" dirty="0"/>
              <a:t>p</a:t>
            </a:r>
            <a:r>
              <a:rPr lang="en-US" i="1" baseline="-25000" dirty="0"/>
              <a:t> </a:t>
            </a:r>
            <a:r>
              <a:rPr lang="en-US" i="1" dirty="0"/>
              <a:t>=</a:t>
            </a:r>
            <a:r>
              <a:rPr lang="en-US" i="1" baseline="-25000" dirty="0"/>
              <a:t> </a:t>
            </a:r>
            <a:r>
              <a:rPr lang="en-US" dirty="0"/>
              <a:t>⟨</a:t>
            </a:r>
            <a:r>
              <a:rPr lang="en-US" i="1" dirty="0">
                <a:cs typeface="Times New Roman"/>
              </a:rPr>
              <a:t>a</a:t>
            </a:r>
            <a:r>
              <a:rPr lang="en-US" baseline="-25000" dirty="0">
                <a:cs typeface="Times New Roman"/>
              </a:rPr>
              <a:t>1</a:t>
            </a:r>
            <a:r>
              <a:rPr lang="en-US" dirty="0">
                <a:cs typeface="Times New Roman"/>
              </a:rPr>
              <a:t>,</a:t>
            </a:r>
            <a:r>
              <a:rPr lang="en-US" baseline="-25000" dirty="0">
                <a:cs typeface="Times New Roman"/>
              </a:rPr>
              <a:t> </a:t>
            </a:r>
            <a:r>
              <a:rPr lang="en-US" i="1" dirty="0">
                <a:cs typeface="Times New Roman"/>
              </a:rPr>
              <a:t>a</a:t>
            </a:r>
            <a:r>
              <a:rPr lang="en-US" baseline="-25000" dirty="0">
                <a:cs typeface="Times New Roman"/>
              </a:rPr>
              <a:t>2</a:t>
            </a:r>
            <a:r>
              <a:rPr lang="en-US" dirty="0">
                <a:cs typeface="Times New Roman"/>
              </a:rPr>
              <a:t>,</a:t>
            </a:r>
            <a:r>
              <a:rPr lang="en-US" baseline="-25000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…,</a:t>
            </a:r>
            <a:r>
              <a:rPr lang="en-US" baseline="-25000" dirty="0">
                <a:cs typeface="Times New Roman"/>
              </a:rPr>
              <a:t> </a:t>
            </a:r>
            <a:r>
              <a:rPr lang="en-US" i="1" dirty="0">
                <a:cs typeface="Times New Roman"/>
              </a:rPr>
              <a:t>a</a:t>
            </a:r>
            <a:r>
              <a:rPr lang="en-US" i="1" baseline="-25000" dirty="0">
                <a:cs typeface="Times New Roman"/>
              </a:rPr>
              <a:t>n</a:t>
            </a:r>
            <a:r>
              <a:rPr lang="en-US" dirty="0"/>
              <a:t>⟩</a:t>
            </a:r>
          </a:p>
          <a:p>
            <a:r>
              <a:rPr lang="en-US" dirty="0">
                <a:cs typeface="Times New Roman"/>
              </a:rPr>
              <a:t>Actions and states:  </a:t>
            </a:r>
            <a:r>
              <a:rPr lang="en-US" dirty="0"/>
              <a:t>⟨</a:t>
            </a:r>
            <a:r>
              <a:rPr lang="en-US" i="1" dirty="0">
                <a:cs typeface="Times New Roman"/>
              </a:rPr>
              <a:t>s</a:t>
            </a:r>
            <a:r>
              <a:rPr lang="en-US" baseline="-25000" dirty="0">
                <a:cs typeface="Times New Roman"/>
              </a:rPr>
              <a:t>0</a:t>
            </a:r>
            <a:r>
              <a:rPr lang="en-US" dirty="0">
                <a:cs typeface="Times New Roman"/>
              </a:rPr>
              <a:t>, </a:t>
            </a:r>
            <a:r>
              <a:rPr lang="en-US" i="1" dirty="0">
                <a:cs typeface="Times New Roman"/>
              </a:rPr>
              <a:t>a</a:t>
            </a:r>
            <a:r>
              <a:rPr lang="en-US" baseline="-25000" dirty="0">
                <a:cs typeface="Times New Roman"/>
              </a:rPr>
              <a:t>1</a:t>
            </a:r>
            <a:r>
              <a:rPr lang="en-US" dirty="0">
                <a:cs typeface="Times New Roman"/>
              </a:rPr>
              <a:t>, </a:t>
            </a:r>
            <a:r>
              <a:rPr lang="en-US" i="1" dirty="0">
                <a:cs typeface="Times New Roman"/>
              </a:rPr>
              <a:t>s</a:t>
            </a:r>
            <a:r>
              <a:rPr lang="en-US" baseline="-25000" dirty="0">
                <a:cs typeface="Times New Roman"/>
              </a:rPr>
              <a:t>1</a:t>
            </a:r>
            <a:r>
              <a:rPr lang="en-US" dirty="0">
                <a:cs typeface="Times New Roman"/>
              </a:rPr>
              <a:t>, </a:t>
            </a:r>
            <a:r>
              <a:rPr lang="en-US" i="1" dirty="0">
                <a:cs typeface="Times New Roman"/>
              </a:rPr>
              <a:t>a</a:t>
            </a:r>
            <a:r>
              <a:rPr lang="en-US" baseline="-25000" dirty="0">
                <a:cs typeface="Times New Roman"/>
              </a:rPr>
              <a:t>2</a:t>
            </a:r>
            <a:r>
              <a:rPr lang="en-US" dirty="0">
                <a:cs typeface="Times New Roman"/>
              </a:rPr>
              <a:t>, </a:t>
            </a:r>
            <a:r>
              <a:rPr lang="en-US" i="1" dirty="0">
                <a:cs typeface="Times New Roman"/>
              </a:rPr>
              <a:t>s</a:t>
            </a:r>
            <a:r>
              <a:rPr lang="en-US" baseline="-25000" dirty="0">
                <a:cs typeface="Times New Roman"/>
              </a:rPr>
              <a:t>2</a:t>
            </a:r>
            <a:r>
              <a:rPr lang="en-US" dirty="0">
                <a:cs typeface="Times New Roman"/>
              </a:rPr>
              <a:t>, </a:t>
            </a:r>
            <a:r>
              <a:rPr lang="en-US" i="1" dirty="0">
                <a:cs typeface="Times New Roman"/>
              </a:rPr>
              <a:t>a</a:t>
            </a:r>
            <a:r>
              <a:rPr lang="en-US" baseline="-25000" dirty="0">
                <a:cs typeface="Times New Roman"/>
              </a:rPr>
              <a:t>3</a:t>
            </a:r>
            <a:r>
              <a:rPr lang="en-US" dirty="0">
                <a:cs typeface="Times New Roman"/>
              </a:rPr>
              <a:t>, …, </a:t>
            </a:r>
            <a:r>
              <a:rPr lang="en-US" i="1" dirty="0">
                <a:cs typeface="Times New Roman"/>
              </a:rPr>
              <a:t>a</a:t>
            </a:r>
            <a:r>
              <a:rPr lang="en-US" i="1" baseline="-25000" dirty="0">
                <a:cs typeface="Times New Roman"/>
              </a:rPr>
              <a:t>n</a:t>
            </a:r>
            <a:r>
              <a:rPr lang="en-US" dirty="0">
                <a:cs typeface="Times New Roman"/>
              </a:rPr>
              <a:t>, </a:t>
            </a:r>
            <a:r>
              <a:rPr lang="en-US" i="1" dirty="0" err="1">
                <a:cs typeface="Times New Roman"/>
              </a:rPr>
              <a:t>s</a:t>
            </a:r>
            <a:r>
              <a:rPr lang="en-US" i="1" baseline="-25000" dirty="0" err="1">
                <a:cs typeface="Times New Roman"/>
              </a:rPr>
              <a:t>n</a:t>
            </a:r>
            <a:r>
              <a:rPr lang="en-US" dirty="0"/>
              <a:t>⟩</a:t>
            </a:r>
          </a:p>
          <a:p>
            <a:r>
              <a:rPr lang="en-US" dirty="0">
                <a:cs typeface="Times New Roman"/>
              </a:rPr>
              <a:t>Convert </a:t>
            </a:r>
            <a:r>
              <a:rPr lang="en-US" i="1" dirty="0">
                <a:cs typeface="Times New Roman"/>
              </a:rPr>
              <a:t>p </a:t>
            </a:r>
            <a:r>
              <a:rPr lang="en-US" dirty="0">
                <a:cs typeface="Times New Roman"/>
              </a:rPr>
              <a:t>to a policy ⟨</a:t>
            </a:r>
            <a:r>
              <a:rPr lang="en-US" dirty="0"/>
              <a:t>(</a:t>
            </a:r>
            <a:r>
              <a:rPr lang="en-US" i="1" dirty="0">
                <a:cs typeface="Times New Roman"/>
              </a:rPr>
              <a:t>s</a:t>
            </a:r>
            <a:r>
              <a:rPr lang="en-US" baseline="-25000" dirty="0">
                <a:cs typeface="Times New Roman"/>
              </a:rPr>
              <a:t>0</a:t>
            </a:r>
            <a:r>
              <a:rPr lang="en-US" dirty="0">
                <a:cs typeface="Times New Roman"/>
              </a:rPr>
              <a:t>,</a:t>
            </a:r>
            <a:r>
              <a:rPr lang="en-US" b="1" i="1" dirty="0">
                <a:cs typeface="Times New Roman"/>
              </a:rPr>
              <a:t>a</a:t>
            </a:r>
            <a:r>
              <a:rPr lang="en-US" baseline="-25000" dirty="0">
                <a:cs typeface="Times New Roman"/>
              </a:rPr>
              <a:t>1</a:t>
            </a:r>
            <a:r>
              <a:rPr lang="en-US" dirty="0">
                <a:cs typeface="Times New Roman"/>
              </a:rPr>
              <a:t>), </a:t>
            </a:r>
            <a:r>
              <a:rPr lang="en-US" dirty="0"/>
              <a:t>(</a:t>
            </a:r>
            <a:r>
              <a:rPr lang="en-US" i="1" dirty="0">
                <a:cs typeface="Times New Roman"/>
              </a:rPr>
              <a:t>s</a:t>
            </a:r>
            <a:r>
              <a:rPr lang="en-US" baseline="-25000" dirty="0">
                <a:cs typeface="Times New Roman"/>
              </a:rPr>
              <a:t>1</a:t>
            </a:r>
            <a:r>
              <a:rPr lang="en-US" dirty="0">
                <a:cs typeface="Times New Roman"/>
              </a:rPr>
              <a:t>,</a:t>
            </a:r>
            <a:r>
              <a:rPr lang="en-US" b="1" i="1" dirty="0">
                <a:cs typeface="Times New Roman"/>
              </a:rPr>
              <a:t>a</a:t>
            </a:r>
            <a:r>
              <a:rPr lang="en-US" baseline="-25000" dirty="0">
                <a:cs typeface="Times New Roman"/>
              </a:rPr>
              <a:t>2</a:t>
            </a:r>
            <a:r>
              <a:rPr lang="en-US" dirty="0">
                <a:cs typeface="Times New Roman"/>
              </a:rPr>
              <a:t>), …, </a:t>
            </a:r>
            <a:r>
              <a:rPr lang="en-US" dirty="0"/>
              <a:t>(</a:t>
            </a:r>
            <a:r>
              <a:rPr lang="en-US" i="1" dirty="0" err="1">
                <a:cs typeface="Times New Roman"/>
              </a:rPr>
              <a:t>s</a:t>
            </a:r>
            <a:r>
              <a:rPr lang="en-US" i="1" baseline="-25000" dirty="0" err="1">
                <a:cs typeface="Times New Roman"/>
              </a:rPr>
              <a:t>n</a:t>
            </a:r>
            <a:r>
              <a:rPr lang="en-US" baseline="-25000" dirty="0">
                <a:cs typeface="Times New Roman"/>
              </a:rPr>
              <a:t>–1</a:t>
            </a:r>
            <a:r>
              <a:rPr lang="en-US" dirty="0">
                <a:cs typeface="Times New Roman"/>
              </a:rPr>
              <a:t>,</a:t>
            </a:r>
            <a:r>
              <a:rPr lang="en-US" b="1" i="1" dirty="0">
                <a:cs typeface="Times New Roman"/>
              </a:rPr>
              <a:t>a</a:t>
            </a:r>
            <a:r>
              <a:rPr lang="en-US" i="1" baseline="-25000" dirty="0">
                <a:cs typeface="Times New Roman"/>
              </a:rPr>
              <a:t>n</a:t>
            </a:r>
            <a:r>
              <a:rPr lang="en-US" dirty="0">
                <a:cs typeface="Times New Roman"/>
              </a:rPr>
              <a:t>)</a:t>
            </a:r>
            <a:r>
              <a:rPr lang="en-US" dirty="0"/>
              <a:t>⟩</a:t>
            </a:r>
          </a:p>
          <a:p>
            <a:pPr lvl="1"/>
            <a:r>
              <a:rPr lang="en-US" b="1" i="1" dirty="0">
                <a:cs typeface="Times New Roman"/>
              </a:rPr>
              <a:t>a</a:t>
            </a:r>
            <a:r>
              <a:rPr lang="en-US" baseline="-25000" dirty="0">
                <a:cs typeface="Times New Roman"/>
              </a:rPr>
              <a:t>1</a:t>
            </a:r>
            <a:r>
              <a:rPr lang="en-US" dirty="0">
                <a:cs typeface="Times New Roman"/>
              </a:rPr>
              <a:t> = the nondeterministic action whose determinization includes </a:t>
            </a:r>
            <a:r>
              <a:rPr lang="en-US" i="1" dirty="0">
                <a:cs typeface="Times New Roman"/>
              </a:rPr>
              <a:t>a</a:t>
            </a:r>
            <a:r>
              <a:rPr lang="en-US" i="1" baseline="-25000" dirty="0">
                <a:cs typeface="Times New Roman"/>
              </a:rPr>
              <a:t>i</a:t>
            </a:r>
            <a:endParaRPr lang="en-US" baseline="-25000" dirty="0"/>
          </a:p>
        </p:txBody>
      </p:sp>
      <p:pic>
        <p:nvPicPr>
          <p:cNvPr id="117" name="Picture 116" descr="Screen Shot 2016-04-13 at 4.27.54 PM.png">
            <a:extLst>
              <a:ext uri="{FF2B5EF4-FFF2-40B4-BE49-F238E27FC236}">
                <a16:creationId xmlns:a16="http://schemas.microsoft.com/office/drawing/2014/main" id="{493C07A7-F156-214E-BADB-A087C3DCD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38" y="931450"/>
            <a:ext cx="3467418" cy="177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015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9726DB31-6D41-9A4B-84ED-81FB8F283AA8}"/>
              </a:ext>
            </a:extLst>
          </p:cNvPr>
          <p:cNvSpPr/>
          <p:nvPr/>
        </p:nvSpPr>
        <p:spPr bwMode="auto">
          <a:xfrm>
            <a:off x="7128470" y="4281187"/>
            <a:ext cx="3261834" cy="292860"/>
          </a:xfrm>
          <a:prstGeom prst="rect">
            <a:avLst/>
          </a:prstGeom>
          <a:noFill/>
          <a:ln w="15875" cap="flat" cmpd="sng" algn="ctr">
            <a:solidFill>
              <a:srgbClr val="0432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baseline="30000">
              <a:latin typeface="Helvetica" pitchFamily="-112" charset="0"/>
            </a:endParaRPr>
          </a:p>
        </p:txBody>
      </p:sp>
      <p:pic>
        <p:nvPicPr>
          <p:cNvPr id="3" name="Picture 2" descr="Screen Shot 2016-04-13 at 2.44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723" y="851809"/>
            <a:ext cx="5439037" cy="5760748"/>
          </a:xfrm>
          <a:prstGeom prst="rect">
            <a:avLst/>
          </a:prstGeom>
          <a:ln w="12700">
            <a:noFill/>
          </a:ln>
        </p:spPr>
      </p:pic>
      <p:sp>
        <p:nvSpPr>
          <p:cNvPr id="8" name="Rectangle 7"/>
          <p:cNvSpPr/>
          <p:nvPr/>
        </p:nvSpPr>
        <p:spPr bwMode="auto">
          <a:xfrm>
            <a:off x="6812505" y="1980036"/>
            <a:ext cx="2768817" cy="292860"/>
          </a:xfrm>
          <a:prstGeom prst="rect">
            <a:avLst/>
          </a:prstGeom>
          <a:noFill/>
          <a:ln w="15875" cap="flat" cmpd="sng" algn="ctr">
            <a:solidFill>
              <a:srgbClr val="0432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baseline="30000">
              <a:latin typeface="Helvetica" pitchFamily="-112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128470" y="4277415"/>
            <a:ext cx="3168469" cy="895450"/>
          </a:xfrm>
          <a:prstGeom prst="rect">
            <a:avLst/>
          </a:prstGeom>
          <a:noFill/>
          <a:ln w="15875" cap="flat" cmpd="sng" algn="ctr">
            <a:solidFill>
              <a:srgbClr val="0432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baseline="30000">
              <a:latin typeface="Helvetica" pitchFamily="-112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7402286" y="6006190"/>
            <a:ext cx="4647473" cy="640453"/>
          </a:xfrm>
          <a:prstGeom prst="rect">
            <a:avLst/>
          </a:prstGeom>
          <a:noFill/>
          <a:ln w="15875" cap="flat" cmpd="sng" algn="ctr">
            <a:solidFill>
              <a:srgbClr val="0432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baseline="30000">
              <a:latin typeface="Helvetica" pitchFamily="-112" charset="0"/>
            </a:endParaRPr>
          </a:p>
        </p:txBody>
      </p:sp>
      <p:pic>
        <p:nvPicPr>
          <p:cNvPr id="21" name="Picture 20" descr="Screen Shot 2016-04-13 at 12.33.27 PM.png">
            <a:extLst>
              <a:ext uri="{FF2B5EF4-FFF2-40B4-BE49-F238E27FC236}">
                <a16:creationId xmlns:a16="http://schemas.microsoft.com/office/drawing/2014/main" id="{3AF608A7-8FEB-384C-BBD0-C206212B8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84" y="986650"/>
            <a:ext cx="5397861" cy="46720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01600"/>
            <a:ext cx="8839200" cy="650249"/>
          </a:xfrm>
        </p:spPr>
        <p:txBody>
          <a:bodyPr/>
          <a:lstStyle/>
          <a:p>
            <a:r>
              <a:rPr lang="en-US" dirty="0"/>
              <a:t>Find-Safe-Solution-by-Determinization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991693" y="2577753"/>
            <a:ext cx="1955244" cy="923330"/>
          </a:xfrm>
          <a:prstGeom prst="rect">
            <a:avLst/>
          </a:prstGeom>
          <a:noFill/>
          <a:ln>
            <a:noFill/>
          </a:ln>
        </p:spPr>
        <p:txBody>
          <a:bodyPr wrap="square" rIns="0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Any classical planner that doesn’t return cyclic plans</a:t>
            </a:r>
          </a:p>
        </p:txBody>
      </p:sp>
      <p:cxnSp>
        <p:nvCxnSpPr>
          <p:cNvPr id="58" name="Straight Arrow Connector 57"/>
          <p:cNvCxnSpPr>
            <a:cxnSpLocks/>
            <a:stCxn id="57" idx="2"/>
          </p:cNvCxnSpPr>
          <p:nvPr/>
        </p:nvCxnSpPr>
        <p:spPr bwMode="auto">
          <a:xfrm>
            <a:off x="5969315" y="3501083"/>
            <a:ext cx="1716946" cy="89545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432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19BAD64-00FA-3341-A04B-03F85934D456}"/>
              </a:ext>
            </a:extLst>
          </p:cNvPr>
          <p:cNvSpPr/>
          <p:nvPr/>
        </p:nvSpPr>
        <p:spPr bwMode="auto">
          <a:xfrm>
            <a:off x="575270" y="3897085"/>
            <a:ext cx="2984359" cy="587829"/>
          </a:xfrm>
          <a:prstGeom prst="rect">
            <a:avLst/>
          </a:prstGeom>
          <a:noFill/>
          <a:ln w="15875" cap="flat" cmpd="sng" algn="ctr">
            <a:solidFill>
              <a:srgbClr val="0432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baseline="30000">
              <a:latin typeface="Helvetica" pitchFamily="-11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6DC4CE-822E-0B40-9A6D-6AE87EF7686B}"/>
              </a:ext>
            </a:extLst>
          </p:cNvPr>
          <p:cNvSpPr/>
          <p:nvPr/>
        </p:nvSpPr>
        <p:spPr bwMode="auto">
          <a:xfrm>
            <a:off x="927359" y="5318498"/>
            <a:ext cx="2984359" cy="341256"/>
          </a:xfrm>
          <a:prstGeom prst="rect">
            <a:avLst/>
          </a:prstGeom>
          <a:noFill/>
          <a:ln w="15875" cap="flat" cmpd="sng" algn="ctr">
            <a:solidFill>
              <a:srgbClr val="0432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baseline="30000">
              <a:latin typeface="Helvetica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8396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4-13 at 2.44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0" y="1017933"/>
            <a:ext cx="5216764" cy="55301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5" name="Rectangle 4"/>
          <p:cNvSpPr/>
          <p:nvPr/>
        </p:nvSpPr>
        <p:spPr>
          <a:xfrm rot="360000">
            <a:off x="5298490" y="4068200"/>
            <a:ext cx="5918061" cy="460494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848" y="1311034"/>
            <a:ext cx="6477000" cy="5054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C6F49A-C0BD-4D43-8389-4674F85EEDFB}"/>
              </a:ext>
            </a:extLst>
          </p:cNvPr>
          <p:cNvSpPr txBox="1"/>
          <p:nvPr/>
        </p:nvSpPr>
        <p:spPr>
          <a:xfrm>
            <a:off x="10476498" y="229650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FD62DD-127B-F648-9773-445E9B8FDA6F}"/>
              </a:ext>
            </a:extLst>
          </p:cNvPr>
          <p:cNvSpPr txBox="1"/>
          <p:nvPr/>
        </p:nvSpPr>
        <p:spPr>
          <a:xfrm>
            <a:off x="11575957" y="189373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BAC4DE2-46EA-B647-A2F5-784B1CDDA3C0}"/>
              </a:ext>
            </a:extLst>
          </p:cNvPr>
          <p:cNvSpPr/>
          <p:nvPr/>
        </p:nvSpPr>
        <p:spPr>
          <a:xfrm>
            <a:off x="10660287" y="2865196"/>
            <a:ext cx="553297" cy="2143966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2878067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6-04-13 at 2.44.13 PM.png">
            <a:extLst>
              <a:ext uri="{FF2B5EF4-FFF2-40B4-BE49-F238E27FC236}">
                <a16:creationId xmlns:a16="http://schemas.microsoft.com/office/drawing/2014/main" id="{16D26DF5-87CF-DE4B-820E-52D06ED70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0" y="1017933"/>
            <a:ext cx="5216764" cy="55301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248848" y="1311034"/>
            <a:ext cx="6477000" cy="5054600"/>
            <a:chOff x="1206499" y="1224973"/>
            <a:chExt cx="6477000" cy="5054600"/>
          </a:xfrm>
        </p:grpSpPr>
        <p:sp>
          <p:nvSpPr>
            <p:cNvPr id="24" name="Moon 23"/>
            <p:cNvSpPr/>
            <p:nvPr/>
          </p:nvSpPr>
          <p:spPr>
            <a:xfrm rot="8700000">
              <a:off x="5277169" y="3875518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Moon 24"/>
            <p:cNvSpPr/>
            <p:nvPr/>
          </p:nvSpPr>
          <p:spPr>
            <a:xfrm rot="14520000">
              <a:off x="5541402" y="2679836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Moon 25"/>
            <p:cNvSpPr/>
            <p:nvPr/>
          </p:nvSpPr>
          <p:spPr>
            <a:xfrm rot="8700000">
              <a:off x="3208221" y="3538390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Moon 26"/>
            <p:cNvSpPr/>
            <p:nvPr/>
          </p:nvSpPr>
          <p:spPr>
            <a:xfrm rot="14400000">
              <a:off x="3449364" y="2388888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 rot="360000">
              <a:off x="1256140" y="3982139"/>
              <a:ext cx="5918061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6499" y="1224973"/>
              <a:ext cx="6477000" cy="5054600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3950854" y="5336308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5948218" y="5636489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664363" y="2597726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0044419-DF62-FD4E-B53E-C3B6937BF24A}"/>
              </a:ext>
            </a:extLst>
          </p:cNvPr>
          <p:cNvSpPr txBox="1"/>
          <p:nvPr/>
        </p:nvSpPr>
        <p:spPr>
          <a:xfrm>
            <a:off x="10476498" y="229650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B308B6-9D76-0849-ADF8-BF223DE1F903}"/>
              </a:ext>
            </a:extLst>
          </p:cNvPr>
          <p:cNvSpPr txBox="1"/>
          <p:nvPr/>
        </p:nvSpPr>
        <p:spPr>
          <a:xfrm>
            <a:off x="11575957" y="189373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14D6647-1ED4-9F48-8DCC-039D28B234C4}"/>
              </a:ext>
            </a:extLst>
          </p:cNvPr>
          <p:cNvSpPr/>
          <p:nvPr/>
        </p:nvSpPr>
        <p:spPr>
          <a:xfrm>
            <a:off x="10660287" y="2865196"/>
            <a:ext cx="553297" cy="2143966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7638046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6-04-13 at 2.44.13 PM.png">
            <a:extLst>
              <a:ext uri="{FF2B5EF4-FFF2-40B4-BE49-F238E27FC236}">
                <a16:creationId xmlns:a16="http://schemas.microsoft.com/office/drawing/2014/main" id="{E9068F0A-3035-7349-B23A-FCF6F251F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0" y="1017933"/>
            <a:ext cx="5216764" cy="55301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BC0E6B-00B1-3049-931F-1E75A3750585}"/>
              </a:ext>
            </a:extLst>
          </p:cNvPr>
          <p:cNvGrpSpPr/>
          <p:nvPr/>
        </p:nvGrpSpPr>
        <p:grpSpPr>
          <a:xfrm>
            <a:off x="5248848" y="1311034"/>
            <a:ext cx="6477000" cy="5054600"/>
            <a:chOff x="4191000" y="1803400"/>
            <a:chExt cx="6477000" cy="5054600"/>
          </a:xfrm>
        </p:grpSpPr>
        <p:sp>
          <p:nvSpPr>
            <p:cNvPr id="13" name="Moon 12"/>
            <p:cNvSpPr/>
            <p:nvPr/>
          </p:nvSpPr>
          <p:spPr>
            <a:xfrm rot="8700000">
              <a:off x="8261670" y="4453945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oon 13"/>
            <p:cNvSpPr/>
            <p:nvPr/>
          </p:nvSpPr>
          <p:spPr>
            <a:xfrm rot="14520000">
              <a:off x="8525903" y="3258263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oon 10"/>
            <p:cNvSpPr/>
            <p:nvPr/>
          </p:nvSpPr>
          <p:spPr>
            <a:xfrm rot="8700000">
              <a:off x="6192722" y="4116817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oon 9"/>
            <p:cNvSpPr/>
            <p:nvPr/>
          </p:nvSpPr>
          <p:spPr>
            <a:xfrm rot="14400000">
              <a:off x="6433865" y="2967315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600000">
              <a:off x="7563084" y="3343019"/>
              <a:ext cx="2549480" cy="328538"/>
            </a:xfrm>
            <a:prstGeom prst="rect">
              <a:avLst/>
            </a:prstGeom>
            <a:solidFill>
              <a:srgbClr val="FFFF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360000">
              <a:off x="4240642" y="4560566"/>
              <a:ext cx="5918061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1000" y="1803400"/>
              <a:ext cx="6477000" cy="5054600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6935355" y="5914735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8932719" y="6214916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24DE3C6-23E1-8D44-AD67-CBD3FD65924E}"/>
              </a:ext>
            </a:extLst>
          </p:cNvPr>
          <p:cNvSpPr txBox="1"/>
          <p:nvPr/>
        </p:nvSpPr>
        <p:spPr>
          <a:xfrm>
            <a:off x="10476498" y="229650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742EA4-6C2E-644B-9AE6-30869EA64269}"/>
              </a:ext>
            </a:extLst>
          </p:cNvPr>
          <p:cNvSpPr txBox="1"/>
          <p:nvPr/>
        </p:nvSpPr>
        <p:spPr>
          <a:xfrm>
            <a:off x="11575957" y="189373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tr5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D5FFA92-9CEC-7B49-A76D-4E07E2010DB3}"/>
              </a:ext>
            </a:extLst>
          </p:cNvPr>
          <p:cNvSpPr/>
          <p:nvPr/>
        </p:nvSpPr>
        <p:spPr>
          <a:xfrm>
            <a:off x="10660287" y="2865196"/>
            <a:ext cx="553297" cy="2143966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658219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Nondeterministic Planning Domains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For deterministic planning problems, search space was a graph</a:t>
            </a:r>
          </a:p>
          <a:p>
            <a:r>
              <a:rPr lang="en-US" dirty="0"/>
              <a:t>Now it’s an AND/OR graph</a:t>
            </a:r>
          </a:p>
          <a:p>
            <a:pPr lvl="1"/>
            <a:r>
              <a:rPr lang="en-US" i="1" dirty="0"/>
              <a:t>OR branch</a:t>
            </a:r>
            <a:r>
              <a:rPr lang="en-US" dirty="0"/>
              <a:t>:</a:t>
            </a:r>
            <a:r>
              <a:rPr lang="en-US" i="1" dirty="0"/>
              <a:t> </a:t>
            </a:r>
          </a:p>
          <a:p>
            <a:pPr lvl="2"/>
            <a:r>
              <a:rPr lang="en-US" dirty="0"/>
              <a:t>several applicable actions, </a:t>
            </a:r>
            <a:br>
              <a:rPr lang="en-US" dirty="0"/>
            </a:br>
            <a:r>
              <a:rPr lang="en-US" dirty="0"/>
              <a:t>which one to choose?</a:t>
            </a:r>
          </a:p>
          <a:p>
            <a:pPr lvl="1"/>
            <a:r>
              <a:rPr lang="en-US" i="1" dirty="0"/>
              <a:t>AND branch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multiple possible outcomes, </a:t>
            </a:r>
            <a:br>
              <a:rPr lang="en-US" dirty="0"/>
            </a:br>
            <a:r>
              <a:rPr lang="en-US" dirty="0"/>
              <a:t>must handle all of them</a:t>
            </a:r>
          </a:p>
          <a:p>
            <a:r>
              <a:rPr lang="en-US" dirty="0"/>
              <a:t>Analogy to </a:t>
            </a:r>
            <a:r>
              <a:rPr lang="en-US" dirty="0">
                <a:latin typeface="Calibri"/>
                <a:cs typeface="Calibri"/>
              </a:rPr>
              <a:t>PSP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 in Chapter 2</a:t>
            </a:r>
          </a:p>
          <a:p>
            <a:pPr lvl="1"/>
            <a:r>
              <a:rPr lang="en-US" i="1" dirty="0"/>
              <a:t>OR</a:t>
            </a:r>
            <a:r>
              <a:rPr lang="en-US" dirty="0"/>
              <a:t> branch ⇔ action selection</a:t>
            </a:r>
          </a:p>
          <a:p>
            <a:pPr lvl="1"/>
            <a:r>
              <a:rPr lang="en-US" i="1" dirty="0"/>
              <a:t>AND</a:t>
            </a:r>
            <a:r>
              <a:rPr lang="en-US" dirty="0"/>
              <a:t> branch ⇔ flaw selection</a:t>
            </a:r>
          </a:p>
        </p:txBody>
      </p:sp>
      <p:pic>
        <p:nvPicPr>
          <p:cNvPr id="7" name="Picture 6" descr="planningdomain.pdf">
            <a:extLst>
              <a:ext uri="{FF2B5EF4-FFF2-40B4-BE49-F238E27FC236}">
                <a16:creationId xmlns:a16="http://schemas.microsoft.com/office/drawing/2014/main" id="{FA79373B-C998-E641-B60F-DAA6E6DE7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44" y="1795052"/>
            <a:ext cx="64643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708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reen Shot 2016-04-13 at 2.44.13 PM.png">
            <a:extLst>
              <a:ext uri="{FF2B5EF4-FFF2-40B4-BE49-F238E27FC236}">
                <a16:creationId xmlns:a16="http://schemas.microsoft.com/office/drawing/2014/main" id="{464BAD62-F975-F444-AB79-4893E6E71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0" y="1017933"/>
            <a:ext cx="5216764" cy="55301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248848" y="1311034"/>
            <a:ext cx="6477000" cy="5054600"/>
            <a:chOff x="1206499" y="1224973"/>
            <a:chExt cx="6477000" cy="5054600"/>
          </a:xfrm>
        </p:grpSpPr>
        <p:sp>
          <p:nvSpPr>
            <p:cNvPr id="15" name="Moon 14"/>
            <p:cNvSpPr/>
            <p:nvPr/>
          </p:nvSpPr>
          <p:spPr>
            <a:xfrm rot="14580000">
              <a:off x="5654450" y="1269016"/>
              <a:ext cx="724130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oon 12"/>
            <p:cNvSpPr/>
            <p:nvPr/>
          </p:nvSpPr>
          <p:spPr>
            <a:xfrm rot="8700000">
              <a:off x="5277169" y="3875518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oon 13"/>
            <p:cNvSpPr/>
            <p:nvPr/>
          </p:nvSpPr>
          <p:spPr>
            <a:xfrm rot="14520000">
              <a:off x="5541402" y="2679836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oon 10"/>
            <p:cNvSpPr/>
            <p:nvPr/>
          </p:nvSpPr>
          <p:spPr>
            <a:xfrm rot="8700000">
              <a:off x="3208221" y="3538390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oon 9"/>
            <p:cNvSpPr/>
            <p:nvPr/>
          </p:nvSpPr>
          <p:spPr>
            <a:xfrm rot="14400000">
              <a:off x="3449364" y="2388888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600000">
              <a:off x="4578583" y="2764592"/>
              <a:ext cx="2549480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360000">
              <a:off x="1256140" y="3982139"/>
              <a:ext cx="5918061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6499" y="1224973"/>
              <a:ext cx="6477000" cy="5054600"/>
            </a:xfrm>
            <a:prstGeom prst="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6777181" y="1593271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950854" y="5336308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5948218" y="5636489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680DDB1-02C7-644A-B744-933CF16A9647}"/>
              </a:ext>
            </a:extLst>
          </p:cNvPr>
          <p:cNvSpPr txBox="1"/>
          <p:nvPr/>
        </p:nvSpPr>
        <p:spPr>
          <a:xfrm>
            <a:off x="10476498" y="229650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CAE20C-C4E6-E94D-8FB8-1EA108EB49ED}"/>
              </a:ext>
            </a:extLst>
          </p:cNvPr>
          <p:cNvSpPr txBox="1"/>
          <p:nvPr/>
        </p:nvSpPr>
        <p:spPr>
          <a:xfrm>
            <a:off x="11575957" y="189373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3DE9BA-800D-0440-B3C3-5EAD38E14AAF}"/>
              </a:ext>
            </a:extLst>
          </p:cNvPr>
          <p:cNvSpPr/>
          <p:nvPr/>
        </p:nvSpPr>
        <p:spPr>
          <a:xfrm>
            <a:off x="10660287" y="2865196"/>
            <a:ext cx="553297" cy="2143966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9761259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6-04-13 at 2.44.13 PM.png">
            <a:extLst>
              <a:ext uri="{FF2B5EF4-FFF2-40B4-BE49-F238E27FC236}">
                <a16:creationId xmlns:a16="http://schemas.microsoft.com/office/drawing/2014/main" id="{90177D36-0A20-744B-B8EE-86314984D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0" y="1017933"/>
            <a:ext cx="5216764" cy="55301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397CB7-B44C-134F-AAD4-B7BE673D187C}"/>
              </a:ext>
            </a:extLst>
          </p:cNvPr>
          <p:cNvGrpSpPr/>
          <p:nvPr/>
        </p:nvGrpSpPr>
        <p:grpSpPr>
          <a:xfrm>
            <a:off x="5248848" y="1311034"/>
            <a:ext cx="6477000" cy="5054600"/>
            <a:chOff x="4191000" y="1803400"/>
            <a:chExt cx="6477000" cy="50546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147F230-41DC-674D-BBA3-7A487286F5EE}"/>
                </a:ext>
              </a:extLst>
            </p:cNvPr>
            <p:cNvSpPr/>
            <p:nvPr/>
          </p:nvSpPr>
          <p:spPr>
            <a:xfrm rot="5520000">
              <a:off x="9028479" y="2829869"/>
              <a:ext cx="1748044" cy="365333"/>
            </a:xfrm>
            <a:prstGeom prst="rect">
              <a:avLst/>
            </a:prstGeom>
            <a:solidFill>
              <a:srgbClr val="FFFF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Moon 14"/>
            <p:cNvSpPr/>
            <p:nvPr/>
          </p:nvSpPr>
          <p:spPr>
            <a:xfrm rot="14580000">
              <a:off x="8638951" y="1847443"/>
              <a:ext cx="724130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oon 12"/>
            <p:cNvSpPr/>
            <p:nvPr/>
          </p:nvSpPr>
          <p:spPr>
            <a:xfrm rot="8700000">
              <a:off x="8261670" y="4453945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oon 13"/>
            <p:cNvSpPr/>
            <p:nvPr/>
          </p:nvSpPr>
          <p:spPr>
            <a:xfrm rot="14520000">
              <a:off x="8525903" y="3258263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oon 10"/>
            <p:cNvSpPr/>
            <p:nvPr/>
          </p:nvSpPr>
          <p:spPr>
            <a:xfrm rot="8700000">
              <a:off x="6192722" y="4116817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oon 9"/>
            <p:cNvSpPr/>
            <p:nvPr/>
          </p:nvSpPr>
          <p:spPr>
            <a:xfrm rot="14400000">
              <a:off x="6433865" y="2967315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600000">
              <a:off x="7563084" y="3343019"/>
              <a:ext cx="2549480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360000">
              <a:off x="4240642" y="4560566"/>
              <a:ext cx="5918061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1000" y="1803400"/>
              <a:ext cx="6477000" cy="5054600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6935355" y="5914735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8932719" y="6214916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1C0FC9-F915-554C-96B8-81D09EA41C28}"/>
              </a:ext>
            </a:extLst>
          </p:cNvPr>
          <p:cNvSpPr txBox="1"/>
          <p:nvPr/>
        </p:nvSpPr>
        <p:spPr>
          <a:xfrm>
            <a:off x="10476498" y="229650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9A2EA4-C02B-6C4E-A19F-1DE29DEC4C0C}"/>
              </a:ext>
            </a:extLst>
          </p:cNvPr>
          <p:cNvSpPr txBox="1"/>
          <p:nvPr/>
        </p:nvSpPr>
        <p:spPr>
          <a:xfrm>
            <a:off x="11575957" y="189373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tr5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31BAA07-013E-0346-BB4D-AD2E007066BD}"/>
              </a:ext>
            </a:extLst>
          </p:cNvPr>
          <p:cNvSpPr/>
          <p:nvPr/>
        </p:nvSpPr>
        <p:spPr>
          <a:xfrm>
            <a:off x="10660287" y="2865196"/>
            <a:ext cx="553297" cy="2143966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2009461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creen Shot 2016-04-13 at 2.44.13 PM.png">
            <a:extLst>
              <a:ext uri="{FF2B5EF4-FFF2-40B4-BE49-F238E27FC236}">
                <a16:creationId xmlns:a16="http://schemas.microsoft.com/office/drawing/2014/main" id="{10DAC010-A730-4E4F-8A8F-A89A40791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0" y="1017933"/>
            <a:ext cx="5216764" cy="55301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13441F-5F45-6946-8824-C26A1CF45128}"/>
              </a:ext>
            </a:extLst>
          </p:cNvPr>
          <p:cNvGrpSpPr/>
          <p:nvPr/>
        </p:nvGrpSpPr>
        <p:grpSpPr>
          <a:xfrm>
            <a:off x="5248848" y="1311034"/>
            <a:ext cx="6539703" cy="5054600"/>
            <a:chOff x="4186172" y="1803400"/>
            <a:chExt cx="6539703" cy="50546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E38AC0-B8AC-694A-B8B9-A3E5EEB6DE50}"/>
                </a:ext>
              </a:extLst>
            </p:cNvPr>
            <p:cNvSpPr/>
            <p:nvPr/>
          </p:nvSpPr>
          <p:spPr>
            <a:xfrm rot="5520000">
              <a:off x="9028479" y="2829869"/>
              <a:ext cx="1748044" cy="365333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1920000">
              <a:off x="9628595" y="2306643"/>
              <a:ext cx="1097280" cy="393192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Moon 14"/>
            <p:cNvSpPr/>
            <p:nvPr/>
          </p:nvSpPr>
          <p:spPr>
            <a:xfrm rot="14580000">
              <a:off x="8634123" y="1847443"/>
              <a:ext cx="724130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oon 12"/>
            <p:cNvSpPr/>
            <p:nvPr/>
          </p:nvSpPr>
          <p:spPr>
            <a:xfrm rot="8700000">
              <a:off x="8256842" y="4453945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oon 13"/>
            <p:cNvSpPr/>
            <p:nvPr/>
          </p:nvSpPr>
          <p:spPr>
            <a:xfrm rot="14520000">
              <a:off x="8521075" y="3258263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oon 10"/>
            <p:cNvSpPr/>
            <p:nvPr/>
          </p:nvSpPr>
          <p:spPr>
            <a:xfrm rot="8700000">
              <a:off x="6187894" y="4116817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oon 9"/>
            <p:cNvSpPr/>
            <p:nvPr/>
          </p:nvSpPr>
          <p:spPr>
            <a:xfrm rot="14400000">
              <a:off x="6429037" y="2967315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600000">
              <a:off x="7558256" y="3343019"/>
              <a:ext cx="2549480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360000">
              <a:off x="4235814" y="4560566"/>
              <a:ext cx="5918061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86172" y="1803400"/>
              <a:ext cx="6477000" cy="5054600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10287945" y="2518062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930527" y="5914735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8927891" y="6214916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F1A4E86-926D-BB4A-8815-9DB836A57C23}"/>
              </a:ext>
            </a:extLst>
          </p:cNvPr>
          <p:cNvSpPr txBox="1"/>
          <p:nvPr/>
        </p:nvSpPr>
        <p:spPr>
          <a:xfrm>
            <a:off x="10476498" y="229650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3B8003-A28E-F44C-847D-7E5BD156E52C}"/>
              </a:ext>
            </a:extLst>
          </p:cNvPr>
          <p:cNvSpPr txBox="1"/>
          <p:nvPr/>
        </p:nvSpPr>
        <p:spPr>
          <a:xfrm>
            <a:off x="11575957" y="189373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53B299C-59FB-7748-81CA-42B6081F127A}"/>
              </a:ext>
            </a:extLst>
          </p:cNvPr>
          <p:cNvSpPr/>
          <p:nvPr/>
        </p:nvSpPr>
        <p:spPr>
          <a:xfrm>
            <a:off x="10660287" y="2865196"/>
            <a:ext cx="553297" cy="2143966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8965275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creen Shot 2016-04-13 at 2.44.13 PM.png">
            <a:extLst>
              <a:ext uri="{FF2B5EF4-FFF2-40B4-BE49-F238E27FC236}">
                <a16:creationId xmlns:a16="http://schemas.microsoft.com/office/drawing/2014/main" id="{5D0BF0DE-90FB-C74D-8747-A8BE7C328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0" y="1017933"/>
            <a:ext cx="5216764" cy="55301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5E3C38C-232E-544C-B5FB-417A9ABD52E9}"/>
              </a:ext>
            </a:extLst>
          </p:cNvPr>
          <p:cNvGrpSpPr/>
          <p:nvPr/>
        </p:nvGrpSpPr>
        <p:grpSpPr>
          <a:xfrm>
            <a:off x="5248848" y="1311034"/>
            <a:ext cx="6539703" cy="5054600"/>
            <a:chOff x="4186172" y="1803400"/>
            <a:chExt cx="6539703" cy="50546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0BA245E-E9A6-3F49-8644-729737E815ED}"/>
                </a:ext>
              </a:extLst>
            </p:cNvPr>
            <p:cNvSpPr/>
            <p:nvPr/>
          </p:nvSpPr>
          <p:spPr>
            <a:xfrm rot="5520000">
              <a:off x="9028479" y="2829869"/>
              <a:ext cx="1748044" cy="365333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1920000">
              <a:off x="9628595" y="2306643"/>
              <a:ext cx="1097280" cy="393192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Moon 14"/>
            <p:cNvSpPr/>
            <p:nvPr/>
          </p:nvSpPr>
          <p:spPr>
            <a:xfrm rot="14580000">
              <a:off x="8634123" y="1847443"/>
              <a:ext cx="724130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oon 12"/>
            <p:cNvSpPr/>
            <p:nvPr/>
          </p:nvSpPr>
          <p:spPr>
            <a:xfrm rot="8700000">
              <a:off x="8256842" y="4453945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oon 13"/>
            <p:cNvSpPr/>
            <p:nvPr/>
          </p:nvSpPr>
          <p:spPr>
            <a:xfrm rot="14520000">
              <a:off x="8521075" y="3258263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oon 10"/>
            <p:cNvSpPr/>
            <p:nvPr/>
          </p:nvSpPr>
          <p:spPr>
            <a:xfrm rot="8700000">
              <a:off x="6187894" y="4116817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oon 9"/>
            <p:cNvSpPr/>
            <p:nvPr/>
          </p:nvSpPr>
          <p:spPr>
            <a:xfrm rot="14400000">
              <a:off x="6429037" y="2967315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600000">
              <a:off x="7558256" y="3343019"/>
              <a:ext cx="2549480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360000">
              <a:off x="4235814" y="4560566"/>
              <a:ext cx="5918061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86172" y="1803400"/>
              <a:ext cx="6477000" cy="50546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28069" y="2169935"/>
              <a:ext cx="476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>
                  <a:latin typeface="Calibri"/>
                  <a:cs typeface="Calibri"/>
                </a:rPr>
                <a:t>fail</a:t>
              </a:r>
              <a:endParaRPr lang="en-US" i="1" dirty="0">
                <a:latin typeface="Calibri"/>
                <a:cs typeface="Calibri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930527" y="5914735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8927891" y="6214916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10287945" y="2518062"/>
              <a:ext cx="301752" cy="301752"/>
            </a:xfrm>
            <a:prstGeom prst="ellipse">
              <a:avLst/>
            </a:prstGeom>
            <a:solidFill>
              <a:srgbClr val="FF0000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1079B10-7FD8-C743-8B9B-16E20DE4F686}"/>
              </a:ext>
            </a:extLst>
          </p:cNvPr>
          <p:cNvSpPr txBox="1"/>
          <p:nvPr/>
        </p:nvSpPr>
        <p:spPr>
          <a:xfrm>
            <a:off x="10476498" y="229650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ED6999-ECCE-C64C-92B0-241963DC002A}"/>
              </a:ext>
            </a:extLst>
          </p:cNvPr>
          <p:cNvSpPr txBox="1"/>
          <p:nvPr/>
        </p:nvSpPr>
        <p:spPr>
          <a:xfrm>
            <a:off x="11575957" y="189373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tr5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6ADE2AD-449F-B24A-9EE9-4505FE5E705B}"/>
              </a:ext>
            </a:extLst>
          </p:cNvPr>
          <p:cNvSpPr/>
          <p:nvPr/>
        </p:nvSpPr>
        <p:spPr>
          <a:xfrm>
            <a:off x="10660287" y="2865196"/>
            <a:ext cx="553297" cy="2143966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0805706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creen Shot 2016-04-13 at 2.44.13 PM.png">
            <a:extLst>
              <a:ext uri="{FF2B5EF4-FFF2-40B4-BE49-F238E27FC236}">
                <a16:creationId xmlns:a16="http://schemas.microsoft.com/office/drawing/2014/main" id="{E5C68FB5-1F0F-014E-9E33-D90AAAB1A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0" y="1017933"/>
            <a:ext cx="5216764" cy="55301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3CA047-A05F-EB45-BA8B-95B972FA44CD}"/>
              </a:ext>
            </a:extLst>
          </p:cNvPr>
          <p:cNvGrpSpPr/>
          <p:nvPr/>
        </p:nvGrpSpPr>
        <p:grpSpPr>
          <a:xfrm>
            <a:off x="5248848" y="350793"/>
            <a:ext cx="6477000" cy="6016933"/>
            <a:chOff x="4191000" y="841067"/>
            <a:chExt cx="6477000" cy="6016933"/>
          </a:xfrm>
        </p:grpSpPr>
        <p:sp>
          <p:nvSpPr>
            <p:cNvPr id="15" name="Moon 14"/>
            <p:cNvSpPr/>
            <p:nvPr/>
          </p:nvSpPr>
          <p:spPr>
            <a:xfrm rot="14580000">
              <a:off x="8638951" y="1847443"/>
              <a:ext cx="724130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oon 12"/>
            <p:cNvSpPr/>
            <p:nvPr/>
          </p:nvSpPr>
          <p:spPr>
            <a:xfrm rot="8700000">
              <a:off x="8261670" y="4453945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oon 13"/>
            <p:cNvSpPr/>
            <p:nvPr/>
          </p:nvSpPr>
          <p:spPr>
            <a:xfrm rot="14520000">
              <a:off x="8525903" y="3258263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oon 10"/>
            <p:cNvSpPr/>
            <p:nvPr/>
          </p:nvSpPr>
          <p:spPr>
            <a:xfrm rot="8700000">
              <a:off x="6192722" y="4116817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oon 9"/>
            <p:cNvSpPr/>
            <p:nvPr/>
          </p:nvSpPr>
          <p:spPr>
            <a:xfrm rot="14400000">
              <a:off x="6433865" y="2967315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600000">
              <a:off x="7563084" y="3343019"/>
              <a:ext cx="2549480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360000">
              <a:off x="4240642" y="4560566"/>
              <a:ext cx="5918061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 rot="5520000">
              <a:off x="9399373" y="3213939"/>
              <a:ext cx="979435" cy="365333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1000" y="1803400"/>
              <a:ext cx="6477000" cy="5054600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9761682" y="2171698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935355" y="5914735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8932719" y="6214916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ular Callout 22"/>
            <p:cNvSpPr/>
            <p:nvPr/>
          </p:nvSpPr>
          <p:spPr>
            <a:xfrm>
              <a:off x="7528310" y="841067"/>
              <a:ext cx="2320265" cy="815482"/>
            </a:xfrm>
            <a:prstGeom prst="wedgeRectCallout">
              <a:avLst>
                <a:gd name="adj1" fmla="val 44962"/>
                <a:gd name="adj2" fmla="val 114495"/>
              </a:avLst>
            </a:prstGeom>
            <a:solidFill>
              <a:srgbClr val="FFFC9C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rgbClr val="000000"/>
                  </a:solidFill>
                  <a:cs typeface="Times New Roman"/>
                </a:rPr>
                <a:t>Modify </a:t>
              </a:r>
              <a:r>
                <a:rPr lang="en-US" dirty="0" err="1">
                  <a:solidFill>
                    <a:srgbClr val="000000"/>
                  </a:solidFill>
                  <a:cs typeface="Times New Roman"/>
                </a:rPr>
                <a:t>Σ</a:t>
              </a:r>
              <a:r>
                <a:rPr lang="en-US" i="1" baseline="-25000" dirty="0" err="1">
                  <a:solidFill>
                    <a:srgbClr val="000000"/>
                  </a:solidFill>
                  <a:cs typeface="Times New Roman"/>
                </a:rPr>
                <a:t>d</a:t>
              </a:r>
              <a:r>
                <a:rPr lang="en-US" dirty="0">
                  <a:solidFill>
                    <a:srgbClr val="000000"/>
                  </a:solidFill>
                  <a:cs typeface="Times New Roman"/>
                </a:rPr>
                <a:t> to make </a:t>
              </a:r>
              <a:r>
                <a:rPr lang="en-US" dirty="0">
                  <a:solidFill>
                    <a:srgbClr val="000000"/>
                  </a:solidFill>
                  <a:latin typeface="Calibri" charset="0"/>
                  <a:cs typeface="Times New Roman"/>
                </a:rPr>
                <a:t>move </a:t>
              </a:r>
              <a:r>
                <a:rPr lang="en-US" dirty="0">
                  <a:solidFill>
                    <a:srgbClr val="000000"/>
                  </a:solidFill>
                  <a:cs typeface="Times New Roman"/>
                </a:rPr>
                <a:t>inapplicable at </a:t>
              </a:r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/>
                </a:rPr>
                <a:t>transit3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69C1430-6F25-BE44-8C91-FFBE265B4415}"/>
              </a:ext>
            </a:extLst>
          </p:cNvPr>
          <p:cNvSpPr txBox="1"/>
          <p:nvPr/>
        </p:nvSpPr>
        <p:spPr>
          <a:xfrm>
            <a:off x="10476498" y="229650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EB908F-2015-2849-9CCF-24F22271B271}"/>
              </a:ext>
            </a:extLst>
          </p:cNvPr>
          <p:cNvSpPr txBox="1"/>
          <p:nvPr/>
        </p:nvSpPr>
        <p:spPr>
          <a:xfrm>
            <a:off x="11575957" y="189373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FCD14D0-8576-8242-9A4C-70D536B87622}"/>
              </a:ext>
            </a:extLst>
          </p:cNvPr>
          <p:cNvSpPr/>
          <p:nvPr/>
        </p:nvSpPr>
        <p:spPr>
          <a:xfrm>
            <a:off x="10660287" y="2865196"/>
            <a:ext cx="553297" cy="2143966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7708177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creen Shot 2016-04-13 at 2.44.13 PM.png">
            <a:extLst>
              <a:ext uri="{FF2B5EF4-FFF2-40B4-BE49-F238E27FC236}">
                <a16:creationId xmlns:a16="http://schemas.microsoft.com/office/drawing/2014/main" id="{59AF2B6B-BB5D-CB46-9F08-E14AE00B5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0" y="1017933"/>
            <a:ext cx="5216764" cy="55301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CAB383-14C7-9C44-96AC-FFEDA7D233D4}"/>
              </a:ext>
            </a:extLst>
          </p:cNvPr>
          <p:cNvGrpSpPr/>
          <p:nvPr/>
        </p:nvGrpSpPr>
        <p:grpSpPr>
          <a:xfrm>
            <a:off x="5248848" y="1311034"/>
            <a:ext cx="6477000" cy="5054600"/>
            <a:chOff x="4191000" y="1803400"/>
            <a:chExt cx="6477000" cy="50546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0CCF097-549D-5241-91B2-F1BEE7C14BC9}"/>
                </a:ext>
              </a:extLst>
            </p:cNvPr>
            <p:cNvSpPr/>
            <p:nvPr/>
          </p:nvSpPr>
          <p:spPr>
            <a:xfrm rot="5520000">
              <a:off x="9399373" y="3213939"/>
              <a:ext cx="979435" cy="365333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Moon 14"/>
            <p:cNvSpPr/>
            <p:nvPr/>
          </p:nvSpPr>
          <p:spPr>
            <a:xfrm rot="14580000">
              <a:off x="8638951" y="1847443"/>
              <a:ext cx="724130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oon 12"/>
            <p:cNvSpPr/>
            <p:nvPr/>
          </p:nvSpPr>
          <p:spPr>
            <a:xfrm rot="8700000">
              <a:off x="8261670" y="4453945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oon 13"/>
            <p:cNvSpPr/>
            <p:nvPr/>
          </p:nvSpPr>
          <p:spPr>
            <a:xfrm rot="14520000">
              <a:off x="8525903" y="3258263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oon 10"/>
            <p:cNvSpPr/>
            <p:nvPr/>
          </p:nvSpPr>
          <p:spPr>
            <a:xfrm rot="8700000">
              <a:off x="6192722" y="4116817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oon 9"/>
            <p:cNvSpPr/>
            <p:nvPr/>
          </p:nvSpPr>
          <p:spPr>
            <a:xfrm rot="14400000">
              <a:off x="6433865" y="2967315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600000">
              <a:off x="7563084" y="3343019"/>
              <a:ext cx="2549480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360000">
              <a:off x="4240642" y="4560566"/>
              <a:ext cx="5918061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1000" y="1803400"/>
              <a:ext cx="6477000" cy="50546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0055872" y="2082721"/>
              <a:ext cx="476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Calibri"/>
                  <a:cs typeface="Calibri"/>
                </a:rPr>
                <a:t>fail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9761682" y="2171698"/>
              <a:ext cx="301752" cy="301752"/>
            </a:xfrm>
            <a:prstGeom prst="ellipse">
              <a:avLst/>
            </a:prstGeom>
            <a:solidFill>
              <a:srgbClr val="FF0000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935355" y="5914735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8932719" y="6214916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A137631-DDB8-7645-A6ED-23C1584BCF4F}"/>
              </a:ext>
            </a:extLst>
          </p:cNvPr>
          <p:cNvSpPr txBox="1"/>
          <p:nvPr/>
        </p:nvSpPr>
        <p:spPr>
          <a:xfrm>
            <a:off x="10476498" y="229650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96AC5D-5962-F94D-920A-E74B6B9722E1}"/>
              </a:ext>
            </a:extLst>
          </p:cNvPr>
          <p:cNvSpPr txBox="1"/>
          <p:nvPr/>
        </p:nvSpPr>
        <p:spPr>
          <a:xfrm>
            <a:off x="11575957" y="189373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8F1E4BA-850E-9743-859C-7A2381510374}"/>
              </a:ext>
            </a:extLst>
          </p:cNvPr>
          <p:cNvSpPr/>
          <p:nvPr/>
        </p:nvSpPr>
        <p:spPr>
          <a:xfrm>
            <a:off x="10660287" y="2865196"/>
            <a:ext cx="553297" cy="2143966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4226036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6-04-13 at 2.44.13 PM.png">
            <a:extLst>
              <a:ext uri="{FF2B5EF4-FFF2-40B4-BE49-F238E27FC236}">
                <a16:creationId xmlns:a16="http://schemas.microsoft.com/office/drawing/2014/main" id="{5659B336-7554-AC48-944F-249B55E72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0" y="1017933"/>
            <a:ext cx="5216764" cy="55301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F3AD05-3807-BC4E-B9F9-4CBF0A2D71F8}"/>
              </a:ext>
            </a:extLst>
          </p:cNvPr>
          <p:cNvGrpSpPr/>
          <p:nvPr/>
        </p:nvGrpSpPr>
        <p:grpSpPr>
          <a:xfrm>
            <a:off x="5248848" y="510204"/>
            <a:ext cx="6477000" cy="5859229"/>
            <a:chOff x="4191000" y="998771"/>
            <a:chExt cx="6477000" cy="585922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6DCE1C7-2506-894F-87A7-7A16DC621989}"/>
                </a:ext>
              </a:extLst>
            </p:cNvPr>
            <p:cNvSpPr/>
            <p:nvPr/>
          </p:nvSpPr>
          <p:spPr>
            <a:xfrm rot="5520000">
              <a:off x="9399373" y="3213939"/>
              <a:ext cx="979435" cy="365333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oon 12"/>
            <p:cNvSpPr/>
            <p:nvPr/>
          </p:nvSpPr>
          <p:spPr>
            <a:xfrm rot="8700000">
              <a:off x="8261161" y="4453622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oon 13"/>
            <p:cNvSpPr/>
            <p:nvPr/>
          </p:nvSpPr>
          <p:spPr>
            <a:xfrm rot="14520000">
              <a:off x="8525394" y="3257940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oon 10"/>
            <p:cNvSpPr/>
            <p:nvPr/>
          </p:nvSpPr>
          <p:spPr>
            <a:xfrm rot="8700000">
              <a:off x="6192213" y="4116494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oon 9"/>
            <p:cNvSpPr/>
            <p:nvPr/>
          </p:nvSpPr>
          <p:spPr>
            <a:xfrm rot="14400000">
              <a:off x="6433356" y="2966992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360000">
              <a:off x="4240133" y="4560243"/>
              <a:ext cx="5918061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1000" y="1803400"/>
              <a:ext cx="6477000" cy="5054600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7648355" y="3175830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6934846" y="5914412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8932719" y="6214916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ular Callout 21"/>
            <p:cNvSpPr/>
            <p:nvPr/>
          </p:nvSpPr>
          <p:spPr>
            <a:xfrm>
              <a:off x="7640404" y="998771"/>
              <a:ext cx="2035062" cy="815482"/>
            </a:xfrm>
            <a:prstGeom prst="wedgeRectCallout">
              <a:avLst>
                <a:gd name="adj1" fmla="val -37548"/>
                <a:gd name="adj2" fmla="val 191298"/>
              </a:avLst>
            </a:prstGeom>
            <a:solidFill>
              <a:srgbClr val="FFFC9C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rgbClr val="000000"/>
                  </a:solidFill>
                  <a:cs typeface="Times New Roman"/>
                </a:rPr>
                <a:t>Modify </a:t>
              </a:r>
              <a:r>
                <a:rPr lang="en-US" dirty="0" err="1">
                  <a:solidFill>
                    <a:srgbClr val="000000"/>
                  </a:solidFill>
                  <a:cs typeface="Times New Roman"/>
                </a:rPr>
                <a:t>Σ</a:t>
              </a:r>
              <a:r>
                <a:rPr lang="en-US" i="1" baseline="-25000" dirty="0" err="1">
                  <a:solidFill>
                    <a:srgbClr val="000000"/>
                  </a:solidFill>
                  <a:cs typeface="Times New Roman"/>
                </a:rPr>
                <a:t>d</a:t>
              </a:r>
              <a:r>
                <a:rPr lang="en-US" dirty="0">
                  <a:solidFill>
                    <a:srgbClr val="000000"/>
                  </a:solidFill>
                  <a:cs typeface="Times New Roman"/>
                </a:rPr>
                <a:t> to make </a:t>
              </a:r>
              <a:r>
                <a:rPr lang="en-US" dirty="0">
                  <a:solidFill>
                    <a:srgbClr val="000000"/>
                  </a:solidFill>
                  <a:latin typeface="Calibri" charset="0"/>
                  <a:cs typeface="Times New Roman"/>
                </a:rPr>
                <a:t>deliver </a:t>
              </a:r>
              <a:r>
                <a:rPr lang="en-US" dirty="0">
                  <a:solidFill>
                    <a:srgbClr val="000000"/>
                  </a:solidFill>
                  <a:cs typeface="Times New Roman"/>
                </a:rPr>
                <a:t>inapplicable at </a:t>
              </a:r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/>
                </a:rPr>
                <a:t>parking2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D1DC6E0-F894-E94B-A357-8813005300A2}"/>
              </a:ext>
            </a:extLst>
          </p:cNvPr>
          <p:cNvSpPr txBox="1"/>
          <p:nvPr/>
        </p:nvSpPr>
        <p:spPr>
          <a:xfrm>
            <a:off x="10476498" y="229650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AAB419-6A0B-6E4A-9869-3215AFCB2629}"/>
              </a:ext>
            </a:extLst>
          </p:cNvPr>
          <p:cNvSpPr txBox="1"/>
          <p:nvPr/>
        </p:nvSpPr>
        <p:spPr>
          <a:xfrm>
            <a:off x="11575957" y="189373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tr5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67D775D-F84D-A945-916A-A7C48B8A43EB}"/>
              </a:ext>
            </a:extLst>
          </p:cNvPr>
          <p:cNvSpPr/>
          <p:nvPr/>
        </p:nvSpPr>
        <p:spPr>
          <a:xfrm>
            <a:off x="10660287" y="2865196"/>
            <a:ext cx="553297" cy="2143966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42218762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6-04-13 at 2.44.13 PM.png">
            <a:extLst>
              <a:ext uri="{FF2B5EF4-FFF2-40B4-BE49-F238E27FC236}">
                <a16:creationId xmlns:a16="http://schemas.microsoft.com/office/drawing/2014/main" id="{6D96F26E-13D6-0647-AE93-B57E6E827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0" y="1017933"/>
            <a:ext cx="5216764" cy="55301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46DF39-0A59-5216-7E0C-FF45C4242CDD}"/>
              </a:ext>
            </a:extLst>
          </p:cNvPr>
          <p:cNvGrpSpPr/>
          <p:nvPr/>
        </p:nvGrpSpPr>
        <p:grpSpPr>
          <a:xfrm>
            <a:off x="5248848" y="1311034"/>
            <a:ext cx="6757035" cy="5054600"/>
            <a:chOff x="5248848" y="1311034"/>
            <a:chExt cx="6757035" cy="5054600"/>
          </a:xfrm>
        </p:grpSpPr>
        <p:sp>
          <p:nvSpPr>
            <p:cNvPr id="25" name="Moon 24">
              <a:extLst>
                <a:ext uri="{FF2B5EF4-FFF2-40B4-BE49-F238E27FC236}">
                  <a16:creationId xmlns:a16="http://schemas.microsoft.com/office/drawing/2014/main" id="{5BEB4BA4-A0A1-3360-2DFB-0D3027A274BA}"/>
                </a:ext>
              </a:extLst>
            </p:cNvPr>
            <p:cNvSpPr/>
            <p:nvPr/>
          </p:nvSpPr>
          <p:spPr>
            <a:xfrm rot="3780000">
              <a:off x="7134825" y="1961594"/>
              <a:ext cx="971918" cy="2274280"/>
            </a:xfrm>
            <a:prstGeom prst="moon">
              <a:avLst>
                <a:gd name="adj" fmla="val 35692"/>
              </a:avLst>
            </a:prstGeom>
            <a:solidFill>
              <a:srgbClr val="FFFF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E44B2B-733C-DC49-9BC0-BBAFE7B7B527}"/>
                </a:ext>
              </a:extLst>
            </p:cNvPr>
            <p:cNvSpPr/>
            <p:nvPr/>
          </p:nvSpPr>
          <p:spPr>
            <a:xfrm rot="5520000">
              <a:off x="10457221" y="2721573"/>
              <a:ext cx="979435" cy="365333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oon 12"/>
            <p:cNvSpPr/>
            <p:nvPr/>
          </p:nvSpPr>
          <p:spPr>
            <a:xfrm rot="8700000">
              <a:off x="9319009" y="3961256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oon 13"/>
            <p:cNvSpPr/>
            <p:nvPr/>
          </p:nvSpPr>
          <p:spPr>
            <a:xfrm rot="14520000">
              <a:off x="9583242" y="2765574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oon 10"/>
            <p:cNvSpPr/>
            <p:nvPr/>
          </p:nvSpPr>
          <p:spPr>
            <a:xfrm rot="8700000">
              <a:off x="7250061" y="3624128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oon 9"/>
            <p:cNvSpPr/>
            <p:nvPr/>
          </p:nvSpPr>
          <p:spPr>
            <a:xfrm rot="14400000">
              <a:off x="7491204" y="2474626"/>
              <a:ext cx="825348" cy="2274280"/>
            </a:xfrm>
            <a:prstGeom prst="moon">
              <a:avLst>
                <a:gd name="adj" fmla="val 43921"/>
              </a:avLst>
            </a:prstGeom>
            <a:solidFill>
              <a:srgbClr val="D0F7FE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360000">
              <a:off x="5297981" y="4067877"/>
              <a:ext cx="5918061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A8B509-8927-6D42-9229-2B4E5C6EAF7A}"/>
                </a:ext>
              </a:extLst>
            </p:cNvPr>
            <p:cNvSpPr txBox="1"/>
            <p:nvPr/>
          </p:nvSpPr>
          <p:spPr>
            <a:xfrm>
              <a:off x="10476498" y="2296500"/>
              <a:ext cx="42992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tabLst>
                  <a:tab pos="519113" algn="l"/>
                </a:tabLst>
              </a:pPr>
              <a:r>
                <a:rPr lang="en-US" sz="1600" dirty="0">
                  <a:latin typeface="Calibri" panose="020F0502020204030204" pitchFamily="34" charset="0"/>
                  <a:cs typeface="Times New Roman"/>
                </a:rPr>
                <a:t>tr4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0D3CA6-C2D4-A346-8D1C-DEC9FA56D1FD}"/>
                </a:ext>
              </a:extLst>
            </p:cNvPr>
            <p:cNvSpPr txBox="1"/>
            <p:nvPr/>
          </p:nvSpPr>
          <p:spPr>
            <a:xfrm>
              <a:off x="11575957" y="1893730"/>
              <a:ext cx="42992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tabLst>
                  <a:tab pos="519113" algn="l"/>
                </a:tabLst>
              </a:pPr>
              <a:r>
                <a:rPr lang="en-US" sz="1600" dirty="0">
                  <a:latin typeface="Calibri" panose="020F0502020204030204" pitchFamily="34" charset="0"/>
                  <a:cs typeface="Times New Roman"/>
                </a:rPr>
                <a:t>tr5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0D4B31-9660-62B1-AE08-BE8905D96739}"/>
                </a:ext>
              </a:extLst>
            </p:cNvPr>
            <p:cNvSpPr/>
            <p:nvPr/>
          </p:nvSpPr>
          <p:spPr>
            <a:xfrm rot="468330">
              <a:off x="6571611" y="4175949"/>
              <a:ext cx="4576110" cy="312857"/>
            </a:xfrm>
            <a:prstGeom prst="rect">
              <a:avLst/>
            </a:prstGeom>
            <a:solidFill>
              <a:srgbClr val="FFFF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8848" y="1311034"/>
              <a:ext cx="6477000" cy="5054600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7992694" y="5422046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9990567" y="5722550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C778363-D8E8-5542-B801-34E1184547A6}"/>
                </a:ext>
              </a:extLst>
            </p:cNvPr>
            <p:cNvSpPr/>
            <p:nvPr/>
          </p:nvSpPr>
          <p:spPr>
            <a:xfrm>
              <a:off x="10660287" y="2865196"/>
              <a:ext cx="553297" cy="2143966"/>
            </a:xfrm>
            <a:prstGeom prst="ellipse">
              <a:avLst/>
            </a:prstGeom>
            <a:noFill/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br>
                <a:rPr lang="en-US" sz="2000" i="1" dirty="0">
                  <a:solidFill>
                    <a:schemeClr val="accent5">
                      <a:lumMod val="25000"/>
                    </a:schemeClr>
                  </a:solidFill>
                </a:rPr>
              </a:br>
              <a:r>
                <a:rPr lang="en-US" sz="2000" i="1" dirty="0">
                  <a:solidFill>
                    <a:schemeClr val="accent5">
                      <a:lumMod val="25000"/>
                    </a:schemeClr>
                  </a:solidFill>
                </a:rPr>
                <a:t>    S</a:t>
              </a:r>
              <a:r>
                <a:rPr lang="en-US" sz="2000" i="1" baseline="-25000" dirty="0">
                  <a:solidFill>
                    <a:schemeClr val="accent5">
                      <a:lumMod val="25000"/>
                    </a:schemeClr>
                  </a:solidFill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09246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6-04-13 at 2.44.13 PM.png">
            <a:extLst>
              <a:ext uri="{FF2B5EF4-FFF2-40B4-BE49-F238E27FC236}">
                <a16:creationId xmlns:a16="http://schemas.microsoft.com/office/drawing/2014/main" id="{F43B0F76-5427-584E-8DD8-F8A9D1BB5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0" y="1017933"/>
            <a:ext cx="5216764" cy="55301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F09298-C7B6-8748-AEFC-69711A10AE06}"/>
              </a:ext>
            </a:extLst>
          </p:cNvPr>
          <p:cNvGrpSpPr/>
          <p:nvPr/>
        </p:nvGrpSpPr>
        <p:grpSpPr>
          <a:xfrm>
            <a:off x="5248848" y="1311034"/>
            <a:ext cx="6477000" cy="5054600"/>
            <a:chOff x="4191000" y="1803400"/>
            <a:chExt cx="6477000" cy="50546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E44B2B-733C-DC49-9BC0-BBAFE7B7B527}"/>
                </a:ext>
              </a:extLst>
            </p:cNvPr>
            <p:cNvSpPr/>
            <p:nvPr/>
          </p:nvSpPr>
          <p:spPr>
            <a:xfrm rot="5520000">
              <a:off x="9399373" y="3213939"/>
              <a:ext cx="979435" cy="365333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Moon 15"/>
            <p:cNvSpPr/>
            <p:nvPr/>
          </p:nvSpPr>
          <p:spPr>
            <a:xfrm rot="3780000">
              <a:off x="6076977" y="2453960"/>
              <a:ext cx="971918" cy="2274280"/>
            </a:xfrm>
            <a:prstGeom prst="moon">
              <a:avLst>
                <a:gd name="adj" fmla="val 35692"/>
              </a:avLst>
            </a:prstGeom>
            <a:solidFill>
              <a:srgbClr val="D0F7FE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oon 12"/>
            <p:cNvSpPr/>
            <p:nvPr/>
          </p:nvSpPr>
          <p:spPr>
            <a:xfrm rot="8700000">
              <a:off x="8261161" y="4453622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oon 13"/>
            <p:cNvSpPr/>
            <p:nvPr/>
          </p:nvSpPr>
          <p:spPr>
            <a:xfrm rot="14520000">
              <a:off x="8525394" y="3257940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oon 10"/>
            <p:cNvSpPr/>
            <p:nvPr/>
          </p:nvSpPr>
          <p:spPr>
            <a:xfrm rot="8700000">
              <a:off x="6192213" y="4116494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oon 9"/>
            <p:cNvSpPr/>
            <p:nvPr/>
          </p:nvSpPr>
          <p:spPr>
            <a:xfrm rot="14400000">
              <a:off x="6433356" y="2966992"/>
              <a:ext cx="825348" cy="2274280"/>
            </a:xfrm>
            <a:prstGeom prst="moon">
              <a:avLst>
                <a:gd name="adj" fmla="val 43921"/>
              </a:avLst>
            </a:prstGeom>
            <a:solidFill>
              <a:srgbClr val="D0F7FE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360000">
              <a:off x="4240133" y="4560243"/>
              <a:ext cx="5918061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1000" y="1803400"/>
              <a:ext cx="6477000" cy="5054600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6934846" y="5914412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8932719" y="6214916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A301C67-481C-404A-8CA5-C707218AAF77}"/>
              </a:ext>
            </a:extLst>
          </p:cNvPr>
          <p:cNvSpPr txBox="1"/>
          <p:nvPr/>
        </p:nvSpPr>
        <p:spPr>
          <a:xfrm>
            <a:off x="10476498" y="229650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6A24BC-5D72-754A-9B85-77C6588C7F55}"/>
              </a:ext>
            </a:extLst>
          </p:cNvPr>
          <p:cNvSpPr txBox="1"/>
          <p:nvPr/>
        </p:nvSpPr>
        <p:spPr>
          <a:xfrm>
            <a:off x="11575957" y="189373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tr5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F040FA-7F4C-A144-B016-28E1E619DD7B}"/>
              </a:ext>
            </a:extLst>
          </p:cNvPr>
          <p:cNvSpPr/>
          <p:nvPr/>
        </p:nvSpPr>
        <p:spPr>
          <a:xfrm>
            <a:off x="10660287" y="2865196"/>
            <a:ext cx="553297" cy="2143966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0318466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6-04-13 at 2.44.13 PM.png">
            <a:extLst>
              <a:ext uri="{FF2B5EF4-FFF2-40B4-BE49-F238E27FC236}">
                <a16:creationId xmlns:a16="http://schemas.microsoft.com/office/drawing/2014/main" id="{1BE00D6C-B21A-0644-98D4-A884CB457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0" y="1017933"/>
            <a:ext cx="5216764" cy="55301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6" name="Moon 15"/>
          <p:cNvSpPr/>
          <p:nvPr/>
        </p:nvSpPr>
        <p:spPr>
          <a:xfrm rot="3780000">
            <a:off x="7134825" y="1961594"/>
            <a:ext cx="971918" cy="2274280"/>
          </a:xfrm>
          <a:prstGeom prst="moon">
            <a:avLst>
              <a:gd name="adj" fmla="val 35692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oon 12"/>
          <p:cNvSpPr/>
          <p:nvPr/>
        </p:nvSpPr>
        <p:spPr>
          <a:xfrm rot="8700000">
            <a:off x="9319009" y="3961256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oon 13"/>
          <p:cNvSpPr/>
          <p:nvPr/>
        </p:nvSpPr>
        <p:spPr>
          <a:xfrm rot="14520000">
            <a:off x="9583242" y="2765574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8700000">
            <a:off x="7250061" y="3624128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14400000">
            <a:off x="7491204" y="2474626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360000">
            <a:off x="5297981" y="4067877"/>
            <a:ext cx="5918061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DF1780-CB68-9D43-A9FC-CF5824161F37}"/>
              </a:ext>
            </a:extLst>
          </p:cNvPr>
          <p:cNvSpPr txBox="1"/>
          <p:nvPr/>
        </p:nvSpPr>
        <p:spPr>
          <a:xfrm>
            <a:off x="11575957" y="189373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D7C243B-E7DD-20FC-A3A7-380B2BFA566C}"/>
              </a:ext>
            </a:extLst>
          </p:cNvPr>
          <p:cNvSpPr/>
          <p:nvPr/>
        </p:nvSpPr>
        <p:spPr>
          <a:xfrm rot="468330">
            <a:off x="8678941" y="4278195"/>
            <a:ext cx="2461804" cy="354376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8143199">
            <a:off x="7642891" y="4802326"/>
            <a:ext cx="1767211" cy="328538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5F8FB1-AD0C-5A45-89A4-0FC7E1BF86CA}"/>
              </a:ext>
            </a:extLst>
          </p:cNvPr>
          <p:cNvSpPr/>
          <p:nvPr/>
        </p:nvSpPr>
        <p:spPr>
          <a:xfrm rot="5520000">
            <a:off x="10457221" y="2721573"/>
            <a:ext cx="979435" cy="365333"/>
          </a:xfrm>
          <a:prstGeom prst="rect">
            <a:avLst/>
          </a:prstGeom>
          <a:solidFill>
            <a:srgbClr val="CFF5F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357C1E-749A-2643-8584-68B9FC3A121B}"/>
              </a:ext>
            </a:extLst>
          </p:cNvPr>
          <p:cNvSpPr txBox="1"/>
          <p:nvPr/>
        </p:nvSpPr>
        <p:spPr>
          <a:xfrm>
            <a:off x="10476498" y="229650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tr4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848" y="1311034"/>
            <a:ext cx="6477000" cy="5054600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990567" y="5722550"/>
            <a:ext cx="301752" cy="301752"/>
          </a:xfrm>
          <a:prstGeom prst="ellipse">
            <a:avLst/>
          </a:prstGeom>
          <a:solidFill>
            <a:srgbClr val="FFFC9C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AFB9F93-D76E-4D40-93BF-CB8C2213362B}"/>
              </a:ext>
            </a:extLst>
          </p:cNvPr>
          <p:cNvSpPr/>
          <p:nvPr/>
        </p:nvSpPr>
        <p:spPr>
          <a:xfrm>
            <a:off x="10660287" y="2865196"/>
            <a:ext cx="553297" cy="2143966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151647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68943"/>
            <a:ext cx="11785600" cy="812800"/>
          </a:xfrm>
        </p:spPr>
        <p:txBody>
          <a:bodyPr/>
          <a:lstStyle/>
          <a:p>
            <a:r>
              <a:rPr lang="en-US" strike="sngStrike" dirty="0"/>
              <a:t>Plans</a:t>
            </a:r>
            <a:r>
              <a:rPr lang="en-US" dirty="0"/>
              <a:t> 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56577"/>
            <a:ext cx="5384800" cy="4310277"/>
          </a:xfrm>
        </p:spPr>
        <p:txBody>
          <a:bodyPr/>
          <a:lstStyle/>
          <a:p>
            <a:r>
              <a:rPr lang="en-US" dirty="0"/>
              <a:t>Need something more general than a sequence of actions ⟨</a:t>
            </a:r>
            <a:r>
              <a:rPr lang="en-US" dirty="0">
                <a:latin typeface="Calibri" panose="020F0502020204030204" pitchFamily="34" charset="0"/>
              </a:rPr>
              <a:t>unload, park, deliver</a:t>
            </a:r>
            <a:r>
              <a:rPr lang="en-US" dirty="0"/>
              <a:t>⟩</a:t>
            </a:r>
          </a:p>
          <a:p>
            <a:pPr lvl="1"/>
            <a:r>
              <a:rPr lang="en-US" dirty="0"/>
              <a:t>After </a:t>
            </a:r>
            <a:r>
              <a:rPr lang="en-US" dirty="0">
                <a:latin typeface="Calibri" charset="0"/>
              </a:rPr>
              <a:t>park</a:t>
            </a:r>
            <a:r>
              <a:rPr lang="en-US" dirty="0"/>
              <a:t>, what do we do next?</a:t>
            </a:r>
          </a:p>
          <a:p>
            <a:pPr lvl="2"/>
            <a:r>
              <a:rPr lang="en-US" dirty="0"/>
              <a:t>multiple possible outcomes, must handle all of them</a:t>
            </a:r>
            <a:br>
              <a:rPr lang="en-US" baseline="-25000" dirty="0"/>
            </a:br>
            <a:endParaRPr lang="en-US" baseline="-25000" dirty="0"/>
          </a:p>
          <a:p>
            <a:r>
              <a:rPr lang="en-US" i="1" dirty="0"/>
              <a:t>Policy</a:t>
            </a:r>
            <a:r>
              <a:rPr lang="en-US" dirty="0"/>
              <a:t>: a </a:t>
            </a:r>
            <a:r>
              <a:rPr lang="en-US" i="1" dirty="0"/>
              <a:t>partial </a:t>
            </a:r>
            <a:r>
              <a:rPr lang="en-US" dirty="0"/>
              <a:t>function </a:t>
            </a:r>
            <a:r>
              <a:rPr lang="en-US" i="1" dirty="0"/>
              <a:t>π</a:t>
            </a:r>
            <a:r>
              <a:rPr lang="en-US" dirty="0"/>
              <a:t> : </a:t>
            </a:r>
            <a:r>
              <a:rPr lang="en-US" i="1" dirty="0"/>
              <a:t>S</a:t>
            </a:r>
            <a:r>
              <a:rPr lang="en-US" dirty="0"/>
              <a:t> ⇸ </a:t>
            </a:r>
            <a:r>
              <a:rPr lang="en-US" i="1" dirty="0"/>
              <a:t>A</a:t>
            </a:r>
            <a:r>
              <a:rPr lang="en-US" dirty="0"/>
              <a:t> </a:t>
            </a:r>
            <a:endParaRPr lang="en-US" baseline="-25000" dirty="0"/>
          </a:p>
          <a:p>
            <a:pPr lvl="3"/>
            <a:r>
              <a:rPr lang="en-US" dirty="0"/>
              <a:t>i.e., Dom(</a:t>
            </a:r>
            <a:r>
              <a:rPr lang="en-US" i="1" dirty="0"/>
              <a:t>π</a:t>
            </a:r>
            <a:r>
              <a:rPr lang="en-US" dirty="0"/>
              <a:t>)</a:t>
            </a:r>
            <a:r>
              <a:rPr lang="en-US" i="1" dirty="0"/>
              <a:t> </a:t>
            </a:r>
            <a:r>
              <a:rPr lang="en-US" dirty="0">
                <a:latin typeface="Symbol" charset="2"/>
                <a:cs typeface="Symbol" charset="2"/>
              </a:rPr>
              <a:t>⊆</a:t>
            </a:r>
            <a:r>
              <a:rPr lang="en-US" dirty="0"/>
              <a:t> </a:t>
            </a:r>
            <a:r>
              <a:rPr lang="en-US" i="1" dirty="0"/>
              <a:t>S</a:t>
            </a:r>
            <a:endParaRPr lang="en-US" baseline="-25000" dirty="0"/>
          </a:p>
          <a:p>
            <a:pPr lvl="1"/>
            <a:r>
              <a:rPr lang="en-US" dirty="0"/>
              <a:t>For every </a:t>
            </a:r>
            <a:r>
              <a:rPr lang="en-US" i="1" dirty="0"/>
              <a:t>s</a:t>
            </a:r>
            <a:r>
              <a:rPr lang="en-US" dirty="0"/>
              <a:t> </a:t>
            </a:r>
            <a:r>
              <a:rPr lang="en-US" dirty="0">
                <a:latin typeface="Symbol" charset="2"/>
                <a:cs typeface="Symbol" charset="2"/>
              </a:rPr>
              <a:t>∈ </a:t>
            </a:r>
            <a:r>
              <a:rPr lang="en-US" dirty="0"/>
              <a:t>Dom(</a:t>
            </a:r>
            <a:r>
              <a:rPr lang="en-US" i="1" dirty="0"/>
              <a:t>π</a:t>
            </a:r>
            <a:r>
              <a:rPr lang="en-US" dirty="0"/>
              <a:t>), </a:t>
            </a:r>
            <a:br>
              <a:rPr lang="en-US" dirty="0"/>
            </a:br>
            <a:r>
              <a:rPr lang="en-US" dirty="0"/>
              <a:t>require </a:t>
            </a:r>
            <a:r>
              <a:rPr lang="en-US" i="1" dirty="0"/>
              <a:t>π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</a:t>
            </a:r>
            <a:r>
              <a:rPr lang="en-US" baseline="-25000" dirty="0"/>
              <a:t> </a:t>
            </a:r>
            <a:r>
              <a:rPr lang="en-US" dirty="0">
                <a:latin typeface="Symbol" charset="2"/>
                <a:cs typeface="Symbol" charset="2"/>
              </a:rPr>
              <a:t>∈</a:t>
            </a:r>
            <a:r>
              <a:rPr lang="en-US" baseline="-25000" dirty="0"/>
              <a:t> </a:t>
            </a:r>
            <a:r>
              <a:rPr lang="en-US" dirty="0"/>
              <a:t>Applicable(</a:t>
            </a:r>
            <a:r>
              <a:rPr lang="en-US" i="1" dirty="0"/>
              <a:t>s</a:t>
            </a:r>
            <a:r>
              <a:rPr lang="en-US" dirty="0"/>
              <a:t>)</a:t>
            </a:r>
          </a:p>
          <a:p>
            <a:r>
              <a:rPr lang="en-US" dirty="0"/>
              <a:t>Meaning: perform </a:t>
            </a:r>
            <a:r>
              <a:rPr lang="en-US" i="1" dirty="0"/>
              <a:t>π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</a:t>
            </a:r>
            <a:r>
              <a:rPr lang="en-US" i="1" dirty="0"/>
              <a:t> </a:t>
            </a:r>
            <a:br>
              <a:rPr lang="en-US" i="1" dirty="0"/>
            </a:br>
            <a:r>
              <a:rPr lang="en-US" dirty="0"/>
              <a:t>whenever we’re in state </a:t>
            </a:r>
            <a:r>
              <a:rPr lang="en-US" i="1" dirty="0"/>
              <a:t>s</a:t>
            </a:r>
            <a:endParaRPr lang="en-US" dirty="0"/>
          </a:p>
          <a:p>
            <a:r>
              <a:rPr lang="en-US" dirty="0"/>
              <a:t>Two equivalent notations: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A915D1-26D7-FB40-8924-7AF951870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956577"/>
            <a:ext cx="5384800" cy="5283200"/>
          </a:xfrm>
        </p:spPr>
        <p:txBody>
          <a:bodyPr/>
          <a:lstStyle/>
          <a:p>
            <a:r>
              <a:rPr lang="en-US" dirty="0"/>
              <a:t>That’s just the notation</a:t>
            </a:r>
          </a:p>
          <a:p>
            <a:pPr lvl="1"/>
            <a:r>
              <a:rPr lang="en-US" dirty="0"/>
              <a:t>implementation could be quite different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FDD407-0184-CB45-A21F-74FD214F017A}"/>
              </a:ext>
            </a:extLst>
          </p:cNvPr>
          <p:cNvGrpSpPr/>
          <p:nvPr/>
        </p:nvGrpSpPr>
        <p:grpSpPr>
          <a:xfrm>
            <a:off x="5370544" y="1780398"/>
            <a:ext cx="6477000" cy="5066145"/>
            <a:chOff x="5370544" y="1627996"/>
            <a:chExt cx="6477000" cy="5066145"/>
          </a:xfrm>
        </p:grpSpPr>
        <p:sp>
          <p:nvSpPr>
            <p:cNvPr id="21" name="Moon 20">
              <a:extLst>
                <a:ext uri="{FF2B5EF4-FFF2-40B4-BE49-F238E27FC236}">
                  <a16:creationId xmlns:a16="http://schemas.microsoft.com/office/drawing/2014/main" id="{171E5805-7AC9-2145-A8EF-5F557740A79F}"/>
                </a:ext>
              </a:extLst>
            </p:cNvPr>
            <p:cNvSpPr/>
            <p:nvPr/>
          </p:nvSpPr>
          <p:spPr>
            <a:xfrm rot="8700000">
              <a:off x="9425080" y="4274769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Moon 21">
              <a:extLst>
                <a:ext uri="{FF2B5EF4-FFF2-40B4-BE49-F238E27FC236}">
                  <a16:creationId xmlns:a16="http://schemas.microsoft.com/office/drawing/2014/main" id="{C674C46B-B39E-D841-9E62-375E04ADDC19}"/>
                </a:ext>
              </a:extLst>
            </p:cNvPr>
            <p:cNvSpPr/>
            <p:nvPr/>
          </p:nvSpPr>
          <p:spPr>
            <a:xfrm rot="14520000">
              <a:off x="9689313" y="3079087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7254421-1BA3-2E4D-9A26-190924C3CE60}"/>
                </a:ext>
              </a:extLst>
            </p:cNvPr>
            <p:cNvSpPr/>
            <p:nvPr/>
          </p:nvSpPr>
          <p:spPr>
            <a:xfrm rot="522261">
              <a:off x="8706304" y="4586352"/>
              <a:ext cx="2606739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D2C7D83-283D-3F46-B6CC-75D983AFE2CA}"/>
                </a:ext>
              </a:extLst>
            </p:cNvPr>
            <p:cNvSpPr/>
            <p:nvPr/>
          </p:nvSpPr>
          <p:spPr>
            <a:xfrm rot="360000">
              <a:off x="6932821" y="4279234"/>
              <a:ext cx="2306462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Moon 24">
              <a:extLst>
                <a:ext uri="{FF2B5EF4-FFF2-40B4-BE49-F238E27FC236}">
                  <a16:creationId xmlns:a16="http://schemas.microsoft.com/office/drawing/2014/main" id="{E7FB5280-B2F2-2A44-88DF-74BF88BAC045}"/>
                </a:ext>
              </a:extLst>
            </p:cNvPr>
            <p:cNvSpPr/>
            <p:nvPr/>
          </p:nvSpPr>
          <p:spPr>
            <a:xfrm rot="8700000">
              <a:off x="7372815" y="4009582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Moon 25">
              <a:extLst>
                <a:ext uri="{FF2B5EF4-FFF2-40B4-BE49-F238E27FC236}">
                  <a16:creationId xmlns:a16="http://schemas.microsoft.com/office/drawing/2014/main" id="{9DAAB772-66C6-DF4E-A269-C2BB94C43C42}"/>
                </a:ext>
              </a:extLst>
            </p:cNvPr>
            <p:cNvSpPr/>
            <p:nvPr/>
          </p:nvSpPr>
          <p:spPr>
            <a:xfrm rot="14400000">
              <a:off x="7613958" y="2860080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81EF1BF-A056-3B45-A440-D38C73FE5C07}"/>
                </a:ext>
              </a:extLst>
            </p:cNvPr>
            <p:cNvSpPr/>
            <p:nvPr/>
          </p:nvSpPr>
          <p:spPr>
            <a:xfrm>
              <a:off x="5443069" y="4237098"/>
              <a:ext cx="1737956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CC2444F-A9FE-B248-81C6-6399E1FCC3CA}"/>
                </a:ext>
              </a:extLst>
            </p:cNvPr>
            <p:cNvSpPr txBox="1"/>
            <p:nvPr/>
          </p:nvSpPr>
          <p:spPr>
            <a:xfrm>
              <a:off x="10399133" y="6355587"/>
              <a:ext cx="110204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 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98E2725-F322-2C45-9BEB-6C50D7B00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70544" y="1627996"/>
              <a:ext cx="6477000" cy="5054600"/>
            </a:xfrm>
            <a:prstGeom prst="rect">
              <a:avLst/>
            </a:prstGeom>
          </p:spPr>
        </p:pic>
      </p:grpSp>
      <p:sp>
        <p:nvSpPr>
          <p:cNvPr id="34" name="Content Placeholder 25">
            <a:extLst>
              <a:ext uri="{FF2B5EF4-FFF2-40B4-BE49-F238E27FC236}">
                <a16:creationId xmlns:a16="http://schemas.microsoft.com/office/drawing/2014/main" id="{067C16F7-48B5-324D-A44F-2D6D5F2A3A70}"/>
              </a:ext>
            </a:extLst>
          </p:cNvPr>
          <p:cNvSpPr txBox="1">
            <a:spLocks/>
          </p:cNvSpPr>
          <p:nvPr/>
        </p:nvSpPr>
        <p:spPr>
          <a:xfrm>
            <a:off x="4728710" y="5436210"/>
            <a:ext cx="2832827" cy="1015663"/>
          </a:xfrm>
          <a:prstGeom prst="rect">
            <a:avLst/>
          </a:prstGeom>
          <a:solidFill>
            <a:srgbClr val="CFF5FE"/>
          </a:solidFill>
        </p:spPr>
        <p:txBody>
          <a:bodyPr wrap="none"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  <a:tabLst>
                <a:tab pos="615950" algn="l"/>
              </a:tabLst>
            </a:pPr>
            <a:r>
              <a:rPr lang="en-US" kern="0" dirty="0"/>
              <a:t>π</a:t>
            </a:r>
            <a:r>
              <a:rPr lang="en-US" kern="0" baseline="-25000" dirty="0"/>
              <a:t>1</a:t>
            </a:r>
            <a:r>
              <a:rPr lang="en-US" kern="0" dirty="0"/>
              <a:t> = {(</a:t>
            </a:r>
            <a:r>
              <a:rPr lang="en-US" kern="0" dirty="0" err="1">
                <a:latin typeface="Calibri"/>
                <a:cs typeface="Calibri"/>
              </a:rPr>
              <a:t>on_ship</a:t>
            </a:r>
            <a:r>
              <a:rPr lang="en-US" kern="0" dirty="0">
                <a:cs typeface="Calibri"/>
              </a:rPr>
              <a:t>, </a:t>
            </a:r>
            <a:r>
              <a:rPr lang="en-US" kern="0" dirty="0">
                <a:latin typeface="Calibri"/>
                <a:cs typeface="Calibri"/>
              </a:rPr>
              <a:t>unload), </a:t>
            </a:r>
            <a:br>
              <a:rPr lang="en-US" kern="0" dirty="0">
                <a:latin typeface="Calibri"/>
                <a:cs typeface="Calibri"/>
              </a:rPr>
            </a:br>
            <a:r>
              <a:rPr lang="en-US" kern="0" dirty="0">
                <a:latin typeface="Calibri"/>
                <a:cs typeface="Calibri"/>
              </a:rPr>
              <a:t>	(</a:t>
            </a:r>
            <a:r>
              <a:rPr lang="en-US" kern="0" dirty="0" err="1">
                <a:latin typeface="Calibri"/>
                <a:cs typeface="Calibri"/>
              </a:rPr>
              <a:t>at_harbor</a:t>
            </a:r>
            <a:r>
              <a:rPr lang="en-US" kern="0" dirty="0">
                <a:latin typeface="Calibri"/>
                <a:cs typeface="Calibri"/>
              </a:rPr>
              <a:t>, park), </a:t>
            </a:r>
            <a:br>
              <a:rPr lang="en-US" kern="0" dirty="0">
                <a:latin typeface="Calibri"/>
                <a:cs typeface="Calibri"/>
              </a:rPr>
            </a:br>
            <a:r>
              <a:rPr lang="en-US" kern="0" dirty="0">
                <a:latin typeface="Calibri"/>
                <a:cs typeface="Calibri"/>
              </a:rPr>
              <a:t>	(parking1, deliver)</a:t>
            </a:r>
            <a:r>
              <a:rPr lang="en-US" kern="0" dirty="0">
                <a:latin typeface="Times New Roman" charset="0"/>
                <a:cs typeface="Calibri"/>
              </a:rPr>
              <a:t>}</a:t>
            </a:r>
          </a:p>
        </p:txBody>
      </p:sp>
      <p:sp>
        <p:nvSpPr>
          <p:cNvPr id="19" name="Content Placeholder 25">
            <a:extLst>
              <a:ext uri="{FF2B5EF4-FFF2-40B4-BE49-F238E27FC236}">
                <a16:creationId xmlns:a16="http://schemas.microsoft.com/office/drawing/2014/main" id="{45A66C62-489B-7E4B-A770-686631B8EE2E}"/>
              </a:ext>
            </a:extLst>
          </p:cNvPr>
          <p:cNvSpPr txBox="1">
            <a:spLocks/>
          </p:cNvSpPr>
          <p:nvPr/>
        </p:nvSpPr>
        <p:spPr>
          <a:xfrm>
            <a:off x="1834565" y="5445166"/>
            <a:ext cx="2545890" cy="1015663"/>
          </a:xfrm>
          <a:prstGeom prst="rect">
            <a:avLst/>
          </a:prstGeom>
          <a:solidFill>
            <a:srgbClr val="CFF5FE"/>
          </a:solidFill>
        </p:spPr>
        <p:txBody>
          <a:bodyPr wrap="none"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  <a:tabLst>
                <a:tab pos="615950" algn="l"/>
              </a:tabLst>
            </a:pPr>
            <a:r>
              <a:rPr lang="en-US" kern="0" dirty="0"/>
              <a:t>π</a:t>
            </a:r>
            <a:r>
              <a:rPr lang="en-US" kern="0" baseline="-25000" dirty="0"/>
              <a:t>1</a:t>
            </a:r>
            <a:r>
              <a:rPr lang="en-US" kern="0" dirty="0"/>
              <a:t>(</a:t>
            </a:r>
            <a:r>
              <a:rPr lang="en-US" kern="0" dirty="0" err="1">
                <a:latin typeface="Calibri"/>
                <a:cs typeface="Calibri"/>
              </a:rPr>
              <a:t>on_ship</a:t>
            </a:r>
            <a:r>
              <a:rPr lang="en-US" kern="0" dirty="0">
                <a:latin typeface="Calibri"/>
                <a:cs typeface="Calibri"/>
              </a:rPr>
              <a:t>) =</a:t>
            </a:r>
            <a:r>
              <a:rPr lang="en-US" kern="0" dirty="0">
                <a:cs typeface="Calibri"/>
              </a:rPr>
              <a:t> </a:t>
            </a:r>
            <a:r>
              <a:rPr lang="en-US" kern="0" dirty="0">
                <a:latin typeface="Calibri"/>
                <a:cs typeface="Calibri"/>
              </a:rPr>
              <a:t>unload,</a:t>
            </a:r>
            <a:br>
              <a:rPr lang="en-US" kern="0" dirty="0">
                <a:latin typeface="Calibri"/>
                <a:cs typeface="Calibri"/>
              </a:rPr>
            </a:br>
            <a:r>
              <a:rPr lang="en-US" kern="0" dirty="0"/>
              <a:t>π</a:t>
            </a:r>
            <a:r>
              <a:rPr lang="en-US" kern="0" baseline="-25000" dirty="0"/>
              <a:t>1 </a:t>
            </a:r>
            <a:r>
              <a:rPr lang="en-US" kern="0" dirty="0">
                <a:latin typeface="Calibri"/>
                <a:cs typeface="Calibri"/>
              </a:rPr>
              <a:t>(</a:t>
            </a:r>
            <a:r>
              <a:rPr lang="en-US" kern="0" dirty="0" err="1">
                <a:latin typeface="Calibri"/>
                <a:cs typeface="Calibri"/>
              </a:rPr>
              <a:t>at_harbor</a:t>
            </a:r>
            <a:r>
              <a:rPr lang="en-US" kern="0" dirty="0">
                <a:latin typeface="Calibri"/>
                <a:cs typeface="Calibri"/>
              </a:rPr>
              <a:t>) = park,</a:t>
            </a:r>
            <a:br>
              <a:rPr lang="en-US" kern="0" dirty="0">
                <a:latin typeface="Calibri"/>
                <a:cs typeface="Calibri"/>
              </a:rPr>
            </a:br>
            <a:r>
              <a:rPr lang="en-US" kern="0" dirty="0"/>
              <a:t>π</a:t>
            </a:r>
            <a:r>
              <a:rPr lang="en-US" kern="0" baseline="-25000" dirty="0"/>
              <a:t>1 </a:t>
            </a:r>
            <a:r>
              <a:rPr lang="en-US" kern="0" dirty="0">
                <a:latin typeface="Calibri"/>
                <a:cs typeface="Calibri"/>
              </a:rPr>
              <a:t>(parking1) = deliver</a:t>
            </a:r>
            <a:endParaRPr lang="en-US" kern="0" dirty="0">
              <a:latin typeface="Times New Roman" charset="0"/>
              <a:cs typeface="Calibri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6A9BF1B-A8AC-BB4D-97E3-C779ACE5E8D3}"/>
              </a:ext>
            </a:extLst>
          </p:cNvPr>
          <p:cNvSpPr>
            <a:spLocks noChangeAspect="1"/>
          </p:cNvSpPr>
          <p:nvPr/>
        </p:nvSpPr>
        <p:spPr>
          <a:xfrm>
            <a:off x="8827741" y="3156384"/>
            <a:ext cx="301752" cy="301752"/>
          </a:xfrm>
          <a:prstGeom prst="ellipse">
            <a:avLst/>
          </a:prstGeom>
          <a:solidFill>
            <a:srgbClr val="FFEB69"/>
          </a:solidFill>
          <a:ln w="50800">
            <a:solidFill>
              <a:srgbClr val="4266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60ACA6B-08D4-0846-B051-F231FF604329}"/>
              </a:ext>
            </a:extLst>
          </p:cNvPr>
          <p:cNvSpPr>
            <a:spLocks noChangeAspect="1"/>
          </p:cNvSpPr>
          <p:nvPr/>
        </p:nvSpPr>
        <p:spPr>
          <a:xfrm>
            <a:off x="8103994" y="5886268"/>
            <a:ext cx="301752" cy="301752"/>
          </a:xfrm>
          <a:prstGeom prst="ellipse">
            <a:avLst/>
          </a:prstGeom>
          <a:solidFill>
            <a:srgbClr val="FFEB69"/>
          </a:solidFill>
          <a:ln w="50800">
            <a:solidFill>
              <a:srgbClr val="4266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547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6-04-13 at 2.44.13 PM.png">
            <a:extLst>
              <a:ext uri="{FF2B5EF4-FFF2-40B4-BE49-F238E27FC236}">
                <a16:creationId xmlns:a16="http://schemas.microsoft.com/office/drawing/2014/main" id="{9551EDD7-36CE-B74F-AC1F-94A62CDAD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0" y="1017933"/>
            <a:ext cx="5216764" cy="55301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9C425E-C185-2B4E-B843-096998D00C0A}"/>
              </a:ext>
            </a:extLst>
          </p:cNvPr>
          <p:cNvGrpSpPr/>
          <p:nvPr/>
        </p:nvGrpSpPr>
        <p:grpSpPr>
          <a:xfrm>
            <a:off x="5248848" y="1311034"/>
            <a:ext cx="6477000" cy="5054600"/>
            <a:chOff x="4191000" y="1803400"/>
            <a:chExt cx="6477000" cy="50546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FC89457-2DAA-AC4C-9E13-7E9930F60BD6}"/>
                </a:ext>
              </a:extLst>
            </p:cNvPr>
            <p:cNvSpPr/>
            <p:nvPr/>
          </p:nvSpPr>
          <p:spPr>
            <a:xfrm rot="18143199">
              <a:off x="6585043" y="5294692"/>
              <a:ext cx="1767211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C5F8FB1-AD0C-5A45-89A4-0FC7E1BF86CA}"/>
                </a:ext>
              </a:extLst>
            </p:cNvPr>
            <p:cNvSpPr/>
            <p:nvPr/>
          </p:nvSpPr>
          <p:spPr>
            <a:xfrm rot="5520000">
              <a:off x="9399373" y="3213939"/>
              <a:ext cx="979435" cy="365333"/>
            </a:xfrm>
            <a:prstGeom prst="rect">
              <a:avLst/>
            </a:prstGeom>
            <a:solidFill>
              <a:srgbClr val="CFF5FE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rot="17061462">
              <a:off x="5826373" y="4549859"/>
              <a:ext cx="3223316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Moon 15"/>
            <p:cNvSpPr/>
            <p:nvPr/>
          </p:nvSpPr>
          <p:spPr>
            <a:xfrm rot="3780000">
              <a:off x="6076977" y="2453960"/>
              <a:ext cx="971918" cy="2274280"/>
            </a:xfrm>
            <a:prstGeom prst="moon">
              <a:avLst>
                <a:gd name="adj" fmla="val 35692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oon 12"/>
            <p:cNvSpPr/>
            <p:nvPr/>
          </p:nvSpPr>
          <p:spPr>
            <a:xfrm rot="8700000">
              <a:off x="8261161" y="4453622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oon 13"/>
            <p:cNvSpPr/>
            <p:nvPr/>
          </p:nvSpPr>
          <p:spPr>
            <a:xfrm rot="14520000">
              <a:off x="8525394" y="3257940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oon 10"/>
            <p:cNvSpPr/>
            <p:nvPr/>
          </p:nvSpPr>
          <p:spPr>
            <a:xfrm rot="8700000">
              <a:off x="6192213" y="4116494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oon 9"/>
            <p:cNvSpPr/>
            <p:nvPr/>
          </p:nvSpPr>
          <p:spPr>
            <a:xfrm rot="14400000">
              <a:off x="6433356" y="2966992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360000">
              <a:off x="4240133" y="4560243"/>
              <a:ext cx="5918061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1000" y="1803400"/>
              <a:ext cx="6477000" cy="5054600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8932719" y="6214916"/>
              <a:ext cx="301752" cy="301752"/>
            </a:xfrm>
            <a:prstGeom prst="ellipse">
              <a:avLst/>
            </a:prstGeom>
            <a:solidFill>
              <a:srgbClr val="FFFC9C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E74EFCE-9096-F047-A3D8-3A4C87978F01}"/>
              </a:ext>
            </a:extLst>
          </p:cNvPr>
          <p:cNvSpPr txBox="1"/>
          <p:nvPr/>
        </p:nvSpPr>
        <p:spPr>
          <a:xfrm>
            <a:off x="10476498" y="229650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68EF60-F1D3-5849-8196-84A89E75461E}"/>
              </a:ext>
            </a:extLst>
          </p:cNvPr>
          <p:cNvSpPr txBox="1"/>
          <p:nvPr/>
        </p:nvSpPr>
        <p:spPr>
          <a:xfrm>
            <a:off x="11575957" y="189373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tr5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678491F-B3AC-8348-B28A-AD19576F8959}"/>
              </a:ext>
            </a:extLst>
          </p:cNvPr>
          <p:cNvSpPr/>
          <p:nvPr/>
        </p:nvSpPr>
        <p:spPr>
          <a:xfrm>
            <a:off x="10660287" y="2865196"/>
            <a:ext cx="553297" cy="2143966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4882355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creen Shot 2016-04-13 at 2.44.13 PM.png">
            <a:extLst>
              <a:ext uri="{FF2B5EF4-FFF2-40B4-BE49-F238E27FC236}">
                <a16:creationId xmlns:a16="http://schemas.microsoft.com/office/drawing/2014/main" id="{2406A633-B672-B041-8C4B-E12751D74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0" y="1017933"/>
            <a:ext cx="5216764" cy="55301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6F1B160-E0EC-DB42-82AE-D04AC2F2F592}"/>
              </a:ext>
            </a:extLst>
          </p:cNvPr>
          <p:cNvGrpSpPr/>
          <p:nvPr/>
        </p:nvGrpSpPr>
        <p:grpSpPr>
          <a:xfrm>
            <a:off x="5248848" y="1311034"/>
            <a:ext cx="6477000" cy="5054600"/>
            <a:chOff x="4191000" y="1803400"/>
            <a:chExt cx="6477000" cy="50546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0F055ED-9720-7A4C-9B0F-F33348DEAF09}"/>
                </a:ext>
              </a:extLst>
            </p:cNvPr>
            <p:cNvSpPr/>
            <p:nvPr/>
          </p:nvSpPr>
          <p:spPr>
            <a:xfrm rot="18143199">
              <a:off x="6585043" y="5294692"/>
              <a:ext cx="1767211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A8DB1CC-67E3-3143-A5AA-BEBF64C9CA0B}"/>
                </a:ext>
              </a:extLst>
            </p:cNvPr>
            <p:cNvSpPr/>
            <p:nvPr/>
          </p:nvSpPr>
          <p:spPr>
            <a:xfrm rot="5520000">
              <a:off x="9399373" y="3213939"/>
              <a:ext cx="979435" cy="365333"/>
            </a:xfrm>
            <a:prstGeom prst="rect">
              <a:avLst/>
            </a:prstGeom>
            <a:solidFill>
              <a:srgbClr val="CFF5FE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18187630">
              <a:off x="8574140" y="5630771"/>
              <a:ext cx="1767211" cy="328538"/>
            </a:xfrm>
            <a:prstGeom prst="rect">
              <a:avLst/>
            </a:prstGeom>
            <a:solidFill>
              <a:srgbClr val="FFFF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rot="17061462">
              <a:off x="5826373" y="4549859"/>
              <a:ext cx="3223316" cy="32853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Moon 15"/>
            <p:cNvSpPr/>
            <p:nvPr/>
          </p:nvSpPr>
          <p:spPr>
            <a:xfrm rot="3780000">
              <a:off x="6076977" y="2453960"/>
              <a:ext cx="971918" cy="2274280"/>
            </a:xfrm>
            <a:prstGeom prst="moon">
              <a:avLst>
                <a:gd name="adj" fmla="val 35692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oon 12"/>
            <p:cNvSpPr/>
            <p:nvPr/>
          </p:nvSpPr>
          <p:spPr>
            <a:xfrm rot="8700000">
              <a:off x="8261161" y="4453622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oon 13"/>
            <p:cNvSpPr/>
            <p:nvPr/>
          </p:nvSpPr>
          <p:spPr>
            <a:xfrm rot="14520000">
              <a:off x="8525394" y="3257940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oon 10"/>
            <p:cNvSpPr/>
            <p:nvPr/>
          </p:nvSpPr>
          <p:spPr>
            <a:xfrm rot="8700000">
              <a:off x="6192213" y="4116494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oon 9"/>
            <p:cNvSpPr/>
            <p:nvPr/>
          </p:nvSpPr>
          <p:spPr>
            <a:xfrm rot="14400000">
              <a:off x="6433356" y="2966992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360000">
              <a:off x="4240133" y="4560243"/>
              <a:ext cx="5918061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91000" y="1803400"/>
              <a:ext cx="6477000" cy="5054600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83C64A1-C84E-C940-B296-49D75547A1D8}"/>
              </a:ext>
            </a:extLst>
          </p:cNvPr>
          <p:cNvSpPr txBox="1"/>
          <p:nvPr/>
        </p:nvSpPr>
        <p:spPr>
          <a:xfrm>
            <a:off x="10476498" y="229650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6E226C-CF57-F54B-BDB5-0E97C2BF6576}"/>
              </a:ext>
            </a:extLst>
          </p:cNvPr>
          <p:cNvSpPr txBox="1"/>
          <p:nvPr/>
        </p:nvSpPr>
        <p:spPr>
          <a:xfrm>
            <a:off x="11575957" y="189373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6FA486D-CCA8-F54E-8DBB-9A4D9BE721FA}"/>
              </a:ext>
            </a:extLst>
          </p:cNvPr>
          <p:cNvSpPr/>
          <p:nvPr/>
        </p:nvSpPr>
        <p:spPr>
          <a:xfrm>
            <a:off x="10660287" y="2865196"/>
            <a:ext cx="553297" cy="2143966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2866104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Screen Shot 2016-04-13 at 2.44.13 PM.png">
            <a:extLst>
              <a:ext uri="{FF2B5EF4-FFF2-40B4-BE49-F238E27FC236}">
                <a16:creationId xmlns:a16="http://schemas.microsoft.com/office/drawing/2014/main" id="{0D48BDEC-937F-D24C-BE13-AA5CF5891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0" y="1017933"/>
            <a:ext cx="5216764" cy="55301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FF6E029-8FBB-3946-827B-56ED59B904F1}"/>
              </a:ext>
            </a:extLst>
          </p:cNvPr>
          <p:cNvSpPr/>
          <p:nvPr/>
        </p:nvSpPr>
        <p:spPr>
          <a:xfrm rot="18187630">
            <a:off x="9631988" y="5138405"/>
            <a:ext cx="1767211" cy="328538"/>
          </a:xfrm>
          <a:prstGeom prst="rect">
            <a:avLst/>
          </a:prstGeom>
          <a:solidFill>
            <a:srgbClr val="CFF5F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47A6536-4C6C-334B-B584-7C9200188E44}"/>
              </a:ext>
            </a:extLst>
          </p:cNvPr>
          <p:cNvSpPr/>
          <p:nvPr/>
        </p:nvSpPr>
        <p:spPr>
          <a:xfrm rot="18143199">
            <a:off x="7642891" y="4802326"/>
            <a:ext cx="1767211" cy="3285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E003F8-38C4-FD4B-954B-E9169A82D581}"/>
              </a:ext>
            </a:extLst>
          </p:cNvPr>
          <p:cNvSpPr/>
          <p:nvPr/>
        </p:nvSpPr>
        <p:spPr>
          <a:xfrm rot="5520000">
            <a:off x="10457221" y="2721573"/>
            <a:ext cx="979435" cy="365333"/>
          </a:xfrm>
          <a:prstGeom prst="rect">
            <a:avLst/>
          </a:prstGeom>
          <a:solidFill>
            <a:srgbClr val="CFF5F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7105761">
            <a:off x="8995690" y="4317574"/>
            <a:ext cx="3065888" cy="3285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17061462">
            <a:off x="6884221" y="4057493"/>
            <a:ext cx="3223316" cy="3285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oon 15"/>
          <p:cNvSpPr/>
          <p:nvPr/>
        </p:nvSpPr>
        <p:spPr>
          <a:xfrm rot="3780000">
            <a:off x="7134825" y="1961594"/>
            <a:ext cx="971918" cy="2274280"/>
          </a:xfrm>
          <a:prstGeom prst="moon">
            <a:avLst>
              <a:gd name="adj" fmla="val 35692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oon 12"/>
          <p:cNvSpPr/>
          <p:nvPr/>
        </p:nvSpPr>
        <p:spPr>
          <a:xfrm rot="8700000">
            <a:off x="9319009" y="3961256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oon 13"/>
          <p:cNvSpPr/>
          <p:nvPr/>
        </p:nvSpPr>
        <p:spPr>
          <a:xfrm rot="14520000">
            <a:off x="9583242" y="2765574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8700000">
            <a:off x="7250061" y="3624128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14400000">
            <a:off x="7491204" y="2474626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360000">
            <a:off x="5297981" y="4067877"/>
            <a:ext cx="5918061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848" y="1311034"/>
            <a:ext cx="6477000" cy="5054600"/>
          </a:xfrm>
          <a:prstGeom prst="rect">
            <a:avLst/>
          </a:prstGeom>
        </p:spPr>
      </p:pic>
      <p:cxnSp>
        <p:nvCxnSpPr>
          <p:cNvPr id="20" name="Straight Arrow Connector 19"/>
          <p:cNvCxnSpPr>
            <a:cxnSpLocks/>
            <a:endCxn id="22" idx="1"/>
          </p:cNvCxnSpPr>
          <p:nvPr/>
        </p:nvCxnSpPr>
        <p:spPr>
          <a:xfrm flipV="1">
            <a:off x="4360844" y="900107"/>
            <a:ext cx="4249660" cy="2702212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ular Callout 21"/>
          <p:cNvSpPr/>
          <p:nvPr/>
        </p:nvSpPr>
        <p:spPr>
          <a:xfrm>
            <a:off x="8610504" y="492366"/>
            <a:ext cx="2044094" cy="815482"/>
          </a:xfrm>
          <a:prstGeom prst="wedgeRectCallout">
            <a:avLst>
              <a:gd name="adj1" fmla="val 58868"/>
              <a:gd name="adj2" fmla="val 181581"/>
            </a:avLst>
          </a:prstGeom>
          <a:solidFill>
            <a:srgbClr val="FFFC9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cs typeface="Times New Roman"/>
              </a:rPr>
              <a:t>Remove (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Times New Roman"/>
              </a:rPr>
              <a:t>tr4,move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) from π because π can’t ever reach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Times New Roman"/>
              </a:rPr>
              <a:t>tr4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5A07AD-EAF2-064B-A0C1-2EF4DEC93091}"/>
              </a:ext>
            </a:extLst>
          </p:cNvPr>
          <p:cNvSpPr txBox="1"/>
          <p:nvPr/>
        </p:nvSpPr>
        <p:spPr>
          <a:xfrm>
            <a:off x="10476498" y="229650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DACFEB-484D-7A47-802C-9E6853049B64}"/>
              </a:ext>
            </a:extLst>
          </p:cNvPr>
          <p:cNvSpPr txBox="1"/>
          <p:nvPr/>
        </p:nvSpPr>
        <p:spPr>
          <a:xfrm>
            <a:off x="11575957" y="189373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tr5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6F2C273-CD02-0E4D-8B80-B10925DD604F}"/>
              </a:ext>
            </a:extLst>
          </p:cNvPr>
          <p:cNvSpPr/>
          <p:nvPr/>
        </p:nvSpPr>
        <p:spPr>
          <a:xfrm>
            <a:off x="10660287" y="2865196"/>
            <a:ext cx="553297" cy="2143966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304244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4-13 at 2.44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9" y="969819"/>
            <a:ext cx="5290307" cy="56457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Actions Inapplicable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65521" y="1851949"/>
            <a:ext cx="4503245" cy="3049661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</a:bodyPr>
          <a:lstStyle/>
          <a:p>
            <a:r>
              <a:rPr lang="en-US" sz="1800" dirty="0">
                <a:cs typeface="Times New Roman"/>
              </a:rPr>
              <a:t>Modify </a:t>
            </a:r>
            <a:r>
              <a:rPr lang="el-GR" sz="1800" dirty="0"/>
              <a:t>Σ</a:t>
            </a:r>
            <a:r>
              <a:rPr lang="en-US" sz="1800" i="1" baseline="-25000" dirty="0"/>
              <a:t>d</a:t>
            </a:r>
            <a:r>
              <a:rPr lang="en-US" sz="1800" dirty="0"/>
              <a:t> to make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a </a:t>
            </a:r>
            <a:r>
              <a:rPr lang="en-US" sz="1800" dirty="0">
                <a:cs typeface="Times New Roman"/>
              </a:rPr>
              <a:t>inapplicable at </a:t>
            </a:r>
            <a:r>
              <a:rPr lang="en-US" sz="1800" i="1" dirty="0">
                <a:cs typeface="Times New Roman"/>
              </a:rPr>
              <a:t>s</a:t>
            </a:r>
            <a:endParaRPr lang="en-US" sz="1800" dirty="0">
              <a:cs typeface="Times New Roman"/>
            </a:endParaRPr>
          </a:p>
          <a:p>
            <a:pPr lvl="1"/>
            <a:r>
              <a:rPr lang="en-US" sz="1800" dirty="0">
                <a:cs typeface="Times New Roman"/>
              </a:rPr>
              <a:t>worst-case exponential time</a:t>
            </a:r>
          </a:p>
          <a:p>
            <a:r>
              <a:rPr lang="en-US" sz="1800" dirty="0">
                <a:cs typeface="Times New Roman"/>
              </a:rPr>
              <a:t>Better: hash table of bad state-action pairs</a:t>
            </a:r>
          </a:p>
          <a:p>
            <a:pPr lvl="1"/>
            <a:r>
              <a:rPr lang="en-US" sz="1800" dirty="0">
                <a:cs typeface="Times New Roman"/>
              </a:rPr>
              <a:t>For every (</a:t>
            </a:r>
            <a:r>
              <a:rPr lang="en-US" sz="1800" i="1" dirty="0" err="1">
                <a:cs typeface="Times New Roman"/>
              </a:rPr>
              <a:t>s′</a:t>
            </a:r>
            <a:r>
              <a:rPr lang="en-US" sz="1800" dirty="0" err="1">
                <a:cs typeface="Times New Roman"/>
              </a:rPr>
              <a:t>,</a:t>
            </a:r>
            <a:r>
              <a:rPr lang="en-US" sz="1800" i="1" dirty="0" err="1">
                <a:cs typeface="Times New Roman"/>
              </a:rPr>
              <a:t>a</a:t>
            </a:r>
            <a:r>
              <a:rPr lang="en-US" sz="1800" dirty="0">
                <a:cs typeface="Times New Roman"/>
              </a:rPr>
              <a:t>) such that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dirty="0">
                <a:latin typeface="Symbol" charset="2"/>
                <a:cs typeface="Symbol" charset="2"/>
              </a:rPr>
              <a:t>∈</a:t>
            </a:r>
            <a:r>
              <a:rPr lang="en-US" sz="1800" i="1" dirty="0">
                <a:cs typeface="Times New Roman"/>
              </a:rPr>
              <a:t> </a:t>
            </a:r>
            <a:r>
              <a:rPr lang="el-GR" sz="1800" i="1" dirty="0"/>
              <a:t>γ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 err="1">
                <a:cs typeface="Times New Roman"/>
              </a:rPr>
              <a:t>s′</a:t>
            </a:r>
            <a:r>
              <a:rPr lang="en-US" sz="1800" dirty="0" err="1">
                <a:cs typeface="Times New Roman"/>
              </a:rPr>
              <a:t>,</a:t>
            </a:r>
            <a:r>
              <a:rPr lang="en-US" sz="1800" i="1" dirty="0" err="1">
                <a:cs typeface="Times New Roman"/>
              </a:rPr>
              <a:t>a</a:t>
            </a:r>
            <a:r>
              <a:rPr lang="en-US" sz="1800" dirty="0">
                <a:cs typeface="Times New Roman"/>
              </a:rPr>
              <a:t>),</a:t>
            </a:r>
            <a:br>
              <a:rPr lang="en-US" sz="1800" dirty="0">
                <a:cs typeface="Times New Roman"/>
              </a:rPr>
            </a:br>
            <a:r>
              <a:rPr lang="en-US" sz="1800" i="1" dirty="0">
                <a:cs typeface="Times New Roman"/>
              </a:rPr>
              <a:t>Bad</a:t>
            </a:r>
            <a:r>
              <a:rPr lang="en-US" sz="1800" dirty="0">
                <a:cs typeface="Times New Roman"/>
              </a:rPr>
              <a:t>[</a:t>
            </a:r>
            <a:r>
              <a:rPr lang="en-US" sz="1800" i="1" dirty="0">
                <a:cs typeface="Times New Roman"/>
              </a:rPr>
              <a:t>s′</a:t>
            </a:r>
            <a:r>
              <a:rPr lang="en-US" sz="1800" dirty="0">
                <a:cs typeface="Times New Roman"/>
              </a:rPr>
              <a:t>] </a:t>
            </a:r>
            <a:r>
              <a:rPr lang="en-US" sz="1800" dirty="0"/>
              <a:t>←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Bad</a:t>
            </a:r>
            <a:r>
              <a:rPr lang="en-US" sz="1800" dirty="0">
                <a:cs typeface="Times New Roman"/>
              </a:rPr>
              <a:t>[</a:t>
            </a:r>
            <a:r>
              <a:rPr lang="en-US" sz="1800" i="1" dirty="0">
                <a:cs typeface="Times New Roman"/>
              </a:rPr>
              <a:t>s′</a:t>
            </a:r>
            <a:r>
              <a:rPr lang="en-US" sz="1800" dirty="0">
                <a:cs typeface="Times New Roman"/>
              </a:rPr>
              <a:t>]</a:t>
            </a:r>
            <a:r>
              <a:rPr lang="en-US" sz="1800" baseline="-25000" dirty="0">
                <a:cs typeface="Times New Roman"/>
              </a:rPr>
              <a:t> </a:t>
            </a:r>
            <a:r>
              <a:rPr lang="en-US" sz="1800" dirty="0">
                <a:latin typeface="Symbol" charset="2"/>
                <a:cs typeface="Symbol" charset="2"/>
              </a:rPr>
              <a:t>∪</a:t>
            </a:r>
            <a:r>
              <a:rPr lang="en-US" sz="1800" baseline="-25000" dirty="0"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determinization(</a:t>
            </a:r>
            <a:r>
              <a:rPr lang="en-US" sz="1800" i="1" dirty="0">
                <a:latin typeface="Times New Roman"/>
                <a:cs typeface="Times New Roman"/>
              </a:rPr>
              <a:t>a</a:t>
            </a:r>
            <a:r>
              <a:rPr lang="en-US" sz="1800" dirty="0">
                <a:latin typeface="Times New Roman"/>
                <a:cs typeface="Times New Roman"/>
              </a:rPr>
              <a:t>)</a:t>
            </a:r>
          </a:p>
          <a:p>
            <a:pPr lvl="1"/>
            <a:r>
              <a:rPr lang="en-US" sz="1800" dirty="0">
                <a:cs typeface="Times New Roman"/>
              </a:rPr>
              <a:t>Modify classical planner to take the table as an argument</a:t>
            </a:r>
          </a:p>
          <a:p>
            <a:pPr lvl="2"/>
            <a:r>
              <a:rPr lang="en-US" sz="1800" dirty="0">
                <a:cs typeface="Times New Roman"/>
              </a:rPr>
              <a:t>if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dirty="0">
                <a:cs typeface="Times New Roman"/>
              </a:rPr>
              <a:t> is current state, only choose</a:t>
            </a:r>
            <a:br>
              <a:rPr lang="en-US" sz="1800" dirty="0">
                <a:cs typeface="Times New Roman"/>
              </a:rPr>
            </a:br>
            <a:r>
              <a:rPr lang="en-US" sz="1800" dirty="0">
                <a:cs typeface="Times New Roman"/>
              </a:rPr>
              <a:t>actions in </a:t>
            </a:r>
            <a:r>
              <a:rPr lang="en-US" sz="1800" i="1" dirty="0"/>
              <a:t>Applicable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dirty="0"/>
              <a:t>) \ </a:t>
            </a:r>
            <a:r>
              <a:rPr lang="en-US" sz="1800" i="1" dirty="0"/>
              <a:t>Bad</a:t>
            </a:r>
            <a:r>
              <a:rPr lang="en-US" sz="1800" dirty="0"/>
              <a:t>[</a:t>
            </a:r>
            <a:r>
              <a:rPr lang="en-US" sz="1800" i="1" dirty="0"/>
              <a:t>s</a:t>
            </a:r>
            <a:r>
              <a:rPr lang="en-US" sz="1800" dirty="0"/>
              <a:t>]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182092" y="5472547"/>
            <a:ext cx="4791363" cy="115936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6665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Skip Ahead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Several topics I’ll skip for now</a:t>
            </a:r>
          </a:p>
          <a:p>
            <a:pPr lvl="2"/>
            <a:r>
              <a:rPr lang="en-US" dirty="0"/>
              <a:t>will come back later if there’s time</a:t>
            </a:r>
          </a:p>
          <a:p>
            <a:pPr lvl="1"/>
            <a:r>
              <a:rPr lang="en-US" dirty="0"/>
              <a:t>Other kinds of search algorithms</a:t>
            </a:r>
          </a:p>
          <a:p>
            <a:pPr lvl="2"/>
            <a:r>
              <a:rPr lang="en-US" dirty="0"/>
              <a:t>min-max search</a:t>
            </a:r>
          </a:p>
          <a:p>
            <a:pPr lvl="1"/>
            <a:r>
              <a:rPr lang="en-US" dirty="0"/>
              <a:t>Symbolic model checking techniques</a:t>
            </a:r>
          </a:p>
          <a:p>
            <a:pPr lvl="2"/>
            <a:r>
              <a:rPr lang="en-US" dirty="0"/>
              <a:t>Backward search</a:t>
            </a:r>
          </a:p>
          <a:p>
            <a:pPr lvl="2"/>
            <a:r>
              <a:rPr lang="en-US" dirty="0"/>
              <a:t>BDD representation</a:t>
            </a:r>
          </a:p>
          <a:p>
            <a:pPr lvl="3"/>
            <a:r>
              <a:rPr lang="en-US" dirty="0"/>
              <a:t>Reduce search-space size by planning over sets of states</a:t>
            </a:r>
          </a:p>
        </p:txBody>
      </p:sp>
    </p:spTree>
    <p:extLst>
      <p:ext uri="{BB962C8B-B14F-4D97-AF65-F5344CB8AC3E}">
        <p14:creationId xmlns:p14="http://schemas.microsoft.com/office/powerpoint/2010/main" val="17637578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5.6	Online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189182"/>
            <a:ext cx="5004931" cy="5198918"/>
          </a:xfrm>
        </p:spPr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Planning models are approximate – execution seldom works out as planned</a:t>
            </a:r>
          </a:p>
          <a:p>
            <a:pPr lvl="1"/>
            <a:r>
              <a:rPr lang="en-US" dirty="0"/>
              <a:t>Large problems may require too much planning time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motivation even more stronger in nondeterministic domains</a:t>
            </a:r>
          </a:p>
          <a:p>
            <a:pPr lvl="1"/>
            <a:r>
              <a:rPr lang="en-US" dirty="0" err="1"/>
              <a:t>Nondeterminism</a:t>
            </a:r>
            <a:r>
              <a:rPr lang="en-US" dirty="0"/>
              <a:t> makes planning exponentially harder</a:t>
            </a:r>
          </a:p>
          <a:p>
            <a:pPr lvl="2"/>
            <a:r>
              <a:rPr lang="en-US" dirty="0"/>
              <a:t>Exponentially more time, exponentially larger policies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152" y="1244786"/>
            <a:ext cx="3961961" cy="35271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25424" y="4836034"/>
            <a:ext cx="2107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charset="0"/>
              </a:rPr>
              <a:t>Offline vs Runtime</a:t>
            </a:r>
            <a:br>
              <a:rPr lang="en-US" sz="2000" dirty="0">
                <a:latin typeface="Calibri" charset="0"/>
              </a:rPr>
            </a:br>
            <a:r>
              <a:rPr lang="en-US" sz="2000" dirty="0">
                <a:latin typeface="Calibri" charset="0"/>
              </a:rPr>
              <a:t>Search Spaces</a:t>
            </a:r>
          </a:p>
        </p:txBody>
      </p:sp>
    </p:spTree>
    <p:extLst>
      <p:ext uri="{BB962C8B-B14F-4D97-AF65-F5344CB8AC3E}">
        <p14:creationId xmlns:p14="http://schemas.microsoft.com/office/powerpoint/2010/main" val="11874915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Approaches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identify </a:t>
            </a:r>
            <a:r>
              <a:rPr lang="en-US" i="1" dirty="0"/>
              <a:t>good </a:t>
            </a:r>
            <a:r>
              <a:rPr lang="en-US" dirty="0"/>
              <a:t>actions without exploring entire search space</a:t>
            </a:r>
          </a:p>
          <a:p>
            <a:pPr lvl="1"/>
            <a:r>
              <a:rPr lang="en-US" dirty="0"/>
              <a:t>Can be done using heuristic estimates</a:t>
            </a:r>
          </a:p>
          <a:p>
            <a:r>
              <a:rPr lang="en-US" dirty="0"/>
              <a:t>Some domains are </a:t>
            </a:r>
            <a:r>
              <a:rPr lang="en-US" i="1" dirty="0"/>
              <a:t>safely </a:t>
            </a:r>
            <a:r>
              <a:rPr lang="en-US" i="1" dirty="0" err="1"/>
              <a:t>explorable</a:t>
            </a:r>
            <a:endParaRPr lang="en-US" i="1" dirty="0"/>
          </a:p>
          <a:p>
            <a:pPr lvl="1"/>
            <a:r>
              <a:rPr lang="en-US" dirty="0"/>
              <a:t>Safe to create partial plans, because goal states are always reachable</a:t>
            </a:r>
          </a:p>
          <a:p>
            <a:r>
              <a:rPr lang="en-US" dirty="0"/>
              <a:t>In domains with dead-ends, partial planning won’t guarantee success</a:t>
            </a:r>
          </a:p>
          <a:p>
            <a:pPr lvl="1"/>
            <a:r>
              <a:rPr lang="en-US" dirty="0"/>
              <a:t>Can get trapped in dead ends that we would have detected if we had planned fully</a:t>
            </a:r>
          </a:p>
          <a:p>
            <a:pPr lvl="2"/>
            <a:r>
              <a:rPr lang="en-US" dirty="0"/>
              <a:t>No applicable actions</a:t>
            </a:r>
          </a:p>
          <a:p>
            <a:pPr lvl="3"/>
            <a:r>
              <a:rPr lang="en-US" dirty="0"/>
              <a:t>robot’s battery goes dead</a:t>
            </a:r>
          </a:p>
          <a:p>
            <a:pPr lvl="2"/>
            <a:r>
              <a:rPr lang="en-US" dirty="0"/>
              <a:t>Applicable actions, but caught in a loop</a:t>
            </a:r>
          </a:p>
          <a:p>
            <a:pPr lvl="3"/>
            <a:r>
              <a:rPr lang="en-US" dirty="0"/>
              <a:t>robot goes into a collection of rooms from which there’s no exit</a:t>
            </a:r>
          </a:p>
          <a:p>
            <a:pPr lvl="1"/>
            <a:r>
              <a:rPr lang="en-US" dirty="0"/>
              <a:t>But partial planning can still make success more likely</a:t>
            </a:r>
          </a:p>
        </p:txBody>
      </p:sp>
    </p:spTree>
    <p:extLst>
      <p:ext uri="{BB962C8B-B14F-4D97-AF65-F5344CB8AC3E}">
        <p14:creationId xmlns:p14="http://schemas.microsoft.com/office/powerpoint/2010/main" val="39422475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01601"/>
            <a:ext cx="8839200" cy="729673"/>
          </a:xfrm>
        </p:spPr>
        <p:txBody>
          <a:bodyPr/>
          <a:lstStyle/>
          <a:p>
            <a:r>
              <a:rPr lang="en-US" dirty="0" err="1"/>
              <a:t>Lookahead</a:t>
            </a:r>
            <a:r>
              <a:rPr lang="en-US" dirty="0"/>
              <a:t>-Partial-Plan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4225" y="1311034"/>
            <a:ext cx="6173103" cy="2260803"/>
          </a:xfrm>
          <a:ln>
            <a:noFill/>
          </a:ln>
        </p:spPr>
        <p:txBody>
          <a:bodyPr/>
          <a:lstStyle/>
          <a:p>
            <a:r>
              <a:rPr lang="en-US" dirty="0"/>
              <a:t>Adaptation of </a:t>
            </a:r>
            <a:r>
              <a:rPr lang="en-US" dirty="0">
                <a:latin typeface="Calibri"/>
                <a:cs typeface="Calibri"/>
              </a:rPr>
              <a:t>Run-Lazy-Lookahead</a:t>
            </a:r>
            <a:r>
              <a:rPr lang="en-US" dirty="0">
                <a:cs typeface="Times New Roman"/>
              </a:rPr>
              <a:t> (Chapter 2)</a:t>
            </a:r>
          </a:p>
          <a:p>
            <a:r>
              <a:rPr lang="en-US" dirty="0">
                <a:latin typeface="Calibri"/>
                <a:cs typeface="Calibri"/>
              </a:rPr>
              <a:t>Lookahead</a:t>
            </a:r>
            <a:r>
              <a:rPr lang="en-US" dirty="0">
                <a:cs typeface="Times New Roman"/>
              </a:rPr>
              <a:t> is any planning</a:t>
            </a:r>
            <a:br>
              <a:rPr lang="en-US" dirty="0">
                <a:cs typeface="Times New Roman"/>
              </a:rPr>
            </a:br>
            <a:r>
              <a:rPr lang="en-US" dirty="0">
                <a:cs typeface="Times New Roman"/>
              </a:rPr>
              <a:t>algorithm that returns a policy </a:t>
            </a:r>
            <a:r>
              <a:rPr lang="en-US" i="1" dirty="0">
                <a:cs typeface="Times New Roman"/>
              </a:rPr>
              <a:t>π</a:t>
            </a:r>
            <a:endParaRPr lang="en-US" dirty="0">
              <a:cs typeface="Times New Roman"/>
            </a:endParaRPr>
          </a:p>
          <a:p>
            <a:pPr lvl="1"/>
            <a:r>
              <a:rPr lang="en-US" dirty="0">
                <a:cs typeface="Times New Roman"/>
              </a:rPr>
              <a:t>π may be partial or unsafe solution</a:t>
            </a:r>
          </a:p>
          <a:p>
            <a:r>
              <a:rPr lang="en-US" dirty="0">
                <a:cs typeface="Times New Roman"/>
              </a:rPr>
              <a:t>Execute </a:t>
            </a:r>
            <a:r>
              <a:rPr lang="en-US" i="1" dirty="0">
                <a:cs typeface="Times New Roman"/>
              </a:rPr>
              <a:t>π </a:t>
            </a:r>
            <a:r>
              <a:rPr lang="en-US" dirty="0">
                <a:cs typeface="Times New Roman"/>
              </a:rPr>
              <a:t>as far as it will go, then call </a:t>
            </a:r>
            <a:r>
              <a:rPr lang="en-US" dirty="0">
                <a:latin typeface="Calibri" charset="0"/>
                <a:cs typeface="Times New Roman"/>
              </a:rPr>
              <a:t>Lookahead </a:t>
            </a:r>
            <a:r>
              <a:rPr lang="en-US" dirty="0">
                <a:cs typeface="Times New Roman"/>
              </a:rPr>
              <a:t>again</a:t>
            </a:r>
          </a:p>
          <a:p>
            <a:pPr lvl="1"/>
            <a:endParaRPr lang="en-US" dirty="0">
              <a:latin typeface="Calibri"/>
              <a:cs typeface="Calibri"/>
            </a:endParaRPr>
          </a:p>
          <a:p>
            <a:pPr lvl="1"/>
            <a:endParaRPr lang="en-US" dirty="0">
              <a:cs typeface="Times New Roman"/>
            </a:endParaRPr>
          </a:p>
        </p:txBody>
      </p:sp>
      <p:pic>
        <p:nvPicPr>
          <p:cNvPr id="7" name="Picture 6" descr="Screen Shot 2016-04-13 at 5.27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84" y="3838334"/>
            <a:ext cx="4611358" cy="245839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0" name="Moon 9">
            <a:extLst>
              <a:ext uri="{FF2B5EF4-FFF2-40B4-BE49-F238E27FC236}">
                <a16:creationId xmlns:a16="http://schemas.microsoft.com/office/drawing/2014/main" id="{05E2CE4E-973B-5F49-A905-25E9EB12CFAB}"/>
              </a:ext>
            </a:extLst>
          </p:cNvPr>
          <p:cNvSpPr/>
          <p:nvPr/>
        </p:nvSpPr>
        <p:spPr>
          <a:xfrm rot="8700000">
            <a:off x="9319009" y="3961256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>
            <a:extLst>
              <a:ext uri="{FF2B5EF4-FFF2-40B4-BE49-F238E27FC236}">
                <a16:creationId xmlns:a16="http://schemas.microsoft.com/office/drawing/2014/main" id="{1434930D-84C5-234A-8296-E300E61FB381}"/>
              </a:ext>
            </a:extLst>
          </p:cNvPr>
          <p:cNvSpPr/>
          <p:nvPr/>
        </p:nvSpPr>
        <p:spPr>
          <a:xfrm rot="14520000">
            <a:off x="9583242" y="2765574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oon 11">
            <a:extLst>
              <a:ext uri="{FF2B5EF4-FFF2-40B4-BE49-F238E27FC236}">
                <a16:creationId xmlns:a16="http://schemas.microsoft.com/office/drawing/2014/main" id="{878CF4C2-39BB-9E41-89F6-B3BDB75F2D2F}"/>
              </a:ext>
            </a:extLst>
          </p:cNvPr>
          <p:cNvSpPr/>
          <p:nvPr/>
        </p:nvSpPr>
        <p:spPr>
          <a:xfrm rot="8700000">
            <a:off x="7250061" y="3624128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oon 12">
            <a:extLst>
              <a:ext uri="{FF2B5EF4-FFF2-40B4-BE49-F238E27FC236}">
                <a16:creationId xmlns:a16="http://schemas.microsoft.com/office/drawing/2014/main" id="{9693C58B-1880-E24C-A0B3-AEC8A8507C5B}"/>
              </a:ext>
            </a:extLst>
          </p:cNvPr>
          <p:cNvSpPr/>
          <p:nvPr/>
        </p:nvSpPr>
        <p:spPr>
          <a:xfrm rot="14400000">
            <a:off x="7491204" y="2474626"/>
            <a:ext cx="825348" cy="2274280"/>
          </a:xfrm>
          <a:prstGeom prst="moon">
            <a:avLst>
              <a:gd name="adj" fmla="val 43921"/>
            </a:avLst>
          </a:prstGeom>
          <a:solidFill>
            <a:srgbClr val="D0F7F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B2F722-7A37-824E-8F3E-DCB88647DFFE}"/>
              </a:ext>
            </a:extLst>
          </p:cNvPr>
          <p:cNvSpPr/>
          <p:nvPr/>
        </p:nvSpPr>
        <p:spPr>
          <a:xfrm rot="360000">
            <a:off x="5297981" y="4067877"/>
            <a:ext cx="5918061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76A9156-0752-FD47-975A-02FA94DA0268}"/>
              </a:ext>
            </a:extLst>
          </p:cNvPr>
          <p:cNvSpPr/>
          <p:nvPr/>
        </p:nvSpPr>
        <p:spPr>
          <a:xfrm>
            <a:off x="7992694" y="5422046"/>
            <a:ext cx="301752" cy="301752"/>
          </a:xfrm>
          <a:prstGeom prst="ellipse">
            <a:avLst/>
          </a:prstGeom>
          <a:solidFill>
            <a:srgbClr val="FFFC9C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51F25A-EBD4-8946-80E6-2B7737DC84F6}"/>
              </a:ext>
            </a:extLst>
          </p:cNvPr>
          <p:cNvSpPr/>
          <p:nvPr/>
        </p:nvSpPr>
        <p:spPr>
          <a:xfrm>
            <a:off x="9990567" y="5722550"/>
            <a:ext cx="301752" cy="301752"/>
          </a:xfrm>
          <a:prstGeom prst="ellipse">
            <a:avLst/>
          </a:prstGeom>
          <a:solidFill>
            <a:srgbClr val="FFFC9C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64C2A7-BEE0-644C-B316-053970D74CA1}"/>
              </a:ext>
            </a:extLst>
          </p:cNvPr>
          <p:cNvSpPr txBox="1"/>
          <p:nvPr/>
        </p:nvSpPr>
        <p:spPr>
          <a:xfrm>
            <a:off x="10476498" y="229650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69A985-C81E-9047-B2D1-30162AAAD167}"/>
              </a:ext>
            </a:extLst>
          </p:cNvPr>
          <p:cNvSpPr txBox="1"/>
          <p:nvPr/>
        </p:nvSpPr>
        <p:spPr>
          <a:xfrm>
            <a:off x="11575957" y="189373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tr5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0F021CA-EB80-7244-8CE6-4EF1145C1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848" y="1311034"/>
            <a:ext cx="6477000" cy="50546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5386FEA7-75F5-754B-89CC-0A5247663F26}"/>
              </a:ext>
            </a:extLst>
          </p:cNvPr>
          <p:cNvSpPr/>
          <p:nvPr/>
        </p:nvSpPr>
        <p:spPr>
          <a:xfrm>
            <a:off x="10664160" y="2820141"/>
            <a:ext cx="553297" cy="2143966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3351918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012411B-78B4-72FE-B4DA-7C335DF41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73" y="1097771"/>
            <a:ext cx="6049268" cy="2504704"/>
          </a:xfrm>
          <a:prstGeom prst="rect">
            <a:avLst/>
          </a:prstGeom>
          <a:ln>
            <a:solidFill>
              <a:schemeClr val="accent2">
                <a:lumMod val="1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01601"/>
            <a:ext cx="8839200" cy="729673"/>
          </a:xfrm>
        </p:spPr>
        <p:txBody>
          <a:bodyPr/>
          <a:lstStyle/>
          <a:p>
            <a:r>
              <a:rPr lang="en-US" dirty="0"/>
              <a:t>FS-</a:t>
            </a:r>
            <a:r>
              <a:rPr lang="en-US" dirty="0" err="1"/>
              <a:t>Replan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15878" y="4182950"/>
            <a:ext cx="6173103" cy="2260803"/>
          </a:xfrm>
          <a:ln>
            <a:noFill/>
          </a:ln>
        </p:spPr>
        <p:txBody>
          <a:bodyPr/>
          <a:lstStyle/>
          <a:p>
            <a:r>
              <a:rPr lang="en-US" dirty="0">
                <a:latin typeface="Times New Roman" charset="0"/>
                <a:cs typeface="Calibri"/>
              </a:rPr>
              <a:t>Adaptation of </a:t>
            </a:r>
            <a:r>
              <a:rPr lang="en-US" dirty="0">
                <a:latin typeface="Calibri"/>
                <a:cs typeface="Calibri"/>
              </a:rPr>
              <a:t>Lookahead-Partial-Plan</a:t>
            </a:r>
            <a:endParaRPr lang="en-US" dirty="0">
              <a:cs typeface="Times New Roman"/>
            </a:endParaRPr>
          </a:p>
          <a:p>
            <a:pPr lvl="1"/>
            <a:r>
              <a:rPr lang="en-US" dirty="0">
                <a:cs typeface="Times New Roman"/>
              </a:rPr>
              <a:t>Calls classical planner on determinized domain</a:t>
            </a:r>
          </a:p>
          <a:p>
            <a:pPr lvl="1"/>
            <a:r>
              <a:rPr lang="en-US" dirty="0">
                <a:cs typeface="Times New Roman"/>
              </a:rPr>
              <a:t>Gets plan, converts converts to policy</a:t>
            </a:r>
          </a:p>
          <a:p>
            <a:pPr lvl="2"/>
            <a:r>
              <a:rPr lang="en-US" dirty="0">
                <a:cs typeface="Times New Roman"/>
              </a:rPr>
              <a:t>Unsafe solution</a:t>
            </a:r>
          </a:p>
          <a:p>
            <a:pPr lvl="1"/>
            <a:r>
              <a:rPr lang="en-US" dirty="0">
                <a:cs typeface="Times New Roman"/>
              </a:rPr>
              <a:t>Executes policy as far as it will go, then calls classical planner again </a:t>
            </a:r>
          </a:p>
        </p:txBody>
      </p:sp>
      <p:sp>
        <p:nvSpPr>
          <p:cNvPr id="10" name="Moon 9">
            <a:extLst>
              <a:ext uri="{FF2B5EF4-FFF2-40B4-BE49-F238E27FC236}">
                <a16:creationId xmlns:a16="http://schemas.microsoft.com/office/drawing/2014/main" id="{05E2CE4E-973B-5F49-A905-25E9EB12CFAB}"/>
              </a:ext>
            </a:extLst>
          </p:cNvPr>
          <p:cNvSpPr/>
          <p:nvPr/>
        </p:nvSpPr>
        <p:spPr>
          <a:xfrm rot="8700000">
            <a:off x="9319009" y="3961256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>
            <a:extLst>
              <a:ext uri="{FF2B5EF4-FFF2-40B4-BE49-F238E27FC236}">
                <a16:creationId xmlns:a16="http://schemas.microsoft.com/office/drawing/2014/main" id="{1434930D-84C5-234A-8296-E300E61FB381}"/>
              </a:ext>
            </a:extLst>
          </p:cNvPr>
          <p:cNvSpPr/>
          <p:nvPr/>
        </p:nvSpPr>
        <p:spPr>
          <a:xfrm rot="14520000">
            <a:off x="9583242" y="2765574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oon 11">
            <a:extLst>
              <a:ext uri="{FF2B5EF4-FFF2-40B4-BE49-F238E27FC236}">
                <a16:creationId xmlns:a16="http://schemas.microsoft.com/office/drawing/2014/main" id="{878CF4C2-39BB-9E41-89F6-B3BDB75F2D2F}"/>
              </a:ext>
            </a:extLst>
          </p:cNvPr>
          <p:cNvSpPr/>
          <p:nvPr/>
        </p:nvSpPr>
        <p:spPr>
          <a:xfrm rot="8700000">
            <a:off x="7250061" y="3624128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oon 12">
            <a:extLst>
              <a:ext uri="{FF2B5EF4-FFF2-40B4-BE49-F238E27FC236}">
                <a16:creationId xmlns:a16="http://schemas.microsoft.com/office/drawing/2014/main" id="{9693C58B-1880-E24C-A0B3-AEC8A8507C5B}"/>
              </a:ext>
            </a:extLst>
          </p:cNvPr>
          <p:cNvSpPr/>
          <p:nvPr/>
        </p:nvSpPr>
        <p:spPr>
          <a:xfrm rot="14400000">
            <a:off x="7491204" y="2474626"/>
            <a:ext cx="825348" cy="2274280"/>
          </a:xfrm>
          <a:prstGeom prst="moon">
            <a:avLst>
              <a:gd name="adj" fmla="val 43921"/>
            </a:avLst>
          </a:prstGeom>
          <a:solidFill>
            <a:srgbClr val="D0F7F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B2F722-7A37-824E-8F3E-DCB88647DFFE}"/>
              </a:ext>
            </a:extLst>
          </p:cNvPr>
          <p:cNvSpPr/>
          <p:nvPr/>
        </p:nvSpPr>
        <p:spPr>
          <a:xfrm rot="360000">
            <a:off x="5297981" y="4067877"/>
            <a:ext cx="5918061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76A9156-0752-FD47-975A-02FA94DA0268}"/>
              </a:ext>
            </a:extLst>
          </p:cNvPr>
          <p:cNvSpPr/>
          <p:nvPr/>
        </p:nvSpPr>
        <p:spPr>
          <a:xfrm>
            <a:off x="7992694" y="5422046"/>
            <a:ext cx="301752" cy="301752"/>
          </a:xfrm>
          <a:prstGeom prst="ellipse">
            <a:avLst/>
          </a:prstGeom>
          <a:solidFill>
            <a:srgbClr val="FFFC9C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51F25A-EBD4-8946-80E6-2B7737DC84F6}"/>
              </a:ext>
            </a:extLst>
          </p:cNvPr>
          <p:cNvSpPr/>
          <p:nvPr/>
        </p:nvSpPr>
        <p:spPr>
          <a:xfrm>
            <a:off x="9990567" y="5722550"/>
            <a:ext cx="301752" cy="301752"/>
          </a:xfrm>
          <a:prstGeom prst="ellipse">
            <a:avLst/>
          </a:prstGeom>
          <a:solidFill>
            <a:srgbClr val="FFFC9C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64C2A7-BEE0-644C-B316-053970D74CA1}"/>
              </a:ext>
            </a:extLst>
          </p:cNvPr>
          <p:cNvSpPr txBox="1"/>
          <p:nvPr/>
        </p:nvSpPr>
        <p:spPr>
          <a:xfrm>
            <a:off x="10476498" y="229650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69A985-C81E-9047-B2D1-30162AAAD167}"/>
              </a:ext>
            </a:extLst>
          </p:cNvPr>
          <p:cNvSpPr txBox="1"/>
          <p:nvPr/>
        </p:nvSpPr>
        <p:spPr>
          <a:xfrm>
            <a:off x="11575957" y="189373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519113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/>
              </a:rPr>
              <a:t>tr5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30B9A2-D18D-CEB7-2644-29C88382A7A6}"/>
              </a:ext>
            </a:extLst>
          </p:cNvPr>
          <p:cNvSpPr/>
          <p:nvPr/>
        </p:nvSpPr>
        <p:spPr>
          <a:xfrm rot="360000">
            <a:off x="5298490" y="4068200"/>
            <a:ext cx="5918061" cy="460494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0F021CA-EB80-7244-8CE6-4EF1145C1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848" y="1311034"/>
            <a:ext cx="6477000" cy="50546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5386FEA7-75F5-754B-89CC-0A5247663F26}"/>
              </a:ext>
            </a:extLst>
          </p:cNvPr>
          <p:cNvSpPr/>
          <p:nvPr/>
        </p:nvSpPr>
        <p:spPr>
          <a:xfrm>
            <a:off x="10664160" y="2820141"/>
            <a:ext cx="553297" cy="2143966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7108708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2151"/>
            <a:ext cx="8839200" cy="729673"/>
          </a:xfrm>
        </p:spPr>
        <p:txBody>
          <a:bodyPr/>
          <a:lstStyle/>
          <a:p>
            <a:r>
              <a:rPr lang="en-US" dirty="0"/>
              <a:t>More Possibilities for Lookahead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64520" y="1053184"/>
            <a:ext cx="8708065" cy="4716285"/>
          </a:xfrm>
          <a:noFill/>
        </p:spPr>
        <p:txBody>
          <a:bodyPr/>
          <a:lstStyle/>
          <a:p>
            <a:pPr>
              <a:tabLst>
                <a:tab pos="681038" algn="l"/>
              </a:tabLst>
            </a:pPr>
            <a:r>
              <a:rPr lang="en-US" dirty="0">
                <a:cs typeface="Times New Roman"/>
              </a:rPr>
              <a:t>What if 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Lookahead </a:t>
            </a:r>
            <a:r>
              <a:rPr lang="en-US" dirty="0">
                <a:cs typeface="Times New Roman"/>
              </a:rPr>
              <a:t>doesn’t </a:t>
            </a:r>
            <a:br>
              <a:rPr lang="en-US" dirty="0">
                <a:cs typeface="Times New Roman"/>
              </a:rPr>
            </a:br>
            <a:r>
              <a:rPr lang="en-US" dirty="0">
                <a:cs typeface="Times New Roman"/>
              </a:rPr>
              <a:t>have time to run to completion?</a:t>
            </a:r>
          </a:p>
          <a:p>
            <a:pPr lvl="1">
              <a:tabLst>
                <a:tab pos="681038" algn="l"/>
              </a:tabLst>
            </a:pPr>
            <a:r>
              <a:rPr lang="en-US" dirty="0"/>
              <a:t>Can use the same techniques </a:t>
            </a:r>
            <a:br>
              <a:rPr lang="en-US" dirty="0"/>
            </a:br>
            <a:r>
              <a:rPr lang="en-US" dirty="0"/>
              <a:t>we discussed in Chapter 3</a:t>
            </a:r>
          </a:p>
          <a:p>
            <a:pPr lvl="2">
              <a:tabLst>
                <a:tab pos="681038" algn="l"/>
              </a:tabLst>
            </a:pPr>
            <a:r>
              <a:rPr lang="en-US" dirty="0"/>
              <a:t>Receding horizon</a:t>
            </a:r>
          </a:p>
          <a:p>
            <a:pPr lvl="2">
              <a:tabLst>
                <a:tab pos="681038" algn="l"/>
              </a:tabLst>
            </a:pPr>
            <a:r>
              <a:rPr lang="en-US" dirty="0"/>
              <a:t>Sampling</a:t>
            </a:r>
          </a:p>
          <a:p>
            <a:pPr lvl="2">
              <a:tabLst>
                <a:tab pos="681038" algn="l"/>
              </a:tabLst>
            </a:pPr>
            <a:r>
              <a:rPr lang="en-US" dirty="0" err="1"/>
              <a:t>Subgoaling</a:t>
            </a:r>
            <a:endParaRPr lang="en-US" dirty="0"/>
          </a:p>
          <a:p>
            <a:pPr lvl="2">
              <a:tabLst>
                <a:tab pos="681038" algn="l"/>
              </a:tabLst>
            </a:pPr>
            <a:r>
              <a:rPr lang="en-US" dirty="0"/>
              <a:t>Iterative deepening</a:t>
            </a:r>
          </a:p>
          <a:p>
            <a:pPr lvl="1">
              <a:tabLst>
                <a:tab pos="681038" algn="l"/>
              </a:tabLst>
            </a:pPr>
            <a:r>
              <a:rPr lang="en-US" dirty="0"/>
              <a:t>A few others …</a:t>
            </a:r>
          </a:p>
          <a:p>
            <a:pPr lvl="1">
              <a:tabLst>
                <a:tab pos="681038" algn="l"/>
              </a:tabLst>
            </a:pPr>
            <a:endParaRPr lang="en-US" dirty="0"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951046" y="1706447"/>
            <a:ext cx="1005428" cy="68480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en-US" dirty="0">
                <a:solidFill>
                  <a:srgbClr val="118040"/>
                </a:solidFill>
                <a:latin typeface="Times New Roman" charset="0"/>
              </a:rPr>
              <a:t>Planning</a:t>
            </a:r>
          </a:p>
          <a:p>
            <a:pPr>
              <a:spcBef>
                <a:spcPts val="300"/>
              </a:spcBef>
            </a:pPr>
            <a:r>
              <a:rPr lang="en-US" dirty="0">
                <a:solidFill>
                  <a:srgbClr val="FB0107"/>
                </a:solidFill>
                <a:latin typeface="Times New Roman" charset="0"/>
              </a:rPr>
              <a:t>Acting</a:t>
            </a:r>
          </a:p>
        </p:txBody>
      </p:sp>
      <p:sp>
        <p:nvSpPr>
          <p:cNvPr id="16" name="Isosceles Triangle 48"/>
          <p:cNvSpPr/>
          <p:nvPr/>
        </p:nvSpPr>
        <p:spPr bwMode="auto">
          <a:xfrm rot="1020000">
            <a:off x="7415534" y="2609286"/>
            <a:ext cx="966280" cy="782193"/>
          </a:xfrm>
          <a:prstGeom prst="triangle">
            <a:avLst>
              <a:gd name="adj" fmla="val 74762"/>
            </a:avLst>
          </a:prstGeom>
          <a:solidFill>
            <a:srgbClr val="D0F5E3"/>
          </a:solidFill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" pitchFamily="-112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8241836" y="2696331"/>
            <a:ext cx="4523" cy="819315"/>
          </a:xfrm>
          <a:prstGeom prst="line">
            <a:avLst/>
          </a:prstGeom>
          <a:ln w="19050" cmpd="sng"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Isosceles Triangle 52"/>
          <p:cNvSpPr/>
          <p:nvPr/>
        </p:nvSpPr>
        <p:spPr bwMode="auto">
          <a:xfrm rot="1020000">
            <a:off x="7807169" y="2582215"/>
            <a:ext cx="966280" cy="782193"/>
          </a:xfrm>
          <a:prstGeom prst="triangle">
            <a:avLst>
              <a:gd name="adj" fmla="val 74762"/>
            </a:avLst>
          </a:prstGeom>
          <a:solidFill>
            <a:srgbClr val="D0F5E3"/>
          </a:solidFill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" pitchFamily="-112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8633471" y="2669260"/>
            <a:ext cx="4523" cy="819315"/>
          </a:xfrm>
          <a:prstGeom prst="line">
            <a:avLst/>
          </a:prstGeom>
          <a:ln w="19050" cmpd="sng"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8976941" y="2669436"/>
            <a:ext cx="4523" cy="819315"/>
          </a:xfrm>
          <a:prstGeom prst="line">
            <a:avLst/>
          </a:prstGeom>
          <a:ln w="19050" cmpd="sng"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Isosceles Triangle 56"/>
          <p:cNvSpPr/>
          <p:nvPr/>
        </p:nvSpPr>
        <p:spPr bwMode="auto">
          <a:xfrm rot="1020000">
            <a:off x="8528387" y="2564285"/>
            <a:ext cx="966280" cy="782193"/>
          </a:xfrm>
          <a:prstGeom prst="triangle">
            <a:avLst>
              <a:gd name="adj" fmla="val 74762"/>
            </a:avLst>
          </a:prstGeom>
          <a:solidFill>
            <a:srgbClr val="D0F5E3"/>
          </a:solidFill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" pitchFamily="-112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 flipV="1">
            <a:off x="9354689" y="2651330"/>
            <a:ext cx="4523" cy="819315"/>
          </a:xfrm>
          <a:prstGeom prst="line">
            <a:avLst/>
          </a:prstGeom>
          <a:ln w="19050" cmpd="sng"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9753883" y="2647024"/>
            <a:ext cx="4523" cy="819315"/>
          </a:xfrm>
          <a:prstGeom prst="line">
            <a:avLst/>
          </a:prstGeom>
          <a:ln w="19050" cmpd="sng"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Isosceles Triangle 60"/>
          <p:cNvSpPr/>
          <p:nvPr/>
        </p:nvSpPr>
        <p:spPr bwMode="auto">
          <a:xfrm rot="1020000">
            <a:off x="9074517" y="2439827"/>
            <a:ext cx="966280" cy="782193"/>
          </a:xfrm>
          <a:prstGeom prst="triangle">
            <a:avLst>
              <a:gd name="adj" fmla="val 74762"/>
            </a:avLst>
          </a:prstGeom>
          <a:solidFill>
            <a:srgbClr val="D0F5E3"/>
          </a:solidFill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" pitchFamily="-112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H="1" flipV="1">
            <a:off x="9900819" y="2526872"/>
            <a:ext cx="4523" cy="819315"/>
          </a:xfrm>
          <a:prstGeom prst="line">
            <a:avLst/>
          </a:prstGeom>
          <a:ln w="19050" cmpd="sng"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 bwMode="auto">
          <a:xfrm rot="5400000" flipH="1" flipV="1">
            <a:off x="8518091" y="1853222"/>
            <a:ext cx="215571" cy="2560320"/>
          </a:xfrm>
          <a:prstGeom prst="curvedConnector4">
            <a:avLst>
              <a:gd name="adj1" fmla="val 20871"/>
              <a:gd name="adj2" fmla="val 58747"/>
            </a:avLst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Isosceles Triangle 66"/>
          <p:cNvSpPr/>
          <p:nvPr/>
        </p:nvSpPr>
        <p:spPr bwMode="auto">
          <a:xfrm rot="1020000">
            <a:off x="7389606" y="5240706"/>
            <a:ext cx="944188" cy="782193"/>
          </a:xfrm>
          <a:prstGeom prst="triangle">
            <a:avLst>
              <a:gd name="adj" fmla="val 74762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" pitchFamily="-112" charset="0"/>
            </a:endParaRPr>
          </a:p>
        </p:txBody>
      </p:sp>
      <p:cxnSp>
        <p:nvCxnSpPr>
          <p:cNvPr id="28" name="Curved Connector 27"/>
          <p:cNvCxnSpPr/>
          <p:nvPr/>
        </p:nvCxnSpPr>
        <p:spPr bwMode="auto">
          <a:xfrm flipV="1">
            <a:off x="7323346" y="5722580"/>
            <a:ext cx="864223" cy="14362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Isosceles Triangle 68"/>
          <p:cNvSpPr/>
          <p:nvPr/>
        </p:nvSpPr>
        <p:spPr bwMode="auto">
          <a:xfrm rot="1020000">
            <a:off x="8291948" y="5090743"/>
            <a:ext cx="944188" cy="782193"/>
          </a:xfrm>
          <a:prstGeom prst="triangle">
            <a:avLst>
              <a:gd name="adj" fmla="val 74762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" pitchFamily="-112" charset="0"/>
            </a:endParaRPr>
          </a:p>
        </p:txBody>
      </p:sp>
      <p:cxnSp>
        <p:nvCxnSpPr>
          <p:cNvPr id="38" name="Curved Connector 37"/>
          <p:cNvCxnSpPr/>
          <p:nvPr/>
        </p:nvCxnSpPr>
        <p:spPr bwMode="auto">
          <a:xfrm flipH="1" flipV="1">
            <a:off x="8225689" y="5723797"/>
            <a:ext cx="864223" cy="14362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Isosceles Triangle 70"/>
          <p:cNvSpPr/>
          <p:nvPr/>
        </p:nvSpPr>
        <p:spPr bwMode="auto">
          <a:xfrm rot="1020000">
            <a:off x="9200494" y="5234365"/>
            <a:ext cx="944188" cy="782193"/>
          </a:xfrm>
          <a:prstGeom prst="triangle">
            <a:avLst>
              <a:gd name="adj" fmla="val 74762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" pitchFamily="-112" charset="0"/>
            </a:endParaRPr>
          </a:p>
        </p:txBody>
      </p:sp>
      <p:cxnSp>
        <p:nvCxnSpPr>
          <p:cNvPr id="40" name="Curved Connector 39"/>
          <p:cNvCxnSpPr/>
          <p:nvPr/>
        </p:nvCxnSpPr>
        <p:spPr bwMode="auto">
          <a:xfrm flipV="1">
            <a:off x="9134234" y="5723798"/>
            <a:ext cx="864223" cy="14362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Curved Connector 40"/>
          <p:cNvCxnSpPr/>
          <p:nvPr/>
        </p:nvCxnSpPr>
        <p:spPr bwMode="auto">
          <a:xfrm flipV="1">
            <a:off x="7362836" y="3896657"/>
            <a:ext cx="2601483" cy="452891"/>
          </a:xfrm>
          <a:prstGeom prst="curvedConnector3">
            <a:avLst>
              <a:gd name="adj1" fmla="val 32051"/>
            </a:avLst>
          </a:prstGeom>
          <a:solidFill>
            <a:schemeClr val="accent1"/>
          </a:solidFill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Curved Connector 41"/>
          <p:cNvCxnSpPr/>
          <p:nvPr/>
        </p:nvCxnSpPr>
        <p:spPr bwMode="auto">
          <a:xfrm flipH="1" flipV="1">
            <a:off x="7362836" y="4375517"/>
            <a:ext cx="2601483" cy="452891"/>
          </a:xfrm>
          <a:prstGeom prst="curvedConnector3">
            <a:avLst>
              <a:gd name="adj1" fmla="val 45906"/>
            </a:avLst>
          </a:prstGeom>
          <a:solidFill>
            <a:schemeClr val="accent1"/>
          </a:solidFill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Curved Connector 42"/>
          <p:cNvCxnSpPr/>
          <p:nvPr/>
        </p:nvCxnSpPr>
        <p:spPr bwMode="auto">
          <a:xfrm flipV="1">
            <a:off x="7362836" y="4185305"/>
            <a:ext cx="2601483" cy="177835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Curved Connector 43"/>
          <p:cNvCxnSpPr/>
          <p:nvPr/>
        </p:nvCxnSpPr>
        <p:spPr bwMode="auto">
          <a:xfrm rot="10800000">
            <a:off x="7362837" y="4354058"/>
            <a:ext cx="2605005" cy="173334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Curved Connector 44"/>
          <p:cNvCxnSpPr/>
          <p:nvPr/>
        </p:nvCxnSpPr>
        <p:spPr bwMode="auto">
          <a:xfrm rot="10800000" flipV="1">
            <a:off x="7362836" y="4020932"/>
            <a:ext cx="2615538" cy="333125"/>
          </a:xfrm>
          <a:prstGeom prst="curvedConnector3">
            <a:avLst>
              <a:gd name="adj1" fmla="val 54832"/>
            </a:avLst>
          </a:prstGeom>
          <a:solidFill>
            <a:schemeClr val="accent1"/>
          </a:solidFill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Curved Connector 45"/>
          <p:cNvCxnSpPr/>
          <p:nvPr/>
        </p:nvCxnSpPr>
        <p:spPr bwMode="auto">
          <a:xfrm rot="10800000">
            <a:off x="7379168" y="4361619"/>
            <a:ext cx="2599208" cy="596643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28199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 Over Policies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609600" y="914401"/>
                <a:ext cx="5384800" cy="5521324"/>
              </a:xfrm>
            </p:spPr>
            <p:txBody>
              <a:bodyPr/>
              <a:lstStyle/>
              <a:p>
                <a:r>
                  <a:rPr lang="en-US" i="1" dirty="0"/>
                  <a:t>Transitive closure</a:t>
                </a:r>
                <a:r>
                  <a:rPr lang="en-US" dirty="0"/>
                  <a:t>: 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/>
                          <m:t>γ</m:t>
                        </m:r>
                      </m:e>
                    </m:acc>
                  </m:oMath>
                </a14:m>
                <a:r>
                  <a:rPr lang="en-US" dirty="0"/>
                  <a:t>(</a:t>
                </a:r>
                <a:r>
                  <a:rPr lang="en-US" i="1" dirty="0"/>
                  <a:t>s,</a:t>
                </a:r>
                <a:r>
                  <a:rPr lang="en-US" dirty="0"/>
                  <a:t>π) = {all states reachable from </a:t>
                </a:r>
                <a:r>
                  <a:rPr lang="en-US" i="1" dirty="0"/>
                  <a:t>s</a:t>
                </a:r>
                <a:r>
                  <a:rPr lang="en-US" dirty="0"/>
                  <a:t> using π}</a:t>
                </a:r>
                <a:endParaRPr lang="en-US" sz="1800" dirty="0">
                  <a:latin typeface="Calibri" charset="0"/>
                  <a:ea typeface="Calibri" charset="0"/>
                  <a:cs typeface="Calibri" charset="0"/>
                </a:endParaRP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/>
                          <m:t>γ</m:t>
                        </m:r>
                      </m:e>
                    </m:acc>
                  </m:oMath>
                </a14:m>
                <a:r>
                  <a:rPr lang="en-US" dirty="0"/>
                  <a:t>(</a:t>
                </a:r>
                <a:r>
                  <a:rPr lang="en-US" i="1" dirty="0"/>
                  <a:t>s,</a:t>
                </a:r>
                <a:r>
                  <a:rPr lang="en-US" dirty="0"/>
                  <a:t>π) = </a:t>
                </a:r>
                <a:r>
                  <a:rPr lang="en-US" i="1" dirty="0"/>
                  <a:t>S</a:t>
                </a:r>
                <a:r>
                  <a:rPr lang="en-US" baseline="-25000" dirty="0"/>
                  <a:t>0</a:t>
                </a:r>
                <a:r>
                  <a:rPr lang="en-US" dirty="0"/>
                  <a:t> ∪ </a:t>
                </a:r>
                <a:r>
                  <a:rPr lang="en-US" i="1" dirty="0"/>
                  <a:t>S</a:t>
                </a:r>
                <a:r>
                  <a:rPr lang="en-US" baseline="-25000" dirty="0"/>
                  <a:t>1 </a:t>
                </a:r>
                <a:r>
                  <a:rPr lang="en-US" dirty="0"/>
                  <a:t>∪ </a:t>
                </a:r>
                <a:r>
                  <a:rPr lang="en-US" i="1" dirty="0"/>
                  <a:t>S</a:t>
                </a:r>
                <a:r>
                  <a:rPr lang="en-US" baseline="-25000" dirty="0"/>
                  <a:t>2</a:t>
                </a:r>
                <a:r>
                  <a:rPr lang="en-US" dirty="0"/>
                  <a:t> ∪ </a:t>
                </a:r>
                <a:r>
                  <a:rPr lang="is-IS" dirty="0"/>
                  <a:t>…</a:t>
                </a:r>
              </a:p>
              <a:p>
                <a:pPr marL="1041400" lvl="3" indent="0">
                  <a:buNone/>
                </a:pPr>
                <a:r>
                  <a:rPr lang="en-US" i="1" dirty="0"/>
                  <a:t>S</a:t>
                </a:r>
                <a:r>
                  <a:rPr lang="en-US" baseline="-25000" dirty="0"/>
                  <a:t>0</a:t>
                </a:r>
                <a:r>
                  <a:rPr lang="en-US" dirty="0"/>
                  <a:t> = {</a:t>
                </a:r>
                <a:r>
                  <a:rPr lang="en-US" i="1" dirty="0"/>
                  <a:t>s</a:t>
                </a:r>
                <a:r>
                  <a:rPr lang="en-US" dirty="0"/>
                  <a:t>}</a:t>
                </a:r>
              </a:p>
              <a:p>
                <a:pPr marL="1041400" lvl="3" indent="0">
                  <a:buNone/>
                </a:pPr>
                <a:r>
                  <a:rPr lang="en-US" i="1" dirty="0"/>
                  <a:t>S</a:t>
                </a:r>
                <a:r>
                  <a:rPr lang="en-US" baseline="-25000" dirty="0"/>
                  <a:t>1</a:t>
                </a:r>
                <a:r>
                  <a:rPr lang="en-US" dirty="0"/>
                  <a:t> = </a:t>
                </a:r>
                <a:r>
                  <a:rPr lang="en-US" i="1" dirty="0"/>
                  <a:t>S</a:t>
                </a:r>
                <a:r>
                  <a:rPr lang="en-US" baseline="-25000" dirty="0"/>
                  <a:t>0 </a:t>
                </a:r>
                <a:r>
                  <a:rPr lang="en-US" dirty="0"/>
                  <a:t>∪{</a:t>
                </a:r>
                <a:r>
                  <a:rPr lang="el-GR" dirty="0"/>
                  <a:t>γ(</a:t>
                </a:r>
                <a:r>
                  <a:rPr lang="el-GR" i="1" dirty="0"/>
                  <a:t>s</a:t>
                </a:r>
                <a:r>
                  <a:rPr lang="en-US" baseline="-25000" dirty="0"/>
                  <a:t>0</a:t>
                </a:r>
                <a:r>
                  <a:rPr lang="el-GR" i="1" dirty="0"/>
                  <a:t>,</a:t>
                </a:r>
                <a:r>
                  <a:rPr lang="en-US" dirty="0"/>
                  <a:t>π(</a:t>
                </a:r>
                <a:r>
                  <a:rPr lang="en-US" i="1" dirty="0"/>
                  <a:t>s</a:t>
                </a:r>
                <a:r>
                  <a:rPr lang="en-US" baseline="-25000" dirty="0"/>
                  <a:t>0</a:t>
                </a:r>
                <a:r>
                  <a:rPr lang="en-US" dirty="0"/>
                  <a:t>)</a:t>
                </a:r>
                <a:r>
                  <a:rPr lang="el-GR" dirty="0"/>
                  <a:t>)</a:t>
                </a:r>
                <a:r>
                  <a:rPr lang="en-US" dirty="0"/>
                  <a:t> | </a:t>
                </a:r>
                <a:r>
                  <a:rPr lang="en-US" i="1" dirty="0"/>
                  <a:t>s</a:t>
                </a:r>
                <a:r>
                  <a:rPr lang="en-US" baseline="-25000" dirty="0"/>
                  <a:t>0</a:t>
                </a:r>
                <a:r>
                  <a:rPr lang="en-US" dirty="0"/>
                  <a:t> ∈ </a:t>
                </a:r>
                <a:r>
                  <a:rPr lang="en-US" i="1" dirty="0"/>
                  <a:t>S</a:t>
                </a:r>
                <a:r>
                  <a:rPr lang="en-US" baseline="-25000" dirty="0"/>
                  <a:t>0</a:t>
                </a:r>
                <a:r>
                  <a:rPr lang="en-US" dirty="0"/>
                  <a:t>}</a:t>
                </a:r>
              </a:p>
              <a:p>
                <a:pPr marL="1041400" lvl="3" indent="0">
                  <a:buNone/>
                </a:pPr>
                <a:r>
                  <a:rPr lang="en-US" i="1" dirty="0"/>
                  <a:t>S</a:t>
                </a:r>
                <a:r>
                  <a:rPr lang="en-US" baseline="-25000" dirty="0"/>
                  <a:t>2</a:t>
                </a:r>
                <a:r>
                  <a:rPr lang="en-US" dirty="0"/>
                  <a:t> = </a:t>
                </a:r>
                <a:r>
                  <a:rPr lang="en-US" i="1" dirty="0"/>
                  <a:t>S</a:t>
                </a:r>
                <a:r>
                  <a:rPr lang="en-US" baseline="-25000" dirty="0"/>
                  <a:t>1 </a:t>
                </a:r>
                <a:r>
                  <a:rPr lang="en-US" dirty="0"/>
                  <a:t>∪{</a:t>
                </a:r>
                <a:r>
                  <a:rPr lang="el-GR" dirty="0"/>
                  <a:t>γ(</a:t>
                </a:r>
                <a:r>
                  <a:rPr lang="el-GR" i="1" dirty="0"/>
                  <a:t>s</a:t>
                </a:r>
                <a:r>
                  <a:rPr lang="en-US" baseline="-25000" dirty="0"/>
                  <a:t>1</a:t>
                </a:r>
                <a:r>
                  <a:rPr lang="el-GR" i="1" dirty="0"/>
                  <a:t>,</a:t>
                </a:r>
                <a:r>
                  <a:rPr lang="en-US" dirty="0"/>
                  <a:t>π(</a:t>
                </a:r>
                <a:r>
                  <a:rPr lang="en-US" i="1" dirty="0"/>
                  <a:t>s</a:t>
                </a:r>
                <a:r>
                  <a:rPr lang="en-US" baseline="-25000" dirty="0"/>
                  <a:t>1</a:t>
                </a:r>
                <a:r>
                  <a:rPr lang="en-US" dirty="0"/>
                  <a:t>)</a:t>
                </a:r>
                <a:r>
                  <a:rPr lang="el-GR" dirty="0"/>
                  <a:t>)</a:t>
                </a:r>
                <a:r>
                  <a:rPr lang="en-US" dirty="0"/>
                  <a:t> | </a:t>
                </a:r>
                <a:r>
                  <a:rPr lang="en-US" i="1" dirty="0"/>
                  <a:t>s</a:t>
                </a:r>
                <a:r>
                  <a:rPr lang="en-US" baseline="-25000" dirty="0"/>
                  <a:t>1</a:t>
                </a:r>
                <a:r>
                  <a:rPr lang="en-US" dirty="0"/>
                  <a:t> ∈ </a:t>
                </a:r>
                <a:r>
                  <a:rPr lang="en-US" i="1" dirty="0"/>
                  <a:t>S</a:t>
                </a:r>
                <a:r>
                  <a:rPr lang="en-US" baseline="-25000" dirty="0"/>
                  <a:t>1</a:t>
                </a:r>
                <a:r>
                  <a:rPr lang="en-US" dirty="0"/>
                  <a:t>}</a:t>
                </a:r>
              </a:p>
              <a:p>
                <a:pPr marL="1041400" lvl="3" indent="0">
                  <a:buNone/>
                </a:pPr>
                <a:r>
                  <a:rPr lang="en-US" i="1" dirty="0"/>
                  <a:t>…</a:t>
                </a:r>
                <a:br>
                  <a:rPr lang="en-US" i="1" dirty="0"/>
                </a:br>
                <a:endParaRPr lang="en-US" i="1" dirty="0"/>
              </a:p>
              <a:p>
                <a:r>
                  <a:rPr lang="en-US" i="1" dirty="0"/>
                  <a:t>Reachability graph</a:t>
                </a:r>
                <a:r>
                  <a:rPr lang="en-US" dirty="0"/>
                  <a:t>:</a:t>
                </a:r>
                <a:r>
                  <a:rPr lang="en-US" b="1" dirty="0"/>
                  <a:t> </a:t>
                </a:r>
                <a:r>
                  <a:rPr lang="en-US" dirty="0"/>
                  <a:t>Graph(</a:t>
                </a:r>
                <a:r>
                  <a:rPr lang="en-US" i="1" dirty="0"/>
                  <a:t>s</a:t>
                </a:r>
                <a:r>
                  <a:rPr lang="en-US" dirty="0"/>
                  <a:t>,π) = (</a:t>
                </a:r>
                <a:r>
                  <a:rPr lang="en-US" i="1" dirty="0"/>
                  <a:t>V,E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i="1" dirty="0"/>
                  <a:t>V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/>
                          <m:t>γ</m:t>
                        </m:r>
                      </m:e>
                    </m:acc>
                  </m:oMath>
                </a14:m>
                <a:r>
                  <a:rPr lang="en-US" dirty="0"/>
                  <a:t>(</a:t>
                </a:r>
                <a:r>
                  <a:rPr lang="en-US" i="1" dirty="0"/>
                  <a:t>s,</a:t>
                </a:r>
                <a:r>
                  <a:rPr lang="en-US" dirty="0"/>
                  <a:t>π)</a:t>
                </a:r>
              </a:p>
              <a:p>
                <a:pPr lvl="1"/>
                <a:r>
                  <a:rPr lang="en-US" i="1" dirty="0"/>
                  <a:t>E =</a:t>
                </a:r>
                <a:r>
                  <a:rPr lang="en-US" dirty="0"/>
                  <a:t> {(</a:t>
                </a:r>
                <a:r>
                  <a:rPr lang="en-US" i="1" dirty="0"/>
                  <a:t>s</a:t>
                </a:r>
                <a:r>
                  <a:rPr lang="en-US" baseline="-25000" dirty="0"/>
                  <a:t>1</a:t>
                </a:r>
                <a:r>
                  <a:rPr lang="en-US" dirty="0"/>
                  <a:t>,</a:t>
                </a:r>
                <a:r>
                  <a:rPr lang="en-US" i="1" dirty="0"/>
                  <a:t>s</a:t>
                </a:r>
                <a:r>
                  <a:rPr lang="en-US" baseline="-25000" dirty="0"/>
                  <a:t>2</a:t>
                </a:r>
                <a:r>
                  <a:rPr lang="en-US" dirty="0"/>
                  <a:t>) | </a:t>
                </a:r>
                <a:r>
                  <a:rPr lang="en-US" i="1" dirty="0"/>
                  <a:t>s</a:t>
                </a:r>
                <a:r>
                  <a:rPr lang="en-US" baseline="-25000" dirty="0"/>
                  <a:t>1</a:t>
                </a:r>
                <a:r>
                  <a:rPr lang="en-US" dirty="0">
                    <a:latin typeface="Symbol" charset="2"/>
                    <a:cs typeface="Symbol" charset="2"/>
                  </a:rPr>
                  <a:t>∈</a:t>
                </a:r>
                <a:r>
                  <a:rPr lang="en-US" i="1" dirty="0"/>
                  <a:t>V, s</a:t>
                </a:r>
                <a:r>
                  <a:rPr lang="en-US" baseline="-25000" dirty="0"/>
                  <a:t>2</a:t>
                </a:r>
                <a:r>
                  <a:rPr lang="en-US" dirty="0">
                    <a:latin typeface="Symbol" charset="2"/>
                    <a:cs typeface="Symbol" charset="2"/>
                  </a:rPr>
                  <a:t>∈ </a:t>
                </a:r>
                <a:r>
                  <a:rPr lang="en-US" dirty="0" err="1"/>
                  <a:t>γ</a:t>
                </a:r>
                <a:r>
                  <a:rPr lang="en-US" dirty="0"/>
                  <a:t>(</a:t>
                </a:r>
                <a:r>
                  <a:rPr lang="en-US" i="1" dirty="0"/>
                  <a:t>s</a:t>
                </a:r>
                <a:r>
                  <a:rPr lang="en-US" baseline="-25000" dirty="0"/>
                  <a:t>1</a:t>
                </a:r>
                <a:r>
                  <a:rPr lang="en-US" dirty="0"/>
                  <a:t>,π(</a:t>
                </a:r>
                <a:r>
                  <a:rPr lang="en-US" i="1" dirty="0"/>
                  <a:t>s</a:t>
                </a:r>
                <a:r>
                  <a:rPr lang="en-US" baseline="-25000" dirty="0"/>
                  <a:t>1</a:t>
                </a:r>
                <a:r>
                  <a:rPr lang="en-US" dirty="0"/>
                  <a:t>))}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i="1" dirty="0"/>
                  <a:t>leaves</a:t>
                </a:r>
                <a:r>
                  <a:rPr lang="en-US" dirty="0"/>
                  <a:t>(</a:t>
                </a:r>
                <a:r>
                  <a:rPr lang="en-US" i="1" dirty="0"/>
                  <a:t>s</a:t>
                </a:r>
                <a:r>
                  <a:rPr lang="en-US" dirty="0"/>
                  <a:t>,</a:t>
                </a:r>
                <a:r>
                  <a:rPr lang="en-US" i="1" dirty="0"/>
                  <a:t>π</a:t>
                </a:r>
                <a:r>
                  <a:rPr lang="en-US" dirty="0"/>
                  <a:t>)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i="1"/>
                          <m:t>γ</m:t>
                        </m:r>
                      </m:e>
                    </m:acc>
                  </m:oMath>
                </a14:m>
                <a:r>
                  <a:rPr lang="en-US" dirty="0"/>
                  <a:t>(</a:t>
                </a:r>
                <a:r>
                  <a:rPr lang="en-US" i="1" dirty="0"/>
                  <a:t>s</a:t>
                </a:r>
                <a:r>
                  <a:rPr lang="en-US" dirty="0"/>
                  <a:t>, </a:t>
                </a:r>
                <a:r>
                  <a:rPr lang="en-US" i="1" dirty="0"/>
                  <a:t>π</a:t>
                </a:r>
                <a:r>
                  <a:rPr lang="en-US" dirty="0"/>
                  <a:t>) ∖ Dom(</a:t>
                </a:r>
                <a:r>
                  <a:rPr lang="en-US" i="1" dirty="0"/>
                  <a:t>π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may be empty</a:t>
                </a:r>
              </a:p>
              <a:p>
                <a:endParaRPr lang="en-US" dirty="0"/>
              </a:p>
              <a:p>
                <a:pPr lvl="2"/>
                <a:endParaRPr lang="en-US" b="1" dirty="0"/>
              </a:p>
              <a:p>
                <a:pPr lvl="2"/>
                <a:endParaRPr lang="en-US" b="1" dirty="0"/>
              </a:p>
              <a:p>
                <a:pPr lvl="2"/>
                <a:endParaRPr lang="en-US" b="1" dirty="0"/>
              </a:p>
            </p:txBody>
          </p:sp>
        </mc:Choice>
        <mc:Fallback xmlns="">
          <p:sp>
            <p:nvSpPr>
              <p:cNvPr id="11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09600" y="914401"/>
                <a:ext cx="5384800" cy="5521324"/>
              </a:xfrm>
              <a:blipFill>
                <a:blip r:embed="rId2"/>
                <a:stretch>
                  <a:fillRect l="-1415" t="-690" r="-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2183757" y="2054647"/>
            <a:ext cx="100356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libri" charset="0"/>
                <a:ea typeface="Times New Roman" charset="0"/>
                <a:cs typeface="Times New Roman" charset="0"/>
              </a:rPr>
              <a:t>   </a:t>
            </a:r>
            <a:endParaRPr lang="en-US" b="1" dirty="0">
              <a:latin typeface="Calibri" charset="0"/>
              <a:ea typeface="Times New Roman" charset="0"/>
              <a:cs typeface="Times New Roman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65CD59C-26F6-3049-A969-94B8BB05B60A}"/>
              </a:ext>
            </a:extLst>
          </p:cNvPr>
          <p:cNvGrpSpPr/>
          <p:nvPr/>
        </p:nvGrpSpPr>
        <p:grpSpPr>
          <a:xfrm>
            <a:off x="5370544" y="1780398"/>
            <a:ext cx="6477000" cy="5066145"/>
            <a:chOff x="5370544" y="1627996"/>
            <a:chExt cx="6477000" cy="5066145"/>
          </a:xfrm>
        </p:grpSpPr>
        <p:sp>
          <p:nvSpPr>
            <p:cNvPr id="22" name="Moon 21">
              <a:extLst>
                <a:ext uri="{FF2B5EF4-FFF2-40B4-BE49-F238E27FC236}">
                  <a16:creationId xmlns:a16="http://schemas.microsoft.com/office/drawing/2014/main" id="{89E25317-0FAC-FF48-9406-FA0527BCC5C9}"/>
                </a:ext>
              </a:extLst>
            </p:cNvPr>
            <p:cNvSpPr/>
            <p:nvPr/>
          </p:nvSpPr>
          <p:spPr>
            <a:xfrm rot="8700000">
              <a:off x="9425080" y="4274769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Moon 22">
              <a:extLst>
                <a:ext uri="{FF2B5EF4-FFF2-40B4-BE49-F238E27FC236}">
                  <a16:creationId xmlns:a16="http://schemas.microsoft.com/office/drawing/2014/main" id="{2841FBAF-821E-C345-A67F-8572A55FB132}"/>
                </a:ext>
              </a:extLst>
            </p:cNvPr>
            <p:cNvSpPr/>
            <p:nvPr/>
          </p:nvSpPr>
          <p:spPr>
            <a:xfrm rot="14520000">
              <a:off x="9689313" y="3079087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9958691-CE14-B649-AF08-81241621FCA5}"/>
                </a:ext>
              </a:extLst>
            </p:cNvPr>
            <p:cNvSpPr/>
            <p:nvPr/>
          </p:nvSpPr>
          <p:spPr>
            <a:xfrm rot="522261">
              <a:off x="8706304" y="4586352"/>
              <a:ext cx="2606739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F0B98E3-6B8B-2F49-8267-7678E580CC65}"/>
                </a:ext>
              </a:extLst>
            </p:cNvPr>
            <p:cNvSpPr/>
            <p:nvPr/>
          </p:nvSpPr>
          <p:spPr>
            <a:xfrm rot="360000">
              <a:off x="6932821" y="4279234"/>
              <a:ext cx="2306462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Moon 25">
              <a:extLst>
                <a:ext uri="{FF2B5EF4-FFF2-40B4-BE49-F238E27FC236}">
                  <a16:creationId xmlns:a16="http://schemas.microsoft.com/office/drawing/2014/main" id="{677A9BEE-0CD2-1445-BB79-3AE3CF3E8D17}"/>
                </a:ext>
              </a:extLst>
            </p:cNvPr>
            <p:cNvSpPr/>
            <p:nvPr/>
          </p:nvSpPr>
          <p:spPr>
            <a:xfrm rot="8700000">
              <a:off x="7372815" y="4009582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Moon 26">
              <a:extLst>
                <a:ext uri="{FF2B5EF4-FFF2-40B4-BE49-F238E27FC236}">
                  <a16:creationId xmlns:a16="http://schemas.microsoft.com/office/drawing/2014/main" id="{04F2F2CC-665F-7140-BF48-F3306DEFCCEB}"/>
                </a:ext>
              </a:extLst>
            </p:cNvPr>
            <p:cNvSpPr/>
            <p:nvPr/>
          </p:nvSpPr>
          <p:spPr>
            <a:xfrm rot="14400000">
              <a:off x="7613958" y="2860080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33C77B4-CF76-D34C-AE7A-91E476C0D939}"/>
                </a:ext>
              </a:extLst>
            </p:cNvPr>
            <p:cNvSpPr/>
            <p:nvPr/>
          </p:nvSpPr>
          <p:spPr>
            <a:xfrm>
              <a:off x="5443069" y="4237098"/>
              <a:ext cx="1737956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3BD7849-CFC8-DD4F-AE4F-40CC2E7AA1CB}"/>
                </a:ext>
              </a:extLst>
            </p:cNvPr>
            <p:cNvSpPr txBox="1"/>
            <p:nvPr/>
          </p:nvSpPr>
          <p:spPr>
            <a:xfrm>
              <a:off x="10399133" y="6355587"/>
              <a:ext cx="110204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 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37A2ACB-1B7A-5149-AB6C-DDF05DCAD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70544" y="1627996"/>
              <a:ext cx="6477000" cy="5054600"/>
            </a:xfrm>
            <a:prstGeom prst="rect">
              <a:avLst/>
            </a:prstGeom>
          </p:spPr>
        </p:pic>
      </p:grpSp>
      <p:sp>
        <p:nvSpPr>
          <p:cNvPr id="31" name="Content Placeholder 25">
            <a:extLst>
              <a:ext uri="{FF2B5EF4-FFF2-40B4-BE49-F238E27FC236}">
                <a16:creationId xmlns:a16="http://schemas.microsoft.com/office/drawing/2014/main" id="{DF627030-05D9-0B44-9FB4-DDBF1D8EB0F0}"/>
              </a:ext>
            </a:extLst>
          </p:cNvPr>
          <p:cNvSpPr txBox="1">
            <a:spLocks/>
          </p:cNvSpPr>
          <p:nvPr/>
        </p:nvSpPr>
        <p:spPr>
          <a:xfrm>
            <a:off x="4728710" y="5436210"/>
            <a:ext cx="2832827" cy="1015663"/>
          </a:xfrm>
          <a:prstGeom prst="rect">
            <a:avLst/>
          </a:prstGeom>
          <a:solidFill>
            <a:srgbClr val="CFF5FE"/>
          </a:solidFill>
        </p:spPr>
        <p:txBody>
          <a:bodyPr wrap="none"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  <a:tabLst>
                <a:tab pos="615950" algn="l"/>
              </a:tabLst>
            </a:pPr>
            <a:r>
              <a:rPr lang="en-US" kern="0" dirty="0"/>
              <a:t>π</a:t>
            </a:r>
            <a:r>
              <a:rPr lang="en-US" kern="0" baseline="-25000" dirty="0"/>
              <a:t>1</a:t>
            </a:r>
            <a:r>
              <a:rPr lang="en-US" kern="0" dirty="0"/>
              <a:t> = {(</a:t>
            </a:r>
            <a:r>
              <a:rPr lang="en-US" kern="0" dirty="0" err="1">
                <a:latin typeface="Calibri"/>
                <a:cs typeface="Calibri"/>
              </a:rPr>
              <a:t>on_ship</a:t>
            </a:r>
            <a:r>
              <a:rPr lang="en-US" kern="0" dirty="0">
                <a:cs typeface="Calibri"/>
              </a:rPr>
              <a:t>, </a:t>
            </a:r>
            <a:r>
              <a:rPr lang="en-US" kern="0" dirty="0">
                <a:latin typeface="Calibri"/>
                <a:cs typeface="Calibri"/>
              </a:rPr>
              <a:t>unload), </a:t>
            </a:r>
            <a:br>
              <a:rPr lang="en-US" kern="0" dirty="0">
                <a:latin typeface="Calibri"/>
                <a:cs typeface="Calibri"/>
              </a:rPr>
            </a:br>
            <a:r>
              <a:rPr lang="en-US" kern="0" dirty="0">
                <a:latin typeface="Calibri"/>
                <a:cs typeface="Calibri"/>
              </a:rPr>
              <a:t>	(</a:t>
            </a:r>
            <a:r>
              <a:rPr lang="en-US" kern="0" dirty="0" err="1">
                <a:latin typeface="Calibri"/>
                <a:cs typeface="Calibri"/>
              </a:rPr>
              <a:t>at_harbor</a:t>
            </a:r>
            <a:r>
              <a:rPr lang="en-US" kern="0" dirty="0">
                <a:latin typeface="Calibri"/>
                <a:cs typeface="Calibri"/>
              </a:rPr>
              <a:t>, park), </a:t>
            </a:r>
            <a:br>
              <a:rPr lang="en-US" kern="0" dirty="0">
                <a:latin typeface="Calibri"/>
                <a:cs typeface="Calibri"/>
              </a:rPr>
            </a:br>
            <a:r>
              <a:rPr lang="en-US" kern="0" dirty="0">
                <a:latin typeface="Calibri"/>
                <a:cs typeface="Calibri"/>
              </a:rPr>
              <a:t>	(parking1, deliver)</a:t>
            </a:r>
            <a:r>
              <a:rPr lang="en-US" kern="0" dirty="0">
                <a:latin typeface="Times New Roman" charset="0"/>
                <a:cs typeface="Calibri"/>
              </a:rPr>
              <a:t>}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24E1C44-6028-2842-B04C-89524FA0B0F8}"/>
              </a:ext>
            </a:extLst>
          </p:cNvPr>
          <p:cNvSpPr>
            <a:spLocks noChangeAspect="1"/>
          </p:cNvSpPr>
          <p:nvPr/>
        </p:nvSpPr>
        <p:spPr>
          <a:xfrm>
            <a:off x="8827741" y="3156384"/>
            <a:ext cx="301752" cy="301752"/>
          </a:xfrm>
          <a:prstGeom prst="ellipse">
            <a:avLst/>
          </a:prstGeom>
          <a:solidFill>
            <a:srgbClr val="FFEB69"/>
          </a:solidFill>
          <a:ln w="50800">
            <a:solidFill>
              <a:srgbClr val="4266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22DFC98-BD18-9B40-8C6D-5D5FD5F97D7B}"/>
              </a:ext>
            </a:extLst>
          </p:cNvPr>
          <p:cNvSpPr>
            <a:spLocks noChangeAspect="1"/>
          </p:cNvSpPr>
          <p:nvPr/>
        </p:nvSpPr>
        <p:spPr>
          <a:xfrm>
            <a:off x="8103994" y="5886268"/>
            <a:ext cx="301752" cy="301752"/>
          </a:xfrm>
          <a:prstGeom prst="ellipse">
            <a:avLst/>
          </a:prstGeom>
          <a:solidFill>
            <a:srgbClr val="FFEB69"/>
          </a:solidFill>
          <a:ln w="50800">
            <a:solidFill>
              <a:srgbClr val="4266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170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2151"/>
            <a:ext cx="8839200" cy="729673"/>
          </a:xfrm>
        </p:spPr>
        <p:txBody>
          <a:bodyPr/>
          <a:lstStyle/>
          <a:p>
            <a:r>
              <a:rPr lang="en-US" dirty="0"/>
              <a:t>More Possibilities for Lookahead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7288" y="770952"/>
            <a:ext cx="8389088" cy="2608620"/>
          </a:xfrm>
          <a:noFill/>
        </p:spPr>
        <p:txBody>
          <a:bodyPr/>
          <a:lstStyle/>
          <a:p>
            <a:r>
              <a:rPr lang="en-US" sz="1900" i="1" dirty="0">
                <a:cs typeface="Times New Roman"/>
              </a:rPr>
              <a:t>Full horizon, limited breadth: </a:t>
            </a:r>
          </a:p>
          <a:p>
            <a:pPr lvl="1"/>
            <a:r>
              <a:rPr lang="en-US" sz="1900" dirty="0">
                <a:cs typeface="Times New Roman"/>
              </a:rPr>
              <a:t>look for </a:t>
            </a:r>
            <a:r>
              <a:rPr lang="en-US" sz="1900" dirty="0"/>
              <a:t>solution that works for </a:t>
            </a:r>
            <a:r>
              <a:rPr lang="en-US" sz="1900" i="1" dirty="0"/>
              <a:t>some</a:t>
            </a:r>
            <a:r>
              <a:rPr lang="en-US" sz="1900" dirty="0"/>
              <a:t> of the outcomes </a:t>
            </a:r>
            <a:endParaRPr lang="en-US" sz="1900" dirty="0">
              <a:cs typeface="Times New Roman"/>
            </a:endParaRPr>
          </a:p>
          <a:p>
            <a:pPr lvl="1"/>
            <a:r>
              <a:rPr lang="en-US" sz="1900" dirty="0">
                <a:cs typeface="Times New Roman"/>
              </a:rPr>
              <a:t>E.g., modify </a:t>
            </a:r>
            <a:r>
              <a:rPr lang="en-US" sz="1900" dirty="0">
                <a:latin typeface="Calibri"/>
                <a:cs typeface="Calibri"/>
              </a:rPr>
              <a:t>Find-Acyclic-Solution </a:t>
            </a:r>
            <a:r>
              <a:rPr lang="en-US" sz="1900" dirty="0">
                <a:cs typeface="Times New Roman"/>
              </a:rPr>
              <a:t>to examine </a:t>
            </a:r>
            <a:r>
              <a:rPr lang="en-US" sz="1900" i="1" dirty="0" err="1">
                <a:cs typeface="Times New Roman"/>
              </a:rPr>
              <a:t>i</a:t>
            </a:r>
            <a:r>
              <a:rPr lang="en-US" sz="1900" i="1" dirty="0">
                <a:cs typeface="Times New Roman"/>
              </a:rPr>
              <a:t> </a:t>
            </a:r>
            <a:r>
              <a:rPr lang="en-US" sz="1900" dirty="0">
                <a:cs typeface="Times New Roman"/>
              </a:rPr>
              <a:t>outcomes of each action</a:t>
            </a:r>
            <a:br>
              <a:rPr lang="en-US" sz="1900" baseline="-25000" dirty="0">
                <a:cs typeface="Times New Roman"/>
              </a:rPr>
            </a:br>
            <a:endParaRPr lang="en-US" sz="1900" baseline="-25000" dirty="0">
              <a:cs typeface="Times New Roman"/>
            </a:endParaRPr>
          </a:p>
          <a:p>
            <a:r>
              <a:rPr lang="en-US" sz="1900" i="1" dirty="0">
                <a:cs typeface="Times New Roman"/>
              </a:rPr>
              <a:t>Iterative broadening</a:t>
            </a:r>
            <a:r>
              <a:rPr lang="en-US" sz="1900" dirty="0">
                <a:cs typeface="Times New Roman"/>
              </a:rPr>
              <a:t>:</a:t>
            </a:r>
          </a:p>
          <a:p>
            <a:pPr marL="452438" lvl="1" indent="0">
              <a:buNone/>
            </a:pPr>
            <a:r>
              <a:rPr lang="en-US" sz="1900" dirty="0">
                <a:cs typeface="Times New Roman"/>
              </a:rPr>
              <a:t>for </a:t>
            </a:r>
            <a:r>
              <a:rPr lang="en-US" sz="1900" i="1" dirty="0" err="1">
                <a:cs typeface="Times New Roman"/>
              </a:rPr>
              <a:t>i</a:t>
            </a:r>
            <a:r>
              <a:rPr lang="en-US" sz="1900" dirty="0">
                <a:cs typeface="Times New Roman"/>
              </a:rPr>
              <a:t> = 1 by 1 until time runs out</a:t>
            </a:r>
          </a:p>
          <a:p>
            <a:pPr marL="852487" lvl="2" indent="0">
              <a:buNone/>
            </a:pPr>
            <a:r>
              <a:rPr lang="en-US" sz="1900" dirty="0">
                <a:cs typeface="Times New Roman"/>
              </a:rPr>
              <a:t>look for a solution that handles </a:t>
            </a:r>
            <a:r>
              <a:rPr lang="en-US" sz="1900" i="1" dirty="0" err="1">
                <a:cs typeface="Times New Roman"/>
              </a:rPr>
              <a:t>i</a:t>
            </a:r>
            <a:r>
              <a:rPr lang="en-US" sz="1900" i="1" dirty="0">
                <a:cs typeface="Times New Roman"/>
              </a:rPr>
              <a:t> </a:t>
            </a:r>
            <a:r>
              <a:rPr lang="en-US" sz="1900" dirty="0">
                <a:cs typeface="Times New Roman"/>
              </a:rPr>
              <a:t>outcomes per action</a:t>
            </a:r>
          </a:p>
          <a:p>
            <a:endParaRPr lang="en-US" sz="1900" dirty="0">
              <a:cs typeface="Times New Roman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83" y="3313057"/>
            <a:ext cx="5234762" cy="3206389"/>
          </a:xfrm>
          <a:prstGeom prst="rect">
            <a:avLst/>
          </a:prstGeom>
        </p:spPr>
      </p:pic>
      <p:sp>
        <p:nvSpPr>
          <p:cNvPr id="24" name="Content Placeholder 3"/>
          <p:cNvSpPr txBox="1">
            <a:spLocks/>
          </p:cNvSpPr>
          <p:nvPr/>
        </p:nvSpPr>
        <p:spPr bwMode="auto">
          <a:xfrm>
            <a:off x="5893171" y="5921677"/>
            <a:ext cx="3326231" cy="7207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2">
                <a:lumMod val="10000"/>
              </a:schemeClr>
            </a:solidFill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800" i="1" kern="0" dirty="0"/>
              <a:t>T </a:t>
            </a:r>
            <a:r>
              <a:rPr lang="en-US" sz="1800" kern="0" dirty="0"/>
              <a:t>← </a:t>
            </a:r>
            <a:r>
              <a:rPr lang="en-US" sz="1800" i="1" kern="0" dirty="0" err="1"/>
              <a:t>i</a:t>
            </a:r>
            <a:r>
              <a:rPr lang="en-US" sz="1800" kern="0" dirty="0"/>
              <a:t> elements of </a:t>
            </a:r>
            <a:r>
              <a:rPr lang="el-GR" sz="1800" i="1" dirty="0">
                <a:latin typeface="Times New Roman" charset="0"/>
              </a:rPr>
              <a:t>γ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i="1" dirty="0" err="1">
                <a:latin typeface="Times New Roman" charset="0"/>
                <a:cs typeface="Times New Roman"/>
              </a:rPr>
              <a:t>s,a</a:t>
            </a:r>
            <a:r>
              <a:rPr lang="en-US" sz="1800" dirty="0">
                <a:latin typeface="Times New Roman" charset="0"/>
                <a:cs typeface="Times New Roman"/>
              </a:rPr>
              <a:t>) \ Dom(</a:t>
            </a:r>
            <a:r>
              <a:rPr lang="en-US" sz="1800" i="1" dirty="0">
                <a:latin typeface="Times New Roman" charset="0"/>
                <a:cs typeface="Times New Roman"/>
              </a:rPr>
              <a:t>π</a:t>
            </a:r>
            <a:r>
              <a:rPr lang="en-US" sz="1800" dirty="0">
                <a:latin typeface="Times New Roman" charset="0"/>
                <a:cs typeface="Times New Roman"/>
              </a:rPr>
              <a:t>)</a:t>
            </a:r>
          </a:p>
          <a:p>
            <a:pPr marL="0" indent="0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Frontier</a:t>
            </a:r>
            <a:r>
              <a:rPr lang="en-US" sz="1800" dirty="0"/>
              <a:t> ← </a:t>
            </a:r>
            <a:r>
              <a:rPr lang="en-US" sz="1800" i="1" dirty="0"/>
              <a:t>Frontier</a:t>
            </a:r>
            <a:r>
              <a:rPr lang="en-US" sz="1800" dirty="0"/>
              <a:t> ∪ </a:t>
            </a:r>
            <a:r>
              <a:rPr lang="en-US" sz="1800" i="1" dirty="0"/>
              <a:t>T</a:t>
            </a:r>
            <a:endParaRPr lang="en-US" sz="1800" i="1" kern="0" dirty="0">
              <a:cs typeface="Times New Roman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B59F128-C3D5-504F-B893-0AA85DDC88EB}"/>
              </a:ext>
            </a:extLst>
          </p:cNvPr>
          <p:cNvSpPr/>
          <p:nvPr/>
        </p:nvSpPr>
        <p:spPr>
          <a:xfrm rot="16200000">
            <a:off x="10491360" y="2080061"/>
            <a:ext cx="1767211" cy="3285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oon 39">
            <a:extLst>
              <a:ext uri="{FF2B5EF4-FFF2-40B4-BE49-F238E27FC236}">
                <a16:creationId xmlns:a16="http://schemas.microsoft.com/office/drawing/2014/main" id="{D60650E1-B189-3142-B950-C692DDB61738}"/>
              </a:ext>
            </a:extLst>
          </p:cNvPr>
          <p:cNvSpPr/>
          <p:nvPr/>
        </p:nvSpPr>
        <p:spPr>
          <a:xfrm rot="14677256">
            <a:off x="10001884" y="1095005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7CBD06E-363D-334C-920E-7AB96F57EC61}"/>
              </a:ext>
            </a:extLst>
          </p:cNvPr>
          <p:cNvSpPr/>
          <p:nvPr/>
        </p:nvSpPr>
        <p:spPr>
          <a:xfrm rot="633328">
            <a:off x="9077836" y="2542841"/>
            <a:ext cx="2409852" cy="3285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Moon 41">
            <a:extLst>
              <a:ext uri="{FF2B5EF4-FFF2-40B4-BE49-F238E27FC236}">
                <a16:creationId xmlns:a16="http://schemas.microsoft.com/office/drawing/2014/main" id="{E22F651C-3A28-BD4D-A863-4A911689C22B}"/>
              </a:ext>
            </a:extLst>
          </p:cNvPr>
          <p:cNvSpPr/>
          <p:nvPr/>
        </p:nvSpPr>
        <p:spPr>
          <a:xfrm rot="8700000">
            <a:off x="9703100" y="3646920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Moon 42">
            <a:extLst>
              <a:ext uri="{FF2B5EF4-FFF2-40B4-BE49-F238E27FC236}">
                <a16:creationId xmlns:a16="http://schemas.microsoft.com/office/drawing/2014/main" id="{3AD1E9CE-0F40-2C42-9966-1A1C711924FC}"/>
              </a:ext>
            </a:extLst>
          </p:cNvPr>
          <p:cNvSpPr/>
          <p:nvPr/>
        </p:nvSpPr>
        <p:spPr>
          <a:xfrm rot="14520000">
            <a:off x="9967333" y="2451238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C5ED50E-C4CD-8945-B217-A3ACE100602B}"/>
              </a:ext>
            </a:extLst>
          </p:cNvPr>
          <p:cNvSpPr/>
          <p:nvPr/>
        </p:nvSpPr>
        <p:spPr>
          <a:xfrm rot="522261">
            <a:off x="8984324" y="3958503"/>
            <a:ext cx="2606739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DED8374-B96C-EB4F-9821-1FB42D21C530}"/>
              </a:ext>
            </a:extLst>
          </p:cNvPr>
          <p:cNvSpPr/>
          <p:nvPr/>
        </p:nvSpPr>
        <p:spPr>
          <a:xfrm rot="360000">
            <a:off x="7179879" y="3696920"/>
            <a:ext cx="2306462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Moon 45">
            <a:extLst>
              <a:ext uri="{FF2B5EF4-FFF2-40B4-BE49-F238E27FC236}">
                <a16:creationId xmlns:a16="http://schemas.microsoft.com/office/drawing/2014/main" id="{C5596C1F-BC67-4047-A92E-A9D69E4DA5D8}"/>
              </a:ext>
            </a:extLst>
          </p:cNvPr>
          <p:cNvSpPr/>
          <p:nvPr/>
        </p:nvSpPr>
        <p:spPr>
          <a:xfrm rot="8700000">
            <a:off x="7619873" y="3427268"/>
            <a:ext cx="825348" cy="2039384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Moon 46">
            <a:extLst>
              <a:ext uri="{FF2B5EF4-FFF2-40B4-BE49-F238E27FC236}">
                <a16:creationId xmlns:a16="http://schemas.microsoft.com/office/drawing/2014/main" id="{1FA91D8D-9BEB-0B4F-821C-D29E10C3A891}"/>
              </a:ext>
            </a:extLst>
          </p:cNvPr>
          <p:cNvSpPr/>
          <p:nvPr/>
        </p:nvSpPr>
        <p:spPr>
          <a:xfrm rot="14400000">
            <a:off x="7861016" y="2277766"/>
            <a:ext cx="825348" cy="2274280"/>
          </a:xfrm>
          <a:prstGeom prst="moon">
            <a:avLst>
              <a:gd name="adj" fmla="val 4392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1B93ACA-B189-B444-8A73-B954637D2BE0}"/>
              </a:ext>
            </a:extLst>
          </p:cNvPr>
          <p:cNvSpPr/>
          <p:nvPr/>
        </p:nvSpPr>
        <p:spPr>
          <a:xfrm>
            <a:off x="5674214" y="3642593"/>
            <a:ext cx="1737956" cy="46049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D3D4FC25-8600-6546-BE5F-A95EC967C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713" y="1039193"/>
            <a:ext cx="6477000" cy="5054600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9FD5717-54D6-BA4C-9882-BBDEA4ECD695}"/>
              </a:ext>
            </a:extLst>
          </p:cNvPr>
          <p:cNvCxnSpPr>
            <a:cxnSpLocks/>
          </p:cNvCxnSpPr>
          <p:nvPr/>
        </p:nvCxnSpPr>
        <p:spPr>
          <a:xfrm>
            <a:off x="1058753" y="5809021"/>
            <a:ext cx="4179866" cy="23369"/>
          </a:xfrm>
          <a:prstGeom prst="line">
            <a:avLst/>
          </a:prstGeom>
          <a:ln w="190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cxnSpLocks/>
          </p:cNvCxnSpPr>
          <p:nvPr/>
        </p:nvCxnSpPr>
        <p:spPr>
          <a:xfrm flipH="1" flipV="1">
            <a:off x="5275690" y="5832391"/>
            <a:ext cx="622770" cy="240911"/>
          </a:xfrm>
          <a:prstGeom prst="straightConnector1">
            <a:avLst/>
          </a:prstGeom>
          <a:ln>
            <a:solidFill>
              <a:schemeClr val="accent2">
                <a:lumMod val="1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71DCDCD2-B32F-F445-B7AA-4A7351115864}"/>
              </a:ext>
            </a:extLst>
          </p:cNvPr>
          <p:cNvSpPr/>
          <p:nvPr/>
        </p:nvSpPr>
        <p:spPr>
          <a:xfrm>
            <a:off x="11066399" y="2528688"/>
            <a:ext cx="553297" cy="2247393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9121357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01601"/>
            <a:ext cx="8839200" cy="729673"/>
          </a:xfrm>
        </p:spPr>
        <p:txBody>
          <a:bodyPr/>
          <a:lstStyle/>
          <a:p>
            <a:r>
              <a:rPr lang="en-US" dirty="0"/>
              <a:t>Safely </a:t>
            </a:r>
            <a:r>
              <a:rPr lang="en-US" dirty="0" err="1"/>
              <a:t>Explorable</a:t>
            </a:r>
            <a:r>
              <a:rPr lang="en-US" dirty="0"/>
              <a:t> Domains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753375" y="1286541"/>
            <a:ext cx="8579807" cy="5398369"/>
          </a:xfrm>
        </p:spPr>
        <p:txBody>
          <a:bodyPr/>
          <a:lstStyle/>
          <a:p>
            <a:r>
              <a:rPr lang="en-US" i="1" dirty="0">
                <a:cs typeface="Times New Roman"/>
              </a:rPr>
              <a:t>Safely </a:t>
            </a:r>
            <a:r>
              <a:rPr lang="en-US" i="1" dirty="0" err="1">
                <a:cs typeface="Times New Roman"/>
              </a:rPr>
              <a:t>explorable</a:t>
            </a:r>
            <a:r>
              <a:rPr lang="en-US" dirty="0">
                <a:cs typeface="Times New Roman"/>
              </a:rPr>
              <a:t> domain</a:t>
            </a:r>
          </a:p>
          <a:p>
            <a:pPr lvl="1"/>
            <a:r>
              <a:rPr lang="en-US" dirty="0">
                <a:cs typeface="Times New Roman"/>
              </a:rPr>
              <a:t>for every state </a:t>
            </a:r>
            <a:r>
              <a:rPr lang="en-US" i="1" dirty="0">
                <a:cs typeface="Times New Roman"/>
              </a:rPr>
              <a:t>s</a:t>
            </a:r>
            <a:r>
              <a:rPr lang="en-US" dirty="0">
                <a:cs typeface="Times New Roman"/>
              </a:rPr>
              <a:t>, at least one goal state is reachable from </a:t>
            </a:r>
            <a:r>
              <a:rPr lang="en-US" i="1" dirty="0">
                <a:cs typeface="Times New Roman"/>
              </a:rPr>
              <a:t>s</a:t>
            </a:r>
          </a:p>
          <a:p>
            <a:pPr lvl="1"/>
            <a:endParaRPr lang="en-US" dirty="0">
              <a:cs typeface="Times New Roman"/>
            </a:endParaRPr>
          </a:p>
          <a:p>
            <a:r>
              <a:rPr lang="en-US" dirty="0">
                <a:cs typeface="Times New Roman"/>
              </a:rPr>
              <a:t>For 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Lookahead</a:t>
            </a:r>
            <a:r>
              <a:rPr lang="en-US" dirty="0">
                <a:cs typeface="Times New Roman"/>
              </a:rPr>
              <a:t>, suppose we use </a:t>
            </a:r>
            <a:r>
              <a:rPr lang="en-US" dirty="0">
                <a:latin typeface="Calibri" charset="0"/>
                <a:cs typeface="Times New Roman"/>
              </a:rPr>
              <a:t>Lookahead-Partial-Plan </a:t>
            </a:r>
            <a:r>
              <a:rPr lang="en-US" dirty="0">
                <a:cs typeface="Times New Roman"/>
              </a:rPr>
              <a:t>or </a:t>
            </a:r>
            <a:r>
              <a:rPr lang="en-US" dirty="0">
                <a:latin typeface="Calibri" charset="0"/>
                <a:cs typeface="Times New Roman"/>
              </a:rPr>
              <a:t>FS-Replan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/>
              </a:rPr>
              <a:t>Then </a:t>
            </a:r>
            <a:r>
              <a:rPr lang="en-US" dirty="0">
                <a:latin typeface="Calibri"/>
                <a:cs typeface="Calibri"/>
              </a:rPr>
              <a:t>Lookahead</a:t>
            </a:r>
            <a:r>
              <a:rPr lang="en-US" dirty="0">
                <a:latin typeface="Times New Roman"/>
                <a:cs typeface="Times New Roman"/>
              </a:rPr>
              <a:t> never returns 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failure</a:t>
            </a:r>
          </a:p>
          <a:p>
            <a:r>
              <a:rPr lang="en-US" dirty="0">
                <a:cs typeface="Times New Roman"/>
              </a:rPr>
              <a:t>Every “fair” execution </a:t>
            </a:r>
            <a:r>
              <a:rPr lang="en-US" dirty="0">
                <a:latin typeface="Times New Roman"/>
                <a:cs typeface="Times New Roman"/>
              </a:rPr>
              <a:t>will eventually </a:t>
            </a:r>
            <a:r>
              <a:rPr lang="en-US" dirty="0">
                <a:cs typeface="Times New Roman"/>
              </a:rPr>
              <a:t>reach a goal</a:t>
            </a:r>
            <a:br>
              <a:rPr lang="en-US" baseline="-25000" dirty="0">
                <a:cs typeface="Times New Roman"/>
              </a:rPr>
            </a:br>
            <a:endParaRPr lang="en-US" baseline="-25000" dirty="0">
              <a:cs typeface="Times New Roman"/>
            </a:endParaRPr>
          </a:p>
          <a:p>
            <a:pPr lvl="1"/>
            <a:endParaRPr lang="en-US" dirty="0">
              <a:cs typeface="Times New Roman"/>
            </a:endParaRP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F8CD1A2-94BA-C847-A0BC-1642A05F92B2}"/>
              </a:ext>
            </a:extLst>
          </p:cNvPr>
          <p:cNvSpPr txBox="1">
            <a:spLocks/>
          </p:cNvSpPr>
          <p:nvPr/>
        </p:nvSpPr>
        <p:spPr bwMode="auto">
          <a:xfrm>
            <a:off x="5657403" y="4003248"/>
            <a:ext cx="2868759" cy="1705574"/>
          </a:xfrm>
          <a:prstGeom prst="rect">
            <a:avLst/>
          </a:prstGeom>
          <a:solidFill>
            <a:srgbClr val="D0F7FE"/>
          </a:solidFill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b="1" kern="0" dirty="0">
                <a:cs typeface="Times New Roman"/>
              </a:rPr>
              <a:t>Poll</a:t>
            </a:r>
            <a:r>
              <a:rPr lang="en-US" kern="0" dirty="0">
                <a:cs typeface="Times New Roman"/>
              </a:rPr>
              <a:t>: Suppose we just choose a random action each time. Is every “fair” execution guaranteed to reach a goal?</a:t>
            </a:r>
            <a:endParaRPr lang="en-US" kern="0" dirty="0">
              <a:latin typeface="Times New Roman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78007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Min-Max LRTA*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5" y="3829463"/>
            <a:ext cx="7783282" cy="2817276"/>
          </a:xfrm>
        </p:spPr>
        <p:txBody>
          <a:bodyPr/>
          <a:lstStyle/>
          <a:p>
            <a:r>
              <a:rPr lang="en-US" dirty="0"/>
              <a:t>loop</a:t>
            </a:r>
          </a:p>
          <a:p>
            <a:pPr lvl="1"/>
            <a:r>
              <a:rPr lang="en-US" dirty="0"/>
              <a:t>choose an action </a:t>
            </a:r>
            <a:r>
              <a:rPr lang="en-US" i="1" dirty="0"/>
              <a:t>a</a:t>
            </a:r>
            <a:r>
              <a:rPr lang="en-US" dirty="0"/>
              <a:t> that (according to </a:t>
            </a:r>
            <a:r>
              <a:rPr lang="en-US" i="1" dirty="0"/>
              <a:t>h</a:t>
            </a:r>
            <a:r>
              <a:rPr lang="en-US" dirty="0"/>
              <a:t>) has optimal worst-case cost</a:t>
            </a:r>
          </a:p>
          <a:p>
            <a:pPr lvl="2"/>
            <a:r>
              <a:rPr lang="en-US" dirty="0"/>
              <a:t>Update </a:t>
            </a:r>
            <a:r>
              <a:rPr lang="en-US" i="1" dirty="0"/>
              <a:t>h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to use </a:t>
            </a:r>
            <a:r>
              <a:rPr lang="en-US" i="1" dirty="0"/>
              <a:t>a</a:t>
            </a:r>
            <a:r>
              <a:rPr lang="en-US" dirty="0"/>
              <a:t>’s worst-case cost</a:t>
            </a:r>
          </a:p>
          <a:p>
            <a:pPr lvl="2"/>
            <a:r>
              <a:rPr lang="en-US" dirty="0"/>
              <a:t>Perform </a:t>
            </a:r>
            <a:r>
              <a:rPr lang="en-US" i="1" dirty="0"/>
              <a:t>a</a:t>
            </a:r>
            <a:br>
              <a:rPr lang="en-US" i="1" baseline="-25000" dirty="0"/>
            </a:br>
            <a:endParaRPr lang="en-US" baseline="-25000" dirty="0"/>
          </a:p>
          <a:p>
            <a:r>
              <a:rPr lang="en-US" dirty="0"/>
              <a:t>In safely </a:t>
            </a:r>
            <a:r>
              <a:rPr lang="en-US" dirty="0" err="1"/>
              <a:t>explorable</a:t>
            </a:r>
            <a:r>
              <a:rPr lang="en-US" dirty="0"/>
              <a:t> domains with no “unfair” executions, guaranteed to reach a goal</a:t>
            </a:r>
          </a:p>
        </p:txBody>
      </p:sp>
      <p:pic>
        <p:nvPicPr>
          <p:cNvPr id="6" name="Picture 5" descr="Screen Shot 2016-04-19 at 11.29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29" y="1204470"/>
            <a:ext cx="5137730" cy="212535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7" name="Straight Arrow Connector 6"/>
          <p:cNvCxnSpPr>
            <a:cxnSpLocks/>
            <a:stCxn id="8" idx="1"/>
          </p:cNvCxnSpPr>
          <p:nvPr/>
        </p:nvCxnSpPr>
        <p:spPr bwMode="auto">
          <a:xfrm flipH="1" flipV="1">
            <a:off x="4713514" y="2710548"/>
            <a:ext cx="1782200" cy="79575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Rectangle 7"/>
          <p:cNvSpPr/>
          <p:nvPr/>
        </p:nvSpPr>
        <p:spPr>
          <a:xfrm>
            <a:off x="6495714" y="3183132"/>
            <a:ext cx="2923959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Ins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If some actions have cost ≠ 1, </a:t>
            </a:r>
            <a:b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then use cost(</a:t>
            </a:r>
            <a:r>
              <a:rPr lang="en-US" i="1" dirty="0" err="1">
                <a:solidFill>
                  <a:schemeClr val="tx1"/>
                </a:solidFill>
                <a:latin typeface="Times New Roman"/>
                <a:cs typeface="Times New Roman"/>
              </a:rPr>
              <a:t>s</a:t>
            </a:r>
            <a:r>
              <a:rPr lang="en-US" dirty="0" err="1">
                <a:solidFill>
                  <a:schemeClr val="tx1"/>
                </a:solidFill>
                <a:latin typeface="Times New Roman"/>
                <a:cs typeface="Times New Roman"/>
              </a:rPr>
              <a:t>,</a:t>
            </a:r>
            <a:r>
              <a:rPr lang="en-US" i="1" dirty="0" err="1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) here</a:t>
            </a:r>
          </a:p>
        </p:txBody>
      </p:sp>
    </p:spTree>
    <p:extLst>
      <p:ext uri="{BB962C8B-B14F-4D97-AF65-F5344CB8AC3E}">
        <p14:creationId xmlns:p14="http://schemas.microsoft.com/office/powerpoint/2010/main" val="25035627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6-04-19 at 11.29.00 AM.png">
            <a:extLst>
              <a:ext uri="{FF2B5EF4-FFF2-40B4-BE49-F238E27FC236}">
                <a16:creationId xmlns:a16="http://schemas.microsoft.com/office/drawing/2014/main" id="{BEBCFF96-79CD-634B-8132-60B093FFE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12" y="740724"/>
            <a:ext cx="5137730" cy="2125351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DFAB9-B0DB-934A-86F2-7C9F0C20D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5570" y="3665467"/>
            <a:ext cx="2019356" cy="1330466"/>
          </a:xfrm>
        </p:spPr>
        <p:txBody>
          <a:bodyPr/>
          <a:lstStyle/>
          <a:p>
            <a:r>
              <a:rPr lang="en-US" dirty="0"/>
              <a:t>Suppose that initially,</a:t>
            </a:r>
            <a:br>
              <a:rPr lang="en-US" dirty="0"/>
            </a:br>
            <a:r>
              <a:rPr lang="en-US" i="1" dirty="0"/>
              <a:t>h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= 0 for every state </a:t>
            </a:r>
            <a:r>
              <a:rPr lang="en-US" i="1" dirty="0"/>
              <a:t>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57780-1D9A-3A44-ABE2-A5C39DDE7890}"/>
              </a:ext>
            </a:extLst>
          </p:cNvPr>
          <p:cNvSpPr txBox="1"/>
          <p:nvPr/>
        </p:nvSpPr>
        <p:spPr>
          <a:xfrm>
            <a:off x="4046960" y="3961368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</a:rPr>
              <a:t> = 0</a:t>
            </a:r>
            <a:endParaRPr lang="en-US" i="1" dirty="0">
              <a:latin typeface="Times New Roman" panose="02020603050405020304" pitchFamily="18" charset="0"/>
            </a:endParaRPr>
          </a:p>
        </p:txBody>
      </p:sp>
      <p:pic>
        <p:nvPicPr>
          <p:cNvPr id="9" name="Picture 8" descr="planningdomain.pdf">
            <a:extLst>
              <a:ext uri="{FF2B5EF4-FFF2-40B4-BE49-F238E27FC236}">
                <a16:creationId xmlns:a16="http://schemas.microsoft.com/office/drawing/2014/main" id="{96BEF320-A6EC-4F4F-89E0-611953241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236" y="1828800"/>
            <a:ext cx="6464300" cy="50292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C25FC10-C6FA-A840-9A11-482516B72F87}"/>
              </a:ext>
            </a:extLst>
          </p:cNvPr>
          <p:cNvSpPr/>
          <p:nvPr/>
        </p:nvSpPr>
        <p:spPr>
          <a:xfrm>
            <a:off x="9615258" y="3380277"/>
            <a:ext cx="553297" cy="2062580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1598091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6-04-19 at 11.29.00 AM.png">
            <a:extLst>
              <a:ext uri="{FF2B5EF4-FFF2-40B4-BE49-F238E27FC236}">
                <a16:creationId xmlns:a16="http://schemas.microsoft.com/office/drawing/2014/main" id="{1910CA4D-E4B7-AC46-8953-A3C2E228C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12" y="740724"/>
            <a:ext cx="5137730" cy="2125351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DFAB9-B0DB-934A-86F2-7C9F0C20D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5570" y="3665467"/>
            <a:ext cx="2019356" cy="1330466"/>
          </a:xfrm>
        </p:spPr>
        <p:txBody>
          <a:bodyPr/>
          <a:lstStyle/>
          <a:p>
            <a:r>
              <a:rPr lang="en-US" dirty="0"/>
              <a:t>Suppose that initially,</a:t>
            </a:r>
            <a:br>
              <a:rPr lang="en-US" dirty="0"/>
            </a:br>
            <a:r>
              <a:rPr lang="en-US" i="1" dirty="0"/>
              <a:t>h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= 0 for every state </a:t>
            </a:r>
            <a:r>
              <a:rPr lang="en-US" i="1" dirty="0"/>
              <a:t>s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 rot="360000">
            <a:off x="4252104" y="4341868"/>
            <a:ext cx="1733593" cy="460494"/>
          </a:xfrm>
          <a:prstGeom prst="rect">
            <a:avLst/>
          </a:prstGeom>
          <a:solidFill>
            <a:srgbClr val="0432FF">
              <a:alpha val="1451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57780-1D9A-3A44-ABE2-A5C39DDE7890}"/>
              </a:ext>
            </a:extLst>
          </p:cNvPr>
          <p:cNvSpPr txBox="1"/>
          <p:nvPr/>
        </p:nvSpPr>
        <p:spPr>
          <a:xfrm>
            <a:off x="4141800" y="3622843"/>
            <a:ext cx="1173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a</a:t>
            </a:r>
            <a:r>
              <a:rPr lang="en-US" dirty="0">
                <a:latin typeface="Times New Roman" panose="02020603050405020304" pitchFamily="18" charset="0"/>
              </a:rPr>
              <a:t> = unload</a:t>
            </a:r>
          </a:p>
          <a:p>
            <a:r>
              <a:rPr lang="en-US" i="1" dirty="0">
                <a:latin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</a:rPr>
              <a:t> = 1</a:t>
            </a:r>
            <a:endParaRPr lang="en-US" i="1" dirty="0">
              <a:latin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4ABA8D-A4FF-C443-A630-DE5E058394B3}"/>
              </a:ext>
            </a:extLst>
          </p:cNvPr>
          <p:cNvSpPr txBox="1"/>
          <p:nvPr/>
        </p:nvSpPr>
        <p:spPr>
          <a:xfrm>
            <a:off x="5435242" y="4891706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</a:rPr>
              <a:t> = 0</a:t>
            </a:r>
            <a:endParaRPr lang="en-US" i="1" dirty="0">
              <a:latin typeface="Times New Roman" panose="02020603050405020304" pitchFamily="18" charset="0"/>
            </a:endParaRPr>
          </a:p>
        </p:txBody>
      </p:sp>
      <p:pic>
        <p:nvPicPr>
          <p:cNvPr id="10" name="Picture 9" descr="planningdomain.pdf">
            <a:extLst>
              <a:ext uri="{FF2B5EF4-FFF2-40B4-BE49-F238E27FC236}">
                <a16:creationId xmlns:a16="http://schemas.microsoft.com/office/drawing/2014/main" id="{7283BBDD-F8FA-934A-92E8-4E4F54945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236" y="1828800"/>
            <a:ext cx="6464300" cy="50292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8021043-1829-6843-A888-B4C8D19BC66D}"/>
              </a:ext>
            </a:extLst>
          </p:cNvPr>
          <p:cNvSpPr/>
          <p:nvPr/>
        </p:nvSpPr>
        <p:spPr>
          <a:xfrm>
            <a:off x="9615258" y="3380277"/>
            <a:ext cx="553297" cy="2062580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6137465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6-04-19 at 11.29.00 AM.png">
            <a:extLst>
              <a:ext uri="{FF2B5EF4-FFF2-40B4-BE49-F238E27FC236}">
                <a16:creationId xmlns:a16="http://schemas.microsoft.com/office/drawing/2014/main" id="{545094AD-B57E-3541-A387-4BE722024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12" y="740724"/>
            <a:ext cx="5137730" cy="2125351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B72347-FD83-2045-B919-20CBA846CD0F}"/>
              </a:ext>
            </a:extLst>
          </p:cNvPr>
          <p:cNvSpPr txBox="1"/>
          <p:nvPr/>
        </p:nvSpPr>
        <p:spPr>
          <a:xfrm>
            <a:off x="4890051" y="4930732"/>
            <a:ext cx="1845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a</a:t>
            </a:r>
            <a:r>
              <a:rPr lang="en-US" dirty="0">
                <a:latin typeface="Times New Roman" panose="02020603050405020304" pitchFamily="18" charset="0"/>
              </a:rPr>
              <a:t> = park</a:t>
            </a:r>
          </a:p>
          <a:p>
            <a:r>
              <a:rPr lang="en-US" i="1" dirty="0">
                <a:latin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</a:rPr>
              <a:t> = 1+max(0,0,0) 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   = 1</a:t>
            </a:r>
            <a:endParaRPr lang="en-US" i="1" dirty="0">
              <a:latin typeface="Times New Roman" panose="02020603050405020304" pitchFamily="18" charset="0"/>
            </a:endParaRPr>
          </a:p>
        </p:txBody>
      </p:sp>
      <p:sp>
        <p:nvSpPr>
          <p:cNvPr id="16" name="Moon 15">
            <a:extLst>
              <a:ext uri="{FF2B5EF4-FFF2-40B4-BE49-F238E27FC236}">
                <a16:creationId xmlns:a16="http://schemas.microsoft.com/office/drawing/2014/main" id="{1E9364B8-5B83-4741-B97B-8AC0F2638DF0}"/>
              </a:ext>
            </a:extLst>
          </p:cNvPr>
          <p:cNvSpPr/>
          <p:nvPr/>
        </p:nvSpPr>
        <p:spPr>
          <a:xfrm rot="8700000">
            <a:off x="6192722" y="4116817"/>
            <a:ext cx="825348" cy="2039384"/>
          </a:xfrm>
          <a:prstGeom prst="moon">
            <a:avLst>
              <a:gd name="adj" fmla="val 43921"/>
            </a:avLst>
          </a:prstGeom>
          <a:solidFill>
            <a:srgbClr val="0432FF">
              <a:alpha val="15294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oon 22">
            <a:extLst>
              <a:ext uri="{FF2B5EF4-FFF2-40B4-BE49-F238E27FC236}">
                <a16:creationId xmlns:a16="http://schemas.microsoft.com/office/drawing/2014/main" id="{272FB259-BB1F-A04A-9F5B-25315E8EF9F3}"/>
              </a:ext>
            </a:extLst>
          </p:cNvPr>
          <p:cNvSpPr/>
          <p:nvPr/>
        </p:nvSpPr>
        <p:spPr>
          <a:xfrm rot="14400000">
            <a:off x="6433865" y="2967315"/>
            <a:ext cx="825348" cy="2274280"/>
          </a:xfrm>
          <a:prstGeom prst="moon">
            <a:avLst>
              <a:gd name="adj" fmla="val 43921"/>
            </a:avLst>
          </a:prstGeom>
          <a:solidFill>
            <a:srgbClr val="0432FF">
              <a:alpha val="15294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23ACD2-B0FF-C94D-A40A-BCB0C4EF3DFC}"/>
              </a:ext>
            </a:extLst>
          </p:cNvPr>
          <p:cNvSpPr/>
          <p:nvPr/>
        </p:nvSpPr>
        <p:spPr>
          <a:xfrm rot="360000">
            <a:off x="4246433" y="4450062"/>
            <a:ext cx="3803731" cy="460494"/>
          </a:xfrm>
          <a:prstGeom prst="rect">
            <a:avLst/>
          </a:prstGeom>
          <a:solidFill>
            <a:srgbClr val="0432FF">
              <a:alpha val="1451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D68640-8009-3547-978D-F7BCBA78B628}"/>
              </a:ext>
            </a:extLst>
          </p:cNvPr>
          <p:cNvSpPr txBox="1"/>
          <p:nvPr/>
        </p:nvSpPr>
        <p:spPr>
          <a:xfrm>
            <a:off x="4141800" y="3622843"/>
            <a:ext cx="1173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a</a:t>
            </a:r>
            <a:r>
              <a:rPr lang="en-US" dirty="0">
                <a:latin typeface="Times New Roman" panose="02020603050405020304" pitchFamily="18" charset="0"/>
              </a:rPr>
              <a:t> = unload</a:t>
            </a:r>
          </a:p>
          <a:p>
            <a:r>
              <a:rPr lang="en-US" i="1" dirty="0">
                <a:latin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</a:rPr>
              <a:t> = 1</a:t>
            </a:r>
            <a:endParaRPr lang="en-US" i="1" dirty="0">
              <a:latin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2DCF6B-BA95-8A48-B826-57A757B993DD}"/>
              </a:ext>
            </a:extLst>
          </p:cNvPr>
          <p:cNvSpPr txBox="1"/>
          <p:nvPr/>
        </p:nvSpPr>
        <p:spPr>
          <a:xfrm>
            <a:off x="7780355" y="3394243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</a:rPr>
              <a:t> = 0</a:t>
            </a:r>
            <a:endParaRPr lang="en-US" i="1" dirty="0">
              <a:latin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6CD38E-C928-2C4B-8C59-FE46E84A520D}"/>
              </a:ext>
            </a:extLst>
          </p:cNvPr>
          <p:cNvSpPr txBox="1"/>
          <p:nvPr/>
        </p:nvSpPr>
        <p:spPr>
          <a:xfrm>
            <a:off x="7665429" y="4295287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</a:rPr>
              <a:t> = 0</a:t>
            </a:r>
            <a:endParaRPr lang="en-US" i="1" dirty="0">
              <a:latin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715028-8663-F348-98F3-686D1AFCF0B9}"/>
              </a:ext>
            </a:extLst>
          </p:cNvPr>
          <p:cNvSpPr txBox="1"/>
          <p:nvPr/>
        </p:nvSpPr>
        <p:spPr>
          <a:xfrm>
            <a:off x="7315666" y="6030388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</a:rPr>
              <a:t> = 0</a:t>
            </a:r>
            <a:endParaRPr lang="en-US" i="1" dirty="0">
              <a:latin typeface="Times New Roman" panose="02020603050405020304" pitchFamily="18" charset="0"/>
            </a:endParaRPr>
          </a:p>
        </p:txBody>
      </p:sp>
      <p:pic>
        <p:nvPicPr>
          <p:cNvPr id="14" name="Picture 13" descr="planningdomain.pdf">
            <a:extLst>
              <a:ext uri="{FF2B5EF4-FFF2-40B4-BE49-F238E27FC236}">
                <a16:creationId xmlns:a16="http://schemas.microsoft.com/office/drawing/2014/main" id="{926B9AC4-D504-B048-BB1C-69ACF33C8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236" y="1828800"/>
            <a:ext cx="6464300" cy="50292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0ACFF0E-E535-4840-AFF7-F8CE70D86783}"/>
              </a:ext>
            </a:extLst>
          </p:cNvPr>
          <p:cNvSpPr/>
          <p:nvPr/>
        </p:nvSpPr>
        <p:spPr>
          <a:xfrm>
            <a:off x="9615258" y="3380277"/>
            <a:ext cx="553297" cy="2062580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0777001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6-04-19 at 11.29.00 AM.png">
            <a:extLst>
              <a:ext uri="{FF2B5EF4-FFF2-40B4-BE49-F238E27FC236}">
                <a16:creationId xmlns:a16="http://schemas.microsoft.com/office/drawing/2014/main" id="{6F6574EC-ACFE-7340-BDA9-C891E3242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12" y="740724"/>
            <a:ext cx="5137730" cy="2125351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65ADEF-C4E3-6F48-838B-B93A781048BC}"/>
              </a:ext>
            </a:extLst>
          </p:cNvPr>
          <p:cNvSpPr txBox="1"/>
          <p:nvPr/>
        </p:nvSpPr>
        <p:spPr>
          <a:xfrm>
            <a:off x="7494049" y="2380103"/>
            <a:ext cx="1186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a</a:t>
            </a:r>
            <a:r>
              <a:rPr lang="en-US" dirty="0">
                <a:latin typeface="Times New Roman" panose="02020603050405020304" pitchFamily="18" charset="0"/>
              </a:rPr>
              <a:t> = deliver</a:t>
            </a:r>
          </a:p>
          <a:p>
            <a:r>
              <a:rPr lang="en-US" i="1" dirty="0">
                <a:latin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</a:rPr>
              <a:t> = 1</a:t>
            </a:r>
            <a:endParaRPr lang="en-US" i="1" dirty="0">
              <a:latin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313FF5-A682-754A-B5EE-33768CA01A19}"/>
              </a:ext>
            </a:extLst>
          </p:cNvPr>
          <p:cNvSpPr txBox="1"/>
          <p:nvPr/>
        </p:nvSpPr>
        <p:spPr>
          <a:xfrm>
            <a:off x="6293771" y="3212736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1+ 1 = 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006E0B-E9C2-9D43-9D88-148113FBF5C9}"/>
              </a:ext>
            </a:extLst>
          </p:cNvPr>
          <p:cNvSpPr txBox="1"/>
          <p:nvPr/>
        </p:nvSpPr>
        <p:spPr>
          <a:xfrm>
            <a:off x="7874866" y="3442447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1+ max(0,0) = 1</a:t>
            </a:r>
          </a:p>
        </p:txBody>
      </p:sp>
      <p:sp>
        <p:nvSpPr>
          <p:cNvPr id="16" name="Moon 15">
            <a:extLst>
              <a:ext uri="{FF2B5EF4-FFF2-40B4-BE49-F238E27FC236}">
                <a16:creationId xmlns:a16="http://schemas.microsoft.com/office/drawing/2014/main" id="{1E9364B8-5B83-4741-B97B-8AC0F2638DF0}"/>
              </a:ext>
            </a:extLst>
          </p:cNvPr>
          <p:cNvSpPr/>
          <p:nvPr/>
        </p:nvSpPr>
        <p:spPr>
          <a:xfrm rot="8700000">
            <a:off x="6192722" y="4116817"/>
            <a:ext cx="825348" cy="2039384"/>
          </a:xfrm>
          <a:prstGeom prst="moon">
            <a:avLst>
              <a:gd name="adj" fmla="val 43921"/>
            </a:avLst>
          </a:prstGeom>
          <a:solidFill>
            <a:srgbClr val="0432FF">
              <a:alpha val="15294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oon 22">
            <a:extLst>
              <a:ext uri="{FF2B5EF4-FFF2-40B4-BE49-F238E27FC236}">
                <a16:creationId xmlns:a16="http://schemas.microsoft.com/office/drawing/2014/main" id="{272FB259-BB1F-A04A-9F5B-25315E8EF9F3}"/>
              </a:ext>
            </a:extLst>
          </p:cNvPr>
          <p:cNvSpPr/>
          <p:nvPr/>
        </p:nvSpPr>
        <p:spPr>
          <a:xfrm rot="14400000">
            <a:off x="6433865" y="2967315"/>
            <a:ext cx="825348" cy="2274280"/>
          </a:xfrm>
          <a:prstGeom prst="moon">
            <a:avLst>
              <a:gd name="adj" fmla="val 43921"/>
            </a:avLst>
          </a:prstGeom>
          <a:solidFill>
            <a:srgbClr val="0432FF">
              <a:alpha val="15294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23ACD2-B0FF-C94D-A40A-BCB0C4EF3DFC}"/>
              </a:ext>
            </a:extLst>
          </p:cNvPr>
          <p:cNvSpPr/>
          <p:nvPr/>
        </p:nvSpPr>
        <p:spPr>
          <a:xfrm rot="360000">
            <a:off x="4246433" y="4450062"/>
            <a:ext cx="3803731" cy="460494"/>
          </a:xfrm>
          <a:prstGeom prst="rect">
            <a:avLst/>
          </a:prstGeom>
          <a:solidFill>
            <a:srgbClr val="0432FF">
              <a:alpha val="1451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D68640-8009-3547-978D-F7BCBA78B628}"/>
              </a:ext>
            </a:extLst>
          </p:cNvPr>
          <p:cNvSpPr txBox="1"/>
          <p:nvPr/>
        </p:nvSpPr>
        <p:spPr>
          <a:xfrm>
            <a:off x="4141800" y="3622843"/>
            <a:ext cx="1173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a</a:t>
            </a:r>
            <a:r>
              <a:rPr lang="en-US" dirty="0">
                <a:latin typeface="Times New Roman" panose="02020603050405020304" pitchFamily="18" charset="0"/>
              </a:rPr>
              <a:t> = unload</a:t>
            </a:r>
          </a:p>
          <a:p>
            <a:r>
              <a:rPr lang="en-US" i="1" dirty="0">
                <a:latin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</a:rPr>
              <a:t> = 1</a:t>
            </a:r>
            <a:endParaRPr lang="en-US" i="1" dirty="0">
              <a:latin typeface="Times New Roman" panose="02020603050405020304" pitchFamily="18" charset="0"/>
            </a:endParaRPr>
          </a:p>
        </p:txBody>
      </p:sp>
      <p:sp>
        <p:nvSpPr>
          <p:cNvPr id="13" name="Moon 12">
            <a:extLst>
              <a:ext uri="{FF2B5EF4-FFF2-40B4-BE49-F238E27FC236}">
                <a16:creationId xmlns:a16="http://schemas.microsoft.com/office/drawing/2014/main" id="{85A65EE7-AFE2-7246-8611-0DC81B316A78}"/>
              </a:ext>
            </a:extLst>
          </p:cNvPr>
          <p:cNvSpPr/>
          <p:nvPr/>
        </p:nvSpPr>
        <p:spPr>
          <a:xfrm rot="14604555">
            <a:off x="8536633" y="1831875"/>
            <a:ext cx="825348" cy="2274280"/>
          </a:xfrm>
          <a:prstGeom prst="moon">
            <a:avLst>
              <a:gd name="adj" fmla="val 43921"/>
            </a:avLst>
          </a:prstGeom>
          <a:solidFill>
            <a:srgbClr val="0432FF">
              <a:alpha val="15294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3A1F60-BD88-1F46-92C6-8CDD2639AADF}"/>
              </a:ext>
            </a:extLst>
          </p:cNvPr>
          <p:cNvSpPr/>
          <p:nvPr/>
        </p:nvSpPr>
        <p:spPr>
          <a:xfrm rot="562686">
            <a:off x="7545444" y="3289139"/>
            <a:ext cx="2621636" cy="460494"/>
          </a:xfrm>
          <a:prstGeom prst="rect">
            <a:avLst/>
          </a:prstGeom>
          <a:solidFill>
            <a:srgbClr val="0432FF">
              <a:alpha val="1451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0EE4E4-440B-C84E-893D-7BE09A7B500A}"/>
              </a:ext>
            </a:extLst>
          </p:cNvPr>
          <p:cNvSpPr txBox="1"/>
          <p:nvPr/>
        </p:nvSpPr>
        <p:spPr>
          <a:xfrm>
            <a:off x="10007242" y="2036132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</a:rPr>
              <a:t> = 0</a:t>
            </a:r>
            <a:endParaRPr lang="en-US" i="1" dirty="0">
              <a:latin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2D9923-0EFC-054C-B0E9-F22EA31CE2E4}"/>
              </a:ext>
            </a:extLst>
          </p:cNvPr>
          <p:cNvSpPr txBox="1"/>
          <p:nvPr/>
        </p:nvSpPr>
        <p:spPr>
          <a:xfrm>
            <a:off x="9937632" y="3209659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</a:rPr>
              <a:t> = 0</a:t>
            </a:r>
            <a:endParaRPr lang="en-US" i="1" dirty="0">
              <a:latin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1D78C5-442B-A24F-B0F3-21AE3658EF09}"/>
              </a:ext>
            </a:extLst>
          </p:cNvPr>
          <p:cNvSpPr txBox="1"/>
          <p:nvPr/>
        </p:nvSpPr>
        <p:spPr>
          <a:xfrm>
            <a:off x="4890051" y="4930732"/>
            <a:ext cx="1845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a</a:t>
            </a:r>
            <a:r>
              <a:rPr lang="en-US" dirty="0">
                <a:latin typeface="Times New Roman" panose="02020603050405020304" pitchFamily="18" charset="0"/>
              </a:rPr>
              <a:t> = park</a:t>
            </a:r>
          </a:p>
          <a:p>
            <a:r>
              <a:rPr lang="en-US" i="1" dirty="0">
                <a:latin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</a:rPr>
              <a:t> = 1+max(0,0,0) 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   = 1</a:t>
            </a:r>
            <a:endParaRPr lang="en-US" i="1" dirty="0">
              <a:latin typeface="Times New Roman" panose="02020603050405020304" pitchFamily="18" charset="0"/>
            </a:endParaRPr>
          </a:p>
        </p:txBody>
      </p:sp>
      <p:pic>
        <p:nvPicPr>
          <p:cNvPr id="17" name="Picture 16" descr="planningdomain.pdf">
            <a:extLst>
              <a:ext uri="{FF2B5EF4-FFF2-40B4-BE49-F238E27FC236}">
                <a16:creationId xmlns:a16="http://schemas.microsoft.com/office/drawing/2014/main" id="{9B9A778C-299B-F446-BD6D-6C7811342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236" y="1828800"/>
            <a:ext cx="6464300" cy="5029200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D11F958F-56B9-0B4E-AA02-040532BBA88A}"/>
              </a:ext>
            </a:extLst>
          </p:cNvPr>
          <p:cNvSpPr/>
          <p:nvPr/>
        </p:nvSpPr>
        <p:spPr>
          <a:xfrm>
            <a:off x="9615258" y="3380277"/>
            <a:ext cx="553297" cy="2062580"/>
          </a:xfrm>
          <a:prstGeom prst="ellipse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i="1" dirty="0">
                <a:solidFill>
                  <a:schemeClr val="accent5">
                    <a:lumMod val="25000"/>
                  </a:schemeClr>
                </a:solidFill>
              </a:rPr>
              <a:t>    S</a:t>
            </a:r>
            <a:r>
              <a:rPr lang="en-US" sz="2000" i="1" baseline="-25000" dirty="0">
                <a:solidFill>
                  <a:schemeClr val="accent5">
                    <a:lumMod val="25000"/>
                  </a:schemeClr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2289336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5.7	Refinement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Differences to refinement methods in Chapter 3:</a:t>
            </a:r>
          </a:p>
          <a:p>
            <a:pPr lvl="1"/>
            <a:r>
              <a:rPr lang="en-US" dirty="0"/>
              <a:t>Tasks refine into automata</a:t>
            </a:r>
          </a:p>
          <a:p>
            <a:pPr lvl="1"/>
            <a:r>
              <a:rPr lang="en-US" dirty="0"/>
              <a:t>Need to combine the automata</a:t>
            </a:r>
          </a:p>
          <a:p>
            <a:r>
              <a:rPr lang="en-US" dirty="0"/>
              <a:t>Important work, but the concepts are complicated</a:t>
            </a:r>
          </a:p>
          <a:p>
            <a:pPr lvl="1"/>
            <a:r>
              <a:rPr lang="en-US" dirty="0"/>
              <a:t>We won’t have time to cover them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34675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Actions, plans, policies, planning problems</a:t>
            </a:r>
          </a:p>
          <a:p>
            <a:r>
              <a:rPr lang="en-US" dirty="0"/>
              <a:t>types of solutions: unsafe, safe (acyclic, cyclic)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Find-solution, Find-acyclic-solution, Find-safe-solution</a:t>
            </a:r>
          </a:p>
          <a:p>
            <a:r>
              <a:rPr lang="en-US" dirty="0">
                <a:latin typeface="Calibri" panose="020F0502020204030204" pitchFamily="34" charset="0"/>
              </a:rPr>
              <a:t>Guided-find-safe-solution</a:t>
            </a:r>
          </a:p>
          <a:p>
            <a:pPr lvl="1"/>
            <a:r>
              <a:rPr lang="en-US" dirty="0"/>
              <a:t>call find-solution to get an unsafe solution</a:t>
            </a:r>
          </a:p>
          <a:p>
            <a:pPr lvl="1"/>
            <a:r>
              <a:rPr lang="en-US" dirty="0"/>
              <a:t>call find-solution again on the leaves</a:t>
            </a:r>
          </a:p>
          <a:p>
            <a:pPr lvl="1"/>
            <a:r>
              <a:rPr lang="en-US" dirty="0"/>
              <a:t>if dead-ends are encountered, modify actions that lead to them</a:t>
            </a:r>
          </a:p>
          <a:p>
            <a:r>
              <a:rPr lang="en-US" dirty="0">
                <a:latin typeface="Calibri" panose="020F0502020204030204" pitchFamily="34" charset="0"/>
              </a:rPr>
              <a:t>Find-safe-solution-by-determinization</a:t>
            </a:r>
          </a:p>
          <a:p>
            <a:pPr lvl="1"/>
            <a:r>
              <a:rPr lang="en-US" dirty="0"/>
              <a:t>Like </a:t>
            </a:r>
            <a:r>
              <a:rPr lang="en-US" dirty="0">
                <a:latin typeface="Calibri" panose="020F0502020204030204" pitchFamily="34" charset="0"/>
              </a:rPr>
              <a:t>Guided-find-safe-solution</a:t>
            </a:r>
            <a:r>
              <a:rPr lang="en-US" dirty="0">
                <a:latin typeface="Times New Roman" panose="02020603050405020304" pitchFamily="18" charset="0"/>
              </a:rPr>
              <a:t>, but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/>
              <a:t>call classical planner on determinized domain, convert plan into policy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2BD4B3-AF7D-7D46-BCB5-A6D0D9E866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0886" y="1152525"/>
            <a:ext cx="5384800" cy="5283200"/>
          </a:xfrm>
        </p:spPr>
        <p:txBody>
          <a:bodyPr/>
          <a:lstStyle/>
          <a:p>
            <a:r>
              <a:rPr lang="en-US" dirty="0"/>
              <a:t>Online approaches</a:t>
            </a:r>
          </a:p>
          <a:p>
            <a:pPr lvl="1"/>
            <a:r>
              <a:rPr lang="en-US" dirty="0">
                <a:latin typeface="Calibri" charset="0"/>
              </a:rPr>
              <a:t>Lookahead-partial-plan</a:t>
            </a:r>
            <a:endParaRPr lang="en-US" dirty="0"/>
          </a:p>
          <a:p>
            <a:pPr lvl="2"/>
            <a:r>
              <a:rPr lang="en-US" dirty="0"/>
              <a:t>adaptation of </a:t>
            </a:r>
            <a:r>
              <a:rPr lang="en-US" dirty="0">
                <a:latin typeface="Calibri" charset="0"/>
              </a:rPr>
              <a:t>Run-Lazy-Lookahead</a:t>
            </a:r>
            <a:endParaRPr lang="en-US" dirty="0"/>
          </a:p>
          <a:p>
            <a:pPr lvl="1"/>
            <a:r>
              <a:rPr lang="en-US" dirty="0"/>
              <a:t> </a:t>
            </a:r>
            <a:r>
              <a:rPr lang="en-US" dirty="0">
                <a:latin typeface="Calibri" charset="0"/>
              </a:rPr>
              <a:t>FS-replan</a:t>
            </a:r>
          </a:p>
          <a:p>
            <a:pPr lvl="2"/>
            <a:r>
              <a:rPr lang="en-US" dirty="0"/>
              <a:t>adaptation of </a:t>
            </a:r>
            <a:r>
              <a:rPr lang="en-US" dirty="0">
                <a:latin typeface="Calibri" charset="0"/>
              </a:rPr>
              <a:t>Run-Lookahead</a:t>
            </a:r>
          </a:p>
          <a:p>
            <a:r>
              <a:rPr lang="en-US" dirty="0"/>
              <a:t>Ways to do the lookahead</a:t>
            </a:r>
          </a:p>
          <a:p>
            <a:pPr lvl="1"/>
            <a:r>
              <a:rPr lang="en-US" dirty="0"/>
              <a:t>full breadth with limited depth, </a:t>
            </a:r>
          </a:p>
          <a:p>
            <a:pPr lvl="2"/>
            <a:r>
              <a:rPr lang="en-US" dirty="0"/>
              <a:t>iterative deepening</a:t>
            </a:r>
          </a:p>
          <a:p>
            <a:pPr lvl="1"/>
            <a:r>
              <a:rPr lang="en-US" dirty="0"/>
              <a:t>full depth with limited breadth</a:t>
            </a:r>
          </a:p>
          <a:p>
            <a:pPr lvl="2"/>
            <a:r>
              <a:rPr lang="en-US" dirty="0"/>
              <a:t>iterative broadening</a:t>
            </a:r>
          </a:p>
          <a:p>
            <a:pPr lvl="1"/>
            <a:r>
              <a:rPr lang="en-US" dirty="0"/>
              <a:t>convergence in safely explorable domains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931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53976"/>
            <a:ext cx="8839200" cy="812800"/>
          </a:xfrm>
        </p:spPr>
        <p:txBody>
          <a:bodyPr/>
          <a:lstStyle/>
          <a:p>
            <a:r>
              <a:rPr lang="en-US" dirty="0"/>
              <a:t>Performing a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188878"/>
            <a:ext cx="6809509" cy="5199222"/>
          </a:xfrm>
        </p:spPr>
        <p:txBody>
          <a:bodyPr/>
          <a:lstStyle/>
          <a:p>
            <a:pPr>
              <a:tabLst>
                <a:tab pos="738188" algn="l"/>
                <a:tab pos="1085850" algn="l"/>
              </a:tabLst>
            </a:pPr>
            <a:r>
              <a:rPr lang="en-US" dirty="0" err="1">
                <a:latin typeface="Calibri"/>
                <a:cs typeface="Calibri"/>
              </a:rPr>
              <a:t>PerformPolicy</a:t>
            </a:r>
            <a:r>
              <a:rPr lang="en-US" dirty="0"/>
              <a:t>(</a:t>
            </a:r>
            <a:r>
              <a:rPr lang="en-US" i="1" dirty="0"/>
              <a:t>π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</a:t>
            </a:r>
            <a:r>
              <a:rPr lang="en-US" i="1" dirty="0"/>
              <a:t>s</a:t>
            </a:r>
            <a:r>
              <a:rPr lang="en-US" dirty="0"/>
              <a:t> ← observe current state</a:t>
            </a:r>
            <a:br>
              <a:rPr lang="en-US" dirty="0"/>
            </a:br>
            <a:r>
              <a:rPr lang="en-US" dirty="0"/>
              <a:t>	while </a:t>
            </a:r>
            <a:r>
              <a:rPr lang="en-US" i="1" dirty="0"/>
              <a:t>s </a:t>
            </a:r>
            <a:r>
              <a:rPr lang="en-US" dirty="0">
                <a:latin typeface="Symbol" charset="2"/>
                <a:cs typeface="Symbol" charset="2"/>
              </a:rPr>
              <a:t>∈</a:t>
            </a:r>
            <a:r>
              <a:rPr lang="en-US" i="1" dirty="0"/>
              <a:t> </a:t>
            </a:r>
            <a:r>
              <a:rPr lang="en-US" dirty="0"/>
              <a:t>Dom(</a:t>
            </a:r>
            <a:r>
              <a:rPr lang="en-US" i="1" dirty="0"/>
              <a:t>π</a:t>
            </a:r>
            <a:r>
              <a:rPr lang="en-US" dirty="0"/>
              <a:t>) do</a:t>
            </a:r>
            <a:br>
              <a:rPr lang="en-US" dirty="0"/>
            </a:br>
            <a:r>
              <a:rPr lang="en-US" dirty="0"/>
              <a:t>		perform action </a:t>
            </a:r>
            <a:r>
              <a:rPr lang="en-US" i="1" dirty="0"/>
              <a:t>π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</a:t>
            </a:r>
            <a:br>
              <a:rPr lang="en-US" i="1" dirty="0"/>
            </a:br>
            <a:r>
              <a:rPr lang="en-US" i="1" dirty="0"/>
              <a:t>		s</a:t>
            </a:r>
            <a:r>
              <a:rPr lang="en-US" dirty="0"/>
              <a:t> ← observe current state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C3108E-88AD-3A4B-A97E-E9C030CDA50B}"/>
              </a:ext>
            </a:extLst>
          </p:cNvPr>
          <p:cNvGrpSpPr/>
          <p:nvPr/>
        </p:nvGrpSpPr>
        <p:grpSpPr>
          <a:xfrm>
            <a:off x="5370544" y="1780398"/>
            <a:ext cx="6477000" cy="5066145"/>
            <a:chOff x="5370544" y="1627996"/>
            <a:chExt cx="6477000" cy="5066145"/>
          </a:xfrm>
        </p:grpSpPr>
        <p:sp>
          <p:nvSpPr>
            <p:cNvPr id="16" name="Moon 15">
              <a:extLst>
                <a:ext uri="{FF2B5EF4-FFF2-40B4-BE49-F238E27FC236}">
                  <a16:creationId xmlns:a16="http://schemas.microsoft.com/office/drawing/2014/main" id="{70B5855B-77BD-5547-8798-E00A1E674DA6}"/>
                </a:ext>
              </a:extLst>
            </p:cNvPr>
            <p:cNvSpPr/>
            <p:nvPr/>
          </p:nvSpPr>
          <p:spPr>
            <a:xfrm rot="8700000">
              <a:off x="9425080" y="4274769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Moon 27">
              <a:extLst>
                <a:ext uri="{FF2B5EF4-FFF2-40B4-BE49-F238E27FC236}">
                  <a16:creationId xmlns:a16="http://schemas.microsoft.com/office/drawing/2014/main" id="{3D17F21A-7E07-204D-81ED-9A4C9DCCD8EA}"/>
                </a:ext>
              </a:extLst>
            </p:cNvPr>
            <p:cNvSpPr/>
            <p:nvPr/>
          </p:nvSpPr>
          <p:spPr>
            <a:xfrm rot="14520000">
              <a:off x="9689313" y="3079087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87A9488-89E0-7843-B5ED-54D37DC7A52F}"/>
                </a:ext>
              </a:extLst>
            </p:cNvPr>
            <p:cNvSpPr/>
            <p:nvPr/>
          </p:nvSpPr>
          <p:spPr>
            <a:xfrm rot="522261">
              <a:off x="8706304" y="4586352"/>
              <a:ext cx="2606739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883EA9-34A4-1D4C-A024-FBD23E42B21F}"/>
                </a:ext>
              </a:extLst>
            </p:cNvPr>
            <p:cNvSpPr/>
            <p:nvPr/>
          </p:nvSpPr>
          <p:spPr>
            <a:xfrm rot="360000">
              <a:off x="6932821" y="4279234"/>
              <a:ext cx="2306462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Moon 30">
              <a:extLst>
                <a:ext uri="{FF2B5EF4-FFF2-40B4-BE49-F238E27FC236}">
                  <a16:creationId xmlns:a16="http://schemas.microsoft.com/office/drawing/2014/main" id="{2990188C-2B07-1C4E-AA5B-DA078C6F1E35}"/>
                </a:ext>
              </a:extLst>
            </p:cNvPr>
            <p:cNvSpPr/>
            <p:nvPr/>
          </p:nvSpPr>
          <p:spPr>
            <a:xfrm rot="8700000">
              <a:off x="7372815" y="4009582"/>
              <a:ext cx="825348" cy="2039384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Moon 31">
              <a:extLst>
                <a:ext uri="{FF2B5EF4-FFF2-40B4-BE49-F238E27FC236}">
                  <a16:creationId xmlns:a16="http://schemas.microsoft.com/office/drawing/2014/main" id="{6CD71596-E125-1D48-9966-0431DA0D3F30}"/>
                </a:ext>
              </a:extLst>
            </p:cNvPr>
            <p:cNvSpPr/>
            <p:nvPr/>
          </p:nvSpPr>
          <p:spPr>
            <a:xfrm rot="14400000">
              <a:off x="7613958" y="2860080"/>
              <a:ext cx="825348" cy="2274280"/>
            </a:xfrm>
            <a:prstGeom prst="moon">
              <a:avLst>
                <a:gd name="adj" fmla="val 43921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EA39941-F070-334F-84B1-4A3101676C79}"/>
                </a:ext>
              </a:extLst>
            </p:cNvPr>
            <p:cNvSpPr/>
            <p:nvPr/>
          </p:nvSpPr>
          <p:spPr>
            <a:xfrm>
              <a:off x="5443069" y="4237098"/>
              <a:ext cx="1737956" cy="46049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2EED326-EC9F-4344-8387-3BB8ADCD56A1}"/>
                </a:ext>
              </a:extLst>
            </p:cNvPr>
            <p:cNvSpPr txBox="1"/>
            <p:nvPr/>
          </p:nvSpPr>
          <p:spPr>
            <a:xfrm>
              <a:off x="10399133" y="6355587"/>
              <a:ext cx="110204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 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115F78F-1120-0B42-92A2-8694868A1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70544" y="1627996"/>
              <a:ext cx="6477000" cy="5054600"/>
            </a:xfrm>
            <a:prstGeom prst="rect">
              <a:avLst/>
            </a:prstGeom>
          </p:spPr>
        </p:pic>
      </p:grpSp>
      <p:sp>
        <p:nvSpPr>
          <p:cNvPr id="36" name="Content Placeholder 25">
            <a:extLst>
              <a:ext uri="{FF2B5EF4-FFF2-40B4-BE49-F238E27FC236}">
                <a16:creationId xmlns:a16="http://schemas.microsoft.com/office/drawing/2014/main" id="{EA9725FF-F2F8-D045-AC71-120BA4DFDD0A}"/>
              </a:ext>
            </a:extLst>
          </p:cNvPr>
          <p:cNvSpPr txBox="1">
            <a:spLocks/>
          </p:cNvSpPr>
          <p:nvPr/>
        </p:nvSpPr>
        <p:spPr>
          <a:xfrm>
            <a:off x="4728710" y="5436210"/>
            <a:ext cx="2832827" cy="1015663"/>
          </a:xfrm>
          <a:prstGeom prst="rect">
            <a:avLst/>
          </a:prstGeom>
          <a:solidFill>
            <a:srgbClr val="CFF5FE"/>
          </a:solidFill>
        </p:spPr>
        <p:txBody>
          <a:bodyPr wrap="none"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  <a:tabLst>
                <a:tab pos="615950" algn="l"/>
              </a:tabLst>
            </a:pPr>
            <a:r>
              <a:rPr lang="en-US" kern="0" dirty="0"/>
              <a:t>π</a:t>
            </a:r>
            <a:r>
              <a:rPr lang="en-US" kern="0" baseline="-25000" dirty="0"/>
              <a:t>1</a:t>
            </a:r>
            <a:r>
              <a:rPr lang="en-US" kern="0" dirty="0"/>
              <a:t> = {(</a:t>
            </a:r>
            <a:r>
              <a:rPr lang="en-US" kern="0" dirty="0" err="1">
                <a:latin typeface="Calibri"/>
                <a:cs typeface="Calibri"/>
              </a:rPr>
              <a:t>on_ship</a:t>
            </a:r>
            <a:r>
              <a:rPr lang="en-US" kern="0" dirty="0">
                <a:cs typeface="Calibri"/>
              </a:rPr>
              <a:t>, </a:t>
            </a:r>
            <a:r>
              <a:rPr lang="en-US" kern="0" dirty="0">
                <a:latin typeface="Calibri"/>
                <a:cs typeface="Calibri"/>
              </a:rPr>
              <a:t>unload), </a:t>
            </a:r>
            <a:br>
              <a:rPr lang="en-US" kern="0" dirty="0">
                <a:latin typeface="Calibri"/>
                <a:cs typeface="Calibri"/>
              </a:rPr>
            </a:br>
            <a:r>
              <a:rPr lang="en-US" kern="0" dirty="0">
                <a:latin typeface="Calibri"/>
                <a:cs typeface="Calibri"/>
              </a:rPr>
              <a:t>	(</a:t>
            </a:r>
            <a:r>
              <a:rPr lang="en-US" kern="0" dirty="0" err="1">
                <a:latin typeface="Calibri"/>
                <a:cs typeface="Calibri"/>
              </a:rPr>
              <a:t>at_harbor</a:t>
            </a:r>
            <a:r>
              <a:rPr lang="en-US" kern="0" dirty="0">
                <a:latin typeface="Calibri"/>
                <a:cs typeface="Calibri"/>
              </a:rPr>
              <a:t>, park), </a:t>
            </a:r>
            <a:br>
              <a:rPr lang="en-US" kern="0" dirty="0">
                <a:latin typeface="Calibri"/>
                <a:cs typeface="Calibri"/>
              </a:rPr>
            </a:br>
            <a:r>
              <a:rPr lang="en-US" kern="0" dirty="0">
                <a:latin typeface="Calibri"/>
                <a:cs typeface="Calibri"/>
              </a:rPr>
              <a:t>	(parking1, deliver)</a:t>
            </a:r>
            <a:r>
              <a:rPr lang="en-US" kern="0" dirty="0">
                <a:latin typeface="Times New Roman" charset="0"/>
                <a:cs typeface="Calibri"/>
              </a:rPr>
              <a:t>}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7ADC66E-D943-1645-A6E1-C9A829487065}"/>
              </a:ext>
            </a:extLst>
          </p:cNvPr>
          <p:cNvSpPr>
            <a:spLocks noChangeAspect="1"/>
          </p:cNvSpPr>
          <p:nvPr/>
        </p:nvSpPr>
        <p:spPr>
          <a:xfrm>
            <a:off x="8827741" y="3156384"/>
            <a:ext cx="301752" cy="301752"/>
          </a:xfrm>
          <a:prstGeom prst="ellipse">
            <a:avLst/>
          </a:prstGeom>
          <a:solidFill>
            <a:srgbClr val="FFEB69"/>
          </a:solidFill>
          <a:ln w="50800">
            <a:solidFill>
              <a:srgbClr val="4266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3272F22-3A6B-BB45-89CF-8E985403BAF4}"/>
              </a:ext>
            </a:extLst>
          </p:cNvPr>
          <p:cNvSpPr>
            <a:spLocks noChangeAspect="1"/>
          </p:cNvSpPr>
          <p:nvPr/>
        </p:nvSpPr>
        <p:spPr>
          <a:xfrm>
            <a:off x="8103994" y="5886268"/>
            <a:ext cx="301752" cy="301752"/>
          </a:xfrm>
          <a:prstGeom prst="ellipse">
            <a:avLst/>
          </a:prstGeom>
          <a:solidFill>
            <a:srgbClr val="FFEB69"/>
          </a:solidFill>
          <a:ln w="50800">
            <a:solidFill>
              <a:srgbClr val="4266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63800"/>
      </p:ext>
    </p:extLst>
  </p:cSld>
  <p:clrMapOvr>
    <a:masterClrMapping/>
  </p:clrMapOvr>
</p:sld>
</file>

<file path=ppt/theme/theme1.xml><?xml version="1.0" encoding="utf-8"?>
<a:theme xmlns:a="http://schemas.openxmlformats.org/drawingml/2006/main" name="7_Nau - reasoning about adversarie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2EE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E5F5FF"/>
      </a:accent5>
      <a:accent6>
        <a:srgbClr val="8AE7B9"/>
      </a:accent6>
      <a:hlink>
        <a:srgbClr val="CC00CC"/>
      </a:hlink>
      <a:folHlink>
        <a:srgbClr val="B2B2B2"/>
      </a:folHlink>
    </a:clrScheme>
    <a:fontScheme name="Nau - reasoning about adversaries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au - reasoning about adversari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 - reasoning about adversari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23310</TotalTime>
  <Pages>32</Pages>
  <Words>4803</Words>
  <Application>Microsoft Macintosh PowerPoint</Application>
  <PresentationFormat>Widescreen</PresentationFormat>
  <Paragraphs>725</Paragraphs>
  <Slides>88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102" baseType="lpstr">
      <vt:lpstr>Arial</vt:lpstr>
      <vt:lpstr>Arial Narrow</vt:lpstr>
      <vt:lpstr>Calibri</vt:lpstr>
      <vt:lpstr>Cambria Math</vt:lpstr>
      <vt:lpstr>Helvetica</vt:lpstr>
      <vt:lpstr>Lucida Grande</vt:lpstr>
      <vt:lpstr>Symbol</vt:lpstr>
      <vt:lpstr>System Font Regular</vt:lpstr>
      <vt:lpstr>Times</vt:lpstr>
      <vt:lpstr>Times New Roman</vt:lpstr>
      <vt:lpstr>Verdana</vt:lpstr>
      <vt:lpstr>Webdings</vt:lpstr>
      <vt:lpstr>Wingdings</vt:lpstr>
      <vt:lpstr>7_Nau - reasoning about adversaries</vt:lpstr>
      <vt:lpstr>Chapter 5   Deliberation with Nondeterministic Domain Models</vt:lpstr>
      <vt:lpstr>Motivation</vt:lpstr>
      <vt:lpstr>Example</vt:lpstr>
      <vt:lpstr>Nondeterministic Planning Domains</vt:lpstr>
      <vt:lpstr>Nondeterministic Planning Domains</vt:lpstr>
      <vt:lpstr>Nondeterministic Planning Domains</vt:lpstr>
      <vt:lpstr>Plans Policies</vt:lpstr>
      <vt:lpstr>Definitions Over Policies</vt:lpstr>
      <vt:lpstr>Performing a Policy</vt:lpstr>
      <vt:lpstr>Planning Problems and Solutions</vt:lpstr>
      <vt:lpstr>Safe Solutions</vt:lpstr>
      <vt:lpstr>Safe Solutions</vt:lpstr>
      <vt:lpstr>Safe Solutions</vt:lpstr>
      <vt:lpstr>Kinds of Solutions</vt:lpstr>
      <vt:lpstr>Finding (Unsafe) Solutions</vt:lpstr>
      <vt:lpstr>Example</vt:lpstr>
      <vt:lpstr>Example</vt:lpstr>
      <vt:lpstr>Example</vt:lpstr>
      <vt:lpstr>Example</vt:lpstr>
      <vt:lpstr>Example</vt:lpstr>
      <vt:lpstr>Find-Acyclic-Solution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Find-Safe-Solution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Guided-Find-Safe-Solution</vt:lpstr>
      <vt:lpstr>Guided-Find-Safe-Solution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Discussion</vt:lpstr>
      <vt:lpstr>Determinization</vt:lpstr>
      <vt:lpstr>Determinization</vt:lpstr>
      <vt:lpstr>Find-Safe-Solution-by-Determinization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Making Actions Inapplicable</vt:lpstr>
      <vt:lpstr>Skip Ahead</vt:lpstr>
      <vt:lpstr>5.6 Online Approaches</vt:lpstr>
      <vt:lpstr>Online Approaches</vt:lpstr>
      <vt:lpstr>Lookahead-Partial-Plan</vt:lpstr>
      <vt:lpstr>FS-Replan</vt:lpstr>
      <vt:lpstr>More Possibilities for Lookahead</vt:lpstr>
      <vt:lpstr>More Possibilities for Lookahead</vt:lpstr>
      <vt:lpstr>Safely Explorable Domains</vt:lpstr>
      <vt:lpstr>Min-Max LRTA*</vt:lpstr>
      <vt:lpstr>Example</vt:lpstr>
      <vt:lpstr>Example</vt:lpstr>
      <vt:lpstr>Example</vt:lpstr>
      <vt:lpstr>Example</vt:lpstr>
      <vt:lpstr>5.7 Refinement Methods</vt:lpstr>
      <vt:lpstr>Summary</vt:lpstr>
    </vt:vector>
  </TitlesOfParts>
  <Company>University of Maryland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Theory Versus Practice in AI Planning</dc:title>
  <dc:subject/>
  <dc:creator>Dana Nau</dc:creator>
  <cp:keywords/>
  <dc:description/>
  <cp:lastModifiedBy>Dana S. Nau</cp:lastModifiedBy>
  <cp:revision>1950</cp:revision>
  <cp:lastPrinted>2022-04-21T16:44:08Z</cp:lastPrinted>
  <dcterms:created xsi:type="dcterms:W3CDTF">2009-09-01T19:00:36Z</dcterms:created>
  <dcterms:modified xsi:type="dcterms:W3CDTF">2022-05-03T21:12:19Z</dcterms:modified>
</cp:coreProperties>
</file>