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F128-3578-4DC2-A55D-3D8EE3B55B8A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586E-9579-4D48-BC5D-7FD147035B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52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586E-9579-4D48-BC5D-7FD147035BA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77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SIMD analogy,</a:t>
            </a:r>
            <a:r>
              <a:rPr lang="en-US" baseline="0" dirty="0"/>
              <a:t> mention it </a:t>
            </a:r>
            <a:r>
              <a:rPr lang="is-IS" baseline="0" dirty="0"/>
              <a:t>… Third bullet -&gt; implemented as a DSL embedded in F* &gt; Mechanically verified toolchain, and enables formal verification of MPC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0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04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examples here. PSI. Poker. It’s written in F*, and it’s all verified. With each example, say what</a:t>
            </a:r>
            <a:r>
              <a:rPr lang="en-US" baseline="0" dirty="0"/>
              <a:t> you proved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34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median, do PSI</a:t>
            </a:r>
            <a:r>
              <a:rPr lang="en-US" baseline="0" dirty="0"/>
              <a:t> ? Do median, then say ad placement is PSI, and this is how PSI looks like. Non trivial about Poker.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14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586E-9579-4D48-BC5D-7FD147035BA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7091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586E-9579-4D48-BC5D-7FD147035BA1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902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median, do PSI</a:t>
            </a:r>
            <a:r>
              <a:rPr lang="en-US" baseline="0" dirty="0"/>
              <a:t> ? Do median, then say ad placement is PSI, and this is how PSI looks like. Non trivial about Poker.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5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0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5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586E-9579-4D48-BC5D-7FD147035BA1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754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586E-9579-4D48-BC5D-7FD147035BA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8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586E-9579-4D48-BC5D-7FD147035BA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8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median, do PSI</a:t>
            </a:r>
            <a:r>
              <a:rPr lang="en-US" baseline="0" dirty="0"/>
              <a:t> ? Do median, then say ad placement is PSI, and this is how PSI looks like. Non trivial about Poker.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5343-291A-3045-BD3D-3EEB43CE4D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4501-1AF6-4BA1-B012-A0AE12D27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ABC72-17AD-48F6-88D2-7CF05A8BA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B147-5BBA-445F-92A7-3D27AD0C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1481-6F00-47D1-AA69-D36F8AB5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0B15-04C2-4688-949A-899D43FB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08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3082-205B-441A-AB45-37974A3F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D41DE-93ED-4466-AAB4-82FD57219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86EE-3521-4688-8E35-F0D4A44D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0F7A3-6BCA-4F05-9690-8D63FEB4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FC685-F0A8-4B07-89A5-58EE4653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BDF22-5620-493F-9797-F2B39067A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61682-0251-4921-95C5-DD2B12490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C6F9-7E72-48C8-9AAA-C49B0941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18AC-4B06-4295-A78F-58F6B021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6E78F-5367-41CF-9732-927104F5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5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9924-F438-4883-82D4-4DC9279C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8CAA-F08B-4E48-B986-C07FECDD2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A307-0FD2-46F1-B2C1-BCA6A2EE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9B7BB-2A7A-4EA0-9E0F-9DDA4F94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B94D-E129-459B-BFDD-6A146BA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85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84AB-14AB-4B36-9527-6E198ECE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87B18-E795-403D-9FA2-6CF2F2E51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5E418-3B27-4CA2-AD54-CCE47EB1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D71F5-397E-4050-876F-B48CDA3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5EBF-EC79-42EB-AE14-F34FE0D3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32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1B40-2F2C-4DFA-8BF7-8F09F5CB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2BE9-EE5D-4E57-A3A7-7D9FA0585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88098-E115-48D9-9FF0-4CE0A9B98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92AFE-350F-4A28-B260-F98681AB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D6507-685B-4344-ABEE-19A078E2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A5D96-6B27-475D-B516-28D89E6D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82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C201-1497-43FC-A54D-1D0AB5E7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3DAC3-C1A6-4877-AF58-77BA013CF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3CB28-BB78-44E7-A0F0-2861BEFC9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90056-0EF4-411F-9D11-0C74A350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9D016-5FCC-4761-8F5F-5FE451508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21581-A7FB-47DD-BA70-12D56B0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4DDE30-6239-4A3C-8463-A72964B9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1AAB3-5DA1-481C-9025-4401CB3B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3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CBD3-85A0-4014-9C78-C8701DD7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7C67F-CABE-4331-8E33-8B9914FB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B81B3-62A6-4E82-A557-98B8BE7D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F46E6-B715-4C52-B6B3-9B555799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5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1A70A-9C99-4D0C-AF62-BC881C8A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36414-8C91-43D0-8CC2-0FA286CF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53A0F-6937-4E3D-ADF6-D48ABA74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56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3AE8-9406-4170-B145-4243520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9551-0452-4A6A-9D0D-1FE3F40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7DF43-11C6-4A99-B573-89E82CC1F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8E780-CF3F-4EDF-AEB5-54F6D595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F7335-BBB5-46C6-9E68-3029F09D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72858-C549-49E1-8082-3FA9E94A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93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C1C6-7E20-41CB-B310-DC71DA63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5CD74-26AF-4E55-81E7-79CD72B95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B08B9-992A-46C0-ADBB-6FE3A88F9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1858F-6093-42FF-98F5-4807DB4B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298E5-ABF4-475A-9B83-36457CA8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BEFC9-7BB7-41F7-9BE7-E619DA0F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76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CD476-BD13-4B12-A455-15549947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01380-AFF3-4470-A3A8-F2C4B65A7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9414C-D89A-4B0C-9A79-25516BD76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C557-CA33-4BDC-B60E-F3820D90E917}" type="datetimeFigureOut">
              <a:rPr lang="en-IN" smtClean="0"/>
              <a:t>10-10-2017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4BA55-272B-404E-9EC8-478561C97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C133-C423-4628-9B90-0F1D9AD72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8010-0E13-4CA3-8D49-410AD97215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84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39C4-5E2D-4C7B-8A43-2E37F3213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 Verified DSL for MPC</a:t>
            </a:r>
            <a:br>
              <a:rPr lang="en-IN" dirty="0"/>
            </a:br>
            <a:r>
              <a:rPr lang="en-IN" sz="2800" dirty="0"/>
              <a:t>in</a:t>
            </a:r>
            <a:br>
              <a:rPr lang="en-IN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D463F-87E3-49CA-B27E-394F99E09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02" y="2975203"/>
            <a:ext cx="1019397" cy="101939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E387897-AC37-4389-806D-E94E1E571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956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b="1" i="1" dirty="0"/>
              <a:t>Aseem Rastogi</a:t>
            </a:r>
          </a:p>
          <a:p>
            <a:r>
              <a:rPr lang="en-I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Microsoft Research India</a:t>
            </a:r>
          </a:p>
          <a:p>
            <a:endParaRPr lang="en-IN" dirty="0"/>
          </a:p>
          <a:p>
            <a:r>
              <a:rPr lang="en-IN" dirty="0"/>
              <a:t>(Computer Aided Security Proofs, Aarhus, Denmark)</a:t>
            </a:r>
          </a:p>
        </p:txBody>
      </p:sp>
    </p:spTree>
    <p:extLst>
      <p:ext uri="{BB962C8B-B14F-4D97-AF65-F5344CB8AC3E}">
        <p14:creationId xmlns:p14="http://schemas.microsoft.com/office/powerpoint/2010/main" val="232327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201"/>
            <a:ext cx="10288345" cy="5121276"/>
          </a:xfrm>
        </p:spPr>
        <p:txBody>
          <a:bodyPr>
            <a:normAutofit/>
          </a:bodyPr>
          <a:lstStyle/>
          <a:p>
            <a:r>
              <a:rPr lang="en-US" dirty="0"/>
              <a:t>A new high-level MPC language</a:t>
            </a:r>
          </a:p>
          <a:p>
            <a:pPr lvl="1"/>
            <a:r>
              <a:rPr lang="en-US" dirty="0"/>
              <a:t>Supports n-party generic applications</a:t>
            </a:r>
          </a:p>
          <a:p>
            <a:endParaRPr lang="en-US" dirty="0"/>
          </a:p>
          <a:p>
            <a:r>
              <a:rPr lang="en-US" dirty="0"/>
              <a:t>Wysteria programs are: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written like regular single-threaded programs, and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executed in a distributed, multi-party setting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Wysteria: DSL for Programming MPC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108" y="161690"/>
            <a:ext cx="1540652" cy="10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Key Idea of Wysteria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9380" y="2651165"/>
            <a:ext cx="5084891" cy="10895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do_sec (compare, x1)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x3 = a ? x2 : x1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latin typeface="Consolas"/>
                <a:cs typeface="Consolas"/>
              </a:rPr>
              <a:t>do_sec (smaller, x3)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7151" y="2651165"/>
            <a:ext cx="5084891" cy="10895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do_sec (compare, y1)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y3 = a ? y1 : y2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latin typeface="Consolas"/>
                <a:cs typeface="Consolas"/>
              </a:rPr>
              <a:t>do_sec (smaller, y3)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380" y="1660072"/>
            <a:ext cx="77111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We could write it in a single program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5325" y="2651689"/>
            <a:ext cx="6883651" cy="14219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(compare x1 y1)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x3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2160" dirty="0">
                <a:latin typeface="Consolas"/>
                <a:cs typeface="Consolas"/>
              </a:rPr>
              <a:t>    (b ? x2 : x1)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y3 = </a:t>
            </a:r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2160" dirty="0">
                <a:latin typeface="Consolas"/>
                <a:cs typeface="Consolas"/>
              </a:rPr>
              <a:t>    (b ? y1 : y2)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240" y="4409202"/>
            <a:ext cx="971146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en-US" sz="2400" dirty="0"/>
              <a:t> are two of the API functions exported by Wysteria</a:t>
            </a:r>
          </a:p>
          <a:p>
            <a:pPr marL="342900" indent="-342900">
              <a:buFont typeface="Arial"/>
              <a:buChar char="•"/>
            </a:pPr>
            <a:endParaRPr lang="en-US" sz="2880" dirty="0"/>
          </a:p>
          <a:p>
            <a:pPr marL="342900" indent="-342900">
              <a:buFont typeface="Arial"/>
              <a:buChar char="•"/>
            </a:pPr>
            <a:r>
              <a:rPr lang="is-IS" sz="240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{A}, </a:t>
            </a:r>
            <a:r>
              <a:rPr lang="is-IS" sz="2400" dirty="0">
                <a:solidFill>
                  <a:srgbClr val="984807"/>
                </a:solidFill>
                <a:latin typeface="Consolas"/>
                <a:cs typeface="Consolas"/>
              </a:rPr>
              <a:t>{B}, {A, B} </a:t>
            </a:r>
            <a:r>
              <a:rPr lang="is-IS" sz="2400" dirty="0">
                <a:cs typeface="Consolas"/>
              </a:rPr>
              <a:t>are party 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894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355E-7 -3.33333E-6 L 0.2444 0.0019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111E-6 L -0.23571 1.1111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Wysteria computational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5325" y="2651689"/>
            <a:ext cx="6883651" cy="14219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(compare x1 y1)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x3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2160" dirty="0">
                <a:latin typeface="Consolas"/>
                <a:cs typeface="Consolas"/>
              </a:rPr>
              <a:t>    (b ? x2 : x1)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y3 = </a:t>
            </a:r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2160" dirty="0">
                <a:latin typeface="Consolas"/>
                <a:cs typeface="Consolas"/>
              </a:rPr>
              <a:t>    (b ? y1 : y2)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78" y="2754760"/>
            <a:ext cx="502506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x3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680" dirty="0">
                <a:latin typeface="Consolas"/>
                <a:cs typeface="Consolas"/>
              </a:rPr>
              <a:t>    (b ? x2 : x1)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765" y="2754760"/>
            <a:ext cx="513500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x3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680" dirty="0">
                <a:latin typeface="Consolas"/>
                <a:cs typeface="Consolas"/>
              </a:rPr>
              <a:t>    (b ? x2 : x1)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5325" y="2653162"/>
            <a:ext cx="6883651" cy="14219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(compare x1 y1)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x3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2160" dirty="0">
                <a:latin typeface="Consolas"/>
                <a:cs typeface="Consolas"/>
              </a:rPr>
              <a:t>    (b ? x2 : x1)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y3 = </a:t>
            </a:r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2160" dirty="0">
                <a:latin typeface="Consolas"/>
                <a:cs typeface="Consolas"/>
              </a:rPr>
              <a:t>    (b ? y1 : y2)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(smaller x3 y3)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24" y="1733847"/>
            <a:ext cx="757026" cy="860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60" y="1733847"/>
            <a:ext cx="757026" cy="8602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8240" y="4293090"/>
            <a:ext cx="9711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/>
              <a:t>Every party runs the same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8240" y="5010523"/>
            <a:ext cx="1021494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locally, in-parallel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920" dirty="0"/>
          </a:p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jointly, using MPC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34707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96226E-6 L -0.19063 3.9622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216 0 " pathEditMode="relative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8" grpId="0" animBg="1"/>
      <p:bldP spid="9" grpId="0" animBg="1"/>
      <p:bldP spid="13" grpId="0" animBg="1"/>
      <p:bldP spid="13" grpId="1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Wysteria computational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78" y="2754760"/>
            <a:ext cx="502506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x3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680" dirty="0">
                <a:latin typeface="Consolas"/>
                <a:cs typeface="Consolas"/>
              </a:rPr>
              <a:t>    (b ? x2 : x1)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765" y="2754760"/>
            <a:ext cx="513500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x3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680" dirty="0">
                <a:latin typeface="Consolas"/>
                <a:cs typeface="Consolas"/>
              </a:rPr>
              <a:t>    (b ? x2 : x1)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24" y="1733847"/>
            <a:ext cx="757026" cy="860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60" y="1733847"/>
            <a:ext cx="757026" cy="860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47477" y="2711621"/>
            <a:ext cx="4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58240" y="4293090"/>
            <a:ext cx="9711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/>
              <a:t>Every party runs the same program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8240" y="5010523"/>
            <a:ext cx="1021494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locally, in-parallel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920" dirty="0"/>
          </a:p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jointly, using MPC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182440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Wysteria computational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78" y="2754760"/>
            <a:ext cx="502506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x3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680" dirty="0">
                <a:latin typeface="Consolas"/>
                <a:cs typeface="Consolas"/>
              </a:rPr>
              <a:t>    (b ? x2 : x1)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765" y="2754760"/>
            <a:ext cx="513500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chemeClr val="bg1">
                    <a:lumMod val="85000"/>
                  </a:schemeClr>
                </a:solidFill>
                <a:latin typeface="Consolas"/>
                <a:cs typeface="Consolas"/>
              </a:rPr>
              <a:t>let x3 = as_par {A}    (b ? x2 : x1)   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24" y="1733847"/>
            <a:ext cx="757026" cy="860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60" y="1733847"/>
            <a:ext cx="757026" cy="860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47477" y="2972873"/>
            <a:ext cx="4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914400" y="213360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12" name="TextBox 11"/>
          <p:cNvSpPr txBox="1"/>
          <p:nvPr/>
        </p:nvSpPr>
        <p:spPr>
          <a:xfrm>
            <a:off x="1158240" y="4293090"/>
            <a:ext cx="9711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/>
              <a:t>Every party runs the same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8240" y="5010523"/>
            <a:ext cx="1021494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locally, in-parallel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920" dirty="0"/>
          </a:p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jointly, using MPC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419132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Wysteria computational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78" y="2754760"/>
            <a:ext cx="502506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x3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680" dirty="0">
                <a:latin typeface="Consolas"/>
                <a:cs typeface="Consolas"/>
              </a:rPr>
              <a:t>    (b ? x2 : x1)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D9D9D9"/>
                </a:solidFill>
                <a:latin typeface="Consolas"/>
                <a:cs typeface="Consolas"/>
              </a:rPr>
              <a:t>let y3 = as_par {B}    (b ? y1 : y2)   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765" y="2754760"/>
            <a:ext cx="513500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chemeClr val="bg1">
                    <a:lumMod val="85000"/>
                  </a:schemeClr>
                </a:solidFill>
                <a:latin typeface="Consolas"/>
                <a:cs typeface="Consolas"/>
              </a:rPr>
              <a:t>let x3 = as_par {A}    (b ? x2 : x1)   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24" y="1733847"/>
            <a:ext cx="757026" cy="860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60" y="1733847"/>
            <a:ext cx="757026" cy="860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47477" y="3219611"/>
            <a:ext cx="4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914400" y="213360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12" name="TextBox 11"/>
          <p:cNvSpPr txBox="1"/>
          <p:nvPr/>
        </p:nvSpPr>
        <p:spPr>
          <a:xfrm>
            <a:off x="1158240" y="4293090"/>
            <a:ext cx="9711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/>
              <a:t>Every party runs the same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8240" y="5010523"/>
            <a:ext cx="1021494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locally, in-parallel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920" dirty="0"/>
          </a:p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jointly, using MPC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398729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Wysteria computational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78" y="2754760"/>
            <a:ext cx="502506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x3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680" dirty="0">
                <a:latin typeface="Consolas"/>
                <a:cs typeface="Consolas"/>
              </a:rPr>
              <a:t>    (b ? x2 : x1)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D9D9D9"/>
                </a:solidFill>
                <a:latin typeface="Consolas"/>
                <a:cs typeface="Consolas"/>
              </a:rPr>
              <a:t>let y3 = as_par {B}    (b ? y1 : y2)   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765" y="2754760"/>
            <a:ext cx="5135006" cy="1126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b  = </a:t>
            </a:r>
            <a:r>
              <a:rPr lang="is-I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(compare x1 y1)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chemeClr val="bg1">
                    <a:lumMod val="85000"/>
                  </a:schemeClr>
                </a:solidFill>
                <a:latin typeface="Consolas"/>
                <a:cs typeface="Consolas"/>
              </a:rPr>
              <a:t>let x3 = as_par {A}    (b ? x2 : x1)   in</a:t>
            </a:r>
          </a:p>
          <a:p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680" dirty="0">
                <a:latin typeface="Consolas"/>
                <a:cs typeface="Consolas"/>
              </a:rPr>
              <a:t> y3 = </a:t>
            </a:r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680" dirty="0">
                <a:latin typeface="Consolas"/>
                <a:cs typeface="Consolas"/>
              </a:rPr>
              <a:t>    (b ? y1 : y2)   </a:t>
            </a:r>
            <a:r>
              <a:rPr lang="is-IS" sz="168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68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680" dirty="0">
                <a:latin typeface="Consolas"/>
                <a:cs typeface="Consolas"/>
              </a:rPr>
              <a:t> </a:t>
            </a:r>
            <a:r>
              <a:rPr lang="is-IS" sz="168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680" dirty="0">
                <a:latin typeface="Consolas"/>
                <a:cs typeface="Consolas"/>
              </a:rPr>
              <a:t> (smaller x3 y3)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24" y="1733847"/>
            <a:ext cx="757026" cy="860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60" y="1733847"/>
            <a:ext cx="757026" cy="860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47477" y="3495377"/>
            <a:ext cx="4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914400" y="213360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12" name="TextBox 11"/>
          <p:cNvSpPr txBox="1"/>
          <p:nvPr/>
        </p:nvSpPr>
        <p:spPr>
          <a:xfrm>
            <a:off x="1158240" y="4293090"/>
            <a:ext cx="9711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/>
              <a:t>Every party runs the same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8240" y="5010523"/>
            <a:ext cx="1021494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locally, in-parallel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920" dirty="0"/>
          </a:p>
          <a:p>
            <a:pPr marL="342900" indent="-342900">
              <a:buFont typeface="Arial"/>
              <a:buChar char="•"/>
            </a:pPr>
            <a:r>
              <a:rPr lang="en-US" sz="288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en-US" sz="288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 e – 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parties in </a:t>
            </a:r>
            <a:r>
              <a:rPr lang="en-US" sz="2880" dirty="0" err="1">
                <a:solidFill>
                  <a:srgbClr val="000000"/>
                </a:solidFill>
                <a:latin typeface="Consolas"/>
                <a:cs typeface="Consolas"/>
              </a:rPr>
              <a:t>ps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perform </a:t>
            </a:r>
            <a:r>
              <a:rPr lang="en-US" sz="2880" dirty="0">
                <a:solidFill>
                  <a:srgbClr val="000000"/>
                </a:solidFill>
                <a:latin typeface="Consolas"/>
                <a:cs typeface="Consolas"/>
              </a:rPr>
              <a:t>e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 “</a:t>
            </a:r>
            <a:r>
              <a:rPr lang="en-US" sz="2880" dirty="0">
                <a:solidFill>
                  <a:srgbClr val="0000FF"/>
                </a:solidFill>
                <a:cs typeface="Consolas"/>
              </a:rPr>
              <a:t>jointly, using MPC</a:t>
            </a:r>
            <a:r>
              <a:rPr lang="en-US" sz="2880" dirty="0">
                <a:solidFill>
                  <a:srgbClr val="000000"/>
                </a:solidFill>
                <a:cs typeface="Consolas"/>
              </a:rPr>
              <a:t>”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273576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Wysteria advantages over previous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7757" y="1788656"/>
            <a:ext cx="6742546" cy="14219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(compare x1 y1)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x3 = </a:t>
            </a:r>
            <a:r>
              <a:rPr lang="is-IS" sz="216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2160" dirty="0">
                <a:latin typeface="Consolas"/>
                <a:cs typeface="Consolas"/>
              </a:rPr>
              <a:t>    (b ? x2 : x1)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y3 = </a:t>
            </a:r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2160" dirty="0">
                <a:latin typeface="Consolas"/>
                <a:cs typeface="Consolas"/>
              </a:rPr>
              <a:t>    (b ? y1 : y2)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2160" dirty="0">
                <a:latin typeface="Consolas"/>
                <a:cs typeface="Consolas"/>
              </a:rPr>
              <a:t> </a:t>
            </a:r>
            <a:r>
              <a:rPr lang="is-IS" sz="216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216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9380" y="3754590"/>
            <a:ext cx="971146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/>
              <a:t>One, single-threaded program, </a:t>
            </a:r>
            <a:r>
              <a:rPr lang="en-US" sz="2880" dirty="0">
                <a:solidFill>
                  <a:srgbClr val="0000FF"/>
                </a:solidFill>
              </a:rPr>
              <a:t>scalable</a:t>
            </a:r>
          </a:p>
          <a:p>
            <a:pPr marL="342900" indent="-342900">
              <a:buFont typeface="Arial"/>
              <a:buChar char="•"/>
            </a:pPr>
            <a:endParaRPr lang="en-US" sz="2880" dirty="0"/>
          </a:p>
          <a:p>
            <a:pPr marL="342900" indent="-342900">
              <a:buFont typeface="Arial"/>
              <a:buChar char="•"/>
            </a:pPr>
            <a:r>
              <a:rPr lang="en-US" sz="2880" dirty="0">
                <a:solidFill>
                  <a:srgbClr val="0000FF"/>
                </a:solidFill>
              </a:rPr>
              <a:t>Design precludes a whole class of errors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239" y="5525355"/>
            <a:ext cx="97114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</a:rPr>
              <a:t>Higher assurance (Formal verification?)</a:t>
            </a:r>
          </a:p>
        </p:txBody>
      </p:sp>
    </p:spTree>
    <p:extLst>
      <p:ext uri="{BB962C8B-B14F-4D97-AF65-F5344CB8AC3E}">
        <p14:creationId xmlns:p14="http://schemas.microsoft.com/office/powerpoint/2010/main" val="24724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Unoptimized </a:t>
            </a:r>
            <a:r>
              <a:rPr lang="en-US" dirty="0" err="1"/>
              <a:t>vs</a:t>
            </a:r>
            <a:r>
              <a:rPr lang="en-US" dirty="0"/>
              <a:t> optimized median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241" y="3286960"/>
            <a:ext cx="6238586" cy="12741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b  = </a:t>
            </a:r>
            <a:r>
              <a:rPr lang="is-IS" sz="192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920" dirty="0">
                <a:latin typeface="Consolas"/>
                <a:cs typeface="Consolas"/>
              </a:rPr>
              <a:t> (compare x1 y1)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x3 = </a:t>
            </a:r>
            <a:r>
              <a:rPr lang="is-IS" sz="192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920" dirty="0">
                <a:latin typeface="Consolas"/>
                <a:cs typeface="Consolas"/>
              </a:rPr>
              <a:t>    (b ? x2 : x1)  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y3 = </a:t>
            </a:r>
            <a:r>
              <a:rPr lang="is-IS" sz="192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920" dirty="0">
                <a:latin typeface="Consolas"/>
                <a:cs typeface="Consolas"/>
              </a:rPr>
              <a:t>    (b ? y1 : y2)  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92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243" y="1434944"/>
            <a:ext cx="6238585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92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 let</a:t>
            </a:r>
            <a:r>
              <a:rPr lang="is-IS" sz="1920" dirty="0">
                <a:latin typeface="Consolas"/>
                <a:cs typeface="Consolas"/>
              </a:rPr>
              <a:t> b  = compare x1 y1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 let</a:t>
            </a:r>
            <a:r>
              <a:rPr lang="is-IS" sz="1920" dirty="0">
                <a:latin typeface="Consolas"/>
                <a:cs typeface="Consolas"/>
              </a:rPr>
              <a:t> x3 = b ? x2 : x1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 let</a:t>
            </a:r>
            <a:r>
              <a:rPr lang="is-IS" sz="1920" dirty="0">
                <a:latin typeface="Consolas"/>
                <a:cs typeface="Consolas"/>
              </a:rPr>
              <a:t> y3 = b ? y1 : y2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558ED5"/>
                </a:solidFill>
                <a:latin typeface="Consolas"/>
                <a:cs typeface="Consolas"/>
              </a:rPr>
              <a:t>  </a:t>
            </a:r>
            <a:r>
              <a:rPr lang="is-IS" sz="1920" dirty="0">
                <a:latin typeface="Consolas"/>
                <a:cs typeface="Consolas"/>
              </a:rPr>
              <a:t>smaller x3 y3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97872" y="3286960"/>
            <a:ext cx="29392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Optimized median</a:t>
            </a:r>
          </a:p>
          <a:p>
            <a:endParaRPr lang="en-US" sz="2160" dirty="0"/>
          </a:p>
          <a:p>
            <a:r>
              <a:rPr lang="en-US" sz="2160" dirty="0"/>
              <a:t>(runs faster)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7874" y="1456720"/>
            <a:ext cx="29392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Unoptimized median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8240" y="4967111"/>
            <a:ext cx="100788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/>
              <a:t>Optimized version reveals more, </a:t>
            </a:r>
            <a:r>
              <a:rPr lang="en-US" sz="2880" dirty="0">
                <a:solidFill>
                  <a:srgbClr val="0000FF"/>
                </a:solidFill>
              </a:rPr>
              <a:t>by design</a:t>
            </a:r>
          </a:p>
          <a:p>
            <a:pPr marL="342900" indent="-342900">
              <a:buFont typeface="Arial"/>
              <a:buChar char="•"/>
            </a:pPr>
            <a:endParaRPr lang="en-US" sz="2880" dirty="0"/>
          </a:p>
          <a:p>
            <a:pPr marL="342900" indent="-342900">
              <a:buFont typeface="Arial"/>
              <a:buChar char="•"/>
            </a:pPr>
            <a:r>
              <a:rPr lang="en-US" sz="2880" dirty="0">
                <a:solidFill>
                  <a:srgbClr val="FF0000"/>
                </a:solidFill>
              </a:rPr>
              <a:t>Is it secure ? Does it leak more than the unoptimized one ?</a:t>
            </a:r>
          </a:p>
        </p:txBody>
      </p:sp>
    </p:spTree>
    <p:extLst>
      <p:ext uri="{BB962C8B-B14F-4D97-AF65-F5344CB8AC3E}">
        <p14:creationId xmlns:p14="http://schemas.microsoft.com/office/powerpoint/2010/main" val="1791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 of Wysteria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201"/>
            <a:ext cx="10288345" cy="5121276"/>
          </a:xfrm>
        </p:spPr>
        <p:txBody>
          <a:bodyPr>
            <a:normAutofit/>
          </a:bodyPr>
          <a:lstStyle/>
          <a:p>
            <a:r>
              <a:rPr lang="en-US" dirty="0"/>
              <a:t>Wysteria is </a:t>
            </a:r>
            <a:r>
              <a:rPr lang="en-US" dirty="0">
                <a:solidFill>
                  <a:srgbClr val="0000FF"/>
                </a:solidFill>
              </a:rPr>
              <a:t>implemented as a DSL in F*</a:t>
            </a:r>
          </a:p>
          <a:p>
            <a:endParaRPr lang="en-US" dirty="0"/>
          </a:p>
          <a:p>
            <a:r>
              <a:rPr lang="en-US" dirty="0"/>
              <a:t>Wysteria programs are </a:t>
            </a:r>
            <a:r>
              <a:rPr lang="en-US" i="1" dirty="0"/>
              <a:t>simply</a:t>
            </a:r>
            <a:r>
              <a:rPr lang="en-US" dirty="0"/>
              <a:t> F* programs</a:t>
            </a:r>
          </a:p>
          <a:p>
            <a:pPr lvl="1"/>
            <a:r>
              <a:rPr lang="en-US" dirty="0"/>
              <a:t>Programmers can use F* facilities to verify MPC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6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Multi-party Computation (MPC)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n-party cryptographic protocols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04" y="2573915"/>
            <a:ext cx="1108363" cy="125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476" y="4356444"/>
            <a:ext cx="1108363" cy="1259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64" y="4356444"/>
            <a:ext cx="1108363" cy="12595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4777" y="5536750"/>
            <a:ext cx="14455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cs typeface="Consolas"/>
              </a:rPr>
              <a:t>  Input:  </a:t>
            </a:r>
            <a:r>
              <a:rPr lang="en-US" sz="1920" dirty="0">
                <a:latin typeface="Consolas"/>
                <a:cs typeface="Consolas"/>
              </a:rPr>
              <a:t>x</a:t>
            </a:r>
            <a:r>
              <a:rPr lang="en-US" sz="1920" baseline="-25000" dirty="0">
                <a:latin typeface="Consolas"/>
                <a:cs typeface="Consolas"/>
              </a:rPr>
              <a:t>1</a:t>
            </a:r>
            <a:endParaRPr lang="en-US" sz="1920" dirty="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8688" y="3753854"/>
            <a:ext cx="14455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cs typeface="Consolas"/>
              </a:rPr>
              <a:t>  Input:  </a:t>
            </a:r>
            <a:r>
              <a:rPr lang="en-US" sz="1920" dirty="0">
                <a:latin typeface="Consolas"/>
                <a:cs typeface="Consolas"/>
              </a:rPr>
              <a:t>x</a:t>
            </a:r>
            <a:r>
              <a:rPr lang="en-US" sz="1920" baseline="-25000" dirty="0">
                <a:latin typeface="Consolas"/>
                <a:cs typeface="Consolas"/>
              </a:rPr>
              <a:t>2</a:t>
            </a:r>
            <a:endParaRPr lang="en-US" sz="1920" dirty="0">
              <a:latin typeface="Consolas"/>
              <a:cs typeface="Consola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9160" y="5546557"/>
            <a:ext cx="14455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cs typeface="Consolas"/>
              </a:rPr>
              <a:t>  Input:  </a:t>
            </a:r>
            <a:r>
              <a:rPr lang="en-US" sz="1920" dirty="0">
                <a:latin typeface="Consolas"/>
                <a:cs typeface="Consolas"/>
              </a:rPr>
              <a:t>x</a:t>
            </a:r>
            <a:r>
              <a:rPr lang="en-US" sz="1920" baseline="-25000" dirty="0">
                <a:latin typeface="Consolas"/>
                <a:cs typeface="Consolas"/>
              </a:rPr>
              <a:t>3</a:t>
            </a:r>
            <a:endParaRPr lang="en-US" sz="1920" dirty="0">
              <a:latin typeface="Consolas"/>
              <a:cs typeface="Consola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412" y="2573915"/>
            <a:ext cx="35653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Compute </a:t>
            </a:r>
            <a:r>
              <a:rPr lang="en-US" sz="2160" dirty="0">
                <a:latin typeface="Consolas"/>
                <a:cs typeface="Consolas"/>
              </a:rPr>
              <a:t>f(x</a:t>
            </a:r>
            <a:r>
              <a:rPr lang="en-US" sz="2160" baseline="-25000" dirty="0">
                <a:latin typeface="Consolas"/>
                <a:cs typeface="Consolas"/>
              </a:rPr>
              <a:t>1</a:t>
            </a:r>
            <a:r>
              <a:rPr lang="en-US" sz="2160" dirty="0">
                <a:latin typeface="Consolas"/>
                <a:cs typeface="Consolas"/>
              </a:rPr>
              <a:t>, x</a:t>
            </a:r>
            <a:r>
              <a:rPr lang="en-US" sz="2160" baseline="-25000" dirty="0">
                <a:latin typeface="Consolas"/>
                <a:cs typeface="Consolas"/>
              </a:rPr>
              <a:t>2</a:t>
            </a:r>
            <a:r>
              <a:rPr lang="en-US" sz="2160" dirty="0">
                <a:latin typeface="Consolas"/>
                <a:cs typeface="Consolas"/>
              </a:rPr>
              <a:t>, x</a:t>
            </a:r>
            <a:r>
              <a:rPr lang="en-US" sz="2160" baseline="-25000" dirty="0">
                <a:latin typeface="Consolas"/>
                <a:cs typeface="Consolas"/>
              </a:rPr>
              <a:t>3</a:t>
            </a:r>
            <a:r>
              <a:rPr lang="en-US" sz="2160" dirty="0">
                <a:latin typeface="Consolas"/>
                <a:cs typeface="Consolas"/>
              </a:rPr>
              <a:t>)</a:t>
            </a:r>
          </a:p>
          <a:p>
            <a:endParaRPr lang="en-US" sz="2160" dirty="0">
              <a:latin typeface="Consolas"/>
              <a:cs typeface="Consolas"/>
            </a:endParaRPr>
          </a:p>
          <a:p>
            <a:r>
              <a:rPr lang="en-US" sz="2160" dirty="0">
                <a:solidFill>
                  <a:srgbClr val="0000FF"/>
                </a:solidFill>
                <a:cs typeface="Consolas"/>
              </a:rPr>
              <a:t>Without revealing inputs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570312" y="4364221"/>
            <a:ext cx="1163104" cy="9153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2451" y="5279567"/>
            <a:ext cx="22967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33416" y="4364221"/>
            <a:ext cx="1275745" cy="9153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ircu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38" y="4388083"/>
            <a:ext cx="1633360" cy="851995"/>
          </a:xfrm>
          <a:prstGeom prst="rect">
            <a:avLst/>
          </a:prstGeom>
        </p:spPr>
      </p:pic>
      <p:pic>
        <p:nvPicPr>
          <p:cNvPr id="26" name="Picture 25" descr="circu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68" y="2573915"/>
            <a:ext cx="1633360" cy="851995"/>
          </a:xfrm>
          <a:prstGeom prst="rect">
            <a:avLst/>
          </a:prstGeom>
        </p:spPr>
      </p:pic>
      <p:pic>
        <p:nvPicPr>
          <p:cNvPr id="27" name="Picture 26" descr="circu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77" y="4570963"/>
            <a:ext cx="1633360" cy="8519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2068" y="5615947"/>
            <a:ext cx="32744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Circuit representation of </a:t>
            </a:r>
            <a:r>
              <a:rPr lang="en-US" sz="2160" dirty="0">
                <a:latin typeface="Consolas"/>
                <a:cs typeface="Consolas"/>
              </a:rPr>
              <a:t>f</a:t>
            </a:r>
          </a:p>
        </p:txBody>
      </p:sp>
      <p:sp>
        <p:nvSpPr>
          <p:cNvPr id="29" name="Cloud 28"/>
          <p:cNvSpPr/>
          <p:nvPr/>
        </p:nvSpPr>
        <p:spPr>
          <a:xfrm>
            <a:off x="5906775" y="4491766"/>
            <a:ext cx="1955658" cy="1044984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/>
              <a:t>Encrypted </a:t>
            </a:r>
            <a:r>
              <a:rPr lang="en-US" sz="1920" dirty="0" err="1"/>
              <a:t>msgs</a:t>
            </a:r>
            <a:endParaRPr lang="en-US" sz="1920" dirty="0"/>
          </a:p>
        </p:txBody>
      </p:sp>
    </p:spTree>
    <p:extLst>
      <p:ext uri="{BB962C8B-B14F-4D97-AF65-F5344CB8AC3E}">
        <p14:creationId xmlns:p14="http://schemas.microsoft.com/office/powerpoint/2010/main" val="17139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E45D-143A-4D7E-9AA4-AB34E2DF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Sample Code for Median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0ADD-B626-496D-A962-0C68BC0B1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(In emacs)</a:t>
            </a:r>
          </a:p>
        </p:txBody>
      </p:sp>
    </p:spTree>
    <p:extLst>
      <p:ext uri="{BB962C8B-B14F-4D97-AF65-F5344CB8AC3E}">
        <p14:creationId xmlns:p14="http://schemas.microsoft.com/office/powerpoint/2010/main" val="93447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Formally verifying the median properties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241" y="3286960"/>
            <a:ext cx="6238586" cy="12741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b  = </a:t>
            </a:r>
            <a:r>
              <a:rPr lang="is-IS" sz="192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  <a:r>
              <a:rPr lang="is-IS" sz="1920" dirty="0">
                <a:latin typeface="Consolas"/>
                <a:cs typeface="Consolas"/>
              </a:rPr>
              <a:t> (compare x1 y1)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x3 = </a:t>
            </a:r>
            <a:r>
              <a:rPr lang="is-IS" sz="192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as_par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{A}</a:t>
            </a:r>
            <a:r>
              <a:rPr lang="is-IS" sz="1920" dirty="0">
                <a:latin typeface="Consolas"/>
                <a:cs typeface="Consolas"/>
              </a:rPr>
              <a:t>    (b ? x2 : x1)  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y3 = </a:t>
            </a:r>
            <a:r>
              <a:rPr lang="is-IS" sz="1920" dirty="0">
                <a:solidFill>
                  <a:srgbClr val="558ED5"/>
                </a:solidFill>
                <a:latin typeface="Consolas"/>
                <a:cs typeface="Consolas"/>
              </a:rPr>
              <a:t>as_par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rgbClr val="984807"/>
                </a:solidFill>
                <a:latin typeface="Consolas"/>
                <a:cs typeface="Consolas"/>
              </a:rPr>
              <a:t>{B}</a:t>
            </a:r>
            <a:r>
              <a:rPr lang="is-IS" sz="1920" dirty="0">
                <a:latin typeface="Consolas"/>
                <a:cs typeface="Consolas"/>
              </a:rPr>
              <a:t>    (b ? y1 : y2)  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558ED5"/>
                </a:solidFill>
                <a:latin typeface="Consolas"/>
                <a:cs typeface="Consolas"/>
              </a:rPr>
              <a:t>as_sec</a:t>
            </a:r>
            <a:r>
              <a:rPr lang="is-IS" sz="1920" dirty="0"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rgbClr val="984807"/>
                </a:solidFill>
                <a:latin typeface="Consolas"/>
                <a:cs typeface="Consolas"/>
              </a:rPr>
              <a:t>{A, B}</a:t>
            </a:r>
            <a:r>
              <a:rPr lang="is-IS" sz="1920" dirty="0">
                <a:latin typeface="Consolas"/>
                <a:cs typeface="Consolas"/>
              </a:rPr>
              <a:t> (smaller x3 y3)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243" y="1434944"/>
            <a:ext cx="6238585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92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</a:t>
            </a:r>
            <a:r>
              <a:rPr lang="is-IS" sz="1920" dirty="0">
                <a:solidFill>
                  <a:schemeClr val="accent6">
                    <a:lumMod val="50000"/>
                  </a:schemeClr>
                </a:solidFill>
                <a:latin typeface="Consolas"/>
                <a:cs typeface="Consolas"/>
              </a:rPr>
              <a:t>{A, B}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 let</a:t>
            </a:r>
            <a:r>
              <a:rPr lang="is-IS" sz="1920" dirty="0">
                <a:latin typeface="Consolas"/>
                <a:cs typeface="Consolas"/>
              </a:rPr>
              <a:t> b  = compare x1 y1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 let</a:t>
            </a:r>
            <a:r>
              <a:rPr lang="is-IS" sz="1920" dirty="0">
                <a:latin typeface="Consolas"/>
                <a:cs typeface="Consolas"/>
              </a:rPr>
              <a:t> x3 = b ? x2 : x1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  let</a:t>
            </a:r>
            <a:r>
              <a:rPr lang="is-IS" sz="1920" dirty="0">
                <a:latin typeface="Consolas"/>
                <a:cs typeface="Consolas"/>
              </a:rPr>
              <a:t> y3 = b ? y1 : y2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558ED5"/>
                </a:solidFill>
                <a:latin typeface="Consolas"/>
                <a:cs typeface="Consolas"/>
              </a:rPr>
              <a:t>  </a:t>
            </a:r>
            <a:r>
              <a:rPr lang="is-IS" sz="1920" dirty="0">
                <a:latin typeface="Consolas"/>
                <a:cs typeface="Consolas"/>
              </a:rPr>
              <a:t>smaller x3 y3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97872" y="3286960"/>
            <a:ext cx="29392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Optimized median</a:t>
            </a:r>
          </a:p>
          <a:p>
            <a:endParaRPr lang="en-US" sz="2160" dirty="0"/>
          </a:p>
          <a:p>
            <a:r>
              <a:rPr lang="en-US" sz="2160" dirty="0"/>
              <a:t>(runs faster)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7874" y="1456720"/>
            <a:ext cx="29392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Unoptimized median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8243" y="4708080"/>
            <a:ext cx="987551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>
              <a:buFont typeface="Arial"/>
              <a:buChar char="•"/>
            </a:pPr>
            <a:r>
              <a:rPr lang="en-US" sz="2880" dirty="0">
                <a:solidFill>
                  <a:srgbClr val="0000FF"/>
                </a:solidFill>
              </a:rPr>
              <a:t>Both versions compute the correct median</a:t>
            </a:r>
          </a:p>
          <a:p>
            <a:pPr marL="411480" indent="-411480">
              <a:buFont typeface="Arial"/>
              <a:buChar char="•"/>
            </a:pPr>
            <a:endParaRPr lang="en-US" sz="1920" dirty="0">
              <a:solidFill>
                <a:srgbClr val="0000FF"/>
              </a:solidFill>
            </a:endParaRPr>
          </a:p>
          <a:p>
            <a:pPr marL="411480" indent="-411480">
              <a:buFont typeface="Arial"/>
              <a:buChar char="•"/>
            </a:pPr>
            <a:r>
              <a:rPr lang="en-US" sz="2880" dirty="0">
                <a:solidFill>
                  <a:srgbClr val="0000FF"/>
                </a:solidFill>
              </a:rPr>
              <a:t>Optimized one does not leak more than the unoptimized one</a:t>
            </a:r>
            <a:endParaRPr lang="en-US" sz="2400" b="1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244" y="6177631"/>
            <a:ext cx="772475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(Security verified in the idealized crypto model)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032" y="5344050"/>
            <a:ext cx="534152" cy="534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80" y="4675232"/>
            <a:ext cx="534152" cy="5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694865" y="5662277"/>
            <a:ext cx="2599045" cy="424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Wysteria metatheory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80" dirty="0"/>
              <a:t>Formalize two semantics</a:t>
            </a:r>
          </a:p>
          <a:p>
            <a:pPr lvl="1"/>
            <a:r>
              <a:rPr lang="en-US" dirty="0"/>
              <a:t>Single-threaded semantics (Wysteria semantics in F*)</a:t>
            </a:r>
          </a:p>
          <a:p>
            <a:pPr lvl="1"/>
            <a:r>
              <a:rPr lang="en-US" dirty="0"/>
              <a:t>Distributed semantics (for running the programs)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0090" y="3129628"/>
            <a:ext cx="3958584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Define a </a:t>
            </a:r>
            <a:r>
              <a:rPr lang="en-US" sz="2160" dirty="0">
                <a:solidFill>
                  <a:srgbClr val="0000FF"/>
                </a:solidFill>
              </a:rPr>
              <a:t>slice</a:t>
            </a:r>
            <a:r>
              <a:rPr lang="en-US" sz="2160" dirty="0"/>
              <a:t> relation that relates</a:t>
            </a:r>
          </a:p>
          <a:p>
            <a:endParaRPr lang="en-US" sz="1920" dirty="0"/>
          </a:p>
          <a:p>
            <a:r>
              <a:rPr lang="en-US" sz="2160" dirty="0"/>
              <a:t>a single-threaded configuration</a:t>
            </a:r>
          </a:p>
          <a:p>
            <a:r>
              <a:rPr lang="en-US" sz="2160" dirty="0"/>
              <a:t>to</a:t>
            </a:r>
          </a:p>
          <a:p>
            <a:r>
              <a:rPr lang="en-US" sz="2160" dirty="0"/>
              <a:t>its multi-party protocol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5709" y="4584160"/>
            <a:ext cx="820112" cy="767773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324252" y="4157741"/>
            <a:ext cx="856188" cy="0"/>
          </a:xfrm>
          <a:prstGeom prst="straightConnector1">
            <a:avLst/>
          </a:prstGeom>
          <a:ln w="44450" cap="flat">
            <a:solidFill>
              <a:schemeClr val="tx1"/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4389" y="4586777"/>
            <a:ext cx="902123" cy="844550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3072601" y="3871996"/>
            <a:ext cx="5851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latin typeface="Lucida Blackletter"/>
                <a:cs typeface="Lucida Blackletter"/>
              </a:rPr>
              <a:t>C</a:t>
            </a:r>
            <a:endParaRPr lang="en-US" sz="2880" dirty="0">
              <a:latin typeface="Lucida Blackletter"/>
              <a:cs typeface="Lucida Blacklet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6077" y="3871996"/>
            <a:ext cx="5851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latin typeface="Lucida Blackletter"/>
                <a:cs typeface="Lucida Blackletter"/>
              </a:rPr>
              <a:t>C’</a:t>
            </a:r>
            <a:endParaRPr lang="en-US" sz="2880" dirty="0">
              <a:latin typeface="Lucida Blackletter"/>
              <a:cs typeface="Lucida Blacklett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2601" y="5679837"/>
            <a:ext cx="8028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latin typeface="Lucida Blackletter"/>
                <a:cs typeface="Lucida Blackletter"/>
              </a:rPr>
              <a:t>π</a:t>
            </a:r>
            <a:endParaRPr lang="en-US" sz="2880" baseline="-25000" dirty="0">
              <a:latin typeface="Lucida Blackletter"/>
              <a:cs typeface="Lucida Blackletter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24252" y="5959871"/>
            <a:ext cx="856188" cy="0"/>
          </a:xfrm>
          <a:prstGeom prst="straightConnector1">
            <a:avLst/>
          </a:prstGeom>
          <a:ln w="44450" cap="flat">
            <a:solidFill>
              <a:schemeClr val="tx1"/>
            </a:solidFill>
            <a:prstDash val="sysDot"/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66078" y="5682872"/>
            <a:ext cx="8036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b="1" dirty="0">
                <a:latin typeface="Lucida Blackletter"/>
                <a:cs typeface="Lucida Blackletter"/>
              </a:rPr>
              <a:t>π</a:t>
            </a:r>
            <a:r>
              <a:rPr lang="en-US" sz="2880" b="1" dirty="0">
                <a:solidFill>
                  <a:srgbClr val="000000"/>
                </a:solidFill>
                <a:latin typeface="Lucida Blackletter"/>
                <a:cs typeface="Lucida Blackletter"/>
              </a:rPr>
              <a:t>’</a:t>
            </a:r>
            <a:endParaRPr lang="en-US" sz="2880" dirty="0">
              <a:solidFill>
                <a:srgbClr val="000000"/>
              </a:solidFill>
              <a:latin typeface="Lucida Blackletter"/>
              <a:cs typeface="Lucida Blacklett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0761" y="5518451"/>
            <a:ext cx="54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1221" y="3454183"/>
            <a:ext cx="303478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i="1" dirty="0"/>
              <a:t>single-threaded termination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1827" y="4694413"/>
            <a:ext cx="16653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i="1" dirty="0"/>
              <a:t>     slices 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5447" y="6362101"/>
            <a:ext cx="228007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i="1" dirty="0"/>
              <a:t>protocol termination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0200" y="3739930"/>
            <a:ext cx="54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232584"/>
            <a:ext cx="27616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/>
              <a:t>Soundness theorem</a:t>
            </a:r>
          </a:p>
        </p:txBody>
      </p:sp>
    </p:spTree>
    <p:extLst>
      <p:ext uri="{BB962C8B-B14F-4D97-AF65-F5344CB8AC3E}">
        <p14:creationId xmlns:p14="http://schemas.microsoft.com/office/powerpoint/2010/main" val="18122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18" grpId="0"/>
      <p:bldP spid="18" grpId="1"/>
      <p:bldP spid="19" grpId="0"/>
      <p:bldP spid="19" grpId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Wysteria metatheory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80" dirty="0"/>
              <a:t>Formalize two semantics</a:t>
            </a:r>
          </a:p>
          <a:p>
            <a:pPr lvl="1"/>
            <a:r>
              <a:rPr lang="en-US" dirty="0"/>
              <a:t>Single-threaded semantics (Wysteria semantics in F*)</a:t>
            </a:r>
          </a:p>
          <a:p>
            <a:pPr lvl="1"/>
            <a:r>
              <a:rPr lang="en-US" dirty="0"/>
              <a:t>Distributed semantics (for running the programs)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0090" y="3129628"/>
            <a:ext cx="3958584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dirty="0"/>
              <a:t>Define a </a:t>
            </a:r>
            <a:r>
              <a:rPr lang="en-US" sz="2160" dirty="0">
                <a:solidFill>
                  <a:srgbClr val="0000FF"/>
                </a:solidFill>
              </a:rPr>
              <a:t>slice</a:t>
            </a:r>
            <a:r>
              <a:rPr lang="en-US" sz="2160" dirty="0"/>
              <a:t> relation that relates</a:t>
            </a:r>
          </a:p>
          <a:p>
            <a:endParaRPr lang="en-US" sz="1920" dirty="0"/>
          </a:p>
          <a:p>
            <a:r>
              <a:rPr lang="en-US" sz="2160" dirty="0"/>
              <a:t>a single-threaded configuration</a:t>
            </a:r>
          </a:p>
          <a:p>
            <a:r>
              <a:rPr lang="en-US" sz="2160" dirty="0"/>
              <a:t>to</a:t>
            </a:r>
          </a:p>
          <a:p>
            <a:r>
              <a:rPr lang="en-US" sz="2160" dirty="0"/>
              <a:t>its multi-party protocol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232584"/>
            <a:ext cx="27616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/>
              <a:t>Soundness theorem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0477" y="5549635"/>
            <a:ext cx="36087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>
                <a:solidFill>
                  <a:srgbClr val="0000FF"/>
                </a:solidFill>
              </a:rPr>
              <a:t>Theorem mechanically verified in F*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8240" y="4182225"/>
            <a:ext cx="515726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solidFill>
                  <a:srgbClr val="0000FF"/>
                </a:solidFill>
              </a:rPr>
              <a:t>Properties verified in the source carry over when the programs are run in the distributed semantics</a:t>
            </a:r>
          </a:p>
        </p:txBody>
      </p:sp>
    </p:spTree>
    <p:extLst>
      <p:ext uri="{BB962C8B-B14F-4D97-AF65-F5344CB8AC3E}">
        <p14:creationId xmlns:p14="http://schemas.microsoft.com/office/powerpoint/2010/main" val="2092342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AFFB-F5C3-4A8F-9C91-7FEAB50D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Sample Code for Metatheory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06A5-B784-46A3-AFD2-C3C9106A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(In emacs)</a:t>
            </a:r>
          </a:p>
        </p:txBody>
      </p:sp>
    </p:spTree>
    <p:extLst>
      <p:ext uri="{BB962C8B-B14F-4D97-AF65-F5344CB8AC3E}">
        <p14:creationId xmlns:p14="http://schemas.microsoft.com/office/powerpoint/2010/main" val="2041651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Wysteria toolchain</a:t>
            </a:r>
          </a:p>
        </p:txBody>
      </p:sp>
      <p:pic>
        <p:nvPicPr>
          <p:cNvPr id="6" name="Picture 5" descr="sec2f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9" y="1368912"/>
            <a:ext cx="6247181" cy="3979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537" y="2944860"/>
            <a:ext cx="395351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/>
              <a:t>GMW is an MPC crypto protocol</a:t>
            </a:r>
          </a:p>
          <a:p>
            <a:endParaRPr lang="en-US" sz="1920" dirty="0"/>
          </a:p>
          <a:p>
            <a:r>
              <a:rPr lang="en-US" sz="1920" dirty="0"/>
              <a:t>We use GMW implementation</a:t>
            </a:r>
          </a:p>
          <a:p>
            <a:r>
              <a:rPr lang="en-US" sz="1920" dirty="0"/>
              <a:t>from Choi et. 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240" y="5525355"/>
            <a:ext cx="100203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solidFill>
                  <a:srgbClr val="0000FF"/>
                </a:solidFill>
              </a:rPr>
              <a:t>Interpreter converts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as_sec</a:t>
            </a:r>
            <a:r>
              <a:rPr lang="en-US" sz="2880" dirty="0">
                <a:solidFill>
                  <a:srgbClr val="0000FF"/>
                </a:solidFill>
              </a:rPr>
              <a:t> code to boolean circuits dynamically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659" y="-10794"/>
            <a:ext cx="2064619" cy="20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Multi-party Computation (MPC)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n-party cryptographic protocols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04" y="2573915"/>
            <a:ext cx="1108363" cy="125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476" y="4356444"/>
            <a:ext cx="1108363" cy="1259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64" y="4356444"/>
            <a:ext cx="1108363" cy="12595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4777" y="5536750"/>
            <a:ext cx="14455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cs typeface="Consolas"/>
              </a:rPr>
              <a:t>  Input:  </a:t>
            </a:r>
            <a:r>
              <a:rPr lang="en-US" sz="1920" dirty="0">
                <a:latin typeface="Consolas"/>
                <a:cs typeface="Consolas"/>
              </a:rPr>
              <a:t>x</a:t>
            </a:r>
            <a:r>
              <a:rPr lang="en-US" sz="1920" baseline="-25000" dirty="0">
                <a:latin typeface="Consolas"/>
                <a:cs typeface="Consolas"/>
              </a:rPr>
              <a:t>1</a:t>
            </a:r>
            <a:endParaRPr lang="en-US" sz="1920" dirty="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8688" y="3753854"/>
            <a:ext cx="14455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cs typeface="Consolas"/>
              </a:rPr>
              <a:t>  Input:  </a:t>
            </a:r>
            <a:r>
              <a:rPr lang="en-US" sz="1920" dirty="0">
                <a:latin typeface="Consolas"/>
                <a:cs typeface="Consolas"/>
              </a:rPr>
              <a:t>x</a:t>
            </a:r>
            <a:r>
              <a:rPr lang="en-US" sz="1920" baseline="-25000" dirty="0">
                <a:latin typeface="Consolas"/>
                <a:cs typeface="Consolas"/>
              </a:rPr>
              <a:t>2</a:t>
            </a:r>
            <a:endParaRPr lang="en-US" sz="1920" dirty="0">
              <a:latin typeface="Consolas"/>
              <a:cs typeface="Consola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9160" y="5546557"/>
            <a:ext cx="14455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>
                <a:cs typeface="Consolas"/>
              </a:rPr>
              <a:t>  Input:  </a:t>
            </a:r>
            <a:r>
              <a:rPr lang="en-US" sz="1920" dirty="0">
                <a:latin typeface="Consolas"/>
                <a:cs typeface="Consolas"/>
              </a:rPr>
              <a:t>x</a:t>
            </a:r>
            <a:r>
              <a:rPr lang="en-US" sz="1920" baseline="-25000" dirty="0">
                <a:latin typeface="Consolas"/>
                <a:cs typeface="Consolas"/>
              </a:rPr>
              <a:t>3</a:t>
            </a:r>
            <a:endParaRPr lang="en-US" sz="1920" dirty="0">
              <a:latin typeface="Consolas"/>
              <a:cs typeface="Consola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412" y="2573915"/>
            <a:ext cx="35653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Compute </a:t>
            </a:r>
            <a:r>
              <a:rPr lang="en-US" sz="2160" dirty="0">
                <a:latin typeface="Consolas"/>
                <a:cs typeface="Consolas"/>
              </a:rPr>
              <a:t>f(x</a:t>
            </a:r>
            <a:r>
              <a:rPr lang="en-US" sz="2160" baseline="-25000" dirty="0">
                <a:latin typeface="Consolas"/>
                <a:cs typeface="Consolas"/>
              </a:rPr>
              <a:t>1</a:t>
            </a:r>
            <a:r>
              <a:rPr lang="en-US" sz="2160" dirty="0">
                <a:latin typeface="Consolas"/>
                <a:cs typeface="Consolas"/>
              </a:rPr>
              <a:t>, x</a:t>
            </a:r>
            <a:r>
              <a:rPr lang="en-US" sz="2160" baseline="-25000" dirty="0">
                <a:latin typeface="Consolas"/>
                <a:cs typeface="Consolas"/>
              </a:rPr>
              <a:t>2</a:t>
            </a:r>
            <a:r>
              <a:rPr lang="en-US" sz="2160" dirty="0">
                <a:latin typeface="Consolas"/>
                <a:cs typeface="Consolas"/>
              </a:rPr>
              <a:t>, x</a:t>
            </a:r>
            <a:r>
              <a:rPr lang="en-US" sz="2160" baseline="-25000" dirty="0">
                <a:latin typeface="Consolas"/>
                <a:cs typeface="Consolas"/>
              </a:rPr>
              <a:t>3</a:t>
            </a:r>
            <a:r>
              <a:rPr lang="en-US" sz="2160" dirty="0">
                <a:latin typeface="Consolas"/>
                <a:cs typeface="Consolas"/>
              </a:rPr>
              <a:t>)</a:t>
            </a:r>
          </a:p>
          <a:p>
            <a:endParaRPr lang="en-US" sz="2160" dirty="0">
              <a:latin typeface="Consolas"/>
              <a:cs typeface="Consolas"/>
            </a:endParaRPr>
          </a:p>
          <a:p>
            <a:r>
              <a:rPr lang="en-US" sz="2160" dirty="0">
                <a:solidFill>
                  <a:srgbClr val="0000FF"/>
                </a:solidFill>
                <a:cs typeface="Consolas"/>
              </a:rPr>
              <a:t>Without revealing inputs</a:t>
            </a:r>
          </a:p>
        </p:txBody>
      </p:sp>
      <p:pic>
        <p:nvPicPr>
          <p:cNvPr id="25" name="Picture 24" descr="circu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38" y="4388083"/>
            <a:ext cx="1633360" cy="851995"/>
          </a:xfrm>
          <a:prstGeom prst="rect">
            <a:avLst/>
          </a:prstGeom>
        </p:spPr>
      </p:pic>
      <p:pic>
        <p:nvPicPr>
          <p:cNvPr id="26" name="Picture 25" descr="circu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68" y="2573915"/>
            <a:ext cx="1633360" cy="851995"/>
          </a:xfrm>
          <a:prstGeom prst="rect">
            <a:avLst/>
          </a:prstGeom>
        </p:spPr>
      </p:pic>
      <p:pic>
        <p:nvPicPr>
          <p:cNvPr id="27" name="Picture 26" descr="circu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77" y="4570963"/>
            <a:ext cx="1633360" cy="8519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2068" y="5615947"/>
            <a:ext cx="32744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/>
              <a:t>Circuit representation of </a:t>
            </a:r>
            <a:r>
              <a:rPr lang="en-US" sz="2160" dirty="0">
                <a:latin typeface="Consolas"/>
                <a:cs typeface="Consolas"/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0162" y="4826259"/>
            <a:ext cx="1800493" cy="3877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920" dirty="0">
                <a:latin typeface="Consolas"/>
                <a:cs typeface="Consolas"/>
              </a:rPr>
              <a:t>f(x</a:t>
            </a:r>
            <a:r>
              <a:rPr lang="en-US" sz="1920" baseline="-25000" dirty="0">
                <a:latin typeface="Consolas"/>
                <a:cs typeface="Consolas"/>
              </a:rPr>
              <a:t>1</a:t>
            </a:r>
            <a:r>
              <a:rPr lang="en-US" sz="1920" dirty="0">
                <a:latin typeface="Consolas"/>
                <a:cs typeface="Consolas"/>
              </a:rPr>
              <a:t>, x</a:t>
            </a:r>
            <a:r>
              <a:rPr lang="en-US" sz="1920" baseline="-25000" dirty="0">
                <a:latin typeface="Consolas"/>
                <a:cs typeface="Consolas"/>
              </a:rPr>
              <a:t>2</a:t>
            </a:r>
            <a:r>
              <a:rPr lang="en-US" sz="1920" dirty="0">
                <a:latin typeface="Consolas"/>
                <a:cs typeface="Consolas"/>
              </a:rPr>
              <a:t>, x</a:t>
            </a:r>
            <a:r>
              <a:rPr lang="en-US" sz="1920" baseline="-25000" dirty="0">
                <a:latin typeface="Consolas"/>
                <a:cs typeface="Consolas"/>
              </a:rPr>
              <a:t>3</a:t>
            </a:r>
            <a:r>
              <a:rPr lang="en-US" sz="1920" dirty="0">
                <a:latin typeface="Consolas"/>
                <a:cs typeface="Consolas"/>
              </a:rPr>
              <a:t>)</a:t>
            </a:r>
            <a:endParaRPr lang="en-US" sz="192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29488" y="5029392"/>
            <a:ext cx="359850" cy="5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>
            <a:off x="6678511" y="4544487"/>
            <a:ext cx="359850" cy="5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H="1">
            <a:off x="7809379" y="5034340"/>
            <a:ext cx="359850" cy="5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9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ranging applications of MPC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60" dirty="0"/>
              <a:t>Auctions</a:t>
            </a:r>
          </a:p>
          <a:p>
            <a:endParaRPr lang="en-US" dirty="0"/>
          </a:p>
          <a:p>
            <a:r>
              <a:rPr lang="en-US" sz="3360" dirty="0"/>
              <a:t>Online ads</a:t>
            </a:r>
          </a:p>
          <a:p>
            <a:endParaRPr lang="en-US" dirty="0"/>
          </a:p>
          <a:p>
            <a:r>
              <a:rPr lang="en-US" sz="3360" dirty="0"/>
              <a:t>Statistical computations over joint data</a:t>
            </a:r>
          </a:p>
          <a:p>
            <a:endParaRPr lang="en-US" sz="3360" dirty="0"/>
          </a:p>
          <a:p>
            <a:r>
              <a:rPr lang="en-US" sz="3360" dirty="0"/>
              <a:t>Location privacy, and many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874" y="1409881"/>
            <a:ext cx="1657440" cy="165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427" y="2615155"/>
            <a:ext cx="2407902" cy="148487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/>
          <a:srcRect t="15432" b="15432"/>
          <a:stretch>
            <a:fillRect/>
          </a:stretch>
        </p:blipFill>
        <p:spPr>
          <a:xfrm>
            <a:off x="8669638" y="3677527"/>
            <a:ext cx="2364122" cy="1225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645" y="5329526"/>
            <a:ext cx="3107797" cy="13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5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program MPC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201"/>
            <a:ext cx="10255766" cy="5121276"/>
          </a:xfrm>
        </p:spPr>
        <p:txBody>
          <a:bodyPr>
            <a:normAutofit/>
          </a:bodyPr>
          <a:lstStyle/>
          <a:p>
            <a:r>
              <a:rPr lang="en-US" dirty="0"/>
              <a:t>What programming interface (API) to use</a:t>
            </a:r>
          </a:p>
          <a:p>
            <a:endParaRPr lang="en-US" dirty="0"/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Should be </a:t>
            </a:r>
            <a:r>
              <a:rPr lang="en-US" dirty="0">
                <a:solidFill>
                  <a:srgbClr val="0000FF"/>
                </a:solidFill>
              </a:rPr>
              <a:t>high-level</a:t>
            </a:r>
          </a:p>
          <a:p>
            <a:pPr lvl="1"/>
            <a:r>
              <a:rPr lang="en-US" dirty="0"/>
              <a:t>Should </a:t>
            </a:r>
            <a:r>
              <a:rPr lang="en-US" dirty="0">
                <a:solidFill>
                  <a:srgbClr val="0000FF"/>
                </a:solidFill>
              </a:rPr>
              <a:t>simplify reasoning</a:t>
            </a:r>
            <a:r>
              <a:rPr lang="en-US" dirty="0"/>
              <a:t> about the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*We consider only honest-but-curious threat model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MPC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201"/>
            <a:ext cx="5003246" cy="5121276"/>
          </a:xfrm>
        </p:spPr>
        <p:txBody>
          <a:bodyPr/>
          <a:lstStyle/>
          <a:p>
            <a:r>
              <a:rPr lang="en-US" dirty="0"/>
              <a:t>Circuit libraries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Circuit compilers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9463" y="4237067"/>
            <a:ext cx="4558535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20" dirty="0">
                <a:solidFill>
                  <a:srgbClr val="AF2CC4"/>
                </a:solidFill>
                <a:latin typeface="Consolas"/>
                <a:cs typeface="Consolas"/>
              </a:rPr>
              <a:t>let</a:t>
            </a:r>
            <a:r>
              <a:rPr lang="en-US" sz="1920" dirty="0">
                <a:latin typeface="Consolas"/>
                <a:cs typeface="Consolas"/>
              </a:rPr>
              <a:t> r = x + y + z in</a:t>
            </a:r>
            <a:endParaRPr lang="en-US" sz="1920" dirty="0">
              <a:solidFill>
                <a:srgbClr val="AF2CC4"/>
              </a:solidFill>
              <a:latin typeface="Consolas"/>
              <a:cs typeface="Consolas"/>
            </a:endParaRPr>
          </a:p>
          <a:p>
            <a:r>
              <a:rPr lang="is-IS" sz="1920" dirty="0">
                <a:latin typeface="Consolas"/>
                <a:cs typeface="Consolas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9463" y="5170733"/>
            <a:ext cx="455853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solidFill>
                  <a:srgbClr val="FF0000"/>
                </a:solidFill>
              </a:rPr>
              <a:t>Only monolithic circuit code</a:t>
            </a:r>
          </a:p>
          <a:p>
            <a:endParaRPr lang="en-US" sz="2160" dirty="0">
              <a:solidFill>
                <a:srgbClr val="FF0000"/>
              </a:solidFill>
            </a:endParaRPr>
          </a:p>
          <a:p>
            <a:r>
              <a:rPr lang="en-US" sz="2160" dirty="0">
                <a:solidFill>
                  <a:srgbClr val="FF0000"/>
                </a:solidFill>
              </a:rPr>
              <a:t>What about </a:t>
            </a:r>
            <a:r>
              <a:rPr lang="en-US" sz="2160" i="1" dirty="0">
                <a:solidFill>
                  <a:srgbClr val="FF0000"/>
                </a:solidFill>
              </a:rPr>
              <a:t>normal</a:t>
            </a:r>
            <a:r>
              <a:rPr lang="en-US" sz="2160" dirty="0">
                <a:solidFill>
                  <a:srgbClr val="FF0000"/>
                </a:solidFill>
              </a:rPr>
              <a:t> computations around it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9463" y="1581152"/>
            <a:ext cx="4558535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20" dirty="0">
                <a:solidFill>
                  <a:srgbClr val="AF2CC4"/>
                </a:solidFill>
                <a:latin typeface="Consolas"/>
                <a:cs typeface="Consolas"/>
              </a:rPr>
              <a:t>let</a:t>
            </a:r>
            <a:r>
              <a:rPr lang="en-US" sz="1920" dirty="0">
                <a:latin typeface="Consolas"/>
                <a:cs typeface="Consolas"/>
              </a:rPr>
              <a:t> g1 = Gate (AND, w1, w2) </a:t>
            </a:r>
            <a:r>
              <a:rPr lang="en-US" sz="1920" dirty="0">
                <a:solidFill>
                  <a:srgbClr val="AF2CC4"/>
                </a:solidFill>
                <a:latin typeface="Consolas"/>
                <a:cs typeface="Consolas"/>
              </a:rPr>
              <a:t>in</a:t>
            </a:r>
          </a:p>
          <a:p>
            <a:r>
              <a:rPr lang="en-US" sz="1920" dirty="0">
                <a:solidFill>
                  <a:srgbClr val="AF2CC4"/>
                </a:solidFill>
                <a:latin typeface="Consolas"/>
                <a:cs typeface="Consolas"/>
              </a:rPr>
              <a:t>let</a:t>
            </a:r>
            <a:r>
              <a:rPr lang="en-US" sz="1920" dirty="0">
                <a:latin typeface="Consolas"/>
                <a:cs typeface="Consolas"/>
              </a:rPr>
              <a:t> g2 = Gate (XOR, w2, w3) </a:t>
            </a:r>
            <a:r>
              <a:rPr lang="en-US" sz="1920" dirty="0">
                <a:solidFill>
                  <a:srgbClr val="AF2CC4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latin typeface="Consolas"/>
                <a:cs typeface="Consolas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9463" y="2746138"/>
            <a:ext cx="45585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dirty="0">
                <a:solidFill>
                  <a:srgbClr val="FF0000"/>
                </a:solidFill>
              </a:rPr>
              <a:t>Too low-level</a:t>
            </a:r>
          </a:p>
        </p:txBody>
      </p:sp>
    </p:spTree>
    <p:extLst>
      <p:ext uri="{BB962C8B-B14F-4D97-AF65-F5344CB8AC3E}">
        <p14:creationId xmlns:p14="http://schemas.microsoft.com/office/powerpoint/2010/main" val="7660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Unoptimized </a:t>
            </a:r>
            <a:r>
              <a:rPr lang="en-US" dirty="0" err="1"/>
              <a:t>vs</a:t>
            </a:r>
            <a:r>
              <a:rPr lang="en-US" dirty="0"/>
              <a:t> optimized median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243" y="2899310"/>
            <a:ext cx="6238585" cy="12741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b  = compare x1 y1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x3 = b ? x2 : x1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1920" dirty="0">
                <a:latin typeface="Consolas"/>
                <a:cs typeface="Consolas"/>
              </a:rPr>
              <a:t> y3 = b ? y1 : y2   </a:t>
            </a:r>
            <a:r>
              <a:rPr lang="is-IS" sz="192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1920" dirty="0">
                <a:latin typeface="Consolas"/>
                <a:cs typeface="Consolas"/>
              </a:rPr>
              <a:t>smaller x3 y3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3D11E-4C48-40E3-A854-05EEACF696D4}"/>
              </a:ext>
            </a:extLst>
          </p:cNvPr>
          <p:cNvSpPr txBox="1"/>
          <p:nvPr/>
        </p:nvSpPr>
        <p:spPr>
          <a:xfrm>
            <a:off x="1040259" y="4826285"/>
            <a:ext cx="5084891" cy="10895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do_sec (compare, x1)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x3 = b ? x2 : x1     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latin typeface="Consolas"/>
                <a:cs typeface="Consolas"/>
              </a:rPr>
              <a:t>do_sec (smaller, x3)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5D1CB-4868-4E4C-A911-AB3B66F44683}"/>
              </a:ext>
            </a:extLst>
          </p:cNvPr>
          <p:cNvSpPr txBox="1"/>
          <p:nvPr/>
        </p:nvSpPr>
        <p:spPr>
          <a:xfrm>
            <a:off x="6308029" y="4826285"/>
            <a:ext cx="5084891" cy="10895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do_sec (compare, y1)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y3 = b ? y1 : y2     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latin typeface="Consolas"/>
                <a:cs typeface="Consolas"/>
              </a:rPr>
              <a:t>do_sec (smaller, y3)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1051D-EB40-4824-97B5-4941DB59E8DF}"/>
              </a:ext>
            </a:extLst>
          </p:cNvPr>
          <p:cNvSpPr txBox="1"/>
          <p:nvPr/>
        </p:nvSpPr>
        <p:spPr>
          <a:xfrm>
            <a:off x="1135518" y="1479833"/>
            <a:ext cx="1025740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cs typeface="Consolas"/>
              </a:rPr>
              <a:t>Joint median computation</a:t>
            </a:r>
          </a:p>
          <a:p>
            <a:endParaRPr lang="en-US" sz="1440" dirty="0">
              <a:latin typeface="Consolas"/>
              <a:cs typeface="Consolas"/>
            </a:endParaRPr>
          </a:p>
          <a:p>
            <a:r>
              <a:rPr lang="en-US" sz="2160" dirty="0">
                <a:latin typeface="Consolas"/>
                <a:cs typeface="Consolas"/>
              </a:rPr>
              <a:t>(x1, x2) (y1, y2)  Assume: </a:t>
            </a:r>
            <a:r>
              <a:rPr lang="en-US" sz="1920" dirty="0">
                <a:latin typeface="Consolas"/>
                <a:cs typeface="Consolas"/>
              </a:rPr>
              <a:t>x1 &lt; x2  y1 &lt; y2   Distinct (x1, x2, y1, y2)</a:t>
            </a:r>
          </a:p>
        </p:txBody>
      </p:sp>
    </p:spTree>
    <p:extLst>
      <p:ext uri="{BB962C8B-B14F-4D97-AF65-F5344CB8AC3E}">
        <p14:creationId xmlns:p14="http://schemas.microsoft.com/office/powerpoint/2010/main" val="34096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39" y="274639"/>
            <a:ext cx="10214944" cy="1143000"/>
          </a:xfrm>
        </p:spPr>
        <p:txBody>
          <a:bodyPr>
            <a:normAutofit/>
          </a:bodyPr>
          <a:lstStyle/>
          <a:p>
            <a:r>
              <a:rPr lang="en-US" dirty="0"/>
              <a:t>Writing one program for each party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21" y="2765571"/>
            <a:ext cx="5084891" cy="10895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do_sec (compare, x1)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x3 = b ? x2 : x1     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latin typeface="Consolas"/>
                <a:cs typeface="Consolas"/>
              </a:rPr>
              <a:t>do_sec (smaller, x3)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9380" y="1506334"/>
            <a:ext cx="1025740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>
                <a:cs typeface="Consolas"/>
              </a:rPr>
              <a:t>Joint median computation</a:t>
            </a:r>
          </a:p>
          <a:p>
            <a:endParaRPr lang="en-US" sz="1440" dirty="0">
              <a:latin typeface="Consolas"/>
              <a:cs typeface="Consolas"/>
            </a:endParaRPr>
          </a:p>
          <a:p>
            <a:r>
              <a:rPr lang="en-US" sz="2160" dirty="0">
                <a:latin typeface="Consolas"/>
                <a:cs typeface="Consolas"/>
              </a:rPr>
              <a:t>(x1, x2) (y1, y2)  Assume: </a:t>
            </a:r>
            <a:r>
              <a:rPr lang="en-US" sz="1920" dirty="0">
                <a:latin typeface="Consolas"/>
                <a:cs typeface="Consolas"/>
              </a:rPr>
              <a:t>x1 &lt; x2  y1 &lt; y2   Distinct (x1, x2, y1, y2)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8241" y="4191018"/>
            <a:ext cx="9711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80" dirty="0">
                <a:solidFill>
                  <a:srgbClr val="FF0000"/>
                </a:solidFill>
              </a:rPr>
              <a:t>Not scalable</a:t>
            </a:r>
          </a:p>
          <a:p>
            <a:pPr marL="342900" indent="-342900">
              <a:buFont typeface="Arial"/>
              <a:buChar char="•"/>
            </a:pPr>
            <a:endParaRPr lang="en-US" sz="2880" dirty="0"/>
          </a:p>
          <a:p>
            <a:pPr marL="342900" indent="-342900">
              <a:buFont typeface="Arial"/>
              <a:buChar char="•"/>
            </a:pPr>
            <a:r>
              <a:rPr lang="en-US" sz="2880" dirty="0">
                <a:solidFill>
                  <a:srgbClr val="FF0000"/>
                </a:solidFill>
              </a:rPr>
              <a:t>Chances of errors</a:t>
            </a:r>
            <a:r>
              <a:rPr lang="en-US" sz="2880" dirty="0"/>
              <a:t>, no tool support to catch them</a:t>
            </a:r>
          </a:p>
          <a:p>
            <a:pPr marL="342900" indent="-342900">
              <a:buFont typeface="Arial"/>
              <a:buChar char="•"/>
            </a:pPr>
            <a:endParaRPr lang="en-US" sz="2880" dirty="0"/>
          </a:p>
          <a:p>
            <a:pPr marL="342900" indent="-342900">
              <a:buFont typeface="Arial"/>
              <a:buChar char="•"/>
            </a:pPr>
            <a:r>
              <a:rPr lang="en-US" sz="2880" dirty="0"/>
              <a:t>Reasoning about some program property as a whole is hard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891" y="2765571"/>
            <a:ext cx="5084891" cy="10895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b  = do_sec (compare, y1)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let</a:t>
            </a:r>
            <a:r>
              <a:rPr lang="is-IS" sz="2160" dirty="0">
                <a:latin typeface="Consolas"/>
                <a:cs typeface="Consolas"/>
              </a:rPr>
              <a:t> y3 = b ? y1 : y2          </a:t>
            </a:r>
            <a:r>
              <a:rPr lang="is-IS" sz="2160" dirty="0">
                <a:solidFill>
                  <a:srgbClr val="CB02FF"/>
                </a:solidFill>
                <a:latin typeface="Consolas"/>
                <a:cs typeface="Consolas"/>
              </a:rPr>
              <a:t>in</a:t>
            </a:r>
          </a:p>
          <a:p>
            <a:r>
              <a:rPr lang="is-IS" sz="2160" dirty="0">
                <a:latin typeface="Consolas"/>
                <a:cs typeface="Consolas"/>
              </a:rPr>
              <a:t>do_sec (smaller, y3)</a:t>
            </a:r>
          </a:p>
        </p:txBody>
      </p:sp>
    </p:spTree>
    <p:extLst>
      <p:ext uri="{BB962C8B-B14F-4D97-AF65-F5344CB8AC3E}">
        <p14:creationId xmlns:p14="http://schemas.microsoft.com/office/powerpoint/2010/main" val="16549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MPC Specific computation pattern</a:t>
            </a:r>
          </a:p>
          <a:p>
            <a:pPr lvl="1"/>
            <a:r>
              <a:rPr lang="en-US" dirty="0"/>
              <a:t>Parties compute their programs, and</a:t>
            </a:r>
          </a:p>
          <a:p>
            <a:pPr lvl="1"/>
            <a:r>
              <a:rPr lang="en-US" dirty="0"/>
              <a:t>Synchronize at secure computations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We use this insight to design a better MPC language</a:t>
            </a:r>
          </a:p>
        </p:txBody>
      </p:sp>
    </p:spTree>
    <p:extLst>
      <p:ext uri="{BB962C8B-B14F-4D97-AF65-F5344CB8AC3E}">
        <p14:creationId xmlns:p14="http://schemas.microsoft.com/office/powerpoint/2010/main" val="22845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2376</Words>
  <Application>Microsoft Office PowerPoint</Application>
  <PresentationFormat>Widescreen</PresentationFormat>
  <Paragraphs>316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Lucida Blackletter</vt:lpstr>
      <vt:lpstr>Wingdings</vt:lpstr>
      <vt:lpstr>Office Theme</vt:lpstr>
      <vt:lpstr>A Verified DSL for MPC in </vt:lpstr>
      <vt:lpstr>Secure Multi-party Computation (MPC)</vt:lpstr>
      <vt:lpstr>Secure Multi-party Computation (MPC)</vt:lpstr>
      <vt:lpstr>Wide ranging applications of MPC</vt:lpstr>
      <vt:lpstr>How should we program MPC</vt:lpstr>
      <vt:lpstr>MPC frameworks</vt:lpstr>
      <vt:lpstr>Unoptimized vs optimized median</vt:lpstr>
      <vt:lpstr>Writing one program for each party</vt:lpstr>
      <vt:lpstr>Key Idea</vt:lpstr>
      <vt:lpstr>Wysteria: DSL for Programming MPC</vt:lpstr>
      <vt:lpstr>Key Idea of Wysteria</vt:lpstr>
      <vt:lpstr>Wysteria computational model</vt:lpstr>
      <vt:lpstr>Wysteria computational model</vt:lpstr>
      <vt:lpstr>Wysteria computational model</vt:lpstr>
      <vt:lpstr>Wysteria computational model</vt:lpstr>
      <vt:lpstr>Wysteria computational model</vt:lpstr>
      <vt:lpstr>Wysteria advantages over previous work</vt:lpstr>
      <vt:lpstr>Unoptimized vs optimized median</vt:lpstr>
      <vt:lpstr>Formal verification of Wysteria programs</vt:lpstr>
      <vt:lpstr>Sample Code for Median</vt:lpstr>
      <vt:lpstr>Formally verifying the median properties</vt:lpstr>
      <vt:lpstr>Wysteria metatheory</vt:lpstr>
      <vt:lpstr>Wysteria metatheory</vt:lpstr>
      <vt:lpstr>Sample Code for Metatheory</vt:lpstr>
      <vt:lpstr>Wysteria toolchain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Verified Language Extension for MPC in </dc:title>
  <dc:creator>Aseem Rastogi</dc:creator>
  <cp:lastModifiedBy>Aseem Rastogi</cp:lastModifiedBy>
  <cp:revision>59</cp:revision>
  <dcterms:created xsi:type="dcterms:W3CDTF">2017-10-10T19:29:29Z</dcterms:created>
  <dcterms:modified xsi:type="dcterms:W3CDTF">2017-10-11T08:50:28Z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aseemr@microsoft.com</vt:lpwstr>
  </property>
  <property fmtid="{D5CDD505-2E9C-101B-9397-08002B2CF9AE}" pid="6" name="MSIP_Label_f42aa342-8706-4288-bd11-ebb85995028c_SetDate">
    <vt:lpwstr>2017-10-10T21:30:24.6539479+02:00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