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16AE"/>
    <a:srgbClr val="38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96" d="100"/>
          <a:sy n="96" d="100"/>
        </p:scale>
        <p:origin x="6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37A57-7174-443B-9C8D-662656A59C27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ECB7F-D254-4F0A-913C-D8C4980A0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065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645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486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878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073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4851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463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247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0519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052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CB7F-D254-4F0A-913C-D8C4980A0BC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787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5A12-025B-4E49-9BA7-28567AC80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293FD-65EB-4A84-87F0-C918D6D05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48401-F645-449F-A1C3-A8372D48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F6936-6566-4699-A408-CA9FEC58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B7FB5-5C98-4F76-A503-A3F3D4B2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448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0314C-46DA-4042-A5EF-FD995E9B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8D8B3-98C9-4245-9C41-7A49D7BFD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4FA35-5990-4BB6-A72C-2383A625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AB46C-9F62-4B46-8BAB-066BB58D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D3EF-82A5-4691-88E3-A147322D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3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43506E-FBB8-43AD-B0BF-B9032A3EC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D535E-08B5-4DA1-97B3-D631FACF5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90EF5-5AD1-4344-BE15-15B69B485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FED00-30B5-4AFE-8A46-603123E6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2F127-B1A4-41AC-AB9B-CE136740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378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ADD5D-26C8-4AD7-808B-47FED379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B400A-3B9E-4339-A71B-7CC40AC4C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6587-3513-45C8-9123-33CFDA08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FA70-C376-4662-AE31-87BCA0E9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3A33C-66C4-4665-BB39-4FF34FE67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14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13E33-8551-48C8-9BB7-2743F1EB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5A04A-366A-41A1-B1F5-44E2C8D83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83210-9F84-4D0A-8DBD-CEC2FADC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D4183-61F6-45C3-9460-EE7CF1E7F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0E660-AE5E-4A63-B6C4-003F97C6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2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94382-1E90-4E4E-8833-C8BA5128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0172-AA4E-4F32-922C-25B6D4397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7B8E2-F0FA-4CD6-996F-C5F6B17C6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174FA-DD2F-4D1A-9155-0477C388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0160F-27E8-4994-B63E-43ECBB35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1235D-9CB1-4F35-9884-97351A46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63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028F-3590-4E58-9687-D7740C63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6A165-4587-422A-8631-C3EEDDB56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D445E-4C35-40F7-8B19-F5DD43BA3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57A2A-D7E5-4656-8C1B-9D9166A8F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567163-EA2B-402A-866D-4340AB2FC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22D7D-4AAA-4D50-8F77-E29EA9BC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F5D973-E953-42AB-8A63-5F444C89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EC5845-66FE-4E71-A4D1-0EBA9966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766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A222-99D7-4043-8C65-33C04607B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9903CE-CBC9-4F94-AC63-A05E05880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9D24B-219B-46AC-B8CB-CEFF9F7B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47271-7639-4A94-B8C1-33C90C20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59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35A982-33EF-412A-9ECA-93F561CD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A3256-119F-4ED9-8D01-4E4900B7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ADA4D-1723-4D31-8902-CF298BAD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1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F0A16-630C-424A-9F30-532489063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249F7-87E5-440B-8EEA-6A1DDDC2A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16FD1-7EA5-4327-A6BF-C741C60FE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6F6B9-E39D-4BB5-9881-474F89CC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BFE-C2A8-4C3D-8B43-46F0D88C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E36FE-48FE-4A07-82EF-8F5680BA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3E49-60FE-43A0-AD86-9669F73BB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80D29B-0E53-42BA-B6BC-9DBC44DB0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85524-7230-4B8A-8193-48AADB8C6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71039-FEBD-4BF5-A5C8-5B61223F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BF6D3-4A5D-46F3-B19C-B667DA87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EBCE7-8E3C-445A-9BB3-D4452D85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71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870C1-5F23-4ED5-AA90-84A3E7FD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87B83-985E-40A1-B51E-8503A382F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7D6DE-0E7A-4C7E-9674-13EC6ADC1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DD11-6D08-4EBD-8BD3-5B1B8E8EFDD6}" type="datetimeFigureOut">
              <a:rPr lang="en-IN" smtClean="0"/>
              <a:t>08-10-2017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28C0C-24B1-4693-A28B-4089F919C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9D8F-BF72-4367-8ADB-19DD5C842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245E-7509-4C4F-A2EE-B2CE92C39F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34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78339-27C9-4D30-A28D-238158D73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383" y="1075980"/>
            <a:ext cx="7464213" cy="2387600"/>
          </a:xfrm>
        </p:spPr>
        <p:txBody>
          <a:bodyPr/>
          <a:lstStyle/>
          <a:p>
            <a:r>
              <a:rPr lang="en-IN" dirty="0"/>
              <a:t>Monotonic State in</a:t>
            </a:r>
            <a:br>
              <a:rPr lang="en-IN" dirty="0"/>
            </a:br>
            <a:r>
              <a:rPr lang="en-IN" sz="3200" dirty="0"/>
              <a:t>(a.k.a. more cool stuff)</a:t>
            </a:r>
            <a:r>
              <a:rPr lang="en-IN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52184-314E-48F0-87EA-44086CFB3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415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IN" b="1" i="1" dirty="0"/>
              <a:t>Aseem Rastogi</a:t>
            </a:r>
          </a:p>
          <a:p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Microsoft Research India</a:t>
            </a:r>
          </a:p>
          <a:p>
            <a:endParaRPr lang="en-IN" dirty="0"/>
          </a:p>
          <a:p>
            <a:r>
              <a:rPr lang="en-IN" dirty="0"/>
              <a:t>(Computer Aided Security Proofs, Aarhus, Denmark)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8F64C1-D6FC-4876-8DC1-E33C90FE5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510" y="1415015"/>
            <a:ext cx="1356818" cy="135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6DA29-A432-4898-A782-0981140F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Monotonic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8CAA1-30FC-4A69-9C42-449023B35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(In emacs)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01610B-D378-4819-9042-8F1D15728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662" y="2009775"/>
            <a:ext cx="3114675" cy="2838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25EA4C-E2A0-48C7-B024-9417EA7F9AE1}"/>
              </a:ext>
            </a:extLst>
          </p:cNvPr>
          <p:cNvSpPr txBox="1"/>
          <p:nvPr/>
        </p:nvSpPr>
        <p:spPr>
          <a:xfrm>
            <a:off x="8242852" y="2009775"/>
            <a:ext cx="34124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Readability at initialized indices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Freezing a fully initialized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Mutability is stateful</a:t>
            </a:r>
          </a:p>
        </p:txBody>
      </p:sp>
    </p:spTree>
    <p:extLst>
      <p:ext uri="{BB962C8B-B14F-4D97-AF65-F5344CB8AC3E}">
        <p14:creationId xmlns:p14="http://schemas.microsoft.com/office/powerpoint/2010/main" val="180132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9516-0C92-4B50-A27B-811DA0582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Example: Monotonic Counter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F82E6-D880-44BE-A8AC-B3F5F31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9488"/>
          </a:xfrm>
        </p:spPr>
        <p:txBody>
          <a:bodyPr/>
          <a:lstStyle/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val</a:t>
            </a:r>
            <a:r>
              <a:rPr lang="en-IN" sz="1600" dirty="0">
                <a:latin typeface="Consolas" panose="020B0609020204030204" pitchFamily="49" charset="0"/>
              </a:rPr>
              <a:t> alloc: unit    -&gt; </a:t>
            </a:r>
            <a:r>
              <a:rPr lang="en-IN" sz="1600" dirty="0">
                <a:solidFill>
                  <a:srgbClr val="0070C0"/>
                </a:solidFill>
                <a:latin typeface="Consolas" panose="020B0609020204030204" pitchFamily="49" charset="0"/>
              </a:rPr>
              <a:t>ST</a:t>
            </a:r>
            <a:r>
              <a:rPr lang="en-IN" sz="1600" dirty="0">
                <a:latin typeface="Consolas" panose="020B0609020204030204" pitchFamily="49" charset="0"/>
              </a:rPr>
              <a:t> counter (…)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val</a:t>
            </a:r>
            <a:r>
              <a:rPr lang="en-IN" sz="1600" dirty="0">
                <a:latin typeface="Consolas" panose="020B0609020204030204" pitchFamily="49" charset="0"/>
              </a:rPr>
              <a:t> read : counter -&gt; </a:t>
            </a:r>
            <a:r>
              <a:rPr lang="en-IN" sz="1600" dirty="0">
                <a:solidFill>
                  <a:srgbClr val="0070C0"/>
                </a:solidFill>
                <a:latin typeface="Consolas" panose="020B0609020204030204" pitchFamily="49" charset="0"/>
              </a:rPr>
              <a:t>ST</a:t>
            </a:r>
            <a:r>
              <a:rPr lang="en-IN" sz="1600" dirty="0">
                <a:latin typeface="Consolas" panose="020B0609020204030204" pitchFamily="49" charset="0"/>
              </a:rPr>
              <a:t> int     (…)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val</a:t>
            </a:r>
            <a:r>
              <a:rPr lang="en-IN" sz="1600" dirty="0">
                <a:latin typeface="Consolas" panose="020B0609020204030204" pitchFamily="49" charset="0"/>
              </a:rPr>
              <a:t> incr : counter -&gt; </a:t>
            </a:r>
            <a:r>
              <a:rPr lang="en-IN" sz="1600" dirty="0">
                <a:solidFill>
                  <a:srgbClr val="0070C0"/>
                </a:solidFill>
                <a:latin typeface="Consolas" panose="020B0609020204030204" pitchFamily="49" charset="0"/>
              </a:rPr>
              <a:t>ST</a:t>
            </a:r>
            <a:r>
              <a:rPr lang="en-IN" sz="1600" dirty="0">
                <a:latin typeface="Consolas" panose="020B0609020204030204" pitchFamily="49" charset="0"/>
              </a:rPr>
              <a:t> unit    (…)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let</a:t>
            </a:r>
            <a:r>
              <a:rPr lang="en-IN" sz="1600" dirty="0">
                <a:latin typeface="Consolas" panose="020B0609020204030204" pitchFamily="49" charset="0"/>
              </a:rPr>
              <a:t> x = read c in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</a:rPr>
              <a:t>assert</a:t>
            </a:r>
            <a:r>
              <a:rPr lang="en-IN" sz="1600" dirty="0">
                <a:latin typeface="Consolas" panose="020B0609020204030204" pitchFamily="49" charset="0"/>
              </a:rPr>
              <a:t> (x &gt; 2);</a:t>
            </a:r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complex_stateful_procedure c;    </a:t>
            </a: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//counter -&gt; ST unit (fun _ -&gt; True) (fun _ _ _ -&gt; True)</a:t>
            </a:r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let</a:t>
            </a:r>
            <a:r>
              <a:rPr lang="en-IN" sz="1600" dirty="0">
                <a:latin typeface="Consolas" panose="020B0609020204030204" pitchFamily="49" charset="0"/>
              </a:rPr>
              <a:t> y = read c in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</a:rPr>
              <a:t>assert</a:t>
            </a:r>
            <a:r>
              <a:rPr lang="en-IN" sz="1600" dirty="0">
                <a:latin typeface="Consolas" panose="020B0609020204030204" pitchFamily="49" charset="0"/>
              </a:rPr>
              <a:t> (y &gt; 2)</a:t>
            </a:r>
            <a:endParaRPr lang="en-IN" sz="16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9516-0C92-4B50-A27B-811DA0582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Stateful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F82E6-D880-44BE-A8AC-B3F5F31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9488"/>
          </a:xfrm>
        </p:spPr>
        <p:txBody>
          <a:bodyPr/>
          <a:lstStyle/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let</a:t>
            </a:r>
            <a:r>
              <a:rPr lang="en-IN" sz="1600" dirty="0">
                <a:latin typeface="Consolas" panose="020B0609020204030204" pitchFamily="49" charset="0"/>
              </a:rPr>
              <a:t> x = read c in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</a:rPr>
              <a:t>assert</a:t>
            </a:r>
            <a:r>
              <a:rPr lang="en-IN" sz="1600" dirty="0">
                <a:latin typeface="Consolas" panose="020B0609020204030204" pitchFamily="49" charset="0"/>
              </a:rPr>
              <a:t> (x &gt; 2);</a:t>
            </a:r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complex_stateful_procedure c;    </a:t>
            </a: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//counter -&gt; ST unit (fun _ -&gt; True) (fun _ _ _ -&gt; True)</a:t>
            </a: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let</a:t>
            </a:r>
            <a:r>
              <a:rPr lang="en-IN" sz="1600" dirty="0">
                <a:latin typeface="Consolas" panose="020B0609020204030204" pitchFamily="49" charset="0"/>
              </a:rPr>
              <a:t> y = read c in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</a:rPr>
              <a:t>assert</a:t>
            </a:r>
            <a:r>
              <a:rPr lang="en-IN" sz="1600" dirty="0">
                <a:latin typeface="Consolas" panose="020B0609020204030204" pitchFamily="49" charset="0"/>
              </a:rPr>
              <a:t> (y &gt; 2)</a:t>
            </a:r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Can carry such invariants in the specs of stateful functions (tedious)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(</a:t>
            </a: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</a:rPr>
              <a:t>requires</a:t>
            </a:r>
            <a:r>
              <a:rPr lang="en-IN" sz="1600" dirty="0">
                <a:latin typeface="Consolas" panose="020B0609020204030204" pitchFamily="49" charset="0"/>
              </a:rPr>
              <a:t> (</a:t>
            </a: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fun</a:t>
            </a:r>
            <a:r>
              <a:rPr lang="en-IN" sz="1600" dirty="0">
                <a:latin typeface="Consolas" panose="020B0609020204030204" pitchFamily="49" charset="0"/>
              </a:rPr>
              <a:t> h0 -&gt; sel h0 c &gt; 2 /\ …)) (</a:t>
            </a: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</a:rPr>
              <a:t>ensures</a:t>
            </a:r>
            <a:r>
              <a:rPr lang="en-IN" sz="1600" dirty="0">
                <a:latin typeface="Consolas" panose="020B0609020204030204" pitchFamily="49" charset="0"/>
              </a:rPr>
              <a:t> (</a:t>
            </a: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fun</a:t>
            </a:r>
            <a:r>
              <a:rPr lang="en-IN" sz="1600" dirty="0">
                <a:latin typeface="Consolas" panose="020B0609020204030204" pitchFamily="49" charset="0"/>
              </a:rPr>
              <a:t> _ _ h1 -&gt; sel h1 c &gt; 2 /\ …))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D2C937-EB77-45B2-81C2-ACC91E6A1908}"/>
              </a:ext>
            </a:extLst>
          </p:cNvPr>
          <p:cNvSpPr txBox="1"/>
          <p:nvPr/>
        </p:nvSpPr>
        <p:spPr>
          <a:xfrm>
            <a:off x="3770243" y="4545496"/>
            <a:ext cx="307871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/>
              <a:t>Carry through all the functions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D7AE58-ABC3-4853-A98A-6421F816F9BF}"/>
              </a:ext>
            </a:extLst>
          </p:cNvPr>
          <p:cNvSpPr txBox="1"/>
          <p:nvPr/>
        </p:nvSpPr>
        <p:spPr>
          <a:xfrm>
            <a:off x="7288695" y="4532244"/>
            <a:ext cx="286909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/>
              <a:t>For all the counters we have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A096D-4AB9-4430-92E8-81BAB253EF0B}"/>
              </a:ext>
            </a:extLst>
          </p:cNvPr>
          <p:cNvSpPr txBox="1"/>
          <p:nvPr/>
        </p:nvSpPr>
        <p:spPr>
          <a:xfrm>
            <a:off x="5453270" y="3750365"/>
            <a:ext cx="231913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/>
              <a:t>Extra proof obligation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5525C2-F7A4-42F2-B77B-8BE86B636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870" y="3263384"/>
            <a:ext cx="1539666" cy="153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9516-0C92-4B50-A27B-811DA0582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Instead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F82E6-D880-44BE-A8AC-B3F5F31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9488"/>
          </a:xfrm>
        </p:spPr>
        <p:txBody>
          <a:bodyPr/>
          <a:lstStyle/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val</a:t>
            </a:r>
            <a:r>
              <a:rPr lang="en-IN" sz="1600" dirty="0">
                <a:latin typeface="Consolas" panose="020B0609020204030204" pitchFamily="49" charset="0"/>
              </a:rPr>
              <a:t> alloc: unit    -&gt; </a:t>
            </a:r>
            <a:r>
              <a:rPr lang="en-IN" sz="1600" dirty="0">
                <a:solidFill>
                  <a:srgbClr val="0070C0"/>
                </a:solidFill>
                <a:latin typeface="Consolas" panose="020B0609020204030204" pitchFamily="49" charset="0"/>
              </a:rPr>
              <a:t>ST</a:t>
            </a:r>
            <a:r>
              <a:rPr lang="en-IN" sz="1600" dirty="0">
                <a:latin typeface="Consolas" panose="020B0609020204030204" pitchFamily="49" charset="0"/>
              </a:rPr>
              <a:t> counter (…)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val</a:t>
            </a:r>
            <a:r>
              <a:rPr lang="en-IN" sz="1600" dirty="0">
                <a:latin typeface="Consolas" panose="020B0609020204030204" pitchFamily="49" charset="0"/>
              </a:rPr>
              <a:t> read : counter -&gt; </a:t>
            </a:r>
            <a:r>
              <a:rPr lang="en-IN" sz="1600" dirty="0">
                <a:solidFill>
                  <a:srgbClr val="0070C0"/>
                </a:solidFill>
                <a:latin typeface="Consolas" panose="020B0609020204030204" pitchFamily="49" charset="0"/>
              </a:rPr>
              <a:t>ST</a:t>
            </a:r>
            <a:r>
              <a:rPr lang="en-IN" sz="1600" dirty="0">
                <a:latin typeface="Consolas" panose="020B0609020204030204" pitchFamily="49" charset="0"/>
              </a:rPr>
              <a:t> nat     (…)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val</a:t>
            </a:r>
            <a:r>
              <a:rPr lang="en-IN" sz="1600" dirty="0">
                <a:latin typeface="Consolas" panose="020B0609020204030204" pitchFamily="49" charset="0"/>
              </a:rPr>
              <a:t> incr : counter -&gt; </a:t>
            </a:r>
            <a:r>
              <a:rPr lang="en-IN" sz="1600" dirty="0">
                <a:solidFill>
                  <a:srgbClr val="0070C0"/>
                </a:solidFill>
                <a:latin typeface="Consolas" panose="020B0609020204030204" pitchFamily="49" charset="0"/>
              </a:rPr>
              <a:t>ST</a:t>
            </a:r>
            <a:r>
              <a:rPr lang="en-IN" sz="1600" dirty="0">
                <a:latin typeface="Consolas" panose="020B0609020204030204" pitchFamily="49" charset="0"/>
              </a:rPr>
              <a:t> unit    (…)</a:t>
            </a:r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en-IN" dirty="0">
                <a:solidFill>
                  <a:prstClr val="black"/>
                </a:solidFill>
              </a:rPr>
              <a:t>Counter only increases, so the property </a:t>
            </a:r>
            <a:r>
              <a:rPr lang="en-IN" sz="1600" dirty="0">
                <a:solidFill>
                  <a:prstClr val="black"/>
                </a:solidFill>
                <a:latin typeface="Consolas" panose="020B0609020204030204" pitchFamily="49" charset="0"/>
              </a:rPr>
              <a:t>(sel h c &gt; 2)</a:t>
            </a:r>
            <a:r>
              <a:rPr lang="en-IN" dirty="0">
                <a:solidFill>
                  <a:prstClr val="black"/>
                </a:solidFill>
              </a:rPr>
              <a:t> is stable</a:t>
            </a: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Can we get such properties for free</a:t>
            </a:r>
          </a:p>
        </p:txBody>
      </p:sp>
    </p:spTree>
    <p:extLst>
      <p:ext uri="{BB962C8B-B14F-4D97-AF65-F5344CB8AC3E}">
        <p14:creationId xmlns:p14="http://schemas.microsoft.com/office/powerpoint/2010/main" val="18067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26762-695A-4911-9E28-CCC19930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Crypto Applications of Monotonic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3AA5-2147-40B7-AE57-FFBAA64E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Reasoning about idealized logs</a:t>
            </a:r>
          </a:p>
          <a:p>
            <a:endParaRPr lang="en-IN" dirty="0"/>
          </a:p>
          <a:p>
            <a:r>
              <a:rPr lang="en-IN" dirty="0"/>
              <a:t>Modeling low-level, safe arrays</a:t>
            </a:r>
          </a:p>
          <a:p>
            <a:endParaRPr lang="en-IN" dirty="0"/>
          </a:p>
          <a:p>
            <a:r>
              <a:rPr lang="en-IN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3268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1FAD0-19D6-406B-AADC-341B9A54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Monotonic State in F*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2D668-00CC-42FB-B0AD-304AAEF49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Each reference is equipped with a preorder relation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type</a:t>
            </a:r>
            <a:r>
              <a:rPr lang="en-IN" sz="1600" dirty="0">
                <a:latin typeface="Consolas" panose="020B0609020204030204" pitchFamily="49" charset="0"/>
              </a:rPr>
              <a:t> mref (a:Type) (rel:preorder a)    </a:t>
            </a: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//rel is a reflexive and transitive relation</a:t>
            </a:r>
          </a:p>
          <a:p>
            <a:pPr marL="0" indent="0">
              <a:buNone/>
            </a:pPr>
            <a:endParaRPr lang="en-IN" sz="1700" dirty="0">
              <a:solidFill>
                <a:srgbClr val="BA16AE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val</a:t>
            </a:r>
            <a:r>
              <a:rPr lang="en-IN" sz="1600" dirty="0">
                <a:latin typeface="Consolas" panose="020B0609020204030204" pitchFamily="49" charset="0"/>
              </a:rPr>
              <a:t> write (#a:Type) (#rel:preorder a) (r:mref a rel) (</a:t>
            </a:r>
            <a:r>
              <a:rPr lang="en-IN" sz="1600" dirty="0" err="1">
                <a:latin typeface="Consolas" panose="020B0609020204030204" pitchFamily="49" charset="0"/>
              </a:rPr>
              <a:t>x:a</a:t>
            </a:r>
            <a:r>
              <a:rPr lang="en-IN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  :</a:t>
            </a: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</a:rPr>
              <a:t>ST</a:t>
            </a:r>
            <a:r>
              <a:rPr lang="en-IN" sz="1600" dirty="0">
                <a:latin typeface="Consolas" panose="020B0609020204030204" pitchFamily="49" charset="0"/>
              </a:rPr>
              <a:t> unit (requires (fun h0 -&gt; r (sel h0 r) x /\ …)) (…)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Stable predicates w.r.t. preorders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type</a:t>
            </a:r>
            <a:r>
              <a:rPr lang="en-IN" sz="1600" dirty="0">
                <a:latin typeface="Consolas" panose="020B0609020204030204" pitchFamily="49" charset="0"/>
              </a:rPr>
              <a:t> predicate (a:Type) = a -&gt; Type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</a:rPr>
              <a:t>let</a:t>
            </a:r>
            <a:r>
              <a:rPr lang="en-IN" sz="1600" dirty="0">
                <a:latin typeface="Consolas" panose="020B0609020204030204" pitchFamily="49" charset="0"/>
              </a:rPr>
              <a:t> stable (#a:Type) (p:predicate a) (rel:preorder a) =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  forall (x:a) (y:a). (p x /\ rel x y) 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=&gt; p y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E8E79C-33D8-4E2D-A5BA-1A3958913839}"/>
              </a:ext>
            </a:extLst>
          </p:cNvPr>
          <p:cNvSpPr txBox="1"/>
          <p:nvPr/>
        </p:nvSpPr>
        <p:spPr>
          <a:xfrm>
            <a:off x="692426" y="5992297"/>
            <a:ext cx="1080714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b="1" i="1" dirty="0">
                <a:solidFill>
                  <a:schemeClr val="bg1"/>
                </a:solidFill>
              </a:rPr>
              <a:t>Intuition: If a stable predicate holds for the current value of the reference, it continues to hold in future states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FE9D10-0228-4656-9CF7-191723209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631" y="5066867"/>
            <a:ext cx="849498" cy="84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F9260-2B13-4413-A17D-2EE815FE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Witnessing and Recalling Stable Predicates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FD62B-CF77-4F88-A1AF-54C997A92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0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ym typeface="Wingdings" panose="05000000000000000000" pitchFamily="2" charset="2"/>
              </a:rPr>
              <a:t>A </a:t>
            </a:r>
            <a:r>
              <a:rPr lang="en-IN" b="1" dirty="0">
                <a:sym typeface="Wingdings" panose="05000000000000000000" pitchFamily="2" charset="2"/>
              </a:rPr>
              <a:t>New pure proposition</a:t>
            </a:r>
            <a:r>
              <a:rPr lang="en-IN" dirty="0">
                <a:sym typeface="Wingdings" panose="05000000000000000000" pitchFamily="2" charset="2"/>
              </a:rPr>
              <a:t> to bind a stable predicate to a reference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val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token (#a:Type) (#rel:preorder a) (</a:t>
            </a:r>
            <a:r>
              <a:rPr lang="en-IN" sz="1600" dirty="0" err="1">
                <a:latin typeface="Consolas" panose="020B0609020204030204" pitchFamily="49" charset="0"/>
                <a:sym typeface="Wingdings" panose="05000000000000000000" pitchFamily="2" charset="2"/>
              </a:rPr>
              <a:t>r:mref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a rel) (</a:t>
            </a:r>
            <a:r>
              <a:rPr lang="en-IN" sz="1600" dirty="0" err="1">
                <a:latin typeface="Consolas" panose="020B0609020204030204" pitchFamily="49" charset="0"/>
                <a:sym typeface="Wingdings" panose="05000000000000000000" pitchFamily="2" charset="2"/>
              </a:rPr>
              <a:t>p:predicate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a{stable p}) :Type0</a:t>
            </a:r>
          </a:p>
          <a:p>
            <a:pPr marL="0" indent="0">
              <a:buNone/>
            </a:pPr>
            <a:endParaRPr lang="en-I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IN" dirty="0">
                <a:sym typeface="Wingdings" panose="05000000000000000000" pitchFamily="2" charset="2"/>
              </a:rPr>
              <a:t>A pair of </a:t>
            </a:r>
            <a:r>
              <a:rPr lang="en-IN" b="1" dirty="0">
                <a:sym typeface="Wingdings" panose="05000000000000000000" pitchFamily="2" charset="2"/>
              </a:rPr>
              <a:t>New</a:t>
            </a:r>
            <a:r>
              <a:rPr lang="en-IN" dirty="0">
                <a:sym typeface="Wingdings" panose="05000000000000000000" pitchFamily="2" charset="2"/>
              </a:rPr>
              <a:t> stateful functions to witness and recall tokens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val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IN" sz="1600" dirty="0" err="1">
                <a:latin typeface="Consolas" panose="020B0609020204030204" pitchFamily="49" charset="0"/>
                <a:sym typeface="Wingdings" panose="05000000000000000000" pitchFamily="2" charset="2"/>
              </a:rPr>
              <a:t>witness_token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#a #rel (</a:t>
            </a:r>
            <a:r>
              <a:rPr lang="en-IN" sz="1600" dirty="0" err="1">
                <a:latin typeface="Consolas" panose="020B0609020204030204" pitchFamily="49" charset="0"/>
                <a:sym typeface="Wingdings" panose="05000000000000000000" pitchFamily="2" charset="2"/>
              </a:rPr>
              <a:t>r:mref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a rel) (</a:t>
            </a:r>
            <a:r>
              <a:rPr lang="en-IN" sz="1600" dirty="0" err="1">
                <a:latin typeface="Consolas" panose="020B0609020204030204" pitchFamily="49" charset="0"/>
                <a:sym typeface="Wingdings" panose="05000000000000000000" pitchFamily="2" charset="2"/>
              </a:rPr>
              <a:t>p:predicate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a{stable p})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 :</a:t>
            </a: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ST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unit (fun h0      -&gt; p (sel r h0))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          (fun h0 _ h1 -&gt; h0 == h1 /\ token r p)</a:t>
            </a:r>
          </a:p>
          <a:p>
            <a:pPr marL="0" indent="0">
              <a:buNone/>
            </a:pPr>
            <a:endParaRPr lang="en-IN" sz="1600" dirty="0">
              <a:solidFill>
                <a:srgbClr val="BA16AE"/>
              </a:solidFill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IN" sz="1600" dirty="0">
                <a:solidFill>
                  <a:srgbClr val="BA16AE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val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IN" sz="1600" dirty="0" err="1">
                <a:latin typeface="Consolas" panose="020B0609020204030204" pitchFamily="49" charset="0"/>
                <a:sym typeface="Wingdings" panose="05000000000000000000" pitchFamily="2" charset="2"/>
              </a:rPr>
              <a:t>recall_token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#a #rel (</a:t>
            </a:r>
            <a:r>
              <a:rPr lang="en-IN" sz="1600" dirty="0" err="1">
                <a:latin typeface="Consolas" panose="020B0609020204030204" pitchFamily="49" charset="0"/>
                <a:sym typeface="Wingdings" panose="05000000000000000000" pitchFamily="2" charset="2"/>
              </a:rPr>
              <a:t>r:mref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a rel) (</a:t>
            </a:r>
            <a:r>
              <a:rPr lang="en-IN" sz="1600" dirty="0" err="1">
                <a:latin typeface="Consolas" panose="020B0609020204030204" pitchFamily="49" charset="0"/>
                <a:sym typeface="Wingdings" panose="05000000000000000000" pitchFamily="2" charset="2"/>
              </a:rPr>
              <a:t>p:predicate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a{stable p}) 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 :</a:t>
            </a:r>
            <a:r>
              <a:rPr lang="en-IN" sz="1600" dirty="0">
                <a:solidFill>
                  <a:srgbClr val="00B0F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ST</a:t>
            </a: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unit (fun h0      -&gt; token r p)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  <a:sym typeface="Wingdings" panose="05000000000000000000" pitchFamily="2" charset="2"/>
              </a:rPr>
              <a:t>           (fun h0 _ h1 -&gt; h0 == h1 /\ p (sel r h0))</a:t>
            </a:r>
            <a:endParaRPr lang="en-IN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8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71C73-1CC1-4075-BB56-E40A8008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Monotonic Counter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2636E-506A-40D0-BB8B-135CCCB3A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(In emacs)</a:t>
            </a:r>
          </a:p>
        </p:txBody>
      </p:sp>
    </p:spTree>
    <p:extLst>
      <p:ext uri="{BB962C8B-B14F-4D97-AF65-F5344CB8AC3E}">
        <p14:creationId xmlns:p14="http://schemas.microsoft.com/office/powerpoint/2010/main" val="2381951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77E7-FBAD-426E-9D24-47A24448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Refs with support for initialization and freeze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91AA4-D1C3-4E7A-A114-BF2B0157E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(In emacs)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7D257E1-44A1-4010-BE20-1D9D926AD4D3}"/>
              </a:ext>
            </a:extLst>
          </p:cNvPr>
          <p:cNvSpPr/>
          <p:nvPr/>
        </p:nvSpPr>
        <p:spPr>
          <a:xfrm>
            <a:off x="4386470" y="3882887"/>
            <a:ext cx="788504" cy="69573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100F43-356B-4D11-8BD8-4BBA28680817}"/>
              </a:ext>
            </a:extLst>
          </p:cNvPr>
          <p:cNvSpPr txBox="1"/>
          <p:nvPr/>
        </p:nvSpPr>
        <p:spPr>
          <a:xfrm>
            <a:off x="4111488" y="3906944"/>
            <a:ext cx="404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C8A923-2006-493A-9F72-42241742073D}"/>
              </a:ext>
            </a:extLst>
          </p:cNvPr>
          <p:cNvSpPr txBox="1"/>
          <p:nvPr/>
        </p:nvSpPr>
        <p:spPr>
          <a:xfrm>
            <a:off x="4101551" y="4654791"/>
            <a:ext cx="1586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Uninitialized</a:t>
            </a:r>
          </a:p>
          <a:p>
            <a:r>
              <a:rPr lang="en-IN" dirty="0"/>
              <a:t>Mutable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5678B7-194A-471B-8057-C28A7C827E55}"/>
              </a:ext>
            </a:extLst>
          </p:cNvPr>
          <p:cNvSpPr/>
          <p:nvPr/>
        </p:nvSpPr>
        <p:spPr>
          <a:xfrm>
            <a:off x="6751983" y="3906944"/>
            <a:ext cx="788504" cy="69573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5F74C3-50F3-4C34-BF32-46E14A4EE477}"/>
              </a:ext>
            </a:extLst>
          </p:cNvPr>
          <p:cNvCxnSpPr/>
          <p:nvPr/>
        </p:nvCxnSpPr>
        <p:spPr>
          <a:xfrm>
            <a:off x="5406887" y="4237683"/>
            <a:ext cx="1146313" cy="102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D9008D6-7D0D-4553-A3C7-7271C7B4152C}"/>
              </a:ext>
            </a:extLst>
          </p:cNvPr>
          <p:cNvSpPr txBox="1"/>
          <p:nvPr/>
        </p:nvSpPr>
        <p:spPr>
          <a:xfrm>
            <a:off x="5224668" y="3846101"/>
            <a:ext cx="158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Write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6794B3-0031-4BAC-801A-163F9F08B060}"/>
              </a:ext>
            </a:extLst>
          </p:cNvPr>
          <p:cNvSpPr txBox="1"/>
          <p:nvPr/>
        </p:nvSpPr>
        <p:spPr>
          <a:xfrm>
            <a:off x="6599586" y="4654791"/>
            <a:ext cx="1586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Readable</a:t>
            </a:r>
          </a:p>
          <a:p>
            <a:r>
              <a:rPr lang="en-IN" dirty="0"/>
              <a:t>Mutable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6F671F98-3046-4ED2-916B-2B18F33B2BFF}"/>
              </a:ext>
            </a:extLst>
          </p:cNvPr>
          <p:cNvCxnSpPr>
            <a:stCxn id="7" idx="1"/>
            <a:endCxn id="7" idx="7"/>
          </p:cNvCxnSpPr>
          <p:nvPr/>
        </p:nvCxnSpPr>
        <p:spPr>
          <a:xfrm rot="5400000" flipH="1" flipV="1">
            <a:off x="7146235" y="3730055"/>
            <a:ext cx="12700" cy="557556"/>
          </a:xfrm>
          <a:prstGeom prst="curvedConnector3">
            <a:avLst>
              <a:gd name="adj1" fmla="val 5993575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11E4A7A-5FFC-4AD9-8E63-780014C9825B}"/>
              </a:ext>
            </a:extLst>
          </p:cNvPr>
          <p:cNvSpPr txBox="1"/>
          <p:nvPr/>
        </p:nvSpPr>
        <p:spPr>
          <a:xfrm>
            <a:off x="6105942" y="2846437"/>
            <a:ext cx="183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Read/Write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789AFE-6C04-47DB-8AA4-B62C6C9305E2}"/>
              </a:ext>
            </a:extLst>
          </p:cNvPr>
          <p:cNvCxnSpPr/>
          <p:nvPr/>
        </p:nvCxnSpPr>
        <p:spPr>
          <a:xfrm>
            <a:off x="8042413" y="4237683"/>
            <a:ext cx="1146313" cy="102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9261B6-B699-4347-8BDC-4096B0CFD088}"/>
              </a:ext>
            </a:extLst>
          </p:cNvPr>
          <p:cNvSpPr txBox="1"/>
          <p:nvPr/>
        </p:nvSpPr>
        <p:spPr>
          <a:xfrm>
            <a:off x="7860194" y="3846101"/>
            <a:ext cx="158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Freeze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00F2BBD-C5E1-480D-B958-6BBB0F731F2D}"/>
              </a:ext>
            </a:extLst>
          </p:cNvPr>
          <p:cNvSpPr/>
          <p:nvPr/>
        </p:nvSpPr>
        <p:spPr>
          <a:xfrm>
            <a:off x="9569723" y="3900016"/>
            <a:ext cx="788504" cy="69573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09290F-10E1-4322-B52F-A66896185367}"/>
              </a:ext>
            </a:extLst>
          </p:cNvPr>
          <p:cNvSpPr txBox="1"/>
          <p:nvPr/>
        </p:nvSpPr>
        <p:spPr>
          <a:xfrm>
            <a:off x="9561440" y="4656886"/>
            <a:ext cx="158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Readable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EFD79E21-6267-4CB3-8DE7-5914E7495734}"/>
              </a:ext>
            </a:extLst>
          </p:cNvPr>
          <p:cNvCxnSpPr/>
          <p:nvPr/>
        </p:nvCxnSpPr>
        <p:spPr>
          <a:xfrm rot="5400000" flipH="1" flipV="1">
            <a:off x="9965631" y="3708546"/>
            <a:ext cx="12700" cy="557556"/>
          </a:xfrm>
          <a:prstGeom prst="curvedConnector3">
            <a:avLst>
              <a:gd name="adj1" fmla="val 5993575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72C16B7-FB90-4446-8151-F8104B81BE6B}"/>
              </a:ext>
            </a:extLst>
          </p:cNvPr>
          <p:cNvSpPr txBox="1"/>
          <p:nvPr/>
        </p:nvSpPr>
        <p:spPr>
          <a:xfrm>
            <a:off x="8925338" y="2824928"/>
            <a:ext cx="183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Read</a:t>
            </a:r>
          </a:p>
        </p:txBody>
      </p:sp>
    </p:spTree>
    <p:extLst>
      <p:ext uri="{BB962C8B-B14F-4D97-AF65-F5344CB8AC3E}">
        <p14:creationId xmlns:p14="http://schemas.microsoft.com/office/powerpoint/2010/main" val="10891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662</Words>
  <Application>Microsoft Office PowerPoint</Application>
  <PresentationFormat>Widescreen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Wingdings</vt:lpstr>
      <vt:lpstr>Office Theme</vt:lpstr>
      <vt:lpstr>Monotonic State in (a.k.a. more cool stuff) </vt:lpstr>
      <vt:lpstr>Example: Monotonic Counter</vt:lpstr>
      <vt:lpstr>Stateful style</vt:lpstr>
      <vt:lpstr>Instead …</vt:lpstr>
      <vt:lpstr>Crypto Applications of Monotonic State</vt:lpstr>
      <vt:lpstr>Monotonic State in F*</vt:lpstr>
      <vt:lpstr>Witnessing and Recalling Stable Predicates</vt:lpstr>
      <vt:lpstr>Monotonic Counter Example</vt:lpstr>
      <vt:lpstr>Refs with support for initialization and freeze</vt:lpstr>
      <vt:lpstr>Monotonic Arrays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Monotonicity in F*</dc:title>
  <dc:creator>Aseem Rastogi</dc:creator>
  <cp:lastModifiedBy>Aseem Rastogi</cp:lastModifiedBy>
  <cp:revision>343</cp:revision>
  <dcterms:created xsi:type="dcterms:W3CDTF">2017-10-08T14:09:53Z</dcterms:created>
  <dcterms:modified xsi:type="dcterms:W3CDTF">2017-10-10T11:24:26Z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ba5c36-b7cf-4793-bbc2-bd5b3a9f95ca_Enabled">
    <vt:lpwstr>True</vt:lpwstr>
  </property>
  <property fmtid="{D5CDD505-2E9C-101B-9397-08002B2CF9AE}" pid="3" name="MSIP_Label_87ba5c36-b7cf-4793-bbc2-bd5b3a9f95ca_SiteId">
    <vt:lpwstr>72f988bf-86f1-41af-91ab-2d7cd011db47</vt:lpwstr>
  </property>
  <property fmtid="{D5CDD505-2E9C-101B-9397-08002B2CF9AE}" pid="4" name="MSIP_Label_87ba5c36-b7cf-4793-bbc2-bd5b3a9f95ca_Ref">
    <vt:lpwstr>https://api.informationprotection.azure.com/api/72f988bf-86f1-41af-91ab-2d7cd011db47</vt:lpwstr>
  </property>
  <property fmtid="{D5CDD505-2E9C-101B-9397-08002B2CF9AE}" pid="5" name="MSIP_Label_87ba5c36-b7cf-4793-bbc2-bd5b3a9f95ca_Owner">
    <vt:lpwstr>aseemr@microsoft.com</vt:lpwstr>
  </property>
  <property fmtid="{D5CDD505-2E9C-101B-9397-08002B2CF9AE}" pid="6" name="MSIP_Label_87ba5c36-b7cf-4793-bbc2-bd5b3a9f95ca_SetDate">
    <vt:lpwstr>2017-10-08T16:09:53.8666211+02:00</vt:lpwstr>
  </property>
  <property fmtid="{D5CDD505-2E9C-101B-9397-08002B2CF9AE}" pid="7" name="MSIP_Label_87ba5c36-b7cf-4793-bbc2-bd5b3a9f95ca_Name">
    <vt:lpwstr>Non-Business</vt:lpwstr>
  </property>
  <property fmtid="{D5CDD505-2E9C-101B-9397-08002B2CF9AE}" pid="8" name="MSIP_Label_87ba5c36-b7cf-4793-bbc2-bd5b3a9f95ca_Application">
    <vt:lpwstr>Microsoft Azure Information Protection</vt:lpwstr>
  </property>
  <property fmtid="{D5CDD505-2E9C-101B-9397-08002B2CF9AE}" pid="9" name="MSIP_Label_87ba5c36-b7cf-4793-bbc2-bd5b3a9f95ca_Extended_MSFT_Method">
    <vt:lpwstr>Manual</vt:lpwstr>
  </property>
  <property fmtid="{D5CDD505-2E9C-101B-9397-08002B2CF9AE}" pid="10" name="Sensitivity">
    <vt:lpwstr>Non-Business</vt:lpwstr>
  </property>
</Properties>
</file>