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77" r:id="rId6"/>
    <p:sldId id="276" r:id="rId7"/>
    <p:sldId id="278" r:id="rId8"/>
    <p:sldId id="267" r:id="rId9"/>
    <p:sldId id="268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33" autoAdjust="0"/>
    <p:restoredTop sz="93545" autoAdjust="0"/>
  </p:normalViewPr>
  <p:slideViewPr>
    <p:cSldViewPr>
      <p:cViewPr varScale="1">
        <p:scale>
          <a:sx n="106" d="100"/>
          <a:sy n="106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72C48E-0B81-9C40-B32B-1D441AA43E31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DAEA34-C9E9-664A-9E20-7F80289A5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58C18-9197-A943-8A00-2C750E7E0E7D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AEA34-C9E9-664A-9E20-7F80289A5A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ED610-4DDC-A747-83A7-0CF894F63A87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8B4335-1807-5E4A-A98A-CABBB724F95C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AEA34-C9E9-664A-9E20-7F80289A5A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137FC-F9CD-4847-9467-32D01E19DB30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137FC-F9CD-4847-9467-32D01E19DB30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137FC-F9CD-4847-9467-32D01E19DB30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EAE407-C812-C64D-BDD6-469A84127D67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2EB6AF-E57E-C544-B398-405849F75CC1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CCED-9101-1442-AFA0-F5334186C21E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9639-AA89-F041-BDDB-F047D2788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8F91-6F75-FC48-8200-DB1205B85B8B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D163-1E5E-BD40-95DB-6526DF2B5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69E5-3CDF-4A41-9942-A416BB6AE0E9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F4E0-74E0-C04C-9D1B-090E006E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04E8-C8B6-2243-A34F-D77C2DBFBC92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3DEB-DC09-E342-AF9C-B3D3FDDF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FD20-E693-7A41-A06B-E356B88F9A0A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E743-26FD-304D-8FD7-4A5570E7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3D76-1F22-0242-8FFB-712FFA1FBCA0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5A1C-879D-A34F-992A-8F34A282E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3F09-522E-5445-BA92-CBDB7E3D3AC9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A6AD-B4CF-354D-9196-8468C9840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7701-F2A3-6D44-92D7-13C3FDAB254E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9A47-D59E-3442-9335-10D8BD5D9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B1E6-7A7A-904C-97F6-4BC2B9D966A2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61A3-1021-AF49-AE2D-44EC3FB28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F1BA-841A-6C41-8A78-FEB0E6FBEDA1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2BF4-696C-EE41-8A75-81FD66F49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16018-4E83-0B4F-9BA4-ACE949BBDE55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3843-F1C0-874A-A986-6D8F285F2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230996-B713-784E-9C28-66601895339A}" type="datetime1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3F724B-2190-1749-A7FC-CF7CE2E84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12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12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12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12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12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d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d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95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900" dirty="0" smtClean="0">
                <a:solidFill>
                  <a:srgbClr val="376092"/>
                </a:solidFill>
              </a:rPr>
              <a:t>Online Filtering, Smoothing &amp; Probabilistic Modeling of Streaming Data</a:t>
            </a:r>
            <a:br>
              <a:rPr lang="en-US" sz="2900" dirty="0" smtClean="0">
                <a:solidFill>
                  <a:srgbClr val="376092"/>
                </a:solidFill>
              </a:rPr>
            </a:br>
            <a:r>
              <a:rPr lang="en-US" sz="2900" dirty="0" smtClean="0">
                <a:solidFill>
                  <a:srgbClr val="376092"/>
                </a:solidFill>
              </a:rPr>
              <a:t/>
            </a:r>
            <a:br>
              <a:rPr lang="en-US" sz="2900" dirty="0" smtClean="0">
                <a:solidFill>
                  <a:srgbClr val="376092"/>
                </a:solidFill>
              </a:rPr>
            </a:br>
            <a:r>
              <a:rPr lang="en-US" sz="2900" dirty="0" smtClean="0">
                <a:solidFill>
                  <a:srgbClr val="376092"/>
                </a:solidFill>
              </a:rPr>
              <a:t>In short,</a:t>
            </a:r>
            <a:br>
              <a:rPr lang="en-US" sz="2900" dirty="0" smtClean="0">
                <a:solidFill>
                  <a:srgbClr val="376092"/>
                </a:solidFill>
              </a:rPr>
            </a:br>
            <a:r>
              <a:rPr lang="en-US" sz="2900" dirty="0" smtClean="0">
                <a:solidFill>
                  <a:srgbClr val="376092"/>
                </a:solidFill>
              </a:rPr>
              <a:t>Applying </a:t>
            </a:r>
            <a:r>
              <a:rPr lang="en-US" sz="2900" i="1" dirty="0" smtClean="0">
                <a:solidFill>
                  <a:srgbClr val="376092"/>
                </a:solidFill>
              </a:rPr>
              <a:t>probabilistic models </a:t>
            </a:r>
            <a:r>
              <a:rPr lang="en-US" sz="2900" dirty="0" smtClean="0">
                <a:solidFill>
                  <a:srgbClr val="376092"/>
                </a:solidFill>
              </a:rPr>
              <a:t>to Streams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2057400" y="4343400"/>
            <a:ext cx="6400800" cy="1752600"/>
          </a:xfrm>
        </p:spPr>
        <p:txBody>
          <a:bodyPr/>
          <a:lstStyle/>
          <a:p>
            <a:pPr algn="r" eaLnBrk="1" hangingPunct="1"/>
            <a:r>
              <a:rPr lang="en-US" sz="2400" dirty="0" err="1" smtClean="0">
                <a:solidFill>
                  <a:srgbClr val="898989"/>
                </a:solidFill>
              </a:rPr>
              <a:t>Bhargav</a:t>
            </a:r>
            <a:r>
              <a:rPr lang="en-US" sz="2400" dirty="0" smtClean="0">
                <a:solidFill>
                  <a:srgbClr val="898989"/>
                </a:solidFill>
              </a:rPr>
              <a:t> Kanagal &amp; Amol Deshpande</a:t>
            </a:r>
          </a:p>
          <a:p>
            <a:pPr algn="r" eaLnBrk="1" hangingPunct="1"/>
            <a:r>
              <a:rPr lang="en-US" sz="2400" dirty="0" smtClean="0">
                <a:solidFill>
                  <a:srgbClr val="898989"/>
                </a:solidFill>
              </a:rPr>
              <a:t>University of Maryland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/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Probabilistic Databases</a:t>
            </a:r>
          </a:p>
          <a:p>
            <a:pPr lvl="1"/>
            <a:r>
              <a:rPr lang="en-US" sz="1400" dirty="0" err="1" smtClean="0"/>
              <a:t>Nilesh</a:t>
            </a:r>
            <a:r>
              <a:rPr lang="en-US" sz="1400" dirty="0" smtClean="0"/>
              <a:t> N. </a:t>
            </a:r>
            <a:r>
              <a:rPr lang="en-US" sz="1400" dirty="0" err="1" smtClean="0"/>
              <a:t>Dalvi</a:t>
            </a:r>
            <a:r>
              <a:rPr lang="en-US" sz="1400" dirty="0" smtClean="0"/>
              <a:t> and Dan </a:t>
            </a:r>
            <a:r>
              <a:rPr lang="en-US" sz="1400" dirty="0" err="1" smtClean="0"/>
              <a:t>Suciu</a:t>
            </a:r>
            <a:r>
              <a:rPr lang="en-US" sz="1400" dirty="0" smtClean="0"/>
              <a:t>. Efficient query evaluation on probabilistic databases. In VLDB, 2004.</a:t>
            </a:r>
          </a:p>
          <a:p>
            <a:pPr lvl="1"/>
            <a:r>
              <a:rPr lang="en-US" sz="1400" dirty="0" smtClean="0"/>
              <a:t>R. Cheng, D. V. Kalashnikov, and S. </a:t>
            </a:r>
            <a:r>
              <a:rPr lang="en-US" sz="1400" dirty="0" err="1" smtClean="0"/>
              <a:t>Prabhakar</a:t>
            </a:r>
            <a:r>
              <a:rPr lang="en-US" sz="1400" dirty="0" smtClean="0"/>
              <a:t>. Evaluating probabilistic </a:t>
            </a:r>
            <a:r>
              <a:rPr lang="it-IT" sz="1400" dirty="0" smtClean="0"/>
              <a:t>queries over imprecise data. In SIGMOD, 2003.</a:t>
            </a:r>
            <a:endParaRPr lang="en-US" dirty="0" smtClean="0"/>
          </a:p>
          <a:p>
            <a:r>
              <a:rPr lang="en-US" dirty="0" smtClean="0"/>
              <a:t>Data Stream Processing</a:t>
            </a:r>
          </a:p>
          <a:p>
            <a:pPr lvl="1"/>
            <a:r>
              <a:rPr lang="en-US" sz="1400" dirty="0" smtClean="0"/>
              <a:t>D. Carney et al. Monitoring streams - a new class of data management applications. In VLDB, 2002.</a:t>
            </a:r>
          </a:p>
          <a:p>
            <a:pPr lvl="1"/>
            <a:r>
              <a:rPr lang="en-US" sz="1400" dirty="0" err="1" smtClean="0"/>
              <a:t>Sirish</a:t>
            </a:r>
            <a:r>
              <a:rPr lang="en-US" sz="1400" dirty="0" smtClean="0"/>
              <a:t> </a:t>
            </a:r>
            <a:r>
              <a:rPr lang="en-US" sz="1400" dirty="0" err="1" smtClean="0"/>
              <a:t>Chandrasekaran</a:t>
            </a:r>
            <a:r>
              <a:rPr lang="en-US" sz="1400" dirty="0" smtClean="0"/>
              <a:t> et al. </a:t>
            </a:r>
            <a:r>
              <a:rPr lang="en-US" sz="1400" dirty="0" err="1" smtClean="0"/>
              <a:t>TelegraphCQ</a:t>
            </a:r>
            <a:r>
              <a:rPr lang="en-US" sz="1400" dirty="0" smtClean="0"/>
              <a:t>: Continuous dataflow processing for an uncertain world. In CIDR, 2003.</a:t>
            </a:r>
          </a:p>
          <a:p>
            <a:r>
              <a:rPr lang="en-US" dirty="0" smtClean="0"/>
              <a:t>Bayesian Networks &amp; Inference Algorithms</a:t>
            </a:r>
          </a:p>
          <a:p>
            <a:pPr lvl="1"/>
            <a:r>
              <a:rPr lang="en-US" sz="1400" dirty="0" smtClean="0"/>
              <a:t>Judea Pearl. Probabilistic Reasoning in Intelligent Systems: Networks of Plausible Inference. Morgan Kaufmann, 1988.</a:t>
            </a:r>
          </a:p>
          <a:p>
            <a:pPr lvl="1"/>
            <a:r>
              <a:rPr lang="pt-BR" sz="1400" dirty="0" smtClean="0"/>
              <a:t>Arnaud Doucet, Nando de Freitas, and Neil Gordon. Sequential Monte </a:t>
            </a:r>
            <a:r>
              <a:rPr lang="en-US" sz="1400" dirty="0" smtClean="0"/>
              <a:t>Carlo methods in practice. Springer, 2005.</a:t>
            </a:r>
          </a:p>
          <a:p>
            <a:pPr lvl="1"/>
            <a:r>
              <a:rPr lang="en-US" sz="1400" dirty="0" smtClean="0"/>
              <a:t>Kevin Murphy. Dynamic Bayesian Networks: Representation, Inference and Learning. PhD thesis, UC Berkeley, 2002.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11" descr="image-00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486400"/>
            <a:ext cx="914436" cy="91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10" descr="image-00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334000"/>
            <a:ext cx="914400" cy="52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Picture 12" descr="image-00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5334000"/>
            <a:ext cx="573544" cy="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6" name="TextBox 26"/>
          <p:cNvSpPr txBox="1">
            <a:spLocks noChangeArrowheads="1"/>
          </p:cNvSpPr>
          <p:nvPr/>
        </p:nvSpPr>
        <p:spPr bwMode="auto">
          <a:xfrm>
            <a:off x="2133600" y="6400800"/>
            <a:ext cx="4731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pitchFamily="-112" charset="0"/>
              </a:rPr>
              <a:t>GPS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Motivation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057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Enormous amounts of Streaming data generated by Sensor Networks and other Measurement Infrastructure.</a:t>
            </a:r>
          </a:p>
          <a:p>
            <a:pPr eaLnBrk="1" hangingPunct="1"/>
            <a:r>
              <a:rPr lang="en-US" sz="2400" dirty="0" smtClean="0"/>
              <a:t>Large Number of Data Stream processing systems</a:t>
            </a:r>
          </a:p>
          <a:p>
            <a:pPr lvl="1" eaLnBrk="1" hangingPunct="1"/>
            <a:r>
              <a:rPr lang="en-US" sz="2000" dirty="0" smtClean="0"/>
              <a:t>Focus on efficient query processing</a:t>
            </a:r>
          </a:p>
          <a:p>
            <a:pPr lvl="1" eaLnBrk="1" hangingPunct="1"/>
            <a:r>
              <a:rPr lang="en-US" sz="2000" dirty="0" smtClean="0"/>
              <a:t>Do not support many </a:t>
            </a:r>
            <a:r>
              <a:rPr lang="en-US" sz="2000" i="1" dirty="0" smtClean="0"/>
              <a:t>essential</a:t>
            </a:r>
            <a:r>
              <a:rPr lang="en-US" sz="2000" dirty="0" smtClean="0"/>
              <a:t> stream processing tasks.</a:t>
            </a:r>
          </a:p>
        </p:txBody>
      </p:sp>
      <p:pic>
        <p:nvPicPr>
          <p:cNvPr id="16398" name="Picture 4" descr="image-00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5334000"/>
            <a:ext cx="68594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5" descr="image-000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5334000"/>
            <a:ext cx="762000" cy="59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6" descr="image-00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38800" y="5867400"/>
            <a:ext cx="762069" cy="49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1" name="TextBox 22"/>
          <p:cNvSpPr txBox="1">
            <a:spLocks noChangeArrowheads="1"/>
          </p:cNvSpPr>
          <p:nvPr/>
        </p:nvSpPr>
        <p:spPr bwMode="auto">
          <a:xfrm>
            <a:off x="5257800" y="6400800"/>
            <a:ext cx="1752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pitchFamily="-112" charset="0"/>
              </a:rPr>
              <a:t>SENSOR NETWORKS</a:t>
            </a:r>
          </a:p>
        </p:txBody>
      </p:sp>
      <p:pic>
        <p:nvPicPr>
          <p:cNvPr id="16396" name="Picture 21" descr="openview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5334000"/>
            <a:ext cx="990572" cy="79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Box 23"/>
          <p:cNvSpPr txBox="1">
            <a:spLocks noChangeArrowheads="1"/>
          </p:cNvSpPr>
          <p:nvPr/>
        </p:nvSpPr>
        <p:spPr bwMode="auto">
          <a:xfrm>
            <a:off x="228600" y="6248400"/>
            <a:ext cx="1191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pitchFamily="-112" charset="0"/>
              </a:rPr>
              <a:t>NETWORK</a:t>
            </a:r>
          </a:p>
          <a:p>
            <a:r>
              <a:rPr lang="en-US" sz="1400" dirty="0" smtClean="0">
                <a:latin typeface="Calibri" pitchFamily="-112" charset="0"/>
              </a:rPr>
              <a:t>MONITORING</a:t>
            </a:r>
            <a:endParaRPr lang="en-US" sz="1400" dirty="0">
              <a:latin typeface="Calibri" pitchFamily="-112" charset="0"/>
            </a:endParaRPr>
          </a:p>
        </p:txBody>
      </p:sp>
      <p:pic>
        <p:nvPicPr>
          <p:cNvPr id="16402" name="Picture 7" descr="image-004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4800" y="53340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9" descr="image-003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57600" y="5715000"/>
            <a:ext cx="914400" cy="65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Box 25"/>
          <p:cNvSpPr txBox="1">
            <a:spLocks noChangeArrowheads="1"/>
          </p:cNvSpPr>
          <p:nvPr/>
        </p:nvSpPr>
        <p:spPr bwMode="auto">
          <a:xfrm>
            <a:off x="3505200" y="6400800"/>
            <a:ext cx="1170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pitchFamily="-112" charset="0"/>
              </a:rPr>
              <a:t>RFID DEVICES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239000" y="5334000"/>
            <a:ext cx="1720357" cy="533401"/>
            <a:chOff x="5943600" y="3048000"/>
            <a:chExt cx="1720357" cy="533401"/>
          </a:xfrm>
        </p:grpSpPr>
        <p:pic>
          <p:nvPicPr>
            <p:cNvPr id="16390" name="Picture 13" descr="image-011.jp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781800" y="3048000"/>
              <a:ext cx="88215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15" descr="image-010.jp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943600" y="3048001"/>
              <a:ext cx="83893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5" name="TextBox 30"/>
          <p:cNvSpPr txBox="1">
            <a:spLocks noChangeArrowheads="1"/>
          </p:cNvSpPr>
          <p:nvPr/>
        </p:nvSpPr>
        <p:spPr bwMode="auto">
          <a:xfrm>
            <a:off x="7467600" y="6172200"/>
            <a:ext cx="1191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pitchFamily="-112" charset="0"/>
              </a:rPr>
              <a:t>INDUSTRIAL</a:t>
            </a:r>
          </a:p>
          <a:p>
            <a:r>
              <a:rPr lang="en-US" sz="1400" dirty="0">
                <a:latin typeface="Calibri" pitchFamily="-112" charset="0"/>
              </a:rPr>
              <a:t>MONITORING</a:t>
            </a:r>
          </a:p>
        </p:txBody>
      </p:sp>
      <p:pic>
        <p:nvPicPr>
          <p:cNvPr id="16403" name="Picture 8" descr="image-005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76600" y="5334001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32" name="Rounded Rectangle 31"/>
          <p:cNvSpPr/>
          <p:nvPr/>
        </p:nvSpPr>
        <p:spPr>
          <a:xfrm>
            <a:off x="4495800" y="3048000"/>
            <a:ext cx="3962400" cy="1676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Hidden Variables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Working status of a wireless sensor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GPS: Infer transportation mode based on observations of position</a:t>
            </a:r>
          </a:p>
        </p:txBody>
      </p:sp>
      <p:sp>
        <p:nvSpPr>
          <p:cNvPr id="35" name="Content Placeholder 3"/>
          <p:cNvSpPr txBox="1">
            <a:spLocks/>
          </p:cNvSpPr>
          <p:nvPr/>
        </p:nvSpPr>
        <p:spPr bwMode="auto">
          <a:xfrm>
            <a:off x="228600" y="3200400"/>
            <a:ext cx="40386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AutoNum type="arabicPlain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Inferring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hidden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 variables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AutoNum type="arabicPlain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Eliminating measurement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noise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AutoNum type="arabicPlain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Probabilistically modeling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high level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 events from low level sensor reading.</a:t>
            </a:r>
          </a:p>
        </p:txBody>
      </p:sp>
      <p:sp useBgFill="1">
        <p:nvSpPr>
          <p:cNvPr id="36" name="Rounded Rectangle 35"/>
          <p:cNvSpPr/>
          <p:nvPr/>
        </p:nvSpPr>
        <p:spPr>
          <a:xfrm>
            <a:off x="4648200" y="3200400"/>
            <a:ext cx="3962400" cy="1676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Noise 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Noise is common in all measurement devices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mass-produced, low cost</a:t>
            </a:r>
          </a:p>
        </p:txBody>
      </p:sp>
      <p:sp useBgFill="1">
        <p:nvSpPr>
          <p:cNvPr id="37" name="Rounded Rectangle 36"/>
          <p:cNvSpPr/>
          <p:nvPr/>
        </p:nvSpPr>
        <p:spPr>
          <a:xfrm>
            <a:off x="4800600" y="3352800"/>
            <a:ext cx="3962400" cy="1676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High level events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Was there was a “shoplifting” ?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“She went for a meeting”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Essential Stream Processing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sz="2400" dirty="0" smtClean="0">
                <a:latin typeface="Calibri" pitchFamily="-112" charset="0"/>
              </a:rPr>
              <a:t>Cannot be expressed as SQL queries</a:t>
            </a:r>
          </a:p>
          <a:p>
            <a:endParaRPr lang="en-US" sz="2400" dirty="0" smtClean="0">
              <a:latin typeface="Calibri" pitchFamily="-112" charset="0"/>
            </a:endParaRPr>
          </a:p>
          <a:p>
            <a:r>
              <a:rPr lang="en-US" sz="2400" dirty="0" smtClean="0">
                <a:latin typeface="Calibri" pitchFamily="-112" charset="0"/>
              </a:rPr>
              <a:t>Majority of the processing will be done outside the database</a:t>
            </a:r>
          </a:p>
          <a:p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81000" y="3276600"/>
            <a:ext cx="8458200" cy="2895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All the above tasks can be seen as </a:t>
            </a:r>
            <a:r>
              <a:rPr lang="en-US" sz="2400" b="1" dirty="0" smtClean="0">
                <a:solidFill>
                  <a:schemeClr val="tx1"/>
                </a:solidFill>
              </a:rPr>
              <a:t>Filtering &amp; Smoothing </a:t>
            </a:r>
            <a:r>
              <a:rPr lang="en-US" sz="2400" dirty="0" smtClean="0">
                <a:solidFill>
                  <a:schemeClr val="tx1"/>
                </a:solidFill>
              </a:rPr>
              <a:t>operations on </a:t>
            </a:r>
            <a:r>
              <a:rPr lang="en-US" sz="2400" i="1" dirty="0" smtClean="0">
                <a:solidFill>
                  <a:schemeClr val="tx1"/>
                </a:solidFill>
              </a:rPr>
              <a:t>dynamic probabilistic models </a:t>
            </a:r>
            <a:r>
              <a:rPr lang="en-US" sz="2400" dirty="0" smtClean="0">
                <a:solidFill>
                  <a:schemeClr val="tx1"/>
                </a:solidFill>
              </a:rPr>
              <a:t>(DPMs)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We show how to extend a DBMS to support the application of DPMs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 dirty="0" smtClean="0"/>
              <a:t>Dynamic Probabilistic Models</a:t>
            </a:r>
            <a:endParaRPr lang="en-US" sz="32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867400" y="1143000"/>
          <a:ext cx="2895600" cy="2463739"/>
        </p:xfrm>
        <a:graphic>
          <a:graphicData uri="http://schemas.openxmlformats.org/drawingml/2006/table">
            <a:tbl>
              <a:tblPr/>
              <a:tblGrid>
                <a:gridCol w="793505"/>
                <a:gridCol w="1285387"/>
                <a:gridCol w="816708"/>
              </a:tblGrid>
              <a:tr h="582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STATUS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(INFERRED)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TEMP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(INFERRED)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6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Working:0.8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Failed:0.2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Working:0.9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Failed:0.1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Working:0.4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Failed:0.6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6324600" y="3657600"/>
            <a:ext cx="187743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-112" charset="0"/>
              </a:rPr>
              <a:t>OUTPUT</a:t>
            </a:r>
          </a:p>
          <a:p>
            <a:pPr algn="ctr"/>
            <a:r>
              <a:rPr lang="en-US" dirty="0" smtClean="0">
                <a:latin typeface="Calibri" pitchFamily="-112" charset="0"/>
              </a:rPr>
              <a:t>DPM </a:t>
            </a:r>
            <a:r>
              <a:rPr lang="en-US" dirty="0">
                <a:latin typeface="Calibri" pitchFamily="-112" charset="0"/>
              </a:rPr>
              <a:t>BASED VIEW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609600" y="44196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12" charset="0"/>
              <a:buChar char="•"/>
              <a:tabLst/>
              <a:defRPr/>
            </a:pPr>
            <a:r>
              <a:rPr lang="en-US" sz="2200" dirty="0" smtClean="0">
                <a:latin typeface="+mn-lt"/>
              </a:rPr>
              <a:t>A generative model that describes how observations would have been generated.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-112" charset="0"/>
              <a:buChar char="•"/>
            </a:pPr>
            <a:r>
              <a:rPr lang="en-US" sz="2200" dirty="0" smtClean="0">
                <a:latin typeface="+mn-lt"/>
              </a:rPr>
              <a:t>Specified using probability distributions.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-112" charset="0"/>
              <a:buChar char="•"/>
            </a:pPr>
            <a:r>
              <a:rPr lang="en-US" sz="2200" dirty="0" smtClean="0">
                <a:latin typeface="+mn-lt"/>
              </a:rPr>
              <a:t>O</a:t>
            </a:r>
            <a:r>
              <a:rPr lang="en-US" sz="2200" baseline="-25000" dirty="0" smtClean="0">
                <a:latin typeface="+mn-lt"/>
              </a:rPr>
              <a:t>t </a:t>
            </a:r>
            <a:r>
              <a:rPr lang="en-US" sz="2200" dirty="0" smtClean="0">
                <a:latin typeface="+mn-lt"/>
              </a:rPr>
              <a:t>= T</a:t>
            </a:r>
            <a:r>
              <a:rPr lang="en-US" sz="2200" baseline="-25000" dirty="0" smtClean="0">
                <a:latin typeface="+mn-lt"/>
              </a:rPr>
              <a:t>t</a:t>
            </a:r>
            <a:r>
              <a:rPr lang="en-US" sz="2200" dirty="0" smtClean="0">
                <a:latin typeface="+mn-lt"/>
              </a:rPr>
              <a:t>+ small noise or O</a:t>
            </a:r>
            <a:r>
              <a:rPr lang="en-US" sz="2200" baseline="-25000" dirty="0" smtClean="0">
                <a:latin typeface="+mn-lt"/>
              </a:rPr>
              <a:t>t</a:t>
            </a:r>
            <a:r>
              <a:rPr lang="en-US" sz="2200" dirty="0" smtClean="0">
                <a:latin typeface="+mn-lt"/>
              </a:rPr>
              <a:t> is random based on Status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-112" charset="0"/>
              <a:buChar char="•"/>
            </a:pPr>
            <a:r>
              <a:rPr lang="en-US" sz="2200" dirty="0" smtClean="0">
                <a:latin typeface="+mn-lt"/>
              </a:rPr>
              <a:t>Used to infer values of unobserved variable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24000" y="3810000"/>
            <a:ext cx="917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= 1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895600" y="3810000"/>
            <a:ext cx="917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= 2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381000" y="1600200"/>
            <a:ext cx="990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Working.</a:t>
            </a:r>
          </a:p>
          <a:p>
            <a:r>
              <a:rPr lang="en-US" sz="1600" dirty="0" smtClean="0"/>
              <a:t>Status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381000" y="2286000"/>
            <a:ext cx="686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Real</a:t>
            </a:r>
          </a:p>
          <a:p>
            <a:r>
              <a:rPr lang="en-US" sz="1600" dirty="0" smtClean="0"/>
              <a:t>Temp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381000" y="3124200"/>
            <a:ext cx="7093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Obs.</a:t>
            </a:r>
          </a:p>
          <a:p>
            <a:r>
              <a:rPr lang="en-US" sz="1600" dirty="0" smtClean="0"/>
              <a:t>Temp</a:t>
            </a:r>
            <a:endParaRPr lang="en-US" sz="1600" dirty="0"/>
          </a:p>
        </p:txBody>
      </p:sp>
      <p:sp>
        <p:nvSpPr>
          <p:cNvPr id="98" name="Oval 97"/>
          <p:cNvSpPr/>
          <p:nvPr/>
        </p:nvSpPr>
        <p:spPr>
          <a:xfrm>
            <a:off x="4267200" y="3200400"/>
            <a:ext cx="914400" cy="5334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114800" y="1371600"/>
            <a:ext cx="1219200" cy="16764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1371600" y="1371600"/>
            <a:ext cx="2590800" cy="16764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1524000" y="1524000"/>
            <a:ext cx="914400" cy="2209800"/>
            <a:chOff x="1524000" y="1524000"/>
            <a:chExt cx="914400" cy="2209800"/>
          </a:xfrm>
        </p:grpSpPr>
        <p:sp>
          <p:nvSpPr>
            <p:cNvPr id="87" name="Oval 86"/>
            <p:cNvSpPr/>
            <p:nvPr/>
          </p:nvSpPr>
          <p:spPr bwMode="auto">
            <a:xfrm>
              <a:off x="1524000" y="15240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1524000" y="23622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T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1524000" y="3200400"/>
              <a:ext cx="914400" cy="5334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O</a:t>
              </a:r>
              <a:r>
                <a:rPr lang="en-US" sz="1600" b="1" dirty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rot="5400000">
              <a:off x="1829594" y="3047206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>
              <a:stCxn id="87" idx="2"/>
              <a:endCxn id="89" idx="2"/>
            </p:cNvCxnSpPr>
            <p:nvPr/>
          </p:nvCxnSpPr>
          <p:spPr>
            <a:xfrm rot="10800000" flipV="1">
              <a:off x="1524000" y="1790700"/>
              <a:ext cx="1588" cy="1676400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438400" y="1524000"/>
            <a:ext cx="1371600" cy="2209800"/>
            <a:chOff x="2438400" y="1524000"/>
            <a:chExt cx="1371600" cy="2209800"/>
          </a:xfrm>
        </p:grpSpPr>
        <p:sp>
          <p:nvSpPr>
            <p:cNvPr id="93" name="Oval 92"/>
            <p:cNvSpPr/>
            <p:nvPr/>
          </p:nvSpPr>
          <p:spPr bwMode="auto">
            <a:xfrm>
              <a:off x="2895600" y="15240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95600" y="23622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T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2895600" y="3200400"/>
              <a:ext cx="914400" cy="5334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O</a:t>
              </a:r>
              <a:r>
                <a:rPr lang="en-US" sz="1600" b="1" dirty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 rot="5400000">
              <a:off x="3201194" y="3047206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2438400" y="17907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2438400" y="26670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/>
            <p:nvPr/>
          </p:nvCxnSpPr>
          <p:spPr>
            <a:xfrm rot="10800000" flipV="1">
              <a:off x="2895600" y="1828800"/>
              <a:ext cx="1588" cy="1676400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810000" y="1524000"/>
            <a:ext cx="1371600" cy="1371600"/>
            <a:chOff x="3810000" y="1524000"/>
            <a:chExt cx="1371600" cy="1371600"/>
          </a:xfrm>
        </p:grpSpPr>
        <p:cxnSp>
          <p:nvCxnSpPr>
            <p:cNvPr id="103" name="Straight Arrow Connector 102"/>
            <p:cNvCxnSpPr/>
            <p:nvPr/>
          </p:nvCxnSpPr>
          <p:spPr>
            <a:xfrm>
              <a:off x="3810000" y="1828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810000" y="26670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4267200" y="15240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267200" y="2362200"/>
              <a:ext cx="914400" cy="533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T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67200" y="1828800"/>
            <a:ext cx="458788" cy="1676400"/>
            <a:chOff x="4267200" y="1828800"/>
            <a:chExt cx="458788" cy="1676400"/>
          </a:xfrm>
        </p:grpSpPr>
        <p:cxnSp>
          <p:nvCxnSpPr>
            <p:cNvPr id="108" name="Straight Arrow Connector 107"/>
            <p:cNvCxnSpPr/>
            <p:nvPr/>
          </p:nvCxnSpPr>
          <p:spPr>
            <a:xfrm rot="5400000">
              <a:off x="4572794" y="3047206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urved Connector 113"/>
            <p:cNvCxnSpPr/>
            <p:nvPr/>
          </p:nvCxnSpPr>
          <p:spPr>
            <a:xfrm rot="10800000" flipV="1">
              <a:off x="4267200" y="1828800"/>
              <a:ext cx="1588" cy="1676400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4114800" y="9144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Calibri" pitchFamily="-112" charset="0"/>
              </a:rPr>
              <a:t>FILTERING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1905000" y="9144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Calibri" pitchFamily="-112" charset="0"/>
              </a:rPr>
              <a:t>SMOOTHING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5715000" y="1600200"/>
            <a:ext cx="243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-112" charset="0"/>
              </a:rPr>
              <a:t>COMPUTE NEW  PROBABILITY DISTRIBUTION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-112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(S3, T3)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-112" charset="0"/>
              </a:rPr>
              <a:t>(BAYESIAN INFERENCE)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5715000" y="1600200"/>
            <a:ext cx="23622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-112" charset="0"/>
              </a:rPr>
              <a:t>UPDATE </a:t>
            </a:r>
            <a:r>
              <a:rPr lang="en-US" dirty="0">
                <a:solidFill>
                  <a:srgbClr val="FF0000"/>
                </a:solidFill>
                <a:latin typeface="Calibri" pitchFamily="-112" charset="0"/>
              </a:rPr>
              <a:t>OLD  PROBABILITY DISTRIBUTIONS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-112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(S1,T1</a:t>
            </a:r>
            <a:r>
              <a:rPr lang="en-US" b="1" dirty="0">
                <a:solidFill>
                  <a:srgbClr val="FF0000"/>
                </a:solidFill>
                <a:latin typeface="Calibri" pitchFamily="-112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alibri" pitchFamily="-112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-112" charset="0"/>
              </a:rPr>
              <a:t>p(S2,T2)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-112" charset="0"/>
              </a:rPr>
              <a:t>(BAYESIAN INFERENCE)</a:t>
            </a:r>
          </a:p>
          <a:p>
            <a:endParaRPr lang="en-US" dirty="0" smtClean="0">
              <a:solidFill>
                <a:srgbClr val="FF0000"/>
              </a:solidFill>
              <a:latin typeface="Calibri" pitchFamily="-11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153400" y="1905000"/>
            <a:ext cx="457200" cy="1539240"/>
            <a:chOff x="8153400" y="1676400"/>
            <a:chExt cx="457200" cy="1539240"/>
          </a:xfrm>
        </p:grpSpPr>
        <p:pic>
          <p:nvPicPr>
            <p:cNvPr id="38" name="Picture 37" descr="multi.pd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8221980" y="2217420"/>
              <a:ext cx="320040" cy="457200"/>
            </a:xfrm>
            <a:prstGeom prst="rect">
              <a:avLst/>
            </a:prstGeom>
          </p:spPr>
        </p:pic>
        <p:pic>
          <p:nvPicPr>
            <p:cNvPr id="39" name="Picture 38" descr="lowvar.pd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5400000">
              <a:off x="8221980" y="2827020"/>
              <a:ext cx="320040" cy="457200"/>
            </a:xfrm>
            <a:prstGeom prst="rect">
              <a:avLst/>
            </a:prstGeom>
          </p:spPr>
        </p:pic>
        <p:pic>
          <p:nvPicPr>
            <p:cNvPr id="125" name="Picture 124" descr="highvar.pd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400000">
              <a:off x="8221980" y="1607820"/>
              <a:ext cx="320040" cy="457200"/>
            </a:xfrm>
            <a:prstGeom prst="rect">
              <a:avLst/>
            </a:prstGeom>
          </p:spPr>
        </p:pic>
      </p:grpSp>
      <p:sp>
        <p:nvSpPr>
          <p:cNvPr id="128" name="TextBox 127"/>
          <p:cNvSpPr txBox="1"/>
          <p:nvPr/>
        </p:nvSpPr>
        <p:spPr>
          <a:xfrm>
            <a:off x="4267200" y="3810000"/>
            <a:ext cx="917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= 3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057400" y="12954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P(S1=‘W’ )= 0.8, P(S1=‘F’) = 0.2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057400" y="2057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P(T1)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3657600" y="1219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P(S2|S1) 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3657600" y="2133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P(T2|T1)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657600" y="2971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P(O2|S2,T2)</a:t>
            </a:r>
            <a:endParaRPr lang="en-US" sz="1600" dirty="0"/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4648200" y="990600"/>
          <a:ext cx="1143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692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2057400" y="2743200"/>
            <a:ext cx="4572000" cy="830997"/>
            <a:chOff x="2057400" y="2743200"/>
            <a:chExt cx="4572000" cy="830997"/>
          </a:xfrm>
        </p:grpSpPr>
        <p:sp>
          <p:nvSpPr>
            <p:cNvPr id="49" name="TextBox 48"/>
            <p:cNvSpPr txBox="1"/>
            <p:nvPr/>
          </p:nvSpPr>
          <p:spPr>
            <a:xfrm>
              <a:off x="2057400" y="2743200"/>
              <a:ext cx="457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	   </a:t>
              </a:r>
              <a:r>
                <a:rPr lang="en-US" sz="1200" dirty="0" smtClean="0"/>
                <a:t>S1=‘W’</a:t>
              </a:r>
              <a:r>
                <a:rPr lang="en-US" sz="1600" dirty="0" smtClean="0"/>
                <a:t>	   O1=T1 + sensor noise</a:t>
              </a:r>
            </a:p>
            <a:p>
              <a:r>
                <a:rPr lang="en-US" sz="1600" dirty="0" smtClean="0"/>
                <a:t>P(O1|S1,T1)  </a:t>
              </a:r>
            </a:p>
            <a:p>
              <a:r>
                <a:rPr lang="en-US" sz="1600" dirty="0" smtClean="0"/>
                <a:t>	   </a:t>
              </a:r>
              <a:r>
                <a:rPr lang="en-US" sz="1200" dirty="0" smtClean="0"/>
                <a:t>S1=‘F’</a:t>
              </a:r>
              <a:r>
                <a:rPr lang="en-US" sz="1600" dirty="0" smtClean="0"/>
                <a:t>	   O1 = some random value</a:t>
              </a:r>
              <a:endParaRPr lang="en-US" sz="1600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3352800" y="2819400"/>
              <a:ext cx="685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3352800" y="3124200"/>
              <a:ext cx="685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98" grpId="1" animBg="1"/>
      <p:bldP spid="99" grpId="0" animBg="1"/>
      <p:bldP spid="100" grpId="0" animBg="1"/>
      <p:bldP spid="116" grpId="0"/>
      <p:bldP spid="118" grpId="0"/>
      <p:bldP spid="128" grpId="1"/>
      <p:bldP spid="47" grpId="0"/>
      <p:bldP spid="47" grpId="1"/>
      <p:bldP spid="48" grpId="0"/>
      <p:bldP spid="48" grpId="1"/>
      <p:bldP spid="52" grpId="1"/>
      <p:bldP spid="52" grpId="2"/>
      <p:bldP spid="53" grpId="0"/>
      <p:bldP spid="53" grpId="1"/>
      <p:bldP spid="54" grpId="0"/>
      <p:bldP spid="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334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latin typeface="+mn-lt"/>
              </a:rPr>
              <a:t>DPM-Based Views &amp; Particle based Representation</a:t>
            </a:r>
          </a:p>
        </p:txBody>
      </p:sp>
      <p:sp>
        <p:nvSpPr>
          <p:cNvPr id="20494" name="TextBox 22"/>
          <p:cNvSpPr txBox="1">
            <a:spLocks noChangeArrowheads="1"/>
          </p:cNvSpPr>
          <p:nvPr/>
        </p:nvSpPr>
        <p:spPr bwMode="auto">
          <a:xfrm>
            <a:off x="381000" y="5638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+mn-lt"/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457200" y="1219200"/>
          <a:ext cx="2971800" cy="1798320"/>
        </p:xfrm>
        <a:graphic>
          <a:graphicData uri="http://schemas.openxmlformats.org/drawingml/2006/table">
            <a:tbl>
              <a:tblPr/>
              <a:tblGrid>
                <a:gridCol w="814387"/>
                <a:gridCol w="1319213"/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STATUS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(INFERRED)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TEMP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(INFERRED)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Working: 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Failed: 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Working : 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Failed : 0.1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743200" y="1981200"/>
            <a:ext cx="457200" cy="929640"/>
            <a:chOff x="2819400" y="1676400"/>
            <a:chExt cx="457200" cy="929640"/>
          </a:xfrm>
        </p:grpSpPr>
        <p:pic>
          <p:nvPicPr>
            <p:cNvPr id="84" name="Picture 83" descr="multi.pd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2887980" y="2217420"/>
              <a:ext cx="320040" cy="457200"/>
            </a:xfrm>
            <a:prstGeom prst="rect">
              <a:avLst/>
            </a:prstGeom>
          </p:spPr>
        </p:pic>
        <p:pic>
          <p:nvPicPr>
            <p:cNvPr id="86" name="Picture 85" descr="highvar.pd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5400000">
              <a:off x="2887980" y="1607820"/>
              <a:ext cx="320040" cy="457200"/>
            </a:xfrm>
            <a:prstGeom prst="rect">
              <a:avLst/>
            </a:prstGeom>
          </p:spPr>
        </p:pic>
      </p:grp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457200" y="3733800"/>
          <a:ext cx="304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TIME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STATUS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TEMP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weight</a:t>
                      </a:r>
                    </a:p>
                  </a:txBody>
                  <a:tcPr horzOverflow="overflow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...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...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0.15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0.05</a:t>
                      </a:r>
                      <a:endParaRPr 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TextBox 23"/>
          <p:cNvSpPr txBox="1">
            <a:spLocks noChangeArrowheads="1"/>
          </p:cNvSpPr>
          <p:nvPr/>
        </p:nvSpPr>
        <p:spPr bwMode="auto">
          <a:xfrm>
            <a:off x="1066800" y="6488668"/>
            <a:ext cx="1662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12" charset="0"/>
              </a:rPr>
              <a:t>PARTICLE TABLE</a:t>
            </a:r>
            <a:endParaRPr lang="en-US" dirty="0">
              <a:latin typeface="Calibri" pitchFamily="-11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90600" y="3124200"/>
            <a:ext cx="187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DPM BASED VIEW</a:t>
            </a:r>
            <a:endParaRPr lang="en-US" dirty="0">
              <a:latin typeface="+mn-lt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257800" y="990600"/>
            <a:ext cx="3429000" cy="2209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DPM-Based </a:t>
            </a:r>
            <a:r>
              <a:rPr lang="en-US" sz="2400" b="1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View</a:t>
            </a:r>
          </a:p>
          <a:p>
            <a:pPr algn="ctr">
              <a:defRPr/>
            </a:pPr>
            <a:endParaRPr lang="en-US" sz="2400" dirty="0" smtClean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buFont typeface="Wingdings" pitchFamily="-112" charset="2"/>
              <a:buChar char="q"/>
              <a:defRPr/>
            </a:pPr>
            <a:r>
              <a:rPr lang="en-US" sz="2400" i="1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 Probabilistic View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 Key Attribute -&gt; time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 Correlations</a:t>
            </a:r>
            <a:endParaRPr lang="en-US" sz="2400" dirty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886200" y="3505200"/>
            <a:ext cx="5105400" cy="2971800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Particle-based </a:t>
            </a:r>
            <a:r>
              <a:rPr lang="en-US" sz="2400" b="1" dirty="0" smtClean="0"/>
              <a:t>Representation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 smtClean="0"/>
              <a:t> Probability </a:t>
            </a:r>
            <a:r>
              <a:rPr lang="en-US" sz="2000" dirty="0"/>
              <a:t>distribution stored as a set of samples with weights attached</a:t>
            </a:r>
            <a:r>
              <a:rPr lang="en-US" sz="2000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i="1" dirty="0" smtClean="0"/>
              <a:t> Particle Filtering  + Particle Smoothing - </a:t>
            </a:r>
            <a:r>
              <a:rPr lang="en-US" sz="2000" dirty="0" smtClean="0"/>
              <a:t>algorithms directly on particles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733800" y="2209800"/>
            <a:ext cx="122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Inter-tuple</a:t>
            </a:r>
            <a:endParaRPr lang="en-US" dirty="0"/>
          </a:p>
        </p:txBody>
      </p:sp>
      <p:sp>
        <p:nvSpPr>
          <p:cNvPr id="70" name="Right Brace 69"/>
          <p:cNvSpPr/>
          <p:nvPr/>
        </p:nvSpPr>
        <p:spPr>
          <a:xfrm>
            <a:off x="3429000" y="1981200"/>
            <a:ext cx="3048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Brace 70"/>
          <p:cNvSpPr/>
          <p:nvPr/>
        </p:nvSpPr>
        <p:spPr>
          <a:xfrm rot="16200000">
            <a:off x="2247900" y="342900"/>
            <a:ext cx="304800" cy="1295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828800" y="609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Intra-tuple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1524000"/>
            <a:ext cx="8153400" cy="4114800"/>
          </a:xfrm>
          <a:prstGeom prst="roundRect">
            <a:avLst/>
          </a:prstGeom>
          <a:solidFill>
            <a:schemeClr val="bg1"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Advantages of Particle Filtering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Accuracy proportional to 1/N (independent of attributes)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Efficient query processing without altering query processing machinery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They neatly fit in database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78" descr="fault.con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304800"/>
            <a:ext cx="1993278" cy="2994308"/>
          </a:xfrm>
          <a:prstGeom prst="rect">
            <a:avLst/>
          </a:prstGeom>
        </p:spPr>
      </p:pic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+mn-lt"/>
              </a:rPr>
              <a:t>System Architecture</a:t>
            </a:r>
          </a:p>
        </p:txBody>
      </p:sp>
      <p:sp>
        <p:nvSpPr>
          <p:cNvPr id="20494" name="TextBox 22"/>
          <p:cNvSpPr txBox="1">
            <a:spLocks noChangeArrowheads="1"/>
          </p:cNvSpPr>
          <p:nvPr/>
        </p:nvSpPr>
        <p:spPr bwMode="auto">
          <a:xfrm>
            <a:off x="6858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800" y="3200400"/>
            <a:ext cx="19812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QUERY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TRANSFORMER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38800" y="3200400"/>
            <a:ext cx="19050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VIEW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MANAGER</a:t>
            </a:r>
            <a:endParaRPr lang="en-US" dirty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33400" y="2971800"/>
            <a:ext cx="7620000" cy="3200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429000" y="5791200"/>
            <a:ext cx="1334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PARTICLE TABLE</a:t>
            </a:r>
            <a:endParaRPr lang="en-US" sz="1400" dirty="0">
              <a:latin typeface="+mn-lt"/>
            </a:endParaRPr>
          </a:p>
        </p:txBody>
      </p:sp>
      <p:sp>
        <p:nvSpPr>
          <p:cNvPr id="46" name="Flowchart: Magnetic Disk 45"/>
          <p:cNvSpPr/>
          <p:nvPr/>
        </p:nvSpPr>
        <p:spPr>
          <a:xfrm>
            <a:off x="3429000" y="53340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Flowchart: Magnetic Disk 49"/>
          <p:cNvSpPr/>
          <p:nvPr/>
        </p:nvSpPr>
        <p:spPr>
          <a:xfrm>
            <a:off x="3810000" y="49530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Flowchart: Magnetic Disk 51"/>
          <p:cNvSpPr/>
          <p:nvPr/>
        </p:nvSpPr>
        <p:spPr>
          <a:xfrm>
            <a:off x="4343400" y="51816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4" name="Elbow Connector 93"/>
          <p:cNvCxnSpPr/>
          <p:nvPr/>
        </p:nvCxnSpPr>
        <p:spPr>
          <a:xfrm>
            <a:off x="1600200" y="3962400"/>
            <a:ext cx="1676400" cy="1600200"/>
          </a:xfrm>
          <a:prstGeom prst="bentConnector3">
            <a:avLst>
              <a:gd name="adj1" fmla="val 24973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352800" y="2286000"/>
            <a:ext cx="1676400" cy="2590800"/>
            <a:chOff x="3352800" y="2286000"/>
            <a:chExt cx="1676400" cy="2590800"/>
          </a:xfrm>
        </p:grpSpPr>
        <p:grpSp>
          <p:nvGrpSpPr>
            <p:cNvPr id="73" name="Group 72"/>
            <p:cNvGrpSpPr/>
            <p:nvPr/>
          </p:nvGrpSpPr>
          <p:grpSpPr>
            <a:xfrm>
              <a:off x="3352800" y="2286000"/>
              <a:ext cx="1676400" cy="1689557"/>
              <a:chOff x="3352800" y="2286000"/>
              <a:chExt cx="1676400" cy="1689557"/>
            </a:xfrm>
          </p:grpSpPr>
          <p:pic>
            <p:nvPicPr>
              <p:cNvPr id="80" name="Picture 79" descr="dpm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352800" y="2286000"/>
                <a:ext cx="1676400" cy="1299127"/>
              </a:xfrm>
              <a:prstGeom prst="rect">
                <a:avLst/>
              </a:prstGeom>
            </p:spPr>
          </p:pic>
          <p:sp>
            <p:nvSpPr>
              <p:cNvPr id="83" name="TextBox 82"/>
              <p:cNvSpPr txBox="1"/>
              <p:nvPr/>
            </p:nvSpPr>
            <p:spPr>
              <a:xfrm>
                <a:off x="3352800" y="3667780"/>
                <a:ext cx="15661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+mn-lt"/>
                  </a:rPr>
                  <a:t>DPM based View</a:t>
                </a:r>
                <a:endParaRPr lang="en-US" sz="1400" dirty="0">
                  <a:latin typeface="+mn-lt"/>
                </a:endParaRPr>
              </a:p>
            </p:txBody>
          </p:sp>
        </p:grp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734594" y="4418806"/>
              <a:ext cx="9144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Arrow Connector 107"/>
          <p:cNvCxnSpPr/>
          <p:nvPr/>
        </p:nvCxnSpPr>
        <p:spPr>
          <a:xfrm rot="10800000">
            <a:off x="4800600" y="5562600"/>
            <a:ext cx="7620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7620000" y="5562600"/>
            <a:ext cx="11430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86200" y="15240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</a:t>
            </a:r>
            <a:endParaRPr lang="en-US" dirty="0"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657600" y="762000"/>
            <a:ext cx="1070610" cy="804772"/>
            <a:chOff x="3733800" y="990599"/>
            <a:chExt cx="1070610" cy="804772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tretch>
                  <a:fillRect/>
                </a:stretch>
              </p:blipFill>
            </mc:Choice>
            <mc:Fallback>
              <p:blipFill>
                <a:blip r:embed="rId6"/>
                <a:stretch>
                  <a:fillRect/>
                </a:stretch>
              </p:blipFill>
            </mc:Fallback>
          </mc:AlternateContent>
          <p:spPr>
            <a:xfrm>
              <a:off x="3962400" y="990599"/>
              <a:ext cx="842010" cy="804772"/>
            </a:xfrm>
            <a:prstGeom prst="rect">
              <a:avLst/>
            </a:prstGeom>
          </p:spPr>
        </p:pic>
        <p:pic>
          <p:nvPicPr>
            <p:cNvPr id="44" name="Picture 12" descr="C:\Documents and Settings\root\Local Settings\Temporary Internet Files\Content.IE5\SZU9KXKL\MCj0434828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33800" y="990600"/>
              <a:ext cx="445770" cy="493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7696200" y="5867400"/>
          <a:ext cx="1295400" cy="3048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2209800" y="5638800"/>
          <a:ext cx="1193800" cy="548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304800"/>
                <a:gridCol w="228600"/>
                <a:gridCol w="228600"/>
                <a:gridCol w="223520"/>
                <a:gridCol w="20828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8" name="Rounded Rectangle 67"/>
          <p:cNvSpPr/>
          <p:nvPr/>
        </p:nvSpPr>
        <p:spPr>
          <a:xfrm>
            <a:off x="5638800" y="5105400"/>
            <a:ext cx="1905000" cy="762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UPDATE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MANAGER</a:t>
            </a:r>
            <a:endParaRPr lang="en-US" dirty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629400" y="4038600"/>
            <a:ext cx="762000" cy="1752600"/>
            <a:chOff x="6629400" y="4038600"/>
            <a:chExt cx="762000" cy="1752600"/>
          </a:xfrm>
        </p:grpSpPr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6858000" y="5257800"/>
              <a:ext cx="533400" cy="533400"/>
              <a:chOff x="1676400" y="1981200"/>
              <a:chExt cx="2286000" cy="2209800"/>
            </a:xfrm>
          </p:grpSpPr>
          <p:grpSp>
            <p:nvGrpSpPr>
              <p:cNvPr id="5" name="Group 124"/>
              <p:cNvGrpSpPr>
                <a:grpSpLocks/>
              </p:cNvGrpSpPr>
              <p:nvPr/>
            </p:nvGrpSpPr>
            <p:grpSpPr bwMode="auto">
              <a:xfrm>
                <a:off x="1676400" y="1981200"/>
                <a:ext cx="914400" cy="2209800"/>
                <a:chOff x="1676400" y="1981200"/>
                <a:chExt cx="914400" cy="22098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1676400" y="1981200"/>
                  <a:ext cx="912813" cy="534035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1676400" y="2819083"/>
                  <a:ext cx="912813" cy="534035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1676400" y="3656965"/>
                  <a:ext cx="912813" cy="534035"/>
                </a:xfrm>
                <a:prstGeom prst="ellipse">
                  <a:avLst/>
                </a:prstGeom>
                <a:solidFill>
                  <a:schemeClr val="accent1">
                    <a:alpha val="2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8" name="Straight Arrow Connector 57"/>
                <p:cNvCxnSpPr>
                  <a:stCxn id="55" idx="4"/>
                  <a:endCxn id="56" idx="0"/>
                </p:cNvCxnSpPr>
                <p:nvPr/>
              </p:nvCxnSpPr>
              <p:spPr>
                <a:xfrm rot="5400000">
                  <a:off x="1980883" y="2667160"/>
                  <a:ext cx="3038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rot="5400000">
                  <a:off x="1980883" y="3505043"/>
                  <a:ext cx="3038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125"/>
              <p:cNvGrpSpPr>
                <a:grpSpLocks/>
              </p:cNvGrpSpPr>
              <p:nvPr/>
            </p:nvGrpSpPr>
            <p:grpSpPr bwMode="auto">
              <a:xfrm>
                <a:off x="3049587" y="1981200"/>
                <a:ext cx="912813" cy="2209800"/>
                <a:chOff x="1677987" y="1981200"/>
                <a:chExt cx="912813" cy="22098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1677987" y="1981200"/>
                  <a:ext cx="912813" cy="534035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1677987" y="2819085"/>
                  <a:ext cx="912813" cy="534035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677987" y="3656965"/>
                  <a:ext cx="912813" cy="534035"/>
                </a:xfrm>
                <a:prstGeom prst="ellipse">
                  <a:avLst/>
                </a:prstGeom>
                <a:solidFill>
                  <a:schemeClr val="accent1">
                    <a:alpha val="2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4" name="Straight Arrow Connector 63"/>
                <p:cNvCxnSpPr>
                  <a:stCxn id="61" idx="4"/>
                  <a:endCxn id="62" idx="0"/>
                </p:cNvCxnSpPr>
                <p:nvPr/>
              </p:nvCxnSpPr>
              <p:spPr>
                <a:xfrm rot="5400000">
                  <a:off x="1982470" y="2667160"/>
                  <a:ext cx="3038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rot="5400000">
                  <a:off x="1982470" y="3505043"/>
                  <a:ext cx="3038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Straight Arrow Connector 65"/>
              <p:cNvCxnSpPr>
                <a:stCxn id="55" idx="6"/>
                <a:endCxn id="61" idx="2"/>
              </p:cNvCxnSpPr>
              <p:nvPr/>
            </p:nvCxnSpPr>
            <p:spPr>
              <a:xfrm>
                <a:off x="2589213" y="2248218"/>
                <a:ext cx="46037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2589214" y="3122930"/>
                <a:ext cx="460376" cy="46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Arrow Connector 71"/>
            <p:cNvCxnSpPr/>
            <p:nvPr/>
          </p:nvCxnSpPr>
          <p:spPr>
            <a:xfrm rot="5400000">
              <a:off x="6134894" y="4533106"/>
              <a:ext cx="9906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867400" y="1676400"/>
            <a:ext cx="2286000" cy="1524000"/>
            <a:chOff x="5867400" y="1676400"/>
            <a:chExt cx="2286000" cy="1524000"/>
          </a:xfrm>
        </p:grpSpPr>
        <p:cxnSp>
          <p:nvCxnSpPr>
            <p:cNvPr id="105" name="Straight Arrow Connector 104"/>
            <p:cNvCxnSpPr/>
            <p:nvPr/>
          </p:nvCxnSpPr>
          <p:spPr>
            <a:xfrm rot="5400000">
              <a:off x="6249194" y="2818606"/>
              <a:ext cx="7620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5867400" y="1676400"/>
              <a:ext cx="2286000" cy="762000"/>
              <a:chOff x="5867400" y="1676400"/>
              <a:chExt cx="2286000" cy="762000"/>
            </a:xfrm>
          </p:grpSpPr>
          <p:sp>
            <p:nvSpPr>
              <p:cNvPr id="34" name="Folded Corner 33"/>
              <p:cNvSpPr/>
              <p:nvPr/>
            </p:nvSpPr>
            <p:spPr>
              <a:xfrm>
                <a:off x="5867400" y="1676400"/>
                <a:ext cx="2286000" cy="762000"/>
              </a:xfrm>
              <a:prstGeom prst="foldedCorner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/>
                  <a:t>CREATE VIEW</a:t>
                </a:r>
                <a:r>
                  <a:rPr lang="en-US" sz="1100" dirty="0" smtClean="0"/>
                  <a:t> dpmview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/>
                  <a:t>DPM  hmm.dpm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/>
                  <a:t>STREAM sensors</a:t>
                </a:r>
              </a:p>
            </p:txBody>
          </p:sp>
          <p:grpSp>
            <p:nvGrpSpPr>
              <p:cNvPr id="78" name="Group 67"/>
              <p:cNvGrpSpPr>
                <a:grpSpLocks/>
              </p:cNvGrpSpPr>
              <p:nvPr/>
            </p:nvGrpSpPr>
            <p:grpSpPr bwMode="auto">
              <a:xfrm>
                <a:off x="7391400" y="1752600"/>
                <a:ext cx="533401" cy="533400"/>
                <a:chOff x="1676400" y="1981200"/>
                <a:chExt cx="2286000" cy="2209800"/>
              </a:xfrm>
            </p:grpSpPr>
            <p:grpSp>
              <p:nvGrpSpPr>
                <p:cNvPr id="81" name="Group 124"/>
                <p:cNvGrpSpPr>
                  <a:grpSpLocks/>
                </p:cNvGrpSpPr>
                <p:nvPr/>
              </p:nvGrpSpPr>
              <p:grpSpPr bwMode="auto">
                <a:xfrm>
                  <a:off x="1676400" y="1981200"/>
                  <a:ext cx="912813" cy="2209800"/>
                  <a:chOff x="1676400" y="1981200"/>
                  <a:chExt cx="912813" cy="2209800"/>
                </a:xfrm>
              </p:grpSpPr>
              <p:sp>
                <p:nvSpPr>
                  <p:cNvPr id="91" name="Oval 90"/>
                  <p:cNvSpPr/>
                  <p:nvPr/>
                </p:nvSpPr>
                <p:spPr>
                  <a:xfrm>
                    <a:off x="1676400" y="1981200"/>
                    <a:ext cx="912813" cy="534035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1676400" y="2819083"/>
                    <a:ext cx="912813" cy="534035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1676400" y="3656965"/>
                    <a:ext cx="912813" cy="534035"/>
                  </a:xfrm>
                  <a:prstGeom prst="ellipse">
                    <a:avLst/>
                  </a:prstGeom>
                  <a:solidFill>
                    <a:schemeClr val="accent1">
                      <a:alpha val="20000"/>
                    </a:schemeClr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95" name="Straight Arrow Connector 94"/>
                  <p:cNvCxnSpPr>
                    <a:stCxn id="91" idx="4"/>
                    <a:endCxn id="92" idx="0"/>
                  </p:cNvCxnSpPr>
                  <p:nvPr/>
                </p:nvCxnSpPr>
                <p:spPr>
                  <a:xfrm rot="5400000">
                    <a:off x="1980883" y="2667160"/>
                    <a:ext cx="30384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Arrow Connector 95"/>
                  <p:cNvCxnSpPr/>
                  <p:nvPr/>
                </p:nvCxnSpPr>
                <p:spPr>
                  <a:xfrm rot="5400000">
                    <a:off x="1980883" y="3505043"/>
                    <a:ext cx="30384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oup 125"/>
                <p:cNvGrpSpPr>
                  <a:grpSpLocks/>
                </p:cNvGrpSpPr>
                <p:nvPr/>
              </p:nvGrpSpPr>
              <p:grpSpPr bwMode="auto">
                <a:xfrm>
                  <a:off x="3049587" y="1981200"/>
                  <a:ext cx="912813" cy="2209800"/>
                  <a:chOff x="1677987" y="1981200"/>
                  <a:chExt cx="912813" cy="2209800"/>
                </a:xfrm>
              </p:grpSpPr>
              <p:sp>
                <p:nvSpPr>
                  <p:cNvPr id="86" name="Oval 85"/>
                  <p:cNvSpPr/>
                  <p:nvPr/>
                </p:nvSpPr>
                <p:spPr>
                  <a:xfrm>
                    <a:off x="1677987" y="1981200"/>
                    <a:ext cx="912813" cy="534035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>
                  <a:xfrm>
                    <a:off x="1677987" y="2819085"/>
                    <a:ext cx="912813" cy="534035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1677987" y="3656965"/>
                    <a:ext cx="912813" cy="534035"/>
                  </a:xfrm>
                  <a:prstGeom prst="ellipse">
                    <a:avLst/>
                  </a:prstGeom>
                  <a:solidFill>
                    <a:schemeClr val="accent1">
                      <a:alpha val="20000"/>
                    </a:schemeClr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9" name="Straight Arrow Connector 88"/>
                  <p:cNvCxnSpPr>
                    <a:stCxn id="86" idx="4"/>
                    <a:endCxn id="87" idx="0"/>
                  </p:cNvCxnSpPr>
                  <p:nvPr/>
                </p:nvCxnSpPr>
                <p:spPr>
                  <a:xfrm rot="5400000">
                    <a:off x="1982470" y="2667160"/>
                    <a:ext cx="30384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Arrow Connector 89"/>
                  <p:cNvCxnSpPr/>
                  <p:nvPr/>
                </p:nvCxnSpPr>
                <p:spPr>
                  <a:xfrm rot="5400000">
                    <a:off x="1982470" y="3505043"/>
                    <a:ext cx="30384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Arrow Connector 83"/>
                <p:cNvCxnSpPr>
                  <a:stCxn id="91" idx="6"/>
                  <a:endCxn id="86" idx="2"/>
                </p:cNvCxnSpPr>
                <p:nvPr/>
              </p:nvCxnSpPr>
              <p:spPr>
                <a:xfrm>
                  <a:off x="2589213" y="2248218"/>
                  <a:ext cx="460375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2589214" y="3122930"/>
                  <a:ext cx="460376" cy="46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1" name="Cloud 100"/>
          <p:cNvSpPr/>
          <p:nvPr/>
        </p:nvSpPr>
        <p:spPr>
          <a:xfrm>
            <a:off x="8001000" y="5257800"/>
            <a:ext cx="1143000" cy="457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sensors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2.22222E-6 L -0.19583 2.22222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unded Rectangle 101"/>
          <p:cNvSpPr/>
          <p:nvPr/>
        </p:nvSpPr>
        <p:spPr bwMode="auto">
          <a:xfrm>
            <a:off x="5410200" y="838200"/>
            <a:ext cx="3581400" cy="9906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We currently support single-table Select, Project &amp; Aggregate queries</a:t>
            </a:r>
            <a:endParaRPr lang="en-US" dirty="0">
              <a:solidFill>
                <a:schemeClr val="tx1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638800" y="5105400"/>
            <a:ext cx="1905000" cy="762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UPDATE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MANAGER</a:t>
            </a:r>
            <a:endParaRPr lang="en-US" dirty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+mn-lt"/>
              </a:rPr>
              <a:t>Query Processing</a:t>
            </a:r>
          </a:p>
        </p:txBody>
      </p:sp>
      <p:sp>
        <p:nvSpPr>
          <p:cNvPr id="20494" name="TextBox 22"/>
          <p:cNvSpPr txBox="1">
            <a:spLocks noChangeArrowheads="1"/>
          </p:cNvSpPr>
          <p:nvPr/>
        </p:nvSpPr>
        <p:spPr bwMode="auto">
          <a:xfrm>
            <a:off x="6858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800" y="3200400"/>
            <a:ext cx="19812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QUERY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TRANSFORMER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38800" y="3200400"/>
            <a:ext cx="19050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VIEW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ＭＳ Ｐゴシック" pitchFamily="-112" charset="-128"/>
              </a:rPr>
              <a:t>MANAGER</a:t>
            </a:r>
            <a:endParaRPr lang="en-US" dirty="0">
              <a:solidFill>
                <a:srgbClr val="000000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33400" y="2971800"/>
            <a:ext cx="7620000" cy="3200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79" descr="d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286000"/>
            <a:ext cx="1676400" cy="1299127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352800" y="3667780"/>
            <a:ext cx="156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DPM based View</a:t>
            </a:r>
            <a:endParaRPr lang="en-US" sz="14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29000" y="5791200"/>
            <a:ext cx="1334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PARTICLE TABLE</a:t>
            </a:r>
            <a:endParaRPr lang="en-US" sz="1400" dirty="0">
              <a:latin typeface="+mn-lt"/>
            </a:endParaRPr>
          </a:p>
        </p:txBody>
      </p:sp>
      <p:sp>
        <p:nvSpPr>
          <p:cNvPr id="46" name="Flowchart: Magnetic Disk 45"/>
          <p:cNvSpPr/>
          <p:nvPr/>
        </p:nvSpPr>
        <p:spPr>
          <a:xfrm>
            <a:off x="3429000" y="53340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Flowchart: Magnetic Disk 49"/>
          <p:cNvSpPr/>
          <p:nvPr/>
        </p:nvSpPr>
        <p:spPr>
          <a:xfrm>
            <a:off x="3810000" y="49530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Flowchart: Magnetic Disk 51"/>
          <p:cNvSpPr/>
          <p:nvPr/>
        </p:nvSpPr>
        <p:spPr>
          <a:xfrm>
            <a:off x="4343400" y="5181600"/>
            <a:ext cx="381000" cy="3810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4" name="Elbow Connector 93"/>
          <p:cNvCxnSpPr/>
          <p:nvPr/>
        </p:nvCxnSpPr>
        <p:spPr>
          <a:xfrm>
            <a:off x="1600200" y="3962400"/>
            <a:ext cx="1676400" cy="1600200"/>
          </a:xfrm>
          <a:prstGeom prst="bentConnector3">
            <a:avLst>
              <a:gd name="adj1" fmla="val 24973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734594" y="4418806"/>
            <a:ext cx="9144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4800600" y="5562600"/>
            <a:ext cx="7620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86200" y="15240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</a:t>
            </a:r>
            <a:endParaRPr lang="en-US" dirty="0">
              <a:latin typeface="+mn-lt"/>
            </a:endParaRPr>
          </a:p>
        </p:txBody>
      </p:sp>
      <p:grpSp>
        <p:nvGrpSpPr>
          <p:cNvPr id="6" name="Group 46"/>
          <p:cNvGrpSpPr/>
          <p:nvPr/>
        </p:nvGrpSpPr>
        <p:grpSpPr>
          <a:xfrm>
            <a:off x="3657600" y="762000"/>
            <a:ext cx="1070610" cy="804772"/>
            <a:chOff x="3733800" y="990599"/>
            <a:chExt cx="1070610" cy="804772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4"/>
                <a:stretch>
                  <a:fillRect/>
                </a:stretch>
              </p:blipFill>
            </mc:Choice>
            <mc:Fallback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3962400" y="990599"/>
              <a:ext cx="842010" cy="804772"/>
            </a:xfrm>
            <a:prstGeom prst="rect">
              <a:avLst/>
            </a:prstGeom>
          </p:spPr>
        </p:pic>
        <p:pic>
          <p:nvPicPr>
            <p:cNvPr id="44" name="Picture 12" descr="C:\Documents and Settings\root\Local Settings\Temporary Internet Files\Content.IE5\SZU9KXKL\MCj0434828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33800" y="990600"/>
              <a:ext cx="445770" cy="493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" name="Group 28"/>
          <p:cNvGrpSpPr/>
          <p:nvPr/>
        </p:nvGrpSpPr>
        <p:grpSpPr>
          <a:xfrm>
            <a:off x="762000" y="1219200"/>
            <a:ext cx="2590800" cy="1981200"/>
            <a:chOff x="762000" y="1219200"/>
            <a:chExt cx="2590800" cy="1981200"/>
          </a:xfrm>
        </p:grpSpPr>
        <p:cxnSp>
          <p:nvCxnSpPr>
            <p:cNvPr id="100" name="Straight Arrow Connector 99"/>
            <p:cNvCxnSpPr>
              <a:endCxn id="11" idx="0"/>
            </p:cNvCxnSpPr>
            <p:nvPr/>
          </p:nvCxnSpPr>
          <p:spPr>
            <a:xfrm rot="5400000">
              <a:off x="1677194" y="2818606"/>
              <a:ext cx="7620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olded Corner 91"/>
            <p:cNvSpPr/>
            <p:nvPr/>
          </p:nvSpPr>
          <p:spPr>
            <a:xfrm>
              <a:off x="762000" y="1219200"/>
              <a:ext cx="2590800" cy="1219200"/>
            </a:xfrm>
            <a:prstGeom prst="foldedCorner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SELECT</a:t>
              </a: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 temp, time 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FROM dpmview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WHERE status = “W”</a:t>
              </a:r>
            </a:p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WITH CONFIDENCE 0.95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276600" y="2286000"/>
            <a:ext cx="5562600" cy="2209800"/>
            <a:chOff x="228600" y="1752600"/>
            <a:chExt cx="5562600" cy="2209800"/>
          </a:xfrm>
        </p:grpSpPr>
        <p:sp>
          <p:nvSpPr>
            <p:cNvPr id="95" name="Folded Corner 94"/>
            <p:cNvSpPr/>
            <p:nvPr/>
          </p:nvSpPr>
          <p:spPr bwMode="auto">
            <a:xfrm>
              <a:off x="228600" y="1752600"/>
              <a:ext cx="5562600" cy="2209800"/>
            </a:xfrm>
            <a:prstGeom prst="foldedCorne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SELECT</a:t>
              </a:r>
              <a:r>
                <a:rPr lang="en-US" dirty="0" smtClean="0">
                  <a:solidFill>
                    <a:schemeClr val="tx1"/>
                  </a:solidFill>
                </a:rPr>
                <a:t> time, SUM(</a:t>
              </a:r>
              <a:r>
                <a:rPr lang="en-US" dirty="0">
                  <a:solidFill>
                    <a:schemeClr val="tx1"/>
                  </a:solidFill>
                </a:rPr>
                <a:t>temp*weight)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FROM </a:t>
              </a:r>
              <a:r>
                <a:rPr lang="en-US" dirty="0">
                  <a:solidFill>
                    <a:schemeClr val="tx1"/>
                  </a:solidFill>
                </a:rPr>
                <a:t>particles p1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GROUP </a:t>
              </a:r>
              <a:r>
                <a:rPr lang="en-US" dirty="0">
                  <a:solidFill>
                    <a:schemeClr val="tx1"/>
                  </a:solidFill>
                </a:rPr>
                <a:t>BY</a:t>
              </a:r>
              <a:r>
                <a:rPr lang="en-US" dirty="0" smtClean="0">
                  <a:solidFill>
                    <a:schemeClr val="tx1"/>
                  </a:solidFill>
                </a:rPr>
                <a:t> time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HAVING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0.95 &lt;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Rounded Rectangle 95"/>
            <p:cNvSpPr/>
            <p:nvPr/>
          </p:nvSpPr>
          <p:spPr bwMode="auto">
            <a:xfrm>
              <a:off x="1143000" y="2971800"/>
              <a:ext cx="4343400" cy="762000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SELECT</a:t>
              </a: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 SUM(</a:t>
              </a: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weight) FROM particles p2</a:t>
              </a:r>
            </a:p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WHERE p1</a:t>
              </a: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.time </a:t>
              </a:r>
              <a:r>
                <a:rPr lang="en-US" dirty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= p2</a:t>
              </a:r>
              <a:r>
                <a:rPr lang="en-US" dirty="0" smtClean="0">
                  <a:solidFill>
                    <a:schemeClr val="tx1"/>
                  </a:solidFill>
                  <a:ea typeface="ＭＳ Ｐゴシック" pitchFamily="-112" charset="-128"/>
                  <a:cs typeface="ＭＳ Ｐゴシック" pitchFamily="-112" charset="-128"/>
                </a:rPr>
                <a:t>.time AND status = ‘W’</a:t>
              </a:r>
              <a:endPara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sp>
        <p:nvSpPr>
          <p:cNvPr id="97" name="Oval 96"/>
          <p:cNvSpPr/>
          <p:nvPr/>
        </p:nvSpPr>
        <p:spPr>
          <a:xfrm>
            <a:off x="2971800" y="4648200"/>
            <a:ext cx="2209800" cy="1752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48000" y="1981200"/>
            <a:ext cx="2209800" cy="1752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181600" y="59436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2" name="Group 67"/>
          <p:cNvGrpSpPr>
            <a:grpSpLocks/>
          </p:cNvGrpSpPr>
          <p:nvPr/>
        </p:nvGrpSpPr>
        <p:grpSpPr bwMode="auto">
          <a:xfrm>
            <a:off x="6858001" y="5257800"/>
            <a:ext cx="533401" cy="533400"/>
            <a:chOff x="1676400" y="1981200"/>
            <a:chExt cx="2286000" cy="2209800"/>
          </a:xfrm>
        </p:grpSpPr>
        <p:grpSp>
          <p:nvGrpSpPr>
            <p:cNvPr id="34" name="Group 124"/>
            <p:cNvGrpSpPr>
              <a:grpSpLocks/>
            </p:cNvGrpSpPr>
            <p:nvPr/>
          </p:nvGrpSpPr>
          <p:grpSpPr bwMode="auto">
            <a:xfrm>
              <a:off x="1676400" y="1981200"/>
              <a:ext cx="912813" cy="2209800"/>
              <a:chOff x="1676400" y="1981200"/>
              <a:chExt cx="912813" cy="22098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1981200"/>
                <a:ext cx="912813" cy="534035"/>
              </a:xfrm>
              <a:prstGeom prst="ellipse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76400" y="2819083"/>
                <a:ext cx="912813" cy="534035"/>
              </a:xfrm>
              <a:prstGeom prst="ellipse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676400" y="3656965"/>
                <a:ext cx="912813" cy="53403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Straight Arrow Connector 50"/>
              <p:cNvCxnSpPr>
                <a:stCxn id="47" idx="4"/>
                <a:endCxn id="48" idx="0"/>
              </p:cNvCxnSpPr>
              <p:nvPr/>
            </p:nvCxnSpPr>
            <p:spPr>
              <a:xfrm rot="5400000">
                <a:off x="1980883" y="2667160"/>
                <a:ext cx="3038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rot="5400000">
                <a:off x="1980883" y="3505043"/>
                <a:ext cx="3038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25"/>
            <p:cNvGrpSpPr>
              <a:grpSpLocks/>
            </p:cNvGrpSpPr>
            <p:nvPr/>
          </p:nvGrpSpPr>
          <p:grpSpPr bwMode="auto">
            <a:xfrm>
              <a:off x="3049587" y="1981200"/>
              <a:ext cx="912813" cy="2209800"/>
              <a:chOff x="1677987" y="1981200"/>
              <a:chExt cx="912813" cy="22098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7987" y="1981200"/>
                <a:ext cx="912813" cy="534035"/>
              </a:xfrm>
              <a:prstGeom prst="ellipse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77987" y="2819085"/>
                <a:ext cx="912813" cy="534035"/>
              </a:xfrm>
              <a:prstGeom prst="ellipse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677987" y="3656965"/>
                <a:ext cx="912813" cy="53403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Straight Arrow Connector 40"/>
              <p:cNvCxnSpPr>
                <a:stCxn id="38" idx="4"/>
                <a:endCxn id="39" idx="0"/>
              </p:cNvCxnSpPr>
              <p:nvPr/>
            </p:nvCxnSpPr>
            <p:spPr>
              <a:xfrm rot="5400000">
                <a:off x="1982470" y="2667160"/>
                <a:ext cx="3038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5400000">
                <a:off x="1982470" y="3505043"/>
                <a:ext cx="3038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>
              <a:stCxn id="47" idx="6"/>
              <a:endCxn id="38" idx="2"/>
            </p:cNvCxnSpPr>
            <p:nvPr/>
          </p:nvCxnSpPr>
          <p:spPr>
            <a:xfrm>
              <a:off x="2589213" y="2248218"/>
              <a:ext cx="4603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589214" y="3122930"/>
              <a:ext cx="460376" cy="4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04800" y="762000"/>
            <a:ext cx="8686800" cy="5715000"/>
            <a:chOff x="304800" y="762000"/>
            <a:chExt cx="8686800" cy="5715000"/>
          </a:xfrm>
        </p:grpSpPr>
        <p:sp>
          <p:nvSpPr>
            <p:cNvPr id="56" name="Rectangle 55"/>
            <p:cNvSpPr/>
            <p:nvPr/>
          </p:nvSpPr>
          <p:spPr>
            <a:xfrm>
              <a:off x="304800" y="762000"/>
              <a:ext cx="8686800" cy="5715000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7" name="Picture 56" descr="quer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9763" y="1219200"/>
              <a:ext cx="7905182" cy="4876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97" grpId="0" animBg="1"/>
      <p:bldP spid="98" grpId="0" animBg="1"/>
      <p:bldP spid="9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&amp; Exp Results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129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Applying DPMs to data is </a:t>
            </a:r>
            <a:r>
              <a:rPr lang="en-US" sz="2400" i="1" dirty="0" smtClean="0"/>
              <a:t>critical</a:t>
            </a:r>
          </a:p>
          <a:p>
            <a:pPr eaLnBrk="1" hangingPunct="1"/>
            <a:r>
              <a:rPr lang="en-US" sz="2400" dirty="0" smtClean="0"/>
              <a:t>Inference using our system is </a:t>
            </a:r>
            <a:r>
              <a:rPr lang="en-US" sz="2400" i="1" dirty="0" smtClean="0"/>
              <a:t>accurate</a:t>
            </a:r>
            <a:r>
              <a:rPr lang="en-US" sz="2400" dirty="0" smtClean="0"/>
              <a:t> (&lt; 2% error, N = 10)  and </a:t>
            </a:r>
            <a:r>
              <a:rPr lang="en-US" sz="2400" i="1" dirty="0" smtClean="0"/>
              <a:t>efficient</a:t>
            </a:r>
            <a:r>
              <a:rPr lang="en-US" sz="2400" dirty="0" smtClean="0"/>
              <a:t> (20ms/tuple, N = 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3048000"/>
            <a:ext cx="8648700" cy="2000250"/>
            <a:chOff x="304800" y="1676400"/>
            <a:chExt cx="8648700" cy="2000250"/>
          </a:xfrm>
        </p:grpSpPr>
        <p:pic>
          <p:nvPicPr>
            <p:cNvPr id="30724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0" y="1676400"/>
              <a:ext cx="2857500" cy="200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00400" y="1676400"/>
              <a:ext cx="2857500" cy="200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4800" y="1676400"/>
              <a:ext cx="2857500" cy="200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685800" y="1219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 Implemented in Java using Apache Derby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 Data Sets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Intel Lab Sensor Dataset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Simulated GPS Moving Objects Dataset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 &amp; Future Work</a:t>
            </a:r>
          </a:p>
        </p:txBody>
      </p:sp>
      <p:sp>
        <p:nvSpPr>
          <p:cNvPr id="32772" name="Content Placeholder 2"/>
          <p:cNvSpPr txBox="1">
            <a:spLocks/>
          </p:cNvSpPr>
          <p:nvPr/>
        </p:nvSpPr>
        <p:spPr bwMode="auto">
          <a:xfrm>
            <a:off x="457200" y="16764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+mn-lt"/>
              </a:rPr>
              <a:t>Conclusions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+mn-lt"/>
              </a:rPr>
              <a:t>We extend a database system that can apply DPMs to data in real time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+mn-lt"/>
              </a:rPr>
              <a:t> We have developed algorithms to execute SQL-style queries on DPMs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-112" charset="0"/>
              <a:buChar char="•"/>
            </a:pPr>
            <a:endParaRPr lang="en-US" sz="2400" dirty="0" smtClean="0">
              <a:latin typeface="Calibri" pitchFamily="-112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-112" charset="0"/>
              <a:buChar char="•"/>
            </a:pPr>
            <a:endParaRPr lang="en-US" sz="2400" dirty="0" smtClean="0">
              <a:latin typeface="Calibri" pitchFamily="-11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9624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+mn-lt"/>
              </a:rPr>
              <a:t>Ongoing Work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400" dirty="0" smtClean="0">
                <a:latin typeface="Calibri" pitchFamily="-112" charset="0"/>
              </a:rPr>
              <a:t>Representing inter-tuple correlations using Markov chains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400" dirty="0" smtClean="0">
                <a:latin typeface="Calibri" pitchFamily="-112" charset="0"/>
              </a:rPr>
              <a:t>Query processing algorithms that are aware of such correlations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6877</TotalTime>
  <Words>857</Words>
  <Application>Microsoft Office PowerPoint</Application>
  <PresentationFormat>On-screen Show (4:3)</PresentationFormat>
  <Paragraphs>260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Online Filtering, Smoothing &amp; Probabilistic Modeling of Streaming Data  In short, Applying probabilistic models to Streams</vt:lpstr>
      <vt:lpstr>Motivation</vt:lpstr>
      <vt:lpstr>Essential Stream Processing Tasks</vt:lpstr>
      <vt:lpstr>Dynamic Probabilistic Models</vt:lpstr>
      <vt:lpstr>DPM-Based Views &amp; Particle based Representation</vt:lpstr>
      <vt:lpstr>System Architecture</vt:lpstr>
      <vt:lpstr>Query Processing</vt:lpstr>
      <vt:lpstr>Implementation &amp; Exp Results</vt:lpstr>
      <vt:lpstr>Conclusions &amp; Future Work</vt:lpstr>
      <vt:lpstr>Related Work / 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Filtering, Smoothing &amp; Probabilistic Modeling of Streaming Data</dc:title>
  <dc:creator> </dc:creator>
  <cp:lastModifiedBy> </cp:lastModifiedBy>
  <cp:revision>727</cp:revision>
  <cp:lastPrinted>2008-04-01T18:19:20Z</cp:lastPrinted>
  <dcterms:created xsi:type="dcterms:W3CDTF">2008-04-01T18:05:13Z</dcterms:created>
  <dcterms:modified xsi:type="dcterms:W3CDTF">2008-04-11T15:39:52Z</dcterms:modified>
</cp:coreProperties>
</file>