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0" r:id="rId3"/>
    <p:sldId id="340" r:id="rId4"/>
    <p:sldId id="257" r:id="rId5"/>
    <p:sldId id="315" r:id="rId6"/>
    <p:sldId id="297" r:id="rId7"/>
    <p:sldId id="317" r:id="rId8"/>
    <p:sldId id="332" r:id="rId9"/>
    <p:sldId id="305" r:id="rId10"/>
    <p:sldId id="333" r:id="rId11"/>
    <p:sldId id="321" r:id="rId12"/>
    <p:sldId id="260" r:id="rId13"/>
    <p:sldId id="290" r:id="rId14"/>
    <p:sldId id="337" r:id="rId15"/>
    <p:sldId id="281" r:id="rId16"/>
    <p:sldId id="334" r:id="rId17"/>
    <p:sldId id="273" r:id="rId18"/>
    <p:sldId id="275" r:id="rId19"/>
    <p:sldId id="282" r:id="rId20"/>
    <p:sldId id="335" r:id="rId21"/>
    <p:sldId id="284" r:id="rId22"/>
    <p:sldId id="285" r:id="rId23"/>
    <p:sldId id="288" r:id="rId24"/>
    <p:sldId id="287" r:id="rId25"/>
    <p:sldId id="293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7593" autoAdjust="0"/>
    <p:restoredTop sz="90801" autoAdjust="0"/>
  </p:normalViewPr>
  <p:slideViewPr>
    <p:cSldViewPr snapToObjects="1">
      <p:cViewPr varScale="1">
        <p:scale>
          <a:sx n="108" d="100"/>
          <a:sy n="108" d="100"/>
        </p:scale>
        <p:origin x="-8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E392-7821-2E43-99F0-24330128D70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FD2E-92E5-914B-845E-D03F949D59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Caveat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FD2E-92E5-914B-845E-D03F949D592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3678-A649-CB41-A3A5-3F678115E578}" type="datetimeFigureOut">
              <a:rPr lang="en-US" smtClean="0"/>
              <a:pPr/>
              <a:t>7/1/09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AA2B-E0BA-D44A-B9BC-0884AE73A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6.pdf"/><Relationship Id="rId4" Type="http://schemas.openxmlformats.org/officeDocument/2006/relationships/image" Target="../media/image29.pdf"/><Relationship Id="rId7" Type="http://schemas.openxmlformats.org/officeDocument/2006/relationships/image" Target="../media/image31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df"/><Relationship Id="rId8" Type="http://schemas.openxmlformats.org/officeDocument/2006/relationships/image" Target="../media/image17.pdf"/><Relationship Id="rId13" Type="http://schemas.openxmlformats.org/officeDocument/2006/relationships/image" Target="../media/image35.png"/><Relationship Id="rId10" Type="http://schemas.openxmlformats.org/officeDocument/2006/relationships/image" Target="../media/image18.pdf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2" Type="http://schemas.openxmlformats.org/officeDocument/2006/relationships/image" Target="../media/image34.pdf"/><Relationship Id="rId2" Type="http://schemas.openxmlformats.org/officeDocument/2006/relationships/image" Target="../media/image27.pdf"/><Relationship Id="rId9" Type="http://schemas.openxmlformats.org/officeDocument/2006/relationships/image" Target="../media/image32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6" Type="http://schemas.openxmlformats.org/officeDocument/2006/relationships/image" Target="../media/image41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df"/><Relationship Id="rId5" Type="http://schemas.openxmlformats.org/officeDocument/2006/relationships/image" Target="../media/image47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4" Type="http://schemas.openxmlformats.org/officeDocument/2006/relationships/image" Target="../media/image50.png"/><Relationship Id="rId10" Type="http://schemas.openxmlformats.org/officeDocument/2006/relationships/image" Target="../media/image56.png"/><Relationship Id="rId5" Type="http://schemas.openxmlformats.org/officeDocument/2006/relationships/image" Target="../media/image51.pdf"/><Relationship Id="rId7" Type="http://schemas.openxmlformats.org/officeDocument/2006/relationships/image" Target="../media/image53.pdf"/><Relationship Id="rId11" Type="http://schemas.openxmlformats.org/officeDocument/2006/relationships/image" Target="../media/image57.pdf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55.pdf"/><Relationship Id="rId3" Type="http://schemas.openxmlformats.org/officeDocument/2006/relationships/image" Target="../media/image49.pdf"/><Relationship Id="rId6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5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Relationship Id="rId3" Type="http://schemas.openxmlformats.org/officeDocument/2006/relationships/image" Target="../media/image65.png"/><Relationship Id="rId5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Relationship Id="rId5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df"/><Relationship Id="rId4" Type="http://schemas.openxmlformats.org/officeDocument/2006/relationships/image" Target="../media/image7.pdf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9" Type="http://schemas.openxmlformats.org/officeDocument/2006/relationships/image" Target="../media/image13.png"/><Relationship Id="rId3" Type="http://schemas.openxmlformats.org/officeDocument/2006/relationships/image" Target="../media/image7.png"/><Relationship Id="rId6" Type="http://schemas.openxmlformats.org/officeDocument/2006/relationships/image" Target="../media/image8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5.png"/><Relationship Id="rId6" Type="http://schemas.openxmlformats.org/officeDocument/2006/relationships/image" Target="../media/image12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df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7.png"/><Relationship Id="rId6" Type="http://schemas.openxmlformats.org/officeDocument/2006/relationships/image" Target="../media/image14.pd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6.pdf"/><Relationship Id="rId25" Type="http://schemas.openxmlformats.org/officeDocument/2006/relationships/image" Target="../media/image47.png"/><Relationship Id="rId8" Type="http://schemas.openxmlformats.org/officeDocument/2006/relationships/image" Target="../media/image18.pdf"/><Relationship Id="rId13" Type="http://schemas.openxmlformats.org/officeDocument/2006/relationships/image" Target="../media/image351.png"/><Relationship Id="rId10" Type="http://schemas.openxmlformats.org/officeDocument/2006/relationships/image" Target="../media/image19.pdf"/><Relationship Id="rId12" Type="http://schemas.openxmlformats.org/officeDocument/2006/relationships/image" Target="../media/image20.pdf"/><Relationship Id="rId17" Type="http://schemas.openxmlformats.org/officeDocument/2006/relationships/image" Target="../media/image39.png"/><Relationship Id="rId9" Type="http://schemas.openxmlformats.org/officeDocument/2006/relationships/image" Target="../media/image311.png"/><Relationship Id="rId18" Type="http://schemas.openxmlformats.org/officeDocument/2006/relationships/image" Target="../media/image23.pdf"/><Relationship Id="rId3" Type="http://schemas.openxmlformats.org/officeDocument/2006/relationships/image" Target="../media/image25.png"/><Relationship Id="rId14" Type="http://schemas.openxmlformats.org/officeDocument/2006/relationships/image" Target="../media/image21.pdf"/><Relationship Id="rId23" Type="http://schemas.openxmlformats.org/officeDocument/2006/relationships/image" Target="../media/image45.png"/><Relationship Id="rId4" Type="http://schemas.openxmlformats.org/officeDocument/2006/relationships/image" Target="../media/image16.pdf"/><Relationship Id="rId11" Type="http://schemas.openxmlformats.org/officeDocument/2006/relationships/image" Target="../media/image331.png"/><Relationship Id="rId6" Type="http://schemas.openxmlformats.org/officeDocument/2006/relationships/image" Target="../media/image17.pdf"/><Relationship Id="rId16" Type="http://schemas.openxmlformats.org/officeDocument/2006/relationships/image" Target="../media/image22.pdf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9" Type="http://schemas.openxmlformats.org/officeDocument/2006/relationships/image" Target="../media/image41.png"/><Relationship Id="rId20" Type="http://schemas.openxmlformats.org/officeDocument/2006/relationships/image" Target="../media/image24.pdf"/><Relationship Id="rId22" Type="http://schemas.openxmlformats.org/officeDocument/2006/relationships/image" Target="../media/image25.pdf"/><Relationship Id="rId21" Type="http://schemas.openxmlformats.org/officeDocument/2006/relationships/image" Target="../media/image43.png"/><Relationship Id="rId2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Indexing Correlated Probabilistic Databases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724400"/>
            <a:ext cx="6400800" cy="914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Bhargav Kanagal &amp; Amol Deshpande</a:t>
            </a:r>
          </a:p>
          <a:p>
            <a:pPr algn="r"/>
            <a:r>
              <a:rPr lang="en-US" sz="2400" dirty="0" smtClean="0"/>
              <a:t>University of Maryland</a:t>
            </a:r>
            <a:endParaRPr lang="en-US" sz="2400" dirty="0"/>
          </a:p>
        </p:txBody>
      </p:sp>
      <p:pic>
        <p:nvPicPr>
          <p:cNvPr id="4" name="Picture 3" descr="um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380744" cy="135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Probabilistic Databases as Junction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Querying Junction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/>
              <a:t>Shortcut Potentials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/>
              <a:t>Overview of Data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Querying using 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/>
              <a:t>Inference queries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/>
              <a:t>Aggregation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Building INDSEP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Handling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ewjunctiontreeshortcu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17564" y="3814359"/>
            <a:ext cx="5494655" cy="270954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36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INDSEP (Shortcut potentials)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2679701" y="685800"/>
            <a:ext cx="61325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How can we make the inference query computation scalable ?</a:t>
            </a:r>
          </a:p>
        </p:txBody>
      </p:sp>
      <p:pic>
        <p:nvPicPr>
          <p:cNvPr id="33" name="Picture 32" descr="newjunctiontreeshortc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4154" y="1207532"/>
            <a:ext cx="5494655" cy="2709545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3065387" y="4014544"/>
            <a:ext cx="6078613" cy="2843456"/>
            <a:chOff x="2362200" y="3833986"/>
            <a:chExt cx="6078613" cy="2843456"/>
          </a:xfrm>
        </p:grpSpPr>
        <p:grpSp>
          <p:nvGrpSpPr>
            <p:cNvPr id="54" name="Group 53"/>
            <p:cNvGrpSpPr/>
            <p:nvPr/>
          </p:nvGrpSpPr>
          <p:grpSpPr>
            <a:xfrm>
              <a:off x="3429000" y="3833986"/>
              <a:ext cx="1784350" cy="715789"/>
              <a:chOff x="2362200" y="2217911"/>
              <a:chExt cx="1784350" cy="71578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2362200" y="2400300"/>
                <a:ext cx="1784350" cy="533400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 descr="a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895600" y="2217911"/>
                <a:ext cx="807720" cy="364777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62200" y="5394557"/>
              <a:ext cx="1249680" cy="990600"/>
              <a:chOff x="1295400" y="3873500"/>
              <a:chExt cx="1249680" cy="990600"/>
            </a:xfrm>
          </p:grpSpPr>
          <p:pic>
            <p:nvPicPr>
              <p:cNvPr id="42" name="Picture 41" descr="eqn0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1295400" y="4464050"/>
                <a:ext cx="853440" cy="400050"/>
              </a:xfrm>
              <a:prstGeom prst="rect">
                <a:avLst/>
              </a:prstGeom>
            </p:spPr>
          </p:pic>
          <p:cxnSp>
            <p:nvCxnSpPr>
              <p:cNvPr id="43" name="Straight Connector 42"/>
              <p:cNvCxnSpPr/>
              <p:nvPr/>
            </p:nvCxnSpPr>
            <p:spPr>
              <a:xfrm rot="10800000">
                <a:off x="1447800" y="3873500"/>
                <a:ext cx="1097280" cy="990600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810000" y="5004032"/>
              <a:ext cx="1403350" cy="527050"/>
              <a:chOff x="2743200" y="3505200"/>
              <a:chExt cx="1403350" cy="52705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743200" y="3670300"/>
                <a:ext cx="1403350" cy="361950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45" descr="pdf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2895600" y="3505200"/>
                <a:ext cx="762000" cy="33020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562600" y="5004032"/>
              <a:ext cx="1784350" cy="619357"/>
              <a:chOff x="4800600" y="3412893"/>
              <a:chExt cx="1784350" cy="61935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800600" y="3670300"/>
                <a:ext cx="1784350" cy="361950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50" descr="ble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5181600" y="3412893"/>
                <a:ext cx="1082675" cy="422507"/>
              </a:xfrm>
              <a:prstGeom prst="rect">
                <a:avLst/>
              </a:prstGeom>
            </p:spPr>
          </p:pic>
        </p:grpSp>
        <p:pic>
          <p:nvPicPr>
            <p:cNvPr id="52" name="Picture 51" descr="eqn55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189175" y="5963067"/>
              <a:ext cx="3251638" cy="71437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096000" y="3001162"/>
            <a:ext cx="2236860" cy="1875640"/>
            <a:chOff x="3931034" y="6261062"/>
            <a:chExt cx="2236860" cy="1875640"/>
          </a:xfrm>
        </p:grpSpPr>
        <p:sp>
          <p:nvSpPr>
            <p:cNvPr id="59" name="TextBox 58"/>
            <p:cNvSpPr txBox="1"/>
            <p:nvPr/>
          </p:nvSpPr>
          <p:spPr>
            <a:xfrm>
              <a:off x="4291321" y="6261062"/>
              <a:ext cx="187657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Shortcut Potential</a:t>
              </a:r>
              <a:endParaRPr lang="en-US" dirty="0"/>
            </a:p>
          </p:txBody>
        </p:sp>
        <p:cxnSp>
          <p:nvCxnSpPr>
            <p:cNvPr id="60" name="Straight Connector 59"/>
            <p:cNvCxnSpPr>
              <a:stCxn id="59" idx="2"/>
            </p:cNvCxnSpPr>
            <p:nvPr/>
          </p:nvCxnSpPr>
          <p:spPr>
            <a:xfrm rot="5400000">
              <a:off x="3827167" y="6734261"/>
              <a:ext cx="1506308" cy="1298574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69787" y="3943899"/>
            <a:ext cx="28956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 smtClean="0"/>
              <a:t>Boundary separators</a:t>
            </a:r>
          </a:p>
          <a:p>
            <a:pPr marL="457200" indent="-457200">
              <a:buAutoNum type="arabicParenBoth"/>
            </a:pPr>
            <a:r>
              <a:rPr lang="en-US" sz="2000" dirty="0" smtClean="0"/>
              <a:t>Distribution required to completely shortcut the partition</a:t>
            </a:r>
          </a:p>
          <a:p>
            <a:pPr marL="457200" indent="-457200">
              <a:buAutoNum type="arabicParenBoth"/>
            </a:pPr>
            <a:r>
              <a:rPr lang="en-US" sz="2000" dirty="0" smtClean="0"/>
              <a:t>Which to build 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58809" y="2138903"/>
            <a:ext cx="2895565" cy="2240418"/>
            <a:chOff x="3931068" y="6261062"/>
            <a:chExt cx="2895565" cy="2240418"/>
          </a:xfrm>
        </p:grpSpPr>
        <p:sp>
          <p:nvSpPr>
            <p:cNvPr id="25" name="TextBox 24"/>
            <p:cNvSpPr txBox="1"/>
            <p:nvPr/>
          </p:nvSpPr>
          <p:spPr>
            <a:xfrm>
              <a:off x="3931068" y="6261062"/>
              <a:ext cx="2895565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Junction tree on set variables</a:t>
              </a:r>
            </a:p>
            <a:p>
              <a:pPr algn="ctr"/>
              <a:r>
                <a:rPr lang="en-US" dirty="0" smtClean="0"/>
                <a:t>{a, </a:t>
              </a:r>
              <a:r>
                <a:rPr lang="en-US" dirty="0" err="1" smtClean="0"/>
                <a:t>b</a:t>
              </a:r>
              <a:r>
                <a:rPr lang="en-US" dirty="0" smtClean="0"/>
                <a:t>, </a:t>
              </a:r>
              <a:r>
                <a:rPr lang="en-US" dirty="0" err="1" smtClean="0"/>
                <a:t>d</a:t>
              </a:r>
              <a:r>
                <a:rPr lang="en-US" dirty="0" smtClean="0"/>
                <a:t>, </a:t>
              </a:r>
              <a:r>
                <a:rPr lang="en-US" dirty="0" err="1" smtClean="0"/>
                <a:t>e</a:t>
              </a:r>
              <a:r>
                <a:rPr lang="en-US" dirty="0" smtClean="0"/>
                <a:t>, </a:t>
              </a:r>
              <a:r>
                <a:rPr lang="en-US" dirty="0" err="1" smtClean="0"/>
                <a:t>l</a:t>
              </a:r>
              <a:r>
                <a:rPr lang="en-US" dirty="0" smtClean="0"/>
                <a:t>, </a:t>
              </a:r>
              <a:r>
                <a:rPr lang="en-US" dirty="0" err="1" smtClean="0"/>
                <a:t>n</a:t>
              </a:r>
              <a:r>
                <a:rPr lang="en-US" dirty="0" smtClean="0"/>
                <a:t>, </a:t>
              </a:r>
              <a:r>
                <a:rPr lang="en-US" dirty="0" err="1" smtClean="0"/>
                <a:t>o</a:t>
              </a:r>
              <a:r>
                <a:rPr lang="en-US" dirty="0" smtClean="0"/>
                <a:t>}</a:t>
              </a:r>
              <a:endParaRPr lang="en-US" dirty="0"/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rot="5400000">
              <a:off x="4301906" y="7424534"/>
              <a:ext cx="1594087" cy="559805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432296" y="3915410"/>
            <a:ext cx="4157664" cy="2279537"/>
            <a:chOff x="4456111" y="3746500"/>
            <a:chExt cx="4157664" cy="2279537"/>
          </a:xfrm>
        </p:grpSpPr>
        <p:sp>
          <p:nvSpPr>
            <p:cNvPr id="6" name="Rectangle 5"/>
            <p:cNvSpPr/>
            <p:nvPr/>
          </p:nvSpPr>
          <p:spPr>
            <a:xfrm>
              <a:off x="5999162" y="3746500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Root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41836" y="4560140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99162" y="4560140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6487" y="4560140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12" name="Straight Connector 11"/>
            <p:cNvCxnSpPr>
              <a:endCxn id="7" idx="0"/>
            </p:cNvCxnSpPr>
            <p:nvPr/>
          </p:nvCxnSpPr>
          <p:spPr>
            <a:xfrm rot="10800000" flipV="1">
              <a:off x="5072694" y="4209862"/>
              <a:ext cx="926467" cy="35027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>
              <a:endCxn id="9" idx="0"/>
            </p:cNvCxnSpPr>
            <p:nvPr/>
          </p:nvCxnSpPr>
          <p:spPr>
            <a:xfrm>
              <a:off x="7060878" y="4209415"/>
              <a:ext cx="926467" cy="35072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Connector 13"/>
            <p:cNvCxnSpPr>
              <a:stCxn id="6" idx="2"/>
              <a:endCxn id="8" idx="0"/>
            </p:cNvCxnSpPr>
            <p:nvPr/>
          </p:nvCxnSpPr>
          <p:spPr>
            <a:xfrm rot="5400000">
              <a:off x="6354658" y="4384777"/>
              <a:ext cx="350725" cy="89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456111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9203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9425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56487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2099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99162" y="5563122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21" name="Straight Connector 20"/>
            <p:cNvCxnSpPr>
              <a:stCxn id="7" idx="2"/>
              <a:endCxn id="15" idx="0"/>
            </p:cNvCxnSpPr>
            <p:nvPr/>
          </p:nvCxnSpPr>
          <p:spPr>
            <a:xfrm rot="5400000">
              <a:off x="4622956" y="5113384"/>
              <a:ext cx="540067" cy="3594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>
              <a:stCxn id="7" idx="2"/>
              <a:endCxn id="16" idx="0"/>
            </p:cNvCxnSpPr>
            <p:nvPr/>
          </p:nvCxnSpPr>
          <p:spPr>
            <a:xfrm rot="16200000" flipH="1">
              <a:off x="4939502" y="5156246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>
              <a:stCxn id="8" idx="2"/>
              <a:endCxn id="20" idx="0"/>
            </p:cNvCxnSpPr>
            <p:nvPr/>
          </p:nvCxnSpPr>
          <p:spPr>
            <a:xfrm rot="5400000">
              <a:off x="6123144" y="5156246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>
              <a:stCxn id="8" idx="2"/>
              <a:endCxn id="19" idx="0"/>
            </p:cNvCxnSpPr>
            <p:nvPr/>
          </p:nvCxnSpPr>
          <p:spPr>
            <a:xfrm rot="16200000" flipH="1">
              <a:off x="6444613" y="5108461"/>
              <a:ext cx="540067" cy="369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5" name="Straight Connector 24"/>
            <p:cNvCxnSpPr>
              <a:endCxn id="17" idx="0"/>
            </p:cNvCxnSpPr>
            <p:nvPr/>
          </p:nvCxnSpPr>
          <p:spPr>
            <a:xfrm rot="16200000" flipH="1">
              <a:off x="7901939" y="5108461"/>
              <a:ext cx="540067" cy="369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9" idx="2"/>
              <a:endCxn id="18" idx="0"/>
            </p:cNvCxnSpPr>
            <p:nvPr/>
          </p:nvCxnSpPr>
          <p:spPr>
            <a:xfrm rot="5400000">
              <a:off x="7580470" y="5156246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33" name="Picture 32" descr="partitiondar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1002665"/>
            <a:ext cx="6736080" cy="2731135"/>
          </a:xfrm>
          <a:prstGeom prst="rect">
            <a:avLst/>
          </a:prstGeom>
        </p:spPr>
      </p:pic>
      <p:sp useBgFill="1">
        <p:nvSpPr>
          <p:cNvPr id="28" name="Rounded Rectangular Callout 27"/>
          <p:cNvSpPr/>
          <p:nvPr/>
        </p:nvSpPr>
        <p:spPr>
          <a:xfrm>
            <a:off x="128584" y="3667154"/>
            <a:ext cx="4138615" cy="2751369"/>
          </a:xfrm>
          <a:prstGeom prst="wedgeRoundRectCallout">
            <a:avLst>
              <a:gd name="adj1" fmla="val 107001"/>
              <a:gd name="adj2" fmla="val 66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Variables: {c, f , g, </a:t>
            </a:r>
            <a:r>
              <a:rPr lang="en-US" sz="2000" dirty="0" err="1" smtClean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</a:t>
            </a:r>
            <a:r>
              <a:rPr lang="en-US" sz="2000" dirty="0" smtClean="0">
                <a:solidFill>
                  <a:schemeClr val="tx1"/>
                </a:solidFill>
              </a:rPr>
              <a:t>}, {</a:t>
            </a:r>
            <a:r>
              <a:rPr lang="en-US" sz="2000" dirty="0" err="1" smtClean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Child Separators: p(f) </a:t>
            </a:r>
            <a:endParaRPr lang="en-US" sz="2000" baseline="-25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Tree induced on the children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Shortcut potentials</a:t>
            </a:r>
            <a:r>
              <a:rPr lang="en-US" sz="2000" dirty="0" smtClean="0">
                <a:solidFill>
                  <a:schemeClr val="tx1"/>
                </a:solidFill>
              </a:rPr>
              <a:t> of children: {</a:t>
            </a:r>
            <a:r>
              <a:rPr lang="en-US" sz="2000" dirty="0" err="1" smtClean="0">
                <a:solidFill>
                  <a:schemeClr val="tx1"/>
                </a:solidFill>
              </a:rPr>
              <a:t>p(c,j,f</a:t>
            </a:r>
            <a:r>
              <a:rPr lang="en-US" sz="2000" dirty="0" smtClean="0">
                <a:solidFill>
                  <a:schemeClr val="tx1"/>
                </a:solidFill>
              </a:rPr>
              <a:t>), p(f)}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036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INDSEP - Overview</a:t>
            </a:r>
            <a:endParaRPr lang="en-US" sz="3600" dirty="0"/>
          </a:p>
        </p:txBody>
      </p:sp>
      <p:pic>
        <p:nvPicPr>
          <p:cNvPr id="29" name="Picture 28" descr="indexcontent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" y="4729050"/>
            <a:ext cx="2501901" cy="612053"/>
          </a:xfrm>
          <a:prstGeom prst="rect">
            <a:avLst/>
          </a:prstGeom>
        </p:spPr>
      </p:pic>
      <p:sp useBgFill="1">
        <p:nvSpPr>
          <p:cNvPr id="32" name="Rounded Rectangular Callout 31"/>
          <p:cNvSpPr/>
          <p:nvPr/>
        </p:nvSpPr>
        <p:spPr>
          <a:xfrm>
            <a:off x="1001714" y="3618725"/>
            <a:ext cx="4219574" cy="2576222"/>
          </a:xfrm>
          <a:prstGeom prst="wedgeRoundRectCallout">
            <a:avLst>
              <a:gd name="adj1" fmla="val 72889"/>
              <a:gd name="adj2" fmla="val -2852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Variables: {</a:t>
            </a:r>
            <a:r>
              <a:rPr lang="en-US" sz="2000" dirty="0" err="1" smtClean="0">
                <a:solidFill>
                  <a:schemeClr val="tx1"/>
                </a:solidFill>
              </a:rPr>
              <a:t>a,b</a:t>
            </a:r>
            <a:r>
              <a:rPr lang="en-US" sz="2000" dirty="0" smtClean="0">
                <a:solidFill>
                  <a:schemeClr val="tx1"/>
                </a:solidFill>
              </a:rPr>
              <a:t>,..} {</a:t>
            </a:r>
            <a:r>
              <a:rPr lang="en-US" sz="2000" dirty="0" err="1" smtClean="0">
                <a:solidFill>
                  <a:schemeClr val="tx1"/>
                </a:solidFill>
              </a:rPr>
              <a:t>c,f</a:t>
            </a:r>
            <a:r>
              <a:rPr lang="en-US" sz="2000" dirty="0" smtClean="0">
                <a:solidFill>
                  <a:schemeClr val="tx1"/>
                </a:solidFill>
              </a:rPr>
              <a:t>,..} {</a:t>
            </a:r>
            <a:r>
              <a:rPr lang="en-US" sz="2000" dirty="0" err="1" smtClean="0">
                <a:solidFill>
                  <a:schemeClr val="tx1"/>
                </a:solidFill>
              </a:rPr>
              <a:t>j,n..o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Child Separators: p(c), p(j) </a:t>
            </a:r>
            <a:endParaRPr lang="en-US" sz="2000" baseline="-25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Tree induced on the children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Shortcut potentials</a:t>
            </a:r>
            <a:r>
              <a:rPr lang="en-US" sz="2000" dirty="0" smtClean="0">
                <a:solidFill>
                  <a:schemeClr val="tx1"/>
                </a:solidFill>
              </a:rPr>
              <a:t> of children: {p(c), p(c,j), p(j)}</a:t>
            </a:r>
          </a:p>
        </p:txBody>
      </p:sp>
      <p:pic>
        <p:nvPicPr>
          <p:cNvPr id="34" name="Picture 33" descr="steinerTree1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87482" y="4764433"/>
            <a:ext cx="3201988" cy="49336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92288" y="685800"/>
            <a:ext cx="5675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Obtained by hierarchical partitioning of the junction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549585" y="1655380"/>
            <a:ext cx="4157664" cy="2279537"/>
            <a:chOff x="716344" y="2029389"/>
            <a:chExt cx="4157664" cy="2279537"/>
          </a:xfrm>
        </p:grpSpPr>
        <p:sp>
          <p:nvSpPr>
            <p:cNvPr id="35" name="Rectangle 34"/>
            <p:cNvSpPr/>
            <p:nvPr/>
          </p:nvSpPr>
          <p:spPr>
            <a:xfrm>
              <a:off x="2259395" y="202938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Root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2069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9395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6720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40" name="Straight Connector 39"/>
            <p:cNvCxnSpPr>
              <a:endCxn id="36" idx="0"/>
            </p:cNvCxnSpPr>
            <p:nvPr/>
          </p:nvCxnSpPr>
          <p:spPr>
            <a:xfrm rot="10800000" flipV="1">
              <a:off x="1332927" y="2492751"/>
              <a:ext cx="926467" cy="35027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9" idx="0"/>
            </p:cNvCxnSpPr>
            <p:nvPr/>
          </p:nvCxnSpPr>
          <p:spPr>
            <a:xfrm>
              <a:off x="3321111" y="2492304"/>
              <a:ext cx="926467" cy="3507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2"/>
              <a:endCxn id="38" idx="0"/>
            </p:cNvCxnSpPr>
            <p:nvPr/>
          </p:nvCxnSpPr>
          <p:spPr>
            <a:xfrm rot="5400000">
              <a:off x="2614891" y="2667666"/>
              <a:ext cx="350725" cy="89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16344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49436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59658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16720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02332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59395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49" name="Straight Connector 48"/>
            <p:cNvCxnSpPr>
              <a:stCxn id="36" idx="2"/>
              <a:endCxn id="43" idx="0"/>
            </p:cNvCxnSpPr>
            <p:nvPr/>
          </p:nvCxnSpPr>
          <p:spPr>
            <a:xfrm rot="5400000">
              <a:off x="883189" y="3396273"/>
              <a:ext cx="540067" cy="3594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2"/>
              <a:endCxn id="44" idx="0"/>
            </p:cNvCxnSpPr>
            <p:nvPr/>
          </p:nvCxnSpPr>
          <p:spPr>
            <a:xfrm rot="16200000" flipH="1">
              <a:off x="1199735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8" idx="2"/>
              <a:endCxn id="48" idx="0"/>
            </p:cNvCxnSpPr>
            <p:nvPr/>
          </p:nvCxnSpPr>
          <p:spPr>
            <a:xfrm rot="5400000">
              <a:off x="2383377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8" idx="2"/>
              <a:endCxn id="47" idx="0"/>
            </p:cNvCxnSpPr>
            <p:nvPr/>
          </p:nvCxnSpPr>
          <p:spPr>
            <a:xfrm rot="16200000" flipH="1">
              <a:off x="2704846" y="3391350"/>
              <a:ext cx="540067" cy="36925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0"/>
            </p:cNvCxnSpPr>
            <p:nvPr/>
          </p:nvCxnSpPr>
          <p:spPr>
            <a:xfrm rot="16200000" flipH="1">
              <a:off x="4162172" y="3391350"/>
              <a:ext cx="540067" cy="36925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9" idx="2"/>
              <a:endCxn id="46" idx="0"/>
            </p:cNvCxnSpPr>
            <p:nvPr/>
          </p:nvCxnSpPr>
          <p:spPr>
            <a:xfrm rot="5400000">
              <a:off x="3840703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Query Processing using INDSEP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973522" y="1418009"/>
            <a:ext cx="55280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{g}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95840" y="2250703"/>
            <a:ext cx="1588617" cy="1353261"/>
            <a:chOff x="3895840" y="2250703"/>
            <a:chExt cx="1588617" cy="1353261"/>
          </a:xfrm>
        </p:grpSpPr>
        <p:sp>
          <p:nvSpPr>
            <p:cNvPr id="26" name="TextBox 25"/>
            <p:cNvSpPr txBox="1"/>
            <p:nvPr/>
          </p:nvSpPr>
          <p:spPr>
            <a:xfrm>
              <a:off x="5030487" y="2250703"/>
              <a:ext cx="45397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{g}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95840" y="3234632"/>
              <a:ext cx="45397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{g}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29578" y="4655404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‘g’ using the variable set</a:t>
            </a:r>
          </a:p>
          <a:p>
            <a:endParaRPr lang="en-US" dirty="0" smtClean="0"/>
          </a:p>
          <a:p>
            <a:r>
              <a:rPr lang="en-US" dirty="0" smtClean="0"/>
              <a:t>Extract the partition P</a:t>
            </a:r>
            <a:r>
              <a:rPr lang="en-US" baseline="-25000" dirty="0" smtClean="0"/>
              <a:t>3</a:t>
            </a:r>
            <a:r>
              <a:rPr lang="en-US" dirty="0" smtClean="0"/>
              <a:t> from disk</a:t>
            </a:r>
          </a:p>
          <a:p>
            <a:endParaRPr lang="en-US" dirty="0" smtClean="0"/>
          </a:p>
          <a:p>
            <a:r>
              <a:rPr lang="en-US" dirty="0" smtClean="0"/>
              <a:t>Determine p(g) from the junction tree stored in 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63786" y="4241405"/>
            <a:ext cx="3103242" cy="698500"/>
            <a:chOff x="716344" y="5067935"/>
            <a:chExt cx="3103242" cy="698500"/>
          </a:xfrm>
        </p:grpSpPr>
        <p:pic>
          <p:nvPicPr>
            <p:cNvPr id="29" name="Picture 28" descr="p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863786" y="5067935"/>
              <a:ext cx="1955800" cy="6985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16344" y="5185727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75030" y="4755239"/>
            <a:ext cx="4539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{g}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6869" y="5486400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Number of disk accesses is only 3</a:t>
            </a:r>
          </a:p>
          <a:p>
            <a:endParaRPr lang="en-US" dirty="0" smtClean="0"/>
          </a:p>
          <a:p>
            <a:r>
              <a:rPr lang="en-US" dirty="0" smtClean="0"/>
              <a:t>Logarithmic (like) number of disk accesses for query processing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6070" y="723636"/>
            <a:ext cx="5093345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Recursion on the hierarchical index structure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0" y="4355068"/>
            <a:ext cx="21725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Isn’t this expensive 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Query Processing using INDSEP</a:t>
            </a:r>
            <a:endParaRPr lang="en-US" sz="3600" dirty="0"/>
          </a:p>
        </p:txBody>
      </p:sp>
      <p:grpSp>
        <p:nvGrpSpPr>
          <p:cNvPr id="3" name="Group 66"/>
          <p:cNvGrpSpPr/>
          <p:nvPr/>
        </p:nvGrpSpPr>
        <p:grpSpPr>
          <a:xfrm>
            <a:off x="716344" y="2029389"/>
            <a:ext cx="4157664" cy="2279537"/>
            <a:chOff x="716344" y="2029389"/>
            <a:chExt cx="4157664" cy="2279537"/>
          </a:xfrm>
        </p:grpSpPr>
        <p:sp>
          <p:nvSpPr>
            <p:cNvPr id="4" name="Rectangle 3"/>
            <p:cNvSpPr/>
            <p:nvPr/>
          </p:nvSpPr>
          <p:spPr>
            <a:xfrm>
              <a:off x="2259395" y="202938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Root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2069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59395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6720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8" name="Straight Connector 7"/>
            <p:cNvCxnSpPr>
              <a:endCxn id="5" idx="0"/>
            </p:cNvCxnSpPr>
            <p:nvPr/>
          </p:nvCxnSpPr>
          <p:spPr>
            <a:xfrm rot="10800000" flipV="1">
              <a:off x="1332927" y="2492751"/>
              <a:ext cx="926467" cy="35027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>
              <a:endCxn id="7" idx="0"/>
            </p:cNvCxnSpPr>
            <p:nvPr/>
          </p:nvCxnSpPr>
          <p:spPr>
            <a:xfrm>
              <a:off x="3321111" y="2492304"/>
              <a:ext cx="926467" cy="35072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>
              <a:stCxn id="4" idx="2"/>
              <a:endCxn id="6" idx="0"/>
            </p:cNvCxnSpPr>
            <p:nvPr/>
          </p:nvCxnSpPr>
          <p:spPr>
            <a:xfrm rot="5400000">
              <a:off x="2614891" y="2667666"/>
              <a:ext cx="350725" cy="89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16344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9436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9658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16720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02332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59395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25" name="Straight Connector 24"/>
            <p:cNvCxnSpPr>
              <a:stCxn id="5" idx="2"/>
              <a:endCxn id="19" idx="0"/>
            </p:cNvCxnSpPr>
            <p:nvPr/>
          </p:nvCxnSpPr>
          <p:spPr>
            <a:xfrm rot="5400000">
              <a:off x="883189" y="3396273"/>
              <a:ext cx="540067" cy="3594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5" idx="2"/>
              <a:endCxn id="20" idx="0"/>
            </p:cNvCxnSpPr>
            <p:nvPr/>
          </p:nvCxnSpPr>
          <p:spPr>
            <a:xfrm rot="16200000" flipH="1">
              <a:off x="1199735" y="3439135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>
              <a:stCxn id="6" idx="2"/>
              <a:endCxn id="24" idx="0"/>
            </p:cNvCxnSpPr>
            <p:nvPr/>
          </p:nvCxnSpPr>
          <p:spPr>
            <a:xfrm rot="5400000">
              <a:off x="2383377" y="3439135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>
              <a:stCxn id="6" idx="2"/>
              <a:endCxn id="23" idx="0"/>
            </p:cNvCxnSpPr>
            <p:nvPr/>
          </p:nvCxnSpPr>
          <p:spPr>
            <a:xfrm rot="16200000" flipH="1">
              <a:off x="2704846" y="3391350"/>
              <a:ext cx="540067" cy="369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>
              <a:endCxn id="21" idx="0"/>
            </p:cNvCxnSpPr>
            <p:nvPr/>
          </p:nvCxnSpPr>
          <p:spPr>
            <a:xfrm rot="16200000" flipH="1">
              <a:off x="4162172" y="3391350"/>
              <a:ext cx="540067" cy="369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>
              <a:stCxn id="7" idx="2"/>
              <a:endCxn id="22" idx="0"/>
            </p:cNvCxnSpPr>
            <p:nvPr/>
          </p:nvCxnSpPr>
          <p:spPr>
            <a:xfrm rot="5400000">
              <a:off x="3840703" y="3439135"/>
              <a:ext cx="540067" cy="2736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855649" y="1528476"/>
            <a:ext cx="930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{b, e, o}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457" y="2527292"/>
            <a:ext cx="4672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92" y="2492751"/>
            <a:ext cx="6976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{b, e}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16682" y="2527292"/>
            <a:ext cx="4674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{o}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7753" y="2342626"/>
            <a:ext cx="9034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{b, e, c}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63786" y="2342626"/>
            <a:ext cx="6106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{c, j}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59658" y="2380560"/>
            <a:ext cx="6381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{j, o}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457" y="4826674"/>
            <a:ext cx="57150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Construct Steiner tree on query rvs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Is shortcut potential sufficient 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Recursively proceed along its children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Assemble the probabilities obtained from the children</a:t>
            </a:r>
          </a:p>
        </p:txBody>
      </p:sp>
      <p:pic>
        <p:nvPicPr>
          <p:cNvPr id="69" name="Picture 68" descr="another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442260" y="2749892"/>
            <a:ext cx="3688080" cy="985520"/>
          </a:xfrm>
          <a:prstGeom prst="rect">
            <a:avLst/>
          </a:prstGeom>
        </p:spPr>
      </p:pic>
      <p:pic>
        <p:nvPicPr>
          <p:cNvPr id="73" name="Picture 72" descr="steinerTree1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80000" y="1535858"/>
            <a:ext cx="4064000" cy="7239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858000" y="3621176"/>
            <a:ext cx="930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{b, e, </a:t>
            </a:r>
            <a:r>
              <a:rPr lang="en-US" b="1" dirty="0" err="1" smtClean="0">
                <a:solidFill>
                  <a:schemeClr val="tx1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}           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C04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4" grpId="0" animBg="1"/>
      <p:bldP spid="75" grpId="0" animBg="1"/>
      <p:bldP spid="76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79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Aggregation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3500" y="2658363"/>
            <a:ext cx="4157664" cy="2279537"/>
            <a:chOff x="716344" y="2029389"/>
            <a:chExt cx="4157664" cy="2279537"/>
          </a:xfrm>
        </p:grpSpPr>
        <p:sp>
          <p:nvSpPr>
            <p:cNvPr id="5" name="Rectangle 4"/>
            <p:cNvSpPr/>
            <p:nvPr/>
          </p:nvSpPr>
          <p:spPr>
            <a:xfrm>
              <a:off x="2259395" y="202938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Root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2069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59395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6720" y="2843029"/>
              <a:ext cx="1061717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9" name="Straight Connector 8"/>
            <p:cNvCxnSpPr>
              <a:endCxn id="6" idx="0"/>
            </p:cNvCxnSpPr>
            <p:nvPr/>
          </p:nvCxnSpPr>
          <p:spPr>
            <a:xfrm rot="10800000" flipV="1">
              <a:off x="1332927" y="2492751"/>
              <a:ext cx="926467" cy="35027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8" idx="0"/>
            </p:cNvCxnSpPr>
            <p:nvPr/>
          </p:nvCxnSpPr>
          <p:spPr>
            <a:xfrm>
              <a:off x="3321111" y="2492304"/>
              <a:ext cx="926467" cy="3507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  <a:endCxn id="7" idx="0"/>
            </p:cNvCxnSpPr>
            <p:nvPr/>
          </p:nvCxnSpPr>
          <p:spPr>
            <a:xfrm rot="5400000">
              <a:off x="2614891" y="2667666"/>
              <a:ext cx="350725" cy="89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16344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49436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59658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6720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02332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59395" y="3846011"/>
              <a:ext cx="514350" cy="46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P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cxnSp>
          <p:nvCxnSpPr>
            <p:cNvPr id="18" name="Straight Connector 17"/>
            <p:cNvCxnSpPr>
              <a:stCxn id="6" idx="2"/>
              <a:endCxn id="12" idx="0"/>
            </p:cNvCxnSpPr>
            <p:nvPr/>
          </p:nvCxnSpPr>
          <p:spPr>
            <a:xfrm rot="5400000">
              <a:off x="883189" y="3396273"/>
              <a:ext cx="540067" cy="3594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13" idx="0"/>
            </p:cNvCxnSpPr>
            <p:nvPr/>
          </p:nvCxnSpPr>
          <p:spPr>
            <a:xfrm rot="16200000" flipH="1">
              <a:off x="1199735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2"/>
              <a:endCxn id="17" idx="0"/>
            </p:cNvCxnSpPr>
            <p:nvPr/>
          </p:nvCxnSpPr>
          <p:spPr>
            <a:xfrm rot="5400000">
              <a:off x="2383377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2"/>
              <a:endCxn id="16" idx="0"/>
            </p:cNvCxnSpPr>
            <p:nvPr/>
          </p:nvCxnSpPr>
          <p:spPr>
            <a:xfrm rot="16200000" flipH="1">
              <a:off x="2704846" y="3391350"/>
              <a:ext cx="540067" cy="36925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4" idx="0"/>
            </p:cNvCxnSpPr>
            <p:nvPr/>
          </p:nvCxnSpPr>
          <p:spPr>
            <a:xfrm rot="16200000" flipH="1">
              <a:off x="4162172" y="3391350"/>
              <a:ext cx="540067" cy="36925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2"/>
              <a:endCxn id="15" idx="0"/>
            </p:cNvCxnSpPr>
            <p:nvPr/>
          </p:nvCxnSpPr>
          <p:spPr>
            <a:xfrm rot="5400000">
              <a:off x="3840703" y="3439135"/>
              <a:ext cx="540067" cy="273683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98356" y="2046612"/>
            <a:ext cx="2344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 = b + c + d + k + n + 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77616" y="2289031"/>
            <a:ext cx="4924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{Q}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6741" y="3287337"/>
            <a:ext cx="9735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{b, c, d}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9370" y="3287337"/>
            <a:ext cx="334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3838" y="3287337"/>
            <a:ext cx="7439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{n, o}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356025" y="3674026"/>
            <a:ext cx="1373318" cy="1107996"/>
            <a:chOff x="6172200" y="2843029"/>
            <a:chExt cx="1373318" cy="1107996"/>
          </a:xfrm>
        </p:grpSpPr>
        <p:sp>
          <p:nvSpPr>
            <p:cNvPr id="33" name="TextBox 32"/>
            <p:cNvSpPr txBox="1"/>
            <p:nvPr/>
          </p:nvSpPr>
          <p:spPr>
            <a:xfrm>
              <a:off x="6172200" y="2843029"/>
              <a:ext cx="137331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b + c + d 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3212361"/>
              <a:ext cx="69941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= k 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200" y="3581693"/>
              <a:ext cx="105682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= n + o 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52796" y="3287337"/>
            <a:ext cx="736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{Y</a:t>
            </a:r>
            <a:r>
              <a:rPr lang="en-US" baseline="-25000" dirty="0" smtClean="0"/>
              <a:t>1</a:t>
            </a:r>
            <a:r>
              <a:rPr lang="en-US" dirty="0" smtClean="0"/>
              <a:t>, c}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66551" y="3304694"/>
            <a:ext cx="9028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{c, Y</a:t>
            </a:r>
            <a:r>
              <a:rPr lang="en-US" baseline="-25000" dirty="0" smtClean="0"/>
              <a:t>2</a:t>
            </a:r>
            <a:r>
              <a:rPr lang="en-US" dirty="0" smtClean="0"/>
              <a:t>, j}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25106" y="3287337"/>
            <a:ext cx="6853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{j, Y</a:t>
            </a:r>
            <a:r>
              <a:rPr lang="en-US" baseline="-25000" dirty="0" smtClean="0"/>
              <a:t>3</a:t>
            </a:r>
            <a:r>
              <a:rPr lang="en-US" dirty="0" smtClean="0"/>
              <a:t>}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5087" y="4210667"/>
            <a:ext cx="10951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dirty="0" err="1" smtClean="0"/>
              <a:t>b+c</a:t>
            </a:r>
            <a:r>
              <a:rPr lang="en-US" dirty="0" smtClean="0"/>
              <a:t>, c, a}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40082" y="4210667"/>
            <a:ext cx="6719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{d, a}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37850" y="1219200"/>
            <a:ext cx="63914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“Push” the aggregate inside the index and exploit </a:t>
            </a:r>
            <a:r>
              <a:rPr lang="en-US" i="1" dirty="0" smtClean="0"/>
              <a:t>decomposability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71883" y="6248400"/>
            <a:ext cx="62529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Currently working on supporting more complex SQL style queries</a:t>
            </a:r>
            <a:endParaRPr lang="en-US" i="1" dirty="0"/>
          </a:p>
        </p:txBody>
      </p:sp>
      <p:pic>
        <p:nvPicPr>
          <p:cNvPr id="44" name="Picture 43" descr="steinerTree1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9989" y="5257800"/>
            <a:ext cx="4064000" cy="7239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99370" y="4210667"/>
            <a:ext cx="9028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{c, Y</a:t>
            </a:r>
            <a:r>
              <a:rPr lang="en-US" baseline="-25000" dirty="0" smtClean="0"/>
              <a:t>2</a:t>
            </a:r>
            <a:r>
              <a:rPr lang="en-US" dirty="0" smtClean="0"/>
              <a:t>, j}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53885" y="4210667"/>
            <a:ext cx="78739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{j, </a:t>
            </a:r>
            <a:r>
              <a:rPr lang="en-US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dirty="0" smtClean="0"/>
              <a:t>}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70822" y="4228024"/>
            <a:ext cx="6206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dirty="0" err="1" smtClean="0"/>
              <a:t>l</a:t>
            </a:r>
            <a:r>
              <a:rPr lang="en-US" dirty="0" smtClean="0"/>
              <a:t>, </a:t>
            </a:r>
            <a:r>
              <a:rPr lang="en-US" dirty="0" err="1" smtClean="0"/>
              <a:t>o</a:t>
            </a:r>
            <a:r>
              <a:rPr lang="en-US" dirty="0" smtClean="0"/>
              <a:t>}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Probabilistic Databases as Junction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Querying Junction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Shortcut Potentials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Overview of Data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Querying using 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Inference queries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Aggregation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Building INDSEP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Handling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itioningtr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85744" y="3613668"/>
            <a:ext cx="4476750" cy="307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INDSEP: Partitioning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9150" y="944562"/>
            <a:ext cx="7696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Subroutine</a:t>
            </a:r>
            <a:r>
              <a:rPr lang="en-US" dirty="0" smtClean="0"/>
              <a:t>: we use the linear tree partitioning algo of Kundu, Misra et al. [KM77]</a:t>
            </a:r>
          </a:p>
          <a:p>
            <a:endParaRPr lang="en-US" dirty="0" smtClean="0"/>
          </a:p>
          <a:p>
            <a:r>
              <a:rPr lang="en-US" dirty="0" smtClean="0"/>
              <a:t>Input: </a:t>
            </a:r>
            <a:r>
              <a:rPr lang="en-US" b="1" dirty="0" smtClean="0"/>
              <a:t>node weighted </a:t>
            </a:r>
            <a:r>
              <a:rPr lang="en-US" dirty="0" smtClean="0"/>
              <a:t>tree , block size</a:t>
            </a:r>
            <a:r>
              <a:rPr lang="en-US" b="1" dirty="0" smtClean="0"/>
              <a:t> B</a:t>
            </a:r>
            <a:endParaRPr lang="en-US" dirty="0" smtClean="0"/>
          </a:p>
          <a:p>
            <a:r>
              <a:rPr lang="en-US" dirty="0" smtClean="0"/>
              <a:t>Output: A Partitioning into </a:t>
            </a:r>
            <a:r>
              <a:rPr lang="en-US" b="1" dirty="0" smtClean="0"/>
              <a:t>connected components</a:t>
            </a:r>
            <a:r>
              <a:rPr lang="en-US" dirty="0" smtClean="0"/>
              <a:t> such that:</a:t>
            </a:r>
          </a:p>
          <a:p>
            <a:pPr marL="342900" indent="-342900">
              <a:buAutoNum type="arabicParenBoth"/>
            </a:pPr>
            <a:r>
              <a:rPr lang="en-US" dirty="0" smtClean="0"/>
              <a:t>each component has size &lt;= B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number of components is </a:t>
            </a:r>
            <a:r>
              <a:rPr lang="en-US" b="1" dirty="0" smtClean="0"/>
              <a:t>minimum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partitioningtre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33879" y="3527943"/>
            <a:ext cx="4572000" cy="3162300"/>
          </a:xfrm>
          <a:prstGeom prst="rect">
            <a:avLst/>
          </a:prstGeom>
        </p:spPr>
      </p:pic>
      <p:pic>
        <p:nvPicPr>
          <p:cNvPr id="8" name="Picture 7" descr="partitioningtre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633879" y="4038600"/>
            <a:ext cx="4924425" cy="2505075"/>
          </a:xfrm>
          <a:prstGeom prst="rect">
            <a:avLst/>
          </a:prstGeom>
        </p:spPr>
      </p:pic>
      <p:pic>
        <p:nvPicPr>
          <p:cNvPr id="9" name="Picture 8" descr="partitioningtre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633879" y="3832743"/>
            <a:ext cx="5257800" cy="2857500"/>
          </a:xfrm>
          <a:prstGeom prst="rect">
            <a:avLst/>
          </a:prstGeom>
        </p:spPr>
      </p:pic>
      <p:pic>
        <p:nvPicPr>
          <p:cNvPr id="10" name="Picture 9" descr="partitioningtre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027680" y="4038600"/>
            <a:ext cx="4003040" cy="1960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0086" y="1729392"/>
            <a:ext cx="212318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/>
            <a:r>
              <a:rPr lang="en-US" dirty="0" smtClean="0"/>
              <a:t>Linear in size of tree, </a:t>
            </a:r>
          </a:p>
          <a:p>
            <a:pPr marL="0"/>
            <a:r>
              <a:rPr lang="en-US" dirty="0" smtClean="0"/>
              <a:t>pseudo-linear in 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865" y="3158611"/>
            <a:ext cx="26338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BOTTOM-UP ALGORITHM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49231" y="3244336"/>
            <a:ext cx="5706311" cy="2924453"/>
            <a:chOff x="1049231" y="3244336"/>
            <a:chExt cx="5706311" cy="2924453"/>
          </a:xfrm>
        </p:grpSpPr>
        <p:grpSp>
          <p:nvGrpSpPr>
            <p:cNvPr id="17" name="Group 16"/>
            <p:cNvGrpSpPr/>
            <p:nvPr/>
          </p:nvGrpSpPr>
          <p:grpSpPr>
            <a:xfrm>
              <a:off x="1049231" y="5799455"/>
              <a:ext cx="3317664" cy="369334"/>
              <a:chOff x="2930737" y="5967212"/>
              <a:chExt cx="3317664" cy="3693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930737" y="5967214"/>
                <a:ext cx="2461544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weight = size(p(cfg)) = 8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0800000" flipV="1">
                <a:off x="5392282" y="5967212"/>
                <a:ext cx="856119" cy="184667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214494" y="3244336"/>
              <a:ext cx="2541048" cy="1011198"/>
              <a:chOff x="6096000" y="3412093"/>
              <a:chExt cx="2541048" cy="101119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400538" y="3412093"/>
                <a:ext cx="223651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weight = size(p(a)) = 2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6096000" y="3781427"/>
                <a:ext cx="1178137" cy="641864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5029200" y="3527943"/>
            <a:ext cx="3868266" cy="2271514"/>
            <a:chOff x="5029200" y="3527943"/>
            <a:chExt cx="3868266" cy="2271514"/>
          </a:xfrm>
        </p:grpSpPr>
        <p:sp>
          <p:nvSpPr>
            <p:cNvPr id="31" name="Rectangle 30"/>
            <p:cNvSpPr/>
            <p:nvPr/>
          </p:nvSpPr>
          <p:spPr>
            <a:xfrm>
              <a:off x="6545540" y="3527943"/>
              <a:ext cx="235192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smtClean="0"/>
                <a:t>weight = size(p(jl)) = 4+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241002" y="3897277"/>
              <a:ext cx="1178137" cy="64186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849569" y="5430125"/>
              <a:ext cx="246734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smtClean="0"/>
                <a:t>weight = size(p(cjf)) = 8+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029200" y="5430125"/>
              <a:ext cx="820369" cy="20867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INDSEP: Variable Renaming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1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Each node stores all the variables present in its </a:t>
            </a:r>
            <a:r>
              <a:rPr lang="en-US" sz="2600" dirty="0" err="1" smtClean="0"/>
              <a:t>subtree</a:t>
            </a:r>
            <a:r>
              <a:rPr lang="en-US" sz="2600" dirty="0" smtClean="0"/>
              <a:t> - </a:t>
            </a:r>
            <a:r>
              <a:rPr lang="en-US" sz="2600" i="1" dirty="0" smtClean="0"/>
              <a:t>inefficient</a:t>
            </a:r>
          </a:p>
          <a:p>
            <a:r>
              <a:rPr lang="en-US" sz="2600" dirty="0" smtClean="0"/>
              <a:t>Rename variables so that we can store a range (not sets)</a:t>
            </a:r>
          </a:p>
          <a:p>
            <a:r>
              <a:rPr lang="en-US" sz="2600" dirty="0" smtClean="0"/>
              <a:t>Each partition will have</a:t>
            </a:r>
          </a:p>
          <a:p>
            <a:pPr lvl="1"/>
            <a:r>
              <a:rPr lang="en-US" sz="2400" dirty="0" smtClean="0"/>
              <a:t>(min, max)  e.g. [4, 7]</a:t>
            </a:r>
          </a:p>
          <a:p>
            <a:pPr lvl="1"/>
            <a:r>
              <a:rPr lang="en-US" sz="2400" dirty="0" smtClean="0"/>
              <a:t>add-list e.g. {2}</a:t>
            </a:r>
          </a:p>
          <a:p>
            <a:r>
              <a:rPr lang="en-US" sz="2600" dirty="0" smtClean="0"/>
              <a:t>Mapping is stored in another relation, indexed by hash table</a:t>
            </a:r>
          </a:p>
          <a:p>
            <a:r>
              <a:rPr lang="en-US" sz="2600" dirty="0" smtClean="0"/>
              <a:t>Updates ? [Paper]</a:t>
            </a:r>
            <a:endParaRPr lang="en-US" sz="2600" dirty="0"/>
          </a:p>
        </p:txBody>
      </p:sp>
      <p:pic>
        <p:nvPicPr>
          <p:cNvPr id="25" name="Picture 2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88" y="1828800"/>
            <a:ext cx="3195564" cy="17920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37188" y="3886200"/>
            <a:ext cx="3195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Starting from the leftmost partition assign numbers from 0 to the variables,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Increment the counter when new variables are seen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Overlapping variables fall into the add-list.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600" dirty="0" smtClean="0"/>
              <a:t>Update Processing [very briefly]</a:t>
            </a:r>
            <a:endParaRPr lang="en-US" sz="3600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8205320" cy="248443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We support two kinds of updates:</a:t>
            </a:r>
          </a:p>
          <a:p>
            <a:pPr lvl="1"/>
            <a:r>
              <a:rPr lang="en-US" sz="2400" dirty="0" smtClean="0"/>
              <a:t>Updates to existing probabilities</a:t>
            </a:r>
          </a:p>
          <a:p>
            <a:pPr lvl="1"/>
            <a:r>
              <a:rPr lang="en-US" sz="2400" dirty="0" smtClean="0"/>
              <a:t>Inserting new data [discussed in paper]</a:t>
            </a:r>
          </a:p>
          <a:p>
            <a:r>
              <a:rPr lang="en-US" sz="2800" dirty="0" smtClean="0"/>
              <a:t>On modifying a certain probability:</a:t>
            </a:r>
          </a:p>
          <a:p>
            <a:pPr lvl="1"/>
            <a:r>
              <a:rPr lang="en-US" sz="2400" dirty="0" smtClean="0"/>
              <a:t>Every clique in the junction tree needs to be modified [Inefficient]</a:t>
            </a:r>
          </a:p>
          <a:p>
            <a:pPr lvl="1"/>
            <a:r>
              <a:rPr lang="en-US" sz="2400" dirty="0" smtClean="0"/>
              <a:t>We develop a lazy algorithm: future queries take the burden of updating the index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45347" y="3920570"/>
            <a:ext cx="1061717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Root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022" y="4734210"/>
            <a:ext cx="804542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I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2145348" y="4734210"/>
            <a:ext cx="900112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I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3602672" y="4734210"/>
            <a:ext cx="900113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I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cxnSp>
        <p:nvCxnSpPr>
          <p:cNvPr id="45" name="Straight Connector 44"/>
          <p:cNvCxnSpPr>
            <a:endCxn id="42" idx="0"/>
          </p:cNvCxnSpPr>
          <p:nvPr/>
        </p:nvCxnSpPr>
        <p:spPr>
          <a:xfrm rot="10800000" flipV="1">
            <a:off x="1090293" y="4383932"/>
            <a:ext cx="1055054" cy="350278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" name="Straight Connector 45"/>
          <p:cNvCxnSpPr>
            <a:endCxn id="44" idx="0"/>
          </p:cNvCxnSpPr>
          <p:nvPr/>
        </p:nvCxnSpPr>
        <p:spPr>
          <a:xfrm>
            <a:off x="3207063" y="4383485"/>
            <a:ext cx="845666" cy="350725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" name="Straight Connector 46"/>
          <p:cNvCxnSpPr>
            <a:stCxn id="41" idx="2"/>
            <a:endCxn id="43" idx="0"/>
          </p:cNvCxnSpPr>
          <p:nvPr/>
        </p:nvCxnSpPr>
        <p:spPr>
          <a:xfrm rot="5400000">
            <a:off x="2460443" y="4518446"/>
            <a:ext cx="350725" cy="80802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8" name="Rectangle 47"/>
          <p:cNvSpPr/>
          <p:nvPr/>
        </p:nvSpPr>
        <p:spPr>
          <a:xfrm>
            <a:off x="457200" y="5737191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9" name="Rectangle 48"/>
          <p:cNvSpPr/>
          <p:nvPr/>
        </p:nvSpPr>
        <p:spPr>
          <a:xfrm>
            <a:off x="1090292" y="5737191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4052730" y="5737192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3409792" y="5737192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2595405" y="5737192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1952468" y="5737192"/>
            <a:ext cx="514350" cy="4629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/>
              <a:t>P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cxnSp>
        <p:nvCxnSpPr>
          <p:cNvPr id="54" name="Straight Connector 53"/>
          <p:cNvCxnSpPr>
            <a:stCxn id="42" idx="2"/>
            <a:endCxn id="48" idx="0"/>
          </p:cNvCxnSpPr>
          <p:nvPr/>
        </p:nvCxnSpPr>
        <p:spPr>
          <a:xfrm rot="5400000">
            <a:off x="632301" y="5279199"/>
            <a:ext cx="540066" cy="375918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5" name="Straight Connector 54"/>
          <p:cNvCxnSpPr>
            <a:stCxn id="42" idx="2"/>
            <a:endCxn id="49" idx="0"/>
          </p:cNvCxnSpPr>
          <p:nvPr/>
        </p:nvCxnSpPr>
        <p:spPr>
          <a:xfrm rot="16200000" flipH="1">
            <a:off x="948847" y="5338571"/>
            <a:ext cx="540066" cy="257174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6" name="Straight Connector 55"/>
          <p:cNvCxnSpPr>
            <a:stCxn id="43" idx="2"/>
            <a:endCxn id="53" idx="0"/>
          </p:cNvCxnSpPr>
          <p:nvPr/>
        </p:nvCxnSpPr>
        <p:spPr>
          <a:xfrm rot="5400000">
            <a:off x="2132491" y="5274278"/>
            <a:ext cx="540067" cy="385761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43" idx="2"/>
            <a:endCxn id="52" idx="0"/>
          </p:cNvCxnSpPr>
          <p:nvPr/>
        </p:nvCxnSpPr>
        <p:spPr>
          <a:xfrm rot="16200000" flipH="1">
            <a:off x="2453959" y="5338570"/>
            <a:ext cx="540067" cy="257176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44" idx="2"/>
            <a:endCxn id="50" idx="0"/>
          </p:cNvCxnSpPr>
          <p:nvPr/>
        </p:nvCxnSpPr>
        <p:spPr>
          <a:xfrm rot="16200000" flipH="1">
            <a:off x="3911284" y="5338570"/>
            <a:ext cx="540067" cy="257176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8" name="Straight Connector 67"/>
          <p:cNvCxnSpPr>
            <a:stCxn id="44" idx="2"/>
            <a:endCxn id="51" idx="0"/>
          </p:cNvCxnSpPr>
          <p:nvPr/>
        </p:nvCxnSpPr>
        <p:spPr>
          <a:xfrm rot="5400000">
            <a:off x="3589815" y="5274277"/>
            <a:ext cx="540067" cy="385762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9" name="Rectangle 68"/>
          <p:cNvSpPr/>
          <p:nvPr/>
        </p:nvSpPr>
        <p:spPr>
          <a:xfrm>
            <a:off x="4502785" y="4934051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4502785" y="4648200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1492564" y="4648200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1492564" y="4934051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3045460" y="4648200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3045460" y="4934050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3200400" y="3623126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3207065" y="3927926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sp>
        <p:nvSpPr>
          <p:cNvPr id="84" name="Rectangle 83"/>
          <p:cNvSpPr/>
          <p:nvPr/>
        </p:nvSpPr>
        <p:spPr>
          <a:xfrm>
            <a:off x="3207064" y="4232726"/>
            <a:ext cx="257175" cy="2630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aseline="-25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4567080" y="3551238"/>
            <a:ext cx="3560592" cy="2417412"/>
            <a:chOff x="4567080" y="3551238"/>
            <a:chExt cx="3560592" cy="2417412"/>
          </a:xfrm>
        </p:grpSpPr>
        <p:sp>
          <p:nvSpPr>
            <p:cNvPr id="86" name="TextBox 85"/>
            <p:cNvSpPr txBox="1"/>
            <p:nvPr/>
          </p:nvSpPr>
          <p:spPr>
            <a:xfrm>
              <a:off x="5905752" y="3551238"/>
              <a:ext cx="22219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Suppose update at P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cxnSp>
          <p:nvCxnSpPr>
            <p:cNvPr id="87" name="Curved Connector 66"/>
            <p:cNvCxnSpPr>
              <a:stCxn id="86" idx="2"/>
              <a:endCxn id="50" idx="3"/>
            </p:cNvCxnSpPr>
            <p:nvPr/>
          </p:nvCxnSpPr>
          <p:spPr>
            <a:xfrm rot="5400000">
              <a:off x="4767856" y="3719794"/>
              <a:ext cx="2048080" cy="2449632"/>
            </a:xfrm>
            <a:prstGeom prst="curvedConnector2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5905752" y="4198818"/>
            <a:ext cx="22040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Load P</a:t>
            </a:r>
            <a:r>
              <a:rPr lang="en-US" baseline="-25000" dirty="0" smtClean="0"/>
              <a:t>6  </a:t>
            </a:r>
            <a:r>
              <a:rPr lang="en-US" dirty="0" smtClean="0"/>
              <a:t>and update it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720689" y="4827792"/>
            <a:ext cx="29418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Load I</a:t>
            </a:r>
            <a:r>
              <a:rPr lang="en-US" baseline="-25000" dirty="0" smtClean="0"/>
              <a:t>3  </a:t>
            </a:r>
            <a:r>
              <a:rPr lang="en-US" dirty="0" smtClean="0"/>
              <a:t>and update  shortcuts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720689" y="5367860"/>
            <a:ext cx="32009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Load root</a:t>
            </a:r>
            <a:r>
              <a:rPr lang="en-US" baseline="-25000" dirty="0" smtClean="0"/>
              <a:t>  </a:t>
            </a:r>
            <a:r>
              <a:rPr lang="en-US" dirty="0" smtClean="0"/>
              <a:t>and update  shortcuts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768498" y="3594710"/>
            <a:ext cx="4411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{k}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025672" y="4486311"/>
            <a:ext cx="4411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{k}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749739" y="5367860"/>
            <a:ext cx="4411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{k}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606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Correlated Probabilistic data generated in many scenarios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627257"/>
            <a:ext cx="799616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Data Integration [AFM06]: Conflicting information best captured using “mutual exclusivity”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2667000"/>
            <a:ext cx="799616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Information Extraction [JK+06]: Annotations on consecutive text segments are strongly correlated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38025" y="3737475"/>
            <a:ext cx="6305550" cy="2503488"/>
            <a:chOff x="1801813" y="4076700"/>
            <a:chExt cx="6305550" cy="2503488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801839" y="4076700"/>
              <a:ext cx="6305449" cy="1830388"/>
              <a:chOff x="1801839" y="4076700"/>
              <a:chExt cx="6305449" cy="1830388"/>
            </a:xfrm>
          </p:grpSpPr>
          <p:sp>
            <p:nvSpPr>
              <p:cNvPr id="29" name="TextBox 18"/>
              <p:cNvSpPr txBox="1">
                <a:spLocks noChangeArrowheads="1"/>
              </p:cNvSpPr>
              <p:nvPr/>
            </p:nvSpPr>
            <p:spPr bwMode="auto">
              <a:xfrm>
                <a:off x="2516188" y="4076700"/>
                <a:ext cx="42037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i="0" dirty="0"/>
                  <a:t>Bill    can    be    reached    at    3-4057</a:t>
                </a:r>
              </a:p>
            </p:txBody>
          </p:sp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1801839" y="4511675"/>
                <a:ext cx="2460666" cy="1395413"/>
                <a:chOff x="1548190" y="5031624"/>
                <a:chExt cx="2460860" cy="139623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 bwMode="auto">
                <a:xfrm rot="16200000" flipH="1">
                  <a:off x="2225177" y="5321516"/>
                  <a:ext cx="592485" cy="12701"/>
                </a:xfrm>
                <a:prstGeom prst="straightConnector1">
                  <a:avLst/>
                </a:prstGeom>
                <a:ln w="762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548190" y="5781524"/>
                  <a:ext cx="246086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annotation: first name</a:t>
                  </a:r>
                </a:p>
                <a:p>
                  <a:r>
                    <a:rPr lang="en-US" dirty="0" err="1"/>
                    <a:t>prob</a:t>
                  </a:r>
                  <a:r>
                    <a:rPr lang="en-US" dirty="0"/>
                    <a:t>: 80%</a:t>
                  </a:r>
                </a:p>
              </p:txBody>
            </p:sp>
          </p:grpSp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5172049" y="4470401"/>
                <a:ext cx="2935239" cy="1396999"/>
                <a:chOff x="1548190" y="5031625"/>
                <a:chExt cx="2936163" cy="1396230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 bwMode="auto">
                <a:xfrm rot="16200000" flipH="1">
                  <a:off x="2224919" y="5321972"/>
                  <a:ext cx="593398" cy="12704"/>
                </a:xfrm>
                <a:prstGeom prst="straightConnector1">
                  <a:avLst/>
                </a:prstGeom>
                <a:ln w="762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548190" y="5781524"/>
                  <a:ext cx="2936163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annotation: phone number</a:t>
                  </a:r>
                </a:p>
                <a:p>
                  <a:r>
                    <a:rPr lang="en-US" dirty="0" err="1"/>
                    <a:t>prob</a:t>
                  </a:r>
                  <a:r>
                    <a:rPr lang="en-US" dirty="0"/>
                    <a:t>: 90%</a:t>
                  </a:r>
                </a:p>
              </p:txBody>
            </p:sp>
          </p:grpSp>
        </p:grp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3098800" y="5768975"/>
              <a:ext cx="3009900" cy="811213"/>
              <a:chOff x="3098800" y="5768975"/>
              <a:chExt cx="3009900" cy="811213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4402138" y="5818188"/>
                <a:ext cx="738187" cy="361950"/>
              </a:xfrm>
              <a:prstGeom prst="straightConnector1">
                <a:avLst/>
              </a:prstGeom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rot="10800000">
                <a:off x="3132138" y="5768975"/>
                <a:ext cx="1282700" cy="436563"/>
              </a:xfrm>
              <a:prstGeom prst="straightConnector1">
                <a:avLst/>
              </a:prstGeom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3098800" y="6210300"/>
                <a:ext cx="30099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High positive correlation</a:t>
                </a:r>
                <a:endParaRPr lang="en-US" dirty="0"/>
              </a:p>
            </p:txBody>
          </p:sp>
        </p:grpSp>
      </p:grpSp>
      <p:pic>
        <p:nvPicPr>
          <p:cNvPr id="37" name="Picture 36" descr="integr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0" y="2335143"/>
            <a:ext cx="7686420" cy="173721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635" y="3718416"/>
            <a:ext cx="79961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Sensor Networks [KD08]: Very strong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correlations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915092" y="4294370"/>
          <a:ext cx="3786338" cy="2270759"/>
        </p:xfrm>
        <a:graphic>
          <a:graphicData uri="http://schemas.openxmlformats.org/drawingml/2006/table">
            <a:tbl>
              <a:tblPr/>
              <a:tblGrid>
                <a:gridCol w="971152"/>
                <a:gridCol w="682119"/>
                <a:gridCol w="1243441"/>
                <a:gridCol w="889626"/>
              </a:tblGrid>
              <a:tr h="359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(INFERRED)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Location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(INFERRED)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Walking: 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Car: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Walking: 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Car : 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5:05pm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Walking: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Car: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6067175" y="5067025"/>
            <a:ext cx="577850" cy="1392237"/>
            <a:chOff x="8153400" y="1676400"/>
            <a:chExt cx="457200" cy="1539240"/>
          </a:xfrm>
        </p:grpSpPr>
        <p:pic>
          <p:nvPicPr>
            <p:cNvPr id="41" name="Picture 67" descr="multi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21980" y="2217420"/>
              <a:ext cx="32004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8" descr="lowvar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8221980" y="2827020"/>
              <a:ext cx="32004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69" descr="highvar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8221980" y="1607820"/>
              <a:ext cx="32004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4690076"/>
            <a:ext cx="8229600" cy="1577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 	Mystiq/Lahar, PrDB, </a:t>
            </a:r>
            <a:r>
              <a:rPr lang="en-US" sz="2600" dirty="0" err="1" smtClean="0"/>
              <a:t>MayBMS</a:t>
            </a:r>
            <a:r>
              <a:rPr lang="en-US" sz="2600" dirty="0" smtClean="0"/>
              <a:t>, MCDB, </a:t>
            </a:r>
            <a:r>
              <a:rPr lang="en-US" sz="2600" dirty="0" err="1" smtClean="0"/>
              <a:t>BayeStore</a:t>
            </a:r>
            <a:r>
              <a:rPr lang="en-US" sz="2600" dirty="0" smtClean="0"/>
              <a:t> ...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Represent complex correlations and query them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But, do not scale to </a:t>
            </a:r>
            <a:r>
              <a:rPr lang="en-US" sz="2200" b="1" dirty="0" smtClean="0"/>
              <a:t>large</a:t>
            </a:r>
            <a:r>
              <a:rPr lang="en-US" sz="2200" dirty="0" smtClean="0"/>
              <a:t> numbers of </a:t>
            </a:r>
            <a:r>
              <a:rPr lang="en-US" sz="2200" b="1" dirty="0" smtClean="0"/>
              <a:t>arbitrary </a:t>
            </a:r>
            <a:r>
              <a:rPr lang="en-US" sz="2200" dirty="0" smtClean="0"/>
              <a:t>correlations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Probabilistic Databases as Junction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Querying Junction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Shortcut Potentials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Overview of Data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Querying using 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Inference queries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Aggregation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Building INDSEP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Handling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Results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Implementation [</a:t>
            </a:r>
            <a:r>
              <a:rPr lang="en-US" sz="3600" smtClean="0"/>
              <a:t>PrDB]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System implemented in Java</a:t>
            </a:r>
          </a:p>
          <a:p>
            <a:r>
              <a:rPr lang="en-US" sz="2400" dirty="0" smtClean="0"/>
              <a:t>Disk: simulated in memory, array of disk blocks</a:t>
            </a:r>
          </a:p>
          <a:p>
            <a:r>
              <a:rPr lang="en-US" sz="2400" dirty="0" smtClean="0"/>
              <a:t>Each disk block is a </a:t>
            </a:r>
            <a:r>
              <a:rPr lang="en-US" sz="2400" i="1" dirty="0" smtClean="0"/>
              <a:t>serialized byte array</a:t>
            </a:r>
            <a:r>
              <a:rPr lang="en-US" sz="2400" dirty="0" smtClean="0"/>
              <a:t> with size BLOCK_SIZE</a:t>
            </a:r>
          </a:p>
          <a:p>
            <a:r>
              <a:rPr lang="en-US" sz="2400" dirty="0" smtClean="0"/>
              <a:t>Data is read and written in units of disk block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47800" y="4116288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insert into </a:t>
            </a:r>
            <a:r>
              <a:rPr lang="en-US" sz="1400" dirty="0" smtClean="0">
                <a:latin typeface="Courier"/>
                <a:cs typeface="Courier"/>
              </a:rPr>
              <a:t>table1 </a:t>
            </a:r>
            <a:r>
              <a:rPr lang="en-US" sz="1400" b="1" dirty="0" smtClean="0">
                <a:latin typeface="Courier"/>
                <a:cs typeface="Courier"/>
              </a:rPr>
              <a:t>values </a:t>
            </a:r>
            <a:r>
              <a:rPr lang="en-US" sz="1400" dirty="0" smtClean="0">
                <a:latin typeface="Courier"/>
                <a:cs typeface="Courier"/>
              </a:rPr>
              <a:t>(‘t1’, 1, 2) </a:t>
            </a:r>
            <a:r>
              <a:rPr lang="en-US" sz="1400" b="1" dirty="0" smtClean="0">
                <a:latin typeface="Courier"/>
                <a:cs typeface="Courier"/>
              </a:rPr>
              <a:t>uncertain</a:t>
            </a:r>
            <a:r>
              <a:rPr lang="en-US" sz="1400" dirty="0" smtClean="0">
                <a:latin typeface="Courier"/>
                <a:cs typeface="Courier"/>
              </a:rPr>
              <a:t>(‘0 0.5; 1 0.5’);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13296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Tuple </a:t>
            </a:r>
          </a:p>
          <a:p>
            <a:pPr algn="ctr"/>
            <a:r>
              <a:rPr lang="en-US" dirty="0" smtClean="0"/>
              <a:t>Uncertainty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491501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insert into </a:t>
            </a:r>
            <a:r>
              <a:rPr lang="en-US" sz="1400" dirty="0" smtClean="0">
                <a:latin typeface="Courier"/>
                <a:cs typeface="Courier"/>
              </a:rPr>
              <a:t>table2 </a:t>
            </a:r>
            <a:r>
              <a:rPr lang="en-US" sz="1400" b="1" dirty="0" smtClean="0">
                <a:latin typeface="Courier"/>
                <a:cs typeface="Courier"/>
              </a:rPr>
              <a:t>values </a:t>
            </a:r>
            <a:r>
              <a:rPr lang="en-US" sz="1400" dirty="0" smtClean="0">
                <a:latin typeface="Courier"/>
                <a:cs typeface="Courier"/>
              </a:rPr>
              <a:t>(‘r1’, </a:t>
            </a:r>
            <a:r>
              <a:rPr lang="en-US" sz="1400" b="1" dirty="0" smtClean="0">
                <a:latin typeface="Courier"/>
                <a:cs typeface="Courier"/>
              </a:rPr>
              <a:t>uncertain</a:t>
            </a:r>
            <a:r>
              <a:rPr lang="en-US" sz="1400" dirty="0" smtClean="0">
                <a:latin typeface="Courier"/>
                <a:cs typeface="Courier"/>
              </a:rPr>
              <a:t>(‘xy 0.5; ab 0.5’),‘t1’);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61131"/>
            <a:ext cx="13296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Attribute</a:t>
            </a:r>
          </a:p>
          <a:p>
            <a:pPr algn="ctr"/>
            <a:r>
              <a:rPr lang="en-US" dirty="0" smtClean="0"/>
              <a:t>Uncertainty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15000"/>
            <a:ext cx="13276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Correlations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5776555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insert factor </a:t>
            </a:r>
            <a:r>
              <a:rPr lang="en-US" sz="1400" dirty="0" smtClean="0">
                <a:latin typeface="Courier"/>
                <a:cs typeface="Courier"/>
              </a:rPr>
              <a:t>‘0 0 0.5; 1 1 0.5’ </a:t>
            </a:r>
            <a:r>
              <a:rPr lang="en-US" sz="1400" b="1" dirty="0" smtClean="0">
                <a:latin typeface="Courier"/>
                <a:cs typeface="Courier"/>
              </a:rPr>
              <a:t>in </a:t>
            </a:r>
            <a:r>
              <a:rPr lang="en-US" sz="1400" dirty="0" smtClean="0">
                <a:latin typeface="Courier"/>
                <a:cs typeface="Courier"/>
              </a:rPr>
              <a:t>table1 </a:t>
            </a:r>
            <a:r>
              <a:rPr lang="en-US" sz="1400" b="1" dirty="0" smtClean="0">
                <a:latin typeface="Courier"/>
                <a:cs typeface="Courier"/>
              </a:rPr>
              <a:t>on </a:t>
            </a:r>
            <a:r>
              <a:rPr lang="en-US" sz="1400" dirty="0" smtClean="0">
                <a:latin typeface="Courier"/>
                <a:cs typeface="Courier"/>
              </a:rPr>
              <a:t>‘t1.e’,‘t2.e’;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352800"/>
            <a:ext cx="776065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Language for inserting new tuples and correlations into the probabilistic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Setup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352800"/>
            <a:ext cx="5410200" cy="1459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sequence </a:t>
            </a:r>
            <a:r>
              <a:rPr lang="en-US" sz="2800" dirty="0" smtClean="0"/>
              <a:t>DB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[LR09, KD09]</a:t>
            </a:r>
          </a:p>
          <a:p>
            <a:pPr marL="685800" lvl="1" indent="-228600">
              <a:spcBef>
                <a:spcPct val="20000"/>
              </a:spcBef>
              <a:buSzPct val="100000"/>
              <a:buFont typeface="Lucida Grande"/>
              <a:buChar char="-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million time steps 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 4 million nodes</a:t>
            </a:r>
          </a:p>
          <a:p>
            <a:pPr marL="685800" lvl="1" indent="-228600">
              <a:spcBef>
                <a:spcPct val="20000"/>
              </a:spcBef>
              <a:buFont typeface="Lucida Grande"/>
              <a:buChar char="-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 update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each time instant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eque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6440" y="3505200"/>
            <a:ext cx="2651760" cy="1097280"/>
          </a:xfrm>
          <a:prstGeom prst="rect">
            <a:avLst/>
          </a:prstGeom>
        </p:spPr>
      </p:pic>
      <p:pic>
        <p:nvPicPr>
          <p:cNvPr id="8" name="Picture 7" descr="junctiontr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08270" y="1004232"/>
            <a:ext cx="381762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6795"/>
            <a:ext cx="6400800" cy="216600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Event Monitoring:</a:t>
            </a:r>
          </a:p>
          <a:p>
            <a:pPr lvl="1"/>
            <a:r>
              <a:rPr lang="en-US" sz="2200" dirty="0" smtClean="0"/>
              <a:t>500,000 nodes</a:t>
            </a:r>
          </a:p>
          <a:p>
            <a:pPr lvl="1"/>
            <a:r>
              <a:rPr lang="en-US" sz="2200" dirty="0" smtClean="0"/>
              <a:t>Generate arbitrary correlations in the database</a:t>
            </a:r>
          </a:p>
          <a:p>
            <a:pPr lvl="1"/>
            <a:r>
              <a:rPr lang="en-US" sz="2200" dirty="0" smtClean="0"/>
              <a:t>Each node connected to k others </a:t>
            </a:r>
            <a:r>
              <a:rPr lang="en-US" sz="2200" dirty="0" err="1" smtClean="0"/>
              <a:t>k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charset="2"/>
                <a:cs typeface="Symbol" charset="2"/>
              </a:rPr>
              <a:t>∈</a:t>
            </a:r>
            <a:r>
              <a:rPr lang="en-US" sz="2200" dirty="0" smtClean="0"/>
              <a:t> [1,5]</a:t>
            </a:r>
          </a:p>
          <a:p>
            <a:pPr lvl="1"/>
            <a:r>
              <a:rPr lang="en-US" sz="2200" dirty="0" smtClean="0"/>
              <a:t>Random updates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4691995"/>
            <a:ext cx="8229600" cy="2166005"/>
            <a:chOff x="228600" y="4691995"/>
            <a:chExt cx="8229600" cy="1861205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" y="4691995"/>
              <a:ext cx="8229600" cy="1861205"/>
              <a:chOff x="228600" y="4691995"/>
              <a:chExt cx="8229600" cy="1861205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28600" y="4691995"/>
                <a:ext cx="8229600" cy="18612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Queries &amp; Updates:</a:t>
                </a:r>
              </a:p>
              <a:p>
                <a:pPr marL="800100" lvl="1" indent="-342900">
                  <a:spcBef>
                    <a:spcPct val="20000"/>
                  </a:spcBef>
                  <a:buFont typeface="Arial"/>
                  <a:buChar char="•"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4 Workloads based on </a:t>
                </a:r>
                <a:r>
                  <a:rPr kumimoji="0" lang="en-US" sz="2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span</a:t>
                </a: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[Short:</a:t>
                </a:r>
                <a:r>
                  <a:rPr kumimoji="0" lang="en-US" sz="2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20%,</a:t>
                </a:r>
                <a:r>
                  <a:rPr lang="en-US" sz="2200" dirty="0" smtClean="0"/>
                  <a:t> 40%, 60%</a:t>
                </a:r>
                <a:r>
                  <a:rPr kumimoji="0" lang="en-US" sz="2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Long: 80%] (</a:t>
                </a:r>
                <a:r>
                  <a:rPr lang="en-US" sz="2200" dirty="0" smtClean="0"/>
                  <a:t>100</a:t>
                </a:r>
                <a:r>
                  <a:rPr kumimoji="0" lang="en-US" sz="2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queries per workload)</a:t>
                </a:r>
              </a:p>
              <a:p>
                <a:pPr marL="800100" lvl="1" indent="-342900">
                  <a:spcBef>
                    <a:spcPct val="20000"/>
                  </a:spcBef>
                  <a:buFont typeface="Arial"/>
                  <a:buChar char="•"/>
                </a:pPr>
                <a:r>
                  <a:rPr lang="en-US" sz="2200" dirty="0" smtClean="0"/>
                  <a:t>Between 2 and 5 random variables</a:t>
                </a:r>
                <a:endPara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800100" lvl="1" indent="-342900">
                  <a:spcBef>
                    <a:spcPct val="20000"/>
                  </a:spcBef>
                  <a:buFont typeface="Arial"/>
                  <a:buChar char="•"/>
                </a:pPr>
                <a:r>
                  <a:rPr lang="en-US" sz="2200" baseline="0" dirty="0" smtClean="0"/>
                  <a:t>Similar workloads for Updates</a:t>
                </a:r>
                <a:endPara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6629400" y="4813576"/>
                <a:ext cx="1371600" cy="1588"/>
              </a:xfrm>
              <a:prstGeom prst="line">
                <a:avLst/>
              </a:prstGeom>
              <a:ln>
                <a:headEnd type="triangle" w="lg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994431" y="4811988"/>
              <a:ext cx="73006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/>
              <a:r>
                <a:rPr lang="en-US" sz="2000" dirty="0" smtClean="0"/>
                <a:t>SPAN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57990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INDSEP makes query processing highly efficient and scalable</a:t>
            </a:r>
            <a:endParaRPr lang="en-US" dirty="0"/>
          </a:p>
        </p:txBody>
      </p:sp>
      <p:pic>
        <p:nvPicPr>
          <p:cNvPr id="5" name="Picture 4" descr="withandwithoutindex-gener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362200"/>
            <a:ext cx="4572000" cy="3200400"/>
          </a:xfrm>
          <a:prstGeom prst="rect">
            <a:avLst/>
          </a:prstGeom>
        </p:spPr>
      </p:pic>
      <p:pic>
        <p:nvPicPr>
          <p:cNvPr id="6" name="Picture 5" descr="querycp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2362200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1" y="5682734"/>
            <a:ext cx="3121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I/O cost for different workloads</a:t>
            </a:r>
          </a:p>
          <a:p>
            <a:pPr algn="ctr"/>
            <a:r>
              <a:rPr lang="en-US" dirty="0" smtClean="0"/>
              <a:t>(Event)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5682734"/>
            <a:ext cx="3211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cost for different workloads</a:t>
            </a:r>
          </a:p>
          <a:p>
            <a:pPr algn="ctr"/>
            <a:r>
              <a:rPr lang="en-US" dirty="0" smtClean="0"/>
              <a:t>(Event)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0771" y="4174868"/>
            <a:ext cx="4612058" cy="2154197"/>
            <a:chOff x="2626942" y="4114801"/>
            <a:chExt cx="4612058" cy="2154197"/>
          </a:xfrm>
        </p:grpSpPr>
        <p:sp>
          <p:nvSpPr>
            <p:cNvPr id="9" name="TextBox 8"/>
            <p:cNvSpPr txBox="1"/>
            <p:nvPr/>
          </p:nvSpPr>
          <p:spPr>
            <a:xfrm>
              <a:off x="2626942" y="5622667"/>
              <a:ext cx="4612058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Notice that having just the index is not sufficient. We also need shortcut potentials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0"/>
            </p:cNvCxnSpPr>
            <p:nvPr/>
          </p:nvCxnSpPr>
          <p:spPr>
            <a:xfrm rot="16200000" flipV="1">
              <a:off x="3730437" y="4420133"/>
              <a:ext cx="1507866" cy="897202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4" name="Straight Connector 13"/>
            <p:cNvCxnSpPr>
              <a:stCxn id="9" idx="0"/>
            </p:cNvCxnSpPr>
            <p:nvPr/>
          </p:nvCxnSpPr>
          <p:spPr>
            <a:xfrm rot="5400000" flipH="1" flipV="1">
              <a:off x="5217759" y="4058627"/>
              <a:ext cx="1279253" cy="1848829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668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14350"/>
            <a:r>
              <a:rPr lang="en-US" dirty="0" smtClean="0"/>
              <a:t>Comparison Systems</a:t>
            </a:r>
          </a:p>
          <a:p>
            <a:pPr marL="571500" indent="-514350">
              <a:buAutoNum type="arabicParenBoth"/>
            </a:pPr>
            <a:r>
              <a:rPr lang="en-US" dirty="0" smtClean="0"/>
              <a:t>No Index</a:t>
            </a:r>
          </a:p>
          <a:p>
            <a:pPr marL="571500" indent="-514350">
              <a:buAutoNum type="arabicParenBoth"/>
            </a:pPr>
            <a:r>
              <a:rPr lang="en-US" dirty="0" smtClean="0"/>
              <a:t>With Index but no shortcut potentials</a:t>
            </a:r>
          </a:p>
          <a:p>
            <a:pPr marL="571500" indent="-514350">
              <a:buAutoNum type="arabicParenBoth"/>
            </a:pPr>
            <a:r>
              <a:rPr lang="en-US" i="1" dirty="0" smtClean="0"/>
              <a:t>INDSEP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758" y="2602468"/>
            <a:ext cx="17264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NOTE: LOG scale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2590800"/>
            <a:ext cx="17264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NOTE: LOG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91834"/>
            <a:ext cx="33571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% inconsistent shortcut potentials</a:t>
            </a:r>
          </a:p>
          <a:p>
            <a:pPr algn="ctr"/>
            <a:r>
              <a:rPr lang="en-US" dirty="0" smtClean="0"/>
              <a:t>(Markov Sequence)</a:t>
            </a:r>
            <a:endParaRPr lang="en-US" dirty="0"/>
          </a:p>
        </p:txBody>
      </p:sp>
      <p:pic>
        <p:nvPicPr>
          <p:cNvPr id="9" name="Picture 8" descr="cacheperc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676400"/>
            <a:ext cx="45720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562" y="5391834"/>
            <a:ext cx="21597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to build INDSEP</a:t>
            </a:r>
          </a:p>
          <a:p>
            <a:pPr algn="ctr"/>
            <a:r>
              <a:rPr lang="en-US" dirty="0" smtClean="0"/>
              <a:t>(Event)</a:t>
            </a:r>
            <a:endParaRPr lang="en-US" dirty="0"/>
          </a:p>
        </p:txBody>
      </p:sp>
      <p:pic>
        <p:nvPicPr>
          <p:cNvPr id="12" name="Picture 11" descr="index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676400"/>
            <a:ext cx="45720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8257" y="1237694"/>
            <a:ext cx="31085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INDSEP construction is efficient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3004" y="1237694"/>
            <a:ext cx="27412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Query Performance Results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2226" y="4876800"/>
            <a:ext cx="51859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Note that the disk is currently simulated 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Related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11" i="1" dirty="0" err="1" smtClean="0"/>
              <a:t>DTrees</a:t>
            </a:r>
            <a:r>
              <a:rPr lang="en-US" sz="2811" i="1" dirty="0" smtClean="0"/>
              <a:t> </a:t>
            </a:r>
            <a:r>
              <a:rPr lang="en-US" sz="2811" dirty="0" smtClean="0"/>
              <a:t>(</a:t>
            </a:r>
            <a:r>
              <a:rPr lang="en-US" sz="2811" dirty="0" err="1" smtClean="0"/>
              <a:t>Darwiche</a:t>
            </a:r>
            <a:r>
              <a:rPr lang="en-US" sz="2811" dirty="0" smtClean="0"/>
              <a:t> et al.)</a:t>
            </a:r>
          </a:p>
          <a:p>
            <a:pPr lvl="1"/>
            <a:r>
              <a:rPr lang="en-US" sz="2595" dirty="0" smtClean="0"/>
              <a:t>Design index for directed PGMs</a:t>
            </a:r>
          </a:p>
          <a:p>
            <a:pPr lvl="1"/>
            <a:r>
              <a:rPr lang="en-US" sz="2595" dirty="0" smtClean="0"/>
              <a:t>Limited querying support</a:t>
            </a:r>
            <a:endParaRPr lang="en-US" sz="2811" i="1" dirty="0" smtClean="0"/>
          </a:p>
          <a:p>
            <a:r>
              <a:rPr lang="en-US" sz="2811" i="1" dirty="0" smtClean="0"/>
              <a:t>Markov Chain</a:t>
            </a:r>
            <a:r>
              <a:rPr lang="en-US" sz="2811" dirty="0" smtClean="0"/>
              <a:t> Index (Letchner et al., [LR+09])</a:t>
            </a:r>
          </a:p>
          <a:p>
            <a:pPr lvl="1"/>
            <a:r>
              <a:rPr lang="en-US" sz="2595" dirty="0" smtClean="0"/>
              <a:t>Design index for a </a:t>
            </a:r>
            <a:r>
              <a:rPr lang="en-US" sz="2595" i="1" dirty="0" smtClean="0"/>
              <a:t>restricted correlation structure</a:t>
            </a:r>
            <a:r>
              <a:rPr lang="en-US" sz="2595" dirty="0" smtClean="0"/>
              <a:t>: single attribute Markov chains</a:t>
            </a:r>
          </a:p>
          <a:p>
            <a:r>
              <a:rPr lang="en-US" sz="2811" dirty="0" smtClean="0"/>
              <a:t>Indexing </a:t>
            </a:r>
            <a:r>
              <a:rPr lang="en-US" sz="2811" i="1" dirty="0" smtClean="0"/>
              <a:t>spatial probabilistic data </a:t>
            </a:r>
            <a:r>
              <a:rPr lang="en-US" sz="2811" dirty="0" smtClean="0"/>
              <a:t>(Tao et al., Singh et al.)</a:t>
            </a:r>
          </a:p>
          <a:p>
            <a:pPr lvl="1"/>
            <a:r>
              <a:rPr lang="en-US" sz="2595" dirty="0" smtClean="0"/>
              <a:t>Based on R-trees</a:t>
            </a:r>
          </a:p>
          <a:p>
            <a:pPr lvl="1"/>
            <a:r>
              <a:rPr lang="en-US" sz="2595" dirty="0" smtClean="0"/>
              <a:t>Attribute uncertainty with independence assumptions, i.e. no correlations </a:t>
            </a:r>
          </a:p>
          <a:p>
            <a:endParaRPr lang="en-US" sz="2995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queries</a:t>
            </a:r>
          </a:p>
          <a:p>
            <a:pPr lvl="1"/>
            <a:r>
              <a:rPr lang="en-US" sz="2400" dirty="0" smtClean="0"/>
              <a:t>Sharing computation across queries</a:t>
            </a:r>
          </a:p>
          <a:p>
            <a:r>
              <a:rPr lang="en-US" sz="2400" dirty="0" smtClean="0"/>
              <a:t>Supporting approximations for </a:t>
            </a:r>
            <a:r>
              <a:rPr lang="en-US" sz="2400" i="1" dirty="0" smtClean="0"/>
              <a:t>high tree width</a:t>
            </a:r>
            <a:r>
              <a:rPr lang="en-US" sz="2400" dirty="0" smtClean="0"/>
              <a:t> ProbDBs in the index data structure</a:t>
            </a:r>
          </a:p>
          <a:p>
            <a:r>
              <a:rPr lang="en-US" sz="2400" dirty="0" smtClean="0"/>
              <a:t>Disconnections</a:t>
            </a:r>
          </a:p>
          <a:p>
            <a:pPr lvl="1"/>
            <a:r>
              <a:rPr lang="en-US" sz="2400" dirty="0" smtClean="0"/>
              <a:t>We assume a connected junction tree, we would like to also support disconnected PGMs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57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!!!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 smtClean="0"/>
              <a:t>Challenges with arbitrary correlations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029200"/>
            <a:ext cx="86106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problem with </a:t>
            </a:r>
            <a:r>
              <a:rPr lang="en-US" sz="2400" i="1" dirty="0" smtClean="0"/>
              <a:t>chains of correlations</a:t>
            </a:r>
          </a:p>
          <a:p>
            <a:pPr lvl="1"/>
            <a:r>
              <a:rPr lang="en-US" sz="2000" dirty="0" smtClean="0"/>
              <a:t>Simple queries involving few variables might need to access and manipulate the </a:t>
            </a:r>
            <a:r>
              <a:rPr lang="en-US" sz="2000" b="1" dirty="0" smtClean="0"/>
              <a:t>entire database</a:t>
            </a:r>
          </a:p>
          <a:p>
            <a:r>
              <a:rPr lang="en-US" sz="2400" dirty="0" smtClean="0"/>
              <a:t>Searching through the vast numbers of correlations is </a:t>
            </a:r>
            <a:r>
              <a:rPr lang="en-US" sz="2400" b="1" dirty="0" smtClean="0"/>
              <a:t>inefficient</a:t>
            </a:r>
            <a:endParaRPr lang="en-US" sz="2400" i="1" dirty="0"/>
          </a:p>
        </p:txBody>
      </p:sp>
      <p:sp>
        <p:nvSpPr>
          <p:cNvPr id="107" name="Rectangle 106"/>
          <p:cNvSpPr/>
          <p:nvPr/>
        </p:nvSpPr>
        <p:spPr>
          <a:xfrm>
            <a:off x="4724400" y="3801070"/>
            <a:ext cx="3624480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2. What is the average temperature measured by the sensor ?</a:t>
            </a:r>
          </a:p>
          <a:p>
            <a:r>
              <a:rPr lang="en-US" i="1" dirty="0" smtClean="0"/>
              <a:t>(AGGREGATION query)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14400" y="3733800"/>
            <a:ext cx="362448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1. What is the likelihood that the sensor is working at time t</a:t>
            </a:r>
            <a:r>
              <a:rPr lang="en-US" i="1" baseline="-25000" dirty="0" smtClean="0"/>
              <a:t>100</a:t>
            </a:r>
            <a:r>
              <a:rPr lang="en-US" i="1" dirty="0" smtClean="0"/>
              <a:t> given that it was working at time t</a:t>
            </a:r>
            <a:r>
              <a:rPr lang="en-US" i="1" baseline="-25000" dirty="0" smtClean="0"/>
              <a:t>0 </a:t>
            </a:r>
            <a:r>
              <a:rPr lang="en-US" i="1" dirty="0" smtClean="0"/>
              <a:t>? (WHAT-IF/INFERENCE query)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88511" y="838200"/>
          <a:ext cx="4864969" cy="2645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4969"/>
                <a:gridCol w="1371600"/>
                <a:gridCol w="990600"/>
                <a:gridCol w="1447800"/>
              </a:tblGrid>
              <a:tr h="359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HUMIDITY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STATUS (inferred)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WORKING: 0.9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FAILED: 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WORKING: 0.9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FAILED: 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  <a:tr h="20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lang="en-US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  <a:tr h="143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lang="en-US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  <a:tr h="414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WORKING: 0.4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FAILED: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Picture 67" descr="multi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92468" y="1684613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8" descr="lowvar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24217" y="2980013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9" descr="highvar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768667" y="1100656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7" descr="multi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35467" y="2995337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9" descr="highvar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987868" y="1166537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7" descr="multi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43417" y="1684613"/>
            <a:ext cx="289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Freeform 42"/>
          <p:cNvSpPr/>
          <p:nvPr/>
        </p:nvSpPr>
        <p:spPr>
          <a:xfrm flipH="1">
            <a:off x="6999638" y="1202748"/>
            <a:ext cx="544162" cy="2166504"/>
          </a:xfrm>
          <a:custGeom>
            <a:avLst/>
            <a:gdLst>
              <a:gd name="connsiteX0" fmla="*/ 544162 w 544162"/>
              <a:gd name="connsiteY0" fmla="*/ 32848 h 2166504"/>
              <a:gd name="connsiteX1" fmla="*/ 42892 w 544162"/>
              <a:gd name="connsiteY1" fmla="*/ 49560 h 2166504"/>
              <a:gd name="connsiteX2" fmla="*/ 59601 w 544162"/>
              <a:gd name="connsiteY2" fmla="*/ 183252 h 2166504"/>
              <a:gd name="connsiteX3" fmla="*/ 93019 w 544162"/>
              <a:gd name="connsiteY3" fmla="*/ 801579 h 2166504"/>
              <a:gd name="connsiteX4" fmla="*/ 76310 w 544162"/>
              <a:gd name="connsiteY4" fmla="*/ 1720714 h 2166504"/>
              <a:gd name="connsiteX5" fmla="*/ 59601 w 544162"/>
              <a:gd name="connsiteY5" fmla="*/ 1770849 h 2166504"/>
              <a:gd name="connsiteX6" fmla="*/ 126437 w 544162"/>
              <a:gd name="connsiteY6" fmla="*/ 2071656 h 2166504"/>
              <a:gd name="connsiteX7" fmla="*/ 176564 w 544162"/>
              <a:gd name="connsiteY7" fmla="*/ 2088368 h 2166504"/>
              <a:gd name="connsiteX8" fmla="*/ 460617 w 544162"/>
              <a:gd name="connsiteY8" fmla="*/ 2038233 h 216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162" h="2166504">
                <a:moveTo>
                  <a:pt x="544162" y="32848"/>
                </a:moveTo>
                <a:cubicBezTo>
                  <a:pt x="377072" y="38419"/>
                  <a:pt x="202560" y="0"/>
                  <a:pt x="42892" y="49560"/>
                </a:cubicBezTo>
                <a:cubicBezTo>
                  <a:pt x="0" y="62873"/>
                  <a:pt x="57110" y="138410"/>
                  <a:pt x="59601" y="183252"/>
                </a:cubicBezTo>
                <a:cubicBezTo>
                  <a:pt x="98676" y="886706"/>
                  <a:pt x="52430" y="436225"/>
                  <a:pt x="93019" y="801579"/>
                </a:cubicBezTo>
                <a:cubicBezTo>
                  <a:pt x="87449" y="1107957"/>
                  <a:pt x="86869" y="1414467"/>
                  <a:pt x="76310" y="1720714"/>
                </a:cubicBezTo>
                <a:cubicBezTo>
                  <a:pt x="75703" y="1738319"/>
                  <a:pt x="59601" y="1753234"/>
                  <a:pt x="59601" y="1770849"/>
                </a:cubicBezTo>
                <a:cubicBezTo>
                  <a:pt x="59601" y="1957068"/>
                  <a:pt x="6049" y="2011452"/>
                  <a:pt x="126437" y="2071656"/>
                </a:cubicBezTo>
                <a:cubicBezTo>
                  <a:pt x="142190" y="2079534"/>
                  <a:pt x="159855" y="2082797"/>
                  <a:pt x="176564" y="2088368"/>
                </a:cubicBezTo>
                <a:cubicBezTo>
                  <a:pt x="471739" y="2071002"/>
                  <a:pt x="460617" y="2166504"/>
                  <a:pt x="460617" y="2038233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202330" y="1431348"/>
            <a:ext cx="2731875" cy="1711352"/>
            <a:chOff x="4202330" y="1431348"/>
            <a:chExt cx="2731875" cy="1711352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4057592" y="1684060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4057594" y="2141260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057601" y="2964138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86480" y="1431348"/>
              <a:ext cx="457200" cy="1588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86480" y="2438400"/>
              <a:ext cx="457200" cy="1588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86480" y="3139524"/>
              <a:ext cx="457200" cy="1588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77080" y="1432936"/>
              <a:ext cx="457200" cy="1588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77080" y="3141112"/>
              <a:ext cx="457200" cy="1588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6789465" y="2997961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6789460" y="2583137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6789463" y="1684060"/>
              <a:ext cx="289477" cy="2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5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Given: Probabilistic database with </a:t>
            </a:r>
            <a:r>
              <a:rPr lang="en-US" sz="2600" b="1" i="1" dirty="0" smtClean="0"/>
              <a:t>millions of tuples </a:t>
            </a:r>
            <a:r>
              <a:rPr lang="en-US" sz="2600" dirty="0" smtClean="0"/>
              <a:t>and a </a:t>
            </a:r>
            <a:r>
              <a:rPr lang="en-US" sz="2600" b="1" i="1" dirty="0" smtClean="0"/>
              <a:t>large number </a:t>
            </a:r>
            <a:r>
              <a:rPr lang="en-US" sz="2600" dirty="0" smtClean="0"/>
              <a:t>of </a:t>
            </a:r>
            <a:r>
              <a:rPr lang="en-US" sz="2600" b="1" i="1" dirty="0" smtClean="0"/>
              <a:t>arbitrary </a:t>
            </a:r>
            <a:r>
              <a:rPr lang="en-US" sz="2600" dirty="0" smtClean="0"/>
              <a:t>correlations</a:t>
            </a:r>
          </a:p>
          <a:p>
            <a:r>
              <a:rPr lang="en-US" sz="2600" dirty="0" smtClean="0"/>
              <a:t>Need to support scalable execution of </a:t>
            </a:r>
            <a:r>
              <a:rPr lang="en-US" sz="2600" b="1" i="1" dirty="0" smtClean="0"/>
              <a:t>inference </a:t>
            </a:r>
            <a:r>
              <a:rPr lang="en-US" sz="2600" dirty="0" smtClean="0"/>
              <a:t>queries and </a:t>
            </a:r>
            <a:r>
              <a:rPr lang="en-US" sz="2600" b="1" i="1" dirty="0" smtClean="0"/>
              <a:t>aggregation </a:t>
            </a:r>
            <a:r>
              <a:rPr lang="en-US" sz="2600" dirty="0" smtClean="0"/>
              <a:t>queries</a:t>
            </a:r>
          </a:p>
          <a:p>
            <a:pPr lvl="1"/>
            <a:r>
              <a:rPr lang="en-US" sz="2600" dirty="0" smtClean="0"/>
              <a:t>accessing as few data tuples from disk as possible</a:t>
            </a:r>
          </a:p>
          <a:p>
            <a:pPr lvl="1"/>
            <a:r>
              <a:rPr lang="en-US" sz="2600" dirty="0" smtClean="0"/>
              <a:t>doing as few probability computations as possible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75438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 smtClean="0"/>
              <a:t>We build a novel data structure – </a:t>
            </a:r>
            <a:r>
              <a:rPr lang="en-US" sz="2600" b="1" dirty="0" smtClean="0"/>
              <a:t>INDSEP </a:t>
            </a:r>
            <a:r>
              <a:rPr lang="en-US" sz="2600" dirty="0" smtClean="0"/>
              <a:t>that provides an index and a caching mechanism for efficient query processing over probabilistic databases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Probabilistic Databases as Junction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Querying Junction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Shortcut Potentials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Overview of Data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Querying using INDSEP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Inference queries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Aggregation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Building INDSEP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Handling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Background: ProbDBs as Junction Trees (SD07)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028700"/>
          <a:ext cx="2362200" cy="367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0"/>
                <a:gridCol w="939800"/>
                <a:gridCol w="9144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exists ?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066800" y="1348740"/>
            <a:ext cx="914400" cy="3226308"/>
            <a:chOff x="1066800" y="1348740"/>
            <a:chExt cx="914400" cy="3226308"/>
          </a:xfrm>
        </p:grpSpPr>
        <p:pic>
          <p:nvPicPr>
            <p:cNvPr id="7" name="Picture 6" descr="uniform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5400000">
              <a:off x="1203960" y="3371088"/>
              <a:ext cx="640080" cy="914400"/>
            </a:xfrm>
            <a:prstGeom prst="rect">
              <a:avLst/>
            </a:prstGeom>
          </p:spPr>
        </p:pic>
        <p:pic>
          <p:nvPicPr>
            <p:cNvPr id="8" name="Picture 7" descr="uniform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5400000">
              <a:off x="1203960" y="1211580"/>
              <a:ext cx="640080" cy="914400"/>
            </a:xfrm>
            <a:prstGeom prst="rect">
              <a:avLst/>
            </a:prstGeom>
          </p:spPr>
        </p:pic>
        <p:pic>
          <p:nvPicPr>
            <p:cNvPr id="9" name="Picture 8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1891284"/>
              <a:ext cx="384048" cy="548640"/>
            </a:xfrm>
            <a:prstGeom prst="rect">
              <a:avLst/>
            </a:prstGeom>
          </p:spPr>
        </p:pic>
        <p:pic>
          <p:nvPicPr>
            <p:cNvPr id="11" name="Picture 10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4108704"/>
              <a:ext cx="384048" cy="548640"/>
            </a:xfrm>
            <a:prstGeom prst="rect">
              <a:avLst/>
            </a:prstGeom>
          </p:spPr>
        </p:pic>
        <p:pic>
          <p:nvPicPr>
            <p:cNvPr id="12" name="Picture 11" descr="low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 rot="5400000">
              <a:off x="1301496" y="3041904"/>
              <a:ext cx="384048" cy="548640"/>
            </a:xfrm>
            <a:prstGeom prst="rect">
              <a:avLst/>
            </a:prstGeom>
          </p:spPr>
        </p:pic>
        <p:pic>
          <p:nvPicPr>
            <p:cNvPr id="15" name="Picture 14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2439924"/>
              <a:ext cx="384048" cy="54864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096000" y="1014298"/>
            <a:ext cx="289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Tuple Uncertainty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1742746"/>
            <a:ext cx="289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Attribute Uncertainty</a:t>
            </a:r>
            <a:endParaRPr lang="en-US" sz="24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124200" y="1574800"/>
          <a:ext cx="2209800" cy="309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0"/>
                <a:gridCol w="863600"/>
                <a:gridCol w="8382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Picture 31" descr="unifor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3718560" y="1797198"/>
            <a:ext cx="640080" cy="914400"/>
          </a:xfrm>
          <a:prstGeom prst="rect">
            <a:avLst/>
          </a:prstGeom>
        </p:spPr>
      </p:pic>
      <p:pic>
        <p:nvPicPr>
          <p:cNvPr id="33" name="Picture 32" descr="high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3846576" y="2492142"/>
            <a:ext cx="384048" cy="548640"/>
          </a:xfrm>
          <a:prstGeom prst="rect">
            <a:avLst/>
          </a:prstGeom>
        </p:spPr>
      </p:pic>
      <p:pic>
        <p:nvPicPr>
          <p:cNvPr id="34" name="Picture 33" descr="low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 rot="5400000">
            <a:off x="4730496" y="1954169"/>
            <a:ext cx="384048" cy="548640"/>
          </a:xfrm>
          <a:prstGeom prst="rect">
            <a:avLst/>
          </a:prstGeom>
        </p:spPr>
      </p:pic>
      <p:pic>
        <p:nvPicPr>
          <p:cNvPr id="35" name="Picture 34" descr="high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4730496" y="4077102"/>
            <a:ext cx="384048" cy="548640"/>
          </a:xfrm>
          <a:prstGeom prst="rect">
            <a:avLst/>
          </a:prstGeom>
        </p:spPr>
      </p:pic>
      <p:pic>
        <p:nvPicPr>
          <p:cNvPr id="36" name="Picture 35" descr="high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3846576" y="3557418"/>
            <a:ext cx="384048" cy="548640"/>
          </a:xfrm>
          <a:prstGeom prst="rect">
            <a:avLst/>
          </a:prstGeom>
        </p:spPr>
      </p:pic>
      <p:pic>
        <p:nvPicPr>
          <p:cNvPr id="37" name="Picture 36" descr="unifor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4556760" y="2821326"/>
            <a:ext cx="640080" cy="914400"/>
          </a:xfrm>
          <a:prstGeom prst="rect">
            <a:avLst/>
          </a:prstGeom>
        </p:spPr>
      </p:pic>
      <p:pic>
        <p:nvPicPr>
          <p:cNvPr id="38" name="Picture 37" descr="unifor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3718560" y="3896360"/>
            <a:ext cx="640080" cy="914400"/>
          </a:xfrm>
          <a:prstGeom prst="rect">
            <a:avLst/>
          </a:prstGeom>
        </p:spPr>
      </p:pic>
      <p:pic>
        <p:nvPicPr>
          <p:cNvPr id="39" name="Picture 38" descr="low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 rot="5400000">
            <a:off x="4730496" y="3516270"/>
            <a:ext cx="384048" cy="548640"/>
          </a:xfrm>
          <a:prstGeom prst="rect">
            <a:avLst/>
          </a:prstGeom>
        </p:spPr>
      </p:pic>
      <p:pic>
        <p:nvPicPr>
          <p:cNvPr id="40" name="Picture 39" descr="low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 rot="5400000">
            <a:off x="3846576" y="3004206"/>
            <a:ext cx="384048" cy="548640"/>
          </a:xfrm>
          <a:prstGeom prst="rect">
            <a:avLst/>
          </a:prstGeom>
        </p:spPr>
      </p:pic>
      <p:pic>
        <p:nvPicPr>
          <p:cNvPr id="41" name="Picture 40" descr="highva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4730496" y="2452518"/>
            <a:ext cx="384048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96000" y="2444602"/>
            <a:ext cx="289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Correlations</a:t>
            </a:r>
            <a:endParaRPr lang="en-US" sz="2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2895600" y="891187"/>
            <a:ext cx="1524000" cy="1313224"/>
            <a:chOff x="2895600" y="891187"/>
            <a:chExt cx="1524000" cy="1313224"/>
          </a:xfrm>
        </p:grpSpPr>
        <p:sp>
          <p:nvSpPr>
            <p:cNvPr id="27" name="TextBox 26"/>
            <p:cNvSpPr txBox="1"/>
            <p:nvPr/>
          </p:nvSpPr>
          <p:spPr>
            <a:xfrm>
              <a:off x="3363020" y="891187"/>
              <a:ext cx="1056580" cy="5847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Perfectly correlated</a:t>
              </a:r>
              <a:endParaRPr lang="en-US" sz="16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2765086" y="1606477"/>
              <a:ext cx="728448" cy="46742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</p:cNvCxnSpPr>
            <p:nvPr/>
          </p:nvCxnSpPr>
          <p:spPr>
            <a:xfrm rot="10800000" flipV="1">
              <a:off x="2895600" y="1183574"/>
              <a:ext cx="467420" cy="39122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533400" y="1028700"/>
          <a:ext cx="2362200" cy="367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0"/>
                <a:gridCol w="939800"/>
                <a:gridCol w="9144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exists ?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066800" y="1348740"/>
            <a:ext cx="914400" cy="3226308"/>
            <a:chOff x="1066800" y="1348740"/>
            <a:chExt cx="914400" cy="3226308"/>
          </a:xfrm>
        </p:grpSpPr>
        <p:pic>
          <p:nvPicPr>
            <p:cNvPr id="52" name="Picture 51" descr="uniform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5400000">
              <a:off x="1203960" y="3371088"/>
              <a:ext cx="640080" cy="914400"/>
            </a:xfrm>
            <a:prstGeom prst="rect">
              <a:avLst/>
            </a:prstGeom>
          </p:spPr>
        </p:pic>
        <p:pic>
          <p:nvPicPr>
            <p:cNvPr id="53" name="Picture 52" descr="uniform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5400000">
              <a:off x="1203960" y="1211580"/>
              <a:ext cx="640080" cy="914400"/>
            </a:xfrm>
            <a:prstGeom prst="rect">
              <a:avLst/>
            </a:prstGeom>
          </p:spPr>
        </p:pic>
        <p:pic>
          <p:nvPicPr>
            <p:cNvPr id="54" name="Picture 53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1891284"/>
              <a:ext cx="384048" cy="548640"/>
            </a:xfrm>
            <a:prstGeom prst="rect">
              <a:avLst/>
            </a:prstGeom>
          </p:spPr>
        </p:pic>
        <p:pic>
          <p:nvPicPr>
            <p:cNvPr id="55" name="Picture 54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4108704"/>
              <a:ext cx="384048" cy="548640"/>
            </a:xfrm>
            <a:prstGeom prst="rect">
              <a:avLst/>
            </a:prstGeom>
          </p:spPr>
        </p:pic>
        <p:pic>
          <p:nvPicPr>
            <p:cNvPr id="56" name="Picture 55" descr="low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 rot="5400000">
              <a:off x="1301496" y="3041904"/>
              <a:ext cx="384048" cy="548640"/>
            </a:xfrm>
            <a:prstGeom prst="rect">
              <a:avLst/>
            </a:prstGeom>
          </p:spPr>
        </p:pic>
        <p:pic>
          <p:nvPicPr>
            <p:cNvPr id="57" name="Picture 56" descr="highvar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5400000">
              <a:off x="1301496" y="2439924"/>
              <a:ext cx="384048" cy="54864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33400" y="1014298"/>
          <a:ext cx="2362200" cy="367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0"/>
                <a:gridCol w="939800"/>
                <a:gridCol w="9144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exists ?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3124200" y="1574799"/>
          <a:ext cx="2209800" cy="309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0"/>
                <a:gridCol w="863600"/>
                <a:gridCol w="8382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f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j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j</a:t>
                      </a:r>
                      <a:endParaRPr lang="en-US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228601" y="4812261"/>
            <a:ext cx="4772025" cy="1820135"/>
            <a:chOff x="228601" y="4812261"/>
            <a:chExt cx="4772025" cy="1820135"/>
          </a:xfrm>
        </p:grpSpPr>
        <p:pic>
          <p:nvPicPr>
            <p:cNvPr id="48" name="Picture 47" descr="junctiontree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28601" y="4812261"/>
              <a:ext cx="4772025" cy="13716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219200" y="6170731"/>
              <a:ext cx="28956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Junction Tree</a:t>
              </a:r>
              <a:endParaRPr lang="en-US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34000" y="5339734"/>
            <a:ext cx="35167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Concise encoding of joint probability distribution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b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78140" y="3581400"/>
            <a:ext cx="4284860" cy="122424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Background: Junction trees</a:t>
            </a:r>
            <a:endParaRPr lang="en-US" sz="3600" dirty="0"/>
          </a:p>
        </p:txBody>
      </p:sp>
      <p:pic>
        <p:nvPicPr>
          <p:cNvPr id="4" name="Picture 3" descr="simpletre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47679" y="1447800"/>
            <a:ext cx="5070764" cy="914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57278" y="2119189"/>
            <a:ext cx="3886201" cy="1160154"/>
            <a:chOff x="2438399" y="1661989"/>
            <a:chExt cx="3886201" cy="1160154"/>
          </a:xfrm>
        </p:grpSpPr>
        <p:sp>
          <p:nvSpPr>
            <p:cNvPr id="6" name="TextBox 5"/>
            <p:cNvSpPr txBox="1"/>
            <p:nvPr/>
          </p:nvSpPr>
          <p:spPr>
            <a:xfrm>
              <a:off x="3978631" y="2452811"/>
              <a:ext cx="77110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Clique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rot="10800000">
              <a:off x="2438399" y="1661989"/>
              <a:ext cx="1540233" cy="975489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>
              <a:stCxn id="6" idx="0"/>
            </p:cNvCxnSpPr>
            <p:nvPr/>
          </p:nvCxnSpPr>
          <p:spPr>
            <a:xfrm rot="5400000" flipH="1" flipV="1">
              <a:off x="3968772" y="2057399"/>
              <a:ext cx="790822" cy="2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>
              <a:stCxn id="6" idx="3"/>
            </p:cNvCxnSpPr>
            <p:nvPr/>
          </p:nvCxnSpPr>
          <p:spPr>
            <a:xfrm flipV="1">
              <a:off x="4749733" y="1661989"/>
              <a:ext cx="1574867" cy="975488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457277" y="2081719"/>
            <a:ext cx="2895604" cy="1197624"/>
            <a:chOff x="2438398" y="1624519"/>
            <a:chExt cx="2895604" cy="1197624"/>
          </a:xfrm>
        </p:grpSpPr>
        <p:sp>
          <p:nvSpPr>
            <p:cNvPr id="22" name="TextBox 21"/>
            <p:cNvSpPr txBox="1"/>
            <p:nvPr/>
          </p:nvSpPr>
          <p:spPr>
            <a:xfrm>
              <a:off x="2438398" y="2452811"/>
              <a:ext cx="109886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Separator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rot="5400000" flipH="1" flipV="1">
              <a:off x="2718070" y="1894282"/>
              <a:ext cx="828291" cy="288769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 rot="5400000" flipH="1" flipV="1">
              <a:off x="3746770" y="865580"/>
              <a:ext cx="828293" cy="2346171"/>
            </a:xfrm>
            <a:prstGeom prst="line">
              <a:avLst/>
            </a:prstGeom>
            <a:ln>
              <a:tailEnd type="triangle" w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26682" y="2081714"/>
            <a:ext cx="7414172" cy="1989152"/>
            <a:chOff x="226682" y="2081714"/>
            <a:chExt cx="7414172" cy="1989152"/>
          </a:xfrm>
        </p:grpSpPr>
        <p:grpSp>
          <p:nvGrpSpPr>
            <p:cNvPr id="69" name="Group 68"/>
            <p:cNvGrpSpPr/>
            <p:nvPr/>
          </p:nvGrpSpPr>
          <p:grpSpPr>
            <a:xfrm>
              <a:off x="1114335" y="2081714"/>
              <a:ext cx="6526519" cy="685809"/>
              <a:chOff x="1095456" y="1624514"/>
              <a:chExt cx="6526519" cy="68580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095456" y="1624521"/>
                <a:ext cx="1000044" cy="617544"/>
                <a:chOff x="1095456" y="1624521"/>
                <a:chExt cx="1000044" cy="617544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0800000" flipV="1">
                  <a:off x="1562099" y="1624521"/>
                  <a:ext cx="533401" cy="316469"/>
                </a:xfrm>
                <a:prstGeom prst="line">
                  <a:avLst/>
                </a:prstGeom>
                <a:ln>
                  <a:tailEnd type="triangle" w="lg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095456" y="1872733"/>
                  <a:ext cx="733344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p(a,b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260028" y="1624514"/>
                <a:ext cx="554471" cy="685809"/>
                <a:chOff x="3260028" y="1624514"/>
                <a:chExt cx="554471" cy="685809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3256253" y="1776388"/>
                  <a:ext cx="432885" cy="129137"/>
                </a:xfrm>
                <a:prstGeom prst="line">
                  <a:avLst/>
                </a:prstGeom>
                <a:ln>
                  <a:tailEnd type="triangle" w="lg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3260028" y="1940991"/>
                  <a:ext cx="554471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p(a)</a:t>
                  </a:r>
                  <a:endParaRPr lang="en-US" dirty="0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486400" y="1624518"/>
                <a:ext cx="543538" cy="685805"/>
                <a:chOff x="5486400" y="1624518"/>
                <a:chExt cx="543538" cy="68580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5346159" y="1764759"/>
                  <a:ext cx="432882" cy="152400"/>
                </a:xfrm>
                <a:prstGeom prst="line">
                  <a:avLst/>
                </a:prstGeom>
                <a:ln>
                  <a:tailEnd type="triangle" w="lg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5486400" y="1940991"/>
                  <a:ext cx="543538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p(c)</a:t>
                  </a:r>
                  <a:endParaRPr lang="en-US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364185" y="1661988"/>
                <a:ext cx="752220" cy="648335"/>
                <a:chOff x="4364185" y="1661988"/>
                <a:chExt cx="752220" cy="64833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4270387" y="1755786"/>
                  <a:ext cx="395411" cy="207816"/>
                </a:xfrm>
                <a:prstGeom prst="line">
                  <a:avLst/>
                </a:prstGeom>
                <a:ln>
                  <a:tailEnd type="triangle" w="lg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4383061" y="1940991"/>
                  <a:ext cx="733344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p(a,c)</a:t>
                  </a:r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534321" y="1661988"/>
                <a:ext cx="1087654" cy="580077"/>
                <a:chOff x="6534321" y="1661988"/>
                <a:chExt cx="1087654" cy="580077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534321" y="1661988"/>
                  <a:ext cx="538425" cy="210745"/>
                </a:xfrm>
                <a:prstGeom prst="line">
                  <a:avLst/>
                </a:prstGeom>
                <a:ln>
                  <a:tailEnd type="none" w="lg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6899564" y="1872733"/>
                  <a:ext cx="722411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p(c,d)</a:t>
                  </a:r>
                  <a:endParaRPr lang="en-US" dirty="0"/>
                </a:p>
              </p:txBody>
            </p:sp>
          </p:grpSp>
        </p:grpSp>
        <p:sp>
          <p:nvSpPr>
            <p:cNvPr id="75" name="Rectangle 74"/>
            <p:cNvSpPr/>
            <p:nvPr/>
          </p:nvSpPr>
          <p:spPr>
            <a:xfrm>
              <a:off x="226682" y="3701534"/>
              <a:ext cx="405752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Each clique and separator stores joint </a:t>
              </a:r>
              <a:r>
                <a:rPr lang="en-US" dirty="0" err="1" smtClean="0"/>
                <a:t>pdf</a:t>
              </a:r>
              <a:endParaRPr lang="en-US" dirty="0" smtClean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22117" y="1078468"/>
            <a:ext cx="7189457" cy="3715673"/>
            <a:chOff x="222117" y="1078468"/>
            <a:chExt cx="7189457" cy="3715673"/>
          </a:xfrm>
        </p:grpSpPr>
        <p:sp>
          <p:nvSpPr>
            <p:cNvPr id="76" name="Rectangle 75"/>
            <p:cNvSpPr/>
            <p:nvPr/>
          </p:nvSpPr>
          <p:spPr>
            <a:xfrm>
              <a:off x="222117" y="4424809"/>
              <a:ext cx="3877985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Tree structure reflects Markov property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09318" y="1078468"/>
              <a:ext cx="297374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u="sng" dirty="0" smtClean="0"/>
                <a:t>Given a</a:t>
              </a:r>
              <a:r>
                <a:rPr lang="en-US" dirty="0" smtClean="0"/>
                <a:t>, b independent of c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44495" y="1078468"/>
              <a:ext cx="286707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u="sng" dirty="0" smtClean="0"/>
                <a:t>Given c</a:t>
              </a:r>
              <a:r>
                <a:rPr lang="en-US" dirty="0" smtClean="0"/>
                <a:t>, a independent of d</a:t>
              </a:r>
              <a:endParaRPr lang="en-US" dirty="0"/>
            </a:p>
          </p:txBody>
        </p:sp>
      </p:grpSp>
      <p:pic>
        <p:nvPicPr>
          <p:cNvPr id="44" name="Picture 43" descr="abc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40606" y="5314950"/>
            <a:ext cx="5422194" cy="10096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968776" y="3383340"/>
            <a:ext cx="724420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CAVEAT: </a:t>
            </a:r>
            <a:r>
              <a:rPr lang="en-US" sz="2400" dirty="0" smtClean="0"/>
              <a:t>Our approach inherits the disadvantages of the junction tree technique:  Restricted to ProbDBs that can be efficiently represented using a junction tree [i.e.</a:t>
            </a:r>
            <a:r>
              <a:rPr lang="en-US" sz="2400" i="1" dirty="0" smtClean="0"/>
              <a:t>, low tree width</a:t>
            </a:r>
            <a:r>
              <a:rPr lang="en-US" sz="2400" dirty="0" smtClean="0"/>
              <a:t> models]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Query Processing on Junction trees</a:t>
            </a:r>
            <a:endParaRPr lang="en-US" sz="3600" dirty="0"/>
          </a:p>
        </p:txBody>
      </p:sp>
      <p:grpSp>
        <p:nvGrpSpPr>
          <p:cNvPr id="3" name="Group 25"/>
          <p:cNvGrpSpPr/>
          <p:nvPr/>
        </p:nvGrpSpPr>
        <p:grpSpPr>
          <a:xfrm>
            <a:off x="685800" y="1273314"/>
            <a:ext cx="7810766" cy="707886"/>
            <a:chOff x="870845" y="1981200"/>
            <a:chExt cx="781076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870845" y="2113985"/>
              <a:ext cx="185178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Inference Queries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3811" y="1981200"/>
              <a:ext cx="525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sz="2000" dirty="0" smtClean="0"/>
                <a:t> Determine probability distribution of the set of query variables</a:t>
              </a:r>
            </a:p>
          </p:txBody>
        </p:sp>
      </p:grpSp>
      <p:pic>
        <p:nvPicPr>
          <p:cNvPr id="20" name="Picture 19" descr="simpletre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47679" y="2362200"/>
            <a:ext cx="5070764" cy="914400"/>
          </a:xfrm>
          <a:prstGeom prst="rect">
            <a:avLst/>
          </a:prstGeom>
        </p:spPr>
      </p:pic>
      <p:grpSp>
        <p:nvGrpSpPr>
          <p:cNvPr id="33" name="Group 68"/>
          <p:cNvGrpSpPr/>
          <p:nvPr/>
        </p:nvGrpSpPr>
        <p:grpSpPr>
          <a:xfrm>
            <a:off x="1169681" y="2971800"/>
            <a:ext cx="6526519" cy="685809"/>
            <a:chOff x="1095456" y="1624514"/>
            <a:chExt cx="6526519" cy="685809"/>
          </a:xfrm>
        </p:grpSpPr>
        <p:grpSp>
          <p:nvGrpSpPr>
            <p:cNvPr id="35" name="Group 42"/>
            <p:cNvGrpSpPr/>
            <p:nvPr/>
          </p:nvGrpSpPr>
          <p:grpSpPr>
            <a:xfrm>
              <a:off x="1095456" y="1624521"/>
              <a:ext cx="1000044" cy="617544"/>
              <a:chOff x="1095456" y="1624521"/>
              <a:chExt cx="1000044" cy="61754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1562099" y="1624521"/>
                <a:ext cx="533401" cy="316469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095456" y="1872733"/>
                <a:ext cx="7333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p(a,b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grpSp>
          <p:nvGrpSpPr>
            <p:cNvPr id="36" name="Group 67"/>
            <p:cNvGrpSpPr/>
            <p:nvPr/>
          </p:nvGrpSpPr>
          <p:grpSpPr>
            <a:xfrm>
              <a:off x="3260028" y="1624514"/>
              <a:ext cx="554471" cy="685809"/>
              <a:chOff x="3260028" y="1624514"/>
              <a:chExt cx="554471" cy="68580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3256253" y="1776388"/>
                <a:ext cx="432885" cy="129137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3260028" y="1940991"/>
                <a:ext cx="55447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p(a)</a:t>
                </a:r>
                <a:endParaRPr lang="en-US" dirty="0"/>
              </a:p>
            </p:txBody>
          </p:sp>
        </p:grpSp>
        <p:grpSp>
          <p:nvGrpSpPr>
            <p:cNvPr id="37" name="Group 59"/>
            <p:cNvGrpSpPr/>
            <p:nvPr/>
          </p:nvGrpSpPr>
          <p:grpSpPr>
            <a:xfrm>
              <a:off x="5486400" y="1624518"/>
              <a:ext cx="543538" cy="685805"/>
              <a:chOff x="5486400" y="1624518"/>
              <a:chExt cx="543538" cy="6858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5346159" y="1764759"/>
                <a:ext cx="432882" cy="152400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486400" y="1940991"/>
                <a:ext cx="54353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p(c)</a:t>
                </a:r>
                <a:endParaRPr lang="en-US" dirty="0"/>
              </a:p>
            </p:txBody>
          </p:sp>
        </p:grpSp>
        <p:grpSp>
          <p:nvGrpSpPr>
            <p:cNvPr id="38" name="Group 56"/>
            <p:cNvGrpSpPr/>
            <p:nvPr/>
          </p:nvGrpSpPr>
          <p:grpSpPr>
            <a:xfrm>
              <a:off x="4364185" y="1661988"/>
              <a:ext cx="752220" cy="648335"/>
              <a:chOff x="4364185" y="1661988"/>
              <a:chExt cx="752220" cy="64833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4270387" y="1755786"/>
                <a:ext cx="395411" cy="207816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383061" y="1940991"/>
                <a:ext cx="7333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p(a,c)</a:t>
                </a:r>
                <a:endParaRPr lang="en-US" dirty="0"/>
              </a:p>
            </p:txBody>
          </p:sp>
        </p:grpSp>
        <p:grpSp>
          <p:nvGrpSpPr>
            <p:cNvPr id="39" name="Group 52"/>
            <p:cNvGrpSpPr/>
            <p:nvPr/>
          </p:nvGrpSpPr>
          <p:grpSpPr>
            <a:xfrm>
              <a:off x="6534321" y="1661988"/>
              <a:ext cx="1087654" cy="580077"/>
              <a:chOff x="6534321" y="1661988"/>
              <a:chExt cx="1087654" cy="58007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534321" y="1661988"/>
                <a:ext cx="538425" cy="210745"/>
              </a:xfrm>
              <a:prstGeom prst="line">
                <a:avLst/>
              </a:prstGeom>
              <a:ln>
                <a:tailEnd type="none" w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899564" y="1872733"/>
                <a:ext cx="72241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p(c,d)</a:t>
                </a:r>
                <a:endParaRPr lang="en-US" dirty="0"/>
              </a:p>
            </p:txBody>
          </p:sp>
        </p:grpSp>
      </p:grpSp>
      <p:pic>
        <p:nvPicPr>
          <p:cNvPr id="50" name="Picture 49" descr="p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97600" y="3668280"/>
            <a:ext cx="2489200" cy="777875"/>
          </a:xfrm>
          <a:prstGeom prst="rect">
            <a:avLst/>
          </a:prstGeom>
        </p:spPr>
      </p:pic>
      <p:pic>
        <p:nvPicPr>
          <p:cNvPr id="51" name="Picture 50" descr="a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24355" y="4724400"/>
            <a:ext cx="7069663" cy="964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41766" y="5688445"/>
            <a:ext cx="4445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Push summation inside and smartly eliminate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qn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14600" y="5410200"/>
            <a:ext cx="3496317" cy="940185"/>
          </a:xfrm>
          <a:prstGeom prst="rect">
            <a:avLst/>
          </a:prstGeom>
        </p:spPr>
      </p:pic>
      <p:pic>
        <p:nvPicPr>
          <p:cNvPr id="12" name="Picture 11" descr="newjunctiontre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30438" y="1828800"/>
            <a:ext cx="6464300" cy="318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(Naïve) Hugin’s Algorithm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78038" y="4025900"/>
            <a:ext cx="1249680" cy="990600"/>
            <a:chOff x="1295400" y="3873500"/>
            <a:chExt cx="1249680" cy="990600"/>
          </a:xfrm>
        </p:grpSpPr>
        <p:pic>
          <p:nvPicPr>
            <p:cNvPr id="6" name="Picture 5" descr="eqn0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295400" y="4464050"/>
              <a:ext cx="853440" cy="4000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rot="10800000">
              <a:off x="1447800" y="3873500"/>
              <a:ext cx="1097280" cy="9906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278038" y="2971800"/>
            <a:ext cx="1249680" cy="685800"/>
            <a:chOff x="1295400" y="2819400"/>
            <a:chExt cx="1249680" cy="6858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295400" y="2819400"/>
              <a:ext cx="1249680" cy="6858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pdf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295400" y="2819400"/>
              <a:ext cx="762000" cy="3302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268638" y="1981200"/>
            <a:ext cx="1318260" cy="990600"/>
            <a:chOff x="2286000" y="1828800"/>
            <a:chExt cx="1318260" cy="990600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2247900" y="1866900"/>
              <a:ext cx="990600" cy="9144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b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796540" y="2011187"/>
              <a:ext cx="807720" cy="36477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779178" y="2528364"/>
            <a:ext cx="1219200" cy="445024"/>
            <a:chOff x="2796540" y="2375964"/>
            <a:chExt cx="1219200" cy="445024"/>
          </a:xfrm>
        </p:grpSpPr>
        <p:pic>
          <p:nvPicPr>
            <p:cNvPr id="31" name="Picture 30" descr="pdf2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069589" y="2375964"/>
              <a:ext cx="946151" cy="383575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2796540" y="2819400"/>
              <a:ext cx="1219200" cy="15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211023" y="2588741"/>
            <a:ext cx="1219200" cy="381471"/>
            <a:chOff x="4015740" y="2441105"/>
            <a:chExt cx="1219200" cy="381471"/>
          </a:xfrm>
        </p:grpSpPr>
        <p:pic>
          <p:nvPicPr>
            <p:cNvPr id="33" name="Picture 32" descr="pdf4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4288583" y="2441105"/>
              <a:ext cx="939802" cy="381471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015740" y="2817812"/>
              <a:ext cx="1219200" cy="15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998378" y="2570274"/>
            <a:ext cx="1219200" cy="404702"/>
            <a:chOff x="4015740" y="2417874"/>
            <a:chExt cx="1219200" cy="404702"/>
          </a:xfrm>
        </p:grpSpPr>
        <p:pic>
          <p:nvPicPr>
            <p:cNvPr id="32" name="Picture 31" descr="pdf3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282234" y="2417874"/>
              <a:ext cx="946151" cy="341665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4015740" y="2820988"/>
              <a:ext cx="1219200" cy="15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675538" y="2974976"/>
            <a:ext cx="1219200" cy="594518"/>
            <a:chOff x="6692900" y="2822576"/>
            <a:chExt cx="1219200" cy="594518"/>
          </a:xfrm>
        </p:grpSpPr>
        <p:pic>
          <p:nvPicPr>
            <p:cNvPr id="34" name="Picture 33" descr="pdf5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6965949" y="2822576"/>
              <a:ext cx="946151" cy="358003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6692900" y="2882106"/>
              <a:ext cx="1219200" cy="534988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 descr="eqn11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2362200" y="5439662"/>
            <a:ext cx="4214707" cy="831850"/>
          </a:xfrm>
          <a:prstGeom prst="rect">
            <a:avLst/>
          </a:prstGeom>
        </p:spPr>
      </p:pic>
      <p:pic>
        <p:nvPicPr>
          <p:cNvPr id="51" name="Picture 50" descr="eqn22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2362200" y="5481823"/>
            <a:ext cx="4006849" cy="872239"/>
          </a:xfrm>
          <a:prstGeom prst="rect">
            <a:avLst/>
          </a:prstGeom>
        </p:spPr>
      </p:pic>
      <p:pic>
        <p:nvPicPr>
          <p:cNvPr id="52" name="Picture 51" descr="eqn555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621438" y="4025900"/>
            <a:ext cx="3251638" cy="7143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6422" y="5721350"/>
            <a:ext cx="9579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{b, </a:t>
            </a:r>
            <a:r>
              <a:rPr lang="en-US" dirty="0" err="1" smtClean="0"/>
              <a:t>e</a:t>
            </a:r>
            <a:r>
              <a:rPr lang="en-US" dirty="0" smtClean="0"/>
              <a:t>, o}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201839" y="1676400"/>
            <a:ext cx="7132738" cy="3586630"/>
            <a:chOff x="1219201" y="1524000"/>
            <a:chExt cx="7132738" cy="3586630"/>
          </a:xfrm>
        </p:grpSpPr>
        <p:sp>
          <p:nvSpPr>
            <p:cNvPr id="41" name="Right Arrow 40"/>
            <p:cNvSpPr/>
            <p:nvPr/>
          </p:nvSpPr>
          <p:spPr>
            <a:xfrm rot="2008772" flipV="1">
              <a:off x="1219201" y="1524000"/>
              <a:ext cx="457200" cy="3048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 rot="13925880" flipV="1">
              <a:off x="3139416" y="4729630"/>
              <a:ext cx="457200" cy="3048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ight Arrow 52"/>
            <p:cNvSpPr/>
            <p:nvPr/>
          </p:nvSpPr>
          <p:spPr>
            <a:xfrm rot="10800000" flipV="1">
              <a:off x="7894739" y="3505200"/>
              <a:ext cx="457200" cy="3048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23074" y="5507286"/>
            <a:ext cx="217805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Keep query variables</a:t>
            </a:r>
          </a:p>
          <a:p>
            <a:r>
              <a:rPr lang="en-US" dirty="0" smtClean="0"/>
              <a:t>Keep correlations</a:t>
            </a:r>
          </a:p>
          <a:p>
            <a:r>
              <a:rPr lang="en-US" dirty="0" smtClean="0"/>
              <a:t>Remove others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6114" y="3288268"/>
            <a:ext cx="796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PIVOT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30439" y="1061829"/>
            <a:ext cx="710396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/>
            <a:r>
              <a:rPr lang="en-US" sz="2400" dirty="0" smtClean="0"/>
              <a:t>Steiner tree + Send messages toward a given pivot node</a:t>
            </a:r>
          </a:p>
        </p:txBody>
      </p:sp>
      <p:sp useBgFill="1">
        <p:nvSpPr>
          <p:cNvPr id="61" name="Rectangle 60"/>
          <p:cNvSpPr/>
          <p:nvPr/>
        </p:nvSpPr>
        <p:spPr>
          <a:xfrm>
            <a:off x="1176875" y="2759881"/>
            <a:ext cx="7696201" cy="200054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For ProbDBs ≈ 1 million tuples, not scalable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Searching for cliques is expensive: Linear scan over all the nodes is inefficient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Span of the query can be very large – almost the </a:t>
            </a:r>
            <a:r>
              <a:rPr lang="en-US" sz="2400" b="1" dirty="0" smtClean="0"/>
              <a:t>complete database accessed </a:t>
            </a:r>
            <a:r>
              <a:rPr lang="en-US" sz="2400" dirty="0" smtClean="0"/>
              <a:t>even for a 3 variable query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0">
          <a:defRPr sz="2400" dirty="0" smtClean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16939</TotalTime>
  <Words>2015</Words>
  <Application>Microsoft Macintosh PowerPoint</Application>
  <PresentationFormat>On-screen Show (4:3)</PresentationFormat>
  <Paragraphs>468</Paragraphs>
  <Slides>26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Indexing Correlated Probabilistic Databases</vt:lpstr>
      <vt:lpstr>Introduction</vt:lpstr>
      <vt:lpstr>Challenges with arbitrary correlations</vt:lpstr>
      <vt:lpstr>Problem</vt:lpstr>
      <vt:lpstr>Outline</vt:lpstr>
      <vt:lpstr>Background: ProbDBs as Junction Trees (SD07)</vt:lpstr>
      <vt:lpstr>Background: Junction trees</vt:lpstr>
      <vt:lpstr>Query Processing on Junction trees</vt:lpstr>
      <vt:lpstr>(Naïve) Hugin’s Algorithm</vt:lpstr>
      <vt:lpstr>Outline</vt:lpstr>
      <vt:lpstr>INDSEP (Shortcut potentials)</vt:lpstr>
      <vt:lpstr>INDSEP - Overview</vt:lpstr>
      <vt:lpstr>Query Processing using INDSEP</vt:lpstr>
      <vt:lpstr>Query Processing using INDSEP</vt:lpstr>
      <vt:lpstr>Aggregation</vt:lpstr>
      <vt:lpstr>Outline</vt:lpstr>
      <vt:lpstr>Building INDSEP: Partitioning</vt:lpstr>
      <vt:lpstr>Building INDSEP: Variable Renaming</vt:lpstr>
      <vt:lpstr>Update Processing [very briefly]</vt:lpstr>
      <vt:lpstr>Outline</vt:lpstr>
      <vt:lpstr>Implementation [PrDB]</vt:lpstr>
      <vt:lpstr>Experimental Setup</vt:lpstr>
      <vt:lpstr>Results</vt:lpstr>
      <vt:lpstr>Results</vt:lpstr>
      <vt:lpstr>Related Work</vt:lpstr>
      <vt:lpstr>Future work</vt:lpstr>
    </vt:vector>
  </TitlesOfParts>
  <Company>University of Maryland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Correlated Probabilistic Databases</dc:title>
  <dc:creator>Bhargav Kanagal</dc:creator>
  <cp:lastModifiedBy>Bhargav Kanagal</cp:lastModifiedBy>
  <cp:revision>979</cp:revision>
  <dcterms:created xsi:type="dcterms:W3CDTF">2009-07-01T12:31:28Z</dcterms:created>
  <dcterms:modified xsi:type="dcterms:W3CDTF">2009-07-01T13:32:49Z</dcterms:modified>
</cp:coreProperties>
</file>