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Submissions Stats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119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submissions</a:t>
            </a:r>
          </a:p>
          <a:p>
            <a:pPr lvl="1"/>
            <a:r>
              <a:rPr lang="fr-FR" dirty="0" smtClean="0"/>
              <a:t>	Paris ‘09: </a:t>
            </a:r>
            <a:r>
              <a:rPr lang="fr-FR" dirty="0" smtClean="0">
                <a:solidFill>
                  <a:srgbClr val="0000FF"/>
                </a:solidFill>
              </a:rPr>
              <a:t>113 </a:t>
            </a:r>
            <a:r>
              <a:rPr lang="fr-FR" sz="2600" dirty="0" smtClean="0"/>
              <a:t>(deadline </a:t>
            </a:r>
            <a:r>
              <a:rPr lang="fr-FR" sz="2600" dirty="0" err="1" smtClean="0"/>
              <a:t>after</a:t>
            </a:r>
            <a:r>
              <a:rPr lang="fr-FR" sz="2600" dirty="0" smtClean="0"/>
              <a:t> STOC)   </a:t>
            </a:r>
            <a:r>
              <a:rPr lang="fr-FR" dirty="0" smtClean="0"/>
              <a:t>Prague '06: </a:t>
            </a:r>
            <a:r>
              <a:rPr lang="fr-FR" dirty="0" smtClean="0">
                <a:solidFill>
                  <a:srgbClr val="0000FF"/>
                </a:solidFill>
              </a:rPr>
              <a:t>87</a:t>
            </a:r>
            <a:r>
              <a:rPr lang="fr-FR" dirty="0" smtClean="0"/>
              <a:t> </a:t>
            </a:r>
          </a:p>
          <a:p>
            <a:pPr lvl="1">
              <a:buNone/>
            </a:pPr>
            <a:r>
              <a:rPr lang="fr-FR" dirty="0" smtClean="0"/>
              <a:t>	Aarhus '03: </a:t>
            </a:r>
            <a:r>
              <a:rPr lang="fr-FR" dirty="0" smtClean="0">
                <a:solidFill>
                  <a:srgbClr val="0000FF"/>
                </a:solidFill>
              </a:rPr>
              <a:t>65 </a:t>
            </a:r>
            <a:r>
              <a:rPr lang="fr-FR" dirty="0" smtClean="0"/>
              <a:t> 		           Florence '00: </a:t>
            </a:r>
            <a:r>
              <a:rPr lang="fr-FR" dirty="0" smtClean="0">
                <a:solidFill>
                  <a:srgbClr val="0000FF"/>
                </a:solidFill>
              </a:rPr>
              <a:t>63</a:t>
            </a:r>
            <a:r>
              <a:rPr lang="fr-FR" dirty="0" smtClean="0"/>
              <a:t> </a:t>
            </a:r>
            <a:endParaRPr lang="en-US" dirty="0" smtClean="0"/>
          </a:p>
          <a:p>
            <a:r>
              <a:rPr lang="en-US" dirty="0" smtClean="0"/>
              <a:t>18 junk submissions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34</a:t>
            </a:r>
            <a:r>
              <a:rPr lang="en-US" dirty="0" smtClean="0"/>
              <a:t> papers accepted</a:t>
            </a:r>
          </a:p>
          <a:p>
            <a:pPr lvl="1"/>
            <a:r>
              <a:rPr lang="en-US" dirty="0" smtClean="0"/>
              <a:t>Second highest ever? Paris ’09 had </a:t>
            </a:r>
            <a:r>
              <a:rPr lang="en-US" dirty="0" smtClean="0">
                <a:solidFill>
                  <a:srgbClr val="0000FF"/>
                </a:solidFill>
              </a:rPr>
              <a:t>37</a:t>
            </a:r>
            <a:r>
              <a:rPr lang="en-US" dirty="0" smtClean="0"/>
              <a:t> papers</a:t>
            </a:r>
          </a:p>
          <a:p>
            <a:pPr lvl="1"/>
            <a:r>
              <a:rPr lang="en-US" dirty="0" smtClean="0"/>
              <a:t>The  3 ½  day format offers some flexibility</a:t>
            </a:r>
          </a:p>
          <a:p>
            <a:r>
              <a:rPr lang="en-US" dirty="0" smtClean="0"/>
              <a:t>Two invited talks: </a:t>
            </a:r>
          </a:p>
          <a:p>
            <a:pPr lvl="1"/>
            <a:r>
              <a:rPr lang="en-US" dirty="0" smtClean="0"/>
              <a:t> Peter </a:t>
            </a:r>
            <a:r>
              <a:rPr lang="en-US" dirty="0" err="1" smtClean="0"/>
              <a:t>Bürgisser</a:t>
            </a:r>
            <a:r>
              <a:rPr lang="en-US" dirty="0" smtClean="0"/>
              <a:t> &amp; </a:t>
            </a:r>
            <a:r>
              <a:rPr lang="en-US" dirty="0" err="1" smtClean="0"/>
              <a:t>Toniann</a:t>
            </a:r>
            <a:r>
              <a:rPr lang="en-US" dirty="0" smtClean="0"/>
              <a:t> </a:t>
            </a:r>
            <a:r>
              <a:rPr lang="en-US" dirty="0" err="1" smtClean="0"/>
              <a:t>Pitassi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609600"/>
          <a:ext cx="7010400" cy="6049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1447800"/>
                <a:gridCol w="1371600"/>
              </a:tblGrid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Subarea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#submissions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#accepted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Classical,</a:t>
                      </a:r>
                      <a:r>
                        <a:rPr lang="en-US" baseline="0" dirty="0" smtClean="0"/>
                        <a:t> structural complexity (incl. logic)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Quantum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Pseudorandomness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Communication Complexity; lower</a:t>
                      </a:r>
                      <a:r>
                        <a:rPr lang="en-US" baseline="0" dirty="0" smtClean="0"/>
                        <a:t> bounds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Approximability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Cryptographic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Sat. </a:t>
                      </a:r>
                      <a:r>
                        <a:rPr lang="en-US" dirty="0" err="1" smtClean="0"/>
                        <a:t>algos</a:t>
                      </a:r>
                      <a:r>
                        <a:rPr lang="en-US" dirty="0" smtClean="0"/>
                        <a:t>, parameterized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Property</a:t>
                      </a:r>
                      <a:r>
                        <a:rPr lang="en-US" baseline="0" dirty="0" smtClean="0"/>
                        <a:t> testing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Algebraic</a:t>
                      </a:r>
                      <a:r>
                        <a:rPr lang="en-US" baseline="0" dirty="0" smtClean="0"/>
                        <a:t>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Proof systems, PCPs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Proof 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Coding theory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Complexity related Math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Sundry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8097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28800" y="0"/>
            <a:ext cx="57420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Papers by areas (approximate)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3"/>
          <p:cNvSpPr txBox="1">
            <a:spLocks noChangeArrowheads="1"/>
          </p:cNvSpPr>
          <p:nvPr/>
        </p:nvSpPr>
        <p:spPr bwMode="auto">
          <a:xfrm>
            <a:off x="695325" y="1393825"/>
            <a:ext cx="7315200" cy="1427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Edwardian Script ITC" pitchFamily="66" charset="0"/>
                <a:cs typeface="Arial" pitchFamily="34" charset="0"/>
              </a:rPr>
              <a:t>Conference on Computational Complexity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762000"/>
            <a:ext cx="215265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708025" y="2109787"/>
            <a:ext cx="73152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ll MT" pitchFamily="18" charset="0"/>
                <a:cs typeface="Arial" pitchFamily="34" charset="0"/>
              </a:rPr>
              <a:t>The </a:t>
            </a:r>
            <a:r>
              <a:rPr kumimoji="0" lang="en-U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ll MT" pitchFamily="18" charset="0"/>
                <a:cs typeface="Arial" pitchFamily="34" charset="0"/>
              </a:rPr>
              <a:t>Ronald V. Book Prize for Best Student Paper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ll MT" pitchFamily="18" charset="0"/>
                <a:cs typeface="Arial" pitchFamily="34" charset="0"/>
              </a:rPr>
              <a:t> of the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ll MT" pitchFamily="18" charset="0"/>
                <a:cs typeface="Arial" pitchFamily="34" charset="0"/>
              </a:rPr>
              <a:t>27</a:t>
            </a:r>
            <a:r>
              <a:rPr kumimoji="0" lang="en-US" sz="2000" b="0" i="1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Bell MT" pitchFamily="18" charset="0"/>
                <a:cs typeface="Arial" pitchFamily="34" charset="0"/>
              </a:rPr>
              <a:t>th</a:t>
            </a: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ll MT" pitchFamily="18" charset="0"/>
                <a:cs typeface="Arial" pitchFamily="34" charset="0"/>
              </a:rPr>
              <a:t> Conference on Computational Complexity, CCC’12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685800" y="3352800"/>
            <a:ext cx="73152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Edwardian Script ITC" pitchFamily="66" charset="0"/>
                <a:cs typeface="Arial" pitchFamily="34" charset="0"/>
              </a:rPr>
              <a:t>Andrew </a:t>
            </a:r>
            <a:r>
              <a:rPr kumimoji="0" lang="en-US" sz="4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Edwardian Script ITC" pitchFamily="66" charset="0"/>
                <a:cs typeface="Arial" pitchFamily="34" charset="0"/>
              </a:rPr>
              <a:t>Drucker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Text Box 5"/>
          <p:cNvSpPr txBox="1">
            <a:spLocks noChangeArrowheads="1"/>
          </p:cNvSpPr>
          <p:nvPr/>
        </p:nvSpPr>
        <p:spPr bwMode="auto">
          <a:xfrm>
            <a:off x="609600" y="2971800"/>
            <a:ext cx="73152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ll MT" pitchFamily="18" charset="0"/>
                <a:cs typeface="Arial" pitchFamily="34" charset="0"/>
              </a:rPr>
              <a:t>Is Awarded To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762000" y="4343400"/>
            <a:ext cx="73152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ell MT" pitchFamily="18" charset="0"/>
                <a:cs typeface="Arial" pitchFamily="34" charset="0"/>
              </a:rPr>
              <a:t>For the Paper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Text Box 4"/>
          <p:cNvSpPr txBox="1">
            <a:spLocks noChangeArrowheads="1"/>
          </p:cNvSpPr>
          <p:nvPr/>
        </p:nvSpPr>
        <p:spPr bwMode="auto">
          <a:xfrm>
            <a:off x="990600" y="4724400"/>
            <a:ext cx="73152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dobe Caslon Pro Bold" charset="0"/>
                <a:cs typeface="Arial" pitchFamily="34" charset="0"/>
              </a:rPr>
              <a:t>Limitations of Lower-Bound Methods for the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dobe Caslon Pro Bold" charset="0"/>
                <a:cs typeface="Arial" pitchFamily="34" charset="0"/>
              </a:rPr>
              <a:t>Wire Complexity of Boolean Operators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CCC’12 special issue of </a:t>
            </a:r>
            <a:br>
              <a:rPr lang="en-US" dirty="0" smtClean="0"/>
            </a:br>
            <a:r>
              <a:rPr lang="en-US" dirty="0" smtClean="0"/>
              <a:t>Computational Complexity journal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1600200"/>
            <a:ext cx="8534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/>
              <a:t>  Amplifying Circuit Lower Bounds Against Polynomial Time With    	applications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Is the Valiant-</a:t>
            </a:r>
            <a:r>
              <a:rPr lang="en-US" sz="2400" dirty="0" err="1" smtClean="0"/>
              <a:t>Vazirani</a:t>
            </a:r>
            <a:r>
              <a:rPr lang="en-US" sz="2400" dirty="0" smtClean="0"/>
              <a:t> Isolation Lemma Improvable?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Parallel approximation of min-max problems with applications 	to classical and quantum zero-sum games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 A </a:t>
            </a:r>
            <a:r>
              <a:rPr lang="en-US" sz="2400" dirty="0" err="1" smtClean="0"/>
              <a:t>Satisfiability</a:t>
            </a:r>
            <a:r>
              <a:rPr lang="en-US" sz="2400" dirty="0" smtClean="0"/>
              <a:t> Algorithm and Average-Case Hardness for 	Formulas over Full </a:t>
            </a:r>
            <a:r>
              <a:rPr lang="en-US" sz="2400" dirty="0" err="1" smtClean="0"/>
              <a:t>bInary</a:t>
            </a:r>
            <a:r>
              <a:rPr lang="en-US" sz="2400" dirty="0" smtClean="0"/>
              <a:t> basis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DNF </a:t>
            </a:r>
            <a:r>
              <a:rPr lang="en-US" sz="2400" dirty="0" err="1" smtClean="0"/>
              <a:t>Sparsification</a:t>
            </a:r>
            <a:r>
              <a:rPr lang="en-US" sz="2400" dirty="0" smtClean="0"/>
              <a:t> and Faster Deterministic Counting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 strong direct product theorem for quantum query complexity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On sunflowers and matrix multiplication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142</Words>
  <Application>Microsoft Office PowerPoint</Application>
  <PresentationFormat>On-screen Show (4:3)</PresentationFormat>
  <Paragraphs>75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Submissions Stats</vt:lpstr>
      <vt:lpstr>Slide 2</vt:lpstr>
      <vt:lpstr>Slide 3</vt:lpstr>
      <vt:lpstr>CCC’12 special issue of  Computational Complexity journal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Report</dc:title>
  <dc:creator>venkatg</dc:creator>
  <cp:lastModifiedBy>venkat</cp:lastModifiedBy>
  <cp:revision>35</cp:revision>
  <dcterms:created xsi:type="dcterms:W3CDTF">2006-08-16T00:00:00Z</dcterms:created>
  <dcterms:modified xsi:type="dcterms:W3CDTF">2012-07-20T00:40:43Z</dcterms:modified>
</cp:coreProperties>
</file>