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ags/tag1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7"/>
  </p:notesMasterIdLst>
  <p:handoutMasterIdLst>
    <p:handoutMasterId r:id="rId48"/>
  </p:handoutMasterIdLst>
  <p:sldIdLst>
    <p:sldId id="375" r:id="rId2"/>
    <p:sldId id="488" r:id="rId3"/>
    <p:sldId id="468" r:id="rId4"/>
    <p:sldId id="469" r:id="rId5"/>
    <p:sldId id="462" r:id="rId6"/>
    <p:sldId id="467" r:id="rId7"/>
    <p:sldId id="501" r:id="rId8"/>
    <p:sldId id="497" r:id="rId9"/>
    <p:sldId id="541" r:id="rId10"/>
    <p:sldId id="499" r:id="rId11"/>
    <p:sldId id="502" r:id="rId12"/>
    <p:sldId id="536" r:id="rId13"/>
    <p:sldId id="500" r:id="rId14"/>
    <p:sldId id="540" r:id="rId15"/>
    <p:sldId id="503" r:id="rId16"/>
    <p:sldId id="470" r:id="rId17"/>
    <p:sldId id="474" r:id="rId18"/>
    <p:sldId id="537" r:id="rId19"/>
    <p:sldId id="538" r:id="rId20"/>
    <p:sldId id="495" r:id="rId21"/>
    <p:sldId id="475" r:id="rId22"/>
    <p:sldId id="476" r:id="rId23"/>
    <p:sldId id="478" r:id="rId24"/>
    <p:sldId id="487" r:id="rId25"/>
    <p:sldId id="489" r:id="rId26"/>
    <p:sldId id="490" r:id="rId27"/>
    <p:sldId id="491" r:id="rId28"/>
    <p:sldId id="504" r:id="rId29"/>
    <p:sldId id="397" r:id="rId30"/>
    <p:sldId id="493" r:id="rId31"/>
    <p:sldId id="482" r:id="rId32"/>
    <p:sldId id="483" r:id="rId33"/>
    <p:sldId id="494" r:id="rId34"/>
    <p:sldId id="395" r:id="rId35"/>
    <p:sldId id="396" r:id="rId36"/>
    <p:sldId id="539" r:id="rId37"/>
    <p:sldId id="505" r:id="rId38"/>
    <p:sldId id="534" r:id="rId39"/>
    <p:sldId id="509" r:id="rId40"/>
    <p:sldId id="508" r:id="rId41"/>
    <p:sldId id="518" r:id="rId42"/>
    <p:sldId id="519" r:id="rId43"/>
    <p:sldId id="535" r:id="rId44"/>
    <p:sldId id="496" r:id="rId45"/>
    <p:sldId id="351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0BBF"/>
    <a:srgbClr val="9B08B8"/>
    <a:srgbClr val="FF0000"/>
    <a:srgbClr val="FF0066"/>
    <a:srgbClr val="FF9900"/>
    <a:srgbClr val="29F73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53" autoAdjust="0"/>
    <p:restoredTop sz="86514" autoAdjust="0"/>
  </p:normalViewPr>
  <p:slideViewPr>
    <p:cSldViewPr>
      <p:cViewPr>
        <p:scale>
          <a:sx n="40" d="100"/>
          <a:sy n="40" d="100"/>
        </p:scale>
        <p:origin x="-3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3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632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D18CD-48EC-4746-B68A-2E31916D7E7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B49C3-86DD-4A47-B490-644F1F2DF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A670A-26BF-4E80-B24B-C5A22407BC6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3DCAC-B479-4052-8832-42C3C4855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Motivation for </a:t>
            </a:r>
            <a:r>
              <a:rPr lang="en-CA" dirty="0" err="1" smtClean="0"/>
              <a:t>ic</a:t>
            </a:r>
            <a:r>
              <a:rPr lang="en-CA" dirty="0" smtClean="0"/>
              <a:t>? (1) its an intrinsically interesting quantity;</a:t>
            </a:r>
          </a:p>
          <a:p>
            <a:r>
              <a:rPr lang="en-CA" dirty="0" smtClean="0"/>
              <a:t>(2)</a:t>
            </a:r>
            <a:r>
              <a:rPr lang="en-CA" baseline="0" dirty="0" smtClean="0"/>
              <a:t> Related to deep </a:t>
            </a:r>
            <a:r>
              <a:rPr lang="en-CA" baseline="0" dirty="0" err="1" smtClean="0"/>
              <a:t>q’s</a:t>
            </a:r>
            <a:r>
              <a:rPr lang="en-CA" baseline="0" dirty="0" smtClean="0"/>
              <a:t> in complexity theory (direct sum)</a:t>
            </a:r>
          </a:p>
          <a:p>
            <a:r>
              <a:rPr lang="en-CA" baseline="0" dirty="0" smtClean="0"/>
              <a:t>(3) </a:t>
            </a:r>
            <a:r>
              <a:rPr lang="en-CA" dirty="0" smtClean="0"/>
              <a:t> Related to privacy (we’ll see this)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Rec</a:t>
            </a:r>
            <a:r>
              <a:rPr lang="en-CA" dirty="0" smtClean="0"/>
              <a:t>(</a:t>
            </a:r>
            <a:r>
              <a:rPr lang="en-CA" dirty="0" err="1" smtClean="0"/>
              <a:t>f,eps</a:t>
            </a:r>
            <a:r>
              <a:rPr lang="en-CA" dirty="0" smtClean="0"/>
              <a:t>) </a:t>
            </a:r>
            <a:r>
              <a:rPr lang="en-CA" dirty="0" err="1" smtClean="0"/>
              <a:t>geq</a:t>
            </a:r>
            <a:r>
              <a:rPr lang="en-CA" dirty="0" smtClean="0"/>
              <a:t> (1/2 – </a:t>
            </a:r>
            <a:r>
              <a:rPr lang="en-CA" dirty="0" err="1" smtClean="0"/>
              <a:t>eps</a:t>
            </a:r>
            <a:r>
              <a:rPr lang="en-CA" dirty="0" smtClean="0"/>
              <a:t>) disc(f) – ½</a:t>
            </a:r>
          </a:p>
          <a:p>
            <a:r>
              <a:rPr lang="en-CA" dirty="0" smtClean="0"/>
              <a:t>Also smooth rectangle </a:t>
            </a:r>
            <a:r>
              <a:rPr lang="en-CA" dirty="0" err="1" smtClean="0"/>
              <a:t>geq</a:t>
            </a:r>
            <a:r>
              <a:rPr lang="en-CA" dirty="0" smtClean="0"/>
              <a:t> smooth </a:t>
            </a:r>
            <a:r>
              <a:rPr lang="en-CA" dirty="0" err="1" smtClean="0"/>
              <a:t>descrepancy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Kerenidis</a:t>
            </a:r>
            <a:r>
              <a:rPr lang="en-CA" dirty="0" smtClean="0"/>
              <a:t>, </a:t>
            </a:r>
            <a:r>
              <a:rPr lang="en-CA" dirty="0" err="1" smtClean="0"/>
              <a:t>Laplante</a:t>
            </a:r>
            <a:r>
              <a:rPr lang="en-CA" dirty="0" smtClean="0"/>
              <a:t>,</a:t>
            </a:r>
            <a:r>
              <a:rPr lang="en-CA" baseline="0" dirty="0" smtClean="0"/>
              <a:t> </a:t>
            </a:r>
            <a:r>
              <a:rPr lang="en-CA" baseline="0" dirty="0" err="1" smtClean="0"/>
              <a:t>Lerays</a:t>
            </a:r>
            <a:r>
              <a:rPr lang="en-CA" baseline="0" dirty="0" smtClean="0"/>
              <a:t>, </a:t>
            </a:r>
            <a:r>
              <a:rPr lang="en-CA" baseline="0" dirty="0" err="1" smtClean="0"/>
              <a:t>Roland.</a:t>
            </a:r>
            <a:r>
              <a:rPr lang="en-CA" dirty="0" err="1" smtClean="0"/>
              <a:t>This</a:t>
            </a:r>
            <a:r>
              <a:rPr lang="en-CA" dirty="0" smtClean="0"/>
              <a:t> is a remarkable result!! Mention earlier one by </a:t>
            </a:r>
            <a:r>
              <a:rPr lang="en-CA" dirty="0" err="1" smtClean="0"/>
              <a:t>Braverman,Weinstein</a:t>
            </a:r>
            <a:endParaRPr lang="en-CA" dirty="0" smtClean="0"/>
          </a:p>
          <a:p>
            <a:r>
              <a:rPr lang="en-CA" dirty="0" smtClean="0"/>
              <a:t>Idea of zero </a:t>
            </a:r>
            <a:r>
              <a:rPr lang="en-CA" dirty="0" err="1" smtClean="0"/>
              <a:t>comm</a:t>
            </a:r>
            <a:r>
              <a:rPr lang="en-CA" baseline="0" dirty="0" smtClean="0"/>
              <a:t> protocols are well studied in quantum </a:t>
            </a:r>
            <a:r>
              <a:rPr lang="en-CA" baseline="0" dirty="0" err="1" smtClean="0"/>
              <a:t>comm</a:t>
            </a:r>
            <a:endParaRPr lang="en-CA" dirty="0" smtClean="0"/>
          </a:p>
          <a:p>
            <a:r>
              <a:rPr lang="en-CA" dirty="0" smtClean="0"/>
              <a:t>Means that we have no functions where we know a CC lb but we don’t know the corresponding IC lower bound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2 very different notions of privacy. But both are interconnected thru information complexity.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essential idea: what is learned (about</a:t>
            </a:r>
            <a:r>
              <a:rPr lang="en-US" baseline="0" dirty="0" smtClean="0"/>
              <a:t> an individual or about anything) is the same whether or not the individual is in or not in the database.</a:t>
            </a:r>
          </a:p>
          <a:p>
            <a:endParaRPr lang="en-US" baseline="0" dirty="0" smtClean="0"/>
          </a:p>
          <a:p>
            <a:r>
              <a:rPr lang="en-US" dirty="0" smtClean="0"/>
              <a:t>Formally,</a:t>
            </a:r>
            <a:r>
              <a:rPr lang="en-US" baseline="0" dirty="0" smtClean="0"/>
              <a:t> we can look at any set of behaviors and bound the ratio of the probability that one of these behaviors occurs when I am in the database and when I am not in the database.  The parameter epsilon describes this ratio: smaller epsilon means better privacy.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example, if I am hoping to buy insurance, and the insurance company consults the database before quoting a rate, some behaviors of the database are bad for me, and some are good.  The guarantee says that whether or not I am in the database, the probability of a bad behavior is essentially the same.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Of course, insurance is just one example.  The concept is completely general.  You can make up your own examples.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Robustness of definition: can be formulated in other natural ways as well (simulation-based definition, </a:t>
            </a:r>
            <a:r>
              <a:rPr lang="en-US" baseline="0" dirty="0" err="1" smtClean="0"/>
              <a:t>bayesian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C83BB-F4A8-4E53-83DC-0061CCF9309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Laplacian</a:t>
            </a:r>
            <a:r>
              <a:rPr lang="en-US" dirty="0" smtClean="0"/>
              <a:t>(b):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prob</a:t>
            </a:r>
            <a:r>
              <a:rPr lang="en-US" baseline="0" dirty="0" smtClean="0"/>
              <a:t> density function: pr(y) proportional to exp(-|y|/b).</a:t>
            </a:r>
          </a:p>
          <a:p>
            <a:r>
              <a:rPr lang="en-US" baseline="0" dirty="0" smtClean="0"/>
              <a:t>Standard deviation is b</a:t>
            </a:r>
          </a:p>
          <a:p>
            <a:r>
              <a:rPr lang="en-US" baseline="0" dirty="0" smtClean="0"/>
              <a:t>Remind them that x is the database, q(x) is the correct answer of the 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C83BB-F4A8-4E53-83DC-0061CCF9309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Have a bunch of databases, like hospital records. Two different</a:t>
            </a:r>
            <a:r>
              <a:rPr lang="en-CA" baseline="0" dirty="0" smtClean="0"/>
              <a:t> hospitals could contain different info about the same people, or info about different people. Want to compute a global statistic across all of the records, without any hospital learning anything about any individual that it didn’t know already. </a:t>
            </a:r>
          </a:p>
          <a:p>
            <a:r>
              <a:rPr lang="en-CA" baseline="0" dirty="0" smtClean="0"/>
              <a:t> </a:t>
            </a:r>
          </a:p>
          <a:p>
            <a:r>
              <a:rPr lang="en-CA" baseline="0" dirty="0" smtClean="0"/>
              <a:t>Right now: most interactions of this type either have no privacy, or rely</a:t>
            </a:r>
          </a:p>
          <a:p>
            <a:r>
              <a:rPr lang="en-CA" baseline="0" dirty="0" smtClean="0"/>
              <a:t>on cryptography—</a:t>
            </a:r>
            <a:r>
              <a:rPr lang="en-CA" baseline="0" dirty="0" err="1" smtClean="0"/>
              <a:t>ie</a:t>
            </a:r>
            <a:r>
              <a:rPr lang="en-CA" baseline="0" dirty="0" smtClean="0"/>
              <a:t> send (via cryptographic scheme) to a trusted third party.</a:t>
            </a:r>
          </a:p>
          <a:p>
            <a:r>
              <a:rPr lang="en-CA" baseline="0" dirty="0" smtClean="0"/>
              <a:t>Many settings where we do not trust a third party..</a:t>
            </a:r>
          </a:p>
          <a:p>
            <a:r>
              <a:rPr lang="en-CA" baseline="0" dirty="0" smtClean="0"/>
              <a:t>We prefer to not have to resort to a trusted third party (more on this later)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Stress that we don’t care about communication length. We care about privacy and accuracy.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Low error DP protocol: Alice</a:t>
            </a:r>
            <a:r>
              <a:rPr lang="en-CA" baseline="0" dirty="0" smtClean="0"/>
              <a:t> sends number of 1’ s in her string, with </a:t>
            </a:r>
            <a:r>
              <a:rPr lang="en-CA" baseline="0" dirty="0" err="1" smtClean="0"/>
              <a:t>laplacian</a:t>
            </a:r>
            <a:r>
              <a:rPr lang="en-CA" baseline="0" dirty="0" smtClean="0"/>
              <a:t> noise added. </a:t>
            </a:r>
          </a:p>
          <a:p>
            <a:r>
              <a:rPr lang="en-CA" baseline="0" dirty="0" smtClean="0"/>
              <a:t>For hamming distance what could </a:t>
            </a:r>
            <a:r>
              <a:rPr lang="en-CA" baseline="0" dirty="0" err="1" smtClean="0"/>
              <a:t>alice</a:t>
            </a:r>
            <a:r>
              <a:rPr lang="en-CA" baseline="0" dirty="0" smtClean="0"/>
              <a:t> possibly do?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CSWY defined external IC.</a:t>
            </a:r>
          </a:p>
          <a:p>
            <a:r>
              <a:rPr lang="en-CA" dirty="0" smtClean="0"/>
              <a:t>Entropy: </a:t>
            </a:r>
            <a:r>
              <a:rPr lang="en-CA" dirty="0" err="1" smtClean="0"/>
              <a:t>avg</a:t>
            </a:r>
            <a:r>
              <a:rPr lang="en-CA" dirty="0" smtClean="0"/>
              <a:t> amt</a:t>
            </a:r>
            <a:r>
              <a:rPr lang="en-CA" baseline="0" dirty="0" smtClean="0"/>
              <a:t> of bits to send an element from </a:t>
            </a:r>
            <a:r>
              <a:rPr lang="en-CA" baseline="0" dirty="0" err="1" smtClean="0"/>
              <a:t>distrib</a:t>
            </a:r>
            <a:endParaRPr lang="en-CA" baseline="0" dirty="0" smtClean="0"/>
          </a:p>
          <a:p>
            <a:r>
              <a:rPr lang="en-CA" baseline="0" dirty="0" smtClean="0"/>
              <a:t>Mutual info: how much information y reveals about x (on average)</a:t>
            </a:r>
          </a:p>
          <a:p>
            <a:r>
              <a:rPr lang="en-CA" baseline="0" dirty="0" smtClean="0"/>
              <a:t>External IC: </a:t>
            </a:r>
            <a:r>
              <a:rPr lang="en-CA" baseline="0" dirty="0" err="1" smtClean="0"/>
              <a:t>avg</a:t>
            </a:r>
            <a:r>
              <a:rPr lang="en-CA" baseline="0" dirty="0" smtClean="0"/>
              <a:t> amount of info protocol reveals about XY</a:t>
            </a:r>
          </a:p>
          <a:p>
            <a:r>
              <a:rPr lang="en-CA" baseline="0" dirty="0" smtClean="0"/>
              <a:t>Internal IC: </a:t>
            </a:r>
            <a:r>
              <a:rPr lang="en-CA" baseline="0" dirty="0" err="1" smtClean="0"/>
              <a:t>avg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amot</a:t>
            </a:r>
            <a:r>
              <a:rPr lang="en-CA" baseline="0" dirty="0" smtClean="0"/>
              <a:t> of bits of info protocol reveals to Alice about y and to Bob about x</a:t>
            </a:r>
            <a:endParaRPr lang="en-CA" dirty="0" smtClean="0"/>
          </a:p>
          <a:p>
            <a:r>
              <a:rPr lang="en-CA" dirty="0" err="1" smtClean="0"/>
              <a:t>Chakrabarti</a:t>
            </a:r>
            <a:r>
              <a:rPr lang="en-CA" dirty="0" smtClean="0"/>
              <a:t>-Shi-Wirth-Yao, Bar-</a:t>
            </a:r>
            <a:r>
              <a:rPr lang="en-CA" dirty="0" err="1" smtClean="0"/>
              <a:t>Yossef</a:t>
            </a:r>
            <a:r>
              <a:rPr lang="en-CA" dirty="0" smtClean="0"/>
              <a:t>-</a:t>
            </a:r>
            <a:r>
              <a:rPr lang="en-CA" dirty="0" err="1" smtClean="0"/>
              <a:t>Jayram</a:t>
            </a:r>
            <a:r>
              <a:rPr lang="en-CA" dirty="0" smtClean="0"/>
              <a:t>-Kumar-</a:t>
            </a:r>
            <a:r>
              <a:rPr lang="en-CA" dirty="0" err="1" smtClean="0"/>
              <a:t>Sivakumar</a:t>
            </a:r>
            <a:r>
              <a:rPr lang="en-CA" dirty="0" smtClean="0"/>
              <a:t>,</a:t>
            </a:r>
          </a:p>
          <a:p>
            <a:r>
              <a:rPr lang="en-CA" dirty="0" smtClean="0"/>
              <a:t>Barak-</a:t>
            </a:r>
            <a:r>
              <a:rPr lang="en-CA" dirty="0" err="1" smtClean="0"/>
              <a:t>Braverman</a:t>
            </a:r>
            <a:r>
              <a:rPr lang="en-CA" dirty="0" smtClean="0"/>
              <a:t>-Chen-</a:t>
            </a:r>
            <a:r>
              <a:rPr lang="en-CA" dirty="0" err="1" smtClean="0"/>
              <a:t>Rao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Relaxed notion of privacy: now </a:t>
            </a:r>
            <a:r>
              <a:rPr lang="en-CA" dirty="0" err="1" smtClean="0"/>
              <a:t>prob</a:t>
            </a:r>
            <a:r>
              <a:rPr lang="en-CA" dirty="0" smtClean="0"/>
              <a:t> over the transcripts for neighboring </a:t>
            </a:r>
            <a:r>
              <a:rPr lang="en-CA" dirty="0" err="1" smtClean="0"/>
              <a:t>x,x</a:t>
            </a:r>
            <a:r>
              <a:rPr lang="en-CA" dirty="0" smtClean="0"/>
              <a:t>’ is </a:t>
            </a:r>
            <a:r>
              <a:rPr lang="en-CA" dirty="0" err="1" smtClean="0"/>
              <a:t>eps</a:t>
            </a:r>
            <a:r>
              <a:rPr lang="en-CA" dirty="0" smtClean="0"/>
              <a:t>-indistinguishable</a:t>
            </a:r>
            <a:r>
              <a:rPr lang="en-CA" baseline="0" dirty="0" smtClean="0"/>
              <a:t> to a </a:t>
            </a:r>
            <a:r>
              <a:rPr lang="en-CA" baseline="0" dirty="0" err="1" smtClean="0"/>
              <a:t>polytime</a:t>
            </a:r>
            <a:r>
              <a:rPr lang="en-CA" baseline="0" dirty="0" smtClean="0"/>
              <a:t> alg.</a:t>
            </a:r>
          </a:p>
          <a:p>
            <a:r>
              <a:rPr lang="en-CA" baseline="0" dirty="0" smtClean="0"/>
              <a:t>Via fully </a:t>
            </a:r>
            <a:r>
              <a:rPr lang="en-CA" baseline="0" dirty="0" err="1" smtClean="0"/>
              <a:t>homomorphic</a:t>
            </a:r>
            <a:r>
              <a:rPr lang="en-CA" baseline="0" dirty="0" smtClean="0"/>
              <a:t> encryption, any low sensitivity f(</a:t>
            </a:r>
            <a:r>
              <a:rPr lang="en-CA" baseline="0" dirty="0" err="1" smtClean="0"/>
              <a:t>x,y</a:t>
            </a:r>
            <a:r>
              <a:rPr lang="en-CA" baseline="0" dirty="0" smtClean="0"/>
              <a:t>) has a O(1) error computational </a:t>
            </a:r>
            <a:r>
              <a:rPr lang="en-CA" baseline="0" dirty="0" err="1" smtClean="0"/>
              <a:t>eps</a:t>
            </a:r>
            <a:r>
              <a:rPr lang="en-CA" baseline="0" dirty="0" smtClean="0"/>
              <a:t>-DP protocol, including Hamming dist.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Important (although</a:t>
            </a:r>
            <a:r>
              <a:rPr lang="en-CA" baseline="0" dirty="0" smtClean="0"/>
              <a:t> negative result) for game theoretic (</a:t>
            </a:r>
            <a:r>
              <a:rPr lang="en-CA" baseline="0" dirty="0" err="1" smtClean="0"/>
              <a:t>mech</a:t>
            </a:r>
            <a:r>
              <a:rPr lang="en-CA" baseline="0" dirty="0" smtClean="0"/>
              <a:t> design) applications. Example: </a:t>
            </a:r>
            <a:r>
              <a:rPr lang="en-CA" baseline="0" dirty="0" err="1" smtClean="0"/>
              <a:t>vickrey</a:t>
            </a:r>
            <a:r>
              <a:rPr lang="en-CA" baseline="0" dirty="0" smtClean="0"/>
              <a:t> auctions. Do we really want to trust a third party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Radical idea:</a:t>
            </a:r>
            <a:r>
              <a:rPr lang="en-US" baseline="0" dirty="0" smtClean="0"/>
              <a:t> data arriving continuously. Want internal state to be </a:t>
            </a:r>
            <a:r>
              <a:rPr lang="en-US" baseline="0" dirty="0" err="1" smtClean="0"/>
              <a:t>eps</a:t>
            </a:r>
            <a:r>
              <a:rPr lang="en-US" baseline="0" dirty="0" smtClean="0"/>
              <a:t>-DP!! </a:t>
            </a:r>
          </a:p>
          <a:p>
            <a:r>
              <a:rPr lang="en-US" dirty="0" smtClean="0"/>
              <a:t>Adjacent: can remove any user (even if interleaved)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C83BB-F4A8-4E53-83DC-0061CCF9309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0389A6-594E-4AFE-AC36-95E4F30036E9}" type="slidenum">
              <a:rPr lang="en-US"/>
              <a:pPr/>
              <a:t>37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03E98F-8434-4298-919D-5F743DFD23A9}" type="slidenum">
              <a:rPr lang="en-US"/>
              <a:pPr/>
              <a:t>38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This is objective perfect privacy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A54B4-ED42-422D-A2E8-27DBAD5C2C5F}" type="slidenum">
              <a:rPr lang="en-US"/>
              <a:pPr/>
              <a:t>39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DA8B8-C2DC-4B4B-AF3D-81C97F74D68D}" type="slidenum">
              <a:rPr lang="en-US"/>
              <a:pPr/>
              <a:t>40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E614A0-BC34-492C-8C6C-7295F16EB702}" type="slidenum">
              <a:rPr lang="en-US"/>
              <a:pPr/>
              <a:t>41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C4340A-BE87-4200-99D9-59A9963101B5}" type="slidenum">
              <a:rPr lang="en-US"/>
              <a:pPr/>
              <a:t>42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Subjective.</a:t>
            </a:r>
            <a:r>
              <a:rPr lang="en-US" baseline="0" dirty="0" smtClean="0"/>
              <a:t> Also </a:t>
            </a:r>
            <a:r>
              <a:rPr lang="en-US" baseline="0" dirty="0" err="1" smtClean="0"/>
              <a:t>wrt</a:t>
            </a:r>
            <a:r>
              <a:rPr lang="en-US" baseline="0" dirty="0" smtClean="0"/>
              <a:t> uniform distribution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C4340A-BE87-4200-99D9-59A9963101B5}" type="slidenum">
              <a:rPr lang="en-US"/>
              <a:pPr/>
              <a:t>43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Subjective.</a:t>
            </a:r>
            <a:r>
              <a:rPr lang="en-US" baseline="0" dirty="0" smtClean="0"/>
              <a:t> Also </a:t>
            </a:r>
            <a:r>
              <a:rPr lang="en-US" baseline="0" dirty="0" err="1" smtClean="0"/>
              <a:t>wrt</a:t>
            </a:r>
            <a:r>
              <a:rPr lang="en-US" baseline="0" dirty="0" smtClean="0"/>
              <a:t> uniform distribution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Chakrabarti</a:t>
            </a:r>
            <a:r>
              <a:rPr lang="en-CA" dirty="0" smtClean="0"/>
              <a:t>,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Sen</a:t>
            </a:r>
            <a:r>
              <a:rPr lang="en-CA" baseline="0" dirty="0" smtClean="0"/>
              <a:t>, Wirth, Yao</a:t>
            </a:r>
          </a:p>
          <a:p>
            <a:r>
              <a:rPr lang="en-CA" baseline="0" dirty="0" smtClean="0"/>
              <a:t>Jain </a:t>
            </a:r>
            <a:r>
              <a:rPr lang="en-CA" baseline="0" dirty="0" err="1" smtClean="0"/>
              <a:t>Radhakrishnan</a:t>
            </a:r>
            <a:r>
              <a:rPr lang="en-CA" baseline="0" dirty="0" smtClean="0"/>
              <a:t>, </a:t>
            </a:r>
            <a:r>
              <a:rPr lang="en-CA" baseline="0" dirty="0" err="1" smtClean="0"/>
              <a:t>Sen</a:t>
            </a:r>
            <a:endParaRPr lang="en-CA" baseline="0" dirty="0" smtClean="0"/>
          </a:p>
          <a:p>
            <a:r>
              <a:rPr lang="en-CA" baseline="0" dirty="0" smtClean="0"/>
              <a:t>And then later paper does constant round case: Jain-et-al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Eve stands to learn a lot more since she knew nothing to begin with</a:t>
            </a:r>
          </a:p>
          <a:p>
            <a:r>
              <a:rPr lang="en-CA" dirty="0" smtClean="0"/>
              <a:t>IC(XY; pi) = IC(X; pi) + IC(Y; </a:t>
            </a:r>
            <a:r>
              <a:rPr lang="en-CA" dirty="0" err="1" smtClean="0"/>
              <a:t>pi,X</a:t>
            </a:r>
            <a:r>
              <a:rPr lang="en-CA" smtClean="0"/>
              <a:t>)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Chakrabarti</a:t>
            </a:r>
            <a:r>
              <a:rPr lang="en-CA" dirty="0" smtClean="0"/>
              <a:t>,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Sen</a:t>
            </a:r>
            <a:r>
              <a:rPr lang="en-CA" baseline="0" dirty="0" smtClean="0"/>
              <a:t>, Wirth, Yao</a:t>
            </a:r>
          </a:p>
          <a:p>
            <a:r>
              <a:rPr lang="en-CA" baseline="0" dirty="0" smtClean="0"/>
              <a:t>Jain </a:t>
            </a:r>
            <a:r>
              <a:rPr lang="en-CA" baseline="0" dirty="0" err="1" smtClean="0"/>
              <a:t>Radhakrishnan</a:t>
            </a:r>
            <a:r>
              <a:rPr lang="en-CA" baseline="0" dirty="0" smtClean="0"/>
              <a:t>, </a:t>
            </a:r>
            <a:r>
              <a:rPr lang="en-CA" baseline="0" dirty="0" err="1" smtClean="0"/>
              <a:t>Sen</a:t>
            </a:r>
            <a:endParaRPr lang="en-CA" baseline="0" dirty="0" smtClean="0"/>
          </a:p>
          <a:p>
            <a:r>
              <a:rPr lang="en-CA" baseline="0" dirty="0" smtClean="0"/>
              <a:t>And then later paper does constant round case: Jain-et-al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Barak, </a:t>
            </a:r>
            <a:r>
              <a:rPr lang="en-CA" dirty="0" err="1" smtClean="0"/>
              <a:t>Braverman</a:t>
            </a:r>
            <a:r>
              <a:rPr lang="en-CA" dirty="0" smtClean="0"/>
              <a:t>,</a:t>
            </a:r>
            <a:r>
              <a:rPr lang="en-CA" baseline="0" dirty="0" smtClean="0"/>
              <a:t> Chen, </a:t>
            </a:r>
            <a:r>
              <a:rPr lang="en-CA" baseline="0" dirty="0" err="1" smtClean="0"/>
              <a:t>Rao</a:t>
            </a:r>
            <a:endParaRPr lang="en-CA" baseline="0" dirty="0" smtClean="0"/>
          </a:p>
          <a:p>
            <a:r>
              <a:rPr lang="en-CA" baseline="0" dirty="0" smtClean="0"/>
              <a:t>Explain main idea of Theorem 1. Each computes probability distribution over transcripts conditioned on what they know. Because IC is low, there aren’t many places where they differ by a lot. Find first place where they differ by a lot and correct this spot, continue.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Want</a:t>
            </a:r>
            <a:r>
              <a:rPr lang="en-CA" baseline="0" dirty="0" smtClean="0"/>
              <a:t> this to be true for every </a:t>
            </a:r>
            <a:r>
              <a:rPr lang="en-CA" baseline="0" dirty="0" err="1" smtClean="0"/>
              <a:t>distributuion</a:t>
            </a:r>
            <a:r>
              <a:rPr lang="en-CA" baseline="0" dirty="0" smtClean="0"/>
              <a:t> mu and for every </a:t>
            </a:r>
            <a:r>
              <a:rPr lang="en-CA" baseline="0" dirty="0" err="1" smtClean="0"/>
              <a:t>boolean</a:t>
            </a:r>
            <a:r>
              <a:rPr lang="en-CA" baseline="0" dirty="0" smtClean="0"/>
              <a:t> function f</a:t>
            </a:r>
          </a:p>
          <a:p>
            <a:r>
              <a:rPr lang="en-CA" baseline="0" dirty="0" smtClean="0"/>
              <a:t>Also for randomized protocols, the error should be at most </a:t>
            </a:r>
            <a:r>
              <a:rPr lang="en-CA" baseline="0" dirty="0" err="1" smtClean="0"/>
              <a:t>eps</a:t>
            </a:r>
            <a:r>
              <a:rPr lang="en-CA" baseline="0" dirty="0" smtClean="0"/>
              <a:t> for each copy.</a:t>
            </a:r>
          </a:p>
          <a:p>
            <a:r>
              <a:rPr lang="en-CA" baseline="0" dirty="0" smtClean="0"/>
              <a:t>This was already known for product distributions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Want</a:t>
            </a:r>
            <a:r>
              <a:rPr lang="en-CA" baseline="0" dirty="0" smtClean="0"/>
              <a:t> this to be true for every </a:t>
            </a:r>
            <a:r>
              <a:rPr lang="en-CA" baseline="0" dirty="0" err="1" smtClean="0"/>
              <a:t>distributuion</a:t>
            </a:r>
            <a:r>
              <a:rPr lang="en-CA" baseline="0" dirty="0" smtClean="0"/>
              <a:t> mu and for every </a:t>
            </a:r>
            <a:r>
              <a:rPr lang="en-CA" baseline="0" dirty="0" err="1" smtClean="0"/>
              <a:t>boolean</a:t>
            </a:r>
            <a:r>
              <a:rPr lang="en-CA" baseline="0" smtClean="0"/>
              <a:t> function f</a:t>
            </a:r>
            <a:endParaRPr lang="en-CA" baseline="0" dirty="0" smtClean="0"/>
          </a:p>
          <a:p>
            <a:r>
              <a:rPr lang="en-CA" baseline="0" dirty="0" smtClean="0"/>
              <a:t>Also for randomized protocols, the error should be at most </a:t>
            </a:r>
            <a:r>
              <a:rPr lang="en-CA" baseline="0" dirty="0" err="1" smtClean="0"/>
              <a:t>eps</a:t>
            </a:r>
            <a:r>
              <a:rPr lang="en-CA" baseline="0" dirty="0" smtClean="0"/>
              <a:t> for each copy.</a:t>
            </a:r>
          </a:p>
          <a:p>
            <a:r>
              <a:rPr lang="en-CA" baseline="0" dirty="0" smtClean="0"/>
              <a:t>This was already known for product distributions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Relaxed version: second line is &lt;= 1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AA0B8-EEAB-4946-87EB-B96F11226E39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63000" cy="6858000"/>
          </a:xfrm>
        </p:spPr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Communication Complexity, Information Complexity and Applications to Privacy</a:t>
            </a:r>
            <a:r>
              <a:rPr lang="en-CA" sz="4800" b="1" dirty="0" smtClean="0">
                <a:solidFill>
                  <a:srgbClr val="9B08B8"/>
                </a:solidFill>
                <a:latin typeface="Comic Sans MS" pitchFamily="66" charset="0"/>
              </a:rPr>
              <a:t/>
            </a:r>
            <a:br>
              <a:rPr lang="en-CA" sz="48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CA" sz="4800" b="1" dirty="0" smtClean="0">
                <a:solidFill>
                  <a:srgbClr val="9B08B8"/>
                </a:solidFill>
                <a:latin typeface="Comic Sans MS" pitchFamily="66" charset="0"/>
              </a:rPr>
              <a:t/>
            </a:r>
            <a:br>
              <a:rPr lang="en-CA" sz="48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CA" sz="3600" b="1" dirty="0" err="1" smtClean="0">
                <a:latin typeface="Comic Sans MS" pitchFamily="66" charset="0"/>
              </a:rPr>
              <a:t>Toniann</a:t>
            </a:r>
            <a:r>
              <a:rPr lang="en-CA" sz="3600" b="1" dirty="0" smtClean="0">
                <a:latin typeface="Comic Sans MS" pitchFamily="66" charset="0"/>
              </a:rPr>
              <a:t> </a:t>
            </a:r>
            <a:r>
              <a:rPr lang="en-CA" sz="3600" b="1" dirty="0" err="1" smtClean="0">
                <a:latin typeface="Comic Sans MS" pitchFamily="66" charset="0"/>
              </a:rPr>
              <a:t>Pitassi</a:t>
            </a:r>
            <a:r>
              <a:rPr lang="en-CA" sz="3600" b="1" dirty="0" smtClean="0">
                <a:latin typeface="Comic Sans MS" pitchFamily="66" charset="0"/>
              </a:rPr>
              <a:t/>
            </a:r>
            <a:br>
              <a:rPr lang="en-CA" sz="3600" b="1" dirty="0" smtClean="0">
                <a:latin typeface="Comic Sans MS" pitchFamily="66" charset="0"/>
              </a:rPr>
            </a:br>
            <a:r>
              <a:rPr lang="en-CA" sz="2800" b="1" dirty="0" smtClean="0">
                <a:latin typeface="Comic Sans MS" pitchFamily="66" charset="0"/>
              </a:rPr>
              <a:t/>
            </a:r>
            <a:br>
              <a:rPr lang="en-CA" sz="2800" b="1" dirty="0" smtClean="0">
                <a:latin typeface="Comic Sans MS" pitchFamily="66" charset="0"/>
              </a:rPr>
            </a:br>
            <a:r>
              <a:rPr lang="en-CA" sz="2800" b="1" dirty="0" smtClean="0">
                <a:latin typeface="Comic Sans MS" pitchFamily="66" charset="0"/>
              </a:rPr>
              <a:t>University of Toronto</a:t>
            </a:r>
            <a:endParaRPr lang="en-CA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Simple Facts about Information Complexity</a:t>
            </a: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>
                <a:latin typeface="Comic Sans MS" pitchFamily="66" charset="0"/>
              </a:rPr>
              <a:t>External information cost is greater than internal:  </a:t>
            </a:r>
            <a:r>
              <a:rPr lang="en-CA" b="1" dirty="0" err="1" smtClean="0">
                <a:solidFill>
                  <a:srgbClr val="FF0000"/>
                </a:solidFill>
                <a:latin typeface="Comic Sans MS" pitchFamily="66" charset="0"/>
              </a:rPr>
              <a:t>IC</a:t>
            </a:r>
            <a:r>
              <a:rPr lang="en-CA" b="1" baseline="30000" dirty="0" err="1" smtClean="0">
                <a:solidFill>
                  <a:srgbClr val="FF0000"/>
                </a:solidFill>
                <a:latin typeface="Comic Sans MS" pitchFamily="66" charset="0"/>
              </a:rPr>
              <a:t>ext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,</a:t>
            </a:r>
            <a:r>
              <a:rPr lang="el-GR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μ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)  ≥ </a:t>
            </a:r>
            <a:r>
              <a:rPr lang="en-CA" b="1" dirty="0" err="1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IC</a:t>
            </a:r>
            <a:r>
              <a:rPr lang="en-CA" b="1" baseline="30000" dirty="0" err="1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int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 (</a:t>
            </a:r>
            <a:r>
              <a:rPr lang="el-GR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,</a:t>
            </a:r>
            <a:r>
              <a:rPr lang="el-GR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μ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)</a:t>
            </a:r>
          </a:p>
          <a:p>
            <a:pPr>
              <a:buNone/>
            </a:pP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	</a:t>
            </a:r>
            <a:r>
              <a:rPr lang="en-CA" b="1" dirty="0" smtClean="0">
                <a:latin typeface="Comic Sans MS" pitchFamily="66" charset="0"/>
                <a:ea typeface="Cambria Math"/>
              </a:rPr>
              <a:t>    </a:t>
            </a:r>
            <a:r>
              <a:rPr lang="en-CA" b="1" dirty="0" err="1" smtClean="0">
                <a:latin typeface="Comic Sans MS" pitchFamily="66" charset="0"/>
                <a:ea typeface="Cambria Math"/>
              </a:rPr>
              <a:t>IC</a:t>
            </a:r>
            <a:r>
              <a:rPr lang="en-CA" b="1" baseline="30000" dirty="0" err="1" smtClean="0">
                <a:latin typeface="Comic Sans MS" pitchFamily="66" charset="0"/>
                <a:ea typeface="Cambria Math"/>
              </a:rPr>
              <a:t>ext</a:t>
            </a:r>
            <a:r>
              <a:rPr lang="en-CA" b="1" dirty="0" smtClean="0">
                <a:latin typeface="Comic Sans MS" pitchFamily="66" charset="0"/>
                <a:ea typeface="Cambria Math"/>
              </a:rPr>
              <a:t>(</a:t>
            </a:r>
            <a:r>
              <a:rPr lang="el-GR" b="1" dirty="0" smtClean="0">
                <a:latin typeface="Comic Sans MS" pitchFamily="66" charset="0"/>
                <a:ea typeface="Cambria Math"/>
              </a:rPr>
              <a:t>π</a:t>
            </a:r>
            <a:r>
              <a:rPr lang="en-CA" b="1" dirty="0" smtClean="0">
                <a:latin typeface="Comic Sans MS" pitchFamily="66" charset="0"/>
                <a:ea typeface="Cambria Math"/>
              </a:rPr>
              <a:t>)  = I(XY;</a:t>
            </a:r>
            <a:r>
              <a:rPr lang="el-GR" b="1" dirty="0" smtClean="0">
                <a:latin typeface="Comic Sans MS" pitchFamily="66" charset="0"/>
                <a:ea typeface="Cambria Math"/>
              </a:rPr>
              <a:t>π</a:t>
            </a:r>
            <a:r>
              <a:rPr lang="en-CA" b="1" dirty="0" smtClean="0">
                <a:latin typeface="Comic Sans MS" pitchFamily="66" charset="0"/>
                <a:ea typeface="Cambria Math"/>
              </a:rPr>
              <a:t>) </a:t>
            </a:r>
          </a:p>
          <a:p>
            <a:pPr>
              <a:buNone/>
            </a:pPr>
            <a:r>
              <a:rPr lang="en-CA" b="1" dirty="0" smtClean="0">
                <a:latin typeface="Comic Sans MS" pitchFamily="66" charset="0"/>
                <a:ea typeface="Cambria Math"/>
              </a:rPr>
              <a:t>		           = I(X;</a:t>
            </a:r>
            <a:r>
              <a:rPr lang="el-GR" b="1" dirty="0" smtClean="0">
                <a:latin typeface="Comic Sans MS" pitchFamily="66" charset="0"/>
                <a:ea typeface="Cambria Math"/>
              </a:rPr>
              <a:t>π</a:t>
            </a:r>
            <a:r>
              <a:rPr lang="en-CA" b="1" dirty="0" smtClean="0">
                <a:latin typeface="Comic Sans MS" pitchFamily="66" charset="0"/>
                <a:ea typeface="Cambria Math"/>
              </a:rPr>
              <a:t>) + I(Y;</a:t>
            </a:r>
            <a:r>
              <a:rPr lang="el-GR" b="1" dirty="0" smtClean="0">
                <a:latin typeface="Comic Sans MS" pitchFamily="66" charset="0"/>
                <a:ea typeface="Cambria Math"/>
              </a:rPr>
              <a:t>π</a:t>
            </a:r>
            <a:r>
              <a:rPr lang="en-CA" b="1" dirty="0" smtClean="0">
                <a:latin typeface="Comic Sans MS" pitchFamily="66" charset="0"/>
                <a:ea typeface="Cambria Math"/>
              </a:rPr>
              <a:t> | X) </a:t>
            </a:r>
          </a:p>
          <a:p>
            <a:pPr>
              <a:buNone/>
            </a:pPr>
            <a:r>
              <a:rPr lang="en-CA" b="1" dirty="0" smtClean="0">
                <a:latin typeface="Comic Sans MS" pitchFamily="66" charset="0"/>
                <a:ea typeface="Cambria Math"/>
              </a:rPr>
              <a:t>				≥ I(X;</a:t>
            </a:r>
            <a:r>
              <a:rPr lang="el-GR" b="1" dirty="0" smtClean="0">
                <a:latin typeface="Comic Sans MS" pitchFamily="66" charset="0"/>
                <a:ea typeface="Cambria Math"/>
              </a:rPr>
              <a:t>π</a:t>
            </a:r>
            <a:r>
              <a:rPr lang="en-CA" b="1" dirty="0" smtClean="0">
                <a:latin typeface="Comic Sans MS" pitchFamily="66" charset="0"/>
                <a:ea typeface="Cambria Math"/>
              </a:rPr>
              <a:t>|Y) + I(Y; </a:t>
            </a:r>
            <a:r>
              <a:rPr lang="el-GR" b="1" dirty="0" smtClean="0">
                <a:latin typeface="Comic Sans MS" pitchFamily="66" charset="0"/>
                <a:ea typeface="Cambria Math"/>
              </a:rPr>
              <a:t>π</a:t>
            </a:r>
            <a:r>
              <a:rPr lang="en-CA" b="1" dirty="0" smtClean="0">
                <a:latin typeface="Comic Sans MS" pitchFamily="66" charset="0"/>
                <a:ea typeface="Cambria Math"/>
              </a:rPr>
              <a:t> | X)</a:t>
            </a:r>
          </a:p>
          <a:p>
            <a:pPr>
              <a:buNone/>
            </a:pPr>
            <a:r>
              <a:rPr lang="en-CA" b="1" dirty="0" smtClean="0">
                <a:latin typeface="Comic Sans MS" pitchFamily="66" charset="0"/>
                <a:ea typeface="Cambria Math"/>
              </a:rPr>
              <a:t>				= </a:t>
            </a:r>
            <a:r>
              <a:rPr lang="en-CA" b="1" dirty="0" err="1" smtClean="0">
                <a:latin typeface="Comic Sans MS" pitchFamily="66" charset="0"/>
                <a:ea typeface="Cambria Math"/>
              </a:rPr>
              <a:t>IC</a:t>
            </a:r>
            <a:r>
              <a:rPr lang="en-CA" b="1" baseline="30000" dirty="0" err="1" smtClean="0">
                <a:latin typeface="Comic Sans MS" pitchFamily="66" charset="0"/>
                <a:ea typeface="Cambria Math"/>
              </a:rPr>
              <a:t>int</a:t>
            </a:r>
            <a:r>
              <a:rPr lang="en-CA" b="1" dirty="0" smtClean="0">
                <a:latin typeface="Comic Sans MS" pitchFamily="66" charset="0"/>
                <a:ea typeface="Cambria Math"/>
              </a:rPr>
              <a:t> (</a:t>
            </a:r>
            <a:r>
              <a:rPr lang="el-GR" b="1" dirty="0" smtClean="0">
                <a:latin typeface="Comic Sans MS" pitchFamily="66" charset="0"/>
                <a:ea typeface="Cambria Math"/>
              </a:rPr>
              <a:t>π</a:t>
            </a:r>
            <a:r>
              <a:rPr lang="en-CA" b="1" dirty="0" smtClean="0">
                <a:latin typeface="Comic Sans MS" pitchFamily="66" charset="0"/>
                <a:ea typeface="Cambria Math"/>
              </a:rPr>
              <a:t>)</a:t>
            </a:r>
            <a:endParaRPr lang="en-CA" b="1" dirty="0" smtClean="0">
              <a:latin typeface="Comic Sans MS" pitchFamily="66" charset="0"/>
            </a:endParaRPr>
          </a:p>
          <a:p>
            <a:endParaRPr lang="en-CA" dirty="0" smtClean="0"/>
          </a:p>
          <a:p>
            <a:r>
              <a:rPr lang="en-CA" dirty="0" smtClean="0">
                <a:latin typeface="Comic Sans MS" pitchFamily="66" charset="0"/>
              </a:rPr>
              <a:t>Information complexity lower bounds imply Communication Complexity lower bounds:</a:t>
            </a:r>
          </a:p>
          <a:p>
            <a:pPr>
              <a:buNone/>
            </a:pPr>
            <a:r>
              <a:rPr lang="en-CA" dirty="0" smtClean="0">
                <a:latin typeface="Comic Sans MS" pitchFamily="66" charset="0"/>
              </a:rPr>
              <a:t>	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CC(f,</a:t>
            </a:r>
            <a:r>
              <a:rPr lang="el-GR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μ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,</a:t>
            </a:r>
            <a:r>
              <a:rPr lang="el-GR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ε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) 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≥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CA" b="1" dirty="0" err="1" smtClean="0">
                <a:solidFill>
                  <a:srgbClr val="FF0000"/>
                </a:solidFill>
                <a:latin typeface="Comic Sans MS" pitchFamily="66" charset="0"/>
              </a:rPr>
              <a:t>IC</a:t>
            </a:r>
            <a:r>
              <a:rPr lang="en-CA" b="1" baseline="30000" dirty="0" err="1" smtClean="0">
                <a:solidFill>
                  <a:srgbClr val="FF0000"/>
                </a:solidFill>
                <a:latin typeface="Comic Sans MS" pitchFamily="66" charset="0"/>
              </a:rPr>
              <a:t>ext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(f,</a:t>
            </a:r>
            <a:r>
              <a:rPr lang="el-GR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μ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,</a:t>
            </a:r>
            <a:r>
              <a:rPr lang="el-GR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ε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)  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≥ </a:t>
            </a:r>
            <a:r>
              <a:rPr lang="en-CA" b="1" dirty="0" err="1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IC</a:t>
            </a:r>
            <a:r>
              <a:rPr lang="en-CA" b="1" baseline="30000" dirty="0" err="1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int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 (f,</a:t>
            </a:r>
            <a:r>
              <a:rPr lang="el-GR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μ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,</a:t>
            </a:r>
            <a:r>
              <a:rPr lang="el-GR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ε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)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>
              <a:buNone/>
            </a:pPr>
            <a:endParaRPr lang="en-CA" dirty="0" smtClean="0">
              <a:latin typeface="Comic Sans MS" pitchFamily="66" charset="0"/>
            </a:endParaRPr>
          </a:p>
          <a:p>
            <a:pPr>
              <a:buNone/>
            </a:pPr>
            <a:endParaRPr lang="en-C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Do CC Lower Bounds imply IC Lower Bounds? (i.e., CC=IC?)</a:t>
            </a:r>
            <a:b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</a:b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CA" dirty="0" smtClean="0"/>
          </a:p>
          <a:p>
            <a:r>
              <a:rPr lang="en-CA" sz="2800" dirty="0" smtClean="0">
                <a:latin typeface="Comic Sans MS" pitchFamily="66" charset="0"/>
              </a:rPr>
              <a:t>For constant-round protocols, IC and CC are basically equal [CSWY, JRS]</a:t>
            </a:r>
          </a:p>
          <a:p>
            <a:r>
              <a:rPr lang="en-CA" sz="2800" dirty="0" smtClean="0">
                <a:latin typeface="Comic Sans MS" pitchFamily="66" charset="0"/>
              </a:rPr>
              <a:t>Open for general protocols. </a:t>
            </a:r>
          </a:p>
          <a:p>
            <a:r>
              <a:rPr lang="en-CA" sz="2800" dirty="0" smtClean="0">
                <a:latin typeface="Comic Sans MS" pitchFamily="66" charset="0"/>
              </a:rPr>
              <a:t>Significant step for general case by [BBCR]</a:t>
            </a:r>
          </a:p>
          <a:p>
            <a:pPr>
              <a:buNone/>
            </a:pPr>
            <a:endParaRPr lang="en-CA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Compressing Interactive Communication</a:t>
            </a:r>
            <a:b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CA" sz="2200" b="1" dirty="0" smtClean="0">
                <a:solidFill>
                  <a:srgbClr val="9B08B8"/>
                </a:solidFill>
                <a:latin typeface="Comic Sans MS" pitchFamily="66" charset="0"/>
              </a:rPr>
              <a:t>[</a:t>
            </a:r>
            <a:r>
              <a:rPr lang="en-CA" sz="2200" b="1" dirty="0" err="1" smtClean="0">
                <a:solidFill>
                  <a:srgbClr val="9B08B8"/>
                </a:solidFill>
                <a:latin typeface="Comic Sans MS" pitchFamily="66" charset="0"/>
              </a:rPr>
              <a:t>Barak,Braverman,Chen,Rao</a:t>
            </a:r>
            <a:r>
              <a:rPr lang="en-CA" sz="2200" b="1" dirty="0" smtClean="0">
                <a:solidFill>
                  <a:srgbClr val="9B08B8"/>
                </a:solidFill>
                <a:latin typeface="Comic Sans MS" pitchFamily="66" charset="0"/>
              </a:rPr>
              <a:t>]</a:t>
            </a:r>
            <a:endParaRPr lang="en-CA" sz="22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CA" b="1" u="sng" dirty="0" smtClean="0">
                <a:solidFill>
                  <a:srgbClr val="FF0000"/>
                </a:solidFill>
                <a:latin typeface="Comic Sans MS" pitchFamily="66" charset="0"/>
              </a:rPr>
              <a:t>Theorem 1</a:t>
            </a:r>
          </a:p>
          <a:p>
            <a:pPr>
              <a:buNone/>
            </a:pPr>
            <a:r>
              <a:rPr lang="en-CA" dirty="0" smtClean="0">
                <a:latin typeface="Comic Sans MS" pitchFamily="66" charset="0"/>
              </a:rPr>
              <a:t>For any distribution </a:t>
            </a:r>
            <a:r>
              <a:rPr lang="el-GR" dirty="0" smtClean="0">
                <a:latin typeface="Cambria Math"/>
                <a:ea typeface="Cambria Math"/>
              </a:rPr>
              <a:t>μ</a:t>
            </a:r>
            <a:r>
              <a:rPr lang="en-CA" dirty="0" smtClean="0">
                <a:latin typeface="Comic Sans MS" pitchFamily="66" charset="0"/>
              </a:rPr>
              <a:t>, any C-bit protocol of internal IC I can be simulated by a new protocol using O(</a:t>
            </a:r>
            <a:r>
              <a:rPr lang="en-CA" dirty="0" smtClean="0">
                <a:latin typeface="Cambria Math"/>
                <a:ea typeface="Cambria Math"/>
              </a:rPr>
              <a:t>√(</a:t>
            </a:r>
            <a:r>
              <a:rPr lang="en-CA" dirty="0" smtClean="0">
                <a:latin typeface="Comic Sans MS" pitchFamily="66" charset="0"/>
              </a:rPr>
              <a:t>CI) </a:t>
            </a:r>
            <a:r>
              <a:rPr lang="en-CA" dirty="0" err="1" smtClean="0">
                <a:latin typeface="Comic Sans MS" pitchFamily="66" charset="0"/>
              </a:rPr>
              <a:t>logC</a:t>
            </a:r>
            <a:r>
              <a:rPr lang="en-CA" dirty="0" smtClean="0">
                <a:latin typeface="Comic Sans MS" pitchFamily="66" charset="0"/>
              </a:rPr>
              <a:t>)  bits.</a:t>
            </a:r>
          </a:p>
          <a:p>
            <a:endParaRPr lang="en-CA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CA" b="1" u="sng" dirty="0" smtClean="0">
                <a:solidFill>
                  <a:srgbClr val="FF0000"/>
                </a:solidFill>
                <a:latin typeface="Comic Sans MS" pitchFamily="66" charset="0"/>
              </a:rPr>
              <a:t>Theorem 2</a:t>
            </a:r>
          </a:p>
          <a:p>
            <a:pPr>
              <a:buNone/>
            </a:pPr>
            <a:r>
              <a:rPr lang="en-CA" dirty="0" smtClean="0">
                <a:latin typeface="Comic Sans MS" pitchFamily="66" charset="0"/>
              </a:rPr>
              <a:t>For any product distribution </a:t>
            </a:r>
            <a:r>
              <a:rPr lang="el-GR" dirty="0" smtClean="0">
                <a:latin typeface="Cambria Math"/>
                <a:ea typeface="Cambria Math"/>
              </a:rPr>
              <a:t>μ</a:t>
            </a:r>
            <a:r>
              <a:rPr lang="en-CA" dirty="0" smtClean="0">
                <a:latin typeface="Comic Sans MS" pitchFamily="66" charset="0"/>
              </a:rPr>
              <a:t>, any C-bit protocol of internal IC I can be simulated by a protocol using O(I </a:t>
            </a:r>
            <a:r>
              <a:rPr lang="en-CA" dirty="0" err="1" smtClean="0">
                <a:latin typeface="Comic Sans MS" pitchFamily="66" charset="0"/>
              </a:rPr>
              <a:t>logC</a:t>
            </a:r>
            <a:r>
              <a:rPr lang="en-CA" dirty="0" smtClean="0">
                <a:latin typeface="Comic Sans MS" pitchFamily="66" charset="0"/>
              </a:rPr>
              <a:t>) bits.</a:t>
            </a:r>
            <a:endParaRPr lang="en-C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Connection to the Direct Sum Problem</a:t>
            </a: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5715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CA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CA" b="1" dirty="0" smtClean="0">
                <a:solidFill>
                  <a:srgbClr val="200BBF"/>
                </a:solidFill>
                <a:latin typeface="Comic Sans MS" pitchFamily="66" charset="0"/>
              </a:rPr>
              <a:t>Does it take m times the amount of resources to solve m instances? </a:t>
            </a:r>
          </a:p>
          <a:p>
            <a:pPr>
              <a:buNone/>
            </a:pPr>
            <a:endParaRPr lang="en-CA" b="1" dirty="0" smtClean="0">
              <a:latin typeface="Comic Sans MS" pitchFamily="66" charset="0"/>
            </a:endParaRPr>
          </a:p>
          <a:p>
            <a:r>
              <a:rPr lang="en-CA" sz="3000" b="1" u="sng" dirty="0" smtClean="0">
                <a:solidFill>
                  <a:srgbClr val="FF0000"/>
                </a:solidFill>
                <a:latin typeface="Comic Sans MS" pitchFamily="66" charset="0"/>
              </a:rPr>
              <a:t>Direct Sum Question for CC:</a:t>
            </a:r>
            <a:r>
              <a:rPr lang="en-CA" sz="3000" b="1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en-CA" sz="3000" b="1" dirty="0" smtClean="0">
                <a:latin typeface="Comic Sans MS" pitchFamily="66" charset="0"/>
              </a:rPr>
              <a:t>  CC(f</a:t>
            </a:r>
            <a:r>
              <a:rPr lang="en-CA" sz="3000" b="1" baseline="30000" dirty="0" smtClean="0">
                <a:latin typeface="Comic Sans MS" pitchFamily="66" charset="0"/>
              </a:rPr>
              <a:t>m</a:t>
            </a:r>
            <a:r>
              <a:rPr lang="en-CA" sz="3000" b="1" dirty="0" smtClean="0">
                <a:latin typeface="Comic Sans MS" pitchFamily="66" charset="0"/>
              </a:rPr>
              <a:t>) </a:t>
            </a:r>
            <a:r>
              <a:rPr lang="en-CA" sz="3000" b="1" dirty="0" smtClean="0">
                <a:latin typeface="Comic Sans MS" pitchFamily="66" charset="0"/>
                <a:ea typeface="Cambria Math"/>
              </a:rPr>
              <a:t>≥ m CC(f) for every f and every distribution? </a:t>
            </a:r>
          </a:p>
          <a:p>
            <a:pPr>
              <a:buNone/>
            </a:pPr>
            <a:r>
              <a:rPr lang="en-CA" sz="3000" b="1" dirty="0" smtClean="0">
                <a:latin typeface="Comic Sans MS" pitchFamily="66" charset="0"/>
                <a:ea typeface="Cambria Math"/>
              </a:rPr>
              <a:t>	- Each copy should have error </a:t>
            </a:r>
            <a:r>
              <a:rPr lang="el-GR" sz="3000" b="1" dirty="0" smtClean="0">
                <a:latin typeface="Cambria Math"/>
                <a:ea typeface="Cambria Math"/>
              </a:rPr>
              <a:t>ε</a:t>
            </a:r>
            <a:endParaRPr lang="en-CA" sz="3000" b="1" dirty="0" smtClean="0">
              <a:latin typeface="Comic Sans MS" pitchFamily="66" charset="0"/>
              <a:ea typeface="Cambria Math"/>
            </a:endParaRPr>
          </a:p>
          <a:p>
            <a:pPr>
              <a:buNone/>
            </a:pPr>
            <a:r>
              <a:rPr lang="en-CA" b="1" dirty="0" smtClean="0">
                <a:latin typeface="Cambria Math"/>
                <a:ea typeface="Cambria Math"/>
              </a:rPr>
              <a:t>	</a:t>
            </a:r>
            <a:endParaRPr lang="en-CA" b="1" dirty="0" smtClean="0">
              <a:latin typeface="Comic Sans MS" pitchFamily="66" charset="0"/>
            </a:endParaRPr>
          </a:p>
          <a:p>
            <a:r>
              <a:rPr lang="en-CA" b="1" dirty="0" smtClean="0">
                <a:latin typeface="Comic Sans MS" pitchFamily="66" charset="0"/>
              </a:rPr>
              <a:t>For search problems, the direct sum problem is equivalent to separating NC</a:t>
            </a:r>
            <a:r>
              <a:rPr lang="en-CA" b="1" baseline="-25000" dirty="0" smtClean="0">
                <a:latin typeface="Comic Sans MS" pitchFamily="66" charset="0"/>
              </a:rPr>
              <a:t>1</a:t>
            </a:r>
            <a:r>
              <a:rPr lang="en-CA" b="1" dirty="0" smtClean="0">
                <a:latin typeface="Comic Sans MS" pitchFamily="66" charset="0"/>
              </a:rPr>
              <a:t> from P !</a:t>
            </a:r>
            <a:endParaRPr lang="en-CA" b="1" dirty="0" smtClean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endParaRPr lang="en-CA" b="1" dirty="0" smtClean="0">
              <a:latin typeface="Comic Sans MS" pitchFamily="66" charset="0"/>
            </a:endParaRPr>
          </a:p>
          <a:p>
            <a:pPr>
              <a:buNone/>
            </a:pPr>
            <a:endParaRPr lang="en-CA" b="1" dirty="0" smtClean="0">
              <a:latin typeface="Comic Sans MS" pitchFamily="66" charset="0"/>
            </a:endParaRPr>
          </a:p>
          <a:p>
            <a:endParaRPr lang="en-CA" b="1" dirty="0" smtClean="0">
              <a:latin typeface="Comic Sans MS" pitchFamily="66" charset="0"/>
            </a:endParaRPr>
          </a:p>
          <a:p>
            <a:pPr>
              <a:buNone/>
            </a:pPr>
            <a:endParaRPr lang="en-CA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Connection to the Direct Sum Problem, 2</a:t>
            </a: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763000" cy="5029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CA" b="1" u="sng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r>
              <a:rPr lang="en-CA" dirty="0" smtClean="0">
                <a:latin typeface="Comic Sans MS" pitchFamily="66" charset="0"/>
              </a:rPr>
              <a:t>The direct sum property holds for information complexity:</a:t>
            </a:r>
          </a:p>
          <a:p>
            <a:pPr>
              <a:buNone/>
            </a:pP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  	</a:t>
            </a:r>
            <a:r>
              <a:rPr lang="en-CA" b="1" u="sng" dirty="0" smtClean="0">
                <a:solidFill>
                  <a:srgbClr val="FF0000"/>
                </a:solidFill>
                <a:latin typeface="Comic Sans MS" pitchFamily="66" charset="0"/>
              </a:rPr>
              <a:t>Lemma [Direct Sum for IC]:</a:t>
            </a:r>
            <a:r>
              <a:rPr lang="en-CA" dirty="0" smtClean="0">
                <a:latin typeface="Comic Sans MS" pitchFamily="66" charset="0"/>
              </a:rPr>
              <a:t>  IC(f</a:t>
            </a:r>
            <a:r>
              <a:rPr lang="en-CA" baseline="30000" dirty="0" smtClean="0">
                <a:latin typeface="Comic Sans MS" pitchFamily="66" charset="0"/>
              </a:rPr>
              <a:t>m</a:t>
            </a:r>
            <a:r>
              <a:rPr lang="en-CA" dirty="0" smtClean="0">
                <a:latin typeface="Comic Sans MS" pitchFamily="66" charset="0"/>
              </a:rPr>
              <a:t>) </a:t>
            </a:r>
            <a:r>
              <a:rPr lang="en-CA" dirty="0" smtClean="0">
                <a:latin typeface="Cambria Math"/>
                <a:ea typeface="Cambria Math"/>
              </a:rPr>
              <a:t>≥</a:t>
            </a:r>
            <a:r>
              <a:rPr lang="en-CA" dirty="0" smtClean="0">
                <a:latin typeface="Comic Sans MS" pitchFamily="66" charset="0"/>
              </a:rPr>
              <a:t>  m IC(f)</a:t>
            </a:r>
          </a:p>
          <a:p>
            <a:pPr>
              <a:buNone/>
            </a:pPr>
            <a:endParaRPr lang="en-CA" dirty="0" smtClean="0">
              <a:latin typeface="Comic Sans MS" pitchFamily="66" charset="0"/>
            </a:endParaRPr>
          </a:p>
          <a:p>
            <a:r>
              <a:rPr lang="en-CA" dirty="0" smtClean="0">
                <a:latin typeface="Comic Sans MS" pitchFamily="66" charset="0"/>
              </a:rPr>
              <a:t>Best general direct sum theorem known for cc:	</a:t>
            </a:r>
          </a:p>
          <a:p>
            <a:pPr>
              <a:buNone/>
            </a:pP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en-CA" b="1" u="sng" dirty="0" smtClean="0">
                <a:solidFill>
                  <a:srgbClr val="FF0000"/>
                </a:solidFill>
                <a:latin typeface="Comic Sans MS" pitchFamily="66" charset="0"/>
              </a:rPr>
              <a:t>Theorem [</a:t>
            </a:r>
            <a:r>
              <a:rPr lang="en-CA" b="1" u="sng" dirty="0" err="1" smtClean="0">
                <a:solidFill>
                  <a:srgbClr val="FF0000"/>
                </a:solidFill>
                <a:latin typeface="Comic Sans MS" pitchFamily="66" charset="0"/>
              </a:rPr>
              <a:t>Barak,Braverman,Chen,Rao</a:t>
            </a:r>
            <a:r>
              <a:rPr lang="en-CA" b="1" u="sng" dirty="0" smtClean="0">
                <a:solidFill>
                  <a:srgbClr val="FF0000"/>
                </a:solidFill>
                <a:latin typeface="Comic Sans MS" pitchFamily="66" charset="0"/>
              </a:rPr>
              <a:t>]: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		</a:t>
            </a:r>
            <a:r>
              <a:rPr lang="en-CA" dirty="0" smtClean="0">
                <a:latin typeface="Comic Sans MS" pitchFamily="66" charset="0"/>
              </a:rPr>
              <a:t>CC(f</a:t>
            </a:r>
            <a:r>
              <a:rPr lang="en-CA" baseline="30000" dirty="0" smtClean="0">
                <a:latin typeface="Comic Sans MS" pitchFamily="66" charset="0"/>
              </a:rPr>
              <a:t>m</a:t>
            </a:r>
            <a:r>
              <a:rPr lang="en-CA" dirty="0" smtClean="0">
                <a:latin typeface="Comic Sans MS" pitchFamily="66" charset="0"/>
              </a:rPr>
              <a:t>) </a:t>
            </a:r>
            <a:r>
              <a:rPr lang="en-CA" dirty="0" smtClean="0">
                <a:latin typeface="Cambria Math"/>
                <a:ea typeface="Cambria Math"/>
              </a:rPr>
              <a:t>≥</a:t>
            </a:r>
            <a:r>
              <a:rPr lang="en-CA" dirty="0" smtClean="0">
                <a:latin typeface="Comic Sans MS" pitchFamily="66" charset="0"/>
              </a:rPr>
              <a:t> </a:t>
            </a:r>
            <a:r>
              <a:rPr lang="en-CA" dirty="0" smtClean="0">
                <a:latin typeface="Cambria Math"/>
                <a:ea typeface="Cambria Math"/>
              </a:rPr>
              <a:t>√</a:t>
            </a:r>
            <a:r>
              <a:rPr lang="en-CA" dirty="0" smtClean="0">
                <a:latin typeface="Comic Sans MS" pitchFamily="66" charset="0"/>
              </a:rPr>
              <a:t>m CC(f)  ignoring </a:t>
            </a:r>
            <a:r>
              <a:rPr lang="en-CA" dirty="0" err="1" smtClean="0">
                <a:latin typeface="Comic Sans MS" pitchFamily="66" charset="0"/>
              </a:rPr>
              <a:t>polylog</a:t>
            </a:r>
            <a:r>
              <a:rPr lang="en-CA" dirty="0" smtClean="0">
                <a:latin typeface="Comic Sans MS" pitchFamily="66" charset="0"/>
              </a:rPr>
              <a:t> factors</a:t>
            </a:r>
          </a:p>
          <a:p>
            <a:pPr>
              <a:buNone/>
            </a:pPr>
            <a:endParaRPr lang="en-CA" dirty="0" smtClean="0">
              <a:latin typeface="Comic Sans MS" pitchFamily="66" charset="0"/>
            </a:endParaRPr>
          </a:p>
          <a:p>
            <a:r>
              <a:rPr lang="en-CA" dirty="0" smtClean="0">
                <a:latin typeface="Comic Sans MS" pitchFamily="66" charset="0"/>
              </a:rPr>
              <a:t>The direct sum property for cc is equivalent to IC=CC!</a:t>
            </a:r>
          </a:p>
          <a:p>
            <a:pPr>
              <a:buNone/>
            </a:pP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en-CA" b="1" u="sng" dirty="0" smtClean="0">
                <a:solidFill>
                  <a:srgbClr val="FF0000"/>
                </a:solidFill>
                <a:latin typeface="Comic Sans MS" pitchFamily="66" charset="0"/>
              </a:rPr>
              <a:t>Theorem [</a:t>
            </a:r>
            <a:r>
              <a:rPr lang="en-CA" b="1" u="sng" dirty="0" err="1" smtClean="0">
                <a:solidFill>
                  <a:srgbClr val="FF0000"/>
                </a:solidFill>
                <a:latin typeface="Comic Sans MS" pitchFamily="66" charset="0"/>
              </a:rPr>
              <a:t>Braverman,Rao</a:t>
            </a:r>
            <a:r>
              <a:rPr lang="en-CA" b="1" u="sng" dirty="0" smtClean="0">
                <a:solidFill>
                  <a:srgbClr val="FF0000"/>
                </a:solidFill>
                <a:latin typeface="Comic Sans MS" pitchFamily="66" charset="0"/>
              </a:rPr>
              <a:t>]:</a:t>
            </a:r>
            <a:r>
              <a:rPr lang="en-CA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en-CA" dirty="0" smtClean="0">
                <a:latin typeface="Comic Sans MS" pitchFamily="66" charset="0"/>
              </a:rPr>
              <a:t>		IC(f,</a:t>
            </a:r>
            <a:r>
              <a:rPr lang="el-GR" dirty="0" smtClean="0">
                <a:latin typeface="Cambria Math"/>
                <a:ea typeface="Cambria Math"/>
              </a:rPr>
              <a:t>μ</a:t>
            </a:r>
            <a:r>
              <a:rPr lang="en-CA" dirty="0" smtClean="0">
                <a:latin typeface="Cambria Math"/>
                <a:ea typeface="Cambria Math"/>
              </a:rPr>
              <a:t>,</a:t>
            </a:r>
            <a:r>
              <a:rPr lang="el-GR" dirty="0" smtClean="0">
                <a:latin typeface="Cambria Math"/>
                <a:ea typeface="Cambria Math"/>
              </a:rPr>
              <a:t>ε</a:t>
            </a:r>
            <a:r>
              <a:rPr lang="en-CA" dirty="0" smtClean="0">
                <a:latin typeface="Comic Sans MS" pitchFamily="66" charset="0"/>
              </a:rPr>
              <a:t>) = lim</a:t>
            </a:r>
            <a:r>
              <a:rPr lang="en-CA" baseline="-25000" dirty="0" smtClean="0">
                <a:latin typeface="Comic Sans MS" pitchFamily="66" charset="0"/>
              </a:rPr>
              <a:t>n </a:t>
            </a:r>
            <a:r>
              <a:rPr lang="en-CA" baseline="-250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CA" baseline="-25000" dirty="0" smtClean="0">
                <a:latin typeface="Cambria Math"/>
                <a:ea typeface="Cambria Math"/>
                <a:sym typeface="Wingdings" pitchFamily="2" charset="2"/>
              </a:rPr>
              <a:t>∞</a:t>
            </a:r>
            <a:r>
              <a:rPr lang="en-CA" dirty="0" smtClean="0">
                <a:latin typeface="Comic Sans MS" pitchFamily="66" charset="0"/>
                <a:sym typeface="Wingdings" pitchFamily="2" charset="2"/>
              </a:rPr>
              <a:t> CC(F</a:t>
            </a:r>
            <a:r>
              <a:rPr lang="en-CA" baseline="30000" dirty="0" smtClean="0">
                <a:latin typeface="Comic Sans MS" pitchFamily="66" charset="0"/>
                <a:sym typeface="Wingdings" pitchFamily="2" charset="2"/>
              </a:rPr>
              <a:t>n</a:t>
            </a:r>
            <a:r>
              <a:rPr lang="en-CA" dirty="0" smtClean="0">
                <a:latin typeface="Comic Sans MS" pitchFamily="66" charset="0"/>
                <a:sym typeface="Wingdings" pitchFamily="2" charset="2"/>
              </a:rPr>
              <a:t>, </a:t>
            </a:r>
            <a:r>
              <a:rPr lang="el-GR" dirty="0" smtClean="0">
                <a:latin typeface="Cambria Math"/>
                <a:ea typeface="Cambria Math"/>
                <a:sym typeface="Wingdings" pitchFamily="2" charset="2"/>
              </a:rPr>
              <a:t>μ</a:t>
            </a:r>
            <a:r>
              <a:rPr lang="en-CA" baseline="30000" dirty="0" smtClean="0">
                <a:latin typeface="Comic Sans MS" pitchFamily="66" charset="0"/>
                <a:sym typeface="Wingdings" pitchFamily="2" charset="2"/>
              </a:rPr>
              <a:t>n</a:t>
            </a:r>
            <a:r>
              <a:rPr lang="en-CA" dirty="0" smtClean="0">
                <a:latin typeface="Comic Sans MS" pitchFamily="66" charset="0"/>
                <a:sym typeface="Wingdings" pitchFamily="2" charset="2"/>
              </a:rPr>
              <a:t>,</a:t>
            </a:r>
            <a:r>
              <a:rPr lang="el-GR" dirty="0" smtClean="0">
                <a:latin typeface="Cambria Math"/>
                <a:ea typeface="Cambria Math"/>
                <a:sym typeface="Wingdings" pitchFamily="2" charset="2"/>
              </a:rPr>
              <a:t>ε</a:t>
            </a:r>
            <a:r>
              <a:rPr lang="en-CA" dirty="0" smtClean="0">
                <a:latin typeface="Comic Sans MS" pitchFamily="66" charset="0"/>
                <a:sym typeface="Wingdings" pitchFamily="2" charset="2"/>
              </a:rPr>
              <a:t>)/n</a:t>
            </a:r>
          </a:p>
          <a:p>
            <a:pPr>
              <a:buNone/>
            </a:pPr>
            <a:endParaRPr lang="en-CA" dirty="0" smtClean="0">
              <a:latin typeface="Comic Sans MS" pitchFamily="66" charset="0"/>
            </a:endParaRPr>
          </a:p>
          <a:p>
            <a:pPr>
              <a:buNone/>
            </a:pPr>
            <a:endParaRPr lang="en-CA" dirty="0" smtClean="0">
              <a:latin typeface="Comic Sans MS" pitchFamily="66" charset="0"/>
            </a:endParaRPr>
          </a:p>
          <a:p>
            <a:endParaRPr lang="en-CA" dirty="0" smtClean="0">
              <a:latin typeface="Comic Sans MS" pitchFamily="66" charset="0"/>
            </a:endParaRPr>
          </a:p>
          <a:p>
            <a:pPr>
              <a:buNone/>
            </a:pPr>
            <a:endParaRPr lang="en-C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b="1" dirty="0" smtClean="0">
                <a:solidFill>
                  <a:srgbClr val="9B08B8"/>
                </a:solidFill>
                <a:latin typeface="Comic Sans MS" pitchFamily="66" charset="0"/>
              </a:rPr>
              <a:t>Methods for Proving CC and IC Lower Bounds</a:t>
            </a:r>
            <a:endParaRPr lang="en-CA" sz="32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800" dirty="0" smtClean="0">
                <a:latin typeface="Comic Sans MS" pitchFamily="66" charset="0"/>
              </a:rPr>
              <a:t>Jain and </a:t>
            </a:r>
            <a:r>
              <a:rPr lang="en-CA" sz="2800" dirty="0" err="1" smtClean="0">
                <a:latin typeface="Comic Sans MS" pitchFamily="66" charset="0"/>
              </a:rPr>
              <a:t>Klauck</a:t>
            </a:r>
            <a:r>
              <a:rPr lang="en-CA" sz="2800" dirty="0" smtClean="0">
                <a:latin typeface="Comic Sans MS" pitchFamily="66" charset="0"/>
              </a:rPr>
              <a:t> initiated the formal study of CC lower bound methods: all </a:t>
            </a:r>
            <a:r>
              <a:rPr lang="en-CA" sz="2800" dirty="0" err="1" smtClean="0">
                <a:latin typeface="Comic Sans MS" pitchFamily="66" charset="0"/>
              </a:rPr>
              <a:t>formalizable</a:t>
            </a:r>
            <a:r>
              <a:rPr lang="en-CA" sz="2800" dirty="0" smtClean="0">
                <a:latin typeface="Comic Sans MS" pitchFamily="66" charset="0"/>
              </a:rPr>
              <a:t> as solutions to (different) LPs </a:t>
            </a:r>
          </a:p>
          <a:p>
            <a:r>
              <a:rPr lang="en-CA" sz="2800" dirty="0" smtClean="0">
                <a:latin typeface="Comic Sans MS" pitchFamily="66" charset="0"/>
              </a:rPr>
              <a:t>Discrepancy Method, Smooth Discrepancy Method</a:t>
            </a:r>
          </a:p>
          <a:p>
            <a:r>
              <a:rPr lang="en-CA" sz="2800" dirty="0" smtClean="0">
                <a:latin typeface="Comic Sans MS" pitchFamily="66" charset="0"/>
              </a:rPr>
              <a:t>Rectangle Bound, Smooth Rectangle Bound</a:t>
            </a:r>
          </a:p>
          <a:p>
            <a:r>
              <a:rPr lang="en-CA" sz="2800" dirty="0" smtClean="0">
                <a:latin typeface="Comic Sans MS" pitchFamily="66" charset="0"/>
              </a:rPr>
              <a:t>Partition Bound</a:t>
            </a:r>
          </a:p>
          <a:p>
            <a:pPr>
              <a:buNone/>
            </a:pPr>
            <a:endParaRPr lang="en-CA" sz="2800" dirty="0" smtClean="0">
              <a:latin typeface="Comic Sans MS" pitchFamily="66" charset="0"/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The Partition Bound </a:t>
            </a:r>
            <a:b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CA" sz="2200" b="1" dirty="0" smtClean="0">
                <a:solidFill>
                  <a:srgbClr val="9B08B8"/>
                </a:solidFill>
                <a:latin typeface="Comic Sans MS" pitchFamily="66" charset="0"/>
              </a:rPr>
              <a:t>[Jain, </a:t>
            </a:r>
            <a:r>
              <a:rPr lang="en-CA" sz="2200" b="1" dirty="0" err="1" smtClean="0">
                <a:solidFill>
                  <a:srgbClr val="9B08B8"/>
                </a:solidFill>
                <a:latin typeface="Comic Sans MS" pitchFamily="66" charset="0"/>
              </a:rPr>
              <a:t>Klauck</a:t>
            </a:r>
            <a:r>
              <a:rPr lang="en-CA" sz="2200" b="1" dirty="0" smtClean="0">
                <a:solidFill>
                  <a:srgbClr val="9B08B8"/>
                </a:solidFill>
                <a:latin typeface="Comic Sans MS" pitchFamily="66" charset="0"/>
              </a:rPr>
              <a:t>]</a:t>
            </a:r>
            <a:endParaRPr lang="en-CA" sz="22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>
                <a:latin typeface="Comic Sans MS" pitchFamily="66" charset="0"/>
              </a:rPr>
              <a:t>Min </a:t>
            </a:r>
            <a:r>
              <a:rPr lang="el-GR" dirty="0" smtClean="0">
                <a:latin typeface="Comic Sans MS" pitchFamily="66" charset="0"/>
                <a:ea typeface="Cambria Math"/>
              </a:rPr>
              <a:t>Σ</a:t>
            </a:r>
            <a:r>
              <a:rPr lang="en-CA" baseline="-25000" dirty="0" err="1" smtClean="0">
                <a:latin typeface="Comic Sans MS" pitchFamily="66" charset="0"/>
              </a:rPr>
              <a:t>z,R</a:t>
            </a:r>
            <a:r>
              <a:rPr lang="en-CA" dirty="0" smtClean="0">
                <a:latin typeface="Comic Sans MS" pitchFamily="66" charset="0"/>
              </a:rPr>
              <a:t>  </a:t>
            </a:r>
            <a:r>
              <a:rPr lang="en-CA" dirty="0" err="1" smtClean="0">
                <a:latin typeface="Comic Sans MS" pitchFamily="66" charset="0"/>
              </a:rPr>
              <a:t>w</a:t>
            </a:r>
            <a:r>
              <a:rPr lang="en-CA" baseline="-25000" dirty="0" err="1" smtClean="0">
                <a:latin typeface="Comic Sans MS" pitchFamily="66" charset="0"/>
              </a:rPr>
              <a:t>z,R</a:t>
            </a:r>
            <a:endParaRPr lang="en-CA" baseline="-25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CA" dirty="0" smtClean="0">
                <a:latin typeface="Comic Sans MS" pitchFamily="66" charset="0"/>
              </a:rPr>
              <a:t>		</a:t>
            </a:r>
            <a:r>
              <a:rPr lang="en-CA" dirty="0" smtClean="0">
                <a:latin typeface="Comic Sans MS" pitchFamily="66" charset="0"/>
                <a:ea typeface="Cambria Math"/>
              </a:rPr>
              <a:t>∀</a:t>
            </a:r>
            <a:r>
              <a:rPr lang="en-CA" dirty="0" smtClean="0">
                <a:latin typeface="Comic Sans MS" pitchFamily="66" charset="0"/>
              </a:rPr>
              <a:t> (</a:t>
            </a:r>
            <a:r>
              <a:rPr lang="en-CA" dirty="0" err="1" smtClean="0">
                <a:latin typeface="Comic Sans MS" pitchFamily="66" charset="0"/>
              </a:rPr>
              <a:t>x,y</a:t>
            </a:r>
            <a:r>
              <a:rPr lang="en-CA" dirty="0" smtClean="0">
                <a:latin typeface="Comic Sans MS" pitchFamily="66" charset="0"/>
              </a:rPr>
              <a:t>)    </a:t>
            </a:r>
            <a:r>
              <a:rPr lang="en-CA" dirty="0" smtClean="0">
                <a:latin typeface="Comic Sans MS" pitchFamily="66" charset="0"/>
                <a:ea typeface="Cambria Math"/>
              </a:rPr>
              <a:t>Σ </a:t>
            </a:r>
            <a:r>
              <a:rPr lang="en-CA" baseline="-25000" dirty="0" smtClean="0">
                <a:latin typeface="Comic Sans MS" pitchFamily="66" charset="0"/>
              </a:rPr>
              <a:t>R, (</a:t>
            </a:r>
            <a:r>
              <a:rPr lang="en-CA" baseline="-25000" dirty="0" err="1" smtClean="0">
                <a:latin typeface="Comic Sans MS" pitchFamily="66" charset="0"/>
              </a:rPr>
              <a:t>x,y</a:t>
            </a:r>
            <a:r>
              <a:rPr lang="en-CA" baseline="-25000" dirty="0" smtClean="0">
                <a:latin typeface="Comic Sans MS" pitchFamily="66" charset="0"/>
              </a:rPr>
              <a:t>) </a:t>
            </a:r>
            <a:r>
              <a:rPr lang="en-CA" baseline="-25000" dirty="0" smtClean="0">
                <a:latin typeface="Comic Sans MS" pitchFamily="66" charset="0"/>
                <a:ea typeface="Cambria Math"/>
              </a:rPr>
              <a:t>ϵ</a:t>
            </a:r>
            <a:r>
              <a:rPr lang="en-CA" baseline="-25000" dirty="0" smtClean="0">
                <a:latin typeface="Comic Sans MS" pitchFamily="66" charset="0"/>
              </a:rPr>
              <a:t> R   </a:t>
            </a:r>
            <a:r>
              <a:rPr lang="en-CA" dirty="0" smtClean="0">
                <a:latin typeface="Comic Sans MS" pitchFamily="66" charset="0"/>
              </a:rPr>
              <a:t>    </a:t>
            </a:r>
            <a:r>
              <a:rPr lang="en-CA" dirty="0" err="1" smtClean="0">
                <a:latin typeface="Comic Sans MS" pitchFamily="66" charset="0"/>
              </a:rPr>
              <a:t>w</a:t>
            </a:r>
            <a:r>
              <a:rPr lang="en-CA" baseline="-25000" dirty="0" err="1" smtClean="0">
                <a:latin typeface="Comic Sans MS" pitchFamily="66" charset="0"/>
              </a:rPr>
              <a:t>f</a:t>
            </a:r>
            <a:r>
              <a:rPr lang="en-CA" baseline="-25000" dirty="0" smtClean="0">
                <a:latin typeface="Comic Sans MS" pitchFamily="66" charset="0"/>
              </a:rPr>
              <a:t>(</a:t>
            </a:r>
            <a:r>
              <a:rPr lang="en-CA" baseline="-25000" dirty="0" err="1" smtClean="0">
                <a:latin typeface="Comic Sans MS" pitchFamily="66" charset="0"/>
              </a:rPr>
              <a:t>x,y</a:t>
            </a:r>
            <a:r>
              <a:rPr lang="en-CA" baseline="-25000" dirty="0" smtClean="0">
                <a:latin typeface="Comic Sans MS" pitchFamily="66" charset="0"/>
              </a:rPr>
              <a:t>),R</a:t>
            </a:r>
            <a:r>
              <a:rPr lang="en-CA" dirty="0" smtClean="0">
                <a:latin typeface="Comic Sans MS" pitchFamily="66" charset="0"/>
              </a:rPr>
              <a:t> </a:t>
            </a:r>
            <a:r>
              <a:rPr lang="en-CA" dirty="0" smtClean="0">
                <a:latin typeface="Comic Sans MS" pitchFamily="66" charset="0"/>
                <a:ea typeface="Cambria Math"/>
              </a:rPr>
              <a:t>≥</a:t>
            </a:r>
            <a:r>
              <a:rPr lang="en-CA" dirty="0" smtClean="0">
                <a:latin typeface="Comic Sans MS" pitchFamily="66" charset="0"/>
              </a:rPr>
              <a:t> 1-</a:t>
            </a:r>
            <a:r>
              <a:rPr lang="el-GR" dirty="0" smtClean="0">
                <a:latin typeface="Comic Sans MS" pitchFamily="66" charset="0"/>
                <a:ea typeface="Cambria Math"/>
              </a:rPr>
              <a:t>ε</a:t>
            </a:r>
            <a:endParaRPr lang="en-CA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CA" dirty="0" smtClean="0">
                <a:latin typeface="Comic Sans MS" pitchFamily="66" charset="0"/>
              </a:rPr>
              <a:t>		</a:t>
            </a:r>
            <a:r>
              <a:rPr lang="en-CA" dirty="0" smtClean="0">
                <a:latin typeface="Comic Sans MS" pitchFamily="66" charset="0"/>
                <a:ea typeface="Cambria Math"/>
              </a:rPr>
              <a:t>∀ </a:t>
            </a:r>
            <a:r>
              <a:rPr lang="en-CA" dirty="0" smtClean="0">
                <a:latin typeface="Comic Sans MS" pitchFamily="66" charset="0"/>
              </a:rPr>
              <a:t>(</a:t>
            </a:r>
            <a:r>
              <a:rPr lang="en-CA" dirty="0" err="1" smtClean="0">
                <a:latin typeface="Comic Sans MS" pitchFamily="66" charset="0"/>
              </a:rPr>
              <a:t>x,y</a:t>
            </a:r>
            <a:r>
              <a:rPr lang="en-CA" dirty="0" smtClean="0">
                <a:latin typeface="Comic Sans MS" pitchFamily="66" charset="0"/>
              </a:rPr>
              <a:t>)   </a:t>
            </a:r>
            <a:r>
              <a:rPr lang="el-GR" dirty="0" smtClean="0">
                <a:latin typeface="Comic Sans MS" pitchFamily="66" charset="0"/>
                <a:ea typeface="Cambria Math"/>
              </a:rPr>
              <a:t>Σ</a:t>
            </a:r>
            <a:r>
              <a:rPr lang="en-CA" baseline="-25000" dirty="0" smtClean="0">
                <a:latin typeface="Comic Sans MS" pitchFamily="66" charset="0"/>
              </a:rPr>
              <a:t>R, (</a:t>
            </a:r>
            <a:r>
              <a:rPr lang="en-CA" baseline="-25000" dirty="0" err="1" smtClean="0">
                <a:latin typeface="Comic Sans MS" pitchFamily="66" charset="0"/>
              </a:rPr>
              <a:t>x,y</a:t>
            </a:r>
            <a:r>
              <a:rPr lang="en-CA" baseline="-25000" dirty="0" smtClean="0">
                <a:latin typeface="Comic Sans MS" pitchFamily="66" charset="0"/>
              </a:rPr>
              <a:t>) in R </a:t>
            </a:r>
            <a:r>
              <a:rPr lang="en-CA" dirty="0" smtClean="0"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  <a:ea typeface="Cambria Math"/>
              </a:rPr>
              <a:t>Σ</a:t>
            </a:r>
            <a:r>
              <a:rPr lang="en-CA" baseline="-25000" dirty="0" smtClean="0">
                <a:latin typeface="Comic Sans MS" pitchFamily="66" charset="0"/>
              </a:rPr>
              <a:t>z</a:t>
            </a:r>
            <a:r>
              <a:rPr lang="en-CA" dirty="0" smtClean="0">
                <a:latin typeface="Comic Sans MS" pitchFamily="66" charset="0"/>
              </a:rPr>
              <a:t>  </a:t>
            </a:r>
            <a:r>
              <a:rPr lang="en-CA" dirty="0" err="1" smtClean="0">
                <a:latin typeface="Comic Sans MS" pitchFamily="66" charset="0"/>
              </a:rPr>
              <a:t>w</a:t>
            </a:r>
            <a:r>
              <a:rPr lang="en-CA" baseline="-25000" dirty="0" err="1" smtClean="0">
                <a:latin typeface="Comic Sans MS" pitchFamily="66" charset="0"/>
              </a:rPr>
              <a:t>z,R</a:t>
            </a:r>
            <a:r>
              <a:rPr lang="en-CA" dirty="0" smtClean="0">
                <a:latin typeface="Comic Sans MS" pitchFamily="66" charset="0"/>
              </a:rPr>
              <a:t> = 1</a:t>
            </a:r>
          </a:p>
          <a:p>
            <a:pPr>
              <a:buNone/>
            </a:pPr>
            <a:r>
              <a:rPr lang="en-CA" dirty="0" smtClean="0">
                <a:latin typeface="Comic Sans MS" pitchFamily="66" charset="0"/>
              </a:rPr>
              <a:t>		</a:t>
            </a:r>
            <a:r>
              <a:rPr lang="en-CA" dirty="0" smtClean="0">
                <a:latin typeface="Comic Sans MS" pitchFamily="66" charset="0"/>
                <a:ea typeface="Cambria Math"/>
              </a:rPr>
              <a:t>∀ </a:t>
            </a:r>
            <a:r>
              <a:rPr lang="en-CA" dirty="0" err="1" smtClean="0">
                <a:latin typeface="Comic Sans MS" pitchFamily="66" charset="0"/>
                <a:ea typeface="Cambria Math"/>
              </a:rPr>
              <a:t>z,R</a:t>
            </a:r>
            <a:r>
              <a:rPr lang="en-CA" dirty="0" smtClean="0">
                <a:latin typeface="Comic Sans MS" pitchFamily="66" charset="0"/>
                <a:ea typeface="Cambria Math"/>
              </a:rPr>
              <a:t>     w </a:t>
            </a:r>
            <a:r>
              <a:rPr lang="en-CA" baseline="-25000" dirty="0" err="1" smtClean="0">
                <a:latin typeface="Comic Sans MS" pitchFamily="66" charset="0"/>
                <a:ea typeface="Cambria Math"/>
              </a:rPr>
              <a:t>z,R</a:t>
            </a:r>
            <a:r>
              <a:rPr lang="en-CA" baseline="-25000" dirty="0" smtClean="0">
                <a:latin typeface="Comic Sans MS" pitchFamily="66" charset="0"/>
                <a:ea typeface="Cambria Math"/>
              </a:rPr>
              <a:t>   </a:t>
            </a:r>
            <a:r>
              <a:rPr lang="en-CA" dirty="0" smtClean="0">
                <a:latin typeface="Comic Sans MS" pitchFamily="66" charset="0"/>
                <a:ea typeface="Cambria Math"/>
              </a:rPr>
              <a:t>≥ 0</a:t>
            </a:r>
          </a:p>
          <a:p>
            <a:pPr>
              <a:buNone/>
            </a:pPr>
            <a:endParaRPr lang="en-CA" dirty="0" smtClean="0">
              <a:latin typeface="Comic Sans MS" pitchFamily="66" charset="0"/>
              <a:ea typeface="Cambria Math"/>
            </a:endParaRPr>
          </a:p>
          <a:p>
            <a:pPr>
              <a:buNone/>
            </a:pPr>
            <a:endParaRPr lang="en-CA" dirty="0" smtClean="0">
              <a:latin typeface="Comic Sans MS" pitchFamily="66" charset="0"/>
            </a:endParaRPr>
          </a:p>
          <a:p>
            <a:pPr>
              <a:buNone/>
            </a:pPr>
            <a:endParaRPr lang="en-CA" dirty="0" smtClean="0">
              <a:latin typeface="Comic Sans MS" pitchFamily="66" charset="0"/>
            </a:endParaRPr>
          </a:p>
          <a:p>
            <a:pPr>
              <a:buNone/>
            </a:pPr>
            <a:endParaRPr lang="en-CA" dirty="0" smtClean="0">
              <a:latin typeface="Comic Sans MS" pitchFamily="66" charset="0"/>
            </a:endParaRP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Relationships</a:t>
            </a: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 smtClean="0">
                <a:latin typeface="Comic Sans MS" pitchFamily="66" charset="0"/>
              </a:rPr>
              <a:t>The Partition bound is greater than or equal to all known CC lower bounds methods, including:</a:t>
            </a:r>
          </a:p>
          <a:p>
            <a:r>
              <a:rPr lang="en-CA" dirty="0" smtClean="0">
                <a:latin typeface="Comic Sans MS" pitchFamily="66" charset="0"/>
              </a:rPr>
              <a:t>Discrepancy</a:t>
            </a:r>
          </a:p>
          <a:p>
            <a:r>
              <a:rPr lang="en-CA" dirty="0" smtClean="0">
                <a:latin typeface="Comic Sans MS" pitchFamily="66" charset="0"/>
              </a:rPr>
              <a:t>Generalized Discrepancy</a:t>
            </a:r>
          </a:p>
          <a:p>
            <a:r>
              <a:rPr lang="en-CA" dirty="0" smtClean="0">
                <a:latin typeface="Comic Sans MS" pitchFamily="66" charset="0"/>
              </a:rPr>
              <a:t>Rectangle</a:t>
            </a:r>
          </a:p>
          <a:p>
            <a:r>
              <a:rPr lang="en-CA" dirty="0" smtClean="0">
                <a:latin typeface="Comic Sans MS" pitchFamily="66" charset="0"/>
              </a:rPr>
              <a:t>Smooth Rectangle</a:t>
            </a:r>
          </a:p>
          <a:p>
            <a:pPr>
              <a:buNone/>
            </a:pPr>
            <a:endParaRPr lang="en-CA" dirty="0" smtClean="0">
              <a:latin typeface="Comic Sans MS" pitchFamily="66" charset="0"/>
            </a:endParaRPr>
          </a:p>
          <a:p>
            <a:pPr>
              <a:buNone/>
            </a:pPr>
            <a:endParaRPr lang="en-C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CA" sz="2800" b="1" dirty="0" smtClean="0">
              <a:solidFill>
                <a:srgbClr val="200BBF"/>
              </a:solidFill>
              <a:latin typeface="Comic Sans MS" pitchFamily="66" charset="0"/>
            </a:endParaRPr>
          </a:p>
          <a:p>
            <a:r>
              <a:rPr lang="en-CA" sz="3000" b="1" dirty="0" smtClean="0">
                <a:solidFill>
                  <a:srgbClr val="200BBF"/>
                </a:solidFill>
                <a:latin typeface="Comic Sans MS" pitchFamily="66" charset="0"/>
              </a:rPr>
              <a:t>[KLLR] define the relaxed partition bound. The relaxed partition bound is greater than or equal to all known CC lower bound methods (except the partition bound).</a:t>
            </a:r>
          </a:p>
          <a:p>
            <a:endParaRPr lang="en-CA" sz="3000" b="1" dirty="0" smtClean="0">
              <a:solidFill>
                <a:srgbClr val="200BBF"/>
              </a:solidFill>
              <a:latin typeface="Comic Sans MS" pitchFamily="66" charset="0"/>
            </a:endParaRPr>
          </a:p>
          <a:p>
            <a:r>
              <a:rPr lang="en-CA" sz="3000" b="1" dirty="0" smtClean="0">
                <a:solidFill>
                  <a:srgbClr val="200BBF"/>
                </a:solidFill>
                <a:latin typeface="Comic Sans MS" pitchFamily="66" charset="0"/>
              </a:rPr>
              <a:t>They show that the relaxed Partition bound is equivalent to designing a zero-communication protocol with error exp(-I)</a:t>
            </a:r>
          </a:p>
          <a:p>
            <a:endParaRPr lang="en-CA" sz="3000" b="1" dirty="0" smtClean="0">
              <a:solidFill>
                <a:srgbClr val="200BBF"/>
              </a:solidFill>
              <a:latin typeface="Comic Sans MS" pitchFamily="66" charset="0"/>
            </a:endParaRPr>
          </a:p>
          <a:p>
            <a:r>
              <a:rPr lang="en-CA" sz="3000" b="1" dirty="0" smtClean="0">
                <a:solidFill>
                  <a:srgbClr val="200BBF"/>
                </a:solidFill>
                <a:latin typeface="Comic Sans MS" pitchFamily="66" charset="0"/>
              </a:rPr>
              <a:t>Given a protocol for f with </a:t>
            </a:r>
            <a:r>
              <a:rPr lang="en-CA" sz="3000" b="1" dirty="0" err="1" smtClean="0">
                <a:solidFill>
                  <a:srgbClr val="200BBF"/>
                </a:solidFill>
                <a:latin typeface="Comic Sans MS" pitchFamily="66" charset="0"/>
              </a:rPr>
              <a:t>IC</a:t>
            </a:r>
            <a:r>
              <a:rPr lang="en-CA" sz="3000" b="1" baseline="30000" dirty="0" err="1" smtClean="0">
                <a:solidFill>
                  <a:srgbClr val="200BBF"/>
                </a:solidFill>
                <a:latin typeface="Comic Sans MS" pitchFamily="66" charset="0"/>
              </a:rPr>
              <a:t>int</a:t>
            </a:r>
            <a:r>
              <a:rPr lang="en-CA" sz="3000" b="1" baseline="30000" dirty="0" smtClean="0">
                <a:solidFill>
                  <a:srgbClr val="200BBF"/>
                </a:solidFill>
                <a:latin typeface="Comic Sans MS" pitchFamily="66" charset="0"/>
              </a:rPr>
              <a:t>  =  </a:t>
            </a:r>
            <a:r>
              <a:rPr lang="en-CA" sz="3000" b="1" dirty="0" smtClean="0">
                <a:solidFill>
                  <a:srgbClr val="200BBF"/>
                </a:solidFill>
                <a:latin typeface="Comic Sans MS" pitchFamily="66" charset="0"/>
              </a:rPr>
              <a:t>I, they construct a zero-communication protocol </a:t>
            </a:r>
            <a:r>
              <a:rPr lang="en-CA" sz="3000" b="1" dirty="0" err="1" smtClean="0">
                <a:solidFill>
                  <a:srgbClr val="200BBF"/>
                </a:solidFill>
                <a:latin typeface="Comic Sans MS" pitchFamily="66" charset="0"/>
              </a:rPr>
              <a:t>st</a:t>
            </a:r>
            <a:r>
              <a:rPr lang="en-CA" sz="3000" b="1" dirty="0" smtClean="0">
                <a:solidFill>
                  <a:srgbClr val="200BBF"/>
                </a:solidFill>
                <a:latin typeface="Comic Sans MS" pitchFamily="66" charset="0"/>
              </a:rPr>
              <a:t> (</a:t>
            </a:r>
            <a:r>
              <a:rPr lang="en-CA" sz="3000" b="1" dirty="0" err="1" smtClean="0">
                <a:solidFill>
                  <a:srgbClr val="200BBF"/>
                </a:solidFill>
                <a:latin typeface="Comic Sans MS" pitchFamily="66" charset="0"/>
              </a:rPr>
              <a:t>i</a:t>
            </a:r>
            <a:r>
              <a:rPr lang="en-CA" sz="3000" b="1" dirty="0" smtClean="0">
                <a:solidFill>
                  <a:srgbClr val="200BBF"/>
                </a:solidFill>
                <a:latin typeface="Comic Sans MS" pitchFamily="66" charset="0"/>
              </a:rPr>
              <a:t>) non-abort probability is exp(-I), and (ii) if it does not abort, it computes f correctly </a:t>
            </a:r>
            <a:r>
              <a:rPr lang="en-CA" sz="3000" b="1" dirty="0" err="1" smtClean="0">
                <a:solidFill>
                  <a:srgbClr val="200BBF"/>
                </a:solidFill>
                <a:latin typeface="Comic Sans MS" pitchFamily="66" charset="0"/>
              </a:rPr>
              <a:t>whp</a:t>
            </a:r>
            <a:endParaRPr lang="en-CA" sz="3000" b="1" dirty="0" smtClean="0">
              <a:solidFill>
                <a:srgbClr val="200BBF"/>
              </a:solidFill>
              <a:latin typeface="Comic Sans MS" pitchFamily="66" charset="0"/>
            </a:endParaRPr>
          </a:p>
          <a:p>
            <a:endParaRPr lang="en-CA" sz="3000" b="1" dirty="0">
              <a:latin typeface="Comic Sans MS" pitchFamily="66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b="1" dirty="0" smtClean="0">
                <a:solidFill>
                  <a:srgbClr val="9B08B8"/>
                </a:solidFill>
                <a:latin typeface="Comic Sans MS" pitchFamily="66" charset="0"/>
              </a:rPr>
              <a:t>All known CC Lower Bound Methods Imply IC Lower Bounds!</a:t>
            </a:r>
            <a:br>
              <a:rPr lang="en-CA" sz="32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CA" sz="2000" b="1" dirty="0" smtClean="0">
                <a:solidFill>
                  <a:srgbClr val="9B08B8"/>
                </a:solidFill>
                <a:latin typeface="Comic Sans MS" pitchFamily="66" charset="0"/>
              </a:rPr>
              <a:t>[</a:t>
            </a:r>
            <a:r>
              <a:rPr lang="en-CA" sz="2000" b="1" dirty="0" err="1" smtClean="0">
                <a:solidFill>
                  <a:srgbClr val="9B08B8"/>
                </a:solidFill>
                <a:latin typeface="Comic Sans MS" pitchFamily="66" charset="0"/>
              </a:rPr>
              <a:t>Kerenidis</a:t>
            </a:r>
            <a:r>
              <a:rPr lang="en-CA" sz="2000" b="1" dirty="0" smtClean="0">
                <a:solidFill>
                  <a:srgbClr val="9B08B8"/>
                </a:solidFill>
                <a:latin typeface="Comic Sans MS" pitchFamily="66" charset="0"/>
              </a:rPr>
              <a:t>, </a:t>
            </a:r>
            <a:r>
              <a:rPr lang="en-CA" sz="2000" b="1" dirty="0" err="1" smtClean="0">
                <a:solidFill>
                  <a:srgbClr val="9B08B8"/>
                </a:solidFill>
                <a:latin typeface="Comic Sans MS" pitchFamily="66" charset="0"/>
              </a:rPr>
              <a:t>Laplante</a:t>
            </a:r>
            <a:r>
              <a:rPr lang="en-CA" sz="2000" b="1" dirty="0" smtClean="0">
                <a:solidFill>
                  <a:srgbClr val="9B08B8"/>
                </a:solidFill>
                <a:latin typeface="Comic Sans MS" pitchFamily="66" charset="0"/>
              </a:rPr>
              <a:t>, </a:t>
            </a:r>
            <a:r>
              <a:rPr lang="en-CA" sz="2000" b="1" dirty="0" err="1" smtClean="0">
                <a:solidFill>
                  <a:srgbClr val="9B08B8"/>
                </a:solidFill>
                <a:latin typeface="Comic Sans MS" pitchFamily="66" charset="0"/>
              </a:rPr>
              <a:t>Lerays</a:t>
            </a:r>
            <a:r>
              <a:rPr lang="en-CA" sz="2000" b="1" smtClean="0">
                <a:solidFill>
                  <a:srgbClr val="9B08B8"/>
                </a:solidFill>
                <a:latin typeface="Comic Sans MS" pitchFamily="66" charset="0"/>
              </a:rPr>
              <a:t>, </a:t>
            </a:r>
            <a:r>
              <a:rPr lang="en-CA" sz="2000" b="1" smtClean="0">
                <a:solidFill>
                  <a:srgbClr val="9B08B8"/>
                </a:solidFill>
                <a:latin typeface="Comic Sans MS" pitchFamily="66" charset="0"/>
              </a:rPr>
              <a:t>Roland Xiao </a:t>
            </a:r>
            <a:r>
              <a:rPr lang="en-CA" sz="2000" b="1" dirty="0" smtClean="0">
                <a:solidFill>
                  <a:srgbClr val="9B08B8"/>
                </a:solidFill>
                <a:latin typeface="Comic Sans MS" pitchFamily="66" charset="0"/>
              </a:rPr>
              <a:t>‘12] </a:t>
            </a:r>
            <a:endParaRPr lang="en-CA" sz="20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Applications of Information Complexity</a:t>
            </a: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>
              <a:latin typeface="Comic Sans MS" pitchFamily="66" charset="0"/>
            </a:endParaRPr>
          </a:p>
          <a:p>
            <a:r>
              <a:rPr lang="en-CA" dirty="0" smtClean="0">
                <a:latin typeface="Comic Sans MS" pitchFamily="66" charset="0"/>
              </a:rPr>
              <a:t>Differential Privacy</a:t>
            </a:r>
          </a:p>
          <a:p>
            <a:endParaRPr lang="en-CA" dirty="0" smtClean="0">
              <a:latin typeface="Comic Sans MS" pitchFamily="66" charset="0"/>
            </a:endParaRPr>
          </a:p>
          <a:p>
            <a:r>
              <a:rPr lang="en-CA" dirty="0" smtClean="0">
                <a:latin typeface="Comic Sans MS" pitchFamily="66" charset="0"/>
              </a:rPr>
              <a:t>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 pitchFamily="66" charset="0"/>
              </a:rPr>
              <a:t>2-Party Communication Complexity</a:t>
            </a:r>
            <a:br>
              <a:rPr lang="en-US" sz="32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US" sz="2000" b="1" dirty="0" smtClean="0">
                <a:solidFill>
                  <a:srgbClr val="9B08B8"/>
                </a:solidFill>
                <a:latin typeface="Comic Sans MS" pitchFamily="66" charset="0"/>
              </a:rPr>
              <a:t>[Yao]</a:t>
            </a:r>
            <a:endParaRPr lang="en-US" sz="20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7318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200BBF"/>
                </a:solidFill>
                <a:latin typeface="Comic Sans MS" pitchFamily="66" charset="0"/>
              </a:rPr>
              <a:t>2-party communication: </a:t>
            </a:r>
            <a:r>
              <a:rPr lang="en-US" sz="2400" dirty="0" smtClean="0">
                <a:latin typeface="Comic Sans MS" pitchFamily="66" charset="0"/>
              </a:rPr>
              <a:t>each party has a dataset.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Goal </a:t>
            </a:r>
            <a:r>
              <a:rPr lang="en-US" sz="2400" dirty="0" smtClean="0">
                <a:latin typeface="Comic Sans MS" pitchFamily="66" charset="0"/>
              </a:rPr>
              <a:t>is to compute a function  f(D</a:t>
            </a:r>
            <a:r>
              <a:rPr lang="en-US" sz="2400" baseline="-25000" dirty="0" smtClean="0">
                <a:latin typeface="Comic Sans MS" pitchFamily="66" charset="0"/>
              </a:rPr>
              <a:t>A</a:t>
            </a:r>
            <a:r>
              <a:rPr lang="en-US" sz="2400" dirty="0" smtClean="0">
                <a:latin typeface="Comic Sans MS" pitchFamily="66" charset="0"/>
              </a:rPr>
              <a:t>,D</a:t>
            </a:r>
            <a:r>
              <a:rPr lang="en-US" sz="2400" baseline="-25000" dirty="0" smtClean="0">
                <a:latin typeface="Comic Sans MS" pitchFamily="66" charset="0"/>
              </a:rPr>
              <a:t>B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3435350" y="1901825"/>
            <a:ext cx="2120900" cy="363538"/>
            <a:chOff x="2164" y="910"/>
            <a:chExt cx="1336" cy="229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2164" y="1120"/>
              <a:ext cx="1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2627" y="910"/>
              <a:ext cx="253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dirty="0">
                  <a:solidFill>
                    <a:srgbClr val="00279F"/>
                  </a:solidFill>
                  <a:latin typeface="Courier New" pitchFamily="49" charset="0"/>
                </a:rPr>
                <a:t>m</a:t>
              </a:r>
              <a:r>
                <a:rPr lang="en-US" sz="1600" baseline="-25000" dirty="0">
                  <a:solidFill>
                    <a:srgbClr val="00279F"/>
                  </a:solidFill>
                  <a:latin typeface="Courier New" pitchFamily="49" charset="0"/>
                </a:rPr>
                <a:t>1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3435350" y="2206625"/>
            <a:ext cx="2120900" cy="363538"/>
            <a:chOff x="2164" y="1102"/>
            <a:chExt cx="1336" cy="229"/>
          </a:xfrm>
        </p:grpSpPr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164" y="1312"/>
              <a:ext cx="1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2627" y="1102"/>
              <a:ext cx="2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00279F"/>
                  </a:solidFill>
                  <a:latin typeface="Courier New" pitchFamily="49" charset="0"/>
                </a:rPr>
                <a:t>m</a:t>
              </a:r>
              <a:r>
                <a:rPr lang="en-US" baseline="-25000">
                  <a:solidFill>
                    <a:srgbClr val="00279F"/>
                  </a:solidFill>
                  <a:latin typeface="Courier New" pitchFamily="49" charset="0"/>
                </a:rPr>
                <a:t>2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3435350" y="2511425"/>
            <a:ext cx="2120900" cy="363538"/>
            <a:chOff x="2164" y="1294"/>
            <a:chExt cx="1336" cy="229"/>
          </a:xfrm>
        </p:grpSpPr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2164" y="1504"/>
              <a:ext cx="1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627" y="1294"/>
              <a:ext cx="2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00279F"/>
                  </a:solidFill>
                  <a:latin typeface="Courier New" pitchFamily="49" charset="0"/>
                </a:rPr>
                <a:t>m</a:t>
              </a:r>
              <a:r>
                <a:rPr lang="en-US" baseline="-25000">
                  <a:solidFill>
                    <a:srgbClr val="00279F"/>
                  </a:solidFill>
                  <a:latin typeface="Courier New" pitchFamily="49" charset="0"/>
                </a:rPr>
                <a:t>3</a:t>
              </a:r>
            </a:p>
          </p:txBody>
        </p:sp>
      </p:grp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435350" y="3454400"/>
            <a:ext cx="2120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170363" y="3121025"/>
            <a:ext cx="5995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 smtClean="0">
                <a:solidFill>
                  <a:srgbClr val="00279F"/>
                </a:solidFill>
                <a:latin typeface="Courier New" pitchFamily="49" charset="0"/>
              </a:rPr>
              <a:t>m</a:t>
            </a:r>
            <a:r>
              <a:rPr lang="en-US" baseline="-25000" dirty="0" smtClean="0">
                <a:solidFill>
                  <a:srgbClr val="00279F"/>
                </a:solidFill>
                <a:latin typeface="Courier New" pitchFamily="49" charset="0"/>
              </a:rPr>
              <a:t>k-1</a:t>
            </a:r>
            <a:endParaRPr lang="en-US" baseline="-25000" dirty="0">
              <a:solidFill>
                <a:srgbClr val="00279F"/>
              </a:solidFill>
              <a:latin typeface="Courier New" pitchFamily="49" charset="0"/>
            </a:endParaRP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4343400" y="29337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3429000" y="3787775"/>
            <a:ext cx="2120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4143997" y="3454400"/>
            <a:ext cx="428003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dirty="0" err="1" smtClean="0">
                <a:solidFill>
                  <a:srgbClr val="00279F"/>
                </a:solidFill>
                <a:latin typeface="Calibri"/>
              </a:rPr>
              <a:t>m</a:t>
            </a:r>
            <a:r>
              <a:rPr lang="en-US" sz="1600" baseline="-25000" dirty="0" err="1" smtClean="0">
                <a:solidFill>
                  <a:srgbClr val="00279F"/>
                </a:solidFill>
                <a:latin typeface="Courier New"/>
              </a:rPr>
              <a:t>k</a:t>
            </a:r>
            <a:endParaRPr lang="en-US" sz="1600" baseline="-25000" dirty="0">
              <a:solidFill>
                <a:srgbClr val="00279F"/>
              </a:solidFill>
              <a:latin typeface="Courier New"/>
            </a:endParaRPr>
          </a:p>
        </p:txBody>
      </p:sp>
      <p:pic>
        <p:nvPicPr>
          <p:cNvPr id="22" name="Picture 45" descr="j00787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362200" y="2143125"/>
            <a:ext cx="838200" cy="1666875"/>
          </a:xfrm>
          <a:prstGeom prst="rect">
            <a:avLst/>
          </a:prstGeom>
          <a:noFill/>
        </p:spPr>
      </p:pic>
      <p:grpSp>
        <p:nvGrpSpPr>
          <p:cNvPr id="11" name="Group 13"/>
          <p:cNvGrpSpPr>
            <a:grpSpLocks noChangeAspect="1"/>
          </p:cNvGrpSpPr>
          <p:nvPr/>
        </p:nvGrpSpPr>
        <p:grpSpPr bwMode="auto">
          <a:xfrm>
            <a:off x="5715000" y="2133600"/>
            <a:ext cx="838200" cy="1666875"/>
            <a:chOff x="3600" y="1344"/>
            <a:chExt cx="528" cy="1050"/>
          </a:xfrm>
        </p:grpSpPr>
        <p:sp>
          <p:nvSpPr>
            <p:cNvPr id="1036" name="AutoShape 12"/>
            <p:cNvSpPr>
              <a:spLocks noChangeAspect="1" noChangeArrowheads="1" noTextEdit="1"/>
            </p:cNvSpPr>
            <p:nvPr/>
          </p:nvSpPr>
          <p:spPr bwMode="auto">
            <a:xfrm>
              <a:off x="3600" y="1344"/>
              <a:ext cx="528" cy="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3770" y="1470"/>
              <a:ext cx="158" cy="228"/>
            </a:xfrm>
            <a:custGeom>
              <a:avLst/>
              <a:gdLst/>
              <a:ahLst/>
              <a:cxnLst>
                <a:cxn ang="0">
                  <a:pos x="274" y="0"/>
                </a:cxn>
                <a:cxn ang="0">
                  <a:pos x="335" y="9"/>
                </a:cxn>
                <a:cxn ang="0">
                  <a:pos x="396" y="44"/>
                </a:cxn>
                <a:cxn ang="0">
                  <a:pos x="435" y="97"/>
                </a:cxn>
                <a:cxn ang="0">
                  <a:pos x="465" y="175"/>
                </a:cxn>
                <a:cxn ang="0">
                  <a:pos x="473" y="307"/>
                </a:cxn>
                <a:cxn ang="0">
                  <a:pos x="450" y="438"/>
                </a:cxn>
                <a:cxn ang="0">
                  <a:pos x="412" y="534"/>
                </a:cxn>
                <a:cxn ang="0">
                  <a:pos x="358" y="613"/>
                </a:cxn>
                <a:cxn ang="0">
                  <a:pos x="305" y="665"/>
                </a:cxn>
                <a:cxn ang="0">
                  <a:pos x="243" y="683"/>
                </a:cxn>
                <a:cxn ang="0">
                  <a:pos x="182" y="674"/>
                </a:cxn>
                <a:cxn ang="0">
                  <a:pos x="152" y="631"/>
                </a:cxn>
                <a:cxn ang="0">
                  <a:pos x="106" y="561"/>
                </a:cxn>
                <a:cxn ang="0">
                  <a:pos x="90" y="430"/>
                </a:cxn>
                <a:cxn ang="0">
                  <a:pos x="94" y="385"/>
                </a:cxn>
                <a:cxn ang="0">
                  <a:pos x="0" y="363"/>
                </a:cxn>
                <a:cxn ang="0">
                  <a:pos x="3" y="320"/>
                </a:cxn>
                <a:cxn ang="0">
                  <a:pos x="94" y="324"/>
                </a:cxn>
                <a:cxn ang="0">
                  <a:pos x="102" y="275"/>
                </a:cxn>
                <a:cxn ang="0">
                  <a:pos x="125" y="205"/>
                </a:cxn>
                <a:cxn ang="0">
                  <a:pos x="152" y="140"/>
                </a:cxn>
                <a:cxn ang="0">
                  <a:pos x="198" y="53"/>
                </a:cxn>
                <a:cxn ang="0">
                  <a:pos x="243" y="18"/>
                </a:cxn>
                <a:cxn ang="0">
                  <a:pos x="274" y="0"/>
                </a:cxn>
              </a:cxnLst>
              <a:rect l="0" t="0" r="r" b="b"/>
              <a:pathLst>
                <a:path w="473" h="683">
                  <a:moveTo>
                    <a:pt x="274" y="0"/>
                  </a:moveTo>
                  <a:lnTo>
                    <a:pt x="335" y="9"/>
                  </a:lnTo>
                  <a:lnTo>
                    <a:pt x="396" y="44"/>
                  </a:lnTo>
                  <a:lnTo>
                    <a:pt x="435" y="97"/>
                  </a:lnTo>
                  <a:lnTo>
                    <a:pt x="465" y="175"/>
                  </a:lnTo>
                  <a:lnTo>
                    <a:pt x="473" y="307"/>
                  </a:lnTo>
                  <a:lnTo>
                    <a:pt x="450" y="438"/>
                  </a:lnTo>
                  <a:lnTo>
                    <a:pt x="412" y="534"/>
                  </a:lnTo>
                  <a:lnTo>
                    <a:pt x="358" y="613"/>
                  </a:lnTo>
                  <a:lnTo>
                    <a:pt x="305" y="665"/>
                  </a:lnTo>
                  <a:lnTo>
                    <a:pt x="243" y="683"/>
                  </a:lnTo>
                  <a:lnTo>
                    <a:pt x="182" y="674"/>
                  </a:lnTo>
                  <a:lnTo>
                    <a:pt x="152" y="631"/>
                  </a:lnTo>
                  <a:lnTo>
                    <a:pt x="106" y="561"/>
                  </a:lnTo>
                  <a:lnTo>
                    <a:pt x="90" y="430"/>
                  </a:lnTo>
                  <a:lnTo>
                    <a:pt x="94" y="385"/>
                  </a:lnTo>
                  <a:lnTo>
                    <a:pt x="0" y="363"/>
                  </a:lnTo>
                  <a:lnTo>
                    <a:pt x="3" y="320"/>
                  </a:lnTo>
                  <a:lnTo>
                    <a:pt x="94" y="324"/>
                  </a:lnTo>
                  <a:lnTo>
                    <a:pt x="102" y="275"/>
                  </a:lnTo>
                  <a:lnTo>
                    <a:pt x="125" y="205"/>
                  </a:lnTo>
                  <a:lnTo>
                    <a:pt x="152" y="140"/>
                  </a:lnTo>
                  <a:lnTo>
                    <a:pt x="198" y="53"/>
                  </a:lnTo>
                  <a:lnTo>
                    <a:pt x="243" y="18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3782" y="1714"/>
              <a:ext cx="170" cy="329"/>
            </a:xfrm>
            <a:custGeom>
              <a:avLst/>
              <a:gdLst/>
              <a:ahLst/>
              <a:cxnLst>
                <a:cxn ang="0">
                  <a:pos x="195" y="0"/>
                </a:cxn>
                <a:cxn ang="0">
                  <a:pos x="272" y="0"/>
                </a:cxn>
                <a:cxn ang="0">
                  <a:pos x="366" y="17"/>
                </a:cxn>
                <a:cxn ang="0">
                  <a:pos x="417" y="69"/>
                </a:cxn>
                <a:cxn ang="0">
                  <a:pos x="468" y="166"/>
                </a:cxn>
                <a:cxn ang="0">
                  <a:pos x="494" y="236"/>
                </a:cxn>
                <a:cxn ang="0">
                  <a:pos x="511" y="322"/>
                </a:cxn>
                <a:cxn ang="0">
                  <a:pos x="511" y="428"/>
                </a:cxn>
                <a:cxn ang="0">
                  <a:pos x="503" y="532"/>
                </a:cxn>
                <a:cxn ang="0">
                  <a:pos x="494" y="646"/>
                </a:cxn>
                <a:cxn ang="0">
                  <a:pos x="459" y="786"/>
                </a:cxn>
                <a:cxn ang="0">
                  <a:pos x="417" y="881"/>
                </a:cxn>
                <a:cxn ang="0">
                  <a:pos x="341" y="960"/>
                </a:cxn>
                <a:cxn ang="0">
                  <a:pos x="255" y="987"/>
                </a:cxn>
                <a:cxn ang="0">
                  <a:pos x="161" y="960"/>
                </a:cxn>
                <a:cxn ang="0">
                  <a:pos x="102" y="838"/>
                </a:cxn>
                <a:cxn ang="0">
                  <a:pos x="59" y="724"/>
                </a:cxn>
                <a:cxn ang="0">
                  <a:pos x="34" y="593"/>
                </a:cxn>
                <a:cxn ang="0">
                  <a:pos x="0" y="471"/>
                </a:cxn>
                <a:cxn ang="0">
                  <a:pos x="0" y="306"/>
                </a:cxn>
                <a:cxn ang="0">
                  <a:pos x="26" y="191"/>
                </a:cxn>
                <a:cxn ang="0">
                  <a:pos x="59" y="104"/>
                </a:cxn>
                <a:cxn ang="0">
                  <a:pos x="102" y="0"/>
                </a:cxn>
                <a:cxn ang="0">
                  <a:pos x="195" y="0"/>
                </a:cxn>
              </a:cxnLst>
              <a:rect l="0" t="0" r="r" b="b"/>
              <a:pathLst>
                <a:path w="511" h="987">
                  <a:moveTo>
                    <a:pt x="195" y="0"/>
                  </a:moveTo>
                  <a:lnTo>
                    <a:pt x="272" y="0"/>
                  </a:lnTo>
                  <a:lnTo>
                    <a:pt x="366" y="17"/>
                  </a:lnTo>
                  <a:lnTo>
                    <a:pt x="417" y="69"/>
                  </a:lnTo>
                  <a:lnTo>
                    <a:pt x="468" y="166"/>
                  </a:lnTo>
                  <a:lnTo>
                    <a:pt x="494" y="236"/>
                  </a:lnTo>
                  <a:lnTo>
                    <a:pt x="511" y="322"/>
                  </a:lnTo>
                  <a:lnTo>
                    <a:pt x="511" y="428"/>
                  </a:lnTo>
                  <a:lnTo>
                    <a:pt x="503" y="532"/>
                  </a:lnTo>
                  <a:lnTo>
                    <a:pt x="494" y="646"/>
                  </a:lnTo>
                  <a:lnTo>
                    <a:pt x="459" y="786"/>
                  </a:lnTo>
                  <a:lnTo>
                    <a:pt x="417" y="881"/>
                  </a:lnTo>
                  <a:lnTo>
                    <a:pt x="341" y="960"/>
                  </a:lnTo>
                  <a:lnTo>
                    <a:pt x="255" y="987"/>
                  </a:lnTo>
                  <a:lnTo>
                    <a:pt x="161" y="960"/>
                  </a:lnTo>
                  <a:lnTo>
                    <a:pt x="102" y="838"/>
                  </a:lnTo>
                  <a:lnTo>
                    <a:pt x="59" y="724"/>
                  </a:lnTo>
                  <a:lnTo>
                    <a:pt x="34" y="593"/>
                  </a:lnTo>
                  <a:lnTo>
                    <a:pt x="0" y="471"/>
                  </a:lnTo>
                  <a:lnTo>
                    <a:pt x="0" y="306"/>
                  </a:lnTo>
                  <a:lnTo>
                    <a:pt x="26" y="191"/>
                  </a:lnTo>
                  <a:lnTo>
                    <a:pt x="59" y="104"/>
                  </a:lnTo>
                  <a:lnTo>
                    <a:pt x="102" y="0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3896" y="1996"/>
              <a:ext cx="130" cy="378"/>
            </a:xfrm>
            <a:custGeom>
              <a:avLst/>
              <a:gdLst/>
              <a:ahLst/>
              <a:cxnLst>
                <a:cxn ang="0">
                  <a:pos x="73" y="131"/>
                </a:cxn>
                <a:cxn ang="0">
                  <a:pos x="22" y="56"/>
                </a:cxn>
                <a:cxn ang="0">
                  <a:pos x="38" y="0"/>
                </a:cxn>
                <a:cxn ang="0">
                  <a:pos x="89" y="0"/>
                </a:cxn>
                <a:cxn ang="0">
                  <a:pos x="149" y="61"/>
                </a:cxn>
                <a:cxn ang="0">
                  <a:pos x="225" y="187"/>
                </a:cxn>
                <a:cxn ang="0">
                  <a:pos x="269" y="308"/>
                </a:cxn>
                <a:cxn ang="0">
                  <a:pos x="307" y="424"/>
                </a:cxn>
                <a:cxn ang="0">
                  <a:pos x="320" y="531"/>
                </a:cxn>
                <a:cxn ang="0">
                  <a:pos x="316" y="587"/>
                </a:cxn>
                <a:cxn ang="0">
                  <a:pos x="278" y="655"/>
                </a:cxn>
                <a:cxn ang="0">
                  <a:pos x="213" y="841"/>
                </a:cxn>
                <a:cxn ang="0">
                  <a:pos x="140" y="948"/>
                </a:cxn>
                <a:cxn ang="0">
                  <a:pos x="124" y="995"/>
                </a:cxn>
                <a:cxn ang="0">
                  <a:pos x="192" y="1004"/>
                </a:cxn>
                <a:cxn ang="0">
                  <a:pos x="282" y="1004"/>
                </a:cxn>
                <a:cxn ang="0">
                  <a:pos x="392" y="1046"/>
                </a:cxn>
                <a:cxn ang="0">
                  <a:pos x="384" y="1079"/>
                </a:cxn>
                <a:cxn ang="0">
                  <a:pos x="367" y="1116"/>
                </a:cxn>
                <a:cxn ang="0">
                  <a:pos x="333" y="1134"/>
                </a:cxn>
                <a:cxn ang="0">
                  <a:pos x="265" y="1107"/>
                </a:cxn>
                <a:cxn ang="0">
                  <a:pos x="192" y="1065"/>
                </a:cxn>
                <a:cxn ang="0">
                  <a:pos x="89" y="1060"/>
                </a:cxn>
                <a:cxn ang="0">
                  <a:pos x="25" y="1074"/>
                </a:cxn>
                <a:cxn ang="0">
                  <a:pos x="0" y="1051"/>
                </a:cxn>
                <a:cxn ang="0">
                  <a:pos x="0" y="1018"/>
                </a:cxn>
                <a:cxn ang="0">
                  <a:pos x="34" y="981"/>
                </a:cxn>
                <a:cxn ang="0">
                  <a:pos x="89" y="922"/>
                </a:cxn>
                <a:cxn ang="0">
                  <a:pos x="187" y="767"/>
                </a:cxn>
                <a:cxn ang="0">
                  <a:pos x="231" y="633"/>
                </a:cxn>
                <a:cxn ang="0">
                  <a:pos x="243" y="503"/>
                </a:cxn>
                <a:cxn ang="0">
                  <a:pos x="238" y="433"/>
                </a:cxn>
                <a:cxn ang="0">
                  <a:pos x="205" y="308"/>
                </a:cxn>
                <a:cxn ang="0">
                  <a:pos x="115" y="173"/>
                </a:cxn>
                <a:cxn ang="0">
                  <a:pos x="51" y="103"/>
                </a:cxn>
                <a:cxn ang="0">
                  <a:pos x="73" y="131"/>
                </a:cxn>
              </a:cxnLst>
              <a:rect l="0" t="0" r="r" b="b"/>
              <a:pathLst>
                <a:path w="392" h="1134">
                  <a:moveTo>
                    <a:pt x="73" y="131"/>
                  </a:moveTo>
                  <a:lnTo>
                    <a:pt x="22" y="56"/>
                  </a:lnTo>
                  <a:lnTo>
                    <a:pt x="38" y="0"/>
                  </a:lnTo>
                  <a:lnTo>
                    <a:pt x="89" y="0"/>
                  </a:lnTo>
                  <a:lnTo>
                    <a:pt x="149" y="61"/>
                  </a:lnTo>
                  <a:lnTo>
                    <a:pt x="225" y="187"/>
                  </a:lnTo>
                  <a:lnTo>
                    <a:pt x="269" y="308"/>
                  </a:lnTo>
                  <a:lnTo>
                    <a:pt x="307" y="424"/>
                  </a:lnTo>
                  <a:lnTo>
                    <a:pt x="320" y="531"/>
                  </a:lnTo>
                  <a:lnTo>
                    <a:pt x="316" y="587"/>
                  </a:lnTo>
                  <a:lnTo>
                    <a:pt x="278" y="655"/>
                  </a:lnTo>
                  <a:lnTo>
                    <a:pt x="213" y="841"/>
                  </a:lnTo>
                  <a:lnTo>
                    <a:pt x="140" y="948"/>
                  </a:lnTo>
                  <a:lnTo>
                    <a:pt x="124" y="995"/>
                  </a:lnTo>
                  <a:lnTo>
                    <a:pt x="192" y="1004"/>
                  </a:lnTo>
                  <a:lnTo>
                    <a:pt x="282" y="1004"/>
                  </a:lnTo>
                  <a:lnTo>
                    <a:pt x="392" y="1046"/>
                  </a:lnTo>
                  <a:lnTo>
                    <a:pt x="384" y="1079"/>
                  </a:lnTo>
                  <a:lnTo>
                    <a:pt x="367" y="1116"/>
                  </a:lnTo>
                  <a:lnTo>
                    <a:pt x="333" y="1134"/>
                  </a:lnTo>
                  <a:lnTo>
                    <a:pt x="265" y="1107"/>
                  </a:lnTo>
                  <a:lnTo>
                    <a:pt x="192" y="1065"/>
                  </a:lnTo>
                  <a:lnTo>
                    <a:pt x="89" y="1060"/>
                  </a:lnTo>
                  <a:lnTo>
                    <a:pt x="25" y="1074"/>
                  </a:lnTo>
                  <a:lnTo>
                    <a:pt x="0" y="1051"/>
                  </a:lnTo>
                  <a:lnTo>
                    <a:pt x="0" y="1018"/>
                  </a:lnTo>
                  <a:lnTo>
                    <a:pt x="34" y="981"/>
                  </a:lnTo>
                  <a:lnTo>
                    <a:pt x="89" y="922"/>
                  </a:lnTo>
                  <a:lnTo>
                    <a:pt x="187" y="767"/>
                  </a:lnTo>
                  <a:lnTo>
                    <a:pt x="231" y="633"/>
                  </a:lnTo>
                  <a:lnTo>
                    <a:pt x="243" y="503"/>
                  </a:lnTo>
                  <a:lnTo>
                    <a:pt x="238" y="433"/>
                  </a:lnTo>
                  <a:lnTo>
                    <a:pt x="205" y="308"/>
                  </a:lnTo>
                  <a:lnTo>
                    <a:pt x="115" y="173"/>
                  </a:lnTo>
                  <a:lnTo>
                    <a:pt x="51" y="103"/>
                  </a:lnTo>
                  <a:lnTo>
                    <a:pt x="73" y="1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3722" y="1990"/>
              <a:ext cx="131" cy="404"/>
            </a:xfrm>
            <a:custGeom>
              <a:avLst/>
              <a:gdLst/>
              <a:ahLst/>
              <a:cxnLst>
                <a:cxn ang="0">
                  <a:pos x="204" y="218"/>
                </a:cxn>
                <a:cxn ang="0">
                  <a:pos x="264" y="96"/>
                </a:cxn>
                <a:cxn ang="0">
                  <a:pos x="321" y="0"/>
                </a:cxn>
                <a:cxn ang="0">
                  <a:pos x="363" y="0"/>
                </a:cxn>
                <a:cxn ang="0">
                  <a:pos x="388" y="40"/>
                </a:cxn>
                <a:cxn ang="0">
                  <a:pos x="392" y="105"/>
                </a:cxn>
                <a:cxn ang="0">
                  <a:pos x="357" y="153"/>
                </a:cxn>
                <a:cxn ang="0">
                  <a:pos x="295" y="213"/>
                </a:cxn>
                <a:cxn ang="0">
                  <a:pos x="246" y="283"/>
                </a:cxn>
                <a:cxn ang="0">
                  <a:pos x="196" y="378"/>
                </a:cxn>
                <a:cxn ang="0">
                  <a:pos x="174" y="445"/>
                </a:cxn>
                <a:cxn ang="0">
                  <a:pos x="154" y="526"/>
                </a:cxn>
                <a:cxn ang="0">
                  <a:pos x="150" y="632"/>
                </a:cxn>
                <a:cxn ang="0">
                  <a:pos x="156" y="727"/>
                </a:cxn>
                <a:cxn ang="0">
                  <a:pos x="182" y="844"/>
                </a:cxn>
                <a:cxn ang="0">
                  <a:pos x="228" y="949"/>
                </a:cxn>
                <a:cxn ang="0">
                  <a:pos x="267" y="1010"/>
                </a:cxn>
                <a:cxn ang="0">
                  <a:pos x="292" y="1053"/>
                </a:cxn>
                <a:cxn ang="0">
                  <a:pos x="295" y="1087"/>
                </a:cxn>
                <a:cxn ang="0">
                  <a:pos x="274" y="1102"/>
                </a:cxn>
                <a:cxn ang="0">
                  <a:pos x="224" y="1109"/>
                </a:cxn>
                <a:cxn ang="0">
                  <a:pos x="150" y="1136"/>
                </a:cxn>
                <a:cxn ang="0">
                  <a:pos x="93" y="1170"/>
                </a:cxn>
                <a:cxn ang="0">
                  <a:pos x="57" y="1210"/>
                </a:cxn>
                <a:cxn ang="0">
                  <a:pos x="25" y="1201"/>
                </a:cxn>
                <a:cxn ang="0">
                  <a:pos x="0" y="1154"/>
                </a:cxn>
                <a:cxn ang="0">
                  <a:pos x="0" y="1114"/>
                </a:cxn>
                <a:cxn ang="0">
                  <a:pos x="57" y="1079"/>
                </a:cxn>
                <a:cxn ang="0">
                  <a:pos x="154" y="1057"/>
                </a:cxn>
                <a:cxn ang="0">
                  <a:pos x="242" y="1044"/>
                </a:cxn>
                <a:cxn ang="0">
                  <a:pos x="204" y="997"/>
                </a:cxn>
                <a:cxn ang="0">
                  <a:pos x="178" y="936"/>
                </a:cxn>
                <a:cxn ang="0">
                  <a:pos x="146" y="848"/>
                </a:cxn>
                <a:cxn ang="0">
                  <a:pos x="111" y="758"/>
                </a:cxn>
                <a:cxn ang="0">
                  <a:pos x="100" y="644"/>
                </a:cxn>
                <a:cxn ang="0">
                  <a:pos x="97" y="535"/>
                </a:cxn>
                <a:cxn ang="0">
                  <a:pos x="121" y="431"/>
                </a:cxn>
                <a:cxn ang="0">
                  <a:pos x="168" y="292"/>
                </a:cxn>
                <a:cxn ang="0">
                  <a:pos x="204" y="218"/>
                </a:cxn>
              </a:cxnLst>
              <a:rect l="0" t="0" r="r" b="b"/>
              <a:pathLst>
                <a:path w="392" h="1210">
                  <a:moveTo>
                    <a:pt x="204" y="218"/>
                  </a:moveTo>
                  <a:lnTo>
                    <a:pt x="264" y="96"/>
                  </a:lnTo>
                  <a:lnTo>
                    <a:pt x="321" y="0"/>
                  </a:lnTo>
                  <a:lnTo>
                    <a:pt x="363" y="0"/>
                  </a:lnTo>
                  <a:lnTo>
                    <a:pt x="388" y="40"/>
                  </a:lnTo>
                  <a:lnTo>
                    <a:pt x="392" y="105"/>
                  </a:lnTo>
                  <a:lnTo>
                    <a:pt x="357" y="153"/>
                  </a:lnTo>
                  <a:lnTo>
                    <a:pt x="295" y="213"/>
                  </a:lnTo>
                  <a:lnTo>
                    <a:pt x="246" y="283"/>
                  </a:lnTo>
                  <a:lnTo>
                    <a:pt x="196" y="378"/>
                  </a:lnTo>
                  <a:lnTo>
                    <a:pt x="174" y="445"/>
                  </a:lnTo>
                  <a:lnTo>
                    <a:pt x="154" y="526"/>
                  </a:lnTo>
                  <a:lnTo>
                    <a:pt x="150" y="632"/>
                  </a:lnTo>
                  <a:lnTo>
                    <a:pt x="156" y="727"/>
                  </a:lnTo>
                  <a:lnTo>
                    <a:pt x="182" y="844"/>
                  </a:lnTo>
                  <a:lnTo>
                    <a:pt x="228" y="949"/>
                  </a:lnTo>
                  <a:lnTo>
                    <a:pt x="267" y="1010"/>
                  </a:lnTo>
                  <a:lnTo>
                    <a:pt x="292" y="1053"/>
                  </a:lnTo>
                  <a:lnTo>
                    <a:pt x="295" y="1087"/>
                  </a:lnTo>
                  <a:lnTo>
                    <a:pt x="274" y="1102"/>
                  </a:lnTo>
                  <a:lnTo>
                    <a:pt x="224" y="1109"/>
                  </a:lnTo>
                  <a:lnTo>
                    <a:pt x="150" y="1136"/>
                  </a:lnTo>
                  <a:lnTo>
                    <a:pt x="93" y="1170"/>
                  </a:lnTo>
                  <a:lnTo>
                    <a:pt x="57" y="1210"/>
                  </a:lnTo>
                  <a:lnTo>
                    <a:pt x="25" y="1201"/>
                  </a:lnTo>
                  <a:lnTo>
                    <a:pt x="0" y="1154"/>
                  </a:lnTo>
                  <a:lnTo>
                    <a:pt x="0" y="1114"/>
                  </a:lnTo>
                  <a:lnTo>
                    <a:pt x="57" y="1079"/>
                  </a:lnTo>
                  <a:lnTo>
                    <a:pt x="154" y="1057"/>
                  </a:lnTo>
                  <a:lnTo>
                    <a:pt x="242" y="1044"/>
                  </a:lnTo>
                  <a:lnTo>
                    <a:pt x="204" y="997"/>
                  </a:lnTo>
                  <a:lnTo>
                    <a:pt x="178" y="936"/>
                  </a:lnTo>
                  <a:lnTo>
                    <a:pt x="146" y="848"/>
                  </a:lnTo>
                  <a:lnTo>
                    <a:pt x="111" y="758"/>
                  </a:lnTo>
                  <a:lnTo>
                    <a:pt x="100" y="644"/>
                  </a:lnTo>
                  <a:lnTo>
                    <a:pt x="97" y="535"/>
                  </a:lnTo>
                  <a:lnTo>
                    <a:pt x="121" y="431"/>
                  </a:lnTo>
                  <a:lnTo>
                    <a:pt x="168" y="292"/>
                  </a:lnTo>
                  <a:lnTo>
                    <a:pt x="204" y="2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3917" y="1344"/>
              <a:ext cx="211" cy="457"/>
            </a:xfrm>
            <a:custGeom>
              <a:avLst/>
              <a:gdLst/>
              <a:ahLst/>
              <a:cxnLst>
                <a:cxn ang="0">
                  <a:pos x="13" y="1314"/>
                </a:cxn>
                <a:cxn ang="0">
                  <a:pos x="0" y="1257"/>
                </a:cxn>
                <a:cxn ang="0">
                  <a:pos x="20" y="1212"/>
                </a:cxn>
                <a:cxn ang="0">
                  <a:pos x="73" y="1169"/>
                </a:cxn>
                <a:cxn ang="0">
                  <a:pos x="172" y="1085"/>
                </a:cxn>
                <a:cxn ang="0">
                  <a:pos x="292" y="957"/>
                </a:cxn>
                <a:cxn ang="0">
                  <a:pos x="357" y="843"/>
                </a:cxn>
                <a:cxn ang="0">
                  <a:pos x="386" y="780"/>
                </a:cxn>
                <a:cxn ang="0">
                  <a:pos x="417" y="612"/>
                </a:cxn>
                <a:cxn ang="0">
                  <a:pos x="412" y="379"/>
                </a:cxn>
                <a:cxn ang="0">
                  <a:pos x="399" y="265"/>
                </a:cxn>
                <a:cxn ang="0">
                  <a:pos x="391" y="220"/>
                </a:cxn>
                <a:cxn ang="0">
                  <a:pos x="270" y="159"/>
                </a:cxn>
                <a:cxn ang="0">
                  <a:pos x="266" y="136"/>
                </a:cxn>
                <a:cxn ang="0">
                  <a:pos x="279" y="124"/>
                </a:cxn>
                <a:cxn ang="0">
                  <a:pos x="391" y="159"/>
                </a:cxn>
                <a:cxn ang="0">
                  <a:pos x="417" y="150"/>
                </a:cxn>
                <a:cxn ang="0">
                  <a:pos x="348" y="18"/>
                </a:cxn>
                <a:cxn ang="0">
                  <a:pos x="357" y="0"/>
                </a:cxn>
                <a:cxn ang="0">
                  <a:pos x="382" y="5"/>
                </a:cxn>
                <a:cxn ang="0">
                  <a:pos x="446" y="120"/>
                </a:cxn>
                <a:cxn ang="0">
                  <a:pos x="464" y="124"/>
                </a:cxn>
                <a:cxn ang="0">
                  <a:pos x="498" y="5"/>
                </a:cxn>
                <a:cxn ang="0">
                  <a:pos x="520" y="0"/>
                </a:cxn>
                <a:cxn ang="0">
                  <a:pos x="529" y="22"/>
                </a:cxn>
                <a:cxn ang="0">
                  <a:pos x="502" y="150"/>
                </a:cxn>
                <a:cxn ang="0">
                  <a:pos x="511" y="168"/>
                </a:cxn>
                <a:cxn ang="0">
                  <a:pos x="614" y="150"/>
                </a:cxn>
                <a:cxn ang="0">
                  <a:pos x="632" y="159"/>
                </a:cxn>
                <a:cxn ang="0">
                  <a:pos x="627" y="181"/>
                </a:cxn>
                <a:cxn ang="0">
                  <a:pos x="489" y="216"/>
                </a:cxn>
                <a:cxn ang="0">
                  <a:pos x="477" y="234"/>
                </a:cxn>
                <a:cxn ang="0">
                  <a:pos x="464" y="313"/>
                </a:cxn>
                <a:cxn ang="0">
                  <a:pos x="464" y="428"/>
                </a:cxn>
                <a:cxn ang="0">
                  <a:pos x="468" y="596"/>
                </a:cxn>
                <a:cxn ang="0">
                  <a:pos x="464" y="750"/>
                </a:cxn>
                <a:cxn ang="0">
                  <a:pos x="455" y="820"/>
                </a:cxn>
                <a:cxn ang="0">
                  <a:pos x="386" y="931"/>
                </a:cxn>
                <a:cxn ang="0">
                  <a:pos x="310" y="1045"/>
                </a:cxn>
                <a:cxn ang="0">
                  <a:pos x="227" y="1169"/>
                </a:cxn>
                <a:cxn ang="0">
                  <a:pos x="158" y="1287"/>
                </a:cxn>
                <a:cxn ang="0">
                  <a:pos x="111" y="1353"/>
                </a:cxn>
                <a:cxn ang="0">
                  <a:pos x="42" y="1371"/>
                </a:cxn>
                <a:cxn ang="0">
                  <a:pos x="13" y="1314"/>
                </a:cxn>
              </a:cxnLst>
              <a:rect l="0" t="0" r="r" b="b"/>
              <a:pathLst>
                <a:path w="632" h="1371">
                  <a:moveTo>
                    <a:pt x="13" y="1314"/>
                  </a:moveTo>
                  <a:lnTo>
                    <a:pt x="0" y="1257"/>
                  </a:lnTo>
                  <a:lnTo>
                    <a:pt x="20" y="1212"/>
                  </a:lnTo>
                  <a:lnTo>
                    <a:pt x="73" y="1169"/>
                  </a:lnTo>
                  <a:lnTo>
                    <a:pt x="172" y="1085"/>
                  </a:lnTo>
                  <a:lnTo>
                    <a:pt x="292" y="957"/>
                  </a:lnTo>
                  <a:lnTo>
                    <a:pt x="357" y="843"/>
                  </a:lnTo>
                  <a:lnTo>
                    <a:pt x="386" y="780"/>
                  </a:lnTo>
                  <a:lnTo>
                    <a:pt x="417" y="612"/>
                  </a:lnTo>
                  <a:lnTo>
                    <a:pt x="412" y="379"/>
                  </a:lnTo>
                  <a:lnTo>
                    <a:pt x="399" y="265"/>
                  </a:lnTo>
                  <a:lnTo>
                    <a:pt x="391" y="220"/>
                  </a:lnTo>
                  <a:lnTo>
                    <a:pt x="270" y="159"/>
                  </a:lnTo>
                  <a:lnTo>
                    <a:pt x="266" y="136"/>
                  </a:lnTo>
                  <a:lnTo>
                    <a:pt x="279" y="124"/>
                  </a:lnTo>
                  <a:lnTo>
                    <a:pt x="391" y="159"/>
                  </a:lnTo>
                  <a:lnTo>
                    <a:pt x="417" y="150"/>
                  </a:lnTo>
                  <a:lnTo>
                    <a:pt x="348" y="18"/>
                  </a:lnTo>
                  <a:lnTo>
                    <a:pt x="357" y="0"/>
                  </a:lnTo>
                  <a:lnTo>
                    <a:pt x="382" y="5"/>
                  </a:lnTo>
                  <a:lnTo>
                    <a:pt x="446" y="120"/>
                  </a:lnTo>
                  <a:lnTo>
                    <a:pt x="464" y="124"/>
                  </a:lnTo>
                  <a:lnTo>
                    <a:pt x="498" y="5"/>
                  </a:lnTo>
                  <a:lnTo>
                    <a:pt x="520" y="0"/>
                  </a:lnTo>
                  <a:lnTo>
                    <a:pt x="529" y="22"/>
                  </a:lnTo>
                  <a:lnTo>
                    <a:pt x="502" y="150"/>
                  </a:lnTo>
                  <a:lnTo>
                    <a:pt x="511" y="168"/>
                  </a:lnTo>
                  <a:lnTo>
                    <a:pt x="614" y="150"/>
                  </a:lnTo>
                  <a:lnTo>
                    <a:pt x="632" y="159"/>
                  </a:lnTo>
                  <a:lnTo>
                    <a:pt x="627" y="181"/>
                  </a:lnTo>
                  <a:lnTo>
                    <a:pt x="489" y="216"/>
                  </a:lnTo>
                  <a:lnTo>
                    <a:pt x="477" y="234"/>
                  </a:lnTo>
                  <a:lnTo>
                    <a:pt x="464" y="313"/>
                  </a:lnTo>
                  <a:lnTo>
                    <a:pt x="464" y="428"/>
                  </a:lnTo>
                  <a:lnTo>
                    <a:pt x="468" y="596"/>
                  </a:lnTo>
                  <a:lnTo>
                    <a:pt x="464" y="750"/>
                  </a:lnTo>
                  <a:lnTo>
                    <a:pt x="455" y="820"/>
                  </a:lnTo>
                  <a:lnTo>
                    <a:pt x="386" y="931"/>
                  </a:lnTo>
                  <a:lnTo>
                    <a:pt x="310" y="1045"/>
                  </a:lnTo>
                  <a:lnTo>
                    <a:pt x="227" y="1169"/>
                  </a:lnTo>
                  <a:lnTo>
                    <a:pt x="158" y="1287"/>
                  </a:lnTo>
                  <a:lnTo>
                    <a:pt x="111" y="1353"/>
                  </a:lnTo>
                  <a:lnTo>
                    <a:pt x="42" y="1371"/>
                  </a:lnTo>
                  <a:lnTo>
                    <a:pt x="13" y="13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3600" y="1722"/>
              <a:ext cx="220" cy="374"/>
            </a:xfrm>
            <a:custGeom>
              <a:avLst/>
              <a:gdLst/>
              <a:ahLst/>
              <a:cxnLst>
                <a:cxn ang="0">
                  <a:pos x="477" y="110"/>
                </a:cxn>
                <a:cxn ang="0">
                  <a:pos x="546" y="30"/>
                </a:cxn>
                <a:cxn ang="0">
                  <a:pos x="589" y="0"/>
                </a:cxn>
                <a:cxn ang="0">
                  <a:pos x="623" y="6"/>
                </a:cxn>
                <a:cxn ang="0">
                  <a:pos x="658" y="30"/>
                </a:cxn>
                <a:cxn ang="0">
                  <a:pos x="658" y="79"/>
                </a:cxn>
                <a:cxn ang="0">
                  <a:pos x="649" y="149"/>
                </a:cxn>
                <a:cxn ang="0">
                  <a:pos x="623" y="199"/>
                </a:cxn>
                <a:cxn ang="0">
                  <a:pos x="593" y="219"/>
                </a:cxn>
                <a:cxn ang="0">
                  <a:pos x="528" y="250"/>
                </a:cxn>
                <a:cxn ang="0">
                  <a:pos x="446" y="320"/>
                </a:cxn>
                <a:cxn ang="0">
                  <a:pos x="361" y="430"/>
                </a:cxn>
                <a:cxn ang="0">
                  <a:pos x="327" y="519"/>
                </a:cxn>
                <a:cxn ang="0">
                  <a:pos x="279" y="624"/>
                </a:cxn>
                <a:cxn ang="0">
                  <a:pos x="254" y="703"/>
                </a:cxn>
                <a:cxn ang="0">
                  <a:pos x="219" y="804"/>
                </a:cxn>
                <a:cxn ang="0">
                  <a:pos x="205" y="879"/>
                </a:cxn>
                <a:cxn ang="0">
                  <a:pos x="219" y="953"/>
                </a:cxn>
                <a:cxn ang="0">
                  <a:pos x="249" y="1013"/>
                </a:cxn>
                <a:cxn ang="0">
                  <a:pos x="262" y="1033"/>
                </a:cxn>
                <a:cxn ang="0">
                  <a:pos x="254" y="1053"/>
                </a:cxn>
                <a:cxn ang="0">
                  <a:pos x="240" y="1059"/>
                </a:cxn>
                <a:cxn ang="0">
                  <a:pos x="189" y="958"/>
                </a:cxn>
                <a:cxn ang="0">
                  <a:pos x="176" y="968"/>
                </a:cxn>
                <a:cxn ang="0">
                  <a:pos x="189" y="1093"/>
                </a:cxn>
                <a:cxn ang="0">
                  <a:pos x="171" y="1103"/>
                </a:cxn>
                <a:cxn ang="0">
                  <a:pos x="158" y="1088"/>
                </a:cxn>
                <a:cxn ang="0">
                  <a:pos x="151" y="968"/>
                </a:cxn>
                <a:cxn ang="0">
                  <a:pos x="133" y="968"/>
                </a:cxn>
                <a:cxn ang="0">
                  <a:pos x="133" y="1088"/>
                </a:cxn>
                <a:cxn ang="0">
                  <a:pos x="120" y="1123"/>
                </a:cxn>
                <a:cxn ang="0">
                  <a:pos x="98" y="1103"/>
                </a:cxn>
                <a:cxn ang="0">
                  <a:pos x="116" y="918"/>
                </a:cxn>
                <a:cxn ang="0">
                  <a:pos x="107" y="903"/>
                </a:cxn>
                <a:cxn ang="0">
                  <a:pos x="60" y="913"/>
                </a:cxn>
                <a:cxn ang="0">
                  <a:pos x="8" y="903"/>
                </a:cxn>
                <a:cxn ang="0">
                  <a:pos x="0" y="874"/>
                </a:cxn>
                <a:cxn ang="0">
                  <a:pos x="39" y="879"/>
                </a:cxn>
                <a:cxn ang="0">
                  <a:pos x="89" y="874"/>
                </a:cxn>
                <a:cxn ang="0">
                  <a:pos x="142" y="833"/>
                </a:cxn>
                <a:cxn ang="0">
                  <a:pos x="219" y="654"/>
                </a:cxn>
                <a:cxn ang="0">
                  <a:pos x="267" y="508"/>
                </a:cxn>
                <a:cxn ang="0">
                  <a:pos x="309" y="404"/>
                </a:cxn>
                <a:cxn ang="0">
                  <a:pos x="361" y="310"/>
                </a:cxn>
                <a:cxn ang="0">
                  <a:pos x="417" y="209"/>
                </a:cxn>
                <a:cxn ang="0">
                  <a:pos x="451" y="144"/>
                </a:cxn>
                <a:cxn ang="0">
                  <a:pos x="477" y="110"/>
                </a:cxn>
              </a:cxnLst>
              <a:rect l="0" t="0" r="r" b="b"/>
              <a:pathLst>
                <a:path w="658" h="1123">
                  <a:moveTo>
                    <a:pt x="477" y="110"/>
                  </a:moveTo>
                  <a:lnTo>
                    <a:pt x="546" y="30"/>
                  </a:lnTo>
                  <a:lnTo>
                    <a:pt x="589" y="0"/>
                  </a:lnTo>
                  <a:lnTo>
                    <a:pt x="623" y="6"/>
                  </a:lnTo>
                  <a:lnTo>
                    <a:pt x="658" y="30"/>
                  </a:lnTo>
                  <a:lnTo>
                    <a:pt x="658" y="79"/>
                  </a:lnTo>
                  <a:lnTo>
                    <a:pt x="649" y="149"/>
                  </a:lnTo>
                  <a:lnTo>
                    <a:pt x="623" y="199"/>
                  </a:lnTo>
                  <a:lnTo>
                    <a:pt x="593" y="219"/>
                  </a:lnTo>
                  <a:lnTo>
                    <a:pt x="528" y="250"/>
                  </a:lnTo>
                  <a:lnTo>
                    <a:pt x="446" y="320"/>
                  </a:lnTo>
                  <a:lnTo>
                    <a:pt x="361" y="430"/>
                  </a:lnTo>
                  <a:lnTo>
                    <a:pt x="327" y="519"/>
                  </a:lnTo>
                  <a:lnTo>
                    <a:pt x="279" y="624"/>
                  </a:lnTo>
                  <a:lnTo>
                    <a:pt x="254" y="703"/>
                  </a:lnTo>
                  <a:lnTo>
                    <a:pt x="219" y="804"/>
                  </a:lnTo>
                  <a:lnTo>
                    <a:pt x="205" y="879"/>
                  </a:lnTo>
                  <a:lnTo>
                    <a:pt x="219" y="953"/>
                  </a:lnTo>
                  <a:lnTo>
                    <a:pt x="249" y="1013"/>
                  </a:lnTo>
                  <a:lnTo>
                    <a:pt x="262" y="1033"/>
                  </a:lnTo>
                  <a:lnTo>
                    <a:pt x="254" y="1053"/>
                  </a:lnTo>
                  <a:lnTo>
                    <a:pt x="240" y="1059"/>
                  </a:lnTo>
                  <a:lnTo>
                    <a:pt x="189" y="958"/>
                  </a:lnTo>
                  <a:lnTo>
                    <a:pt x="176" y="968"/>
                  </a:lnTo>
                  <a:lnTo>
                    <a:pt x="189" y="1093"/>
                  </a:lnTo>
                  <a:lnTo>
                    <a:pt x="171" y="1103"/>
                  </a:lnTo>
                  <a:lnTo>
                    <a:pt x="158" y="1088"/>
                  </a:lnTo>
                  <a:lnTo>
                    <a:pt x="151" y="968"/>
                  </a:lnTo>
                  <a:lnTo>
                    <a:pt x="133" y="968"/>
                  </a:lnTo>
                  <a:lnTo>
                    <a:pt x="133" y="1088"/>
                  </a:lnTo>
                  <a:lnTo>
                    <a:pt x="120" y="1123"/>
                  </a:lnTo>
                  <a:lnTo>
                    <a:pt x="98" y="1103"/>
                  </a:lnTo>
                  <a:lnTo>
                    <a:pt x="116" y="918"/>
                  </a:lnTo>
                  <a:lnTo>
                    <a:pt x="107" y="903"/>
                  </a:lnTo>
                  <a:lnTo>
                    <a:pt x="60" y="913"/>
                  </a:lnTo>
                  <a:lnTo>
                    <a:pt x="8" y="903"/>
                  </a:lnTo>
                  <a:lnTo>
                    <a:pt x="0" y="874"/>
                  </a:lnTo>
                  <a:lnTo>
                    <a:pt x="39" y="879"/>
                  </a:lnTo>
                  <a:lnTo>
                    <a:pt x="89" y="874"/>
                  </a:lnTo>
                  <a:lnTo>
                    <a:pt x="142" y="833"/>
                  </a:lnTo>
                  <a:lnTo>
                    <a:pt x="219" y="654"/>
                  </a:lnTo>
                  <a:lnTo>
                    <a:pt x="267" y="508"/>
                  </a:lnTo>
                  <a:lnTo>
                    <a:pt x="309" y="404"/>
                  </a:lnTo>
                  <a:lnTo>
                    <a:pt x="361" y="310"/>
                  </a:lnTo>
                  <a:lnTo>
                    <a:pt x="417" y="209"/>
                  </a:lnTo>
                  <a:lnTo>
                    <a:pt x="451" y="144"/>
                  </a:lnTo>
                  <a:lnTo>
                    <a:pt x="477" y="1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1676400" y="2057400"/>
          <a:ext cx="533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D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+mn-lt"/>
                        </a:rPr>
                        <a:t>x</a:t>
                      </a:r>
                      <a:r>
                        <a:rPr lang="en-US" baseline="-25000" dirty="0" smtClean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+mn-lt"/>
                        </a:rPr>
                        <a:t>x</a:t>
                      </a:r>
                      <a:r>
                        <a:rPr lang="en-US" baseline="-25000" dirty="0" smtClean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MT Extra"/>
                          <a:sym typeface="MT Extra"/>
                        </a:rPr>
                        <a:t></a:t>
                      </a:r>
                      <a:endParaRPr lang="en-US" dirty="0" smtClean="0">
                        <a:latin typeface="MT Extra"/>
                      </a:endParaRP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+mn-lt"/>
                        </a:rPr>
                        <a:t>x</a:t>
                      </a:r>
                      <a:r>
                        <a:rPr lang="en-US" baseline="-25000" dirty="0" err="1" smtClean="0">
                          <a:latin typeface="+mn-lt"/>
                        </a:rPr>
                        <a:t>n</a:t>
                      </a:r>
                      <a:endParaRPr lang="en-US" baseline="-2500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6705600" y="2057400"/>
          <a:ext cx="533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D</a:t>
                      </a:r>
                      <a:r>
                        <a:rPr lang="en-US" baseline="-25000" dirty="0" smtClean="0">
                          <a:latin typeface="+mn-lt"/>
                        </a:rPr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+mn-lt"/>
                        </a:rPr>
                        <a:t>y</a:t>
                      </a:r>
                      <a:r>
                        <a:rPr lang="en-US" baseline="-25000" dirty="0" smtClean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+mn-lt"/>
                        </a:rPr>
                        <a:t>y</a:t>
                      </a:r>
                      <a:r>
                        <a:rPr lang="en-US" baseline="-25000" dirty="0" smtClean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MT Extra"/>
                          <a:sym typeface="MT Extra"/>
                        </a:rPr>
                        <a:t></a:t>
                      </a:r>
                      <a:endParaRPr lang="en-US" dirty="0" smtClean="0">
                        <a:latin typeface="MT Extra"/>
                      </a:endParaRPr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err="1" smtClean="0">
                          <a:latin typeface="+mn-lt"/>
                        </a:rPr>
                        <a:t>y</a:t>
                      </a:r>
                      <a:r>
                        <a:rPr lang="en-US" baseline="-25000" dirty="0" err="1" smtClean="0">
                          <a:latin typeface="+mn-lt"/>
                        </a:rPr>
                        <a:t>m</a:t>
                      </a:r>
                      <a:endParaRPr lang="en-US" baseline="-2500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Rectangle 55"/>
          <p:cNvSpPr/>
          <p:nvPr/>
        </p:nvSpPr>
        <p:spPr>
          <a:xfrm>
            <a:off x="1295400" y="4267200"/>
            <a:ext cx="91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f(D</a:t>
            </a:r>
            <a:r>
              <a:rPr lang="en-US" baseline="-25000" dirty="0" smtClean="0"/>
              <a:t>A</a:t>
            </a:r>
            <a:r>
              <a:rPr lang="en-US" dirty="0" smtClean="0"/>
              <a:t>,D</a:t>
            </a:r>
            <a:r>
              <a:rPr lang="en-US" baseline="-25000" dirty="0" smtClean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 rot="10800000" flipV="1">
            <a:off x="2057400" y="3886200"/>
            <a:ext cx="6858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172200" y="3886200"/>
            <a:ext cx="7620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553200" y="4267200"/>
            <a:ext cx="99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f(D</a:t>
            </a:r>
            <a:r>
              <a:rPr lang="en-US" baseline="-25000" dirty="0" smtClean="0"/>
              <a:t>A</a:t>
            </a:r>
            <a:r>
              <a:rPr lang="en-US" dirty="0" smtClean="0"/>
              <a:t>,D</a:t>
            </a:r>
            <a:r>
              <a:rPr lang="en-US" baseline="-25000" dirty="0" smtClean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3" name="Content Placeholder 2"/>
          <p:cNvSpPr txBox="1">
            <a:spLocks/>
          </p:cNvSpPr>
          <p:nvPr/>
        </p:nvSpPr>
        <p:spPr>
          <a:xfrm>
            <a:off x="457200" y="51816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Communication complexity </a:t>
            </a:r>
            <a:r>
              <a:rPr lang="en-US" sz="2400" dirty="0" smtClean="0">
                <a:latin typeface="Comic Sans MS" pitchFamily="66" charset="0"/>
              </a:rPr>
              <a:t>of a protocol for f is the number of bits exchanged between A and B.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dirty="0" smtClean="0">
              <a:solidFill>
                <a:srgbClr val="200BBF"/>
              </a:solidFill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 smtClean="0">
                <a:solidFill>
                  <a:srgbClr val="200BBF"/>
                </a:solidFill>
                <a:latin typeface="Comic Sans MS" pitchFamily="66" charset="0"/>
              </a:rPr>
              <a:t>In this talk, all protocols are assumed to be randomized.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 animBg="1"/>
      <p:bldP spid="19" grpId="0"/>
      <p:bldP spid="56" grpId="0"/>
      <p:bldP spid="62" grpId="0"/>
      <p:bldP spid="6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Applications of Information Complexity</a:t>
            </a: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>
              <a:latin typeface="Comic Sans MS" pitchFamily="66" charset="0"/>
            </a:endParaRPr>
          </a:p>
          <a:p>
            <a:r>
              <a:rPr lang="en-CA" dirty="0" smtClean="0">
                <a:solidFill>
                  <a:srgbClr val="FF0000"/>
                </a:solidFill>
                <a:latin typeface="Comic Sans MS" pitchFamily="66" charset="0"/>
              </a:rPr>
              <a:t>Differential Privacy</a:t>
            </a:r>
          </a:p>
          <a:p>
            <a:endParaRPr lang="en-CA" dirty="0" smtClean="0">
              <a:latin typeface="Comic Sans MS" pitchFamily="66" charset="0"/>
            </a:endParaRPr>
          </a:p>
          <a:p>
            <a:r>
              <a:rPr lang="en-CA" dirty="0" smtClean="0">
                <a:latin typeface="Comic Sans MS" pitchFamily="66" charset="0"/>
              </a:rPr>
              <a:t>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9B08B8"/>
                </a:solidFill>
                <a:latin typeface="Comic Sans MS" pitchFamily="66" charset="0"/>
              </a:rPr>
              <a:t>Differential Privacy: The Basic Scenario</a:t>
            </a:r>
            <a:br>
              <a:rPr lang="en-US" sz="28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US" sz="2000" b="1" dirty="0" smtClean="0">
                <a:solidFill>
                  <a:srgbClr val="9B08B8"/>
                </a:solidFill>
                <a:latin typeface="Comic Sans MS" pitchFamily="66" charset="0"/>
              </a:rPr>
              <a:t>[</a:t>
            </a:r>
            <a:r>
              <a:rPr lang="en-US" sz="2000" b="1" dirty="0" err="1" smtClean="0">
                <a:solidFill>
                  <a:srgbClr val="9B08B8"/>
                </a:solidFill>
                <a:latin typeface="Comic Sans MS" pitchFamily="66" charset="0"/>
              </a:rPr>
              <a:t>Dwork</a:t>
            </a:r>
            <a:r>
              <a:rPr lang="en-US" sz="2000" b="1" dirty="0" smtClean="0">
                <a:solidFill>
                  <a:srgbClr val="9B08B8"/>
                </a:solidFill>
                <a:latin typeface="Comic Sans MS" pitchFamily="66" charset="0"/>
              </a:rPr>
              <a:t>, </a:t>
            </a:r>
            <a:r>
              <a:rPr lang="en-US" sz="2000" b="1" dirty="0" err="1" smtClean="0">
                <a:solidFill>
                  <a:srgbClr val="9B08B8"/>
                </a:solidFill>
                <a:latin typeface="Comic Sans MS" pitchFamily="66" charset="0"/>
              </a:rPr>
              <a:t>McSherry</a:t>
            </a:r>
            <a:r>
              <a:rPr lang="en-US" sz="2000" b="1" dirty="0" smtClean="0">
                <a:solidFill>
                  <a:srgbClr val="9B08B8"/>
                </a:solidFill>
                <a:latin typeface="Comic Sans MS" pitchFamily="66" charset="0"/>
              </a:rPr>
              <a:t>, </a:t>
            </a:r>
            <a:r>
              <a:rPr lang="en-US" sz="2000" b="1" dirty="0" err="1" smtClean="0">
                <a:solidFill>
                  <a:srgbClr val="9B08B8"/>
                </a:solidFill>
                <a:latin typeface="Comic Sans MS" pitchFamily="66" charset="0"/>
              </a:rPr>
              <a:t>Nissim</a:t>
            </a:r>
            <a:r>
              <a:rPr lang="en-US" sz="2000" b="1" dirty="0" smtClean="0">
                <a:solidFill>
                  <a:srgbClr val="9B08B8"/>
                </a:solidFill>
                <a:latin typeface="Comic Sans MS" pitchFamily="66" charset="0"/>
              </a:rPr>
              <a:t>, Smith 06] 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Database with rows 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..</a:t>
            </a:r>
            <a:r>
              <a:rPr lang="en-US" sz="2400" dirty="0" err="1" smtClean="0">
                <a:latin typeface="Comic Sans MS" pitchFamily="66" charset="0"/>
              </a:rPr>
              <a:t>x</a:t>
            </a:r>
            <a:r>
              <a:rPr lang="en-US" sz="2400" baseline="-25000" dirty="0" err="1" smtClean="0">
                <a:latin typeface="Comic Sans MS" pitchFamily="66" charset="0"/>
              </a:rPr>
              <a:t>n</a:t>
            </a:r>
            <a:endParaRPr lang="en-US" sz="2400" baseline="-250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Each row corresponds to an individual in the database</a:t>
            </a:r>
          </a:p>
          <a:p>
            <a:r>
              <a:rPr lang="en-US" sz="2400" dirty="0" smtClean="0">
                <a:latin typeface="Comic Sans MS" pitchFamily="66" charset="0"/>
              </a:rPr>
              <a:t>Columns correspond to fields, such as “name”, “zip code”; some fields contain sensitive information.</a:t>
            </a:r>
          </a:p>
          <a:p>
            <a:pPr>
              <a:buNone/>
            </a:pPr>
            <a:r>
              <a:rPr lang="en-US" sz="2400" b="1" u="sng" dirty="0" smtClean="0">
                <a:solidFill>
                  <a:srgbClr val="200BBF"/>
                </a:solidFill>
                <a:latin typeface="Comic Sans MS" pitchFamily="66" charset="0"/>
              </a:rPr>
              <a:t>Goal:</a:t>
            </a:r>
            <a:r>
              <a:rPr lang="en-US" sz="2400" dirty="0" smtClean="0">
                <a:solidFill>
                  <a:srgbClr val="200BBF"/>
                </a:solidFill>
                <a:latin typeface="Comic Sans MS" pitchFamily="66" charset="0"/>
              </a:rPr>
              <a:t> Compute and release information about a sensitive database without revealing information about any individual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629400" y="5029200"/>
            <a:ext cx="1295400" cy="1066800"/>
            <a:chOff x="3648" y="960"/>
            <a:chExt cx="816" cy="672"/>
          </a:xfrm>
          <a:solidFill>
            <a:srgbClr val="009900"/>
          </a:solidFill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3648" y="1248"/>
              <a:ext cx="816" cy="384"/>
              <a:chOff x="3648" y="1248"/>
              <a:chExt cx="816" cy="384"/>
            </a:xfrm>
            <a:grpFill/>
          </p:grpSpPr>
          <p:sp>
            <p:nvSpPr>
              <p:cNvPr id="15" name="Oval 45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Oval 46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" name="Oval 47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3648" y="960"/>
              <a:ext cx="816" cy="384"/>
              <a:chOff x="3648" y="1248"/>
              <a:chExt cx="816" cy="384"/>
            </a:xfrm>
            <a:grpFill/>
          </p:grpSpPr>
          <p:sp>
            <p:nvSpPr>
              <p:cNvPr id="12" name="Oval 49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Oval 50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Oval 51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143000" y="4343400"/>
            <a:ext cx="1905000" cy="2000250"/>
            <a:chOff x="1152" y="945"/>
            <a:chExt cx="1200" cy="1039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152" y="1329"/>
              <a:ext cx="1200" cy="655"/>
              <a:chOff x="1152" y="897"/>
              <a:chExt cx="1200" cy="655"/>
            </a:xfrm>
          </p:grpSpPr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6414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15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16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17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6410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11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9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12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13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9" name="Group 15"/>
            <p:cNvGrpSpPr>
              <a:grpSpLocks/>
            </p:cNvGrpSpPr>
            <p:nvPr/>
          </p:nvGrpSpPr>
          <p:grpSpPr bwMode="auto">
            <a:xfrm>
              <a:off x="1152" y="945"/>
              <a:ext cx="1200" cy="655"/>
              <a:chOff x="1152" y="897"/>
              <a:chExt cx="1200" cy="655"/>
            </a:xfrm>
          </p:grpSpPr>
          <p:grpSp>
            <p:nvGrpSpPr>
              <p:cNvPr id="10" name="Group 16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6404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05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06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07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" name="Group 21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6400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01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02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03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</p:grpSp>
      <p:sp>
        <p:nvSpPr>
          <p:cNvPr id="16391" name="Line 43"/>
          <p:cNvSpPr>
            <a:spLocks noChangeShapeType="1"/>
          </p:cNvSpPr>
          <p:nvPr/>
        </p:nv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6392" name="Rectangle 41"/>
          <p:cNvSpPr>
            <a:spLocks noChangeArrowheads="1"/>
          </p:cNvSpPr>
          <p:nvPr/>
        </p:nvSpPr>
        <p:spPr bwMode="auto">
          <a:xfrm>
            <a:off x="3962400" y="5181600"/>
            <a:ext cx="1371600" cy="762000"/>
          </a:xfrm>
          <a:prstGeom prst="rect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buFontTx/>
              <a:buNone/>
            </a:pPr>
            <a:r>
              <a:rPr lang="en-US" sz="2800" dirty="0"/>
              <a:t>Sanitizer</a:t>
            </a:r>
          </a:p>
        </p:txBody>
      </p:sp>
      <p:sp>
        <p:nvSpPr>
          <p:cNvPr id="16393" name="Line 42"/>
          <p:cNvSpPr>
            <a:spLocks noChangeShapeType="1"/>
          </p:cNvSpPr>
          <p:nvPr/>
        </p:nvSpPr>
        <p:spPr bwMode="auto">
          <a:xfrm>
            <a:off x="3124200" y="55626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6394" name="TextBox 44"/>
          <p:cNvSpPr txBox="1">
            <a:spLocks noChangeArrowheads="1"/>
          </p:cNvSpPr>
          <p:nvPr/>
        </p:nvSpPr>
        <p:spPr bwMode="auto">
          <a:xfrm>
            <a:off x="6629400" y="6273800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None/>
            </a:pPr>
            <a:r>
              <a:rPr lang="en-US" dirty="0">
                <a:latin typeface="Comic Sans MS" pitchFamily="66" charset="0"/>
              </a:rPr>
              <a:t>Output</a:t>
            </a: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990600" y="6278562"/>
            <a:ext cx="2362200" cy="5794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>
                <a:latin typeface="Comic Sans MS" pitchFamily="66" charset="0"/>
              </a:rPr>
              <a:t>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458200" cy="49530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endParaRPr lang="en-US" sz="2400" dirty="0" smtClean="0">
              <a:solidFill>
                <a:schemeClr val="folHlink"/>
              </a:solidFill>
            </a:endParaRPr>
          </a:p>
        </p:txBody>
      </p:sp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153400" cy="9445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 pitchFamily="66" charset="0"/>
              </a:rPr>
              <a:t>Differential Privacy </a:t>
            </a:r>
            <a:br>
              <a:rPr lang="en-US" sz="32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US" sz="2400" b="1" dirty="0" smtClean="0">
                <a:solidFill>
                  <a:srgbClr val="9B08B8"/>
                </a:solidFill>
                <a:latin typeface="Comic Sans MS" pitchFamily="66" charset="0"/>
              </a:rPr>
              <a:t>[</a:t>
            </a:r>
            <a:r>
              <a:rPr lang="en-US" sz="2400" b="1" dirty="0" err="1" smtClean="0">
                <a:solidFill>
                  <a:srgbClr val="9B08B8"/>
                </a:solidFill>
                <a:latin typeface="Comic Sans MS" pitchFamily="66" charset="0"/>
              </a:rPr>
              <a:t>Dwork,McSherry,Nissim,Smith</a:t>
            </a:r>
            <a:r>
              <a:rPr lang="en-US" sz="2400" b="1" dirty="0" smtClean="0">
                <a:solidFill>
                  <a:srgbClr val="9B08B8"/>
                </a:solidFill>
                <a:latin typeface="Comic Sans MS" pitchFamily="66" charset="0"/>
              </a:rPr>
              <a:t> 2006]  </a:t>
            </a:r>
            <a:endParaRPr lang="en-US" sz="24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914400" y="5638804"/>
            <a:ext cx="5146675" cy="1219202"/>
            <a:chOff x="576" y="3840"/>
            <a:chExt cx="3242" cy="768"/>
          </a:xfrm>
        </p:grpSpPr>
        <p:sp>
          <p:nvSpPr>
            <p:cNvPr id="782356" name="Text Box 20"/>
            <p:cNvSpPr txBox="1">
              <a:spLocks noChangeArrowheads="1"/>
            </p:cNvSpPr>
            <p:nvPr/>
          </p:nvSpPr>
          <p:spPr bwMode="auto">
            <a:xfrm>
              <a:off x="576" y="4375"/>
              <a:ext cx="354" cy="23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folHlink"/>
                  </a:solidFill>
                </a:rPr>
                <a:t>    </a:t>
              </a:r>
              <a:r>
                <a:rPr lang="en-US" dirty="0" smtClean="0"/>
                <a:t>Y </a:t>
              </a:r>
              <a:endParaRPr lang="en-US" sz="1800" dirty="0"/>
            </a:p>
          </p:txBody>
        </p:sp>
        <p:sp>
          <p:nvSpPr>
            <p:cNvPr id="782357" name="Text Box 21"/>
            <p:cNvSpPr txBox="1">
              <a:spLocks noChangeArrowheads="1"/>
            </p:cNvSpPr>
            <p:nvPr/>
          </p:nvSpPr>
          <p:spPr bwMode="auto">
            <a:xfrm>
              <a:off x="2469" y="3840"/>
              <a:ext cx="116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endParaRPr lang="en-US" sz="2400" dirty="0">
                <a:solidFill>
                  <a:schemeClr val="folHlink"/>
                </a:solidFill>
              </a:endParaRPr>
            </a:p>
          </p:txBody>
        </p:sp>
        <p:sp>
          <p:nvSpPr>
            <p:cNvPr id="782358" name="Text Box 22"/>
            <p:cNvSpPr txBox="1">
              <a:spLocks noChangeArrowheads="1"/>
            </p:cNvSpPr>
            <p:nvPr/>
          </p:nvSpPr>
          <p:spPr bwMode="auto">
            <a:xfrm>
              <a:off x="3702" y="3840"/>
              <a:ext cx="116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endParaRPr lang="en-US" sz="2400" dirty="0">
                <a:solidFill>
                  <a:schemeClr val="folHlink"/>
                </a:solidFill>
              </a:endParaRPr>
            </a:p>
          </p:txBody>
        </p:sp>
        <p:sp>
          <p:nvSpPr>
            <p:cNvPr id="782359" name="Text Box 23"/>
            <p:cNvSpPr txBox="1">
              <a:spLocks noChangeArrowheads="1"/>
            </p:cNvSpPr>
            <p:nvPr/>
          </p:nvSpPr>
          <p:spPr bwMode="auto">
            <a:xfrm>
              <a:off x="1605" y="3840"/>
              <a:ext cx="116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endParaRPr lang="en-US" sz="2400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3" name="Group 31"/>
          <p:cNvGrpSpPr/>
          <p:nvPr/>
        </p:nvGrpSpPr>
        <p:grpSpPr>
          <a:xfrm>
            <a:off x="914400" y="3962400"/>
            <a:ext cx="7696200" cy="2590800"/>
            <a:chOff x="914400" y="3409949"/>
            <a:chExt cx="7696200" cy="2349500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914400" y="3409949"/>
              <a:ext cx="7696200" cy="2349500"/>
              <a:chOff x="576" y="1968"/>
              <a:chExt cx="4848" cy="1480"/>
            </a:xfrm>
          </p:grpSpPr>
          <p:sp>
            <p:nvSpPr>
              <p:cNvPr id="782342" name="Line 6"/>
              <p:cNvSpPr>
                <a:spLocks noChangeShapeType="1"/>
              </p:cNvSpPr>
              <p:nvPr/>
            </p:nvSpPr>
            <p:spPr bwMode="auto">
              <a:xfrm flipV="1">
                <a:off x="576" y="1968"/>
                <a:ext cx="0" cy="11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43" name="Freeform 7"/>
              <p:cNvSpPr>
                <a:spLocks/>
              </p:cNvSpPr>
              <p:nvPr/>
            </p:nvSpPr>
            <p:spPr bwMode="auto">
              <a:xfrm>
                <a:off x="576" y="2120"/>
                <a:ext cx="4608" cy="1288"/>
              </a:xfrm>
              <a:custGeom>
                <a:avLst/>
                <a:gdLst/>
                <a:ahLst/>
                <a:cxnLst>
                  <a:cxn ang="0">
                    <a:pos x="0" y="1096"/>
                  </a:cxn>
                  <a:cxn ang="0">
                    <a:pos x="528" y="1048"/>
                  </a:cxn>
                  <a:cxn ang="0">
                    <a:pos x="864" y="856"/>
                  </a:cxn>
                  <a:cxn ang="0">
                    <a:pos x="1152" y="520"/>
                  </a:cxn>
                  <a:cxn ang="0">
                    <a:pos x="1440" y="136"/>
                  </a:cxn>
                  <a:cxn ang="0">
                    <a:pos x="1680" y="40"/>
                  </a:cxn>
                  <a:cxn ang="0">
                    <a:pos x="1968" y="376"/>
                  </a:cxn>
                  <a:cxn ang="0">
                    <a:pos x="2064" y="520"/>
                  </a:cxn>
                  <a:cxn ang="0">
                    <a:pos x="2208" y="712"/>
                  </a:cxn>
                  <a:cxn ang="0">
                    <a:pos x="2544" y="856"/>
                  </a:cxn>
                  <a:cxn ang="0">
                    <a:pos x="2832" y="1000"/>
                  </a:cxn>
                  <a:cxn ang="0">
                    <a:pos x="3312" y="1144"/>
                  </a:cxn>
                  <a:cxn ang="0">
                    <a:pos x="3792" y="1240"/>
                  </a:cxn>
                  <a:cxn ang="0">
                    <a:pos x="4608" y="1288"/>
                  </a:cxn>
                </a:cxnLst>
                <a:rect l="0" t="0" r="r" b="b"/>
                <a:pathLst>
                  <a:path w="4608" h="1288">
                    <a:moveTo>
                      <a:pt x="0" y="1096"/>
                    </a:moveTo>
                    <a:cubicBezTo>
                      <a:pt x="192" y="1092"/>
                      <a:pt x="384" y="1088"/>
                      <a:pt x="528" y="1048"/>
                    </a:cubicBezTo>
                    <a:cubicBezTo>
                      <a:pt x="672" y="1008"/>
                      <a:pt x="760" y="944"/>
                      <a:pt x="864" y="856"/>
                    </a:cubicBezTo>
                    <a:cubicBezTo>
                      <a:pt x="968" y="768"/>
                      <a:pt x="1056" y="640"/>
                      <a:pt x="1152" y="520"/>
                    </a:cubicBezTo>
                    <a:cubicBezTo>
                      <a:pt x="1248" y="400"/>
                      <a:pt x="1352" y="216"/>
                      <a:pt x="1440" y="136"/>
                    </a:cubicBezTo>
                    <a:cubicBezTo>
                      <a:pt x="1528" y="56"/>
                      <a:pt x="1592" y="0"/>
                      <a:pt x="1680" y="40"/>
                    </a:cubicBezTo>
                    <a:cubicBezTo>
                      <a:pt x="1768" y="80"/>
                      <a:pt x="1904" y="296"/>
                      <a:pt x="1968" y="376"/>
                    </a:cubicBezTo>
                    <a:cubicBezTo>
                      <a:pt x="2032" y="456"/>
                      <a:pt x="2024" y="464"/>
                      <a:pt x="2064" y="520"/>
                    </a:cubicBezTo>
                    <a:cubicBezTo>
                      <a:pt x="2104" y="576"/>
                      <a:pt x="2128" y="656"/>
                      <a:pt x="2208" y="712"/>
                    </a:cubicBezTo>
                    <a:cubicBezTo>
                      <a:pt x="2288" y="768"/>
                      <a:pt x="2440" y="808"/>
                      <a:pt x="2544" y="856"/>
                    </a:cubicBezTo>
                    <a:cubicBezTo>
                      <a:pt x="2648" y="904"/>
                      <a:pt x="2704" y="952"/>
                      <a:pt x="2832" y="1000"/>
                    </a:cubicBezTo>
                    <a:cubicBezTo>
                      <a:pt x="2960" y="1048"/>
                      <a:pt x="3152" y="1104"/>
                      <a:pt x="3312" y="1144"/>
                    </a:cubicBezTo>
                    <a:cubicBezTo>
                      <a:pt x="3472" y="1184"/>
                      <a:pt x="3576" y="1216"/>
                      <a:pt x="3792" y="1240"/>
                    </a:cubicBezTo>
                    <a:cubicBezTo>
                      <a:pt x="4008" y="1264"/>
                      <a:pt x="4472" y="1280"/>
                      <a:pt x="4608" y="1288"/>
                    </a:cubicBezTo>
                  </a:path>
                </a:pathLst>
              </a:custGeom>
              <a:noFill/>
              <a:ln w="2540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44" name="Freeform 8"/>
              <p:cNvSpPr>
                <a:spLocks/>
              </p:cNvSpPr>
              <p:nvPr/>
            </p:nvSpPr>
            <p:spPr bwMode="auto">
              <a:xfrm>
                <a:off x="816" y="2160"/>
                <a:ext cx="4608" cy="1288"/>
              </a:xfrm>
              <a:custGeom>
                <a:avLst/>
                <a:gdLst/>
                <a:ahLst/>
                <a:cxnLst>
                  <a:cxn ang="0">
                    <a:pos x="0" y="1096"/>
                  </a:cxn>
                  <a:cxn ang="0">
                    <a:pos x="528" y="1048"/>
                  </a:cxn>
                  <a:cxn ang="0">
                    <a:pos x="864" y="856"/>
                  </a:cxn>
                  <a:cxn ang="0">
                    <a:pos x="1152" y="520"/>
                  </a:cxn>
                  <a:cxn ang="0">
                    <a:pos x="1440" y="136"/>
                  </a:cxn>
                  <a:cxn ang="0">
                    <a:pos x="1680" y="40"/>
                  </a:cxn>
                  <a:cxn ang="0">
                    <a:pos x="1968" y="376"/>
                  </a:cxn>
                  <a:cxn ang="0">
                    <a:pos x="2064" y="520"/>
                  </a:cxn>
                  <a:cxn ang="0">
                    <a:pos x="2208" y="712"/>
                  </a:cxn>
                  <a:cxn ang="0">
                    <a:pos x="2544" y="856"/>
                  </a:cxn>
                  <a:cxn ang="0">
                    <a:pos x="2832" y="1000"/>
                  </a:cxn>
                  <a:cxn ang="0">
                    <a:pos x="3312" y="1144"/>
                  </a:cxn>
                  <a:cxn ang="0">
                    <a:pos x="3792" y="1240"/>
                  </a:cxn>
                  <a:cxn ang="0">
                    <a:pos x="4608" y="1288"/>
                  </a:cxn>
                </a:cxnLst>
                <a:rect l="0" t="0" r="r" b="b"/>
                <a:pathLst>
                  <a:path w="4608" h="1288">
                    <a:moveTo>
                      <a:pt x="0" y="1096"/>
                    </a:moveTo>
                    <a:cubicBezTo>
                      <a:pt x="192" y="1092"/>
                      <a:pt x="384" y="1088"/>
                      <a:pt x="528" y="1048"/>
                    </a:cubicBezTo>
                    <a:cubicBezTo>
                      <a:pt x="672" y="1008"/>
                      <a:pt x="760" y="944"/>
                      <a:pt x="864" y="856"/>
                    </a:cubicBezTo>
                    <a:cubicBezTo>
                      <a:pt x="968" y="768"/>
                      <a:pt x="1056" y="640"/>
                      <a:pt x="1152" y="520"/>
                    </a:cubicBezTo>
                    <a:cubicBezTo>
                      <a:pt x="1248" y="400"/>
                      <a:pt x="1352" y="216"/>
                      <a:pt x="1440" y="136"/>
                    </a:cubicBezTo>
                    <a:cubicBezTo>
                      <a:pt x="1528" y="56"/>
                      <a:pt x="1592" y="0"/>
                      <a:pt x="1680" y="40"/>
                    </a:cubicBezTo>
                    <a:cubicBezTo>
                      <a:pt x="1768" y="80"/>
                      <a:pt x="1904" y="296"/>
                      <a:pt x="1968" y="376"/>
                    </a:cubicBezTo>
                    <a:cubicBezTo>
                      <a:pt x="2032" y="456"/>
                      <a:pt x="2024" y="464"/>
                      <a:pt x="2064" y="520"/>
                    </a:cubicBezTo>
                    <a:cubicBezTo>
                      <a:pt x="2104" y="576"/>
                      <a:pt x="2128" y="656"/>
                      <a:pt x="2208" y="712"/>
                    </a:cubicBezTo>
                    <a:cubicBezTo>
                      <a:pt x="2288" y="768"/>
                      <a:pt x="2440" y="808"/>
                      <a:pt x="2544" y="856"/>
                    </a:cubicBezTo>
                    <a:cubicBezTo>
                      <a:pt x="2648" y="904"/>
                      <a:pt x="2704" y="952"/>
                      <a:pt x="2832" y="1000"/>
                    </a:cubicBezTo>
                    <a:cubicBezTo>
                      <a:pt x="2960" y="1048"/>
                      <a:pt x="3152" y="1104"/>
                      <a:pt x="3312" y="1144"/>
                    </a:cubicBezTo>
                    <a:cubicBezTo>
                      <a:pt x="3472" y="1184"/>
                      <a:pt x="3576" y="1216"/>
                      <a:pt x="3792" y="1240"/>
                    </a:cubicBezTo>
                    <a:cubicBezTo>
                      <a:pt x="4008" y="1264"/>
                      <a:pt x="4472" y="1280"/>
                      <a:pt x="4608" y="1288"/>
                    </a:cubicBezTo>
                  </a:path>
                </a:pathLst>
              </a:custGeom>
              <a:noFill/>
              <a:ln w="2540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47" name="Text Box 11"/>
              <p:cNvSpPr txBox="1">
                <a:spLocks noChangeArrowheads="1"/>
              </p:cNvSpPr>
              <p:nvPr/>
            </p:nvSpPr>
            <p:spPr bwMode="auto">
              <a:xfrm>
                <a:off x="578" y="2330"/>
                <a:ext cx="1006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Pr [response]</a:t>
                </a:r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>
            <a:xfrm>
              <a:off x="914400" y="5713412"/>
              <a:ext cx="6172200" cy="158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29"/>
          <p:cNvGrpSpPr/>
          <p:nvPr/>
        </p:nvGrpSpPr>
        <p:grpSpPr>
          <a:xfrm>
            <a:off x="4495800" y="4038600"/>
            <a:ext cx="2873738" cy="2350532"/>
            <a:chOff x="4495800" y="3593068"/>
            <a:chExt cx="2873738" cy="2350532"/>
          </a:xfrm>
        </p:grpSpPr>
        <p:grpSp>
          <p:nvGrpSpPr>
            <p:cNvPr id="6" name="Group 14"/>
            <p:cNvGrpSpPr/>
            <p:nvPr/>
          </p:nvGrpSpPr>
          <p:grpSpPr>
            <a:xfrm>
              <a:off x="4495800" y="3658394"/>
              <a:ext cx="1425938" cy="2285206"/>
              <a:chOff x="4724400" y="3810794"/>
              <a:chExt cx="1425938" cy="2285206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5400000">
                <a:off x="3582194" y="4953000"/>
                <a:ext cx="2285206" cy="79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rot="10800000" flipV="1">
                <a:off x="4724400" y="4038600"/>
                <a:ext cx="1425938" cy="762000"/>
              </a:xfrm>
              <a:prstGeom prst="straightConnector1">
                <a:avLst/>
              </a:prstGeom>
              <a:ln>
                <a:solidFill>
                  <a:srgbClr val="FF33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 rot="10800000" flipV="1">
                <a:off x="4724400" y="4038600"/>
                <a:ext cx="1425938" cy="1219200"/>
              </a:xfrm>
              <a:prstGeom prst="straightConnector1">
                <a:avLst/>
              </a:prstGeom>
              <a:ln>
                <a:solidFill>
                  <a:srgbClr val="46465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5742169" y="3593068"/>
              <a:ext cx="16273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ratio bounded</a:t>
              </a:r>
              <a:endParaRPr lang="en-US" dirty="0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0" y="1066800"/>
            <a:ext cx="9144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Q = space of queries; Y = output space; X = row space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Mechanism M: </a:t>
            </a: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US" sz="2000" b="1" baseline="40000" dirty="0" err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x Q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Y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is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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-differentially private if:</a:t>
            </a:r>
          </a:p>
          <a:p>
            <a:r>
              <a:rPr lang="en-US" sz="2000" dirty="0" smtClean="0">
                <a:latin typeface="Comic Sans MS" pitchFamily="66" charset="0"/>
              </a:rPr>
              <a:t>	 </a:t>
            </a:r>
            <a:r>
              <a:rPr lang="en-US" sz="2000" dirty="0" smtClean="0">
                <a:latin typeface="Comic Sans MS" pitchFamily="66" charset="0"/>
                <a:ea typeface="Cambria Math"/>
              </a:rPr>
              <a:t>for all q in Q, for all </a:t>
            </a:r>
            <a:r>
              <a:rPr lang="en-US" sz="2000" dirty="0" smtClean="0">
                <a:latin typeface="Comic Sans MS" pitchFamily="66" charset="0"/>
              </a:rPr>
              <a:t>adjacent x, x’ in </a:t>
            </a:r>
            <a:r>
              <a:rPr lang="en-US" sz="2000" dirty="0" err="1" smtClean="0">
                <a:latin typeface="Comic Sans MS" pitchFamily="66" charset="0"/>
              </a:rPr>
              <a:t>X</a:t>
            </a:r>
            <a:r>
              <a:rPr lang="en-US" sz="2000" baseline="40000" dirty="0" err="1" smtClean="0"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,  the 	distributions </a:t>
            </a:r>
          </a:p>
          <a:p>
            <a:r>
              <a:rPr lang="en-US" sz="2000" dirty="0" smtClean="0">
                <a:latin typeface="Comic Sans MS" pitchFamily="66" charset="0"/>
              </a:rPr>
              <a:t>	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M(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x,q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2000" dirty="0" smtClean="0">
                <a:latin typeface="Comic Sans MS" pitchFamily="66" charset="0"/>
              </a:rPr>
              <a:t>,  </a:t>
            </a:r>
            <a:r>
              <a:rPr lang="en-US" sz="2000" dirty="0" smtClean="0">
                <a:solidFill>
                  <a:srgbClr val="0070C0"/>
                </a:solidFill>
                <a:latin typeface="Comic Sans MS" pitchFamily="66" charset="0"/>
              </a:rPr>
              <a:t>M(</a:t>
            </a:r>
            <a:r>
              <a:rPr lang="en-US" sz="2000" dirty="0" err="1" smtClean="0">
                <a:solidFill>
                  <a:srgbClr val="0070C0"/>
                </a:solidFill>
                <a:latin typeface="Comic Sans MS" pitchFamily="66" charset="0"/>
              </a:rPr>
              <a:t>x’,q</a:t>
            </a:r>
            <a:r>
              <a:rPr lang="en-US" sz="2000" dirty="0" smtClean="0">
                <a:solidFill>
                  <a:srgbClr val="0070C0"/>
                </a:solidFill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</a:rPr>
              <a:t>are similar:  </a:t>
            </a:r>
            <a:r>
              <a:rPr lang="en-US" sz="2000" dirty="0" smtClean="0">
                <a:latin typeface="Comic Sans MS" pitchFamily="66" charset="0"/>
                <a:ea typeface="Cambria Math"/>
              </a:rPr>
              <a:t>∀ </a:t>
            </a:r>
            <a:r>
              <a:rPr lang="en-US" sz="2000" dirty="0" smtClean="0">
                <a:latin typeface="Comic Sans MS" pitchFamily="66" charset="0"/>
              </a:rPr>
              <a:t>y in Y, q in Q: </a:t>
            </a:r>
          </a:p>
          <a:p>
            <a:r>
              <a:rPr lang="en-US" sz="2000" dirty="0">
                <a:latin typeface="Comic Sans MS" pitchFamily="66" charset="0"/>
              </a:rPr>
              <a:t>	</a:t>
            </a:r>
            <a:r>
              <a:rPr lang="en-US" sz="2000" dirty="0" smtClean="0">
                <a:latin typeface="Comic Sans MS" pitchFamily="66" charset="0"/>
              </a:rPr>
              <a:t>	 </a:t>
            </a:r>
            <a:r>
              <a:rPr lang="en-US" sz="2400" dirty="0" smtClean="0">
                <a:latin typeface="Comic Sans MS" pitchFamily="66" charset="0"/>
              </a:rPr>
              <a:t>e </a:t>
            </a:r>
            <a:r>
              <a:rPr lang="en-US" sz="2400" baseline="30000" dirty="0" smtClean="0">
                <a:latin typeface="Comic Sans MS" pitchFamily="66" charset="0"/>
              </a:rPr>
              <a:t>-</a:t>
            </a:r>
            <a:r>
              <a:rPr lang="en-US" sz="2400" baseline="30000" dirty="0" smtClean="0">
                <a:latin typeface="Cambria Math"/>
                <a:ea typeface="Cambria Math"/>
              </a:rPr>
              <a:t>𝜀 </a:t>
            </a:r>
            <a:r>
              <a:rPr lang="en-US" sz="2400" dirty="0" smtClean="0">
                <a:latin typeface="Comic Sans MS" pitchFamily="66" charset="0"/>
                <a:ea typeface="Cambria Math"/>
              </a:rPr>
              <a:t> ≤  </a:t>
            </a:r>
            <a:r>
              <a:rPr lang="en-US" sz="2400" dirty="0" err="1" smtClean="0">
                <a:latin typeface="Comic Sans MS" pitchFamily="66" charset="0"/>
              </a:rPr>
              <a:t>Pr</a:t>
            </a:r>
            <a:r>
              <a:rPr lang="en-US" sz="2400" dirty="0" smtClean="0">
                <a:latin typeface="Comic Sans MS" pitchFamily="66" charset="0"/>
              </a:rPr>
              <a:t>[M(</a:t>
            </a:r>
            <a:r>
              <a:rPr lang="en-US" sz="2400" dirty="0" err="1" smtClean="0">
                <a:latin typeface="Comic Sans MS" pitchFamily="66" charset="0"/>
              </a:rPr>
              <a:t>x,q</a:t>
            </a:r>
            <a:r>
              <a:rPr lang="en-US" sz="24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  <a:ea typeface="Cambria Math"/>
              </a:rPr>
              <a:t>=y</a:t>
            </a:r>
            <a:r>
              <a:rPr lang="en-US" sz="2400" dirty="0" smtClean="0">
                <a:latin typeface="Comic Sans MS" pitchFamily="66" charset="0"/>
              </a:rPr>
              <a:t>]     ≤ </a:t>
            </a:r>
            <a:r>
              <a:rPr lang="en-US" sz="2400" dirty="0" err="1">
                <a:latin typeface="Comic Sans MS" pitchFamily="66" charset="0"/>
              </a:rPr>
              <a:t>e</a:t>
            </a:r>
            <a:r>
              <a:rPr lang="en-US" sz="2400" baseline="30000" dirty="0" err="1">
                <a:latin typeface="Comic Sans MS" pitchFamily="66" charset="0"/>
                <a:ea typeface="Cambria Math"/>
              </a:rPr>
              <a:t>ε</a:t>
            </a:r>
            <a:r>
              <a:rPr lang="en-US" sz="2400" baseline="30000" dirty="0">
                <a:latin typeface="Comic Sans MS" pitchFamily="66" charset="0"/>
                <a:ea typeface="Cambria Math"/>
              </a:rPr>
              <a:t> 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>
                <a:latin typeface="Comic Sans MS" pitchFamily="66" charset="0"/>
              </a:rPr>
              <a:t>	</a:t>
            </a:r>
            <a:r>
              <a:rPr lang="en-US" sz="2400" dirty="0" smtClean="0">
                <a:latin typeface="Comic Sans MS" pitchFamily="66" charset="0"/>
              </a:rPr>
              <a:t>	          </a:t>
            </a:r>
            <a:r>
              <a:rPr lang="en-US" sz="2400" baseline="30000" dirty="0" smtClean="0">
                <a:latin typeface="Comic Sans MS" pitchFamily="66" charset="0"/>
                <a:ea typeface="Cambria Math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Pr</a:t>
            </a:r>
            <a:r>
              <a:rPr lang="en-US" sz="2400" dirty="0" smtClean="0">
                <a:latin typeface="Comic Sans MS" pitchFamily="66" charset="0"/>
              </a:rPr>
              <a:t>[M(</a:t>
            </a:r>
            <a:r>
              <a:rPr lang="en-US" sz="2400" dirty="0" err="1" smtClean="0">
                <a:latin typeface="Comic Sans MS" pitchFamily="66" charset="0"/>
              </a:rPr>
              <a:t>x’,q</a:t>
            </a:r>
            <a:r>
              <a:rPr lang="en-US" sz="2400" dirty="0" smtClean="0">
                <a:latin typeface="Comic Sans MS" pitchFamily="66" charset="0"/>
              </a:rPr>
              <a:t>)</a:t>
            </a:r>
            <a:r>
              <a:rPr lang="en-US" sz="2400" dirty="0" smtClean="0">
                <a:latin typeface="Comic Sans MS" pitchFamily="66" charset="0"/>
                <a:ea typeface="Cambria Math"/>
              </a:rPr>
              <a:t>=y</a:t>
            </a:r>
            <a:r>
              <a:rPr lang="en-US" sz="2400" dirty="0" smtClean="0">
                <a:latin typeface="Comic Sans MS" pitchFamily="66" charset="0"/>
              </a:rPr>
              <a:t>]</a:t>
            </a:r>
          </a:p>
          <a:p>
            <a:endParaRPr lang="en-US" sz="2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Note: Randomness is crucial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868156" y="2955471"/>
            <a:ext cx="19324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971800" y="6492875"/>
            <a:ext cx="2895600" cy="365125"/>
          </a:xfrm>
        </p:spPr>
        <p:txBody>
          <a:bodyPr/>
          <a:lstStyle/>
          <a:p>
            <a:fld id="{6660B4C1-36C3-4EE9-8E2F-79D6F9A51362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  <a:t>Achieving DP: Add </a:t>
            </a:r>
            <a:r>
              <a:rPr lang="en-US" sz="3600" b="1" dirty="0" err="1" smtClean="0">
                <a:solidFill>
                  <a:srgbClr val="9B08B8"/>
                </a:solidFill>
                <a:latin typeface="Comic Sans MS" pitchFamily="66" charset="0"/>
              </a:rPr>
              <a:t>Laplacian</a:t>
            </a:r>
            <a: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  <a:t> Noise  </a:t>
            </a:r>
            <a:endParaRPr lang="en-US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793603" name="Text Box 3"/>
          <p:cNvSpPr txBox="1">
            <a:spLocks noChangeArrowheads="1"/>
          </p:cNvSpPr>
          <p:nvPr/>
        </p:nvSpPr>
        <p:spPr bwMode="auto">
          <a:xfrm>
            <a:off x="1600200" y="1066800"/>
            <a:ext cx="541020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Symbol" pitchFamily="18" charset="2"/>
                <a:sym typeface="Symbol" pitchFamily="18" charset="2"/>
              </a:rPr>
              <a:t></a:t>
            </a:r>
            <a:r>
              <a:rPr lang="en-US" sz="2800" dirty="0" smtClean="0"/>
              <a:t>f  = </a:t>
            </a:r>
            <a:r>
              <a:rPr lang="en-US" sz="2800" dirty="0" err="1" smtClean="0"/>
              <a:t>max</a:t>
            </a:r>
            <a:r>
              <a:rPr lang="en-US" sz="2800" baseline="-25000" dirty="0" err="1" smtClean="0"/>
              <a:t>D,D</a:t>
            </a:r>
            <a:r>
              <a:rPr lang="en-US" sz="2800" baseline="-25000" dirty="0" smtClean="0"/>
              <a:t>’</a:t>
            </a:r>
            <a:r>
              <a:rPr lang="en-US" sz="2800" dirty="0" smtClean="0"/>
              <a:t>   |f(D) </a:t>
            </a:r>
            <a:r>
              <a:rPr lang="en-US" sz="2800" dirty="0"/>
              <a:t>– </a:t>
            </a:r>
            <a:r>
              <a:rPr lang="en-US" sz="2800" dirty="0" smtClean="0"/>
              <a:t>f(D’)|</a:t>
            </a:r>
            <a:endParaRPr lang="en-US" sz="2800" baseline="-25000" dirty="0">
              <a:latin typeface="Georgia"/>
            </a:endParaRPr>
          </a:p>
        </p:txBody>
      </p:sp>
      <p:sp>
        <p:nvSpPr>
          <p:cNvPr id="793605" name="Freeform 5"/>
          <p:cNvSpPr>
            <a:spLocks/>
          </p:cNvSpPr>
          <p:nvPr/>
        </p:nvSpPr>
        <p:spPr bwMode="auto">
          <a:xfrm>
            <a:off x="1295400" y="3200400"/>
            <a:ext cx="3124200" cy="11430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912" y="672"/>
              </a:cxn>
              <a:cxn ang="0">
                <a:pos x="1536" y="432"/>
              </a:cxn>
              <a:cxn ang="0">
                <a:pos x="1968" y="0"/>
              </a:cxn>
            </a:cxnLst>
            <a:rect l="0" t="0" r="r" b="b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93606" name="Freeform 6"/>
          <p:cNvSpPr>
            <a:spLocks/>
          </p:cNvSpPr>
          <p:nvPr/>
        </p:nvSpPr>
        <p:spPr bwMode="auto">
          <a:xfrm flipH="1">
            <a:off x="4419600" y="3200400"/>
            <a:ext cx="3124200" cy="11430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912" y="672"/>
              </a:cxn>
              <a:cxn ang="0">
                <a:pos x="1536" y="432"/>
              </a:cxn>
              <a:cxn ang="0">
                <a:pos x="1968" y="0"/>
              </a:cxn>
            </a:cxnLst>
            <a:rect l="0" t="0" r="r" b="b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93607" name="Freeform 7"/>
          <p:cNvSpPr>
            <a:spLocks/>
          </p:cNvSpPr>
          <p:nvPr/>
        </p:nvSpPr>
        <p:spPr bwMode="auto">
          <a:xfrm>
            <a:off x="1638300" y="3200400"/>
            <a:ext cx="3124200" cy="11430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912" y="672"/>
              </a:cxn>
              <a:cxn ang="0">
                <a:pos x="1536" y="432"/>
              </a:cxn>
              <a:cxn ang="0">
                <a:pos x="1968" y="0"/>
              </a:cxn>
            </a:cxnLst>
            <a:rect l="0" t="0" r="r" b="b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93608" name="Freeform 8"/>
          <p:cNvSpPr>
            <a:spLocks/>
          </p:cNvSpPr>
          <p:nvPr/>
        </p:nvSpPr>
        <p:spPr bwMode="auto">
          <a:xfrm flipH="1">
            <a:off x="4762500" y="3200400"/>
            <a:ext cx="3124200" cy="11430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912" y="672"/>
              </a:cxn>
              <a:cxn ang="0">
                <a:pos x="1536" y="432"/>
              </a:cxn>
              <a:cxn ang="0">
                <a:pos x="1968" y="0"/>
              </a:cxn>
            </a:cxnLst>
            <a:rect l="0" t="0" r="r" b="b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9600" y="4495800"/>
            <a:ext cx="8382000" cy="0"/>
            <a:chOff x="288" y="2832"/>
            <a:chExt cx="5280" cy="0"/>
          </a:xfrm>
        </p:grpSpPr>
        <p:sp>
          <p:nvSpPr>
            <p:cNvPr id="793610" name="Line 10"/>
            <p:cNvSpPr>
              <a:spLocks noChangeShapeType="1"/>
            </p:cNvSpPr>
            <p:nvPr/>
          </p:nvSpPr>
          <p:spPr bwMode="auto">
            <a:xfrm>
              <a:off x="76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93611" name="Line 11"/>
            <p:cNvSpPr>
              <a:spLocks noChangeShapeType="1"/>
            </p:cNvSpPr>
            <p:nvPr/>
          </p:nvSpPr>
          <p:spPr bwMode="auto">
            <a:xfrm>
              <a:off x="124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93612" name="Line 12"/>
            <p:cNvSpPr>
              <a:spLocks noChangeShapeType="1"/>
            </p:cNvSpPr>
            <p:nvPr/>
          </p:nvSpPr>
          <p:spPr bwMode="auto">
            <a:xfrm>
              <a:off x="172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93613" name="Line 13"/>
            <p:cNvSpPr>
              <a:spLocks noChangeShapeType="1"/>
            </p:cNvSpPr>
            <p:nvPr/>
          </p:nvSpPr>
          <p:spPr bwMode="auto">
            <a:xfrm>
              <a:off x="220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93614" name="Line 14"/>
            <p:cNvSpPr>
              <a:spLocks noChangeShapeType="1"/>
            </p:cNvSpPr>
            <p:nvPr/>
          </p:nvSpPr>
          <p:spPr bwMode="auto">
            <a:xfrm>
              <a:off x="268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93615" name="Line 15"/>
            <p:cNvSpPr>
              <a:spLocks noChangeShapeType="1"/>
            </p:cNvSpPr>
            <p:nvPr/>
          </p:nvSpPr>
          <p:spPr bwMode="auto">
            <a:xfrm>
              <a:off x="316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93616" name="Line 16"/>
            <p:cNvSpPr>
              <a:spLocks noChangeShapeType="1"/>
            </p:cNvSpPr>
            <p:nvPr/>
          </p:nvSpPr>
          <p:spPr bwMode="auto">
            <a:xfrm>
              <a:off x="412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93617" name="Line 17"/>
            <p:cNvSpPr>
              <a:spLocks noChangeShapeType="1"/>
            </p:cNvSpPr>
            <p:nvPr/>
          </p:nvSpPr>
          <p:spPr bwMode="auto">
            <a:xfrm>
              <a:off x="50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93618" name="Line 18"/>
            <p:cNvSpPr>
              <a:spLocks noChangeShapeType="1"/>
            </p:cNvSpPr>
            <p:nvPr/>
          </p:nvSpPr>
          <p:spPr bwMode="auto">
            <a:xfrm>
              <a:off x="2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93619" name="Line 19"/>
            <p:cNvSpPr>
              <a:spLocks noChangeShapeType="1"/>
            </p:cNvSpPr>
            <p:nvPr/>
          </p:nvSpPr>
          <p:spPr bwMode="auto">
            <a:xfrm>
              <a:off x="364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93620" name="Line 20"/>
            <p:cNvSpPr>
              <a:spLocks noChangeShapeType="1"/>
            </p:cNvSpPr>
            <p:nvPr/>
          </p:nvSpPr>
          <p:spPr bwMode="auto">
            <a:xfrm>
              <a:off x="460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793621" name="Text Box 21"/>
          <p:cNvSpPr txBox="1">
            <a:spLocks noChangeArrowheads="1"/>
          </p:cNvSpPr>
          <p:nvPr/>
        </p:nvSpPr>
        <p:spPr bwMode="auto">
          <a:xfrm>
            <a:off x="4248150" y="4589463"/>
            <a:ext cx="33972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/>
              <a:t>0</a:t>
            </a:r>
          </a:p>
        </p:txBody>
      </p:sp>
      <p:sp>
        <p:nvSpPr>
          <p:cNvPr id="793622" name="Text Box 22"/>
          <p:cNvSpPr txBox="1">
            <a:spLocks noChangeArrowheads="1"/>
          </p:cNvSpPr>
          <p:nvPr/>
        </p:nvSpPr>
        <p:spPr bwMode="auto">
          <a:xfrm>
            <a:off x="5042663" y="4619625"/>
            <a:ext cx="3016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793623" name="Text Box 23"/>
          <p:cNvSpPr txBox="1">
            <a:spLocks noChangeArrowheads="1"/>
          </p:cNvSpPr>
          <p:nvPr/>
        </p:nvSpPr>
        <p:spPr bwMode="auto">
          <a:xfrm>
            <a:off x="5698530" y="4619625"/>
            <a:ext cx="4187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2b</a:t>
            </a:r>
            <a:endParaRPr lang="en-US" sz="2000" dirty="0"/>
          </a:p>
        </p:txBody>
      </p:sp>
      <p:sp>
        <p:nvSpPr>
          <p:cNvPr id="793624" name="Text Box 24"/>
          <p:cNvSpPr txBox="1">
            <a:spLocks noChangeArrowheads="1"/>
          </p:cNvSpPr>
          <p:nvPr/>
        </p:nvSpPr>
        <p:spPr bwMode="auto">
          <a:xfrm>
            <a:off x="6519267" y="4619625"/>
            <a:ext cx="4187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3b</a:t>
            </a:r>
            <a:endParaRPr lang="en-US" sz="2000" dirty="0"/>
          </a:p>
        </p:txBody>
      </p:sp>
      <p:sp>
        <p:nvSpPr>
          <p:cNvPr id="793625" name="Text Box 25"/>
          <p:cNvSpPr txBox="1">
            <a:spLocks noChangeArrowheads="1"/>
          </p:cNvSpPr>
          <p:nvPr/>
        </p:nvSpPr>
        <p:spPr bwMode="auto">
          <a:xfrm>
            <a:off x="7281267" y="4619625"/>
            <a:ext cx="4187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4b</a:t>
            </a:r>
            <a:endParaRPr lang="en-US" sz="2000" dirty="0"/>
          </a:p>
        </p:txBody>
      </p:sp>
      <p:sp>
        <p:nvSpPr>
          <p:cNvPr id="793626" name="Text Box 26"/>
          <p:cNvSpPr txBox="1">
            <a:spLocks noChangeArrowheads="1"/>
          </p:cNvSpPr>
          <p:nvPr/>
        </p:nvSpPr>
        <p:spPr bwMode="auto">
          <a:xfrm>
            <a:off x="8043267" y="4619625"/>
            <a:ext cx="4187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5b</a:t>
            </a:r>
            <a:endParaRPr lang="en-US" sz="2000" dirty="0"/>
          </a:p>
        </p:txBody>
      </p:sp>
      <p:sp>
        <p:nvSpPr>
          <p:cNvPr id="793627" name="Text Box 27"/>
          <p:cNvSpPr txBox="1">
            <a:spLocks noChangeArrowheads="1"/>
          </p:cNvSpPr>
          <p:nvPr/>
        </p:nvSpPr>
        <p:spPr bwMode="auto">
          <a:xfrm>
            <a:off x="3446091" y="4619625"/>
            <a:ext cx="37221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-b</a:t>
            </a:r>
            <a:endParaRPr lang="en-US" sz="2000" dirty="0"/>
          </a:p>
        </p:txBody>
      </p:sp>
      <p:sp>
        <p:nvSpPr>
          <p:cNvPr id="793628" name="Text Box 28"/>
          <p:cNvSpPr txBox="1">
            <a:spLocks noChangeArrowheads="1"/>
          </p:cNvSpPr>
          <p:nvPr/>
        </p:nvSpPr>
        <p:spPr bwMode="auto">
          <a:xfrm>
            <a:off x="2674793" y="4619625"/>
            <a:ext cx="48923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-</a:t>
            </a:r>
            <a:r>
              <a:rPr lang="en-US" sz="2000" dirty="0" smtClean="0"/>
              <a:t>2b</a:t>
            </a:r>
            <a:endParaRPr lang="en-US" sz="2000" dirty="0"/>
          </a:p>
        </p:txBody>
      </p:sp>
      <p:sp>
        <p:nvSpPr>
          <p:cNvPr id="793629" name="Text Box 29"/>
          <p:cNvSpPr txBox="1">
            <a:spLocks noChangeArrowheads="1"/>
          </p:cNvSpPr>
          <p:nvPr/>
        </p:nvSpPr>
        <p:spPr bwMode="auto">
          <a:xfrm>
            <a:off x="1941368" y="4619625"/>
            <a:ext cx="48923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-</a:t>
            </a:r>
            <a:r>
              <a:rPr lang="en-US" sz="2000" dirty="0" smtClean="0"/>
              <a:t>3b</a:t>
            </a:r>
            <a:endParaRPr lang="en-US" sz="2000" dirty="0"/>
          </a:p>
        </p:txBody>
      </p:sp>
      <p:sp>
        <p:nvSpPr>
          <p:cNvPr id="793630" name="Text Box 30"/>
          <p:cNvSpPr txBox="1">
            <a:spLocks noChangeArrowheads="1"/>
          </p:cNvSpPr>
          <p:nvPr/>
        </p:nvSpPr>
        <p:spPr bwMode="auto">
          <a:xfrm>
            <a:off x="1150793" y="4619625"/>
            <a:ext cx="48923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-</a:t>
            </a:r>
            <a:r>
              <a:rPr lang="en-US" sz="2000" dirty="0" smtClean="0"/>
              <a:t>4b</a:t>
            </a:r>
            <a:endParaRPr lang="en-US" sz="2000" dirty="0"/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0" y="1752600"/>
            <a:ext cx="9144000" cy="181588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u="sng" dirty="0" smtClean="0">
                <a:solidFill>
                  <a:srgbClr val="FF0000"/>
                </a:solidFill>
                <a:latin typeface="Comic Sans MS" pitchFamily="66" charset="0"/>
              </a:rPr>
              <a:t>Theorem:</a:t>
            </a:r>
            <a:r>
              <a:rPr lang="en-US" sz="2800" dirty="0" smtClean="0">
                <a:latin typeface="Comic Sans MS" pitchFamily="66" charset="0"/>
              </a:rPr>
              <a:t> To achieve </a:t>
            </a:r>
            <a:r>
              <a:rPr lang="en-US" sz="2800" dirty="0" smtClean="0">
                <a:latin typeface="Comic Sans MS" pitchFamily="66" charset="0"/>
                <a:sym typeface="Symbol" pitchFamily="18" charset="2"/>
              </a:rPr>
              <a:t></a:t>
            </a:r>
            <a:r>
              <a:rPr lang="en-US" sz="2800" dirty="0" smtClean="0">
                <a:latin typeface="Comic Sans MS" pitchFamily="66" charset="0"/>
              </a:rPr>
              <a:t>-differential privacy, add symmetric noise [Lap(b)] with b = </a:t>
            </a:r>
            <a:r>
              <a:rPr lang="en-US" sz="2800" dirty="0" smtClean="0">
                <a:latin typeface="Comic Sans MS" pitchFamily="66" charset="0"/>
                <a:sym typeface="Symbol" pitchFamily="18" charset="2"/>
              </a:rPr>
              <a:t></a:t>
            </a:r>
            <a:r>
              <a:rPr lang="en-US" sz="2800" dirty="0" smtClean="0">
                <a:latin typeface="Comic Sans MS" pitchFamily="66" charset="0"/>
              </a:rPr>
              <a:t>f/</a:t>
            </a:r>
            <a:r>
              <a:rPr lang="en-US" sz="2800" dirty="0" smtClean="0">
                <a:latin typeface="Comic Sans MS" pitchFamily="66" charset="0"/>
                <a:sym typeface="Symbol" pitchFamily="18" charset="2"/>
              </a:rPr>
              <a:t>.</a:t>
            </a:r>
          </a:p>
          <a:p>
            <a:r>
              <a:rPr lang="en-US" sz="2800" dirty="0" smtClean="0">
                <a:latin typeface="Comic Sans MS" pitchFamily="66" charset="0"/>
                <a:sym typeface="Symbol" pitchFamily="18" charset="2"/>
              </a:rPr>
              <a:t>P(y) </a:t>
            </a:r>
            <a:r>
              <a:rPr lang="en-US" sz="2800" dirty="0" smtClean="0">
                <a:latin typeface="Cambria Math"/>
                <a:ea typeface="Cambria Math"/>
                <a:sym typeface="Symbol" pitchFamily="18" charset="2"/>
              </a:rPr>
              <a:t>∽</a:t>
            </a:r>
            <a:r>
              <a:rPr lang="en-US" sz="2800" dirty="0" smtClean="0">
                <a:latin typeface="Comic Sans MS" pitchFamily="66" charset="0"/>
                <a:sym typeface="Symbol" pitchFamily="18" charset="2"/>
              </a:rPr>
              <a:t> exp(-|y - q(x)|/b)</a:t>
            </a:r>
          </a:p>
          <a:p>
            <a:endParaRPr lang="en-US" sz="2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3276600" y="59436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667000" y="55626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=</a:t>
            </a:r>
            <a:endParaRPr lang="en-CA" sz="3200" dirty="0"/>
          </a:p>
        </p:txBody>
      </p:sp>
      <p:sp>
        <p:nvSpPr>
          <p:cNvPr id="40" name="TextBox 39"/>
          <p:cNvSpPr txBox="1"/>
          <p:nvPr/>
        </p:nvSpPr>
        <p:spPr>
          <a:xfrm>
            <a:off x="3200400" y="6019800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Comic Sans MS" pitchFamily="66" charset="0"/>
              </a:rPr>
              <a:t>exp( - | y – q(x’)|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/</a:t>
            </a:r>
            <a:r>
              <a:rPr lang="en-US" sz="2000" dirty="0" smtClean="0">
                <a:latin typeface="Symbol" pitchFamily="18" charset="2"/>
                <a:sym typeface="Symbol" pitchFamily="18" charset="2"/>
              </a:rPr>
              <a:t> </a:t>
            </a:r>
            <a:r>
              <a:rPr lang="en-US" sz="2000" dirty="0" smtClean="0"/>
              <a:t>f</a:t>
            </a:r>
            <a:r>
              <a:rPr lang="en-CA" sz="2000" dirty="0" smtClean="0">
                <a:latin typeface="Comic Sans MS" pitchFamily="66" charset="0"/>
              </a:rPr>
              <a:t> )</a:t>
            </a:r>
            <a:endParaRPr lang="en-CA" sz="2000" dirty="0"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1000" y="54864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Comic Sans MS" pitchFamily="66" charset="0"/>
              </a:rPr>
              <a:t>Pr [M(x, q) = y]</a:t>
            </a:r>
            <a:endParaRPr lang="en-CA" sz="2000" dirty="0"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59436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Comic Sans MS" pitchFamily="66" charset="0"/>
              </a:rPr>
              <a:t>Pr [(M(x’, q) = y]</a:t>
            </a:r>
            <a:endParaRPr lang="en-CA" sz="2000" dirty="0">
              <a:latin typeface="Comic Sans MS" pitchFamily="66" charset="0"/>
            </a:endParaRPr>
          </a:p>
        </p:txBody>
      </p:sp>
      <p:sp>
        <p:nvSpPr>
          <p:cNvPr id="44" name="Line 35"/>
          <p:cNvSpPr>
            <a:spLocks noChangeShapeType="1"/>
          </p:cNvSpPr>
          <p:nvPr/>
        </p:nvSpPr>
        <p:spPr bwMode="auto">
          <a:xfrm>
            <a:off x="304800" y="59436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200400" y="54864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Comic Sans MS" pitchFamily="66" charset="0"/>
              </a:rPr>
              <a:t>exp( - | y – q(x)| 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/</a:t>
            </a:r>
            <a:r>
              <a:rPr lang="en-US" sz="2000" dirty="0" smtClean="0">
                <a:latin typeface="Symbol" pitchFamily="18" charset="2"/>
                <a:sym typeface="Symbol" pitchFamily="18" charset="2"/>
              </a:rPr>
              <a:t> </a:t>
            </a:r>
            <a:r>
              <a:rPr lang="en-US" sz="2000" dirty="0" smtClean="0"/>
              <a:t>f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 </a:t>
            </a:r>
            <a:r>
              <a:rPr lang="en-CA" sz="2000" dirty="0" smtClean="0">
                <a:latin typeface="Comic Sans MS" pitchFamily="66" charset="0"/>
              </a:rPr>
              <a:t>)</a:t>
            </a:r>
            <a:endParaRPr lang="en-CA" sz="2000" dirty="0"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5638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 smtClean="0">
                <a:latin typeface="Cambria Math"/>
                <a:ea typeface="Cambria Math"/>
              </a:rPr>
              <a:t>≤</a:t>
            </a:r>
            <a:endParaRPr lang="en-CA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781800" y="56388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Comic Sans MS" pitchFamily="66" charset="0"/>
              </a:rPr>
              <a:t>exp(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).</a:t>
            </a:r>
            <a:endParaRPr lang="en-CA" sz="2000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12192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  <a:t>Differentially Private Communication Complexity: A Distributed View</a:t>
            </a:r>
            <a:b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US" sz="2200" b="1" dirty="0" err="1" smtClean="0">
                <a:solidFill>
                  <a:srgbClr val="9B08B8"/>
                </a:solidFill>
                <a:latin typeface="Comic Sans MS" pitchFamily="66" charset="0"/>
              </a:rPr>
              <a:t>Andrews,Mironov,P,Reingold,Talwar,Vadhan</a:t>
            </a:r>
            <a:r>
              <a:rPr lang="en-US" sz="2200" dirty="0" smtClean="0">
                <a:solidFill>
                  <a:srgbClr val="9B08B8"/>
                </a:solidFill>
                <a:latin typeface="Comic Sans MS" pitchFamily="66" charset="0"/>
              </a:rPr>
              <a:t> </a:t>
            </a:r>
            <a:r>
              <a:rPr lang="en-US" sz="2700" dirty="0" smtClean="0">
                <a:solidFill>
                  <a:srgbClr val="9B08B8"/>
                </a:solidFill>
                <a:latin typeface="Comic Sans MS" pitchFamily="66" charset="0"/>
              </a:rPr>
              <a:t/>
            </a:r>
            <a:br>
              <a:rPr lang="en-US" sz="2700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US" sz="2700" dirty="0" smtClean="0">
                <a:solidFill>
                  <a:srgbClr val="9B08B8"/>
                </a:solidFill>
                <a:latin typeface="Comic Sans MS" pitchFamily="66" charset="0"/>
              </a:rPr>
              <a:t>  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47800" y="2286000"/>
            <a:ext cx="914400" cy="762000"/>
            <a:chOff x="1152" y="945"/>
            <a:chExt cx="1200" cy="103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152" y="1329"/>
              <a:ext cx="1200" cy="655"/>
              <a:chOff x="1152" y="897"/>
              <a:chExt cx="1200" cy="655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6414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15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16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17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6410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11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9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12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13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152" y="945"/>
              <a:ext cx="1200" cy="655"/>
              <a:chOff x="1152" y="897"/>
              <a:chExt cx="1200" cy="655"/>
            </a:xfrm>
          </p:grpSpPr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6404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05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06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07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" name="Group 21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6400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01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02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6403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</p:grp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1066800" y="4800600"/>
            <a:ext cx="990600" cy="685800"/>
            <a:chOff x="1152" y="945"/>
            <a:chExt cx="1200" cy="1039"/>
          </a:xfrm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1152" y="1329"/>
              <a:ext cx="1200" cy="655"/>
              <a:chOff x="1152" y="897"/>
              <a:chExt cx="1200" cy="655"/>
            </a:xfrm>
          </p:grpSpPr>
          <p:grpSp>
            <p:nvGrpSpPr>
              <p:cNvPr id="11" name="Group 5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85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86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87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88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2" name="Group 10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81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82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9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83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84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3" name="Group 15"/>
            <p:cNvGrpSpPr>
              <a:grpSpLocks/>
            </p:cNvGrpSpPr>
            <p:nvPr/>
          </p:nvGrpSpPr>
          <p:grpSpPr bwMode="auto">
            <a:xfrm>
              <a:off x="1152" y="945"/>
              <a:ext cx="1200" cy="655"/>
              <a:chOff x="1152" y="897"/>
              <a:chExt cx="1200" cy="655"/>
            </a:xfrm>
          </p:grpSpPr>
          <p:grpSp>
            <p:nvGrpSpPr>
              <p:cNvPr id="14" name="Group 16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75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76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77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 dirty="0">
                    <a:latin typeface="Georgia" pitchFamily="18" charset="0"/>
                  </a:endParaRPr>
                </a:p>
              </p:txBody>
            </p:sp>
            <p:sp>
              <p:nvSpPr>
                <p:cNvPr id="78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5" name="Group 21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71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72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73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74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</p:grpSp>
      <p:grpSp>
        <p:nvGrpSpPr>
          <p:cNvPr id="16" name="Group 3"/>
          <p:cNvGrpSpPr>
            <a:grpSpLocks/>
          </p:cNvGrpSpPr>
          <p:nvPr/>
        </p:nvGrpSpPr>
        <p:grpSpPr bwMode="auto">
          <a:xfrm>
            <a:off x="381000" y="3657600"/>
            <a:ext cx="914400" cy="838200"/>
            <a:chOff x="1152" y="945"/>
            <a:chExt cx="1200" cy="1039"/>
          </a:xfrm>
        </p:grpSpPr>
        <p:grpSp>
          <p:nvGrpSpPr>
            <p:cNvPr id="17" name="Group 4"/>
            <p:cNvGrpSpPr>
              <a:grpSpLocks/>
            </p:cNvGrpSpPr>
            <p:nvPr/>
          </p:nvGrpSpPr>
          <p:grpSpPr bwMode="auto">
            <a:xfrm>
              <a:off x="1152" y="1329"/>
              <a:ext cx="1200" cy="655"/>
              <a:chOff x="1152" y="897"/>
              <a:chExt cx="1200" cy="655"/>
            </a:xfrm>
          </p:grpSpPr>
          <p:grpSp>
            <p:nvGrpSpPr>
              <p:cNvPr id="18" name="Group 5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08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9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10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11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9" name="Group 10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04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5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9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6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7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20" name="Group 15"/>
            <p:cNvGrpSpPr>
              <a:grpSpLocks/>
            </p:cNvGrpSpPr>
            <p:nvPr/>
          </p:nvGrpSpPr>
          <p:grpSpPr bwMode="auto">
            <a:xfrm>
              <a:off x="1152" y="945"/>
              <a:ext cx="1200" cy="655"/>
              <a:chOff x="1152" y="897"/>
              <a:chExt cx="1200" cy="655"/>
            </a:xfrm>
          </p:grpSpPr>
          <p:grpSp>
            <p:nvGrpSpPr>
              <p:cNvPr id="21" name="Group 16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98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99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0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1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2" name="Group 21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94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 dirty="0">
                    <a:latin typeface="Georgia" pitchFamily="18" charset="0"/>
                  </a:endParaRPr>
                </a:p>
              </p:txBody>
            </p:sp>
            <p:sp>
              <p:nvSpPr>
                <p:cNvPr id="95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96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97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</p:grpSp>
      <p:grpSp>
        <p:nvGrpSpPr>
          <p:cNvPr id="23" name="Group 3"/>
          <p:cNvGrpSpPr>
            <a:grpSpLocks/>
          </p:cNvGrpSpPr>
          <p:nvPr/>
        </p:nvGrpSpPr>
        <p:grpSpPr bwMode="auto">
          <a:xfrm>
            <a:off x="3657600" y="2438400"/>
            <a:ext cx="838200" cy="762000"/>
            <a:chOff x="1152" y="945"/>
            <a:chExt cx="1200" cy="1039"/>
          </a:xfrm>
        </p:grpSpPr>
        <p:grpSp>
          <p:nvGrpSpPr>
            <p:cNvPr id="24" name="Group 4"/>
            <p:cNvGrpSpPr>
              <a:grpSpLocks/>
            </p:cNvGrpSpPr>
            <p:nvPr/>
          </p:nvGrpSpPr>
          <p:grpSpPr bwMode="auto">
            <a:xfrm>
              <a:off x="1152" y="1329"/>
              <a:ext cx="1200" cy="655"/>
              <a:chOff x="1152" y="897"/>
              <a:chExt cx="1200" cy="655"/>
            </a:xfrm>
          </p:grpSpPr>
          <p:grpSp>
            <p:nvGrpSpPr>
              <p:cNvPr id="25" name="Group 5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31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32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33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34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6" name="Group 10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27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28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9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29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30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27" name="Group 15"/>
            <p:cNvGrpSpPr>
              <a:grpSpLocks/>
            </p:cNvGrpSpPr>
            <p:nvPr/>
          </p:nvGrpSpPr>
          <p:grpSpPr bwMode="auto">
            <a:xfrm>
              <a:off x="1152" y="945"/>
              <a:ext cx="1200" cy="655"/>
              <a:chOff x="1152" y="897"/>
              <a:chExt cx="1200" cy="655"/>
            </a:xfrm>
          </p:grpSpPr>
          <p:grpSp>
            <p:nvGrpSpPr>
              <p:cNvPr id="28" name="Group 16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21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22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23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24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9" name="Group 21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17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18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19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20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</p:grpSp>
      <p:grpSp>
        <p:nvGrpSpPr>
          <p:cNvPr id="30" name="Group 3"/>
          <p:cNvGrpSpPr>
            <a:grpSpLocks/>
          </p:cNvGrpSpPr>
          <p:nvPr/>
        </p:nvGrpSpPr>
        <p:grpSpPr bwMode="auto">
          <a:xfrm>
            <a:off x="4038600" y="4724400"/>
            <a:ext cx="914400" cy="685800"/>
            <a:chOff x="1152" y="945"/>
            <a:chExt cx="1200" cy="1039"/>
          </a:xfrm>
        </p:grpSpPr>
        <p:grpSp>
          <p:nvGrpSpPr>
            <p:cNvPr id="31" name="Group 4"/>
            <p:cNvGrpSpPr>
              <a:grpSpLocks/>
            </p:cNvGrpSpPr>
            <p:nvPr/>
          </p:nvGrpSpPr>
          <p:grpSpPr bwMode="auto">
            <a:xfrm>
              <a:off x="1152" y="1329"/>
              <a:ext cx="1200" cy="655"/>
              <a:chOff x="1152" y="897"/>
              <a:chExt cx="1200" cy="655"/>
            </a:xfrm>
          </p:grpSpPr>
          <p:grpSp>
            <p:nvGrpSpPr>
              <p:cNvPr id="16384" name="Group 5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54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55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56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57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6385" name="Group 10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50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51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9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52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53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6387" name="Group 15"/>
            <p:cNvGrpSpPr>
              <a:grpSpLocks/>
            </p:cNvGrpSpPr>
            <p:nvPr/>
          </p:nvGrpSpPr>
          <p:grpSpPr bwMode="auto">
            <a:xfrm>
              <a:off x="1152" y="945"/>
              <a:ext cx="1200" cy="655"/>
              <a:chOff x="1152" y="897"/>
              <a:chExt cx="1200" cy="655"/>
            </a:xfrm>
          </p:grpSpPr>
          <p:grpSp>
            <p:nvGrpSpPr>
              <p:cNvPr id="16388" name="Group 16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44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45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46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47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6389" name="Group 21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40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41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42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43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</p:grpSp>
      <p:grpSp>
        <p:nvGrpSpPr>
          <p:cNvPr id="16390" name="Group 43"/>
          <p:cNvGrpSpPr>
            <a:grpSpLocks/>
          </p:cNvGrpSpPr>
          <p:nvPr/>
        </p:nvGrpSpPr>
        <p:grpSpPr bwMode="auto">
          <a:xfrm>
            <a:off x="7543800" y="3124200"/>
            <a:ext cx="1295400" cy="1066800"/>
            <a:chOff x="3648" y="960"/>
            <a:chExt cx="816" cy="672"/>
          </a:xfrm>
          <a:solidFill>
            <a:srgbClr val="009900"/>
          </a:solidFill>
        </p:grpSpPr>
        <p:grpSp>
          <p:nvGrpSpPr>
            <p:cNvPr id="16391" name="Group 44"/>
            <p:cNvGrpSpPr>
              <a:grpSpLocks/>
            </p:cNvGrpSpPr>
            <p:nvPr/>
          </p:nvGrpSpPr>
          <p:grpSpPr bwMode="auto">
            <a:xfrm>
              <a:off x="3648" y="1248"/>
              <a:ext cx="816" cy="384"/>
              <a:chOff x="3648" y="1248"/>
              <a:chExt cx="816" cy="384"/>
            </a:xfrm>
            <a:grpFill/>
          </p:grpSpPr>
          <p:sp>
            <p:nvSpPr>
              <p:cNvPr id="164" name="Oval 45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5" name="Oval 46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" name="Oval 47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6392" name="Group 48"/>
            <p:cNvGrpSpPr>
              <a:grpSpLocks/>
            </p:cNvGrpSpPr>
            <p:nvPr/>
          </p:nvGrpSpPr>
          <p:grpSpPr bwMode="auto">
            <a:xfrm>
              <a:off x="3648" y="960"/>
              <a:ext cx="816" cy="384"/>
              <a:chOff x="3648" y="1248"/>
              <a:chExt cx="816" cy="384"/>
            </a:xfrm>
            <a:grpFill/>
          </p:grpSpPr>
          <p:sp>
            <p:nvSpPr>
              <p:cNvPr id="161" name="Oval 49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2" name="Oval 50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" name="Oval 51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cxnSp>
        <p:nvCxnSpPr>
          <p:cNvPr id="172" name="Straight Arrow Connector 171"/>
          <p:cNvCxnSpPr/>
          <p:nvPr/>
        </p:nvCxnSpPr>
        <p:spPr>
          <a:xfrm rot="16200000" flipH="1">
            <a:off x="1943100" y="30861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 172"/>
          <p:cNvSpPr/>
          <p:nvPr/>
        </p:nvSpPr>
        <p:spPr>
          <a:xfrm>
            <a:off x="2133600" y="3733800"/>
            <a:ext cx="1981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5" name="Straight Arrow Connector 174"/>
          <p:cNvCxnSpPr/>
          <p:nvPr/>
        </p:nvCxnSpPr>
        <p:spPr>
          <a:xfrm rot="10800000" flipV="1">
            <a:off x="3505200" y="32766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>
          <a:xfrm rot="10800000">
            <a:off x="3352800" y="44958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1371600" y="4114800"/>
            <a:ext cx="685800" cy="1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ight Arrow 181"/>
          <p:cNvSpPr/>
          <p:nvPr/>
        </p:nvSpPr>
        <p:spPr>
          <a:xfrm>
            <a:off x="5638800" y="3581400"/>
            <a:ext cx="14478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9" name="TextBox 168"/>
          <p:cNvSpPr txBox="1"/>
          <p:nvPr/>
        </p:nvSpPr>
        <p:spPr>
          <a:xfrm>
            <a:off x="304800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u="sng" dirty="0" smtClean="0">
                <a:solidFill>
                  <a:srgbClr val="FF0000"/>
                </a:solidFill>
                <a:latin typeface="Comic Sans MS" pitchFamily="66" charset="0"/>
              </a:rPr>
              <a:t>Goal:</a:t>
            </a:r>
            <a:r>
              <a:rPr lang="en-CA" sz="2400" dirty="0" smtClean="0">
                <a:latin typeface="Comic Sans MS" pitchFamily="66" charset="0"/>
              </a:rPr>
              <a:t> compute a joint function while maintaining privacy for any individual, with respect to both the outside world and the other database owners. </a:t>
            </a:r>
            <a:endParaRPr lang="en-CA" sz="2400" dirty="0">
              <a:latin typeface="Comic Sans MS" pitchFamily="66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685800" y="16002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smtClean="0">
                <a:latin typeface="Comic Sans MS" pitchFamily="66" charset="0"/>
              </a:rPr>
              <a:t>Multiple databases, each with private data.</a:t>
            </a:r>
            <a:endParaRPr lang="en-CA" sz="2400" dirty="0">
              <a:latin typeface="Comic Sans MS" pitchFamily="66" charset="0"/>
            </a:endParaRPr>
          </a:p>
        </p:txBody>
      </p:sp>
      <p:cxnSp>
        <p:nvCxnSpPr>
          <p:cNvPr id="176" name="Straight Arrow Connector 175"/>
          <p:cNvCxnSpPr>
            <a:stCxn id="73" idx="6"/>
          </p:cNvCxnSpPr>
          <p:nvPr/>
        </p:nvCxnSpPr>
        <p:spPr>
          <a:xfrm flipV="1">
            <a:off x="2057400" y="4495800"/>
            <a:ext cx="381000" cy="441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990600" y="251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D1</a:t>
            </a:r>
            <a:endParaRPr lang="en-CA" dirty="0"/>
          </a:p>
        </p:txBody>
      </p:sp>
      <p:sp>
        <p:nvSpPr>
          <p:cNvPr id="179" name="TextBox 178"/>
          <p:cNvSpPr txBox="1"/>
          <p:nvPr/>
        </p:nvSpPr>
        <p:spPr>
          <a:xfrm>
            <a:off x="3200400" y="2590800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D2</a:t>
            </a:r>
            <a:endParaRPr lang="en-CA" dirty="0"/>
          </a:p>
        </p:txBody>
      </p:sp>
      <p:sp>
        <p:nvSpPr>
          <p:cNvPr id="180" name="TextBox 179"/>
          <p:cNvSpPr txBox="1"/>
          <p:nvPr/>
        </p:nvSpPr>
        <p:spPr>
          <a:xfrm>
            <a:off x="533400" y="3276600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D3</a:t>
            </a:r>
            <a:endParaRPr lang="en-CA" dirty="0"/>
          </a:p>
        </p:txBody>
      </p:sp>
      <p:sp>
        <p:nvSpPr>
          <p:cNvPr id="183" name="TextBox 182"/>
          <p:cNvSpPr txBox="1"/>
          <p:nvPr/>
        </p:nvSpPr>
        <p:spPr>
          <a:xfrm>
            <a:off x="609600" y="4953000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D4</a:t>
            </a:r>
            <a:endParaRPr lang="en-CA" dirty="0"/>
          </a:p>
        </p:txBody>
      </p:sp>
      <p:sp>
        <p:nvSpPr>
          <p:cNvPr id="184" name="TextBox 183"/>
          <p:cNvSpPr txBox="1"/>
          <p:nvPr/>
        </p:nvSpPr>
        <p:spPr>
          <a:xfrm>
            <a:off x="3505200" y="4953000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D5</a:t>
            </a:r>
            <a:endParaRPr lang="en-CA" dirty="0"/>
          </a:p>
        </p:txBody>
      </p:sp>
      <p:sp>
        <p:nvSpPr>
          <p:cNvPr id="185" name="TextBox 184"/>
          <p:cNvSpPr txBox="1"/>
          <p:nvPr/>
        </p:nvSpPr>
        <p:spPr>
          <a:xfrm>
            <a:off x="5562600" y="3048000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F(D1,D2,..,D5)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 pitchFamily="66" charset="0"/>
              </a:rPr>
              <a:t>2-Party Differentially Private CC</a:t>
            </a:r>
            <a:endParaRPr lang="en-US" sz="32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7318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200BBF"/>
                </a:solidFill>
                <a:latin typeface="Comic Sans MS" pitchFamily="66" charset="0"/>
              </a:rPr>
              <a:t>2-party (&amp; multiparty) DP privacy</a:t>
            </a:r>
            <a:r>
              <a:rPr lang="en-US" sz="2400" dirty="0" smtClean="0">
                <a:latin typeface="Comic Sans MS" pitchFamily="66" charset="0"/>
              </a:rPr>
              <a:t>: each party has a dataset; want to compute a joint function f(D</a:t>
            </a:r>
            <a:r>
              <a:rPr lang="en-US" sz="2400" baseline="-25000" dirty="0" smtClean="0">
                <a:latin typeface="Comic Sans MS" pitchFamily="66" charset="0"/>
              </a:rPr>
              <a:t>A</a:t>
            </a:r>
            <a:r>
              <a:rPr lang="en-US" sz="2400" dirty="0" smtClean="0">
                <a:latin typeface="Comic Sans MS" pitchFamily="66" charset="0"/>
              </a:rPr>
              <a:t>,D</a:t>
            </a:r>
            <a:r>
              <a:rPr lang="en-US" sz="2400" baseline="-25000" dirty="0" smtClean="0">
                <a:latin typeface="Comic Sans MS" pitchFamily="66" charset="0"/>
              </a:rPr>
              <a:t>B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3435350" y="1901825"/>
            <a:ext cx="2120900" cy="363538"/>
            <a:chOff x="2164" y="910"/>
            <a:chExt cx="1336" cy="229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2164" y="1120"/>
              <a:ext cx="1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2627" y="910"/>
              <a:ext cx="253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dirty="0">
                  <a:solidFill>
                    <a:srgbClr val="00279F"/>
                  </a:solidFill>
                  <a:latin typeface="Courier New" pitchFamily="49" charset="0"/>
                </a:rPr>
                <a:t>m</a:t>
              </a:r>
              <a:r>
                <a:rPr lang="en-US" sz="1600" baseline="-25000" dirty="0">
                  <a:solidFill>
                    <a:srgbClr val="00279F"/>
                  </a:solidFill>
                  <a:latin typeface="Courier New" pitchFamily="49" charset="0"/>
                </a:rPr>
                <a:t>1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3435350" y="2206625"/>
            <a:ext cx="2120900" cy="363538"/>
            <a:chOff x="2164" y="1102"/>
            <a:chExt cx="1336" cy="229"/>
          </a:xfrm>
        </p:grpSpPr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164" y="1312"/>
              <a:ext cx="1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2627" y="1102"/>
              <a:ext cx="2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00279F"/>
                  </a:solidFill>
                  <a:latin typeface="Courier New" pitchFamily="49" charset="0"/>
                </a:rPr>
                <a:t>m</a:t>
              </a:r>
              <a:r>
                <a:rPr lang="en-US" baseline="-25000">
                  <a:solidFill>
                    <a:srgbClr val="00279F"/>
                  </a:solidFill>
                  <a:latin typeface="Courier New" pitchFamily="49" charset="0"/>
                </a:rPr>
                <a:t>2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3435350" y="2511425"/>
            <a:ext cx="2120900" cy="363538"/>
            <a:chOff x="2164" y="1294"/>
            <a:chExt cx="1336" cy="229"/>
          </a:xfrm>
        </p:grpSpPr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2164" y="1504"/>
              <a:ext cx="1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627" y="1294"/>
              <a:ext cx="2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00279F"/>
                  </a:solidFill>
                  <a:latin typeface="Courier New" pitchFamily="49" charset="0"/>
                </a:rPr>
                <a:t>m</a:t>
              </a:r>
              <a:r>
                <a:rPr lang="en-US" baseline="-25000">
                  <a:solidFill>
                    <a:srgbClr val="00279F"/>
                  </a:solidFill>
                  <a:latin typeface="Courier New" pitchFamily="49" charset="0"/>
                </a:rPr>
                <a:t>3</a:t>
              </a:r>
            </a:p>
          </p:txBody>
        </p:sp>
      </p:grp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435350" y="3454400"/>
            <a:ext cx="2120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170363" y="3121025"/>
            <a:ext cx="5995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 smtClean="0">
                <a:solidFill>
                  <a:srgbClr val="00279F"/>
                </a:solidFill>
                <a:latin typeface="Courier New" pitchFamily="49" charset="0"/>
              </a:rPr>
              <a:t>m</a:t>
            </a:r>
            <a:r>
              <a:rPr lang="en-US" baseline="-25000" dirty="0" smtClean="0">
                <a:solidFill>
                  <a:srgbClr val="00279F"/>
                </a:solidFill>
                <a:latin typeface="Courier New" pitchFamily="49" charset="0"/>
              </a:rPr>
              <a:t>k-1</a:t>
            </a:r>
            <a:endParaRPr lang="en-US" baseline="-25000" dirty="0">
              <a:solidFill>
                <a:srgbClr val="00279F"/>
              </a:solidFill>
              <a:latin typeface="Courier New" pitchFamily="49" charset="0"/>
            </a:endParaRP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4343400" y="29337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3429000" y="3787775"/>
            <a:ext cx="2120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4143997" y="3454400"/>
            <a:ext cx="428003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dirty="0" err="1" smtClean="0">
                <a:solidFill>
                  <a:srgbClr val="00279F"/>
                </a:solidFill>
                <a:latin typeface="Calibri"/>
              </a:rPr>
              <a:t>m</a:t>
            </a:r>
            <a:r>
              <a:rPr lang="en-US" sz="1600" baseline="-25000" dirty="0" err="1" smtClean="0">
                <a:solidFill>
                  <a:srgbClr val="00279F"/>
                </a:solidFill>
                <a:latin typeface="Courier New"/>
              </a:rPr>
              <a:t>k</a:t>
            </a:r>
            <a:endParaRPr lang="en-US" sz="1600" baseline="-25000" dirty="0">
              <a:solidFill>
                <a:srgbClr val="00279F"/>
              </a:solidFill>
              <a:latin typeface="Courier New"/>
            </a:endParaRPr>
          </a:p>
        </p:txBody>
      </p:sp>
      <p:pic>
        <p:nvPicPr>
          <p:cNvPr id="22" name="Picture 45" descr="j00787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362200" y="2143125"/>
            <a:ext cx="838200" cy="1666875"/>
          </a:xfrm>
          <a:prstGeom prst="rect">
            <a:avLst/>
          </a:prstGeom>
          <a:noFill/>
        </p:spPr>
      </p:pic>
      <p:grpSp>
        <p:nvGrpSpPr>
          <p:cNvPr id="11" name="Group 13"/>
          <p:cNvGrpSpPr>
            <a:grpSpLocks noChangeAspect="1"/>
          </p:cNvGrpSpPr>
          <p:nvPr/>
        </p:nvGrpSpPr>
        <p:grpSpPr bwMode="auto">
          <a:xfrm>
            <a:off x="5715000" y="2133600"/>
            <a:ext cx="838200" cy="1666875"/>
            <a:chOff x="3600" y="1344"/>
            <a:chExt cx="528" cy="1050"/>
          </a:xfrm>
        </p:grpSpPr>
        <p:sp>
          <p:nvSpPr>
            <p:cNvPr id="1036" name="AutoShape 12"/>
            <p:cNvSpPr>
              <a:spLocks noChangeAspect="1" noChangeArrowheads="1" noTextEdit="1"/>
            </p:cNvSpPr>
            <p:nvPr/>
          </p:nvSpPr>
          <p:spPr bwMode="auto">
            <a:xfrm>
              <a:off x="3600" y="1344"/>
              <a:ext cx="528" cy="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3770" y="1470"/>
              <a:ext cx="158" cy="228"/>
            </a:xfrm>
            <a:custGeom>
              <a:avLst/>
              <a:gdLst/>
              <a:ahLst/>
              <a:cxnLst>
                <a:cxn ang="0">
                  <a:pos x="274" y="0"/>
                </a:cxn>
                <a:cxn ang="0">
                  <a:pos x="335" y="9"/>
                </a:cxn>
                <a:cxn ang="0">
                  <a:pos x="396" y="44"/>
                </a:cxn>
                <a:cxn ang="0">
                  <a:pos x="435" y="97"/>
                </a:cxn>
                <a:cxn ang="0">
                  <a:pos x="465" y="175"/>
                </a:cxn>
                <a:cxn ang="0">
                  <a:pos x="473" y="307"/>
                </a:cxn>
                <a:cxn ang="0">
                  <a:pos x="450" y="438"/>
                </a:cxn>
                <a:cxn ang="0">
                  <a:pos x="412" y="534"/>
                </a:cxn>
                <a:cxn ang="0">
                  <a:pos x="358" y="613"/>
                </a:cxn>
                <a:cxn ang="0">
                  <a:pos x="305" y="665"/>
                </a:cxn>
                <a:cxn ang="0">
                  <a:pos x="243" y="683"/>
                </a:cxn>
                <a:cxn ang="0">
                  <a:pos x="182" y="674"/>
                </a:cxn>
                <a:cxn ang="0">
                  <a:pos x="152" y="631"/>
                </a:cxn>
                <a:cxn ang="0">
                  <a:pos x="106" y="561"/>
                </a:cxn>
                <a:cxn ang="0">
                  <a:pos x="90" y="430"/>
                </a:cxn>
                <a:cxn ang="0">
                  <a:pos x="94" y="385"/>
                </a:cxn>
                <a:cxn ang="0">
                  <a:pos x="0" y="363"/>
                </a:cxn>
                <a:cxn ang="0">
                  <a:pos x="3" y="320"/>
                </a:cxn>
                <a:cxn ang="0">
                  <a:pos x="94" y="324"/>
                </a:cxn>
                <a:cxn ang="0">
                  <a:pos x="102" y="275"/>
                </a:cxn>
                <a:cxn ang="0">
                  <a:pos x="125" y="205"/>
                </a:cxn>
                <a:cxn ang="0">
                  <a:pos x="152" y="140"/>
                </a:cxn>
                <a:cxn ang="0">
                  <a:pos x="198" y="53"/>
                </a:cxn>
                <a:cxn ang="0">
                  <a:pos x="243" y="18"/>
                </a:cxn>
                <a:cxn ang="0">
                  <a:pos x="274" y="0"/>
                </a:cxn>
              </a:cxnLst>
              <a:rect l="0" t="0" r="r" b="b"/>
              <a:pathLst>
                <a:path w="473" h="683">
                  <a:moveTo>
                    <a:pt x="274" y="0"/>
                  </a:moveTo>
                  <a:lnTo>
                    <a:pt x="335" y="9"/>
                  </a:lnTo>
                  <a:lnTo>
                    <a:pt x="396" y="44"/>
                  </a:lnTo>
                  <a:lnTo>
                    <a:pt x="435" y="97"/>
                  </a:lnTo>
                  <a:lnTo>
                    <a:pt x="465" y="175"/>
                  </a:lnTo>
                  <a:lnTo>
                    <a:pt x="473" y="307"/>
                  </a:lnTo>
                  <a:lnTo>
                    <a:pt x="450" y="438"/>
                  </a:lnTo>
                  <a:lnTo>
                    <a:pt x="412" y="534"/>
                  </a:lnTo>
                  <a:lnTo>
                    <a:pt x="358" y="613"/>
                  </a:lnTo>
                  <a:lnTo>
                    <a:pt x="305" y="665"/>
                  </a:lnTo>
                  <a:lnTo>
                    <a:pt x="243" y="683"/>
                  </a:lnTo>
                  <a:lnTo>
                    <a:pt x="182" y="674"/>
                  </a:lnTo>
                  <a:lnTo>
                    <a:pt x="152" y="631"/>
                  </a:lnTo>
                  <a:lnTo>
                    <a:pt x="106" y="561"/>
                  </a:lnTo>
                  <a:lnTo>
                    <a:pt x="90" y="430"/>
                  </a:lnTo>
                  <a:lnTo>
                    <a:pt x="94" y="385"/>
                  </a:lnTo>
                  <a:lnTo>
                    <a:pt x="0" y="363"/>
                  </a:lnTo>
                  <a:lnTo>
                    <a:pt x="3" y="320"/>
                  </a:lnTo>
                  <a:lnTo>
                    <a:pt x="94" y="324"/>
                  </a:lnTo>
                  <a:lnTo>
                    <a:pt x="102" y="275"/>
                  </a:lnTo>
                  <a:lnTo>
                    <a:pt x="125" y="205"/>
                  </a:lnTo>
                  <a:lnTo>
                    <a:pt x="152" y="140"/>
                  </a:lnTo>
                  <a:lnTo>
                    <a:pt x="198" y="53"/>
                  </a:lnTo>
                  <a:lnTo>
                    <a:pt x="243" y="18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3782" y="1714"/>
              <a:ext cx="170" cy="329"/>
            </a:xfrm>
            <a:custGeom>
              <a:avLst/>
              <a:gdLst/>
              <a:ahLst/>
              <a:cxnLst>
                <a:cxn ang="0">
                  <a:pos x="195" y="0"/>
                </a:cxn>
                <a:cxn ang="0">
                  <a:pos x="272" y="0"/>
                </a:cxn>
                <a:cxn ang="0">
                  <a:pos x="366" y="17"/>
                </a:cxn>
                <a:cxn ang="0">
                  <a:pos x="417" y="69"/>
                </a:cxn>
                <a:cxn ang="0">
                  <a:pos x="468" y="166"/>
                </a:cxn>
                <a:cxn ang="0">
                  <a:pos x="494" y="236"/>
                </a:cxn>
                <a:cxn ang="0">
                  <a:pos x="511" y="322"/>
                </a:cxn>
                <a:cxn ang="0">
                  <a:pos x="511" y="428"/>
                </a:cxn>
                <a:cxn ang="0">
                  <a:pos x="503" y="532"/>
                </a:cxn>
                <a:cxn ang="0">
                  <a:pos x="494" y="646"/>
                </a:cxn>
                <a:cxn ang="0">
                  <a:pos x="459" y="786"/>
                </a:cxn>
                <a:cxn ang="0">
                  <a:pos x="417" y="881"/>
                </a:cxn>
                <a:cxn ang="0">
                  <a:pos x="341" y="960"/>
                </a:cxn>
                <a:cxn ang="0">
                  <a:pos x="255" y="987"/>
                </a:cxn>
                <a:cxn ang="0">
                  <a:pos x="161" y="960"/>
                </a:cxn>
                <a:cxn ang="0">
                  <a:pos x="102" y="838"/>
                </a:cxn>
                <a:cxn ang="0">
                  <a:pos x="59" y="724"/>
                </a:cxn>
                <a:cxn ang="0">
                  <a:pos x="34" y="593"/>
                </a:cxn>
                <a:cxn ang="0">
                  <a:pos x="0" y="471"/>
                </a:cxn>
                <a:cxn ang="0">
                  <a:pos x="0" y="306"/>
                </a:cxn>
                <a:cxn ang="0">
                  <a:pos x="26" y="191"/>
                </a:cxn>
                <a:cxn ang="0">
                  <a:pos x="59" y="104"/>
                </a:cxn>
                <a:cxn ang="0">
                  <a:pos x="102" y="0"/>
                </a:cxn>
                <a:cxn ang="0">
                  <a:pos x="195" y="0"/>
                </a:cxn>
              </a:cxnLst>
              <a:rect l="0" t="0" r="r" b="b"/>
              <a:pathLst>
                <a:path w="511" h="987">
                  <a:moveTo>
                    <a:pt x="195" y="0"/>
                  </a:moveTo>
                  <a:lnTo>
                    <a:pt x="272" y="0"/>
                  </a:lnTo>
                  <a:lnTo>
                    <a:pt x="366" y="17"/>
                  </a:lnTo>
                  <a:lnTo>
                    <a:pt x="417" y="69"/>
                  </a:lnTo>
                  <a:lnTo>
                    <a:pt x="468" y="166"/>
                  </a:lnTo>
                  <a:lnTo>
                    <a:pt x="494" y="236"/>
                  </a:lnTo>
                  <a:lnTo>
                    <a:pt x="511" y="322"/>
                  </a:lnTo>
                  <a:lnTo>
                    <a:pt x="511" y="428"/>
                  </a:lnTo>
                  <a:lnTo>
                    <a:pt x="503" y="532"/>
                  </a:lnTo>
                  <a:lnTo>
                    <a:pt x="494" y="646"/>
                  </a:lnTo>
                  <a:lnTo>
                    <a:pt x="459" y="786"/>
                  </a:lnTo>
                  <a:lnTo>
                    <a:pt x="417" y="881"/>
                  </a:lnTo>
                  <a:lnTo>
                    <a:pt x="341" y="960"/>
                  </a:lnTo>
                  <a:lnTo>
                    <a:pt x="255" y="987"/>
                  </a:lnTo>
                  <a:lnTo>
                    <a:pt x="161" y="960"/>
                  </a:lnTo>
                  <a:lnTo>
                    <a:pt x="102" y="838"/>
                  </a:lnTo>
                  <a:lnTo>
                    <a:pt x="59" y="724"/>
                  </a:lnTo>
                  <a:lnTo>
                    <a:pt x="34" y="593"/>
                  </a:lnTo>
                  <a:lnTo>
                    <a:pt x="0" y="471"/>
                  </a:lnTo>
                  <a:lnTo>
                    <a:pt x="0" y="306"/>
                  </a:lnTo>
                  <a:lnTo>
                    <a:pt x="26" y="191"/>
                  </a:lnTo>
                  <a:lnTo>
                    <a:pt x="59" y="104"/>
                  </a:lnTo>
                  <a:lnTo>
                    <a:pt x="102" y="0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3896" y="1996"/>
              <a:ext cx="130" cy="378"/>
            </a:xfrm>
            <a:custGeom>
              <a:avLst/>
              <a:gdLst/>
              <a:ahLst/>
              <a:cxnLst>
                <a:cxn ang="0">
                  <a:pos x="73" y="131"/>
                </a:cxn>
                <a:cxn ang="0">
                  <a:pos x="22" y="56"/>
                </a:cxn>
                <a:cxn ang="0">
                  <a:pos x="38" y="0"/>
                </a:cxn>
                <a:cxn ang="0">
                  <a:pos x="89" y="0"/>
                </a:cxn>
                <a:cxn ang="0">
                  <a:pos x="149" y="61"/>
                </a:cxn>
                <a:cxn ang="0">
                  <a:pos x="225" y="187"/>
                </a:cxn>
                <a:cxn ang="0">
                  <a:pos x="269" y="308"/>
                </a:cxn>
                <a:cxn ang="0">
                  <a:pos x="307" y="424"/>
                </a:cxn>
                <a:cxn ang="0">
                  <a:pos x="320" y="531"/>
                </a:cxn>
                <a:cxn ang="0">
                  <a:pos x="316" y="587"/>
                </a:cxn>
                <a:cxn ang="0">
                  <a:pos x="278" y="655"/>
                </a:cxn>
                <a:cxn ang="0">
                  <a:pos x="213" y="841"/>
                </a:cxn>
                <a:cxn ang="0">
                  <a:pos x="140" y="948"/>
                </a:cxn>
                <a:cxn ang="0">
                  <a:pos x="124" y="995"/>
                </a:cxn>
                <a:cxn ang="0">
                  <a:pos x="192" y="1004"/>
                </a:cxn>
                <a:cxn ang="0">
                  <a:pos x="282" y="1004"/>
                </a:cxn>
                <a:cxn ang="0">
                  <a:pos x="392" y="1046"/>
                </a:cxn>
                <a:cxn ang="0">
                  <a:pos x="384" y="1079"/>
                </a:cxn>
                <a:cxn ang="0">
                  <a:pos x="367" y="1116"/>
                </a:cxn>
                <a:cxn ang="0">
                  <a:pos x="333" y="1134"/>
                </a:cxn>
                <a:cxn ang="0">
                  <a:pos x="265" y="1107"/>
                </a:cxn>
                <a:cxn ang="0">
                  <a:pos x="192" y="1065"/>
                </a:cxn>
                <a:cxn ang="0">
                  <a:pos x="89" y="1060"/>
                </a:cxn>
                <a:cxn ang="0">
                  <a:pos x="25" y="1074"/>
                </a:cxn>
                <a:cxn ang="0">
                  <a:pos x="0" y="1051"/>
                </a:cxn>
                <a:cxn ang="0">
                  <a:pos x="0" y="1018"/>
                </a:cxn>
                <a:cxn ang="0">
                  <a:pos x="34" y="981"/>
                </a:cxn>
                <a:cxn ang="0">
                  <a:pos x="89" y="922"/>
                </a:cxn>
                <a:cxn ang="0">
                  <a:pos x="187" y="767"/>
                </a:cxn>
                <a:cxn ang="0">
                  <a:pos x="231" y="633"/>
                </a:cxn>
                <a:cxn ang="0">
                  <a:pos x="243" y="503"/>
                </a:cxn>
                <a:cxn ang="0">
                  <a:pos x="238" y="433"/>
                </a:cxn>
                <a:cxn ang="0">
                  <a:pos x="205" y="308"/>
                </a:cxn>
                <a:cxn ang="0">
                  <a:pos x="115" y="173"/>
                </a:cxn>
                <a:cxn ang="0">
                  <a:pos x="51" y="103"/>
                </a:cxn>
                <a:cxn ang="0">
                  <a:pos x="73" y="131"/>
                </a:cxn>
              </a:cxnLst>
              <a:rect l="0" t="0" r="r" b="b"/>
              <a:pathLst>
                <a:path w="392" h="1134">
                  <a:moveTo>
                    <a:pt x="73" y="131"/>
                  </a:moveTo>
                  <a:lnTo>
                    <a:pt x="22" y="56"/>
                  </a:lnTo>
                  <a:lnTo>
                    <a:pt x="38" y="0"/>
                  </a:lnTo>
                  <a:lnTo>
                    <a:pt x="89" y="0"/>
                  </a:lnTo>
                  <a:lnTo>
                    <a:pt x="149" y="61"/>
                  </a:lnTo>
                  <a:lnTo>
                    <a:pt x="225" y="187"/>
                  </a:lnTo>
                  <a:lnTo>
                    <a:pt x="269" y="308"/>
                  </a:lnTo>
                  <a:lnTo>
                    <a:pt x="307" y="424"/>
                  </a:lnTo>
                  <a:lnTo>
                    <a:pt x="320" y="531"/>
                  </a:lnTo>
                  <a:lnTo>
                    <a:pt x="316" y="587"/>
                  </a:lnTo>
                  <a:lnTo>
                    <a:pt x="278" y="655"/>
                  </a:lnTo>
                  <a:lnTo>
                    <a:pt x="213" y="841"/>
                  </a:lnTo>
                  <a:lnTo>
                    <a:pt x="140" y="948"/>
                  </a:lnTo>
                  <a:lnTo>
                    <a:pt x="124" y="995"/>
                  </a:lnTo>
                  <a:lnTo>
                    <a:pt x="192" y="1004"/>
                  </a:lnTo>
                  <a:lnTo>
                    <a:pt x="282" y="1004"/>
                  </a:lnTo>
                  <a:lnTo>
                    <a:pt x="392" y="1046"/>
                  </a:lnTo>
                  <a:lnTo>
                    <a:pt x="384" y="1079"/>
                  </a:lnTo>
                  <a:lnTo>
                    <a:pt x="367" y="1116"/>
                  </a:lnTo>
                  <a:lnTo>
                    <a:pt x="333" y="1134"/>
                  </a:lnTo>
                  <a:lnTo>
                    <a:pt x="265" y="1107"/>
                  </a:lnTo>
                  <a:lnTo>
                    <a:pt x="192" y="1065"/>
                  </a:lnTo>
                  <a:lnTo>
                    <a:pt x="89" y="1060"/>
                  </a:lnTo>
                  <a:lnTo>
                    <a:pt x="25" y="1074"/>
                  </a:lnTo>
                  <a:lnTo>
                    <a:pt x="0" y="1051"/>
                  </a:lnTo>
                  <a:lnTo>
                    <a:pt x="0" y="1018"/>
                  </a:lnTo>
                  <a:lnTo>
                    <a:pt x="34" y="981"/>
                  </a:lnTo>
                  <a:lnTo>
                    <a:pt x="89" y="922"/>
                  </a:lnTo>
                  <a:lnTo>
                    <a:pt x="187" y="767"/>
                  </a:lnTo>
                  <a:lnTo>
                    <a:pt x="231" y="633"/>
                  </a:lnTo>
                  <a:lnTo>
                    <a:pt x="243" y="503"/>
                  </a:lnTo>
                  <a:lnTo>
                    <a:pt x="238" y="433"/>
                  </a:lnTo>
                  <a:lnTo>
                    <a:pt x="205" y="308"/>
                  </a:lnTo>
                  <a:lnTo>
                    <a:pt x="115" y="173"/>
                  </a:lnTo>
                  <a:lnTo>
                    <a:pt x="51" y="103"/>
                  </a:lnTo>
                  <a:lnTo>
                    <a:pt x="73" y="1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3722" y="1990"/>
              <a:ext cx="131" cy="404"/>
            </a:xfrm>
            <a:custGeom>
              <a:avLst/>
              <a:gdLst/>
              <a:ahLst/>
              <a:cxnLst>
                <a:cxn ang="0">
                  <a:pos x="204" y="218"/>
                </a:cxn>
                <a:cxn ang="0">
                  <a:pos x="264" y="96"/>
                </a:cxn>
                <a:cxn ang="0">
                  <a:pos x="321" y="0"/>
                </a:cxn>
                <a:cxn ang="0">
                  <a:pos x="363" y="0"/>
                </a:cxn>
                <a:cxn ang="0">
                  <a:pos x="388" y="40"/>
                </a:cxn>
                <a:cxn ang="0">
                  <a:pos x="392" y="105"/>
                </a:cxn>
                <a:cxn ang="0">
                  <a:pos x="357" y="153"/>
                </a:cxn>
                <a:cxn ang="0">
                  <a:pos x="295" y="213"/>
                </a:cxn>
                <a:cxn ang="0">
                  <a:pos x="246" y="283"/>
                </a:cxn>
                <a:cxn ang="0">
                  <a:pos x="196" y="378"/>
                </a:cxn>
                <a:cxn ang="0">
                  <a:pos x="174" y="445"/>
                </a:cxn>
                <a:cxn ang="0">
                  <a:pos x="154" y="526"/>
                </a:cxn>
                <a:cxn ang="0">
                  <a:pos x="150" y="632"/>
                </a:cxn>
                <a:cxn ang="0">
                  <a:pos x="156" y="727"/>
                </a:cxn>
                <a:cxn ang="0">
                  <a:pos x="182" y="844"/>
                </a:cxn>
                <a:cxn ang="0">
                  <a:pos x="228" y="949"/>
                </a:cxn>
                <a:cxn ang="0">
                  <a:pos x="267" y="1010"/>
                </a:cxn>
                <a:cxn ang="0">
                  <a:pos x="292" y="1053"/>
                </a:cxn>
                <a:cxn ang="0">
                  <a:pos x="295" y="1087"/>
                </a:cxn>
                <a:cxn ang="0">
                  <a:pos x="274" y="1102"/>
                </a:cxn>
                <a:cxn ang="0">
                  <a:pos x="224" y="1109"/>
                </a:cxn>
                <a:cxn ang="0">
                  <a:pos x="150" y="1136"/>
                </a:cxn>
                <a:cxn ang="0">
                  <a:pos x="93" y="1170"/>
                </a:cxn>
                <a:cxn ang="0">
                  <a:pos x="57" y="1210"/>
                </a:cxn>
                <a:cxn ang="0">
                  <a:pos x="25" y="1201"/>
                </a:cxn>
                <a:cxn ang="0">
                  <a:pos x="0" y="1154"/>
                </a:cxn>
                <a:cxn ang="0">
                  <a:pos x="0" y="1114"/>
                </a:cxn>
                <a:cxn ang="0">
                  <a:pos x="57" y="1079"/>
                </a:cxn>
                <a:cxn ang="0">
                  <a:pos x="154" y="1057"/>
                </a:cxn>
                <a:cxn ang="0">
                  <a:pos x="242" y="1044"/>
                </a:cxn>
                <a:cxn ang="0">
                  <a:pos x="204" y="997"/>
                </a:cxn>
                <a:cxn ang="0">
                  <a:pos x="178" y="936"/>
                </a:cxn>
                <a:cxn ang="0">
                  <a:pos x="146" y="848"/>
                </a:cxn>
                <a:cxn ang="0">
                  <a:pos x="111" y="758"/>
                </a:cxn>
                <a:cxn ang="0">
                  <a:pos x="100" y="644"/>
                </a:cxn>
                <a:cxn ang="0">
                  <a:pos x="97" y="535"/>
                </a:cxn>
                <a:cxn ang="0">
                  <a:pos x="121" y="431"/>
                </a:cxn>
                <a:cxn ang="0">
                  <a:pos x="168" y="292"/>
                </a:cxn>
                <a:cxn ang="0">
                  <a:pos x="204" y="218"/>
                </a:cxn>
              </a:cxnLst>
              <a:rect l="0" t="0" r="r" b="b"/>
              <a:pathLst>
                <a:path w="392" h="1210">
                  <a:moveTo>
                    <a:pt x="204" y="218"/>
                  </a:moveTo>
                  <a:lnTo>
                    <a:pt x="264" y="96"/>
                  </a:lnTo>
                  <a:lnTo>
                    <a:pt x="321" y="0"/>
                  </a:lnTo>
                  <a:lnTo>
                    <a:pt x="363" y="0"/>
                  </a:lnTo>
                  <a:lnTo>
                    <a:pt x="388" y="40"/>
                  </a:lnTo>
                  <a:lnTo>
                    <a:pt x="392" y="105"/>
                  </a:lnTo>
                  <a:lnTo>
                    <a:pt x="357" y="153"/>
                  </a:lnTo>
                  <a:lnTo>
                    <a:pt x="295" y="213"/>
                  </a:lnTo>
                  <a:lnTo>
                    <a:pt x="246" y="283"/>
                  </a:lnTo>
                  <a:lnTo>
                    <a:pt x="196" y="378"/>
                  </a:lnTo>
                  <a:lnTo>
                    <a:pt x="174" y="445"/>
                  </a:lnTo>
                  <a:lnTo>
                    <a:pt x="154" y="526"/>
                  </a:lnTo>
                  <a:lnTo>
                    <a:pt x="150" y="632"/>
                  </a:lnTo>
                  <a:lnTo>
                    <a:pt x="156" y="727"/>
                  </a:lnTo>
                  <a:lnTo>
                    <a:pt x="182" y="844"/>
                  </a:lnTo>
                  <a:lnTo>
                    <a:pt x="228" y="949"/>
                  </a:lnTo>
                  <a:lnTo>
                    <a:pt x="267" y="1010"/>
                  </a:lnTo>
                  <a:lnTo>
                    <a:pt x="292" y="1053"/>
                  </a:lnTo>
                  <a:lnTo>
                    <a:pt x="295" y="1087"/>
                  </a:lnTo>
                  <a:lnTo>
                    <a:pt x="274" y="1102"/>
                  </a:lnTo>
                  <a:lnTo>
                    <a:pt x="224" y="1109"/>
                  </a:lnTo>
                  <a:lnTo>
                    <a:pt x="150" y="1136"/>
                  </a:lnTo>
                  <a:lnTo>
                    <a:pt x="93" y="1170"/>
                  </a:lnTo>
                  <a:lnTo>
                    <a:pt x="57" y="1210"/>
                  </a:lnTo>
                  <a:lnTo>
                    <a:pt x="25" y="1201"/>
                  </a:lnTo>
                  <a:lnTo>
                    <a:pt x="0" y="1154"/>
                  </a:lnTo>
                  <a:lnTo>
                    <a:pt x="0" y="1114"/>
                  </a:lnTo>
                  <a:lnTo>
                    <a:pt x="57" y="1079"/>
                  </a:lnTo>
                  <a:lnTo>
                    <a:pt x="154" y="1057"/>
                  </a:lnTo>
                  <a:lnTo>
                    <a:pt x="242" y="1044"/>
                  </a:lnTo>
                  <a:lnTo>
                    <a:pt x="204" y="997"/>
                  </a:lnTo>
                  <a:lnTo>
                    <a:pt x="178" y="936"/>
                  </a:lnTo>
                  <a:lnTo>
                    <a:pt x="146" y="848"/>
                  </a:lnTo>
                  <a:lnTo>
                    <a:pt x="111" y="758"/>
                  </a:lnTo>
                  <a:lnTo>
                    <a:pt x="100" y="644"/>
                  </a:lnTo>
                  <a:lnTo>
                    <a:pt x="97" y="535"/>
                  </a:lnTo>
                  <a:lnTo>
                    <a:pt x="121" y="431"/>
                  </a:lnTo>
                  <a:lnTo>
                    <a:pt x="168" y="292"/>
                  </a:lnTo>
                  <a:lnTo>
                    <a:pt x="204" y="2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3917" y="1344"/>
              <a:ext cx="211" cy="457"/>
            </a:xfrm>
            <a:custGeom>
              <a:avLst/>
              <a:gdLst/>
              <a:ahLst/>
              <a:cxnLst>
                <a:cxn ang="0">
                  <a:pos x="13" y="1314"/>
                </a:cxn>
                <a:cxn ang="0">
                  <a:pos x="0" y="1257"/>
                </a:cxn>
                <a:cxn ang="0">
                  <a:pos x="20" y="1212"/>
                </a:cxn>
                <a:cxn ang="0">
                  <a:pos x="73" y="1169"/>
                </a:cxn>
                <a:cxn ang="0">
                  <a:pos x="172" y="1085"/>
                </a:cxn>
                <a:cxn ang="0">
                  <a:pos x="292" y="957"/>
                </a:cxn>
                <a:cxn ang="0">
                  <a:pos x="357" y="843"/>
                </a:cxn>
                <a:cxn ang="0">
                  <a:pos x="386" y="780"/>
                </a:cxn>
                <a:cxn ang="0">
                  <a:pos x="417" y="612"/>
                </a:cxn>
                <a:cxn ang="0">
                  <a:pos x="412" y="379"/>
                </a:cxn>
                <a:cxn ang="0">
                  <a:pos x="399" y="265"/>
                </a:cxn>
                <a:cxn ang="0">
                  <a:pos x="391" y="220"/>
                </a:cxn>
                <a:cxn ang="0">
                  <a:pos x="270" y="159"/>
                </a:cxn>
                <a:cxn ang="0">
                  <a:pos x="266" y="136"/>
                </a:cxn>
                <a:cxn ang="0">
                  <a:pos x="279" y="124"/>
                </a:cxn>
                <a:cxn ang="0">
                  <a:pos x="391" y="159"/>
                </a:cxn>
                <a:cxn ang="0">
                  <a:pos x="417" y="150"/>
                </a:cxn>
                <a:cxn ang="0">
                  <a:pos x="348" y="18"/>
                </a:cxn>
                <a:cxn ang="0">
                  <a:pos x="357" y="0"/>
                </a:cxn>
                <a:cxn ang="0">
                  <a:pos x="382" y="5"/>
                </a:cxn>
                <a:cxn ang="0">
                  <a:pos x="446" y="120"/>
                </a:cxn>
                <a:cxn ang="0">
                  <a:pos x="464" y="124"/>
                </a:cxn>
                <a:cxn ang="0">
                  <a:pos x="498" y="5"/>
                </a:cxn>
                <a:cxn ang="0">
                  <a:pos x="520" y="0"/>
                </a:cxn>
                <a:cxn ang="0">
                  <a:pos x="529" y="22"/>
                </a:cxn>
                <a:cxn ang="0">
                  <a:pos x="502" y="150"/>
                </a:cxn>
                <a:cxn ang="0">
                  <a:pos x="511" y="168"/>
                </a:cxn>
                <a:cxn ang="0">
                  <a:pos x="614" y="150"/>
                </a:cxn>
                <a:cxn ang="0">
                  <a:pos x="632" y="159"/>
                </a:cxn>
                <a:cxn ang="0">
                  <a:pos x="627" y="181"/>
                </a:cxn>
                <a:cxn ang="0">
                  <a:pos x="489" y="216"/>
                </a:cxn>
                <a:cxn ang="0">
                  <a:pos x="477" y="234"/>
                </a:cxn>
                <a:cxn ang="0">
                  <a:pos x="464" y="313"/>
                </a:cxn>
                <a:cxn ang="0">
                  <a:pos x="464" y="428"/>
                </a:cxn>
                <a:cxn ang="0">
                  <a:pos x="468" y="596"/>
                </a:cxn>
                <a:cxn ang="0">
                  <a:pos x="464" y="750"/>
                </a:cxn>
                <a:cxn ang="0">
                  <a:pos x="455" y="820"/>
                </a:cxn>
                <a:cxn ang="0">
                  <a:pos x="386" y="931"/>
                </a:cxn>
                <a:cxn ang="0">
                  <a:pos x="310" y="1045"/>
                </a:cxn>
                <a:cxn ang="0">
                  <a:pos x="227" y="1169"/>
                </a:cxn>
                <a:cxn ang="0">
                  <a:pos x="158" y="1287"/>
                </a:cxn>
                <a:cxn ang="0">
                  <a:pos x="111" y="1353"/>
                </a:cxn>
                <a:cxn ang="0">
                  <a:pos x="42" y="1371"/>
                </a:cxn>
                <a:cxn ang="0">
                  <a:pos x="13" y="1314"/>
                </a:cxn>
              </a:cxnLst>
              <a:rect l="0" t="0" r="r" b="b"/>
              <a:pathLst>
                <a:path w="632" h="1371">
                  <a:moveTo>
                    <a:pt x="13" y="1314"/>
                  </a:moveTo>
                  <a:lnTo>
                    <a:pt x="0" y="1257"/>
                  </a:lnTo>
                  <a:lnTo>
                    <a:pt x="20" y="1212"/>
                  </a:lnTo>
                  <a:lnTo>
                    <a:pt x="73" y="1169"/>
                  </a:lnTo>
                  <a:lnTo>
                    <a:pt x="172" y="1085"/>
                  </a:lnTo>
                  <a:lnTo>
                    <a:pt x="292" y="957"/>
                  </a:lnTo>
                  <a:lnTo>
                    <a:pt x="357" y="843"/>
                  </a:lnTo>
                  <a:lnTo>
                    <a:pt x="386" y="780"/>
                  </a:lnTo>
                  <a:lnTo>
                    <a:pt x="417" y="612"/>
                  </a:lnTo>
                  <a:lnTo>
                    <a:pt x="412" y="379"/>
                  </a:lnTo>
                  <a:lnTo>
                    <a:pt x="399" y="265"/>
                  </a:lnTo>
                  <a:lnTo>
                    <a:pt x="391" y="220"/>
                  </a:lnTo>
                  <a:lnTo>
                    <a:pt x="270" y="159"/>
                  </a:lnTo>
                  <a:lnTo>
                    <a:pt x="266" y="136"/>
                  </a:lnTo>
                  <a:lnTo>
                    <a:pt x="279" y="124"/>
                  </a:lnTo>
                  <a:lnTo>
                    <a:pt x="391" y="159"/>
                  </a:lnTo>
                  <a:lnTo>
                    <a:pt x="417" y="150"/>
                  </a:lnTo>
                  <a:lnTo>
                    <a:pt x="348" y="18"/>
                  </a:lnTo>
                  <a:lnTo>
                    <a:pt x="357" y="0"/>
                  </a:lnTo>
                  <a:lnTo>
                    <a:pt x="382" y="5"/>
                  </a:lnTo>
                  <a:lnTo>
                    <a:pt x="446" y="120"/>
                  </a:lnTo>
                  <a:lnTo>
                    <a:pt x="464" y="124"/>
                  </a:lnTo>
                  <a:lnTo>
                    <a:pt x="498" y="5"/>
                  </a:lnTo>
                  <a:lnTo>
                    <a:pt x="520" y="0"/>
                  </a:lnTo>
                  <a:lnTo>
                    <a:pt x="529" y="22"/>
                  </a:lnTo>
                  <a:lnTo>
                    <a:pt x="502" y="150"/>
                  </a:lnTo>
                  <a:lnTo>
                    <a:pt x="511" y="168"/>
                  </a:lnTo>
                  <a:lnTo>
                    <a:pt x="614" y="150"/>
                  </a:lnTo>
                  <a:lnTo>
                    <a:pt x="632" y="159"/>
                  </a:lnTo>
                  <a:lnTo>
                    <a:pt x="627" y="181"/>
                  </a:lnTo>
                  <a:lnTo>
                    <a:pt x="489" y="216"/>
                  </a:lnTo>
                  <a:lnTo>
                    <a:pt x="477" y="234"/>
                  </a:lnTo>
                  <a:lnTo>
                    <a:pt x="464" y="313"/>
                  </a:lnTo>
                  <a:lnTo>
                    <a:pt x="464" y="428"/>
                  </a:lnTo>
                  <a:lnTo>
                    <a:pt x="468" y="596"/>
                  </a:lnTo>
                  <a:lnTo>
                    <a:pt x="464" y="750"/>
                  </a:lnTo>
                  <a:lnTo>
                    <a:pt x="455" y="820"/>
                  </a:lnTo>
                  <a:lnTo>
                    <a:pt x="386" y="931"/>
                  </a:lnTo>
                  <a:lnTo>
                    <a:pt x="310" y="1045"/>
                  </a:lnTo>
                  <a:lnTo>
                    <a:pt x="227" y="1169"/>
                  </a:lnTo>
                  <a:lnTo>
                    <a:pt x="158" y="1287"/>
                  </a:lnTo>
                  <a:lnTo>
                    <a:pt x="111" y="1353"/>
                  </a:lnTo>
                  <a:lnTo>
                    <a:pt x="42" y="1371"/>
                  </a:lnTo>
                  <a:lnTo>
                    <a:pt x="13" y="13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3600" y="1722"/>
              <a:ext cx="220" cy="374"/>
            </a:xfrm>
            <a:custGeom>
              <a:avLst/>
              <a:gdLst/>
              <a:ahLst/>
              <a:cxnLst>
                <a:cxn ang="0">
                  <a:pos x="477" y="110"/>
                </a:cxn>
                <a:cxn ang="0">
                  <a:pos x="546" y="30"/>
                </a:cxn>
                <a:cxn ang="0">
                  <a:pos x="589" y="0"/>
                </a:cxn>
                <a:cxn ang="0">
                  <a:pos x="623" y="6"/>
                </a:cxn>
                <a:cxn ang="0">
                  <a:pos x="658" y="30"/>
                </a:cxn>
                <a:cxn ang="0">
                  <a:pos x="658" y="79"/>
                </a:cxn>
                <a:cxn ang="0">
                  <a:pos x="649" y="149"/>
                </a:cxn>
                <a:cxn ang="0">
                  <a:pos x="623" y="199"/>
                </a:cxn>
                <a:cxn ang="0">
                  <a:pos x="593" y="219"/>
                </a:cxn>
                <a:cxn ang="0">
                  <a:pos x="528" y="250"/>
                </a:cxn>
                <a:cxn ang="0">
                  <a:pos x="446" y="320"/>
                </a:cxn>
                <a:cxn ang="0">
                  <a:pos x="361" y="430"/>
                </a:cxn>
                <a:cxn ang="0">
                  <a:pos x="327" y="519"/>
                </a:cxn>
                <a:cxn ang="0">
                  <a:pos x="279" y="624"/>
                </a:cxn>
                <a:cxn ang="0">
                  <a:pos x="254" y="703"/>
                </a:cxn>
                <a:cxn ang="0">
                  <a:pos x="219" y="804"/>
                </a:cxn>
                <a:cxn ang="0">
                  <a:pos x="205" y="879"/>
                </a:cxn>
                <a:cxn ang="0">
                  <a:pos x="219" y="953"/>
                </a:cxn>
                <a:cxn ang="0">
                  <a:pos x="249" y="1013"/>
                </a:cxn>
                <a:cxn ang="0">
                  <a:pos x="262" y="1033"/>
                </a:cxn>
                <a:cxn ang="0">
                  <a:pos x="254" y="1053"/>
                </a:cxn>
                <a:cxn ang="0">
                  <a:pos x="240" y="1059"/>
                </a:cxn>
                <a:cxn ang="0">
                  <a:pos x="189" y="958"/>
                </a:cxn>
                <a:cxn ang="0">
                  <a:pos x="176" y="968"/>
                </a:cxn>
                <a:cxn ang="0">
                  <a:pos x="189" y="1093"/>
                </a:cxn>
                <a:cxn ang="0">
                  <a:pos x="171" y="1103"/>
                </a:cxn>
                <a:cxn ang="0">
                  <a:pos x="158" y="1088"/>
                </a:cxn>
                <a:cxn ang="0">
                  <a:pos x="151" y="968"/>
                </a:cxn>
                <a:cxn ang="0">
                  <a:pos x="133" y="968"/>
                </a:cxn>
                <a:cxn ang="0">
                  <a:pos x="133" y="1088"/>
                </a:cxn>
                <a:cxn ang="0">
                  <a:pos x="120" y="1123"/>
                </a:cxn>
                <a:cxn ang="0">
                  <a:pos x="98" y="1103"/>
                </a:cxn>
                <a:cxn ang="0">
                  <a:pos x="116" y="918"/>
                </a:cxn>
                <a:cxn ang="0">
                  <a:pos x="107" y="903"/>
                </a:cxn>
                <a:cxn ang="0">
                  <a:pos x="60" y="913"/>
                </a:cxn>
                <a:cxn ang="0">
                  <a:pos x="8" y="903"/>
                </a:cxn>
                <a:cxn ang="0">
                  <a:pos x="0" y="874"/>
                </a:cxn>
                <a:cxn ang="0">
                  <a:pos x="39" y="879"/>
                </a:cxn>
                <a:cxn ang="0">
                  <a:pos x="89" y="874"/>
                </a:cxn>
                <a:cxn ang="0">
                  <a:pos x="142" y="833"/>
                </a:cxn>
                <a:cxn ang="0">
                  <a:pos x="219" y="654"/>
                </a:cxn>
                <a:cxn ang="0">
                  <a:pos x="267" y="508"/>
                </a:cxn>
                <a:cxn ang="0">
                  <a:pos x="309" y="404"/>
                </a:cxn>
                <a:cxn ang="0">
                  <a:pos x="361" y="310"/>
                </a:cxn>
                <a:cxn ang="0">
                  <a:pos x="417" y="209"/>
                </a:cxn>
                <a:cxn ang="0">
                  <a:pos x="451" y="144"/>
                </a:cxn>
                <a:cxn ang="0">
                  <a:pos x="477" y="110"/>
                </a:cxn>
              </a:cxnLst>
              <a:rect l="0" t="0" r="r" b="b"/>
              <a:pathLst>
                <a:path w="658" h="1123">
                  <a:moveTo>
                    <a:pt x="477" y="110"/>
                  </a:moveTo>
                  <a:lnTo>
                    <a:pt x="546" y="30"/>
                  </a:lnTo>
                  <a:lnTo>
                    <a:pt x="589" y="0"/>
                  </a:lnTo>
                  <a:lnTo>
                    <a:pt x="623" y="6"/>
                  </a:lnTo>
                  <a:lnTo>
                    <a:pt x="658" y="30"/>
                  </a:lnTo>
                  <a:lnTo>
                    <a:pt x="658" y="79"/>
                  </a:lnTo>
                  <a:lnTo>
                    <a:pt x="649" y="149"/>
                  </a:lnTo>
                  <a:lnTo>
                    <a:pt x="623" y="199"/>
                  </a:lnTo>
                  <a:lnTo>
                    <a:pt x="593" y="219"/>
                  </a:lnTo>
                  <a:lnTo>
                    <a:pt x="528" y="250"/>
                  </a:lnTo>
                  <a:lnTo>
                    <a:pt x="446" y="320"/>
                  </a:lnTo>
                  <a:lnTo>
                    <a:pt x="361" y="430"/>
                  </a:lnTo>
                  <a:lnTo>
                    <a:pt x="327" y="519"/>
                  </a:lnTo>
                  <a:lnTo>
                    <a:pt x="279" y="624"/>
                  </a:lnTo>
                  <a:lnTo>
                    <a:pt x="254" y="703"/>
                  </a:lnTo>
                  <a:lnTo>
                    <a:pt x="219" y="804"/>
                  </a:lnTo>
                  <a:lnTo>
                    <a:pt x="205" y="879"/>
                  </a:lnTo>
                  <a:lnTo>
                    <a:pt x="219" y="953"/>
                  </a:lnTo>
                  <a:lnTo>
                    <a:pt x="249" y="1013"/>
                  </a:lnTo>
                  <a:lnTo>
                    <a:pt x="262" y="1033"/>
                  </a:lnTo>
                  <a:lnTo>
                    <a:pt x="254" y="1053"/>
                  </a:lnTo>
                  <a:lnTo>
                    <a:pt x="240" y="1059"/>
                  </a:lnTo>
                  <a:lnTo>
                    <a:pt x="189" y="958"/>
                  </a:lnTo>
                  <a:lnTo>
                    <a:pt x="176" y="968"/>
                  </a:lnTo>
                  <a:lnTo>
                    <a:pt x="189" y="1093"/>
                  </a:lnTo>
                  <a:lnTo>
                    <a:pt x="171" y="1103"/>
                  </a:lnTo>
                  <a:lnTo>
                    <a:pt x="158" y="1088"/>
                  </a:lnTo>
                  <a:lnTo>
                    <a:pt x="151" y="968"/>
                  </a:lnTo>
                  <a:lnTo>
                    <a:pt x="133" y="968"/>
                  </a:lnTo>
                  <a:lnTo>
                    <a:pt x="133" y="1088"/>
                  </a:lnTo>
                  <a:lnTo>
                    <a:pt x="120" y="1123"/>
                  </a:lnTo>
                  <a:lnTo>
                    <a:pt x="98" y="1103"/>
                  </a:lnTo>
                  <a:lnTo>
                    <a:pt x="116" y="918"/>
                  </a:lnTo>
                  <a:lnTo>
                    <a:pt x="107" y="903"/>
                  </a:lnTo>
                  <a:lnTo>
                    <a:pt x="60" y="913"/>
                  </a:lnTo>
                  <a:lnTo>
                    <a:pt x="8" y="903"/>
                  </a:lnTo>
                  <a:lnTo>
                    <a:pt x="0" y="874"/>
                  </a:lnTo>
                  <a:lnTo>
                    <a:pt x="39" y="879"/>
                  </a:lnTo>
                  <a:lnTo>
                    <a:pt x="89" y="874"/>
                  </a:lnTo>
                  <a:lnTo>
                    <a:pt x="142" y="833"/>
                  </a:lnTo>
                  <a:lnTo>
                    <a:pt x="219" y="654"/>
                  </a:lnTo>
                  <a:lnTo>
                    <a:pt x="267" y="508"/>
                  </a:lnTo>
                  <a:lnTo>
                    <a:pt x="309" y="404"/>
                  </a:lnTo>
                  <a:lnTo>
                    <a:pt x="361" y="310"/>
                  </a:lnTo>
                  <a:lnTo>
                    <a:pt x="417" y="209"/>
                  </a:lnTo>
                  <a:lnTo>
                    <a:pt x="451" y="144"/>
                  </a:lnTo>
                  <a:lnTo>
                    <a:pt x="477" y="1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1676400" y="2057400"/>
          <a:ext cx="533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D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+mn-lt"/>
                        </a:rPr>
                        <a:t>x</a:t>
                      </a:r>
                      <a:r>
                        <a:rPr lang="en-US" baseline="-25000" dirty="0" smtClean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+mn-lt"/>
                        </a:rPr>
                        <a:t>x</a:t>
                      </a:r>
                      <a:r>
                        <a:rPr lang="en-US" baseline="-25000" dirty="0" smtClean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MT Extra"/>
                          <a:sym typeface="MT Extra"/>
                        </a:rPr>
                        <a:t></a:t>
                      </a:r>
                      <a:endParaRPr lang="en-US" dirty="0" smtClean="0">
                        <a:latin typeface="MT Extra"/>
                      </a:endParaRP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+mn-lt"/>
                        </a:rPr>
                        <a:t>x</a:t>
                      </a:r>
                      <a:r>
                        <a:rPr lang="en-US" baseline="-25000" dirty="0" err="1" smtClean="0">
                          <a:latin typeface="+mn-lt"/>
                        </a:rPr>
                        <a:t>n</a:t>
                      </a:r>
                      <a:endParaRPr lang="en-US" baseline="-2500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6705600" y="2057400"/>
          <a:ext cx="533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D</a:t>
                      </a:r>
                      <a:r>
                        <a:rPr lang="en-US" baseline="-25000" dirty="0" smtClean="0">
                          <a:latin typeface="+mn-lt"/>
                        </a:rPr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+mn-lt"/>
                        </a:rPr>
                        <a:t>y</a:t>
                      </a:r>
                      <a:r>
                        <a:rPr lang="en-US" baseline="-25000" dirty="0" smtClean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+mn-lt"/>
                        </a:rPr>
                        <a:t>y</a:t>
                      </a:r>
                      <a:r>
                        <a:rPr lang="en-US" baseline="-25000" dirty="0" smtClean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MT Extra"/>
                          <a:sym typeface="MT Extra"/>
                        </a:rPr>
                        <a:t></a:t>
                      </a:r>
                      <a:endParaRPr lang="en-US" dirty="0" smtClean="0">
                        <a:latin typeface="MT Extra"/>
                      </a:endParaRPr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err="1" smtClean="0">
                          <a:latin typeface="+mn-lt"/>
                        </a:rPr>
                        <a:t>y</a:t>
                      </a:r>
                      <a:r>
                        <a:rPr lang="en-US" baseline="-25000" dirty="0" err="1" smtClean="0">
                          <a:latin typeface="+mn-lt"/>
                        </a:rPr>
                        <a:t>m</a:t>
                      </a:r>
                      <a:endParaRPr lang="en-US" baseline="-2500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Rectangle 55"/>
          <p:cNvSpPr/>
          <p:nvPr/>
        </p:nvSpPr>
        <p:spPr>
          <a:xfrm>
            <a:off x="1295400" y="4267200"/>
            <a:ext cx="1338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/>
              </a:rPr>
              <a:t>Z</a:t>
            </a:r>
            <a:r>
              <a:rPr lang="en-US" baseline="-25000" dirty="0" smtClean="0">
                <a:latin typeface="Calibri"/>
              </a:rPr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Symbol"/>
                <a:sym typeface="Symbol"/>
              </a:rPr>
              <a:t></a:t>
            </a:r>
            <a:r>
              <a:rPr lang="en-US" dirty="0" smtClean="0"/>
              <a:t> f(D</a:t>
            </a:r>
            <a:r>
              <a:rPr lang="en-US" baseline="-25000" dirty="0" smtClean="0"/>
              <a:t>A</a:t>
            </a:r>
            <a:r>
              <a:rPr lang="en-US" dirty="0" smtClean="0"/>
              <a:t>,D</a:t>
            </a:r>
            <a:r>
              <a:rPr lang="en-US" baseline="-25000" dirty="0" smtClean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 rot="10800000" flipV="1">
            <a:off x="2057400" y="3886200"/>
            <a:ext cx="6858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172200" y="3886200"/>
            <a:ext cx="7620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553200" y="4191000"/>
            <a:ext cx="1280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/>
              </a:rPr>
              <a:t>Z</a:t>
            </a:r>
            <a:r>
              <a:rPr lang="en-US" baseline="-25000" dirty="0" smtClean="0">
                <a:latin typeface="Calibri"/>
              </a:rPr>
              <a:t>B</a:t>
            </a:r>
            <a:r>
              <a:rPr lang="en-US" dirty="0" smtClean="0">
                <a:latin typeface="Symbol"/>
                <a:sym typeface="Symbol"/>
              </a:rPr>
              <a:t></a:t>
            </a:r>
            <a:r>
              <a:rPr lang="en-US" dirty="0" smtClean="0"/>
              <a:t> f(D</a:t>
            </a:r>
            <a:r>
              <a:rPr lang="en-US" baseline="-25000" dirty="0" smtClean="0"/>
              <a:t>A</a:t>
            </a:r>
            <a:r>
              <a:rPr lang="en-US" dirty="0" smtClean="0"/>
              <a:t>,D</a:t>
            </a:r>
            <a:r>
              <a:rPr lang="en-US" baseline="-25000" dirty="0" smtClean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3" name="Content Placeholder 2"/>
          <p:cNvSpPr txBox="1">
            <a:spLocks/>
          </p:cNvSpPr>
          <p:nvPr/>
        </p:nvSpPr>
        <p:spPr>
          <a:xfrm>
            <a:off x="457200" y="5105400"/>
            <a:ext cx="8229600" cy="11890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A’s view should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be a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</a:rPr>
              <a:t>differentially private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function of </a:t>
            </a:r>
            <a:r>
              <a:rPr kumimoji="0" lang="en-US" sz="24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</a:t>
            </a:r>
            <a:r>
              <a:rPr kumimoji="0" lang="en-US" sz="24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B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(even if A deviates from protocol), and vice-versa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 animBg="1"/>
      <p:bldP spid="19" grpId="0"/>
      <p:bldP spid="56" grpId="0"/>
      <p:bldP spid="62" grpId="0"/>
      <p:bldP spid="6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Two-Party Differential Privacy</a:t>
            </a:r>
            <a:b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</a:b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CA" sz="2800" dirty="0" smtClean="0">
                <a:latin typeface="Comic Sans MS" pitchFamily="66" charset="0"/>
              </a:rPr>
              <a:t>Let P(</a:t>
            </a:r>
            <a:r>
              <a:rPr lang="en-CA" sz="2800" dirty="0" err="1" smtClean="0">
                <a:latin typeface="Comic Sans MS" pitchFamily="66" charset="0"/>
              </a:rPr>
              <a:t>x,y</a:t>
            </a:r>
            <a:r>
              <a:rPr lang="en-CA" sz="2800" dirty="0" smtClean="0">
                <a:latin typeface="Comic Sans MS" pitchFamily="66" charset="0"/>
              </a:rPr>
              <a:t>) be a 2-party protocol. </a:t>
            </a:r>
            <a:r>
              <a:rPr lang="en-CA" sz="2800" b="1" dirty="0" smtClean="0">
                <a:solidFill>
                  <a:srgbClr val="FF0000"/>
                </a:solidFill>
                <a:latin typeface="Comic Sans MS" pitchFamily="66" charset="0"/>
              </a:rPr>
              <a:t>P is </a:t>
            </a:r>
            <a:r>
              <a:rPr lang="el-GR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ε</a:t>
            </a:r>
            <a:r>
              <a:rPr lang="en-CA" sz="2800" b="1" dirty="0" smtClean="0">
                <a:solidFill>
                  <a:srgbClr val="FF0000"/>
                </a:solidFill>
                <a:latin typeface="Comic Sans MS" pitchFamily="66" charset="0"/>
              </a:rPr>
              <a:t>-DP </a:t>
            </a:r>
            <a:r>
              <a:rPr lang="en-CA" sz="2800" dirty="0" smtClean="0">
                <a:latin typeface="Comic Sans MS" pitchFamily="66" charset="0"/>
              </a:rPr>
              <a:t>if:</a:t>
            </a:r>
          </a:p>
          <a:p>
            <a:pPr>
              <a:buNone/>
            </a:pPr>
            <a:r>
              <a:rPr lang="en-CA" sz="2800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en-CA" sz="2800" dirty="0" smtClean="0">
                <a:latin typeface="Comic Sans MS" pitchFamily="66" charset="0"/>
              </a:rPr>
              <a:t>(1) for all y,  for every pair x, x’ that are </a:t>
            </a:r>
            <a:r>
              <a:rPr lang="en-CA" sz="2800" dirty="0" err="1" smtClean="0">
                <a:latin typeface="Comic Sans MS" pitchFamily="66" charset="0"/>
              </a:rPr>
              <a:t>neighbors</a:t>
            </a:r>
            <a:r>
              <a:rPr lang="en-CA" sz="2800" dirty="0" smtClean="0">
                <a:latin typeface="Comic Sans MS" pitchFamily="66" charset="0"/>
              </a:rPr>
              <a:t>, and for every transcript </a:t>
            </a:r>
            <a:r>
              <a:rPr lang="el-GR" sz="28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800" dirty="0" smtClean="0">
                <a:latin typeface="Comic Sans MS" pitchFamily="66" charset="0"/>
              </a:rPr>
              <a:t>, </a:t>
            </a:r>
          </a:p>
          <a:p>
            <a:pPr>
              <a:buNone/>
            </a:pPr>
            <a:r>
              <a:rPr lang="en-CA" sz="2800" dirty="0" smtClean="0">
                <a:latin typeface="Comic Sans MS" pitchFamily="66" charset="0"/>
              </a:rPr>
              <a:t>   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</a:rPr>
              <a:t>Pr[P(</a:t>
            </a:r>
            <a:r>
              <a:rPr lang="en-CA" sz="2800" b="1" dirty="0" err="1" smtClean="0">
                <a:solidFill>
                  <a:srgbClr val="200BBF"/>
                </a:solidFill>
                <a:latin typeface="Comic Sans MS" pitchFamily="66" charset="0"/>
              </a:rPr>
              <a:t>x,y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</a:rPr>
              <a:t>) = </a:t>
            </a:r>
            <a:r>
              <a:rPr lang="el-GR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</a:rPr>
              <a:t> ] 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≤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</a:rPr>
              <a:t> exp(</a:t>
            </a:r>
            <a:r>
              <a:rPr lang="el-GR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ε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</a:rPr>
              <a:t>) Pr[P(</a:t>
            </a:r>
            <a:r>
              <a:rPr lang="en-CA" sz="2800" b="1" dirty="0" err="1" smtClean="0">
                <a:solidFill>
                  <a:srgbClr val="200BBF"/>
                </a:solidFill>
                <a:latin typeface="Comic Sans MS" pitchFamily="66" charset="0"/>
              </a:rPr>
              <a:t>x’,y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</a:rPr>
              <a:t>) = </a:t>
            </a:r>
            <a:r>
              <a:rPr lang="el-GR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</a:rPr>
              <a:t> ]</a:t>
            </a:r>
          </a:p>
          <a:p>
            <a:pPr>
              <a:buNone/>
            </a:pPr>
            <a:r>
              <a:rPr lang="en-CA" sz="2800" dirty="0" smtClean="0">
                <a:latin typeface="Comic Sans MS" pitchFamily="66" charset="0"/>
              </a:rPr>
              <a:t>(2) symmetrically, for all x, for every pair of </a:t>
            </a:r>
            <a:r>
              <a:rPr lang="en-CA" sz="2800" dirty="0" err="1" smtClean="0">
                <a:latin typeface="Comic Sans MS" pitchFamily="66" charset="0"/>
              </a:rPr>
              <a:t>neighbors</a:t>
            </a:r>
            <a:r>
              <a:rPr lang="en-CA" sz="2800" dirty="0" smtClean="0">
                <a:latin typeface="Comic Sans MS" pitchFamily="66" charset="0"/>
              </a:rPr>
              <a:t> </a:t>
            </a:r>
            <a:r>
              <a:rPr lang="en-CA" sz="2800" dirty="0" err="1" smtClean="0">
                <a:latin typeface="Comic Sans MS" pitchFamily="66" charset="0"/>
              </a:rPr>
              <a:t>y,y</a:t>
            </a:r>
            <a:r>
              <a:rPr lang="en-CA" sz="2800" dirty="0" smtClean="0">
                <a:latin typeface="Comic Sans MS" pitchFamily="66" charset="0"/>
              </a:rPr>
              <a:t>’ and for every transcript </a:t>
            </a:r>
            <a:r>
              <a:rPr lang="el-GR" sz="2800" dirty="0" smtClean="0">
                <a:latin typeface="Comic Sans MS" pitchFamily="66" charset="0"/>
                <a:ea typeface="Cambria Math"/>
              </a:rPr>
              <a:t>π</a:t>
            </a:r>
            <a:endParaRPr lang="en-CA" sz="2800" dirty="0" smtClean="0">
              <a:latin typeface="Comic Sans MS" pitchFamily="66" charset="0"/>
              <a:ea typeface="Cambria Math"/>
            </a:endParaRPr>
          </a:p>
          <a:p>
            <a:pPr>
              <a:buNone/>
            </a:pPr>
            <a:r>
              <a:rPr lang="en-CA" sz="2800" dirty="0" smtClean="0">
                <a:latin typeface="Comic Sans MS" pitchFamily="66" charset="0"/>
                <a:ea typeface="Cambria Math"/>
              </a:rPr>
              <a:t>	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Pr[P(</a:t>
            </a:r>
            <a:r>
              <a:rPr lang="en-CA" sz="2800" b="1" dirty="0" err="1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x,y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)=</a:t>
            </a:r>
            <a:r>
              <a:rPr lang="el-GR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 ] ≤ exp(</a:t>
            </a:r>
            <a:r>
              <a:rPr lang="el-GR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ε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) Pr[P(</a:t>
            </a:r>
            <a:r>
              <a:rPr lang="en-CA" sz="2800" b="1" dirty="0" err="1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x,y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’) = </a:t>
            </a:r>
            <a:r>
              <a:rPr lang="el-GR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]</a:t>
            </a:r>
          </a:p>
          <a:p>
            <a:endParaRPr lang="en-CA" sz="2800" b="1" dirty="0" smtClean="0">
              <a:solidFill>
                <a:srgbClr val="200BBF"/>
              </a:solidFill>
              <a:latin typeface="Comic Sans MS" pitchFamily="66" charset="0"/>
              <a:ea typeface="Cambria Math"/>
            </a:endParaRPr>
          </a:p>
          <a:p>
            <a:r>
              <a:rPr lang="en-CA" sz="2800" b="1" dirty="0" smtClean="0">
                <a:solidFill>
                  <a:srgbClr val="00B050"/>
                </a:solidFill>
                <a:latin typeface="Comic Sans MS" pitchFamily="66" charset="0"/>
                <a:ea typeface="Cambria Math"/>
              </a:rPr>
              <a:t>Privacy and accuracy are the important parameters</a:t>
            </a:r>
            <a:endParaRPr lang="en-CA" sz="2800" b="1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CA" b="1" dirty="0" smtClean="0">
                <a:solidFill>
                  <a:srgbClr val="9B08B8"/>
                </a:solidFill>
                <a:latin typeface="Comic Sans MS" pitchFamily="66" charset="0"/>
              </a:rPr>
              <a:t>Examples</a:t>
            </a:r>
            <a:endParaRPr lang="en-CA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Ones(</a:t>
            </a:r>
            <a:r>
              <a:rPr lang="en-CA" b="1" dirty="0" err="1" smtClean="0">
                <a:solidFill>
                  <a:srgbClr val="FF0000"/>
                </a:solidFill>
                <a:latin typeface="Comic Sans MS" pitchFamily="66" charset="0"/>
              </a:rPr>
              <a:t>x,y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CA" dirty="0" smtClean="0">
                <a:latin typeface="Comic Sans MS" pitchFamily="66" charset="0"/>
              </a:rPr>
              <a:t> = the number of ones in </a:t>
            </a:r>
            <a:r>
              <a:rPr lang="en-CA" dirty="0" err="1" smtClean="0">
                <a:latin typeface="Comic Sans MS" pitchFamily="66" charset="0"/>
              </a:rPr>
              <a:t>xy</a:t>
            </a:r>
            <a:r>
              <a:rPr lang="en-CA" dirty="0" smtClean="0">
                <a:latin typeface="Comic Sans MS" pitchFamily="66" charset="0"/>
              </a:rPr>
              <a:t> </a:t>
            </a:r>
          </a:p>
          <a:p>
            <a:pPr marL="514350" indent="-514350">
              <a:buNone/>
            </a:pPr>
            <a:r>
              <a:rPr lang="en-CA" dirty="0" smtClean="0">
                <a:solidFill>
                  <a:srgbClr val="00B050"/>
                </a:solidFill>
                <a:latin typeface="Comic Sans MS" pitchFamily="66" charset="0"/>
              </a:rPr>
              <a:t>       Ones(00001111,10101010) = 8.</a:t>
            </a:r>
          </a:p>
          <a:p>
            <a:pPr marL="514350" indent="-514350">
              <a:buNone/>
            </a:pPr>
            <a:r>
              <a:rPr lang="en-CA" dirty="0" smtClean="0">
                <a:latin typeface="Comic Sans MS" pitchFamily="66" charset="0"/>
              </a:rPr>
              <a:t>        </a:t>
            </a:r>
          </a:p>
          <a:p>
            <a:pPr marL="514350" indent="-514350">
              <a:buNone/>
            </a:pPr>
            <a:r>
              <a:rPr lang="en-CA" b="1" dirty="0" smtClean="0">
                <a:solidFill>
                  <a:srgbClr val="200BBF"/>
                </a:solidFill>
                <a:latin typeface="Comic Sans MS" pitchFamily="66" charset="0"/>
              </a:rPr>
              <a:t>	  CC(Ones) = </a:t>
            </a:r>
            <a:r>
              <a:rPr lang="en-CA" b="1" dirty="0" err="1" smtClean="0">
                <a:solidFill>
                  <a:srgbClr val="200BBF"/>
                </a:solidFill>
                <a:latin typeface="Comic Sans MS" pitchFamily="66" charset="0"/>
              </a:rPr>
              <a:t>logn</a:t>
            </a:r>
            <a:r>
              <a:rPr lang="en-CA" b="1" dirty="0" smtClean="0">
                <a:solidFill>
                  <a:srgbClr val="200BBF"/>
                </a:solidFill>
                <a:latin typeface="Comic Sans MS" pitchFamily="66" charset="0"/>
              </a:rPr>
              <a:t>. </a:t>
            </a:r>
          </a:p>
          <a:p>
            <a:pPr marL="514350" indent="-514350">
              <a:buNone/>
            </a:pPr>
            <a:r>
              <a:rPr lang="en-CA" b="1" dirty="0" smtClean="0">
                <a:solidFill>
                  <a:srgbClr val="200BBF"/>
                </a:solidFill>
                <a:latin typeface="Comic Sans MS" pitchFamily="66" charset="0"/>
              </a:rPr>
              <a:t>	  There is a low error DP protocol.</a:t>
            </a:r>
          </a:p>
          <a:p>
            <a:pPr marL="514350" indent="-514350">
              <a:buNone/>
            </a:pPr>
            <a:endParaRPr lang="en-CA" dirty="0" smtClean="0">
              <a:latin typeface="Comic Sans MS" pitchFamily="66" charset="0"/>
            </a:endParaRPr>
          </a:p>
          <a:p>
            <a:pPr marL="514350" indent="-514350">
              <a:buNone/>
            </a:pP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2.</a:t>
            </a:r>
            <a:r>
              <a:rPr lang="en-CA" dirty="0" smtClean="0">
                <a:latin typeface="Comic Sans MS" pitchFamily="66" charset="0"/>
              </a:rPr>
              <a:t> 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Hamming Distance HD(</a:t>
            </a:r>
            <a:r>
              <a:rPr lang="en-CA" b="1" dirty="0" err="1" smtClean="0">
                <a:solidFill>
                  <a:srgbClr val="FF0000"/>
                </a:solidFill>
                <a:latin typeface="Comic Sans MS" pitchFamily="66" charset="0"/>
              </a:rPr>
              <a:t>x,y</a:t>
            </a:r>
            <a:r>
              <a:rPr lang="en-CA" b="1" dirty="0" smtClean="0">
                <a:solidFill>
                  <a:srgbClr val="FF0000"/>
                </a:solidFill>
                <a:latin typeface="Comic Sans MS" pitchFamily="66" charset="0"/>
              </a:rPr>
              <a:t>) </a:t>
            </a:r>
            <a:r>
              <a:rPr lang="en-CA" dirty="0" smtClean="0">
                <a:latin typeface="Comic Sans MS" pitchFamily="66" charset="0"/>
              </a:rPr>
              <a:t>= the number of positions </a:t>
            </a:r>
            <a:r>
              <a:rPr lang="en-CA" dirty="0" err="1" smtClean="0">
                <a:latin typeface="Comic Sans MS" pitchFamily="66" charset="0"/>
              </a:rPr>
              <a:t>i</a:t>
            </a:r>
            <a:r>
              <a:rPr lang="en-CA" dirty="0" smtClean="0">
                <a:latin typeface="Comic Sans MS" pitchFamily="66" charset="0"/>
              </a:rPr>
              <a:t> where x</a:t>
            </a:r>
            <a:r>
              <a:rPr lang="en-CA" baseline="-25000" dirty="0" smtClean="0">
                <a:latin typeface="Comic Sans MS" pitchFamily="66" charset="0"/>
              </a:rPr>
              <a:t>i</a:t>
            </a:r>
            <a:r>
              <a:rPr lang="en-CA" dirty="0" smtClean="0">
                <a:latin typeface="Comic Sans MS" pitchFamily="66" charset="0"/>
              </a:rPr>
              <a:t>  </a:t>
            </a:r>
            <a:r>
              <a:rPr lang="en-CA" dirty="0" smtClean="0">
                <a:latin typeface="Cambria Math"/>
                <a:ea typeface="Cambria Math"/>
              </a:rPr>
              <a:t>≠ </a:t>
            </a:r>
            <a:r>
              <a:rPr lang="en-CA" dirty="0" err="1" smtClean="0">
                <a:latin typeface="Comic Sans MS" pitchFamily="66" charset="0"/>
                <a:ea typeface="Cambria Math"/>
              </a:rPr>
              <a:t>y</a:t>
            </a:r>
            <a:r>
              <a:rPr lang="en-CA" baseline="-25000" dirty="0" err="1" smtClean="0">
                <a:latin typeface="Comic Sans MS" pitchFamily="66" charset="0"/>
                <a:ea typeface="Cambria Math"/>
              </a:rPr>
              <a:t>i</a:t>
            </a:r>
            <a:r>
              <a:rPr lang="en-CA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en-CA" dirty="0" smtClean="0">
                <a:latin typeface="Comic Sans MS" pitchFamily="66" charset="0"/>
              </a:rPr>
              <a:t>         </a:t>
            </a:r>
            <a:r>
              <a:rPr lang="en-CA" dirty="0" smtClean="0">
                <a:solidFill>
                  <a:srgbClr val="00B050"/>
                </a:solidFill>
                <a:latin typeface="Comic Sans MS" pitchFamily="66" charset="0"/>
              </a:rPr>
              <a:t>HD(00001111, 10101010) = 4</a:t>
            </a:r>
          </a:p>
          <a:p>
            <a:pPr>
              <a:buNone/>
            </a:pPr>
            <a:r>
              <a:rPr lang="en-CA" dirty="0" smtClean="0">
                <a:solidFill>
                  <a:srgbClr val="00B050"/>
                </a:solidFill>
                <a:latin typeface="Comic Sans MS" pitchFamily="66" charset="0"/>
              </a:rPr>
              <a:t>		</a:t>
            </a:r>
          </a:p>
          <a:p>
            <a:pPr>
              <a:buNone/>
            </a:pPr>
            <a:r>
              <a:rPr lang="en-CA" b="1" dirty="0" smtClean="0">
                <a:solidFill>
                  <a:srgbClr val="200BBF"/>
                </a:solidFill>
                <a:latin typeface="Comic Sans MS" pitchFamily="66" charset="0"/>
              </a:rPr>
              <a:t>		CC(HD)=n. </a:t>
            </a:r>
          </a:p>
          <a:p>
            <a:pPr>
              <a:buNone/>
            </a:pPr>
            <a:r>
              <a:rPr lang="en-CA" b="1" dirty="0" smtClean="0">
                <a:solidFill>
                  <a:srgbClr val="200BBF"/>
                </a:solidFill>
                <a:latin typeface="Comic Sans MS" pitchFamily="66" charset="0"/>
              </a:rPr>
              <a:t>		No low error DP protocol</a:t>
            </a:r>
          </a:p>
          <a:p>
            <a:pPr>
              <a:buNone/>
            </a:pPr>
            <a:endParaRPr lang="en-CA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CA" dirty="0" smtClean="0">
                <a:latin typeface="Comic Sans MS" pitchFamily="66" charset="0"/>
              </a:rPr>
              <a:t>Is this a coincidence?  Is there a connection between low cc and low-error DP protocols?</a:t>
            </a:r>
            <a:endParaRPr lang="en-C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9144000" cy="1143000"/>
          </a:xfrm>
        </p:spPr>
        <p:txBody>
          <a:bodyPr>
            <a:noAutofit/>
          </a:bodyPr>
          <a:lstStyle/>
          <a:p>
            <a:r>
              <a:rPr lang="en-CA" sz="3200" b="1" dirty="0" smtClean="0">
                <a:solidFill>
                  <a:srgbClr val="9B08B8"/>
                </a:solidFill>
                <a:latin typeface="Comic Sans MS" pitchFamily="66" charset="0"/>
              </a:rPr>
              <a:t>Information Cost and DP Protocols</a:t>
            </a:r>
            <a:br>
              <a:rPr lang="en-CA" sz="32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CA" sz="1800" b="1" dirty="0" smtClean="0">
                <a:solidFill>
                  <a:srgbClr val="9B08B8"/>
                </a:solidFill>
                <a:latin typeface="Comic Sans MS" pitchFamily="66" charset="0"/>
              </a:rPr>
              <a:t>[McGregor, </a:t>
            </a:r>
            <a:r>
              <a:rPr lang="en-CA" sz="1800" b="1" dirty="0" err="1" smtClean="0">
                <a:solidFill>
                  <a:srgbClr val="9B08B8"/>
                </a:solidFill>
                <a:latin typeface="Comic Sans MS" pitchFamily="66" charset="0"/>
              </a:rPr>
              <a:t>Mironov</a:t>
            </a:r>
            <a:r>
              <a:rPr lang="en-CA" sz="1800" b="1" dirty="0" smtClean="0">
                <a:solidFill>
                  <a:srgbClr val="9B08B8"/>
                </a:solidFill>
                <a:latin typeface="Comic Sans MS" pitchFamily="66" charset="0"/>
              </a:rPr>
              <a:t>, </a:t>
            </a:r>
            <a:r>
              <a:rPr lang="en-CA" sz="1800" b="1" dirty="0" err="1" smtClean="0">
                <a:solidFill>
                  <a:srgbClr val="9B08B8"/>
                </a:solidFill>
                <a:latin typeface="Comic Sans MS" pitchFamily="66" charset="0"/>
              </a:rPr>
              <a:t>P,Reingold,Talwar,Vadhan</a:t>
            </a:r>
            <a:r>
              <a:rPr lang="en-CA" sz="1800" b="1" dirty="0" smtClean="0">
                <a:solidFill>
                  <a:srgbClr val="9B08B8"/>
                </a:solidFill>
                <a:latin typeface="Comic Sans MS" pitchFamily="66" charset="0"/>
              </a:rPr>
              <a:t>] </a:t>
            </a:r>
            <a:endParaRPr lang="en-CA" sz="18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400" b="1" u="sng" dirty="0" smtClean="0">
                <a:solidFill>
                  <a:srgbClr val="FF0000"/>
                </a:solidFill>
                <a:latin typeface="Comic Sans MS" pitchFamily="66" charset="0"/>
              </a:rPr>
              <a:t>Lemma.</a:t>
            </a:r>
            <a:r>
              <a:rPr lang="en-CA" sz="2400" dirty="0" smtClean="0">
                <a:latin typeface="Comic Sans MS" pitchFamily="66" charset="0"/>
              </a:rPr>
              <a:t> If 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</a:rPr>
              <a:t> has 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ε</a:t>
            </a:r>
            <a:r>
              <a:rPr lang="en-CA" sz="2400" dirty="0" smtClean="0">
                <a:latin typeface="Comic Sans MS" pitchFamily="66" charset="0"/>
              </a:rPr>
              <a:t>-DP, then for every distribution 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μ</a:t>
            </a:r>
            <a:r>
              <a:rPr lang="en-CA" sz="2400" dirty="0" smtClean="0">
                <a:latin typeface="Comic Sans MS" pitchFamily="66" charset="0"/>
              </a:rPr>
              <a:t> on XY, </a:t>
            </a:r>
          </a:p>
          <a:p>
            <a:pPr>
              <a:buNone/>
            </a:pPr>
            <a:r>
              <a:rPr lang="en-CA" sz="2400" dirty="0" smtClean="0">
                <a:latin typeface="Comic Sans MS" pitchFamily="66" charset="0"/>
              </a:rPr>
              <a:t>	IC(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</a:rPr>
              <a:t>,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μ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,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ε</a:t>
            </a:r>
            <a:r>
              <a:rPr lang="en-CA" sz="2400" dirty="0" smtClean="0">
                <a:latin typeface="Comic Sans MS" pitchFamily="66" charset="0"/>
              </a:rPr>
              <a:t>)  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≤</a:t>
            </a:r>
            <a:r>
              <a:rPr lang="en-CA" sz="2400" dirty="0" smtClean="0">
                <a:latin typeface="Comic Sans MS" pitchFamily="66" charset="0"/>
              </a:rPr>
              <a:t> 3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ε</a:t>
            </a:r>
            <a:r>
              <a:rPr lang="en-CA" sz="2400" dirty="0" smtClean="0">
                <a:latin typeface="Comic Sans MS" pitchFamily="66" charset="0"/>
              </a:rPr>
              <a:t>n</a:t>
            </a:r>
          </a:p>
          <a:p>
            <a:pPr>
              <a:buNone/>
            </a:pPr>
            <a:r>
              <a:rPr lang="en-CA" sz="2400" dirty="0" smtClean="0">
                <a:latin typeface="Comic Sans MS" pitchFamily="66" charset="0"/>
              </a:rPr>
              <a:t>Proof sketch:</a:t>
            </a:r>
          </a:p>
          <a:p>
            <a:pPr>
              <a:buNone/>
            </a:pPr>
            <a:r>
              <a:rPr lang="en-CA" sz="2400" dirty="0" smtClean="0">
                <a:latin typeface="Comic Sans MS" pitchFamily="66" charset="0"/>
              </a:rPr>
              <a:t>	 For every </a:t>
            </a:r>
            <a:r>
              <a:rPr lang="en-CA" sz="2400" dirty="0" err="1" smtClean="0">
                <a:latin typeface="Comic Sans MS" pitchFamily="66" charset="0"/>
              </a:rPr>
              <a:t>z,z</a:t>
            </a:r>
            <a:r>
              <a:rPr lang="en-CA" sz="2400" dirty="0" smtClean="0">
                <a:latin typeface="Comic Sans MS" pitchFamily="66" charset="0"/>
              </a:rPr>
              <a:t>’, by 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ε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-DP,  </a:t>
            </a:r>
          </a:p>
          <a:p>
            <a:pPr>
              <a:buNone/>
            </a:pPr>
            <a:r>
              <a:rPr lang="en-CA" sz="2400" dirty="0" smtClean="0">
                <a:latin typeface="Comic Sans MS" pitchFamily="66" charset="0"/>
                <a:ea typeface="Cambria Math"/>
              </a:rPr>
              <a:t>	exp(-2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ε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n) ≤  Pr[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(z) = 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]/Pr[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(z’)=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] ≤ exp(2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ε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n)</a:t>
            </a:r>
          </a:p>
          <a:p>
            <a:pPr>
              <a:buNone/>
            </a:pPr>
            <a:endParaRPr lang="en-CA" sz="2400" dirty="0" smtClean="0">
              <a:latin typeface="Comic Sans MS" pitchFamily="66" charset="0"/>
              <a:ea typeface="Cambria Math"/>
            </a:endParaRPr>
          </a:p>
          <a:p>
            <a:pPr>
              <a:buNone/>
            </a:pPr>
            <a:r>
              <a:rPr lang="en-CA" sz="2400" dirty="0" smtClean="0">
                <a:latin typeface="Comic Sans MS" pitchFamily="66" charset="0"/>
                <a:ea typeface="Cambria Math"/>
              </a:rPr>
              <a:t>	I(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(Z); X) = H(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(Z)) – H(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(Z) | Z)</a:t>
            </a:r>
          </a:p>
          <a:p>
            <a:pPr>
              <a:buNone/>
            </a:pPr>
            <a:r>
              <a:rPr lang="en-CA" sz="2400" dirty="0" smtClean="0">
                <a:latin typeface="Comic Sans MS" pitchFamily="66" charset="0"/>
                <a:ea typeface="Cambria Math"/>
              </a:rPr>
              <a:t>		       = Exp</a:t>
            </a:r>
            <a:r>
              <a:rPr lang="en-CA" sz="2400" baseline="-25000" dirty="0" smtClean="0">
                <a:latin typeface="Comic Sans MS" pitchFamily="66" charset="0"/>
                <a:ea typeface="Cambria Math"/>
              </a:rPr>
              <a:t>{z,</a:t>
            </a:r>
            <a:r>
              <a:rPr lang="el-GR" sz="2400" baseline="-250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baseline="-25000" dirty="0" smtClean="0">
                <a:latin typeface="Comic Sans MS" pitchFamily="66" charset="0"/>
                <a:ea typeface="Cambria Math"/>
              </a:rPr>
              <a:t>}   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log[ Pr[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(Z)=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 | Z=z] / Pr[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(Z)=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] ]</a:t>
            </a:r>
          </a:p>
          <a:p>
            <a:pPr>
              <a:buNone/>
            </a:pPr>
            <a:r>
              <a:rPr lang="en-CA" sz="2400" dirty="0" smtClean="0">
                <a:latin typeface="Comic Sans MS" pitchFamily="66" charset="0"/>
                <a:ea typeface="Cambria Math"/>
              </a:rPr>
              <a:t>		       ≤ 2 (log 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ε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) 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ε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n</a:t>
            </a:r>
          </a:p>
          <a:p>
            <a:pPr>
              <a:buNone/>
            </a:pPr>
            <a:endParaRPr lang="en-CA" sz="2400" dirty="0" smtClean="0">
              <a:latin typeface="Comic Sans MS" pitchFamily="66" charset="0"/>
              <a:ea typeface="Cambria Math"/>
            </a:endParaRPr>
          </a:p>
          <a:p>
            <a:pPr>
              <a:buNone/>
            </a:pPr>
            <a:r>
              <a:rPr lang="en-CA" sz="2400" b="1" u="sng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DP Partition Theorem.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 Let P be an 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-DP protocol for a partial function with error at most </a:t>
            </a:r>
            <a:r>
              <a:rPr lang="el-GR" sz="2400" dirty="0" smtClean="0">
                <a:latin typeface="Cambria Math"/>
                <a:ea typeface="Cambria Math"/>
              </a:rPr>
              <a:t>γ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. Then log </a:t>
            </a:r>
            <a:r>
              <a:rPr lang="en-CA" sz="2400" dirty="0" err="1" smtClean="0">
                <a:latin typeface="Comic Sans MS" pitchFamily="66" charset="0"/>
                <a:ea typeface="Cambria Math"/>
              </a:rPr>
              <a:t>prt</a:t>
            </a:r>
            <a:r>
              <a:rPr lang="el-GR" sz="2400" baseline="-25000" dirty="0" smtClean="0">
                <a:latin typeface="Cambria Math"/>
                <a:ea typeface="Cambria Math"/>
              </a:rPr>
              <a:t>γ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(f) </a:t>
            </a:r>
            <a:r>
              <a:rPr lang="en-CA" sz="2400" dirty="0" smtClean="0">
                <a:latin typeface="Cambria Math"/>
                <a:ea typeface="Cambria Math"/>
              </a:rPr>
              <a:t>≤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 3 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 n</a:t>
            </a:r>
          </a:p>
          <a:p>
            <a:pPr>
              <a:buNone/>
            </a:pPr>
            <a:r>
              <a:rPr lang="en-CA" sz="2400" dirty="0" smtClean="0">
                <a:latin typeface="Comic Sans MS" pitchFamily="66" charset="0"/>
                <a:ea typeface="Cambria Math"/>
              </a:rPr>
              <a:t>	</a:t>
            </a:r>
            <a:endParaRPr lang="en-CA" sz="2400" dirty="0" smtClean="0">
              <a:latin typeface="Comic Sans MS" pitchFamily="66" charset="0"/>
            </a:endParaRPr>
          </a:p>
          <a:p>
            <a:pPr>
              <a:buNone/>
            </a:pPr>
            <a:endParaRPr lang="en-CA" sz="2400" dirty="0" smtClean="0">
              <a:latin typeface="Comic Sans MS" pitchFamily="66" charset="0"/>
            </a:endParaRPr>
          </a:p>
          <a:p>
            <a:pPr>
              <a:buNone/>
            </a:pP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20762"/>
          </a:xfrm>
        </p:spPr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Lower </a:t>
            </a:r>
            <a:r>
              <a:rPr lang="en-CA" sz="3600" b="1" dirty="0" err="1" smtClean="0">
                <a:solidFill>
                  <a:srgbClr val="9B08B8"/>
                </a:solidFill>
                <a:latin typeface="Comic Sans MS" pitchFamily="66" charset="0"/>
              </a:rPr>
              <a:t>Bound:Hamming</a:t>
            </a:r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 Distance</a:t>
            </a:r>
            <a:b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CA" sz="1800" b="1" dirty="0" smtClean="0">
                <a:solidFill>
                  <a:srgbClr val="9B08B8"/>
                </a:solidFill>
                <a:latin typeface="Comic Sans MS" pitchFamily="66" charset="0"/>
              </a:rPr>
              <a:t>[McGregor, </a:t>
            </a:r>
            <a:r>
              <a:rPr lang="en-CA" sz="1800" b="1" dirty="0" err="1" smtClean="0">
                <a:solidFill>
                  <a:srgbClr val="9B08B8"/>
                </a:solidFill>
                <a:latin typeface="Comic Sans MS" pitchFamily="66" charset="0"/>
              </a:rPr>
              <a:t>Mironov</a:t>
            </a:r>
            <a:r>
              <a:rPr lang="en-CA" sz="1800" b="1" dirty="0" smtClean="0">
                <a:solidFill>
                  <a:srgbClr val="9B08B8"/>
                </a:solidFill>
                <a:latin typeface="Comic Sans MS" pitchFamily="66" charset="0"/>
              </a:rPr>
              <a:t>, </a:t>
            </a:r>
            <a:r>
              <a:rPr lang="en-CA" sz="1800" b="1" dirty="0" err="1" smtClean="0">
                <a:solidFill>
                  <a:srgbClr val="9B08B8"/>
                </a:solidFill>
                <a:latin typeface="Comic Sans MS" pitchFamily="66" charset="0"/>
              </a:rPr>
              <a:t>P,Reingold,Talwar,Vadhan</a:t>
            </a:r>
            <a:r>
              <a:rPr lang="en-CA" sz="1800" b="1" dirty="0" smtClean="0">
                <a:solidFill>
                  <a:srgbClr val="9B08B8"/>
                </a:solidFill>
                <a:latin typeface="Comic Sans MS" pitchFamily="66" charset="0"/>
              </a:rPr>
              <a:t>] </a:t>
            </a:r>
            <a:endParaRPr lang="en-CA" sz="18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400" b="1" u="sng" dirty="0" smtClean="0">
                <a:solidFill>
                  <a:srgbClr val="FF0000"/>
                </a:solidFill>
                <a:latin typeface="Comic Sans MS" pitchFamily="66" charset="0"/>
              </a:rPr>
              <a:t>Gap Hamming: </a:t>
            </a:r>
            <a:r>
              <a:rPr lang="en-CA" sz="2400" b="1" dirty="0" smtClean="0">
                <a:latin typeface="Comic Sans MS" pitchFamily="66" charset="0"/>
              </a:rPr>
              <a:t>GHD(</a:t>
            </a:r>
            <a:r>
              <a:rPr lang="en-CA" sz="2400" b="1" dirty="0" err="1" smtClean="0">
                <a:latin typeface="Comic Sans MS" pitchFamily="66" charset="0"/>
              </a:rPr>
              <a:t>x,y</a:t>
            </a:r>
            <a:r>
              <a:rPr lang="en-CA" sz="2400" b="1" dirty="0" smtClean="0">
                <a:latin typeface="Comic Sans MS" pitchFamily="66" charset="0"/>
              </a:rPr>
              <a:t>) = 1 if HD(</a:t>
            </a:r>
            <a:r>
              <a:rPr lang="en-CA" sz="2400" b="1" dirty="0" err="1" smtClean="0">
                <a:latin typeface="Comic Sans MS" pitchFamily="66" charset="0"/>
              </a:rPr>
              <a:t>x,y</a:t>
            </a:r>
            <a:r>
              <a:rPr lang="en-CA" sz="2400" b="1" dirty="0" smtClean="0">
                <a:latin typeface="Comic Sans MS" pitchFamily="66" charset="0"/>
              </a:rPr>
              <a:t>) &gt; n/2 + </a:t>
            </a:r>
            <a:r>
              <a:rPr lang="en-CA" sz="2400" b="1" dirty="0" smtClean="0">
                <a:latin typeface="Cambria Math"/>
                <a:ea typeface="Cambria Math"/>
              </a:rPr>
              <a:t>√</a:t>
            </a:r>
            <a:r>
              <a:rPr lang="en-CA" sz="2400" b="1" dirty="0" smtClean="0">
                <a:latin typeface="Comic Sans MS" pitchFamily="66" charset="0"/>
              </a:rPr>
              <a:t>n</a:t>
            </a:r>
          </a:p>
          <a:p>
            <a:pPr>
              <a:buNone/>
            </a:pPr>
            <a:r>
              <a:rPr lang="en-CA" sz="2400" b="1" dirty="0" smtClean="0">
                <a:latin typeface="Comic Sans MS" pitchFamily="66" charset="0"/>
              </a:rPr>
              <a:t>			 		   0 if HD(</a:t>
            </a:r>
            <a:r>
              <a:rPr lang="en-CA" sz="2400" b="1" dirty="0" err="1" smtClean="0">
                <a:latin typeface="Comic Sans MS" pitchFamily="66" charset="0"/>
              </a:rPr>
              <a:t>x,y</a:t>
            </a:r>
            <a:r>
              <a:rPr lang="en-CA" sz="2400" b="1" dirty="0" smtClean="0">
                <a:latin typeface="Comic Sans MS" pitchFamily="66" charset="0"/>
              </a:rPr>
              <a:t>) &lt; n/2 – </a:t>
            </a:r>
            <a:r>
              <a:rPr lang="en-CA" sz="2400" b="1" dirty="0" smtClean="0">
                <a:latin typeface="Cambria Math"/>
                <a:ea typeface="Cambria Math"/>
              </a:rPr>
              <a:t>√</a:t>
            </a:r>
            <a:r>
              <a:rPr lang="en-CA" sz="2400" b="1" dirty="0" smtClean="0">
                <a:latin typeface="Comic Sans MS" pitchFamily="66" charset="0"/>
              </a:rPr>
              <a:t>n</a:t>
            </a:r>
          </a:p>
          <a:p>
            <a:pPr>
              <a:buNone/>
            </a:pPr>
            <a:endParaRPr lang="en-CA" sz="24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CA" sz="2400" b="1" u="sng" dirty="0" smtClean="0">
                <a:solidFill>
                  <a:srgbClr val="FF0000"/>
                </a:solidFill>
                <a:latin typeface="Comic Sans MS" pitchFamily="66" charset="0"/>
              </a:rPr>
              <a:t>Theorem.</a:t>
            </a:r>
            <a:r>
              <a:rPr lang="en-CA" sz="2400" b="1" dirty="0" smtClean="0">
                <a:latin typeface="Comic Sans MS" pitchFamily="66" charset="0"/>
              </a:rPr>
              <a:t> Any </a:t>
            </a:r>
            <a:r>
              <a:rPr lang="el-GR" sz="2400" b="1" dirty="0" smtClean="0">
                <a:latin typeface="Comic Sans MS" pitchFamily="66" charset="0"/>
                <a:ea typeface="Cambria Math"/>
              </a:rPr>
              <a:t>ε</a:t>
            </a:r>
            <a:r>
              <a:rPr lang="en-CA" sz="2400" b="1" dirty="0" smtClean="0">
                <a:latin typeface="Comic Sans MS" pitchFamily="66" charset="0"/>
                <a:ea typeface="Cambria Math"/>
              </a:rPr>
              <a:t>-DP protocol for Hamming distance must incur an additive error </a:t>
            </a:r>
            <a:r>
              <a:rPr lang="el-GR" sz="2400" b="1" dirty="0" smtClean="0">
                <a:latin typeface="Comic Sans MS" pitchFamily="66" charset="0"/>
                <a:ea typeface="Cambria Math"/>
              </a:rPr>
              <a:t>Ω</a:t>
            </a:r>
            <a:r>
              <a:rPr lang="en-CA" sz="2400" b="1" dirty="0" smtClean="0">
                <a:latin typeface="Comic Sans MS" pitchFamily="66" charset="0"/>
                <a:ea typeface="Cambria Math"/>
              </a:rPr>
              <a:t>(√n).</a:t>
            </a:r>
          </a:p>
          <a:p>
            <a:pPr>
              <a:buNone/>
            </a:pPr>
            <a:r>
              <a:rPr lang="en-CA" sz="2400" b="1" u="sng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Note: </a:t>
            </a:r>
            <a:r>
              <a:rPr lang="en-CA" sz="2400" b="1" dirty="0" smtClean="0">
                <a:latin typeface="Comic Sans MS" pitchFamily="66" charset="0"/>
                <a:ea typeface="Cambria Math"/>
              </a:rPr>
              <a:t>This lower bound is tight.</a:t>
            </a:r>
          </a:p>
          <a:p>
            <a:pPr>
              <a:buNone/>
            </a:pPr>
            <a:r>
              <a:rPr lang="en-CA" sz="2400" b="1" u="sng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Proof sketch:</a:t>
            </a:r>
            <a:endParaRPr lang="en-CA" sz="2400" b="1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CA" sz="2400" b="1" dirty="0" smtClean="0">
                <a:latin typeface="Comic Sans MS" pitchFamily="66" charset="0"/>
                <a:ea typeface="Cambria Math"/>
              </a:rPr>
              <a:t> [</a:t>
            </a:r>
            <a:r>
              <a:rPr lang="en-CA" sz="2400" b="1" dirty="0" err="1" smtClean="0">
                <a:latin typeface="Comic Sans MS" pitchFamily="66" charset="0"/>
                <a:ea typeface="Cambria Math"/>
              </a:rPr>
              <a:t>Chakrabarti-Regev</a:t>
            </a:r>
            <a:r>
              <a:rPr lang="en-CA" sz="2400" b="1" dirty="0" smtClean="0">
                <a:latin typeface="Comic Sans MS" pitchFamily="66" charset="0"/>
                <a:ea typeface="Cambria Math"/>
              </a:rPr>
              <a:t> 2012] prove: CC(GHD,</a:t>
            </a:r>
            <a:r>
              <a:rPr lang="el-GR" sz="2400" b="1" dirty="0" smtClean="0">
                <a:latin typeface="Cambria Math"/>
                <a:ea typeface="Cambria Math"/>
              </a:rPr>
              <a:t>μ</a:t>
            </a:r>
            <a:r>
              <a:rPr lang="en-CA" sz="2400" b="1" dirty="0" smtClean="0">
                <a:latin typeface="Comic Sans MS" pitchFamily="66" charset="0"/>
                <a:ea typeface="Cambria Math"/>
              </a:rPr>
              <a:t>,1/3) = </a:t>
            </a:r>
            <a:r>
              <a:rPr lang="el-GR" sz="2400" b="1" dirty="0" smtClean="0">
                <a:latin typeface="Cambria Math"/>
                <a:ea typeface="Cambria Math"/>
              </a:rPr>
              <a:t>Ω</a:t>
            </a:r>
            <a:r>
              <a:rPr lang="en-CA" sz="2400" b="1" dirty="0" smtClean="0">
                <a:latin typeface="Comic Sans MS" pitchFamily="66" charset="0"/>
                <a:ea typeface="Cambria Math"/>
              </a:rPr>
              <a:t> (n). </a:t>
            </a:r>
          </a:p>
          <a:p>
            <a:pPr>
              <a:buNone/>
            </a:pPr>
            <a:r>
              <a:rPr lang="en-CA" sz="2400" b="1" dirty="0" smtClean="0">
                <a:latin typeface="Comic Sans MS" pitchFamily="66" charset="0"/>
                <a:ea typeface="Cambria Math"/>
              </a:rPr>
              <a:t> Proof shows GHD has a smooth rectangle bound of 2</a:t>
            </a:r>
            <a:r>
              <a:rPr lang="el-GR" sz="2400" b="1" baseline="30000" dirty="0" smtClean="0">
                <a:latin typeface="Cambria Math"/>
                <a:ea typeface="Cambria Math"/>
              </a:rPr>
              <a:t>Ω</a:t>
            </a:r>
            <a:r>
              <a:rPr lang="en-CA" sz="2400" b="1" baseline="30000" dirty="0" smtClean="0">
                <a:latin typeface="Comic Sans MS" pitchFamily="66" charset="0"/>
                <a:ea typeface="Cambria Math"/>
              </a:rPr>
              <a:t>(n)</a:t>
            </a:r>
            <a:r>
              <a:rPr lang="en-CA" sz="2400" b="1" dirty="0" smtClean="0">
                <a:latin typeface="Comic Sans MS" pitchFamily="66" charset="0"/>
                <a:ea typeface="Cambria Math"/>
              </a:rPr>
              <a:t>.</a:t>
            </a:r>
          </a:p>
          <a:p>
            <a:pPr>
              <a:buNone/>
            </a:pPr>
            <a:r>
              <a:rPr lang="en-CA" sz="2400" b="1" dirty="0" smtClean="0">
                <a:latin typeface="Comic Sans MS" pitchFamily="66" charset="0"/>
                <a:ea typeface="Cambria Math"/>
              </a:rPr>
              <a:t> By Jain-</a:t>
            </a:r>
            <a:r>
              <a:rPr lang="en-CA" sz="2400" b="1" dirty="0" err="1" smtClean="0">
                <a:latin typeface="Comic Sans MS" pitchFamily="66" charset="0"/>
                <a:ea typeface="Cambria Math"/>
              </a:rPr>
              <a:t>Klauck</a:t>
            </a:r>
            <a:r>
              <a:rPr lang="en-CA" sz="2400" b="1" dirty="0" smtClean="0">
                <a:latin typeface="Comic Sans MS" pitchFamily="66" charset="0"/>
                <a:ea typeface="Cambria Math"/>
              </a:rPr>
              <a:t>, this implies that the partition bound for GHD is at least as large.</a:t>
            </a:r>
          </a:p>
          <a:p>
            <a:pPr>
              <a:buNone/>
            </a:pPr>
            <a:r>
              <a:rPr lang="en-CA" sz="2400" b="1" dirty="0" smtClean="0">
                <a:latin typeface="Comic Sans MS" pitchFamily="66" charset="0"/>
                <a:ea typeface="Cambria Math"/>
              </a:rPr>
              <a:t> Thus proof follows by DP Partition Theorem.</a:t>
            </a:r>
            <a:r>
              <a:rPr lang="en-CA" sz="2400" dirty="0" smtClean="0">
                <a:latin typeface="Cambria Math"/>
                <a:ea typeface="Cambria Math"/>
              </a:rPr>
              <a:t>	</a:t>
            </a:r>
            <a:endParaRPr lang="en-CA" sz="2400" dirty="0" smtClean="0">
              <a:latin typeface="Comic Sans MS" pitchFamily="66" charset="0"/>
            </a:endParaRPr>
          </a:p>
          <a:p>
            <a:pPr>
              <a:buNone/>
            </a:pPr>
            <a:endParaRPr lang="en-CA" sz="2400" dirty="0" smtClean="0">
              <a:latin typeface="Comic Sans MS" pitchFamily="66" charset="0"/>
            </a:endParaRPr>
          </a:p>
          <a:p>
            <a:pPr>
              <a:buNone/>
            </a:pP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9B08B8"/>
                </a:solidFill>
                <a:latin typeface="Comic Sans MS" pitchFamily="66" charset="0"/>
              </a:rPr>
              <a:t>Deterministic Protocols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 pitchFamily="66" charset="0"/>
              </a:rPr>
              <a:t>A </a:t>
            </a:r>
            <a:r>
              <a:rPr lang="en-US" dirty="0">
                <a:solidFill>
                  <a:schemeClr val="accent2"/>
                </a:solidFill>
                <a:latin typeface="Comic Sans MS" pitchFamily="66" charset="0"/>
              </a:rPr>
              <a:t>deterministic protocol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l-GR" dirty="0">
                <a:latin typeface="Comic Sans MS" pitchFamily="66" charset="0"/>
                <a:cs typeface="Arial" charset="0"/>
              </a:rPr>
              <a:t>Π</a:t>
            </a:r>
            <a:r>
              <a:rPr lang="en-US" dirty="0">
                <a:latin typeface="Comic Sans MS" pitchFamily="66" charset="0"/>
                <a:cs typeface="Arial" charset="0"/>
              </a:rPr>
              <a:t> specifies:</a:t>
            </a:r>
            <a:endParaRPr lang="el-GR" dirty="0">
              <a:latin typeface="Comic Sans MS" pitchFamily="66" charset="0"/>
              <a:cs typeface="Arial" charset="0"/>
            </a:endParaRPr>
          </a:p>
          <a:p>
            <a:pPr lvl="1"/>
            <a:r>
              <a:rPr lang="en-US" dirty="0">
                <a:latin typeface="Comic Sans MS" pitchFamily="66" charset="0"/>
              </a:rPr>
              <a:t>Function of board contents:</a:t>
            </a:r>
          </a:p>
          <a:p>
            <a:pPr lvl="2"/>
            <a:r>
              <a:rPr lang="en-US" dirty="0">
                <a:latin typeface="Comic Sans MS" pitchFamily="66" charset="0"/>
              </a:rPr>
              <a:t>if the protocol is over</a:t>
            </a:r>
          </a:p>
          <a:p>
            <a:pPr lvl="2"/>
            <a:r>
              <a:rPr lang="en-US" dirty="0">
                <a:latin typeface="Comic Sans MS" pitchFamily="66" charset="0"/>
              </a:rPr>
              <a:t>if YES, the output</a:t>
            </a:r>
          </a:p>
          <a:p>
            <a:pPr lvl="2"/>
            <a:r>
              <a:rPr lang="en-US" dirty="0">
                <a:latin typeface="Comic Sans MS" pitchFamily="66" charset="0"/>
              </a:rPr>
              <a:t>if NO, which player writes next</a:t>
            </a:r>
          </a:p>
          <a:p>
            <a:pPr lvl="1"/>
            <a:r>
              <a:rPr lang="en-US" dirty="0">
                <a:latin typeface="Comic Sans MS" pitchFamily="66" charset="0"/>
              </a:rPr>
              <a:t>Function of board contents and input available to player P:</a:t>
            </a:r>
          </a:p>
          <a:p>
            <a:pPr lvl="2"/>
            <a:r>
              <a:rPr lang="en-US" dirty="0">
                <a:latin typeface="Comic Sans MS" pitchFamily="66" charset="0"/>
              </a:rPr>
              <a:t>what P writes</a:t>
            </a:r>
          </a:p>
          <a:p>
            <a:r>
              <a:rPr lang="en-US" dirty="0">
                <a:solidFill>
                  <a:schemeClr val="accent2"/>
                </a:solidFill>
                <a:latin typeface="Comic Sans MS" pitchFamily="66" charset="0"/>
              </a:rPr>
              <a:t>Cost</a:t>
            </a:r>
            <a:r>
              <a:rPr lang="en-US" dirty="0">
                <a:latin typeface="Comic Sans MS" pitchFamily="66" charset="0"/>
              </a:rPr>
              <a:t> of </a:t>
            </a:r>
            <a:r>
              <a:rPr lang="el-GR" dirty="0">
                <a:latin typeface="Comic Sans MS" pitchFamily="66" charset="0"/>
                <a:cs typeface="Arial" charset="0"/>
              </a:rPr>
              <a:t>Π</a:t>
            </a:r>
            <a:r>
              <a:rPr lang="en-US" dirty="0">
                <a:latin typeface="Comic Sans MS" pitchFamily="66" charset="0"/>
                <a:cs typeface="Arial" charset="0"/>
              </a:rPr>
              <a:t> = max number of bits written on the board over all inputs</a:t>
            </a:r>
            <a:endParaRPr lang="el-GR" dirty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Implications of Lower bound for Hamming Distance</a:t>
            </a: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830763"/>
          </a:xfrm>
        </p:spPr>
        <p:txBody>
          <a:bodyPr>
            <a:normAutofit lnSpcReduction="10000"/>
          </a:bodyPr>
          <a:lstStyle/>
          <a:p>
            <a:pPr marL="742950" indent="-742950">
              <a:buNone/>
            </a:pPr>
            <a:r>
              <a:rPr lang="en-CA" sz="2400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1.  </a:t>
            </a:r>
            <a:r>
              <a:rPr lang="en-CA" sz="24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Separation between </a:t>
            </a:r>
            <a:r>
              <a:rPr lang="el-GR" sz="2400" b="1" dirty="0" smtClean="0">
                <a:solidFill>
                  <a:srgbClr val="200BBF"/>
                </a:solidFill>
                <a:latin typeface="Cambria Math"/>
                <a:ea typeface="Cambria Math"/>
              </a:rPr>
              <a:t>ε</a:t>
            </a:r>
            <a:r>
              <a:rPr lang="en-CA" sz="24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-DP protocols and computational </a:t>
            </a:r>
            <a:r>
              <a:rPr lang="el-GR" sz="2400" b="1" dirty="0" smtClean="0">
                <a:solidFill>
                  <a:srgbClr val="200BBF"/>
                </a:solidFill>
                <a:latin typeface="Cambria Math"/>
                <a:ea typeface="Cambria Math"/>
              </a:rPr>
              <a:t>ε</a:t>
            </a:r>
            <a:r>
              <a:rPr lang="en-CA" sz="24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-DP protocols [MPRV]:</a:t>
            </a:r>
          </a:p>
          <a:p>
            <a:pPr marL="742950" indent="-742950">
              <a:buNone/>
            </a:pPr>
            <a:r>
              <a:rPr lang="en-CA" sz="2400" b="1" dirty="0" smtClean="0">
                <a:latin typeface="Comic Sans MS" pitchFamily="66" charset="0"/>
                <a:ea typeface="Cambria Math"/>
              </a:rPr>
              <a:t>		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Hamming distance has an O(1) error 	computational 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-DP protocol, but any 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-DP 	protocol has error </a:t>
            </a:r>
            <a:r>
              <a:rPr lang="en-CA" sz="2400" dirty="0" smtClean="0">
                <a:latin typeface="Cambria Math"/>
                <a:ea typeface="Cambria Math"/>
              </a:rPr>
              <a:t>√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n.</a:t>
            </a:r>
          </a:p>
          <a:p>
            <a:pPr marL="742950" indent="-742950">
              <a:buNone/>
            </a:pPr>
            <a:r>
              <a:rPr lang="en-CA" sz="2400" dirty="0" smtClean="0">
                <a:latin typeface="Comic Sans MS" pitchFamily="66" charset="0"/>
                <a:ea typeface="Cambria Math"/>
              </a:rPr>
              <a:t>	   </a:t>
            </a:r>
          </a:p>
          <a:p>
            <a:pPr marL="742950" indent="-742950">
              <a:buNone/>
            </a:pPr>
            <a:r>
              <a:rPr lang="en-CA" sz="2400" dirty="0" smtClean="0">
                <a:latin typeface="Comic Sans MS" pitchFamily="66" charset="0"/>
                <a:ea typeface="Cambria Math"/>
              </a:rPr>
              <a:t>	  We also exhibit another function with linear separation. (Any  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CA" sz="2400" dirty="0" smtClean="0">
                <a:latin typeface="Cambria Math"/>
                <a:ea typeface="Cambria Math"/>
              </a:rPr>
              <a:t>-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DP protocol has error </a:t>
            </a:r>
            <a:r>
              <a:rPr lang="el-GR" sz="2400" dirty="0" smtClean="0">
                <a:latin typeface="Cambria Math"/>
                <a:ea typeface="Cambria Math"/>
              </a:rPr>
              <a:t>Ω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n)</a:t>
            </a:r>
          </a:p>
          <a:p>
            <a:pPr marL="742950" indent="-742950">
              <a:buNone/>
            </a:pPr>
            <a:endParaRPr lang="en-CA" sz="2400" b="1" dirty="0" smtClean="0">
              <a:solidFill>
                <a:srgbClr val="200BBF"/>
              </a:solidFill>
              <a:latin typeface="Comic Sans MS" pitchFamily="66" charset="0"/>
              <a:ea typeface="Cambria Math"/>
            </a:endParaRPr>
          </a:p>
          <a:p>
            <a:pPr marL="742950" indent="-742950">
              <a:buNone/>
            </a:pPr>
            <a:r>
              <a:rPr lang="en-CA" sz="24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2. Pan Privacy: </a:t>
            </a:r>
          </a:p>
          <a:p>
            <a:pPr marL="514350" indent="-514350">
              <a:buNone/>
            </a:pPr>
            <a:r>
              <a:rPr lang="en-CA" sz="2400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		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Our lower bound for Hamming Distance implies 	lower bounds for pan-private  streaming 	algorithms</a:t>
            </a:r>
            <a:endParaRPr lang="en-CA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9B08B8"/>
                </a:solidFill>
                <a:latin typeface="Comic Sans MS" pitchFamily="66" charset="0"/>
              </a:rPr>
              <a:t>Pan-Private Streaming Model </a:t>
            </a:r>
            <a:r>
              <a:rPr lang="en-US" sz="2000" b="1" dirty="0" smtClean="0">
                <a:solidFill>
                  <a:srgbClr val="9B08B8"/>
                </a:solidFill>
                <a:latin typeface="Comic Sans MS" pitchFamily="66" charset="0"/>
              </a:rPr>
              <a:t>[</a:t>
            </a:r>
            <a:r>
              <a:rPr lang="en-US" sz="2000" b="1" dirty="0" err="1" smtClean="0">
                <a:solidFill>
                  <a:srgbClr val="9B08B8"/>
                </a:solidFill>
                <a:latin typeface="Comic Sans MS" pitchFamily="66" charset="0"/>
              </a:rPr>
              <a:t>Dwork,P,Rothblum</a:t>
            </a:r>
            <a:r>
              <a:rPr lang="en-US" sz="2000" b="1" dirty="0" smtClean="0">
                <a:solidFill>
                  <a:srgbClr val="9B08B8"/>
                </a:solidFill>
                <a:latin typeface="Comic Sans MS" pitchFamily="66" charset="0"/>
              </a:rPr>
              <a:t>, </a:t>
            </a:r>
            <a:r>
              <a:rPr lang="en-US" sz="2000" b="1" dirty="0" err="1" smtClean="0">
                <a:solidFill>
                  <a:srgbClr val="9B08B8"/>
                </a:solidFill>
                <a:latin typeface="Comic Sans MS" pitchFamily="66" charset="0"/>
              </a:rPr>
              <a:t>Naor,Yekhanin</a:t>
            </a:r>
            <a:r>
              <a:rPr lang="en-US" sz="2000" b="1" dirty="0" smtClean="0">
                <a:solidFill>
                  <a:srgbClr val="9B08B8"/>
                </a:solidFill>
                <a:latin typeface="Comic Sans MS" pitchFamily="66" charset="0"/>
              </a:rPr>
              <a:t>]</a:t>
            </a:r>
            <a:endParaRPr lang="en-US" sz="20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8686800" cy="5562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Data is a </a:t>
            </a:r>
            <a:r>
              <a:rPr lang="en-US" sz="2400" b="1" dirty="0" smtClean="0">
                <a:solidFill>
                  <a:srgbClr val="200BBF"/>
                </a:solidFill>
                <a:latin typeface="Comic Sans MS" pitchFamily="66" charset="0"/>
              </a:rPr>
              <a:t>stream</a:t>
            </a:r>
            <a:r>
              <a:rPr lang="en-US" sz="2400" dirty="0" smtClean="0">
                <a:latin typeface="Comic Sans MS" pitchFamily="66" charset="0"/>
              </a:rPr>
              <a:t> of items; each item belongs to a user. Sanitizer sees each item and updates internal state. Generates output at end of the stream (</a:t>
            </a:r>
            <a:r>
              <a:rPr lang="en-US" sz="2400" b="1" dirty="0" smtClean="0">
                <a:solidFill>
                  <a:srgbClr val="200BBF"/>
                </a:solidFill>
                <a:latin typeface="Comic Sans MS" pitchFamily="66" charset="0"/>
              </a:rPr>
              <a:t>single pass</a:t>
            </a:r>
            <a:r>
              <a:rPr lang="en-US" sz="2400" dirty="0" smtClean="0">
                <a:latin typeface="Comic Sans MS" pitchFamily="66" charset="0"/>
              </a:rPr>
              <a:t>).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81000" y="4114800"/>
            <a:ext cx="685800" cy="609600"/>
          </a:xfrm>
          <a:prstGeom prst="rect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52600" y="4114800"/>
            <a:ext cx="685800" cy="609600"/>
          </a:xfrm>
          <a:prstGeom prst="rect">
            <a:avLst/>
          </a:prstGeom>
          <a:solidFill>
            <a:srgbClr val="0000F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66800" y="4114800"/>
            <a:ext cx="685800" cy="609600"/>
          </a:xfrm>
          <a:prstGeom prst="rect">
            <a:avLst/>
          </a:prstGeom>
          <a:solidFill>
            <a:schemeClr val="folHlink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438400" y="4114800"/>
            <a:ext cx="685800" cy="609600"/>
          </a:xfrm>
          <a:prstGeom prst="rect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124200" y="4114800"/>
            <a:ext cx="685800" cy="609600"/>
          </a:xfrm>
          <a:prstGeom prst="rect">
            <a:avLst/>
          </a:prstGeom>
          <a:solidFill>
            <a:schemeClr val="accent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3810000" y="4114800"/>
            <a:ext cx="685800" cy="609600"/>
          </a:xfrm>
          <a:prstGeom prst="rect">
            <a:avLst/>
          </a:prstGeom>
          <a:solidFill>
            <a:schemeClr val="accent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4495800" y="4114800"/>
            <a:ext cx="685800" cy="609600"/>
          </a:xfrm>
          <a:prstGeom prst="rect">
            <a:avLst/>
          </a:prstGeom>
          <a:solidFill>
            <a:schemeClr val="folHlink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5181600" y="4114800"/>
            <a:ext cx="685800" cy="609600"/>
          </a:xfrm>
          <a:prstGeom prst="rect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5867400" y="4114800"/>
            <a:ext cx="685800" cy="609600"/>
          </a:xfrm>
          <a:prstGeom prst="rect">
            <a:avLst/>
          </a:prstGeom>
          <a:solidFill>
            <a:srgbClr val="0000F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6553200" y="4114800"/>
            <a:ext cx="685800" cy="609600"/>
          </a:xfrm>
          <a:prstGeom prst="rect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7239000" y="4114800"/>
            <a:ext cx="685800" cy="609600"/>
          </a:xfrm>
          <a:prstGeom prst="rect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7924800" y="4114800"/>
            <a:ext cx="685800" cy="609600"/>
          </a:xfrm>
          <a:prstGeom prst="rect">
            <a:avLst/>
          </a:prstGeom>
          <a:solidFill>
            <a:schemeClr val="accent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28600" y="3048000"/>
            <a:ext cx="1295400" cy="1066800"/>
            <a:chOff x="960" y="1056"/>
            <a:chExt cx="816" cy="672"/>
          </a:xfrm>
        </p:grpSpPr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960" y="1056"/>
              <a:ext cx="816" cy="384"/>
              <a:chOff x="960" y="1056"/>
              <a:chExt cx="816" cy="384"/>
            </a:xfrm>
          </p:grpSpPr>
          <p:sp>
            <p:nvSpPr>
              <p:cNvPr id="21" name="Oval 23"/>
              <p:cNvSpPr>
                <a:spLocks noChangeArrowheads="1"/>
              </p:cNvSpPr>
              <p:nvPr/>
            </p:nvSpPr>
            <p:spPr bwMode="auto">
              <a:xfrm>
                <a:off x="960" y="1056"/>
                <a:ext cx="768" cy="384"/>
              </a:xfrm>
              <a:prstGeom prst="ellipse">
                <a:avLst/>
              </a:prstGeom>
              <a:solidFill>
                <a:srgbClr val="FF9900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22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816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42900" indent="-342900" algn="l">
                  <a:spcBef>
                    <a:spcPct val="50000"/>
                  </a:spcBef>
                  <a:buFontTx/>
                  <a:buNone/>
                </a:pPr>
                <a:r>
                  <a:rPr lang="en-US" dirty="0" smtClean="0">
                    <a:latin typeface="Comic Sans MS" pitchFamily="66" charset="0"/>
                  </a:rPr>
                  <a:t>   </a:t>
                </a:r>
                <a:r>
                  <a:rPr lang="en-US" sz="2400" dirty="0" smtClean="0">
                    <a:latin typeface="Comic Sans MS" pitchFamily="66" charset="0"/>
                  </a:rPr>
                  <a:t>state</a:t>
                </a:r>
                <a:endParaRPr lang="en-US" dirty="0">
                  <a:latin typeface="Comic Sans MS" pitchFamily="66" charset="0"/>
                </a:endParaRPr>
              </a:p>
            </p:txBody>
          </p:sp>
        </p:grp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>
              <a:off x="1344" y="1440"/>
              <a:ext cx="0" cy="28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Rectangle 37"/>
          <p:cNvSpPr>
            <a:spLocks noChangeArrowheads="1"/>
          </p:cNvSpPr>
          <p:nvPr/>
        </p:nvSpPr>
        <p:spPr bwMode="auto">
          <a:xfrm>
            <a:off x="457200" y="5410200"/>
            <a:ext cx="8229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lnSpc>
                <a:spcPct val="90000"/>
              </a:lnSpc>
              <a:buFontTx/>
              <a:buNone/>
            </a:pPr>
            <a:r>
              <a:rPr lang="en-US" sz="2400" b="1" u="sng" dirty="0" smtClean="0">
                <a:solidFill>
                  <a:srgbClr val="FF0000"/>
                </a:solidFill>
                <a:latin typeface="Comic Sans MS" pitchFamily="66" charset="0"/>
              </a:rPr>
              <a:t>Pan-Privacy: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For every two </a:t>
            </a:r>
            <a:r>
              <a:rPr lang="en-US" sz="2400" b="1" dirty="0" smtClean="0">
                <a:solidFill>
                  <a:srgbClr val="200BBF"/>
                </a:solidFill>
                <a:latin typeface="Comic Sans MS" pitchFamily="66" charset="0"/>
              </a:rPr>
              <a:t>adjacent streams</a:t>
            </a:r>
            <a:r>
              <a:rPr lang="en-US" sz="2400" dirty="0" smtClean="0">
                <a:latin typeface="Comic Sans MS" pitchFamily="66" charset="0"/>
              </a:rPr>
              <a:t>, at any </a:t>
            </a:r>
            <a:r>
              <a:rPr lang="en-US" sz="2400" b="1" dirty="0" smtClean="0">
                <a:latin typeface="Comic Sans MS" pitchFamily="66" charset="0"/>
              </a:rPr>
              <a:t>single point in time</a:t>
            </a:r>
            <a:r>
              <a:rPr lang="en-US" sz="2400" dirty="0" smtClean="0">
                <a:latin typeface="Comic Sans MS" pitchFamily="66" charset="0"/>
              </a:rPr>
              <a:t>, the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internal state </a:t>
            </a:r>
            <a:r>
              <a:rPr lang="en-US" sz="2400" dirty="0" smtClean="0">
                <a:latin typeface="Comic Sans MS" pitchFamily="66" charset="0"/>
              </a:rPr>
              <a:t>(and final output) are differentially private. </a:t>
            </a:r>
            <a:endParaRPr lang="en-US" sz="2400" dirty="0"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advTm="2587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50867E-6 L 0.07084 -4.50867E-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84 -4.50867E-6 L 0.1375 -4.50867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75 -4.50867E-6 L 0.22084 -4.50867E-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  <a:t>What statistics have pan-private algorithms?</a:t>
            </a:r>
            <a:endParaRPr lang="en-US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830763"/>
          </a:xfrm>
        </p:spPr>
        <p:txBody>
          <a:bodyPr>
            <a:normAutofit/>
          </a:bodyPr>
          <a:lstStyle/>
          <a:p>
            <a:pPr marL="342900" indent="-342900" eaLnBrk="0" hangingPunct="0">
              <a:buNone/>
            </a:pPr>
            <a:r>
              <a:rPr lang="en-US" sz="2800" dirty="0" smtClean="0">
                <a:latin typeface="Comic Sans MS" pitchFamily="66" charset="0"/>
              </a:rPr>
              <a:t>We give pan-private streaming algorithms for:</a:t>
            </a:r>
          </a:p>
          <a:p>
            <a:pPr marL="342900" indent="-342900" eaLnBrk="0" hangingPunct="0"/>
            <a:r>
              <a:rPr lang="en-US" sz="2800" dirty="0" smtClean="0">
                <a:latin typeface="Comic Sans MS" pitchFamily="66" charset="0"/>
              </a:rPr>
              <a:t>Stream density / number of distinct elements</a:t>
            </a:r>
          </a:p>
          <a:p>
            <a:pPr marL="342900" indent="-342900" eaLnBrk="0" hangingPunct="0"/>
            <a:r>
              <a:rPr lang="en-US" sz="2800" dirty="0" smtClean="0">
                <a:latin typeface="Comic Sans MS" pitchFamily="66" charset="0"/>
              </a:rPr>
              <a:t>t-cropped mean: mean, over users, of min(t, #appearances)</a:t>
            </a:r>
          </a:p>
          <a:p>
            <a:pPr marL="342900" indent="-342900" eaLnBrk="0" hangingPunct="0"/>
            <a:r>
              <a:rPr lang="en-US" sz="2800" dirty="0" smtClean="0">
                <a:latin typeface="Comic Sans MS" pitchFamily="66" charset="0"/>
              </a:rPr>
              <a:t>Fraction of users appearing exactly k times </a:t>
            </a:r>
          </a:p>
          <a:p>
            <a:pPr marL="342900" indent="-342900" eaLnBrk="0" hangingPunct="0"/>
            <a:r>
              <a:rPr lang="en-US" sz="2800" dirty="0" smtClean="0">
                <a:latin typeface="Comic Sans MS" pitchFamily="66" charset="0"/>
              </a:rPr>
              <a:t>Fraction of users appearing exactly 0 times modulo k </a:t>
            </a:r>
          </a:p>
          <a:p>
            <a:pPr marL="342900" indent="-342900" eaLnBrk="0" hangingPunct="0"/>
            <a:r>
              <a:rPr lang="en-US" sz="2800" dirty="0" smtClean="0">
                <a:latin typeface="Comic Sans MS" pitchFamily="66" charset="0"/>
              </a:rPr>
              <a:t>Fraction of heavy-hitters, users appearing at least k times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b="1" dirty="0" smtClean="0">
                <a:solidFill>
                  <a:srgbClr val="9B08B8"/>
                </a:solidFill>
                <a:latin typeface="Comic Sans MS" pitchFamily="66" charset="0"/>
              </a:rPr>
              <a:t> Pan Privacy lower bounds via </a:t>
            </a:r>
            <a:br>
              <a:rPr lang="en-CA" sz="32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l-GR" sz="3200" b="1" dirty="0" smtClean="0">
                <a:solidFill>
                  <a:srgbClr val="9B08B8"/>
                </a:solidFill>
                <a:latin typeface="Cambria Math"/>
                <a:ea typeface="Cambria Math"/>
              </a:rPr>
              <a:t>ε</a:t>
            </a:r>
            <a:r>
              <a:rPr lang="en-CA" sz="3200" b="1" dirty="0" smtClean="0">
                <a:solidFill>
                  <a:srgbClr val="9B08B8"/>
                </a:solidFill>
                <a:latin typeface="Comic Sans MS" pitchFamily="66" charset="0"/>
              </a:rPr>
              <a:t>-DP lower bounds</a:t>
            </a:r>
            <a:endParaRPr lang="en-CA" sz="32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05800" cy="5029200"/>
          </a:xfrm>
        </p:spPr>
        <p:txBody>
          <a:bodyPr>
            <a:normAutofit/>
          </a:bodyPr>
          <a:lstStyle/>
          <a:p>
            <a:r>
              <a:rPr lang="en-CA" sz="2800" dirty="0" smtClean="0">
                <a:latin typeface="Comic Sans MS" pitchFamily="66" charset="0"/>
              </a:rPr>
              <a:t>Lower Bounds for </a:t>
            </a:r>
            <a:r>
              <a:rPr lang="en-CA" sz="2800" dirty="0" smtClean="0">
                <a:latin typeface="Comic Sans MS" pitchFamily="66" charset="0"/>
                <a:ea typeface="Cambria Math"/>
              </a:rPr>
              <a:t>ε</a:t>
            </a:r>
            <a:r>
              <a:rPr lang="en-CA" sz="2800" dirty="0" smtClean="0">
                <a:latin typeface="Comic Sans MS" pitchFamily="66" charset="0"/>
              </a:rPr>
              <a:t>-DP communication protocols imply pan privacy lower bounds for density estimation (via Hamming distance lower bound).</a:t>
            </a:r>
          </a:p>
          <a:p>
            <a:r>
              <a:rPr lang="en-CA" sz="2800" dirty="0" smtClean="0">
                <a:latin typeface="Comic Sans MS" pitchFamily="66" charset="0"/>
              </a:rPr>
              <a:t>Lower bounds also hold for multi-pass pan-private models</a:t>
            </a:r>
          </a:p>
          <a:p>
            <a:r>
              <a:rPr lang="en-CA" sz="2800" dirty="0" smtClean="0">
                <a:latin typeface="Comic Sans MS" pitchFamily="66" charset="0"/>
              </a:rPr>
              <a:t>Analogy: 2-party communication complexity lower bounds imply lower bounds in streaming model.</a:t>
            </a:r>
            <a:endParaRPr lang="en-CA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DP Protocols and Compression</a:t>
            </a: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562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CA" sz="2600" b="1" i="1" dirty="0" smtClean="0">
                <a:solidFill>
                  <a:srgbClr val="00B050"/>
                </a:solidFill>
                <a:latin typeface="Comic Sans MS" pitchFamily="66" charset="0"/>
              </a:rPr>
              <a:t>So back to Ones(</a:t>
            </a:r>
            <a:r>
              <a:rPr lang="en-CA" sz="2600" b="1" i="1" dirty="0" err="1" smtClean="0">
                <a:solidFill>
                  <a:srgbClr val="00B050"/>
                </a:solidFill>
                <a:latin typeface="Comic Sans MS" pitchFamily="66" charset="0"/>
              </a:rPr>
              <a:t>x,y</a:t>
            </a:r>
            <a:r>
              <a:rPr lang="en-CA" sz="2600" b="1" i="1" dirty="0" smtClean="0">
                <a:solidFill>
                  <a:srgbClr val="00B050"/>
                </a:solidFill>
                <a:latin typeface="Comic Sans MS" pitchFamily="66" charset="0"/>
              </a:rPr>
              <a:t>) and HD(</a:t>
            </a:r>
            <a:r>
              <a:rPr lang="en-CA" sz="2600" b="1" i="1" dirty="0" err="1" smtClean="0">
                <a:solidFill>
                  <a:srgbClr val="00B050"/>
                </a:solidFill>
                <a:latin typeface="Comic Sans MS" pitchFamily="66" charset="0"/>
              </a:rPr>
              <a:t>x,y</a:t>
            </a:r>
            <a:r>
              <a:rPr lang="en-CA" sz="2600" b="1" i="1" dirty="0" smtClean="0">
                <a:solidFill>
                  <a:srgbClr val="00B050"/>
                </a:solidFill>
                <a:latin typeface="Comic Sans MS" pitchFamily="66" charset="0"/>
              </a:rPr>
              <a:t>)...is DP the same as compressible?</a:t>
            </a:r>
          </a:p>
          <a:p>
            <a:pPr>
              <a:buNone/>
            </a:pPr>
            <a:endParaRPr lang="en-CA" sz="2800" b="1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CA" sz="2800" b="1" u="sng" dirty="0" smtClean="0">
                <a:solidFill>
                  <a:srgbClr val="FF0000"/>
                </a:solidFill>
                <a:latin typeface="Comic Sans MS" pitchFamily="66" charset="0"/>
              </a:rPr>
              <a:t>Theorem.</a:t>
            </a:r>
            <a:r>
              <a:rPr lang="en-CA" sz="2800" dirty="0" smtClean="0">
                <a:latin typeface="Comic Sans MS" pitchFamily="66" charset="0"/>
              </a:rPr>
              <a:t> [BBCR]  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</a:rPr>
              <a:t>(Low </a:t>
            </a:r>
            <a:r>
              <a:rPr lang="en-CA" sz="2800" b="1" dirty="0" err="1" smtClean="0">
                <a:solidFill>
                  <a:srgbClr val="200BBF"/>
                </a:solidFill>
                <a:latin typeface="Comic Sans MS" pitchFamily="66" charset="0"/>
              </a:rPr>
              <a:t>Icost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</a:rPr>
              <a:t> implies compression)</a:t>
            </a:r>
          </a:p>
          <a:p>
            <a:pPr>
              <a:buNone/>
            </a:pPr>
            <a:r>
              <a:rPr lang="en-CA" sz="2800" dirty="0" smtClean="0">
                <a:latin typeface="Comic Sans MS" pitchFamily="66" charset="0"/>
              </a:rPr>
              <a:t> For every product distribution </a:t>
            </a:r>
            <a:r>
              <a:rPr lang="en-CA" sz="2800" dirty="0" smtClean="0">
                <a:latin typeface="Comic Sans MS" pitchFamily="66" charset="0"/>
                <a:ea typeface="Cambria Math"/>
              </a:rPr>
              <a:t>μ</a:t>
            </a:r>
            <a:r>
              <a:rPr lang="en-CA" sz="2800" dirty="0" smtClean="0">
                <a:latin typeface="Comic Sans MS" pitchFamily="66" charset="0"/>
              </a:rPr>
              <a:t>, and protocol P, there exists a protocol Q (</a:t>
            </a:r>
            <a:r>
              <a:rPr lang="el-GR" sz="2800" dirty="0" smtClean="0">
                <a:latin typeface="Cambria Math"/>
                <a:ea typeface="Cambria Math"/>
              </a:rPr>
              <a:t>β</a:t>
            </a:r>
            <a:r>
              <a:rPr lang="en-CA" sz="2800" dirty="0" smtClean="0">
                <a:latin typeface="Cambria Math"/>
                <a:ea typeface="Cambria Math"/>
              </a:rPr>
              <a:t>-</a:t>
            </a:r>
            <a:r>
              <a:rPr lang="en-CA" sz="2800" dirty="0" smtClean="0">
                <a:latin typeface="Comic Sans MS" pitchFamily="66" charset="0"/>
              </a:rPr>
              <a:t>approximating P) with comm. complexity </a:t>
            </a:r>
            <a:r>
              <a:rPr lang="en-CA" sz="2800" dirty="0" smtClean="0">
                <a:latin typeface="Cambria Math"/>
                <a:ea typeface="Cambria Math"/>
              </a:rPr>
              <a:t>∼  </a:t>
            </a:r>
            <a:r>
              <a:rPr lang="en-CA" sz="2800" dirty="0" err="1" smtClean="0">
                <a:latin typeface="Comic Sans MS" pitchFamily="66" charset="0"/>
              </a:rPr>
              <a:t>Icost</a:t>
            </a:r>
            <a:r>
              <a:rPr lang="en-CA" sz="2800" baseline="-25000" dirty="0" err="1" smtClean="0">
                <a:latin typeface="Comic Sans MS" pitchFamily="66" charset="0"/>
                <a:ea typeface="Cambria Math"/>
              </a:rPr>
              <a:t>μ</a:t>
            </a:r>
            <a:r>
              <a:rPr lang="en-CA" sz="2800" dirty="0" smtClean="0">
                <a:latin typeface="Comic Sans MS" pitchFamily="66" charset="0"/>
              </a:rPr>
              <a:t>(P) x </a:t>
            </a:r>
            <a:r>
              <a:rPr lang="en-CA" sz="2800" dirty="0" err="1" smtClean="0">
                <a:latin typeface="Comic Sans MS" pitchFamily="66" charset="0"/>
              </a:rPr>
              <a:t>polylog</a:t>
            </a:r>
            <a:r>
              <a:rPr lang="en-CA" sz="2800" dirty="0" smtClean="0">
                <a:latin typeface="Comic Sans MS" pitchFamily="66" charset="0"/>
              </a:rPr>
              <a:t>(CC(P))/</a:t>
            </a:r>
            <a:r>
              <a:rPr lang="el-GR" sz="2800" dirty="0" smtClean="0">
                <a:latin typeface="Cambria Math"/>
                <a:ea typeface="Cambria Math"/>
              </a:rPr>
              <a:t>β</a:t>
            </a:r>
            <a:endParaRPr lang="en-CA" sz="2800" dirty="0" smtClean="0">
              <a:latin typeface="Comic Sans MS" pitchFamily="66" charset="0"/>
            </a:endParaRPr>
          </a:p>
          <a:p>
            <a:pPr>
              <a:buNone/>
            </a:pPr>
            <a:endParaRPr lang="en-CA" sz="2800" b="1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CA" sz="2800" b="1" u="sng" dirty="0" smtClean="0">
                <a:solidFill>
                  <a:srgbClr val="FF0000"/>
                </a:solidFill>
                <a:latin typeface="Comic Sans MS" pitchFamily="66" charset="0"/>
              </a:rPr>
              <a:t>Corollary.</a:t>
            </a:r>
            <a:r>
              <a:rPr lang="en-CA" sz="2800" dirty="0" smtClean="0">
                <a:latin typeface="Comic Sans MS" pitchFamily="66" charset="0"/>
              </a:rPr>
              <a:t> </a:t>
            </a:r>
            <a:r>
              <a:rPr lang="en-CA" sz="2800" b="1" dirty="0" smtClean="0">
                <a:solidFill>
                  <a:srgbClr val="200BBF"/>
                </a:solidFill>
                <a:latin typeface="Comic Sans MS" pitchFamily="66" charset="0"/>
              </a:rPr>
              <a:t>(DP protocols can be compressed)</a:t>
            </a:r>
          </a:p>
          <a:p>
            <a:pPr>
              <a:buNone/>
            </a:pPr>
            <a:r>
              <a:rPr lang="en-CA" sz="2800" dirty="0" smtClean="0">
                <a:latin typeface="Comic Sans MS" pitchFamily="66" charset="0"/>
              </a:rPr>
              <a:t> Let P be an </a:t>
            </a:r>
            <a:r>
              <a:rPr lang="el-GR" sz="2800" dirty="0" smtClean="0">
                <a:latin typeface="Cambria Math"/>
                <a:ea typeface="Cambria Math"/>
              </a:rPr>
              <a:t>ε</a:t>
            </a:r>
            <a:r>
              <a:rPr lang="en-CA" sz="2800" dirty="0" smtClean="0">
                <a:latin typeface="Comic Sans MS" pitchFamily="66" charset="0"/>
              </a:rPr>
              <a:t>-DP protocol P. Then there exists a protocol Q of cost 3</a:t>
            </a:r>
            <a:r>
              <a:rPr lang="el-GR" sz="2800" dirty="0" smtClean="0">
                <a:latin typeface="Cambria Math"/>
                <a:ea typeface="Cambria Math"/>
              </a:rPr>
              <a:t>ε</a:t>
            </a:r>
            <a:r>
              <a:rPr lang="en-CA" sz="2800" dirty="0" smtClean="0">
                <a:latin typeface="Comic Sans MS" pitchFamily="66" charset="0"/>
              </a:rPr>
              <a:t>n </a:t>
            </a:r>
            <a:r>
              <a:rPr lang="en-CA" sz="2800" dirty="0" err="1" smtClean="0">
                <a:latin typeface="Comic Sans MS" pitchFamily="66" charset="0"/>
              </a:rPr>
              <a:t>polylog</a:t>
            </a:r>
            <a:r>
              <a:rPr lang="en-CA" sz="2800" dirty="0" smtClean="0">
                <a:latin typeface="Comic Sans MS" pitchFamily="66" charset="0"/>
              </a:rPr>
              <a:t>(CC(P))/</a:t>
            </a:r>
            <a:r>
              <a:rPr lang="el-GR" sz="2800" dirty="0" smtClean="0">
                <a:latin typeface="Cambria Math"/>
                <a:ea typeface="Cambria Math"/>
              </a:rPr>
              <a:t>β</a:t>
            </a:r>
            <a:r>
              <a:rPr lang="en-CA" sz="2800" dirty="0" smtClean="0">
                <a:latin typeface="Comic Sans MS" pitchFamily="66" charset="0"/>
              </a:rPr>
              <a:t> and error </a:t>
            </a:r>
            <a:r>
              <a:rPr lang="el-GR" sz="2800" dirty="0" smtClean="0">
                <a:latin typeface="Cambria Math"/>
                <a:ea typeface="Cambria Math"/>
              </a:rPr>
              <a:t>β</a:t>
            </a:r>
            <a:r>
              <a:rPr lang="en-CA" sz="28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en-CA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CA" sz="2600" b="1" i="1" dirty="0" smtClean="0">
                <a:solidFill>
                  <a:srgbClr val="00B050"/>
                </a:solidFill>
                <a:latin typeface="Comic Sans MS" pitchFamily="66" charset="0"/>
              </a:rPr>
              <a:t>DP almost implies low cc, except for this annoying </a:t>
            </a:r>
            <a:r>
              <a:rPr lang="en-CA" sz="2600" b="1" i="1" dirty="0" err="1" smtClean="0">
                <a:solidFill>
                  <a:srgbClr val="00B050"/>
                </a:solidFill>
                <a:latin typeface="Comic Sans MS" pitchFamily="66" charset="0"/>
              </a:rPr>
              <a:t>polylog</a:t>
            </a:r>
            <a:r>
              <a:rPr lang="en-CA" sz="2600" b="1" i="1" dirty="0" smtClean="0">
                <a:solidFill>
                  <a:srgbClr val="00B050"/>
                </a:solidFill>
                <a:latin typeface="Comic Sans MS" pitchFamily="66" charset="0"/>
              </a:rPr>
              <a:t>(CC(P)) factor</a:t>
            </a:r>
          </a:p>
          <a:p>
            <a:pPr>
              <a:buNone/>
            </a:pPr>
            <a:r>
              <a:rPr lang="en-CA" sz="2600" b="1" i="1" dirty="0" smtClean="0">
                <a:solidFill>
                  <a:srgbClr val="00B050"/>
                </a:solidFill>
                <a:latin typeface="Comic Sans MS" pitchFamily="66" charset="0"/>
              </a:rPr>
              <a:t>Moreover, the low cc protocol can often be made DP (if the number of rounds is bounded.)</a:t>
            </a:r>
          </a:p>
          <a:p>
            <a:pPr>
              <a:buNone/>
            </a:pPr>
            <a:endParaRPr lang="en-CA" sz="2800" b="1" i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endParaRPr lang="en-CA" sz="28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Differential Privacy and</a:t>
            </a:r>
            <a:b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Compression</a:t>
            </a: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915400" cy="5181600"/>
          </a:xfrm>
        </p:spPr>
        <p:txBody>
          <a:bodyPr>
            <a:noAutofit/>
          </a:bodyPr>
          <a:lstStyle/>
          <a:p>
            <a:r>
              <a:rPr lang="en-CA" sz="2400" dirty="0" smtClean="0">
                <a:latin typeface="Comic Sans MS" pitchFamily="66" charset="0"/>
              </a:rPr>
              <a:t>We have seen that DP protocols have low information cost</a:t>
            </a:r>
          </a:p>
          <a:p>
            <a:r>
              <a:rPr lang="en-CA" sz="2400" dirty="0" smtClean="0">
                <a:latin typeface="Comic Sans MS" pitchFamily="66" charset="0"/>
              </a:rPr>
              <a:t>By BBCR this implies they can be compressed (and thus have low </a:t>
            </a:r>
            <a:r>
              <a:rPr lang="en-CA" sz="2400" dirty="0" err="1" smtClean="0">
                <a:latin typeface="Comic Sans MS" pitchFamily="66" charset="0"/>
              </a:rPr>
              <a:t>comm</a:t>
            </a:r>
            <a:r>
              <a:rPr lang="en-CA" sz="2400" dirty="0" smtClean="0">
                <a:latin typeface="Comic Sans MS" pitchFamily="66" charset="0"/>
              </a:rPr>
              <a:t> complexity)</a:t>
            </a:r>
          </a:p>
          <a:p>
            <a:pPr>
              <a:buNone/>
            </a:pPr>
            <a:endParaRPr lang="en-CA" sz="2400" b="1" i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CA" sz="2400" b="1" i="1" dirty="0" smtClean="0">
                <a:solidFill>
                  <a:srgbClr val="00B050"/>
                </a:solidFill>
                <a:latin typeface="Comic Sans MS" pitchFamily="66" charset="0"/>
              </a:rPr>
              <a:t>What about the other direction? Can functions with low cc be made DP? </a:t>
            </a:r>
          </a:p>
          <a:p>
            <a:pPr>
              <a:buNone/>
            </a:pPr>
            <a:r>
              <a:rPr lang="en-CA" sz="2400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en-CA" sz="2400" b="1" dirty="0" smtClean="0">
                <a:solidFill>
                  <a:srgbClr val="FF0000"/>
                </a:solidFill>
                <a:latin typeface="Comic Sans MS" pitchFamily="66" charset="0"/>
              </a:rPr>
              <a:t>	Yes!</a:t>
            </a:r>
            <a:r>
              <a:rPr lang="en-CA" sz="2400" dirty="0" smtClean="0">
                <a:latin typeface="Comic Sans MS" pitchFamily="66" charset="0"/>
              </a:rPr>
              <a:t>   (with some caveats..the error is proportional not only to the cc, but also the number of rounds.)</a:t>
            </a:r>
          </a:p>
          <a:p>
            <a:pPr>
              <a:buNone/>
            </a:pPr>
            <a:r>
              <a:rPr lang="en-CA" sz="2400" dirty="0" smtClean="0">
                <a:latin typeface="Comic Sans MS" pitchFamily="66" charset="0"/>
              </a:rPr>
              <a:t>	Proof uses the exponential mechanism [MT]</a:t>
            </a:r>
          </a:p>
          <a:p>
            <a:pPr>
              <a:buNone/>
            </a:pPr>
            <a:r>
              <a:rPr lang="en-CA" sz="2400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en-CA" sz="2400" dirty="0" smtClean="0">
                <a:latin typeface="Comic Sans MS" pitchFamily="66" charset="0"/>
              </a:rPr>
              <a:t> </a:t>
            </a:r>
            <a:endParaRPr lang="en-CA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Applications of Information Complexity</a:t>
            </a: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>
              <a:latin typeface="Comic Sans MS" pitchFamily="66" charset="0"/>
            </a:endParaRPr>
          </a:p>
          <a:p>
            <a:r>
              <a:rPr lang="en-CA" dirty="0" smtClean="0">
                <a:latin typeface="Comic Sans MS" pitchFamily="66" charset="0"/>
              </a:rPr>
              <a:t>Differential Privacy</a:t>
            </a:r>
          </a:p>
          <a:p>
            <a:endParaRPr lang="en-CA" dirty="0" smtClean="0">
              <a:latin typeface="Comic Sans MS" pitchFamily="66" charset="0"/>
            </a:endParaRPr>
          </a:p>
          <a:p>
            <a:r>
              <a:rPr lang="en-CA" dirty="0" smtClean="0">
                <a:solidFill>
                  <a:srgbClr val="FF0000"/>
                </a:solidFill>
                <a:latin typeface="Comic Sans MS" pitchFamily="66" charset="0"/>
              </a:rPr>
              <a:t>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314C-5D75-4A38-A936-13747B728CAB}" type="slidenum">
              <a:rPr lang="en-US"/>
              <a:pPr/>
              <a:t>37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118903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 pitchFamily="66" charset="0"/>
              </a:rPr>
              <a:t>Approximate Privacy in Mechanism Design</a:t>
            </a:r>
            <a:endParaRPr lang="en-US" sz="32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200BBF"/>
                </a:solidFill>
                <a:latin typeface="Comic Sans MS" pitchFamily="66" charset="0"/>
              </a:rPr>
              <a:t>Traditional goal of mechanism design:  </a:t>
            </a:r>
            <a:r>
              <a:rPr lang="en-US" sz="2800" dirty="0">
                <a:latin typeface="Comic Sans MS" pitchFamily="66" charset="0"/>
              </a:rPr>
              <a:t>Incent agents to reveal private information that is needed to compute optimal results.</a:t>
            </a:r>
          </a:p>
          <a:p>
            <a:pPr>
              <a:lnSpc>
                <a:spcPct val="90000"/>
              </a:lnSpc>
            </a:pPr>
            <a:endParaRPr lang="en-US" sz="28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200BBF"/>
                </a:solidFill>
                <a:latin typeface="Comic Sans MS" pitchFamily="66" charset="0"/>
              </a:rPr>
              <a:t>Complementary, newly important goal:  </a:t>
            </a:r>
            <a:r>
              <a:rPr lang="en-US" sz="2800" dirty="0">
                <a:latin typeface="Comic Sans MS" pitchFamily="66" charset="0"/>
              </a:rPr>
              <a:t>Enable agents </a:t>
            </a:r>
            <a:r>
              <a:rPr lang="en-US" sz="2800" i="1" dirty="0">
                <a:latin typeface="Comic Sans MS" pitchFamily="66" charset="0"/>
              </a:rPr>
              <a:t>not</a:t>
            </a:r>
            <a:r>
              <a:rPr lang="en-US" sz="2800" dirty="0">
                <a:latin typeface="Comic Sans MS" pitchFamily="66" charset="0"/>
              </a:rPr>
              <a:t> to reveal private information that is </a:t>
            </a:r>
            <a:r>
              <a:rPr lang="en-US" sz="2800" i="1" dirty="0">
                <a:latin typeface="Comic Sans MS" pitchFamily="66" charset="0"/>
              </a:rPr>
              <a:t>not</a:t>
            </a:r>
            <a:r>
              <a:rPr lang="en-US" sz="2800" dirty="0">
                <a:latin typeface="Comic Sans MS" pitchFamily="66" charset="0"/>
              </a:rPr>
              <a:t> needed to compute optimal results.</a:t>
            </a:r>
          </a:p>
          <a:p>
            <a:pPr>
              <a:lnSpc>
                <a:spcPct val="90000"/>
              </a:lnSpc>
            </a:pPr>
            <a:endParaRPr lang="en-US" sz="28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200BBF"/>
                </a:solidFill>
                <a:latin typeface="Comic Sans MS" pitchFamily="66" charset="0"/>
              </a:rPr>
              <a:t>Example (</a:t>
            </a:r>
            <a:r>
              <a:rPr lang="en-US" sz="2800" b="1" dirty="0" err="1">
                <a:solidFill>
                  <a:srgbClr val="200BBF"/>
                </a:solidFill>
                <a:latin typeface="Comic Sans MS" pitchFamily="66" charset="0"/>
              </a:rPr>
              <a:t>Naor</a:t>
            </a:r>
            <a:r>
              <a:rPr lang="en-US" sz="2800" b="1" dirty="0">
                <a:solidFill>
                  <a:srgbClr val="200BBF"/>
                </a:solidFill>
                <a:latin typeface="Comic Sans MS" pitchFamily="66" charset="0"/>
              </a:rPr>
              <a:t>-</a:t>
            </a:r>
            <a:r>
              <a:rPr lang="en-US" sz="2800" b="1" dirty="0" err="1">
                <a:solidFill>
                  <a:srgbClr val="200BBF"/>
                </a:solidFill>
                <a:latin typeface="Comic Sans MS" pitchFamily="66" charset="0"/>
              </a:rPr>
              <a:t>Pinkas</a:t>
            </a:r>
            <a:r>
              <a:rPr lang="en-US" sz="2800" b="1" dirty="0">
                <a:solidFill>
                  <a:srgbClr val="200BBF"/>
                </a:solidFill>
                <a:latin typeface="Comic Sans MS" pitchFamily="66" charset="0"/>
              </a:rPr>
              <a:t>-Sumner, EC ’99): </a:t>
            </a:r>
            <a:r>
              <a:rPr lang="en-US" sz="2800" dirty="0">
                <a:latin typeface="Comic Sans MS" pitchFamily="66" charset="0"/>
              </a:rPr>
              <a:t> It’s undesirable for the auctioneer to learn the winning bid in a 2</a:t>
            </a:r>
            <a:r>
              <a:rPr lang="en-US" sz="2800" baseline="30000" dirty="0">
                <a:latin typeface="Comic Sans MS" pitchFamily="66" charset="0"/>
              </a:rPr>
              <a:t>nd</a:t>
            </a:r>
            <a:r>
              <a:rPr lang="en-US" sz="2800" dirty="0">
                <a:latin typeface="Comic Sans MS" pitchFamily="66" charset="0"/>
              </a:rPr>
              <a:t>–price </a:t>
            </a:r>
            <a:r>
              <a:rPr lang="en-US" sz="2800" dirty="0" err="1">
                <a:latin typeface="Comic Sans MS" pitchFamily="66" charset="0"/>
              </a:rPr>
              <a:t>Vickrey</a:t>
            </a:r>
            <a:r>
              <a:rPr lang="en-US" sz="2800" dirty="0">
                <a:latin typeface="Comic Sans MS" pitchFamily="66" charset="0"/>
              </a:rPr>
              <a:t> auction.</a:t>
            </a:r>
            <a:endParaRPr lang="en-US" sz="2800" u="sng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05A89-1419-49E9-984B-908472D6EEFA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800" b="1" dirty="0" smtClean="0">
                <a:solidFill>
                  <a:srgbClr val="9B08B8"/>
                </a:solidFill>
                <a:latin typeface="Comic Sans MS" pitchFamily="66" charset="0"/>
              </a:rPr>
              <a:t>Perfect Privacy </a:t>
            </a:r>
            <a:br>
              <a:rPr lang="en-US" sz="38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US" sz="2200" b="1" dirty="0" smtClean="0">
                <a:solidFill>
                  <a:srgbClr val="9B08B8"/>
                </a:solidFill>
                <a:latin typeface="Comic Sans MS" pitchFamily="66" charset="0"/>
              </a:rPr>
              <a:t>[</a:t>
            </a:r>
            <a:r>
              <a:rPr lang="en-US" sz="2200" b="1" dirty="0" err="1" smtClean="0">
                <a:solidFill>
                  <a:srgbClr val="9B08B8"/>
                </a:solidFill>
                <a:latin typeface="Comic Sans MS" pitchFamily="66" charset="0"/>
              </a:rPr>
              <a:t>Kushilevitz</a:t>
            </a:r>
            <a:r>
              <a:rPr lang="en-US" sz="2200" b="1" dirty="0" smtClean="0">
                <a:solidFill>
                  <a:srgbClr val="9B08B8"/>
                </a:solidFill>
                <a:latin typeface="Comic Sans MS" pitchFamily="66" charset="0"/>
              </a:rPr>
              <a:t> ’92]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180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Comic Sans MS" pitchFamily="66" charset="0"/>
              </a:rPr>
              <a:t>Protocol P for f is perfectly private </a:t>
            </a:r>
            <a:r>
              <a:rPr lang="en-US" sz="2800" dirty="0" err="1" smtClean="0">
                <a:latin typeface="Comic Sans MS" pitchFamily="66" charset="0"/>
              </a:rPr>
              <a:t>iff</a:t>
            </a:r>
            <a:r>
              <a:rPr lang="en-US" sz="2800" dirty="0" smtClean="0">
                <a:latin typeface="Comic Sans MS" pitchFamily="66" charset="0"/>
              </a:rPr>
              <a:t> for all </a:t>
            </a:r>
            <a:r>
              <a:rPr lang="en-US" sz="2800" dirty="0" err="1" smtClean="0">
                <a:latin typeface="Comic Sans MS" pitchFamily="66" charset="0"/>
              </a:rPr>
              <a:t>x,x’,y,y</a:t>
            </a:r>
            <a:r>
              <a:rPr lang="en-US" sz="2800" dirty="0" smtClean="0">
                <a:latin typeface="Comic Sans MS" pitchFamily="66" charset="0"/>
              </a:rPr>
              <a:t>’ f(</a:t>
            </a:r>
            <a:r>
              <a:rPr lang="en-US" sz="2800" dirty="0" err="1" smtClean="0">
                <a:latin typeface="Comic Sans MS" pitchFamily="66" charset="0"/>
              </a:rPr>
              <a:t>x,y</a:t>
            </a:r>
            <a:r>
              <a:rPr lang="en-US" sz="2800" dirty="0" smtClean="0">
                <a:latin typeface="Comic Sans MS" pitchFamily="66" charset="0"/>
              </a:rPr>
              <a:t>)=f(</a:t>
            </a:r>
            <a:r>
              <a:rPr lang="en-US" sz="2800" dirty="0" err="1" smtClean="0">
                <a:latin typeface="Comic Sans MS" pitchFamily="66" charset="0"/>
              </a:rPr>
              <a:t>x’,y</a:t>
            </a:r>
            <a:r>
              <a:rPr lang="en-US" sz="2800" dirty="0" smtClean="0">
                <a:latin typeface="Comic Sans MS" pitchFamily="66" charset="0"/>
              </a:rPr>
              <a:t>’)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 R(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x,y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)=R(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x’,y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’)</a:t>
            </a:r>
          </a:p>
          <a:p>
            <a:pPr eaLnBrk="1" hangingPunct="1"/>
            <a:endParaRPr lang="en-US" sz="2800" dirty="0" smtClean="0">
              <a:latin typeface="Comic Sans MS" pitchFamily="66" charset="0"/>
              <a:sym typeface="Wingdings" pitchFamily="2" charset="2"/>
            </a:endParaRPr>
          </a:p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f is perfectly privately computable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iff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M(f) has no forbidden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submatrix</a:t>
            </a:r>
            <a:endParaRPr lang="en-US" sz="2800" dirty="0" smtClean="0">
              <a:latin typeface="Comic Sans MS" pitchFamily="66" charset="0"/>
            </a:endParaRPr>
          </a:p>
          <a:p>
            <a:pPr eaLnBrk="1" hangingPunct="1"/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/>
            <a:endParaRPr lang="en-US" sz="2800" dirty="0" smtClean="0">
              <a:latin typeface="Comic Sans MS" pitchFamily="66" charset="0"/>
            </a:endParaRPr>
          </a:p>
          <a:p>
            <a:pPr eaLnBrk="1" hangingPunct="1"/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buNone/>
            </a:pP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2057400" y="5181600"/>
            <a:ext cx="673100" cy="6096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2057400" y="4572000"/>
            <a:ext cx="673100" cy="6096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2667000" y="4572000"/>
            <a:ext cx="6731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2667000" y="5181600"/>
            <a:ext cx="673100" cy="6096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9467" name="Line 10"/>
          <p:cNvSpPr>
            <a:spLocks noChangeShapeType="1"/>
          </p:cNvSpPr>
          <p:nvPr/>
        </p:nvSpPr>
        <p:spPr bwMode="auto">
          <a:xfrm>
            <a:off x="2057400" y="4572000"/>
            <a:ext cx="0" cy="1214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468" name="Line 11"/>
          <p:cNvSpPr>
            <a:spLocks noChangeShapeType="1"/>
          </p:cNvSpPr>
          <p:nvPr/>
        </p:nvSpPr>
        <p:spPr bwMode="auto">
          <a:xfrm>
            <a:off x="2057400" y="5791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469" name="Line 12"/>
          <p:cNvSpPr>
            <a:spLocks noChangeShapeType="1"/>
          </p:cNvSpPr>
          <p:nvPr/>
        </p:nvSpPr>
        <p:spPr bwMode="auto">
          <a:xfrm>
            <a:off x="3352800" y="5181600"/>
            <a:ext cx="0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3581400" y="4724400"/>
            <a:ext cx="52752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f(x</a:t>
            </a:r>
            <a:r>
              <a:rPr lang="en-US" sz="2000" baseline="-25000" dirty="0"/>
              <a:t>1</a:t>
            </a:r>
            <a:r>
              <a:rPr lang="en-US" sz="2400" dirty="0"/>
              <a:t>, x</a:t>
            </a:r>
            <a:r>
              <a:rPr lang="en-US" sz="2000" baseline="-25000" dirty="0"/>
              <a:t>2</a:t>
            </a:r>
            <a:r>
              <a:rPr lang="en-US" sz="2400" dirty="0"/>
              <a:t>) = f</a:t>
            </a:r>
            <a:r>
              <a:rPr lang="en-US" dirty="0"/>
              <a:t>(</a:t>
            </a:r>
            <a:r>
              <a:rPr lang="en-US" sz="2400" dirty="0"/>
              <a:t>x’</a:t>
            </a:r>
            <a:r>
              <a:rPr lang="en-US" sz="2000" baseline="-25000" dirty="0"/>
              <a:t>1</a:t>
            </a:r>
            <a:r>
              <a:rPr lang="en-US" dirty="0"/>
              <a:t>, </a:t>
            </a:r>
            <a:r>
              <a:rPr lang="en-US" sz="2400" dirty="0"/>
              <a:t>x</a:t>
            </a:r>
            <a:r>
              <a:rPr lang="en-US" sz="2000" baseline="-25000" dirty="0"/>
              <a:t>2</a:t>
            </a:r>
            <a:r>
              <a:rPr lang="en-US" dirty="0"/>
              <a:t>) </a:t>
            </a:r>
            <a:r>
              <a:rPr lang="en-US" sz="2400" dirty="0"/>
              <a:t>= f(x’</a:t>
            </a:r>
            <a:r>
              <a:rPr lang="en-US" sz="2000" baseline="-25000" dirty="0"/>
              <a:t>1</a:t>
            </a:r>
            <a:r>
              <a:rPr lang="en-US" sz="2400" dirty="0"/>
              <a:t>, x’</a:t>
            </a:r>
            <a:r>
              <a:rPr lang="en-US" sz="2000" baseline="-25000" dirty="0"/>
              <a:t>2</a:t>
            </a:r>
            <a:r>
              <a:rPr lang="en-US" sz="2400" dirty="0"/>
              <a:t>) = a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but f</a:t>
            </a:r>
            <a:r>
              <a:rPr lang="en-US" dirty="0"/>
              <a:t>(</a:t>
            </a:r>
            <a:r>
              <a:rPr lang="en-US" sz="2400" dirty="0"/>
              <a:t>x</a:t>
            </a:r>
            <a:r>
              <a:rPr lang="en-US" sz="2000" baseline="-25000" dirty="0"/>
              <a:t>1</a:t>
            </a:r>
            <a:r>
              <a:rPr lang="en-US" dirty="0"/>
              <a:t>, </a:t>
            </a:r>
            <a:r>
              <a:rPr lang="en-US" sz="2400" dirty="0"/>
              <a:t>x’</a:t>
            </a:r>
            <a:r>
              <a:rPr lang="en-US" sz="2000" baseline="-25000" dirty="0"/>
              <a:t>2</a:t>
            </a:r>
            <a:r>
              <a:rPr lang="en-US" dirty="0"/>
              <a:t>) </a:t>
            </a:r>
            <a:r>
              <a:rPr lang="en-US" sz="2400" dirty="0"/>
              <a:t>≠ a</a:t>
            </a:r>
          </a:p>
        </p:txBody>
      </p:sp>
      <p:sp>
        <p:nvSpPr>
          <p:cNvPr id="19471" name="Text Box 16"/>
          <p:cNvSpPr txBox="1">
            <a:spLocks noChangeArrowheads="1"/>
          </p:cNvSpPr>
          <p:nvPr/>
        </p:nvSpPr>
        <p:spPr bwMode="auto">
          <a:xfrm>
            <a:off x="1168400" y="2946400"/>
            <a:ext cx="81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9472" name="Text Box 17"/>
          <p:cNvSpPr txBox="1">
            <a:spLocks noChangeArrowheads="1"/>
          </p:cNvSpPr>
          <p:nvPr/>
        </p:nvSpPr>
        <p:spPr bwMode="auto">
          <a:xfrm>
            <a:off x="1295400" y="4648200"/>
            <a:ext cx="749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  </a:t>
            </a:r>
            <a:r>
              <a:rPr lang="en-US" sz="2400" dirty="0"/>
              <a:t>x</a:t>
            </a:r>
            <a:r>
              <a:rPr lang="en-US" sz="2000" baseline="-25000" dirty="0"/>
              <a:t>1</a:t>
            </a:r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1219200" y="525780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   </a:t>
            </a:r>
            <a:r>
              <a:rPr lang="en-US" sz="2400" dirty="0"/>
              <a:t>x’</a:t>
            </a:r>
            <a:r>
              <a:rPr lang="en-US" sz="2000" baseline="-25000" dirty="0"/>
              <a:t>1</a:t>
            </a:r>
          </a:p>
        </p:txBody>
      </p:sp>
      <p:sp>
        <p:nvSpPr>
          <p:cNvPr id="19474" name="Text Box 19"/>
          <p:cNvSpPr txBox="1">
            <a:spLocks noChangeArrowheads="1"/>
          </p:cNvSpPr>
          <p:nvPr/>
        </p:nvSpPr>
        <p:spPr bwMode="auto">
          <a:xfrm>
            <a:off x="2057400" y="2895600"/>
            <a:ext cx="134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9475" name="Text Box 20"/>
          <p:cNvSpPr txBox="1">
            <a:spLocks noChangeArrowheads="1"/>
          </p:cNvSpPr>
          <p:nvPr/>
        </p:nvSpPr>
        <p:spPr bwMode="auto">
          <a:xfrm>
            <a:off x="2133600" y="4038600"/>
            <a:ext cx="128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X</a:t>
            </a:r>
            <a:r>
              <a:rPr lang="en-US" sz="1600" baseline="-25000" dirty="0"/>
              <a:t>2</a:t>
            </a:r>
            <a:r>
              <a:rPr lang="en-US" dirty="0"/>
              <a:t>       </a:t>
            </a:r>
            <a:r>
              <a:rPr lang="en-US" sz="2000" dirty="0"/>
              <a:t>X’</a:t>
            </a:r>
            <a:r>
              <a:rPr lang="en-US" sz="1600" baseline="-25000" dirty="0"/>
              <a:t>2</a:t>
            </a: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2667000" y="518160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2057400" y="4572000"/>
            <a:ext cx="595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8A04-3E05-4A27-A305-DC7A2B3622E5}" type="slidenum">
              <a:rPr lang="en-US"/>
              <a:pPr/>
              <a:t>39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15375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 pitchFamily="66" charset="0"/>
              </a:rPr>
              <a:t>Example 1: </a:t>
            </a:r>
            <a:r>
              <a:rPr lang="en-US" sz="3200" b="1" dirty="0">
                <a:solidFill>
                  <a:srgbClr val="9B08B8"/>
                </a:solidFill>
                <a:latin typeface="Comic Sans MS" pitchFamily="66" charset="0"/>
              </a:rPr>
              <a:t>Millionaires’ </a:t>
            </a:r>
            <a:r>
              <a:rPr lang="en-US" sz="3200" b="1" dirty="0" smtClean="0">
                <a:solidFill>
                  <a:srgbClr val="9B08B8"/>
                </a:solidFill>
                <a:latin typeface="Comic Sans MS" pitchFamily="66" charset="0"/>
              </a:rPr>
              <a:t>Problem</a:t>
            </a:r>
            <a:br>
              <a:rPr lang="en-US" sz="32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US" sz="3200" b="1" dirty="0" smtClean="0">
                <a:solidFill>
                  <a:srgbClr val="9B08B8"/>
                </a:solidFill>
                <a:latin typeface="Comic Sans MS" pitchFamily="66" charset="0"/>
              </a:rPr>
              <a:t>(not perfectly privately computable)</a:t>
            </a:r>
            <a:endParaRPr lang="en-US" sz="32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185349" name="Text Box 5"/>
          <p:cNvSpPr txBox="1">
            <a:spLocks noChangeArrowheads="1"/>
          </p:cNvSpPr>
          <p:nvPr/>
        </p:nvSpPr>
        <p:spPr bwMode="auto">
          <a:xfrm>
            <a:off x="2438400" y="2286000"/>
            <a:ext cx="3048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0</a:t>
            </a:r>
          </a:p>
          <a:p>
            <a:endParaRPr lang="en-US"/>
          </a:p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  <a:p>
            <a:endParaRPr lang="en-US"/>
          </a:p>
          <a:p>
            <a:r>
              <a:rPr lang="en-US"/>
              <a:t>3</a:t>
            </a:r>
          </a:p>
        </p:txBody>
      </p:sp>
      <p:sp>
        <p:nvSpPr>
          <p:cNvPr id="185350" name="Text Box 6"/>
          <p:cNvSpPr txBox="1">
            <a:spLocks noChangeArrowheads="1"/>
          </p:cNvSpPr>
          <p:nvPr/>
        </p:nvSpPr>
        <p:spPr bwMode="auto">
          <a:xfrm>
            <a:off x="2819400" y="18288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0      1       2      3</a:t>
            </a:r>
          </a:p>
        </p:txBody>
      </p:sp>
      <p:sp>
        <p:nvSpPr>
          <p:cNvPr id="185351" name="Line 7"/>
          <p:cNvSpPr>
            <a:spLocks noChangeShapeType="1"/>
          </p:cNvSpPr>
          <p:nvPr/>
        </p:nvSpPr>
        <p:spPr bwMode="auto">
          <a:xfrm>
            <a:off x="3352800" y="21336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85352" name="Line 8"/>
          <p:cNvSpPr>
            <a:spLocks noChangeShapeType="1"/>
          </p:cNvSpPr>
          <p:nvPr/>
        </p:nvSpPr>
        <p:spPr bwMode="auto">
          <a:xfrm>
            <a:off x="3962400" y="21336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85353" name="Line 9"/>
          <p:cNvSpPr>
            <a:spLocks noChangeShapeType="1"/>
          </p:cNvSpPr>
          <p:nvPr/>
        </p:nvSpPr>
        <p:spPr bwMode="auto">
          <a:xfrm>
            <a:off x="4572000" y="21336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85354" name="Line 10"/>
          <p:cNvSpPr>
            <a:spLocks noChangeShapeType="1"/>
          </p:cNvSpPr>
          <p:nvPr/>
        </p:nvSpPr>
        <p:spPr bwMode="auto">
          <a:xfrm>
            <a:off x="2743200" y="27432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85355" name="Line 11"/>
          <p:cNvSpPr>
            <a:spLocks noChangeShapeType="1"/>
          </p:cNvSpPr>
          <p:nvPr/>
        </p:nvSpPr>
        <p:spPr bwMode="auto">
          <a:xfrm>
            <a:off x="2743200" y="32766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85356" name="Line 12"/>
          <p:cNvSpPr>
            <a:spLocks noChangeShapeType="1"/>
          </p:cNvSpPr>
          <p:nvPr/>
        </p:nvSpPr>
        <p:spPr bwMode="auto">
          <a:xfrm>
            <a:off x="2743200" y="38100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85365" name="Rectangle 21"/>
          <p:cNvSpPr>
            <a:spLocks noChangeArrowheads="1"/>
          </p:cNvSpPr>
          <p:nvPr/>
        </p:nvSpPr>
        <p:spPr bwMode="auto">
          <a:xfrm>
            <a:off x="2819400" y="2209800"/>
            <a:ext cx="533400" cy="5334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66" name="Rectangle 22"/>
          <p:cNvSpPr>
            <a:spLocks noChangeArrowheads="1"/>
          </p:cNvSpPr>
          <p:nvPr/>
        </p:nvSpPr>
        <p:spPr bwMode="auto">
          <a:xfrm>
            <a:off x="2819400" y="2743200"/>
            <a:ext cx="533400" cy="5334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67" name="Rectangle 23"/>
          <p:cNvSpPr>
            <a:spLocks noChangeArrowheads="1"/>
          </p:cNvSpPr>
          <p:nvPr/>
        </p:nvSpPr>
        <p:spPr bwMode="auto">
          <a:xfrm>
            <a:off x="2819400" y="3276600"/>
            <a:ext cx="533400" cy="5334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68" name="Rectangle 24"/>
          <p:cNvSpPr>
            <a:spLocks noChangeArrowheads="1"/>
          </p:cNvSpPr>
          <p:nvPr/>
        </p:nvSpPr>
        <p:spPr bwMode="auto">
          <a:xfrm>
            <a:off x="2819400" y="3810000"/>
            <a:ext cx="533400" cy="5334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69" name="Rectangle 25"/>
          <p:cNvSpPr>
            <a:spLocks noChangeArrowheads="1"/>
          </p:cNvSpPr>
          <p:nvPr/>
        </p:nvSpPr>
        <p:spPr bwMode="auto">
          <a:xfrm>
            <a:off x="3352800" y="2209800"/>
            <a:ext cx="533400" cy="5334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70" name="Rectangle 26"/>
          <p:cNvSpPr>
            <a:spLocks noChangeArrowheads="1"/>
          </p:cNvSpPr>
          <p:nvPr/>
        </p:nvSpPr>
        <p:spPr bwMode="auto">
          <a:xfrm>
            <a:off x="3352800" y="2743200"/>
            <a:ext cx="533400" cy="5334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71" name="Rectangle 27"/>
          <p:cNvSpPr>
            <a:spLocks noChangeArrowheads="1"/>
          </p:cNvSpPr>
          <p:nvPr/>
        </p:nvSpPr>
        <p:spPr bwMode="auto">
          <a:xfrm>
            <a:off x="3352800" y="3276600"/>
            <a:ext cx="533400" cy="5334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72" name="Rectangle 28"/>
          <p:cNvSpPr>
            <a:spLocks noChangeArrowheads="1"/>
          </p:cNvSpPr>
          <p:nvPr/>
        </p:nvSpPr>
        <p:spPr bwMode="auto">
          <a:xfrm>
            <a:off x="3352800" y="3810000"/>
            <a:ext cx="533400" cy="5334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73" name="Rectangle 29"/>
          <p:cNvSpPr>
            <a:spLocks noChangeArrowheads="1"/>
          </p:cNvSpPr>
          <p:nvPr/>
        </p:nvSpPr>
        <p:spPr bwMode="auto">
          <a:xfrm>
            <a:off x="3886200" y="2209800"/>
            <a:ext cx="533400" cy="5334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74" name="Rectangle 30"/>
          <p:cNvSpPr>
            <a:spLocks noChangeArrowheads="1"/>
          </p:cNvSpPr>
          <p:nvPr/>
        </p:nvSpPr>
        <p:spPr bwMode="auto">
          <a:xfrm>
            <a:off x="3886200" y="2743200"/>
            <a:ext cx="533400" cy="5334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75" name="Rectangle 31"/>
          <p:cNvSpPr>
            <a:spLocks noChangeArrowheads="1"/>
          </p:cNvSpPr>
          <p:nvPr/>
        </p:nvSpPr>
        <p:spPr bwMode="auto">
          <a:xfrm>
            <a:off x="3886200" y="3276600"/>
            <a:ext cx="533400" cy="5334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76" name="Rectangle 32"/>
          <p:cNvSpPr>
            <a:spLocks noChangeArrowheads="1"/>
          </p:cNvSpPr>
          <p:nvPr/>
        </p:nvSpPr>
        <p:spPr bwMode="auto">
          <a:xfrm>
            <a:off x="3886200" y="3810000"/>
            <a:ext cx="533400" cy="5334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77" name="Rectangle 33"/>
          <p:cNvSpPr>
            <a:spLocks noChangeArrowheads="1"/>
          </p:cNvSpPr>
          <p:nvPr/>
        </p:nvSpPr>
        <p:spPr bwMode="auto">
          <a:xfrm>
            <a:off x="4419600" y="2209800"/>
            <a:ext cx="533400" cy="5334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78" name="Rectangle 34"/>
          <p:cNvSpPr>
            <a:spLocks noChangeArrowheads="1"/>
          </p:cNvSpPr>
          <p:nvPr/>
        </p:nvSpPr>
        <p:spPr bwMode="auto">
          <a:xfrm>
            <a:off x="4419600" y="2743200"/>
            <a:ext cx="533400" cy="5334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79" name="Rectangle 35"/>
          <p:cNvSpPr>
            <a:spLocks noChangeArrowheads="1"/>
          </p:cNvSpPr>
          <p:nvPr/>
        </p:nvSpPr>
        <p:spPr bwMode="auto">
          <a:xfrm>
            <a:off x="4419600" y="3276600"/>
            <a:ext cx="533400" cy="5334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80" name="Rectangle 36"/>
          <p:cNvSpPr>
            <a:spLocks noChangeArrowheads="1"/>
          </p:cNvSpPr>
          <p:nvPr/>
        </p:nvSpPr>
        <p:spPr bwMode="auto">
          <a:xfrm>
            <a:off x="4419600" y="3810000"/>
            <a:ext cx="533400" cy="5334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5381" name="Text Box 37"/>
          <p:cNvSpPr txBox="1">
            <a:spLocks noChangeArrowheads="1"/>
          </p:cNvSpPr>
          <p:nvPr/>
        </p:nvSpPr>
        <p:spPr bwMode="auto">
          <a:xfrm>
            <a:off x="381000" y="234315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millionaire 1</a:t>
            </a:r>
          </a:p>
        </p:txBody>
      </p:sp>
      <p:sp>
        <p:nvSpPr>
          <p:cNvPr id="185382" name="Text Box 38"/>
          <p:cNvSpPr txBox="1">
            <a:spLocks noChangeArrowheads="1"/>
          </p:cNvSpPr>
          <p:nvPr/>
        </p:nvSpPr>
        <p:spPr bwMode="auto">
          <a:xfrm>
            <a:off x="5295900" y="1876425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millionaire 2</a:t>
            </a:r>
          </a:p>
        </p:txBody>
      </p:sp>
      <p:sp>
        <p:nvSpPr>
          <p:cNvPr id="185383" name="Line 39"/>
          <p:cNvSpPr>
            <a:spLocks noChangeShapeType="1"/>
          </p:cNvSpPr>
          <p:nvPr/>
        </p:nvSpPr>
        <p:spPr bwMode="auto">
          <a:xfrm>
            <a:off x="2816225" y="4343400"/>
            <a:ext cx="2139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85384" name="Line 40"/>
          <p:cNvSpPr>
            <a:spLocks noChangeShapeType="1"/>
          </p:cNvSpPr>
          <p:nvPr/>
        </p:nvSpPr>
        <p:spPr bwMode="auto">
          <a:xfrm>
            <a:off x="4949825" y="2209800"/>
            <a:ext cx="0" cy="2130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85386" name="Text Box 42"/>
          <p:cNvSpPr txBox="1">
            <a:spLocks noChangeArrowheads="1"/>
          </p:cNvSpPr>
          <p:nvPr/>
        </p:nvSpPr>
        <p:spPr bwMode="auto">
          <a:xfrm>
            <a:off x="5632450" y="2933700"/>
            <a:ext cx="1365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A(f)</a:t>
            </a:r>
          </a:p>
        </p:txBody>
      </p:sp>
      <p:sp>
        <p:nvSpPr>
          <p:cNvPr id="185387" name="Line 43"/>
          <p:cNvSpPr>
            <a:spLocks noChangeShapeType="1"/>
          </p:cNvSpPr>
          <p:nvPr/>
        </p:nvSpPr>
        <p:spPr bwMode="auto">
          <a:xfrm flipH="1">
            <a:off x="2816225" y="2206625"/>
            <a:ext cx="3175" cy="2139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85388" name="Text Box 44"/>
          <p:cNvSpPr txBox="1">
            <a:spLocks noChangeArrowheads="1"/>
          </p:cNvSpPr>
          <p:nvPr/>
        </p:nvSpPr>
        <p:spPr bwMode="auto">
          <a:xfrm>
            <a:off x="993775" y="4870450"/>
            <a:ext cx="650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f(x</a:t>
            </a:r>
            <a:r>
              <a:rPr lang="en-US" baseline="-25000"/>
              <a:t>1</a:t>
            </a:r>
            <a:r>
              <a:rPr lang="en-US" sz="2400"/>
              <a:t>, x</a:t>
            </a:r>
            <a:r>
              <a:rPr lang="en-US" baseline="-25000"/>
              <a:t>2</a:t>
            </a:r>
            <a:r>
              <a:rPr lang="en-US" sz="2400"/>
              <a:t>) = 1   if x</a:t>
            </a:r>
            <a:r>
              <a:rPr lang="en-US" baseline="-25000"/>
              <a:t>1</a:t>
            </a:r>
            <a:r>
              <a:rPr lang="en-US" sz="2400"/>
              <a:t> ≥ x</a:t>
            </a:r>
            <a:r>
              <a:rPr lang="en-US" baseline="-25000"/>
              <a:t>2</a:t>
            </a:r>
            <a:r>
              <a:rPr lang="en-US" sz="2400"/>
              <a:t> ;  else f(x</a:t>
            </a:r>
            <a:r>
              <a:rPr lang="en-US" baseline="-25000"/>
              <a:t>1</a:t>
            </a:r>
            <a:r>
              <a:rPr lang="en-US" sz="2400"/>
              <a:t>, x</a:t>
            </a:r>
            <a:r>
              <a:rPr lang="en-US" baseline="-25000"/>
              <a:t>2</a:t>
            </a:r>
            <a:r>
              <a:rPr lang="en-US" sz="2400"/>
              <a:t>) = 2</a:t>
            </a:r>
          </a:p>
        </p:txBody>
      </p:sp>
      <p:sp>
        <p:nvSpPr>
          <p:cNvPr id="185389" name="Line 45"/>
          <p:cNvSpPr>
            <a:spLocks noChangeShapeType="1"/>
          </p:cNvSpPr>
          <p:nvPr/>
        </p:nvSpPr>
        <p:spPr bwMode="auto">
          <a:xfrm>
            <a:off x="2813050" y="2203450"/>
            <a:ext cx="2143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9" grpId="0"/>
      <p:bldP spid="185350" grpId="0"/>
      <p:bldP spid="185351" grpId="0" animBg="1"/>
      <p:bldP spid="185352" grpId="0" animBg="1"/>
      <p:bldP spid="185353" grpId="0" animBg="1"/>
      <p:bldP spid="185354" grpId="0" animBg="1"/>
      <p:bldP spid="185355" grpId="0" animBg="1"/>
      <p:bldP spid="185356" grpId="0" animBg="1"/>
      <p:bldP spid="185365" grpId="0" animBg="1"/>
      <p:bldP spid="185366" grpId="0" animBg="1"/>
      <p:bldP spid="185367" grpId="0" animBg="1"/>
      <p:bldP spid="185368" grpId="0" animBg="1"/>
      <p:bldP spid="185369" grpId="0" animBg="1"/>
      <p:bldP spid="185370" grpId="0" animBg="1"/>
      <p:bldP spid="185371" grpId="0" animBg="1"/>
      <p:bldP spid="185372" grpId="0" animBg="1"/>
      <p:bldP spid="185373" grpId="0" animBg="1"/>
      <p:bldP spid="185374" grpId="0" animBg="1"/>
      <p:bldP spid="185375" grpId="0" animBg="1"/>
      <p:bldP spid="185376" grpId="0" animBg="1"/>
      <p:bldP spid="185377" grpId="0" animBg="1"/>
      <p:bldP spid="185378" grpId="0" animBg="1"/>
      <p:bldP spid="185379" grpId="0" animBg="1"/>
      <p:bldP spid="185380" grpId="0" animBg="1"/>
      <p:bldP spid="185381" grpId="0"/>
      <p:bldP spid="185382" grpId="0"/>
      <p:bldP spid="185383" grpId="0" animBg="1"/>
      <p:bldP spid="185384" grpId="0" animBg="1"/>
      <p:bldP spid="185386" grpId="0"/>
      <p:bldP spid="185387" grpId="0" animBg="1"/>
      <p:bldP spid="185388" grpId="0"/>
      <p:bldP spid="1853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9B08B8"/>
                </a:solidFill>
                <a:latin typeface="Comic Sans MS" pitchFamily="66" charset="0"/>
              </a:rPr>
              <a:t>Randomized Protocols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768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omic Sans MS" pitchFamily="66" charset="0"/>
              </a:rPr>
              <a:t>In a </a:t>
            </a:r>
            <a:r>
              <a:rPr lang="en-US" dirty="0">
                <a:solidFill>
                  <a:schemeClr val="accent2"/>
                </a:solidFill>
                <a:latin typeface="Comic Sans MS" pitchFamily="66" charset="0"/>
              </a:rPr>
              <a:t>randomized protocol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l-GR" dirty="0">
                <a:latin typeface="Comic Sans MS" pitchFamily="66" charset="0"/>
                <a:cs typeface="Arial" charset="0"/>
              </a:rPr>
              <a:t>Π</a:t>
            </a:r>
            <a:r>
              <a:rPr lang="en-US" dirty="0">
                <a:latin typeface="Comic Sans MS" pitchFamily="66" charset="0"/>
                <a:cs typeface="Arial" charset="0"/>
              </a:rPr>
              <a:t>, what player P writes is also a function of the (</a:t>
            </a:r>
            <a:r>
              <a:rPr lang="en-US" dirty="0" smtClean="0">
                <a:latin typeface="Comic Sans MS" pitchFamily="66" charset="0"/>
                <a:cs typeface="Arial" charset="0"/>
              </a:rPr>
              <a:t>private and/or public) </a:t>
            </a:r>
            <a:r>
              <a:rPr lang="en-US" dirty="0">
                <a:latin typeface="Comic Sans MS" pitchFamily="66" charset="0"/>
                <a:cs typeface="Arial" charset="0"/>
              </a:rPr>
              <a:t>random string available to P</a:t>
            </a:r>
          </a:p>
          <a:p>
            <a:r>
              <a:rPr lang="en-US" dirty="0">
                <a:latin typeface="Comic Sans MS" pitchFamily="66" charset="0"/>
                <a:cs typeface="Arial" charset="0"/>
              </a:rPr>
              <a:t>Protocol allowed to err with probability </a:t>
            </a:r>
            <a:r>
              <a:rPr lang="el-GR" dirty="0">
                <a:latin typeface="Comic Sans MS" pitchFamily="66" charset="0"/>
                <a:cs typeface="Arial" charset="0"/>
              </a:rPr>
              <a:t>ε</a:t>
            </a:r>
            <a:r>
              <a:rPr lang="en-US" dirty="0">
                <a:latin typeface="Comic Sans MS" pitchFamily="66" charset="0"/>
                <a:cs typeface="Arial" charset="0"/>
              </a:rPr>
              <a:t> over choice of random </a:t>
            </a:r>
            <a:r>
              <a:rPr lang="en-US" dirty="0" smtClean="0">
                <a:latin typeface="Comic Sans MS" pitchFamily="66" charset="0"/>
                <a:cs typeface="Arial" charset="0"/>
              </a:rPr>
              <a:t>strings</a:t>
            </a:r>
            <a:endParaRPr lang="en-US" dirty="0">
              <a:latin typeface="Comic Sans MS" pitchFamily="66" charset="0"/>
              <a:cs typeface="Arial" charset="0"/>
            </a:endParaRPr>
          </a:p>
          <a:p>
            <a:r>
              <a:rPr lang="en-US" dirty="0">
                <a:latin typeface="Comic Sans MS" pitchFamily="66" charset="0"/>
                <a:cs typeface="Arial" charset="0"/>
              </a:rPr>
              <a:t>The cost of </a:t>
            </a:r>
            <a:r>
              <a:rPr lang="el-GR" dirty="0">
                <a:latin typeface="Comic Sans MS" pitchFamily="66" charset="0"/>
                <a:cs typeface="Arial" charset="0"/>
              </a:rPr>
              <a:t>Π</a:t>
            </a:r>
            <a:r>
              <a:rPr lang="en-US" dirty="0">
                <a:latin typeface="Comic Sans MS" pitchFamily="66" charset="0"/>
                <a:cs typeface="Arial" charset="0"/>
              </a:rPr>
              <a:t> = max number of bits written on the board, over inputs </a:t>
            </a:r>
            <a:r>
              <a:rPr lang="en-US" dirty="0">
                <a:solidFill>
                  <a:srgbClr val="0000CC"/>
                </a:solidFill>
                <a:latin typeface="Comic Sans MS" pitchFamily="66" charset="0"/>
                <a:cs typeface="Arial" charset="0"/>
              </a:rPr>
              <a:t>and random strings</a:t>
            </a:r>
            <a:endParaRPr lang="el-GR" dirty="0">
              <a:solidFill>
                <a:srgbClr val="0000CC"/>
              </a:solidFill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B7A7-3FE4-484C-BDD3-397BB1564D83}" type="slidenum">
              <a:rPr lang="en-US"/>
              <a:pPr/>
              <a:t>40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87338"/>
            <a:ext cx="8724900" cy="1117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  <a:t>Example 2: </a:t>
            </a:r>
            <a:r>
              <a:rPr lang="en-US" sz="3600" b="1" dirty="0" err="1" smtClean="0">
                <a:solidFill>
                  <a:srgbClr val="9B08B8"/>
                </a:solidFill>
                <a:latin typeface="Comic Sans MS" pitchFamily="66" charset="0"/>
              </a:rPr>
              <a:t>Vickrey</a:t>
            </a:r>
            <a: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  <a:t> Auction</a:t>
            </a:r>
            <a:b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  <a:t>[Brandt, </a:t>
            </a:r>
            <a:r>
              <a:rPr lang="en-US" sz="3600" b="1" dirty="0" err="1" smtClean="0">
                <a:solidFill>
                  <a:srgbClr val="9B08B8"/>
                </a:solidFill>
                <a:latin typeface="Comic Sans MS" pitchFamily="66" charset="0"/>
              </a:rPr>
              <a:t>Sandholm</a:t>
            </a:r>
            <a: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  <a:t>]</a:t>
            </a:r>
            <a:endParaRPr lang="en-US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130061" name="Rectangle 13"/>
          <p:cNvSpPr>
            <a:spLocks noChangeArrowheads="1"/>
          </p:cNvSpPr>
          <p:nvPr/>
        </p:nvSpPr>
        <p:spPr bwMode="auto">
          <a:xfrm>
            <a:off x="2819400" y="2209800"/>
            <a:ext cx="533400" cy="2133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0062" name="Rectangle 14"/>
          <p:cNvSpPr>
            <a:spLocks noChangeArrowheads="1"/>
          </p:cNvSpPr>
          <p:nvPr/>
        </p:nvSpPr>
        <p:spPr bwMode="auto">
          <a:xfrm>
            <a:off x="3352800" y="2743200"/>
            <a:ext cx="533400" cy="1600200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0063" name="Rectangle 15"/>
          <p:cNvSpPr>
            <a:spLocks noChangeArrowheads="1"/>
          </p:cNvSpPr>
          <p:nvPr/>
        </p:nvSpPr>
        <p:spPr bwMode="auto">
          <a:xfrm>
            <a:off x="3352800" y="2209800"/>
            <a:ext cx="16002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0064" name="Rectangle 16"/>
          <p:cNvSpPr>
            <a:spLocks noChangeArrowheads="1"/>
          </p:cNvSpPr>
          <p:nvPr/>
        </p:nvSpPr>
        <p:spPr bwMode="auto">
          <a:xfrm>
            <a:off x="3886200" y="2743200"/>
            <a:ext cx="1066800" cy="533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0066" name="Rectangle 18"/>
          <p:cNvSpPr>
            <a:spLocks noChangeArrowheads="1"/>
          </p:cNvSpPr>
          <p:nvPr/>
        </p:nvSpPr>
        <p:spPr bwMode="auto">
          <a:xfrm>
            <a:off x="3886200" y="3276600"/>
            <a:ext cx="533400" cy="1066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0068" name="Rectangle 20"/>
          <p:cNvSpPr>
            <a:spLocks noChangeArrowheads="1"/>
          </p:cNvSpPr>
          <p:nvPr/>
        </p:nvSpPr>
        <p:spPr bwMode="auto">
          <a:xfrm>
            <a:off x="4419600" y="3276600"/>
            <a:ext cx="533400" cy="533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0069" name="Rectangle 21"/>
          <p:cNvSpPr>
            <a:spLocks noChangeArrowheads="1"/>
          </p:cNvSpPr>
          <p:nvPr/>
        </p:nvSpPr>
        <p:spPr bwMode="auto">
          <a:xfrm>
            <a:off x="4419600" y="3810000"/>
            <a:ext cx="533400" cy="533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0070" name="Text Box 22"/>
          <p:cNvSpPr txBox="1">
            <a:spLocks noChangeArrowheads="1"/>
          </p:cNvSpPr>
          <p:nvPr/>
        </p:nvSpPr>
        <p:spPr bwMode="auto">
          <a:xfrm>
            <a:off x="4038600" y="2895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2, 1</a:t>
            </a:r>
          </a:p>
        </p:txBody>
      </p:sp>
      <p:sp>
        <p:nvSpPr>
          <p:cNvPr id="130071" name="Text Box 23"/>
          <p:cNvSpPr txBox="1">
            <a:spLocks noChangeArrowheads="1"/>
          </p:cNvSpPr>
          <p:nvPr/>
        </p:nvSpPr>
        <p:spPr bwMode="auto">
          <a:xfrm>
            <a:off x="5257800" y="2419350"/>
            <a:ext cx="1343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winner</a:t>
            </a:r>
          </a:p>
          <a:p>
            <a:r>
              <a:rPr lang="en-US" sz="2400"/>
              <a:t>price</a:t>
            </a:r>
          </a:p>
        </p:txBody>
      </p:sp>
      <p:sp>
        <p:nvSpPr>
          <p:cNvPr id="130073" name="Line 25"/>
          <p:cNvSpPr>
            <a:spLocks noChangeShapeType="1"/>
          </p:cNvSpPr>
          <p:nvPr/>
        </p:nvSpPr>
        <p:spPr bwMode="auto">
          <a:xfrm flipH="1">
            <a:off x="4572000" y="3048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0074" name="Line 26"/>
          <p:cNvSpPr>
            <a:spLocks noChangeShapeType="1"/>
          </p:cNvSpPr>
          <p:nvPr/>
        </p:nvSpPr>
        <p:spPr bwMode="auto">
          <a:xfrm flipH="1">
            <a:off x="4191000" y="2695575"/>
            <a:ext cx="1143000" cy="12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0075" name="Line 27"/>
          <p:cNvSpPr>
            <a:spLocks noChangeShapeType="1"/>
          </p:cNvSpPr>
          <p:nvPr/>
        </p:nvSpPr>
        <p:spPr bwMode="auto">
          <a:xfrm>
            <a:off x="4191000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0076" name="Text Box 28"/>
          <p:cNvSpPr txBox="1">
            <a:spLocks noChangeArrowheads="1"/>
          </p:cNvSpPr>
          <p:nvPr/>
        </p:nvSpPr>
        <p:spPr bwMode="auto">
          <a:xfrm>
            <a:off x="3886200" y="230028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2, 0</a:t>
            </a:r>
          </a:p>
        </p:txBody>
      </p:sp>
      <p:sp>
        <p:nvSpPr>
          <p:cNvPr id="130077" name="Text Box 29"/>
          <p:cNvSpPr txBox="1">
            <a:spLocks noChangeArrowheads="1"/>
          </p:cNvSpPr>
          <p:nvPr/>
        </p:nvSpPr>
        <p:spPr bwMode="auto">
          <a:xfrm>
            <a:off x="2800350" y="2314575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1, 0</a:t>
            </a:r>
          </a:p>
        </p:txBody>
      </p:sp>
      <p:sp>
        <p:nvSpPr>
          <p:cNvPr id="130078" name="Text Box 30"/>
          <p:cNvSpPr txBox="1">
            <a:spLocks noChangeArrowheads="1"/>
          </p:cNvSpPr>
          <p:nvPr/>
        </p:nvSpPr>
        <p:spPr bwMode="auto">
          <a:xfrm>
            <a:off x="3352800" y="290988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1, 1</a:t>
            </a:r>
          </a:p>
        </p:txBody>
      </p:sp>
      <p:sp>
        <p:nvSpPr>
          <p:cNvPr id="130079" name="Text Box 31"/>
          <p:cNvSpPr txBox="1">
            <a:spLocks noChangeArrowheads="1"/>
          </p:cNvSpPr>
          <p:nvPr/>
        </p:nvSpPr>
        <p:spPr bwMode="auto">
          <a:xfrm>
            <a:off x="3886200" y="336708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1, 2</a:t>
            </a:r>
          </a:p>
        </p:txBody>
      </p:sp>
      <p:sp>
        <p:nvSpPr>
          <p:cNvPr id="130080" name="Text Box 32"/>
          <p:cNvSpPr txBox="1">
            <a:spLocks noChangeArrowheads="1"/>
          </p:cNvSpPr>
          <p:nvPr/>
        </p:nvSpPr>
        <p:spPr bwMode="auto">
          <a:xfrm>
            <a:off x="4419600" y="3352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2, 2</a:t>
            </a:r>
          </a:p>
        </p:txBody>
      </p:sp>
      <p:sp>
        <p:nvSpPr>
          <p:cNvPr id="130081" name="Text Box 33"/>
          <p:cNvSpPr txBox="1">
            <a:spLocks noChangeArrowheads="1"/>
          </p:cNvSpPr>
          <p:nvPr/>
        </p:nvSpPr>
        <p:spPr bwMode="auto">
          <a:xfrm>
            <a:off x="4419600" y="3886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1, 3</a:t>
            </a:r>
          </a:p>
        </p:txBody>
      </p:sp>
      <p:sp>
        <p:nvSpPr>
          <p:cNvPr id="130082" name="Text Box 34"/>
          <p:cNvSpPr txBox="1">
            <a:spLocks noChangeArrowheads="1"/>
          </p:cNvSpPr>
          <p:nvPr/>
        </p:nvSpPr>
        <p:spPr bwMode="auto">
          <a:xfrm>
            <a:off x="2438400" y="2286000"/>
            <a:ext cx="3048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0</a:t>
            </a:r>
          </a:p>
          <a:p>
            <a:endParaRPr lang="en-US"/>
          </a:p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  <a:p>
            <a:endParaRPr lang="en-US"/>
          </a:p>
          <a:p>
            <a:r>
              <a:rPr lang="en-US"/>
              <a:t>3</a:t>
            </a:r>
          </a:p>
        </p:txBody>
      </p:sp>
      <p:sp>
        <p:nvSpPr>
          <p:cNvPr id="130083" name="Text Box 35"/>
          <p:cNvSpPr txBox="1">
            <a:spLocks noChangeArrowheads="1"/>
          </p:cNvSpPr>
          <p:nvPr/>
        </p:nvSpPr>
        <p:spPr bwMode="auto">
          <a:xfrm>
            <a:off x="914400" y="2667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bidder 1</a:t>
            </a:r>
          </a:p>
        </p:txBody>
      </p:sp>
      <p:sp>
        <p:nvSpPr>
          <p:cNvPr id="130084" name="Text Box 36"/>
          <p:cNvSpPr txBox="1">
            <a:spLocks noChangeArrowheads="1"/>
          </p:cNvSpPr>
          <p:nvPr/>
        </p:nvSpPr>
        <p:spPr bwMode="auto">
          <a:xfrm>
            <a:off x="5257800" y="1828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bidder 2</a:t>
            </a:r>
          </a:p>
        </p:txBody>
      </p:sp>
      <p:sp>
        <p:nvSpPr>
          <p:cNvPr id="130088" name="Text Box 40"/>
          <p:cNvSpPr txBox="1">
            <a:spLocks noChangeArrowheads="1"/>
          </p:cNvSpPr>
          <p:nvPr/>
        </p:nvSpPr>
        <p:spPr bwMode="auto">
          <a:xfrm>
            <a:off x="2819400" y="18288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0      1       2      3</a:t>
            </a:r>
          </a:p>
        </p:txBody>
      </p:sp>
      <p:sp>
        <p:nvSpPr>
          <p:cNvPr id="130089" name="Line 41"/>
          <p:cNvSpPr>
            <a:spLocks noChangeShapeType="1"/>
          </p:cNvSpPr>
          <p:nvPr/>
        </p:nvSpPr>
        <p:spPr bwMode="auto">
          <a:xfrm>
            <a:off x="3352800" y="21336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0090" name="Line 42"/>
          <p:cNvSpPr>
            <a:spLocks noChangeShapeType="1"/>
          </p:cNvSpPr>
          <p:nvPr/>
        </p:nvSpPr>
        <p:spPr bwMode="auto">
          <a:xfrm>
            <a:off x="3962400" y="21336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0091" name="Line 43"/>
          <p:cNvSpPr>
            <a:spLocks noChangeShapeType="1"/>
          </p:cNvSpPr>
          <p:nvPr/>
        </p:nvSpPr>
        <p:spPr bwMode="auto">
          <a:xfrm>
            <a:off x="4572000" y="21336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0092" name="Line 44"/>
          <p:cNvSpPr>
            <a:spLocks noChangeShapeType="1"/>
          </p:cNvSpPr>
          <p:nvPr/>
        </p:nvSpPr>
        <p:spPr bwMode="auto">
          <a:xfrm>
            <a:off x="2743200" y="27432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0093" name="Line 45"/>
          <p:cNvSpPr>
            <a:spLocks noChangeShapeType="1"/>
          </p:cNvSpPr>
          <p:nvPr/>
        </p:nvSpPr>
        <p:spPr bwMode="auto">
          <a:xfrm>
            <a:off x="2743200" y="32766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0094" name="Line 46"/>
          <p:cNvSpPr>
            <a:spLocks noChangeShapeType="1"/>
          </p:cNvSpPr>
          <p:nvPr/>
        </p:nvSpPr>
        <p:spPr bwMode="auto">
          <a:xfrm>
            <a:off x="2743200" y="38100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0095" name="Text Box 47"/>
          <p:cNvSpPr txBox="1">
            <a:spLocks noChangeArrowheads="1"/>
          </p:cNvSpPr>
          <p:nvPr/>
        </p:nvSpPr>
        <p:spPr bwMode="auto">
          <a:xfrm>
            <a:off x="885825" y="3743325"/>
            <a:ext cx="1419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R</a:t>
            </a:r>
            <a:r>
              <a:rPr lang="en-US" sz="1600" baseline="60000"/>
              <a:t>I</a:t>
            </a:r>
            <a:r>
              <a:rPr lang="en-US" sz="2400"/>
              <a:t> (2, 0)</a:t>
            </a:r>
          </a:p>
        </p:txBody>
      </p:sp>
      <p:sp>
        <p:nvSpPr>
          <p:cNvPr id="130096" name="Line 48"/>
          <p:cNvSpPr>
            <a:spLocks noChangeShapeType="1"/>
          </p:cNvSpPr>
          <p:nvPr/>
        </p:nvSpPr>
        <p:spPr bwMode="auto">
          <a:xfrm>
            <a:off x="2171700" y="3914775"/>
            <a:ext cx="923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7" name="TextBox 36"/>
          <p:cNvSpPr txBox="1"/>
          <p:nvPr/>
        </p:nvSpPr>
        <p:spPr>
          <a:xfrm>
            <a:off x="457200" y="51054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 smtClean="0">
                <a:latin typeface="Comic Sans MS" pitchFamily="66" charset="0"/>
              </a:rPr>
              <a:t>The ascending-price, English auction protocol is the  unique perfectly  private protocol</a:t>
            </a:r>
          </a:p>
          <a:p>
            <a:pPr>
              <a:buFont typeface="Arial" pitchFamily="34" charset="0"/>
              <a:buChar char="•"/>
            </a:pPr>
            <a:endParaRPr lang="en-CA" sz="2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2400" dirty="0" smtClean="0">
                <a:latin typeface="Comic Sans MS" pitchFamily="66" charset="0"/>
              </a:rPr>
              <a:t>However the communication cost is exponential !!</a:t>
            </a:r>
            <a:endParaRPr lang="en-CA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76B0B9-3C59-4085-B7CB-46049D268D3B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  <a:t>Worst-case PAR</a:t>
            </a:r>
            <a:b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US" sz="2200" b="1" dirty="0" smtClean="0">
                <a:solidFill>
                  <a:srgbClr val="9B08B8"/>
                </a:solidFill>
                <a:latin typeface="Comic Sans MS" pitchFamily="66" charset="0"/>
              </a:rPr>
              <a:t>[</a:t>
            </a:r>
            <a:r>
              <a:rPr lang="en-US" sz="2200" b="1" dirty="0" err="1" smtClean="0">
                <a:solidFill>
                  <a:srgbClr val="9B08B8"/>
                </a:solidFill>
                <a:latin typeface="Comic Sans MS" pitchFamily="66" charset="0"/>
              </a:rPr>
              <a:t>Feigenbaum</a:t>
            </a:r>
            <a:r>
              <a:rPr lang="en-US" sz="2200" b="1" dirty="0" smtClean="0">
                <a:solidFill>
                  <a:srgbClr val="9B08B8"/>
                </a:solidFill>
                <a:latin typeface="Comic Sans MS" pitchFamily="66" charset="0"/>
              </a:rPr>
              <a:t>, </a:t>
            </a:r>
            <a:r>
              <a:rPr lang="en-US" sz="2200" b="1" dirty="0" err="1" smtClean="0">
                <a:solidFill>
                  <a:srgbClr val="9B08B8"/>
                </a:solidFill>
                <a:latin typeface="Comic Sans MS" pitchFamily="66" charset="0"/>
              </a:rPr>
              <a:t>Jaggard,Schapira</a:t>
            </a:r>
            <a:r>
              <a:rPr lang="en-US" sz="2200" b="1" dirty="0" smtClean="0">
                <a:solidFill>
                  <a:srgbClr val="9B08B8"/>
                </a:solidFill>
                <a:latin typeface="Comic Sans MS" pitchFamily="66" charset="0"/>
              </a:rPr>
              <a:t> ‘10] 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025" y="1778000"/>
            <a:ext cx="8601075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Worst-case privacy approximation ratio of a protocol </a:t>
            </a:r>
            <a:r>
              <a:rPr lang="el-GR" sz="2400" dirty="0" smtClean="0">
                <a:latin typeface="Cambria Math"/>
                <a:ea typeface="Cambria Math"/>
              </a:rPr>
              <a:t>π</a:t>
            </a:r>
            <a:r>
              <a:rPr lang="en-US" sz="2400" dirty="0" smtClean="0">
                <a:latin typeface="Comic Sans MS" pitchFamily="66" charset="0"/>
              </a:rPr>
              <a:t> for f: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>
                <a:latin typeface="Comic Sans MS" pitchFamily="66" charset="0"/>
              </a:rPr>
              <a:t>		PAR(f,</a:t>
            </a:r>
            <a:r>
              <a:rPr lang="el-GR" sz="2400" dirty="0" smtClean="0">
                <a:latin typeface="Cambria Math"/>
                <a:ea typeface="Cambria Math"/>
              </a:rPr>
              <a:t>π</a:t>
            </a:r>
            <a:r>
              <a:rPr lang="en-CA" sz="2400" dirty="0" smtClean="0">
                <a:latin typeface="Cambria Math"/>
                <a:ea typeface="Cambria Math"/>
              </a:rPr>
              <a:t>) = </a:t>
            </a:r>
            <a:r>
              <a:rPr lang="en-US" sz="2400" dirty="0" smtClean="0">
                <a:latin typeface="Comic Sans MS" pitchFamily="66" charset="0"/>
              </a:rPr>
              <a:t>max </a:t>
            </a:r>
            <a:r>
              <a:rPr lang="en-US" sz="2400" baseline="-25000" dirty="0" err="1" smtClean="0">
                <a:latin typeface="Comic Sans MS" pitchFamily="66" charset="0"/>
              </a:rPr>
              <a:t>x,y</a:t>
            </a:r>
            <a:r>
              <a:rPr lang="en-US" sz="2400" dirty="0" smtClean="0">
                <a:latin typeface="Comic Sans MS" pitchFamily="66" charset="0"/>
              </a:rPr>
              <a:t>   | P(</a:t>
            </a:r>
            <a:r>
              <a:rPr lang="en-US" sz="2400" dirty="0" err="1" smtClean="0">
                <a:latin typeface="Comic Sans MS" pitchFamily="66" charset="0"/>
              </a:rPr>
              <a:t>x,y</a:t>
            </a:r>
            <a:r>
              <a:rPr lang="en-US" sz="2400" dirty="0" smtClean="0">
                <a:latin typeface="Comic Sans MS" pitchFamily="66" charset="0"/>
              </a:rPr>
              <a:t>)|/ |R(</a:t>
            </a:r>
            <a:r>
              <a:rPr lang="en-US" sz="2400" dirty="0" err="1" smtClean="0">
                <a:latin typeface="Comic Sans MS" pitchFamily="66" charset="0"/>
              </a:rPr>
              <a:t>x,y</a:t>
            </a:r>
            <a:r>
              <a:rPr lang="en-US" sz="2400" dirty="0" smtClean="0">
                <a:latin typeface="Comic Sans MS" pitchFamily="66" charset="0"/>
              </a:rPr>
              <a:t>)|,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>
                <a:latin typeface="Comic Sans MS" pitchFamily="66" charset="0"/>
              </a:rPr>
              <a:t>		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>
                <a:latin typeface="Comic Sans MS" pitchFamily="66" charset="0"/>
              </a:rPr>
              <a:t>		P(</a:t>
            </a:r>
            <a:r>
              <a:rPr lang="en-US" sz="2400" dirty="0" err="1" smtClean="0">
                <a:latin typeface="Comic Sans MS" pitchFamily="66" charset="0"/>
              </a:rPr>
              <a:t>x,y</a:t>
            </a:r>
            <a:r>
              <a:rPr lang="en-US" sz="2400" dirty="0" smtClean="0">
                <a:latin typeface="Comic Sans MS" pitchFamily="66" charset="0"/>
              </a:rPr>
              <a:t>): set of all pairs (</a:t>
            </a:r>
            <a:r>
              <a:rPr lang="en-US" sz="2400" dirty="0" err="1" smtClean="0">
                <a:latin typeface="Comic Sans MS" pitchFamily="66" charset="0"/>
              </a:rPr>
              <a:t>x’,y</a:t>
            </a:r>
            <a:r>
              <a:rPr lang="en-US" sz="2400" dirty="0" smtClean="0">
                <a:latin typeface="Comic Sans MS" pitchFamily="66" charset="0"/>
              </a:rPr>
              <a:t>’) </a:t>
            </a:r>
            <a:r>
              <a:rPr lang="en-US" sz="2400" dirty="0" err="1" smtClean="0">
                <a:latin typeface="Comic Sans MS" pitchFamily="66" charset="0"/>
              </a:rPr>
              <a:t>st</a:t>
            </a:r>
            <a:r>
              <a:rPr lang="en-US" sz="2400" dirty="0" smtClean="0">
                <a:latin typeface="Comic Sans MS" pitchFamily="66" charset="0"/>
              </a:rPr>
              <a:t> f(</a:t>
            </a:r>
            <a:r>
              <a:rPr lang="en-US" sz="2400" dirty="0" err="1" smtClean="0">
                <a:latin typeface="Comic Sans MS" pitchFamily="66" charset="0"/>
              </a:rPr>
              <a:t>x,y</a:t>
            </a:r>
            <a:r>
              <a:rPr lang="en-US" sz="2400" dirty="0" smtClean="0">
                <a:latin typeface="Comic Sans MS" pitchFamily="66" charset="0"/>
              </a:rPr>
              <a:t>)=f’(</a:t>
            </a:r>
            <a:r>
              <a:rPr lang="en-US" sz="2400" dirty="0" err="1" smtClean="0">
                <a:latin typeface="Comic Sans MS" pitchFamily="66" charset="0"/>
              </a:rPr>
              <a:t>x’,y</a:t>
            </a:r>
            <a:r>
              <a:rPr lang="en-US" sz="2400" dirty="0" smtClean="0">
                <a:latin typeface="Comic Sans MS" pitchFamily="66" charset="0"/>
              </a:rPr>
              <a:t>’)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>
                <a:latin typeface="Comic Sans MS" pitchFamily="66" charset="0"/>
              </a:rPr>
              <a:t>		R(</a:t>
            </a:r>
            <a:r>
              <a:rPr lang="en-US" sz="2400" dirty="0" err="1" smtClean="0">
                <a:latin typeface="Comic Sans MS" pitchFamily="66" charset="0"/>
              </a:rPr>
              <a:t>x,y</a:t>
            </a:r>
            <a:r>
              <a:rPr lang="en-US" sz="2400" dirty="0" smtClean="0">
                <a:latin typeface="Comic Sans MS" pitchFamily="66" charset="0"/>
              </a:rPr>
              <a:t>): rectangle containing (</a:t>
            </a:r>
            <a:r>
              <a:rPr lang="en-US" sz="2400" dirty="0" err="1" smtClean="0">
                <a:latin typeface="Comic Sans MS" pitchFamily="66" charset="0"/>
              </a:rPr>
              <a:t>x,y</a:t>
            </a:r>
            <a:r>
              <a:rPr lang="en-US" sz="2400" dirty="0" smtClean="0">
                <a:latin typeface="Comic Sans MS" pitchFamily="66" charset="0"/>
              </a:rPr>
              <a:t>) induced by </a:t>
            </a:r>
            <a:r>
              <a:rPr lang="el-GR" sz="2400" dirty="0" smtClean="0">
                <a:latin typeface="Cambria Math"/>
                <a:ea typeface="Cambria Math"/>
              </a:rPr>
              <a:t>π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Worst-case PAR of f: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latin typeface="Comic Sans MS" pitchFamily="66" charset="0"/>
              </a:rPr>
              <a:t>		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latin typeface="Comic Sans MS" pitchFamily="66" charset="0"/>
              </a:rPr>
              <a:t>		PAR(f) = min </a:t>
            </a:r>
            <a:r>
              <a:rPr lang="el-GR" sz="2400" baseline="-250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 PAR(f,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) </a:t>
            </a:r>
            <a:endParaRPr lang="en-US" sz="2400" u="sng" dirty="0" smtClean="0">
              <a:latin typeface="Comic Sans MS" pitchFamily="66" charset="0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3457575" y="2609850"/>
            <a:ext cx="4010025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endParaRPr lang="en-US" sz="2800" dirty="0"/>
          </a:p>
          <a:p>
            <a:pPr>
              <a:spcBef>
                <a:spcPct val="10000"/>
              </a:spcBef>
            </a:pPr>
            <a:endParaRPr lang="en-US" sz="2800" dirty="0"/>
          </a:p>
          <a:p>
            <a:pPr>
              <a:spcBef>
                <a:spcPct val="50000"/>
              </a:spcBef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C4894-B49B-4000-BD90-8C933DB709A3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  <a:t>Average-case PAR</a:t>
            </a:r>
            <a:b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US" sz="2200" b="1" dirty="0" smtClean="0">
                <a:solidFill>
                  <a:srgbClr val="9B08B8"/>
                </a:solidFill>
                <a:latin typeface="Comic Sans MS" pitchFamily="66" charset="0"/>
              </a:rPr>
              <a:t>[</a:t>
            </a:r>
            <a:r>
              <a:rPr lang="en-US" sz="2200" b="1" dirty="0" err="1" smtClean="0">
                <a:solidFill>
                  <a:srgbClr val="9B08B8"/>
                </a:solidFill>
                <a:latin typeface="Comic Sans MS" pitchFamily="66" charset="0"/>
              </a:rPr>
              <a:t>Feigenbaum</a:t>
            </a:r>
            <a:r>
              <a:rPr lang="en-US" sz="2200" b="1" dirty="0" smtClean="0">
                <a:solidFill>
                  <a:srgbClr val="9B08B8"/>
                </a:solidFill>
                <a:latin typeface="Comic Sans MS" pitchFamily="66" charset="0"/>
              </a:rPr>
              <a:t>, </a:t>
            </a:r>
            <a:r>
              <a:rPr lang="en-US" sz="2200" b="1" dirty="0" err="1" smtClean="0">
                <a:solidFill>
                  <a:srgbClr val="9B08B8"/>
                </a:solidFill>
                <a:latin typeface="Comic Sans MS" pitchFamily="66" charset="0"/>
              </a:rPr>
              <a:t>Jaggard</a:t>
            </a:r>
            <a:r>
              <a:rPr lang="en-US" sz="2200" b="1" dirty="0" smtClean="0">
                <a:solidFill>
                  <a:srgbClr val="9B08B8"/>
                </a:solidFill>
                <a:latin typeface="Comic Sans MS" pitchFamily="66" charset="0"/>
              </a:rPr>
              <a:t>, </a:t>
            </a:r>
            <a:r>
              <a:rPr lang="en-US" sz="2200" b="1" dirty="0" err="1" smtClean="0">
                <a:solidFill>
                  <a:srgbClr val="9B08B8"/>
                </a:solidFill>
                <a:latin typeface="Comic Sans MS" pitchFamily="66" charset="0"/>
              </a:rPr>
              <a:t>Schapira</a:t>
            </a:r>
            <a:r>
              <a:rPr lang="en-US" sz="2200" b="1" dirty="0" smtClean="0">
                <a:solidFill>
                  <a:srgbClr val="9B08B8"/>
                </a:solidFill>
                <a:latin typeface="Comic Sans MS" pitchFamily="66" charset="0"/>
              </a:rPr>
              <a:t> ‘10] 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1" y="1371600"/>
            <a:ext cx="8610600" cy="5181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omic Sans MS" pitchFamily="66" charset="0"/>
              </a:rPr>
              <a:t>(1) Average-case PAR of </a:t>
            </a:r>
            <a:r>
              <a:rPr lang="en-US" sz="2800" dirty="0" smtClean="0">
                <a:latin typeface="Comic Sans MS" pitchFamily="66" charset="0"/>
                <a:ea typeface="Cambria Math"/>
              </a:rPr>
              <a:t>π</a:t>
            </a:r>
            <a:r>
              <a:rPr lang="en-US" sz="2800" dirty="0" smtClean="0">
                <a:latin typeface="Comic Sans MS" pitchFamily="66" charset="0"/>
              </a:rPr>
              <a:t>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omic Sans MS" pitchFamily="66" charset="0"/>
              </a:rPr>
              <a:t>		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		AvgPAR1(f,</a:t>
            </a:r>
            <a:r>
              <a:rPr lang="el-GR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) =  log E</a:t>
            </a:r>
            <a:r>
              <a:rPr lang="en-CA" sz="2800" b="1" baseline="-25000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(</a:t>
            </a:r>
            <a:r>
              <a:rPr lang="en-CA" sz="2800" b="1" baseline="-25000" dirty="0" err="1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x,y</a:t>
            </a:r>
            <a:r>
              <a:rPr lang="en-CA" sz="2800" b="1" baseline="-25000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)  </a:t>
            </a:r>
            <a:r>
              <a:rPr lang="en-CA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|P(</a:t>
            </a:r>
            <a:r>
              <a:rPr lang="en-CA" sz="2800" b="1" dirty="0" err="1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x,y</a:t>
            </a:r>
            <a:r>
              <a:rPr lang="en-CA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)|/|R(</a:t>
            </a:r>
            <a:r>
              <a:rPr lang="en-CA" sz="2800" b="1" dirty="0" err="1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x,y</a:t>
            </a:r>
            <a:r>
              <a:rPr lang="en-CA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)|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CA" sz="2800" dirty="0" smtClean="0">
                <a:latin typeface="Comic Sans MS" pitchFamily="66" charset="0"/>
                <a:ea typeface="Cambria Math"/>
              </a:rPr>
              <a:t>		AvgPAR1(f)  =  min</a:t>
            </a:r>
            <a:r>
              <a:rPr lang="el-GR" sz="2800" baseline="-250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800" dirty="0" smtClean="0">
                <a:latin typeface="Comic Sans MS" pitchFamily="66" charset="0"/>
                <a:ea typeface="Cambria Math"/>
              </a:rPr>
              <a:t> </a:t>
            </a:r>
            <a:r>
              <a:rPr lang="en-CA" sz="2800" dirty="0" err="1" smtClean="0">
                <a:latin typeface="Comic Sans MS" pitchFamily="66" charset="0"/>
                <a:ea typeface="Cambria Math"/>
              </a:rPr>
              <a:t>AvgPAR</a:t>
            </a:r>
            <a:r>
              <a:rPr lang="en-CA" sz="2800" dirty="0" smtClean="0">
                <a:latin typeface="Comic Sans MS" pitchFamily="66" charset="0"/>
                <a:ea typeface="Cambria Math"/>
              </a:rPr>
              <a:t>(f,</a:t>
            </a:r>
            <a:r>
              <a:rPr lang="el-GR" sz="28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800" dirty="0" smtClean="0">
                <a:latin typeface="Comic Sans MS" pitchFamily="66" charset="0"/>
                <a:ea typeface="Cambria Math"/>
              </a:rPr>
              <a:t>)</a:t>
            </a: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omic Sans MS" pitchFamily="66" charset="0"/>
              </a:rPr>
              <a:t>(2) Alternative definition: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omic Sans MS" pitchFamily="66" charset="0"/>
              </a:rPr>
              <a:t>		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		AvgPAR2(f,</a:t>
            </a:r>
            <a:r>
              <a:rPr lang="el-GR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) = I(XY; </a:t>
            </a:r>
            <a:r>
              <a:rPr lang="el-GR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 | f)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CA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				  = E</a:t>
            </a:r>
            <a:r>
              <a:rPr lang="en-CA" sz="2800" b="1" baseline="-25000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(</a:t>
            </a:r>
            <a:r>
              <a:rPr lang="en-CA" sz="2800" b="1" baseline="-25000" dirty="0" err="1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x,y</a:t>
            </a:r>
            <a:r>
              <a:rPr lang="en-CA" sz="2800" b="1" baseline="-25000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) </a:t>
            </a:r>
            <a:r>
              <a:rPr lang="en-CA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log  |P(</a:t>
            </a:r>
            <a:r>
              <a:rPr lang="en-CA" sz="2800" b="1" dirty="0" err="1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x,y</a:t>
            </a:r>
            <a:r>
              <a:rPr lang="en-CA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)/|R(</a:t>
            </a:r>
            <a:r>
              <a:rPr lang="en-CA" sz="2800" b="1" dirty="0" err="1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x,y</a:t>
            </a:r>
            <a:r>
              <a:rPr lang="en-CA" sz="28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)|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CA" sz="2800" dirty="0" smtClean="0">
                <a:latin typeface="Comic Sans MS" pitchFamily="66" charset="0"/>
                <a:ea typeface="Cambria Math"/>
              </a:rPr>
              <a:t>		AvgPAR2(f) = min</a:t>
            </a:r>
            <a:r>
              <a:rPr lang="el-GR" sz="2800" baseline="-250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800" dirty="0" smtClean="0">
                <a:latin typeface="Comic Sans MS" pitchFamily="66" charset="0"/>
                <a:ea typeface="Cambria Math"/>
              </a:rPr>
              <a:t> AvgPAR2(f,</a:t>
            </a:r>
            <a:r>
              <a:rPr lang="el-GR" sz="2800" dirty="0" smtClean="0">
                <a:latin typeface="Comic Sans MS" pitchFamily="66" charset="0"/>
                <a:ea typeface="Cambria Math"/>
              </a:rPr>
              <a:t>π</a:t>
            </a:r>
            <a:r>
              <a:rPr lang="en-CA" sz="2800" dirty="0" smtClean="0">
                <a:latin typeface="Comic Sans MS" pitchFamily="66" charset="0"/>
                <a:ea typeface="Cambria Math"/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</a:pPr>
            <a:endParaRPr lang="en-CA" sz="2800" dirty="0" smtClean="0">
              <a:latin typeface="Comic Sans MS" pitchFamily="66" charset="0"/>
              <a:ea typeface="Cambria Math"/>
            </a:endParaRPr>
          </a:p>
          <a:p>
            <a:pPr>
              <a:lnSpc>
                <a:spcPct val="90000"/>
              </a:lnSpc>
            </a:pPr>
            <a:r>
              <a:rPr lang="en-CA" sz="2800" dirty="0" smtClean="0">
                <a:latin typeface="Comic Sans MS" pitchFamily="66" charset="0"/>
                <a:ea typeface="Cambria Math"/>
              </a:rPr>
              <a:t>1 is log of Expectation, 2 is Expectation of log.</a:t>
            </a:r>
          </a:p>
          <a:p>
            <a:pPr>
              <a:lnSpc>
                <a:spcPct val="90000"/>
              </a:lnSpc>
            </a:pPr>
            <a:r>
              <a:rPr lang="en-CA" sz="2800" dirty="0" smtClean="0">
                <a:latin typeface="Comic Sans MS" pitchFamily="66" charset="0"/>
                <a:ea typeface="Cambria Math"/>
              </a:rPr>
              <a:t>For </a:t>
            </a:r>
            <a:r>
              <a:rPr lang="en-CA" sz="2800" dirty="0" err="1" smtClean="0">
                <a:latin typeface="Comic Sans MS" pitchFamily="66" charset="0"/>
                <a:ea typeface="Cambria Math"/>
              </a:rPr>
              <a:t>boolean</a:t>
            </a:r>
            <a:r>
              <a:rPr lang="en-CA" sz="2800" dirty="0" smtClean="0">
                <a:latin typeface="Comic Sans MS" pitchFamily="66" charset="0"/>
                <a:ea typeface="Cambria Math"/>
              </a:rPr>
              <a:t> functions, AvgPAR2(f) is basically the same as </a:t>
            </a:r>
            <a:r>
              <a:rPr lang="en-CA" sz="2800" dirty="0" err="1" smtClean="0">
                <a:latin typeface="Comic Sans MS" pitchFamily="66" charset="0"/>
                <a:ea typeface="Cambria Math"/>
              </a:rPr>
              <a:t>Icost</a:t>
            </a:r>
            <a:r>
              <a:rPr lang="en-CA" sz="2800" dirty="0" smtClean="0">
                <a:latin typeface="Comic Sans MS" pitchFamily="66" charset="0"/>
                <a:ea typeface="Cambria Math"/>
              </a:rPr>
              <a:t>(f)  (differs by at most 1).</a:t>
            </a: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800" u="sng" dirty="0" smtClean="0">
              <a:latin typeface="Comic Sans MS" pitchFamily="66" charset="0"/>
            </a:endParaRP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3457575" y="3057525"/>
            <a:ext cx="4010025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endParaRPr lang="en-US" sz="2800" dirty="0"/>
          </a:p>
          <a:p>
            <a:pPr>
              <a:spcBef>
                <a:spcPct val="10000"/>
              </a:spcBef>
            </a:pPr>
            <a:endParaRPr lang="en-US" sz="2800" dirty="0"/>
          </a:p>
          <a:p>
            <a:pPr>
              <a:spcBef>
                <a:spcPct val="50000"/>
              </a:spcBef>
            </a:pPr>
            <a:endParaRPr lang="en-US" sz="2800" dirty="0"/>
          </a:p>
        </p:txBody>
      </p:sp>
      <p:sp>
        <p:nvSpPr>
          <p:cNvPr id="22536" name="Text Box 18"/>
          <p:cNvSpPr txBox="1">
            <a:spLocks noChangeArrowheads="1"/>
          </p:cNvSpPr>
          <p:nvPr/>
        </p:nvSpPr>
        <p:spPr bwMode="auto">
          <a:xfrm>
            <a:off x="2409825" y="3267075"/>
            <a:ext cx="723900" cy="42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aseline="-25000" dirty="0" smtClean="0"/>
              <a:t>  </a:t>
            </a:r>
            <a:endParaRPr lang="en-US" sz="32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C4894-B49B-4000-BD90-8C933DB709A3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  <a:t>New Results</a:t>
            </a:r>
            <a:b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US" sz="2200" b="1" dirty="0" smtClean="0">
                <a:solidFill>
                  <a:srgbClr val="9B08B8"/>
                </a:solidFill>
                <a:latin typeface="Comic Sans MS" pitchFamily="66" charset="0"/>
              </a:rPr>
              <a:t>[</a:t>
            </a:r>
            <a:r>
              <a:rPr lang="en-US" sz="2200" b="1" dirty="0" err="1" smtClean="0">
                <a:solidFill>
                  <a:srgbClr val="9B08B8"/>
                </a:solidFill>
                <a:latin typeface="Comic Sans MS" pitchFamily="66" charset="0"/>
              </a:rPr>
              <a:t>Ada,Chattopadhyay,Cook,Fontes,P</a:t>
            </a:r>
            <a:r>
              <a:rPr lang="en-US" sz="2200" b="1" dirty="0" smtClean="0">
                <a:solidFill>
                  <a:srgbClr val="9B08B8"/>
                </a:solidFill>
                <a:latin typeface="Comic Sans MS" pitchFamily="66" charset="0"/>
              </a:rPr>
              <a:t> ‘12]  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839200" cy="5410200"/>
          </a:xfrm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AutoNum type="arabicParenBoth"/>
            </a:pPr>
            <a:r>
              <a:rPr lang="en-US" sz="2400" dirty="0" smtClean="0">
                <a:latin typeface="Comic Sans MS" pitchFamily="66" charset="0"/>
              </a:rPr>
              <a:t>Using the fact that AvgPAR1 </a:t>
            </a:r>
            <a:r>
              <a:rPr lang="en-US" sz="2400" dirty="0" smtClean="0">
                <a:latin typeface="Comic Sans MS" pitchFamily="66" charset="0"/>
                <a:ea typeface="Cambria Math"/>
              </a:rPr>
              <a:t>≥ AvgPAR2</a:t>
            </a:r>
            <a:r>
              <a:rPr lang="en-US" sz="2400" dirty="0" smtClean="0">
                <a:latin typeface="Comic Sans MS" pitchFamily="66" charset="0"/>
              </a:rPr>
              <a:t>, together with known IC lower bounds:</a:t>
            </a:r>
          </a:p>
          <a:p>
            <a:pPr marL="514350" indent="-514350" eaLnBrk="1" hangingPunct="1">
              <a:lnSpc>
                <a:spcPct val="90000"/>
              </a:lnSpc>
              <a:buNone/>
            </a:pPr>
            <a:r>
              <a:rPr lang="en-US" sz="2400" dirty="0" smtClean="0">
                <a:latin typeface="Comic Sans MS" pitchFamily="66" charset="0"/>
              </a:rPr>
              <a:t>	</a:t>
            </a:r>
            <a:r>
              <a:rPr lang="en-US" sz="2400" u="sng" dirty="0" smtClean="0">
                <a:solidFill>
                  <a:srgbClr val="FF0000"/>
                </a:solidFill>
                <a:latin typeface="Comic Sans MS" pitchFamily="66" charset="0"/>
              </a:rPr>
              <a:t>Theorem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AvgPAR2 of set intersection is </a:t>
            </a:r>
            <a:r>
              <a:rPr lang="el-GR" sz="2400" dirty="0" smtClean="0">
                <a:latin typeface="Comic Sans MS" pitchFamily="66" charset="0"/>
                <a:ea typeface="Cambria Math"/>
              </a:rPr>
              <a:t>Ω</a:t>
            </a:r>
            <a:r>
              <a:rPr lang="en-CA" sz="2400" dirty="0" smtClean="0">
                <a:latin typeface="Comic Sans MS" pitchFamily="66" charset="0"/>
                <a:ea typeface="Cambria Math"/>
              </a:rPr>
              <a:t>(n)</a:t>
            </a:r>
            <a:endParaRPr lang="en-US" sz="2400" dirty="0" smtClean="0">
              <a:latin typeface="Comic Sans MS" pitchFamily="66" charset="0"/>
            </a:endParaRPr>
          </a:p>
          <a:p>
            <a:pPr marL="514350" indent="-514350" eaLnBrk="1" hangingPunct="1">
              <a:lnSpc>
                <a:spcPct val="90000"/>
              </a:lnSpc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 marL="514350" indent="-514350" eaLnBrk="1" hangingPunct="1">
              <a:lnSpc>
                <a:spcPct val="90000"/>
              </a:lnSpc>
              <a:buNone/>
            </a:pPr>
            <a:r>
              <a:rPr lang="en-US" sz="2400" dirty="0" smtClean="0">
                <a:latin typeface="Comic Sans MS" pitchFamily="66" charset="0"/>
              </a:rPr>
              <a:t>(2) We prove strong tradeoffs for both worst-case PAR and </a:t>
            </a:r>
            <a:r>
              <a:rPr lang="en-US" sz="2400" dirty="0" err="1" smtClean="0">
                <a:latin typeface="Comic Sans MS" pitchFamily="66" charset="0"/>
              </a:rPr>
              <a:t>avgPAR</a:t>
            </a:r>
            <a:r>
              <a:rPr lang="en-US" sz="2400" dirty="0" smtClean="0">
                <a:latin typeface="Comic Sans MS" pitchFamily="66" charset="0"/>
              </a:rPr>
              <a:t> for </a:t>
            </a:r>
            <a:r>
              <a:rPr lang="en-US" sz="2400" dirty="0" err="1" smtClean="0">
                <a:latin typeface="Comic Sans MS" pitchFamily="66" charset="0"/>
              </a:rPr>
              <a:t>Vickrey</a:t>
            </a:r>
            <a:r>
              <a:rPr lang="en-US" sz="2400" dirty="0" smtClean="0">
                <a:latin typeface="Comic Sans MS" pitchFamily="66" charset="0"/>
              </a:rPr>
              <a:t> auctions.</a:t>
            </a:r>
          </a:p>
          <a:p>
            <a:pPr marL="514350" indent="-514350" eaLnBrk="1" hangingPunct="1">
              <a:lnSpc>
                <a:spcPct val="90000"/>
              </a:lnSpc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 marL="514350" indent="-514350" eaLnBrk="1" hangingPunct="1">
              <a:lnSpc>
                <a:spcPct val="90000"/>
              </a:lnSpc>
              <a:buNone/>
            </a:pPr>
            <a:r>
              <a:rPr lang="en-US" sz="2400" dirty="0" smtClean="0">
                <a:latin typeface="Comic Sans MS" pitchFamily="66" charset="0"/>
              </a:rPr>
              <a:t>(3) Using compression [BBCR], it follows that any deterministic, low AvgPAR1  protocols can be compressed.  Thus binary search protocol for millionaires implies a </a:t>
            </a:r>
            <a:r>
              <a:rPr lang="en-US" sz="2400" dirty="0" err="1" smtClean="0">
                <a:latin typeface="Comic Sans MS" pitchFamily="66" charset="0"/>
              </a:rPr>
              <a:t>polylogn</a:t>
            </a:r>
            <a:r>
              <a:rPr lang="en-US" sz="2400" dirty="0" smtClean="0">
                <a:latin typeface="Comic Sans MS" pitchFamily="66" charset="0"/>
              </a:rPr>
              <a:t> randomized protocol.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800" u="sng" dirty="0" smtClean="0">
              <a:latin typeface="Comic Sans MS" pitchFamily="66" charset="0"/>
            </a:endParaRP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3457575" y="3057525"/>
            <a:ext cx="4010025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endParaRPr lang="en-US" sz="2800" dirty="0"/>
          </a:p>
          <a:p>
            <a:pPr>
              <a:spcBef>
                <a:spcPct val="10000"/>
              </a:spcBef>
            </a:pPr>
            <a:endParaRPr lang="en-US" sz="2800" dirty="0"/>
          </a:p>
          <a:p>
            <a:pPr>
              <a:spcBef>
                <a:spcPct val="50000"/>
              </a:spcBef>
            </a:pPr>
            <a:endParaRPr lang="en-US" sz="2800" dirty="0"/>
          </a:p>
        </p:txBody>
      </p:sp>
      <p:sp>
        <p:nvSpPr>
          <p:cNvPr id="22536" name="Text Box 18"/>
          <p:cNvSpPr txBox="1">
            <a:spLocks noChangeArrowheads="1"/>
          </p:cNvSpPr>
          <p:nvPr/>
        </p:nvSpPr>
        <p:spPr bwMode="auto">
          <a:xfrm>
            <a:off x="2409825" y="3267075"/>
            <a:ext cx="723900" cy="42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aseline="-25000" dirty="0" smtClean="0"/>
              <a:t>  </a:t>
            </a:r>
            <a:endParaRPr lang="en-US" sz="32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Important Open Questions</a:t>
            </a: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solidFill>
                  <a:srgbClr val="200BBF"/>
                </a:solidFill>
                <a:latin typeface="Comic Sans MS" pitchFamily="66" charset="0"/>
              </a:rPr>
              <a:t>IC=CC?</a:t>
            </a:r>
          </a:p>
          <a:p>
            <a:r>
              <a:rPr lang="en-CA" b="1" dirty="0" smtClean="0">
                <a:solidFill>
                  <a:srgbClr val="200BBF"/>
                </a:solidFill>
                <a:latin typeface="Comic Sans MS" pitchFamily="66" charset="0"/>
              </a:rPr>
              <a:t>IC in the multiparty NOF setting</a:t>
            </a:r>
          </a:p>
          <a:p>
            <a:r>
              <a:rPr lang="en-CA" b="1" dirty="0" smtClean="0">
                <a:solidFill>
                  <a:srgbClr val="200BBF"/>
                </a:solidFill>
                <a:latin typeface="Comic Sans MS" pitchFamily="66" charset="0"/>
              </a:rPr>
              <a:t>IC lower bounds for search problems </a:t>
            </a:r>
          </a:p>
          <a:p>
            <a:pPr>
              <a:buNone/>
            </a:pPr>
            <a:r>
              <a:rPr lang="en-CA" dirty="0" smtClean="0">
                <a:latin typeface="Comic Sans MS" pitchFamily="66" charset="0"/>
              </a:rPr>
              <a:t>	Very important for proof </a:t>
            </a:r>
            <a:r>
              <a:rPr lang="en-CA" smtClean="0">
                <a:latin typeface="Comic Sans MS" pitchFamily="66" charset="0"/>
              </a:rPr>
              <a:t>complexity  and circuit complexity</a:t>
            </a:r>
            <a:endParaRPr lang="en-CA" dirty="0" smtClean="0">
              <a:latin typeface="Comic Sans MS" pitchFamily="66" charset="0"/>
            </a:endParaRPr>
          </a:p>
          <a:p>
            <a:r>
              <a:rPr lang="en-CA" b="1" dirty="0" smtClean="0">
                <a:solidFill>
                  <a:srgbClr val="200BBF"/>
                </a:solidFill>
                <a:latin typeface="Comic Sans MS" pitchFamily="66" charset="0"/>
              </a:rPr>
              <a:t>Other applications of IC</a:t>
            </a:r>
          </a:p>
          <a:p>
            <a:pPr>
              <a:buNone/>
            </a:pPr>
            <a:r>
              <a:rPr lang="en-CA" b="1" dirty="0" smtClean="0">
                <a:solidFill>
                  <a:srgbClr val="200BBF"/>
                </a:solidFill>
                <a:latin typeface="Comic Sans MS" pitchFamily="66" charset="0"/>
              </a:rPr>
              <a:t>	</a:t>
            </a:r>
            <a:r>
              <a:rPr lang="en-CA" dirty="0" smtClean="0">
                <a:latin typeface="Comic Sans MS" pitchFamily="66" charset="0"/>
              </a:rPr>
              <a:t>Data structures? Game Theory?</a:t>
            </a:r>
            <a:endParaRPr lang="en-C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9B08B8"/>
                </a:solidFill>
                <a:latin typeface="Comic Sans MS" pitchFamily="66" charset="0"/>
              </a:rPr>
              <a:t>Thanks!</a:t>
            </a:r>
            <a:endParaRPr lang="en-US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6720"/>
            <a:ext cx="7772400" cy="1143000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Communication Complexity</a:t>
            </a:r>
            <a:endParaRPr lang="en-US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5438503"/>
          </a:xfrm>
        </p:spPr>
        <p:txBody>
          <a:bodyPr>
            <a:normAutofit/>
          </a:bodyPr>
          <a:lstStyle/>
          <a:p>
            <a:r>
              <a:rPr lang="en-CA" dirty="0" smtClean="0">
                <a:latin typeface="Comic Sans MS" pitchFamily="66" charset="0"/>
              </a:rPr>
              <a:t>Focus on randomized communication complexity: 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CC(F,</a:t>
            </a:r>
            <a:r>
              <a:rPr lang="el-GR" dirty="0">
                <a:solidFill>
                  <a:schemeClr val="tx2"/>
                </a:solidFill>
                <a:latin typeface="Comic Sans MS" pitchFamily="66" charset="0"/>
              </a:rPr>
              <a:t>ε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en-US" dirty="0" smtClean="0">
                <a:latin typeface="Comic Sans MS" pitchFamily="66" charset="0"/>
              </a:rPr>
              <a:t>= the communication cost of computing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 F </a:t>
            </a:r>
            <a:r>
              <a:rPr lang="en-US" dirty="0" smtClean="0">
                <a:latin typeface="Comic Sans MS" pitchFamily="66" charset="0"/>
              </a:rPr>
              <a:t>with error </a:t>
            </a:r>
            <a:r>
              <a:rPr lang="el-GR" dirty="0" smtClean="0">
                <a:solidFill>
                  <a:schemeClr val="tx2"/>
                </a:solidFill>
                <a:latin typeface="Comic Sans MS" pitchFamily="66" charset="0"/>
              </a:rPr>
              <a:t>ε</a:t>
            </a:r>
            <a:r>
              <a:rPr lang="en-CA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r>
              <a:rPr lang="en-CA" dirty="0" smtClean="0">
                <a:latin typeface="Comic Sans MS" pitchFamily="66" charset="0"/>
              </a:rPr>
              <a:t>A distributional flavor of randomized communication complexity: 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CC(F,</a:t>
            </a:r>
            <a:r>
              <a:rPr lang="el-GR" dirty="0">
                <a:solidFill>
                  <a:schemeClr val="tx2"/>
                </a:solidFill>
                <a:latin typeface="Comic Sans MS" pitchFamily="66" charset="0"/>
              </a:rPr>
              <a:t>μ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,</a:t>
            </a:r>
            <a:r>
              <a:rPr lang="el-GR" dirty="0">
                <a:solidFill>
                  <a:schemeClr val="tx2"/>
                </a:solidFill>
                <a:latin typeface="Comic Sans MS" pitchFamily="66" charset="0"/>
              </a:rPr>
              <a:t>ε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en-US" dirty="0" smtClean="0">
                <a:latin typeface="Comic Sans MS" pitchFamily="66" charset="0"/>
              </a:rPr>
              <a:t>=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the communication cost of computing 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F </a:t>
            </a:r>
            <a:r>
              <a:rPr lang="en-US" dirty="0" smtClean="0">
                <a:latin typeface="Comic Sans MS" pitchFamily="66" charset="0"/>
              </a:rPr>
              <a:t>with error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l-GR" dirty="0" smtClean="0">
                <a:solidFill>
                  <a:schemeClr val="tx2"/>
                </a:solidFill>
                <a:latin typeface="Comic Sans MS" pitchFamily="66" charset="0"/>
              </a:rPr>
              <a:t>ε</a:t>
            </a:r>
            <a:r>
              <a:rPr lang="en-CA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CA" dirty="0" smtClean="0">
                <a:latin typeface="Comic Sans MS" pitchFamily="66" charset="0"/>
              </a:rPr>
              <a:t>with respect to </a:t>
            </a:r>
            <a:r>
              <a:rPr lang="el-GR" dirty="0" smtClean="0">
                <a:solidFill>
                  <a:schemeClr val="tx2"/>
                </a:solidFill>
                <a:latin typeface="Comic Sans MS" pitchFamily="66" charset="0"/>
              </a:rPr>
              <a:t>μ</a:t>
            </a:r>
            <a:r>
              <a:rPr lang="en-CA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r>
              <a:rPr lang="en-CA" dirty="0" smtClean="0">
                <a:latin typeface="Comic Sans MS" pitchFamily="66" charset="0"/>
              </a:rPr>
              <a:t>Yao’s minimax: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CC(F,</a:t>
            </a:r>
            <a:r>
              <a:rPr lang="el-GR" dirty="0">
                <a:solidFill>
                  <a:schemeClr val="tx2"/>
                </a:solidFill>
                <a:latin typeface="Comic Sans MS" pitchFamily="66" charset="0"/>
              </a:rPr>
              <a:t>ε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)=max</a:t>
            </a:r>
            <a:r>
              <a:rPr lang="el-GR" baseline="-25000" dirty="0">
                <a:solidFill>
                  <a:schemeClr val="tx2"/>
                </a:solidFill>
                <a:latin typeface="Comic Sans MS" pitchFamily="66" charset="0"/>
              </a:rPr>
              <a:t>μ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CC(F,</a:t>
            </a:r>
            <a:r>
              <a:rPr lang="el-GR" dirty="0">
                <a:solidFill>
                  <a:schemeClr val="tx2"/>
                </a:solidFill>
                <a:latin typeface="Comic Sans MS" pitchFamily="66" charset="0"/>
              </a:rPr>
              <a:t>μ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,</a:t>
            </a:r>
            <a:r>
              <a:rPr lang="el-GR" dirty="0">
                <a:solidFill>
                  <a:schemeClr val="tx2"/>
                </a:solidFill>
                <a:latin typeface="Comic Sans MS" pitchFamily="66" charset="0"/>
              </a:rPr>
              <a:t>ε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).</a:t>
            </a:r>
            <a:endParaRPr lang="en-US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A53CC-7570-400F-8DC8-1434EB126EB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802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CA" sz="4000" b="1" dirty="0" smtClean="0">
                <a:solidFill>
                  <a:srgbClr val="9B08B8"/>
                </a:solidFill>
                <a:latin typeface="Comic Sans MS" pitchFamily="66" charset="0"/>
              </a:rPr>
              <a:t>Stunning variety of applications of CC Lower Bounds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CA" dirty="0" smtClean="0">
                <a:latin typeface="Comic Sans MS" pitchFamily="66" charset="0"/>
              </a:rPr>
              <a:t>Lower Bounds for Streaming Algorithms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CA" dirty="0" smtClean="0">
                <a:latin typeface="Comic Sans MS" pitchFamily="66" charset="0"/>
              </a:rPr>
              <a:t>Data Structure Lower Bounds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CA" dirty="0" smtClean="0">
                <a:latin typeface="Comic Sans MS" pitchFamily="66" charset="0"/>
              </a:rPr>
              <a:t>Proof Complexity Lower Bounds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CA" dirty="0" smtClean="0">
                <a:latin typeface="Comic Sans MS" pitchFamily="66" charset="0"/>
              </a:rPr>
              <a:t>Game Theory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CA" dirty="0" smtClean="0">
                <a:latin typeface="Comic Sans MS" pitchFamily="66" charset="0"/>
              </a:rPr>
              <a:t>Circuit Complexity Lower Bounds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CA" dirty="0" smtClean="0">
                <a:latin typeface="Comic Sans MS" pitchFamily="66" charset="0"/>
              </a:rPr>
              <a:t>Quantum Computation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CA" dirty="0" smtClean="0">
                <a:latin typeface="Comic Sans MS" pitchFamily="66" charset="0"/>
              </a:rPr>
              <a:t>Differential Privacy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CA" dirty="0" smtClean="0">
                <a:latin typeface="Comic Sans MS" pitchFamily="66" charset="0"/>
              </a:rPr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 pitchFamily="66" charset="0"/>
              </a:rPr>
              <a:t>2-Party Information Complexity</a:t>
            </a:r>
            <a:endParaRPr lang="en-US" sz="32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7318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200BBF"/>
                </a:solidFill>
                <a:latin typeface="Comic Sans MS" pitchFamily="66" charset="0"/>
              </a:rPr>
              <a:t>2-party communication: </a:t>
            </a:r>
            <a:r>
              <a:rPr lang="en-US" sz="2400" dirty="0" smtClean="0">
                <a:latin typeface="Comic Sans MS" pitchFamily="66" charset="0"/>
              </a:rPr>
              <a:t>each party has a dataset.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Goal </a:t>
            </a:r>
            <a:r>
              <a:rPr lang="en-US" sz="2400" dirty="0" smtClean="0">
                <a:latin typeface="Comic Sans MS" pitchFamily="66" charset="0"/>
              </a:rPr>
              <a:t>is to compute a function  f(D</a:t>
            </a:r>
            <a:r>
              <a:rPr lang="en-US" sz="2400" baseline="-25000" dirty="0" smtClean="0">
                <a:latin typeface="Comic Sans MS" pitchFamily="66" charset="0"/>
              </a:rPr>
              <a:t>A</a:t>
            </a:r>
            <a:r>
              <a:rPr lang="en-US" sz="2400" dirty="0" smtClean="0">
                <a:latin typeface="Comic Sans MS" pitchFamily="66" charset="0"/>
              </a:rPr>
              <a:t>,D</a:t>
            </a:r>
            <a:r>
              <a:rPr lang="en-US" sz="2400" baseline="-25000" dirty="0" smtClean="0">
                <a:latin typeface="Comic Sans MS" pitchFamily="66" charset="0"/>
              </a:rPr>
              <a:t>B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3435350" y="1901825"/>
            <a:ext cx="2120900" cy="363538"/>
            <a:chOff x="2164" y="910"/>
            <a:chExt cx="1336" cy="229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2164" y="1120"/>
              <a:ext cx="1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2627" y="910"/>
              <a:ext cx="253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dirty="0">
                  <a:solidFill>
                    <a:srgbClr val="00279F"/>
                  </a:solidFill>
                  <a:latin typeface="Courier New" pitchFamily="49" charset="0"/>
                </a:rPr>
                <a:t>m</a:t>
              </a:r>
              <a:r>
                <a:rPr lang="en-US" sz="1600" baseline="-25000" dirty="0">
                  <a:solidFill>
                    <a:srgbClr val="00279F"/>
                  </a:solidFill>
                  <a:latin typeface="Courier New" pitchFamily="49" charset="0"/>
                </a:rPr>
                <a:t>1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3435350" y="2206625"/>
            <a:ext cx="2120900" cy="363538"/>
            <a:chOff x="2164" y="1102"/>
            <a:chExt cx="1336" cy="229"/>
          </a:xfrm>
        </p:grpSpPr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164" y="1312"/>
              <a:ext cx="1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2627" y="1102"/>
              <a:ext cx="2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00279F"/>
                  </a:solidFill>
                  <a:latin typeface="Courier New" pitchFamily="49" charset="0"/>
                </a:rPr>
                <a:t>m</a:t>
              </a:r>
              <a:r>
                <a:rPr lang="en-US" baseline="-25000">
                  <a:solidFill>
                    <a:srgbClr val="00279F"/>
                  </a:solidFill>
                  <a:latin typeface="Courier New" pitchFamily="49" charset="0"/>
                </a:rPr>
                <a:t>2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3435350" y="2511425"/>
            <a:ext cx="2120900" cy="363538"/>
            <a:chOff x="2164" y="1294"/>
            <a:chExt cx="1336" cy="229"/>
          </a:xfrm>
        </p:grpSpPr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2164" y="1504"/>
              <a:ext cx="1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627" y="1294"/>
              <a:ext cx="2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00279F"/>
                  </a:solidFill>
                  <a:latin typeface="Courier New" pitchFamily="49" charset="0"/>
                </a:rPr>
                <a:t>m</a:t>
              </a:r>
              <a:r>
                <a:rPr lang="en-US" baseline="-25000">
                  <a:solidFill>
                    <a:srgbClr val="00279F"/>
                  </a:solidFill>
                  <a:latin typeface="Courier New" pitchFamily="49" charset="0"/>
                </a:rPr>
                <a:t>3</a:t>
              </a:r>
            </a:p>
          </p:txBody>
        </p:sp>
      </p:grp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435350" y="3454400"/>
            <a:ext cx="2120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170363" y="3121025"/>
            <a:ext cx="5995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 smtClean="0">
                <a:solidFill>
                  <a:srgbClr val="00279F"/>
                </a:solidFill>
                <a:latin typeface="Courier New" pitchFamily="49" charset="0"/>
              </a:rPr>
              <a:t>m</a:t>
            </a:r>
            <a:r>
              <a:rPr lang="en-US" baseline="-25000" dirty="0" smtClean="0">
                <a:solidFill>
                  <a:srgbClr val="00279F"/>
                </a:solidFill>
                <a:latin typeface="Courier New" pitchFamily="49" charset="0"/>
              </a:rPr>
              <a:t>k-1</a:t>
            </a:r>
            <a:endParaRPr lang="en-US" baseline="-25000" dirty="0">
              <a:solidFill>
                <a:srgbClr val="00279F"/>
              </a:solidFill>
              <a:latin typeface="Courier New" pitchFamily="49" charset="0"/>
            </a:endParaRP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4343400" y="29337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3429000" y="3787775"/>
            <a:ext cx="2120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4143997" y="3454400"/>
            <a:ext cx="428003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dirty="0" err="1" smtClean="0">
                <a:solidFill>
                  <a:srgbClr val="00279F"/>
                </a:solidFill>
                <a:latin typeface="Calibri"/>
              </a:rPr>
              <a:t>m</a:t>
            </a:r>
            <a:r>
              <a:rPr lang="en-US" sz="1600" baseline="-25000" dirty="0" err="1" smtClean="0">
                <a:solidFill>
                  <a:srgbClr val="00279F"/>
                </a:solidFill>
                <a:latin typeface="Courier New"/>
              </a:rPr>
              <a:t>k</a:t>
            </a:r>
            <a:endParaRPr lang="en-US" sz="1600" baseline="-25000" dirty="0">
              <a:solidFill>
                <a:srgbClr val="00279F"/>
              </a:solidFill>
              <a:latin typeface="Courier New"/>
            </a:endParaRPr>
          </a:p>
        </p:txBody>
      </p:sp>
      <p:pic>
        <p:nvPicPr>
          <p:cNvPr id="22" name="Picture 45" descr="j00787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362200" y="2143125"/>
            <a:ext cx="838200" cy="1666875"/>
          </a:xfrm>
          <a:prstGeom prst="rect">
            <a:avLst/>
          </a:prstGeom>
          <a:noFill/>
        </p:spPr>
      </p:pic>
      <p:grpSp>
        <p:nvGrpSpPr>
          <p:cNvPr id="11" name="Group 13"/>
          <p:cNvGrpSpPr>
            <a:grpSpLocks noChangeAspect="1"/>
          </p:cNvGrpSpPr>
          <p:nvPr/>
        </p:nvGrpSpPr>
        <p:grpSpPr bwMode="auto">
          <a:xfrm>
            <a:off x="5715000" y="2133600"/>
            <a:ext cx="838200" cy="1666875"/>
            <a:chOff x="3600" y="1344"/>
            <a:chExt cx="528" cy="1050"/>
          </a:xfrm>
        </p:grpSpPr>
        <p:sp>
          <p:nvSpPr>
            <p:cNvPr id="1036" name="AutoShape 12"/>
            <p:cNvSpPr>
              <a:spLocks noChangeAspect="1" noChangeArrowheads="1" noTextEdit="1"/>
            </p:cNvSpPr>
            <p:nvPr/>
          </p:nvSpPr>
          <p:spPr bwMode="auto">
            <a:xfrm>
              <a:off x="3600" y="1344"/>
              <a:ext cx="528" cy="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3770" y="1470"/>
              <a:ext cx="158" cy="228"/>
            </a:xfrm>
            <a:custGeom>
              <a:avLst/>
              <a:gdLst/>
              <a:ahLst/>
              <a:cxnLst>
                <a:cxn ang="0">
                  <a:pos x="274" y="0"/>
                </a:cxn>
                <a:cxn ang="0">
                  <a:pos x="335" y="9"/>
                </a:cxn>
                <a:cxn ang="0">
                  <a:pos x="396" y="44"/>
                </a:cxn>
                <a:cxn ang="0">
                  <a:pos x="435" y="97"/>
                </a:cxn>
                <a:cxn ang="0">
                  <a:pos x="465" y="175"/>
                </a:cxn>
                <a:cxn ang="0">
                  <a:pos x="473" y="307"/>
                </a:cxn>
                <a:cxn ang="0">
                  <a:pos x="450" y="438"/>
                </a:cxn>
                <a:cxn ang="0">
                  <a:pos x="412" y="534"/>
                </a:cxn>
                <a:cxn ang="0">
                  <a:pos x="358" y="613"/>
                </a:cxn>
                <a:cxn ang="0">
                  <a:pos x="305" y="665"/>
                </a:cxn>
                <a:cxn ang="0">
                  <a:pos x="243" y="683"/>
                </a:cxn>
                <a:cxn ang="0">
                  <a:pos x="182" y="674"/>
                </a:cxn>
                <a:cxn ang="0">
                  <a:pos x="152" y="631"/>
                </a:cxn>
                <a:cxn ang="0">
                  <a:pos x="106" y="561"/>
                </a:cxn>
                <a:cxn ang="0">
                  <a:pos x="90" y="430"/>
                </a:cxn>
                <a:cxn ang="0">
                  <a:pos x="94" y="385"/>
                </a:cxn>
                <a:cxn ang="0">
                  <a:pos x="0" y="363"/>
                </a:cxn>
                <a:cxn ang="0">
                  <a:pos x="3" y="320"/>
                </a:cxn>
                <a:cxn ang="0">
                  <a:pos x="94" y="324"/>
                </a:cxn>
                <a:cxn ang="0">
                  <a:pos x="102" y="275"/>
                </a:cxn>
                <a:cxn ang="0">
                  <a:pos x="125" y="205"/>
                </a:cxn>
                <a:cxn ang="0">
                  <a:pos x="152" y="140"/>
                </a:cxn>
                <a:cxn ang="0">
                  <a:pos x="198" y="53"/>
                </a:cxn>
                <a:cxn ang="0">
                  <a:pos x="243" y="18"/>
                </a:cxn>
                <a:cxn ang="0">
                  <a:pos x="274" y="0"/>
                </a:cxn>
              </a:cxnLst>
              <a:rect l="0" t="0" r="r" b="b"/>
              <a:pathLst>
                <a:path w="473" h="683">
                  <a:moveTo>
                    <a:pt x="274" y="0"/>
                  </a:moveTo>
                  <a:lnTo>
                    <a:pt x="335" y="9"/>
                  </a:lnTo>
                  <a:lnTo>
                    <a:pt x="396" y="44"/>
                  </a:lnTo>
                  <a:lnTo>
                    <a:pt x="435" y="97"/>
                  </a:lnTo>
                  <a:lnTo>
                    <a:pt x="465" y="175"/>
                  </a:lnTo>
                  <a:lnTo>
                    <a:pt x="473" y="307"/>
                  </a:lnTo>
                  <a:lnTo>
                    <a:pt x="450" y="438"/>
                  </a:lnTo>
                  <a:lnTo>
                    <a:pt x="412" y="534"/>
                  </a:lnTo>
                  <a:lnTo>
                    <a:pt x="358" y="613"/>
                  </a:lnTo>
                  <a:lnTo>
                    <a:pt x="305" y="665"/>
                  </a:lnTo>
                  <a:lnTo>
                    <a:pt x="243" y="683"/>
                  </a:lnTo>
                  <a:lnTo>
                    <a:pt x="182" y="674"/>
                  </a:lnTo>
                  <a:lnTo>
                    <a:pt x="152" y="631"/>
                  </a:lnTo>
                  <a:lnTo>
                    <a:pt x="106" y="561"/>
                  </a:lnTo>
                  <a:lnTo>
                    <a:pt x="90" y="430"/>
                  </a:lnTo>
                  <a:lnTo>
                    <a:pt x="94" y="385"/>
                  </a:lnTo>
                  <a:lnTo>
                    <a:pt x="0" y="363"/>
                  </a:lnTo>
                  <a:lnTo>
                    <a:pt x="3" y="320"/>
                  </a:lnTo>
                  <a:lnTo>
                    <a:pt x="94" y="324"/>
                  </a:lnTo>
                  <a:lnTo>
                    <a:pt x="102" y="275"/>
                  </a:lnTo>
                  <a:lnTo>
                    <a:pt x="125" y="205"/>
                  </a:lnTo>
                  <a:lnTo>
                    <a:pt x="152" y="140"/>
                  </a:lnTo>
                  <a:lnTo>
                    <a:pt x="198" y="53"/>
                  </a:lnTo>
                  <a:lnTo>
                    <a:pt x="243" y="18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3782" y="1714"/>
              <a:ext cx="170" cy="329"/>
            </a:xfrm>
            <a:custGeom>
              <a:avLst/>
              <a:gdLst/>
              <a:ahLst/>
              <a:cxnLst>
                <a:cxn ang="0">
                  <a:pos x="195" y="0"/>
                </a:cxn>
                <a:cxn ang="0">
                  <a:pos x="272" y="0"/>
                </a:cxn>
                <a:cxn ang="0">
                  <a:pos x="366" y="17"/>
                </a:cxn>
                <a:cxn ang="0">
                  <a:pos x="417" y="69"/>
                </a:cxn>
                <a:cxn ang="0">
                  <a:pos x="468" y="166"/>
                </a:cxn>
                <a:cxn ang="0">
                  <a:pos x="494" y="236"/>
                </a:cxn>
                <a:cxn ang="0">
                  <a:pos x="511" y="322"/>
                </a:cxn>
                <a:cxn ang="0">
                  <a:pos x="511" y="428"/>
                </a:cxn>
                <a:cxn ang="0">
                  <a:pos x="503" y="532"/>
                </a:cxn>
                <a:cxn ang="0">
                  <a:pos x="494" y="646"/>
                </a:cxn>
                <a:cxn ang="0">
                  <a:pos x="459" y="786"/>
                </a:cxn>
                <a:cxn ang="0">
                  <a:pos x="417" y="881"/>
                </a:cxn>
                <a:cxn ang="0">
                  <a:pos x="341" y="960"/>
                </a:cxn>
                <a:cxn ang="0">
                  <a:pos x="255" y="987"/>
                </a:cxn>
                <a:cxn ang="0">
                  <a:pos x="161" y="960"/>
                </a:cxn>
                <a:cxn ang="0">
                  <a:pos x="102" y="838"/>
                </a:cxn>
                <a:cxn ang="0">
                  <a:pos x="59" y="724"/>
                </a:cxn>
                <a:cxn ang="0">
                  <a:pos x="34" y="593"/>
                </a:cxn>
                <a:cxn ang="0">
                  <a:pos x="0" y="471"/>
                </a:cxn>
                <a:cxn ang="0">
                  <a:pos x="0" y="306"/>
                </a:cxn>
                <a:cxn ang="0">
                  <a:pos x="26" y="191"/>
                </a:cxn>
                <a:cxn ang="0">
                  <a:pos x="59" y="104"/>
                </a:cxn>
                <a:cxn ang="0">
                  <a:pos x="102" y="0"/>
                </a:cxn>
                <a:cxn ang="0">
                  <a:pos x="195" y="0"/>
                </a:cxn>
              </a:cxnLst>
              <a:rect l="0" t="0" r="r" b="b"/>
              <a:pathLst>
                <a:path w="511" h="987">
                  <a:moveTo>
                    <a:pt x="195" y="0"/>
                  </a:moveTo>
                  <a:lnTo>
                    <a:pt x="272" y="0"/>
                  </a:lnTo>
                  <a:lnTo>
                    <a:pt x="366" y="17"/>
                  </a:lnTo>
                  <a:lnTo>
                    <a:pt x="417" y="69"/>
                  </a:lnTo>
                  <a:lnTo>
                    <a:pt x="468" y="166"/>
                  </a:lnTo>
                  <a:lnTo>
                    <a:pt x="494" y="236"/>
                  </a:lnTo>
                  <a:lnTo>
                    <a:pt x="511" y="322"/>
                  </a:lnTo>
                  <a:lnTo>
                    <a:pt x="511" y="428"/>
                  </a:lnTo>
                  <a:lnTo>
                    <a:pt x="503" y="532"/>
                  </a:lnTo>
                  <a:lnTo>
                    <a:pt x="494" y="646"/>
                  </a:lnTo>
                  <a:lnTo>
                    <a:pt x="459" y="786"/>
                  </a:lnTo>
                  <a:lnTo>
                    <a:pt x="417" y="881"/>
                  </a:lnTo>
                  <a:lnTo>
                    <a:pt x="341" y="960"/>
                  </a:lnTo>
                  <a:lnTo>
                    <a:pt x="255" y="987"/>
                  </a:lnTo>
                  <a:lnTo>
                    <a:pt x="161" y="960"/>
                  </a:lnTo>
                  <a:lnTo>
                    <a:pt x="102" y="838"/>
                  </a:lnTo>
                  <a:lnTo>
                    <a:pt x="59" y="724"/>
                  </a:lnTo>
                  <a:lnTo>
                    <a:pt x="34" y="593"/>
                  </a:lnTo>
                  <a:lnTo>
                    <a:pt x="0" y="471"/>
                  </a:lnTo>
                  <a:lnTo>
                    <a:pt x="0" y="306"/>
                  </a:lnTo>
                  <a:lnTo>
                    <a:pt x="26" y="191"/>
                  </a:lnTo>
                  <a:lnTo>
                    <a:pt x="59" y="104"/>
                  </a:lnTo>
                  <a:lnTo>
                    <a:pt x="102" y="0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3896" y="1996"/>
              <a:ext cx="130" cy="378"/>
            </a:xfrm>
            <a:custGeom>
              <a:avLst/>
              <a:gdLst/>
              <a:ahLst/>
              <a:cxnLst>
                <a:cxn ang="0">
                  <a:pos x="73" y="131"/>
                </a:cxn>
                <a:cxn ang="0">
                  <a:pos x="22" y="56"/>
                </a:cxn>
                <a:cxn ang="0">
                  <a:pos x="38" y="0"/>
                </a:cxn>
                <a:cxn ang="0">
                  <a:pos x="89" y="0"/>
                </a:cxn>
                <a:cxn ang="0">
                  <a:pos x="149" y="61"/>
                </a:cxn>
                <a:cxn ang="0">
                  <a:pos x="225" y="187"/>
                </a:cxn>
                <a:cxn ang="0">
                  <a:pos x="269" y="308"/>
                </a:cxn>
                <a:cxn ang="0">
                  <a:pos x="307" y="424"/>
                </a:cxn>
                <a:cxn ang="0">
                  <a:pos x="320" y="531"/>
                </a:cxn>
                <a:cxn ang="0">
                  <a:pos x="316" y="587"/>
                </a:cxn>
                <a:cxn ang="0">
                  <a:pos x="278" y="655"/>
                </a:cxn>
                <a:cxn ang="0">
                  <a:pos x="213" y="841"/>
                </a:cxn>
                <a:cxn ang="0">
                  <a:pos x="140" y="948"/>
                </a:cxn>
                <a:cxn ang="0">
                  <a:pos x="124" y="995"/>
                </a:cxn>
                <a:cxn ang="0">
                  <a:pos x="192" y="1004"/>
                </a:cxn>
                <a:cxn ang="0">
                  <a:pos x="282" y="1004"/>
                </a:cxn>
                <a:cxn ang="0">
                  <a:pos x="392" y="1046"/>
                </a:cxn>
                <a:cxn ang="0">
                  <a:pos x="384" y="1079"/>
                </a:cxn>
                <a:cxn ang="0">
                  <a:pos x="367" y="1116"/>
                </a:cxn>
                <a:cxn ang="0">
                  <a:pos x="333" y="1134"/>
                </a:cxn>
                <a:cxn ang="0">
                  <a:pos x="265" y="1107"/>
                </a:cxn>
                <a:cxn ang="0">
                  <a:pos x="192" y="1065"/>
                </a:cxn>
                <a:cxn ang="0">
                  <a:pos x="89" y="1060"/>
                </a:cxn>
                <a:cxn ang="0">
                  <a:pos x="25" y="1074"/>
                </a:cxn>
                <a:cxn ang="0">
                  <a:pos x="0" y="1051"/>
                </a:cxn>
                <a:cxn ang="0">
                  <a:pos x="0" y="1018"/>
                </a:cxn>
                <a:cxn ang="0">
                  <a:pos x="34" y="981"/>
                </a:cxn>
                <a:cxn ang="0">
                  <a:pos x="89" y="922"/>
                </a:cxn>
                <a:cxn ang="0">
                  <a:pos x="187" y="767"/>
                </a:cxn>
                <a:cxn ang="0">
                  <a:pos x="231" y="633"/>
                </a:cxn>
                <a:cxn ang="0">
                  <a:pos x="243" y="503"/>
                </a:cxn>
                <a:cxn ang="0">
                  <a:pos x="238" y="433"/>
                </a:cxn>
                <a:cxn ang="0">
                  <a:pos x="205" y="308"/>
                </a:cxn>
                <a:cxn ang="0">
                  <a:pos x="115" y="173"/>
                </a:cxn>
                <a:cxn ang="0">
                  <a:pos x="51" y="103"/>
                </a:cxn>
                <a:cxn ang="0">
                  <a:pos x="73" y="131"/>
                </a:cxn>
              </a:cxnLst>
              <a:rect l="0" t="0" r="r" b="b"/>
              <a:pathLst>
                <a:path w="392" h="1134">
                  <a:moveTo>
                    <a:pt x="73" y="131"/>
                  </a:moveTo>
                  <a:lnTo>
                    <a:pt x="22" y="56"/>
                  </a:lnTo>
                  <a:lnTo>
                    <a:pt x="38" y="0"/>
                  </a:lnTo>
                  <a:lnTo>
                    <a:pt x="89" y="0"/>
                  </a:lnTo>
                  <a:lnTo>
                    <a:pt x="149" y="61"/>
                  </a:lnTo>
                  <a:lnTo>
                    <a:pt x="225" y="187"/>
                  </a:lnTo>
                  <a:lnTo>
                    <a:pt x="269" y="308"/>
                  </a:lnTo>
                  <a:lnTo>
                    <a:pt x="307" y="424"/>
                  </a:lnTo>
                  <a:lnTo>
                    <a:pt x="320" y="531"/>
                  </a:lnTo>
                  <a:lnTo>
                    <a:pt x="316" y="587"/>
                  </a:lnTo>
                  <a:lnTo>
                    <a:pt x="278" y="655"/>
                  </a:lnTo>
                  <a:lnTo>
                    <a:pt x="213" y="841"/>
                  </a:lnTo>
                  <a:lnTo>
                    <a:pt x="140" y="948"/>
                  </a:lnTo>
                  <a:lnTo>
                    <a:pt x="124" y="995"/>
                  </a:lnTo>
                  <a:lnTo>
                    <a:pt x="192" y="1004"/>
                  </a:lnTo>
                  <a:lnTo>
                    <a:pt x="282" y="1004"/>
                  </a:lnTo>
                  <a:lnTo>
                    <a:pt x="392" y="1046"/>
                  </a:lnTo>
                  <a:lnTo>
                    <a:pt x="384" y="1079"/>
                  </a:lnTo>
                  <a:lnTo>
                    <a:pt x="367" y="1116"/>
                  </a:lnTo>
                  <a:lnTo>
                    <a:pt x="333" y="1134"/>
                  </a:lnTo>
                  <a:lnTo>
                    <a:pt x="265" y="1107"/>
                  </a:lnTo>
                  <a:lnTo>
                    <a:pt x="192" y="1065"/>
                  </a:lnTo>
                  <a:lnTo>
                    <a:pt x="89" y="1060"/>
                  </a:lnTo>
                  <a:lnTo>
                    <a:pt x="25" y="1074"/>
                  </a:lnTo>
                  <a:lnTo>
                    <a:pt x="0" y="1051"/>
                  </a:lnTo>
                  <a:lnTo>
                    <a:pt x="0" y="1018"/>
                  </a:lnTo>
                  <a:lnTo>
                    <a:pt x="34" y="981"/>
                  </a:lnTo>
                  <a:lnTo>
                    <a:pt x="89" y="922"/>
                  </a:lnTo>
                  <a:lnTo>
                    <a:pt x="187" y="767"/>
                  </a:lnTo>
                  <a:lnTo>
                    <a:pt x="231" y="633"/>
                  </a:lnTo>
                  <a:lnTo>
                    <a:pt x="243" y="503"/>
                  </a:lnTo>
                  <a:lnTo>
                    <a:pt x="238" y="433"/>
                  </a:lnTo>
                  <a:lnTo>
                    <a:pt x="205" y="308"/>
                  </a:lnTo>
                  <a:lnTo>
                    <a:pt x="115" y="173"/>
                  </a:lnTo>
                  <a:lnTo>
                    <a:pt x="51" y="103"/>
                  </a:lnTo>
                  <a:lnTo>
                    <a:pt x="73" y="1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3722" y="1990"/>
              <a:ext cx="131" cy="404"/>
            </a:xfrm>
            <a:custGeom>
              <a:avLst/>
              <a:gdLst/>
              <a:ahLst/>
              <a:cxnLst>
                <a:cxn ang="0">
                  <a:pos x="204" y="218"/>
                </a:cxn>
                <a:cxn ang="0">
                  <a:pos x="264" y="96"/>
                </a:cxn>
                <a:cxn ang="0">
                  <a:pos x="321" y="0"/>
                </a:cxn>
                <a:cxn ang="0">
                  <a:pos x="363" y="0"/>
                </a:cxn>
                <a:cxn ang="0">
                  <a:pos x="388" y="40"/>
                </a:cxn>
                <a:cxn ang="0">
                  <a:pos x="392" y="105"/>
                </a:cxn>
                <a:cxn ang="0">
                  <a:pos x="357" y="153"/>
                </a:cxn>
                <a:cxn ang="0">
                  <a:pos x="295" y="213"/>
                </a:cxn>
                <a:cxn ang="0">
                  <a:pos x="246" y="283"/>
                </a:cxn>
                <a:cxn ang="0">
                  <a:pos x="196" y="378"/>
                </a:cxn>
                <a:cxn ang="0">
                  <a:pos x="174" y="445"/>
                </a:cxn>
                <a:cxn ang="0">
                  <a:pos x="154" y="526"/>
                </a:cxn>
                <a:cxn ang="0">
                  <a:pos x="150" y="632"/>
                </a:cxn>
                <a:cxn ang="0">
                  <a:pos x="156" y="727"/>
                </a:cxn>
                <a:cxn ang="0">
                  <a:pos x="182" y="844"/>
                </a:cxn>
                <a:cxn ang="0">
                  <a:pos x="228" y="949"/>
                </a:cxn>
                <a:cxn ang="0">
                  <a:pos x="267" y="1010"/>
                </a:cxn>
                <a:cxn ang="0">
                  <a:pos x="292" y="1053"/>
                </a:cxn>
                <a:cxn ang="0">
                  <a:pos x="295" y="1087"/>
                </a:cxn>
                <a:cxn ang="0">
                  <a:pos x="274" y="1102"/>
                </a:cxn>
                <a:cxn ang="0">
                  <a:pos x="224" y="1109"/>
                </a:cxn>
                <a:cxn ang="0">
                  <a:pos x="150" y="1136"/>
                </a:cxn>
                <a:cxn ang="0">
                  <a:pos x="93" y="1170"/>
                </a:cxn>
                <a:cxn ang="0">
                  <a:pos x="57" y="1210"/>
                </a:cxn>
                <a:cxn ang="0">
                  <a:pos x="25" y="1201"/>
                </a:cxn>
                <a:cxn ang="0">
                  <a:pos x="0" y="1154"/>
                </a:cxn>
                <a:cxn ang="0">
                  <a:pos x="0" y="1114"/>
                </a:cxn>
                <a:cxn ang="0">
                  <a:pos x="57" y="1079"/>
                </a:cxn>
                <a:cxn ang="0">
                  <a:pos x="154" y="1057"/>
                </a:cxn>
                <a:cxn ang="0">
                  <a:pos x="242" y="1044"/>
                </a:cxn>
                <a:cxn ang="0">
                  <a:pos x="204" y="997"/>
                </a:cxn>
                <a:cxn ang="0">
                  <a:pos x="178" y="936"/>
                </a:cxn>
                <a:cxn ang="0">
                  <a:pos x="146" y="848"/>
                </a:cxn>
                <a:cxn ang="0">
                  <a:pos x="111" y="758"/>
                </a:cxn>
                <a:cxn ang="0">
                  <a:pos x="100" y="644"/>
                </a:cxn>
                <a:cxn ang="0">
                  <a:pos x="97" y="535"/>
                </a:cxn>
                <a:cxn ang="0">
                  <a:pos x="121" y="431"/>
                </a:cxn>
                <a:cxn ang="0">
                  <a:pos x="168" y="292"/>
                </a:cxn>
                <a:cxn ang="0">
                  <a:pos x="204" y="218"/>
                </a:cxn>
              </a:cxnLst>
              <a:rect l="0" t="0" r="r" b="b"/>
              <a:pathLst>
                <a:path w="392" h="1210">
                  <a:moveTo>
                    <a:pt x="204" y="218"/>
                  </a:moveTo>
                  <a:lnTo>
                    <a:pt x="264" y="96"/>
                  </a:lnTo>
                  <a:lnTo>
                    <a:pt x="321" y="0"/>
                  </a:lnTo>
                  <a:lnTo>
                    <a:pt x="363" y="0"/>
                  </a:lnTo>
                  <a:lnTo>
                    <a:pt x="388" y="40"/>
                  </a:lnTo>
                  <a:lnTo>
                    <a:pt x="392" y="105"/>
                  </a:lnTo>
                  <a:lnTo>
                    <a:pt x="357" y="153"/>
                  </a:lnTo>
                  <a:lnTo>
                    <a:pt x="295" y="213"/>
                  </a:lnTo>
                  <a:lnTo>
                    <a:pt x="246" y="283"/>
                  </a:lnTo>
                  <a:lnTo>
                    <a:pt x="196" y="378"/>
                  </a:lnTo>
                  <a:lnTo>
                    <a:pt x="174" y="445"/>
                  </a:lnTo>
                  <a:lnTo>
                    <a:pt x="154" y="526"/>
                  </a:lnTo>
                  <a:lnTo>
                    <a:pt x="150" y="632"/>
                  </a:lnTo>
                  <a:lnTo>
                    <a:pt x="156" y="727"/>
                  </a:lnTo>
                  <a:lnTo>
                    <a:pt x="182" y="844"/>
                  </a:lnTo>
                  <a:lnTo>
                    <a:pt x="228" y="949"/>
                  </a:lnTo>
                  <a:lnTo>
                    <a:pt x="267" y="1010"/>
                  </a:lnTo>
                  <a:lnTo>
                    <a:pt x="292" y="1053"/>
                  </a:lnTo>
                  <a:lnTo>
                    <a:pt x="295" y="1087"/>
                  </a:lnTo>
                  <a:lnTo>
                    <a:pt x="274" y="1102"/>
                  </a:lnTo>
                  <a:lnTo>
                    <a:pt x="224" y="1109"/>
                  </a:lnTo>
                  <a:lnTo>
                    <a:pt x="150" y="1136"/>
                  </a:lnTo>
                  <a:lnTo>
                    <a:pt x="93" y="1170"/>
                  </a:lnTo>
                  <a:lnTo>
                    <a:pt x="57" y="1210"/>
                  </a:lnTo>
                  <a:lnTo>
                    <a:pt x="25" y="1201"/>
                  </a:lnTo>
                  <a:lnTo>
                    <a:pt x="0" y="1154"/>
                  </a:lnTo>
                  <a:lnTo>
                    <a:pt x="0" y="1114"/>
                  </a:lnTo>
                  <a:lnTo>
                    <a:pt x="57" y="1079"/>
                  </a:lnTo>
                  <a:lnTo>
                    <a:pt x="154" y="1057"/>
                  </a:lnTo>
                  <a:lnTo>
                    <a:pt x="242" y="1044"/>
                  </a:lnTo>
                  <a:lnTo>
                    <a:pt x="204" y="997"/>
                  </a:lnTo>
                  <a:lnTo>
                    <a:pt x="178" y="936"/>
                  </a:lnTo>
                  <a:lnTo>
                    <a:pt x="146" y="848"/>
                  </a:lnTo>
                  <a:lnTo>
                    <a:pt x="111" y="758"/>
                  </a:lnTo>
                  <a:lnTo>
                    <a:pt x="100" y="644"/>
                  </a:lnTo>
                  <a:lnTo>
                    <a:pt x="97" y="535"/>
                  </a:lnTo>
                  <a:lnTo>
                    <a:pt x="121" y="431"/>
                  </a:lnTo>
                  <a:lnTo>
                    <a:pt x="168" y="292"/>
                  </a:lnTo>
                  <a:lnTo>
                    <a:pt x="204" y="2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3917" y="1344"/>
              <a:ext cx="211" cy="457"/>
            </a:xfrm>
            <a:custGeom>
              <a:avLst/>
              <a:gdLst/>
              <a:ahLst/>
              <a:cxnLst>
                <a:cxn ang="0">
                  <a:pos x="13" y="1314"/>
                </a:cxn>
                <a:cxn ang="0">
                  <a:pos x="0" y="1257"/>
                </a:cxn>
                <a:cxn ang="0">
                  <a:pos x="20" y="1212"/>
                </a:cxn>
                <a:cxn ang="0">
                  <a:pos x="73" y="1169"/>
                </a:cxn>
                <a:cxn ang="0">
                  <a:pos x="172" y="1085"/>
                </a:cxn>
                <a:cxn ang="0">
                  <a:pos x="292" y="957"/>
                </a:cxn>
                <a:cxn ang="0">
                  <a:pos x="357" y="843"/>
                </a:cxn>
                <a:cxn ang="0">
                  <a:pos x="386" y="780"/>
                </a:cxn>
                <a:cxn ang="0">
                  <a:pos x="417" y="612"/>
                </a:cxn>
                <a:cxn ang="0">
                  <a:pos x="412" y="379"/>
                </a:cxn>
                <a:cxn ang="0">
                  <a:pos x="399" y="265"/>
                </a:cxn>
                <a:cxn ang="0">
                  <a:pos x="391" y="220"/>
                </a:cxn>
                <a:cxn ang="0">
                  <a:pos x="270" y="159"/>
                </a:cxn>
                <a:cxn ang="0">
                  <a:pos x="266" y="136"/>
                </a:cxn>
                <a:cxn ang="0">
                  <a:pos x="279" y="124"/>
                </a:cxn>
                <a:cxn ang="0">
                  <a:pos x="391" y="159"/>
                </a:cxn>
                <a:cxn ang="0">
                  <a:pos x="417" y="150"/>
                </a:cxn>
                <a:cxn ang="0">
                  <a:pos x="348" y="18"/>
                </a:cxn>
                <a:cxn ang="0">
                  <a:pos x="357" y="0"/>
                </a:cxn>
                <a:cxn ang="0">
                  <a:pos x="382" y="5"/>
                </a:cxn>
                <a:cxn ang="0">
                  <a:pos x="446" y="120"/>
                </a:cxn>
                <a:cxn ang="0">
                  <a:pos x="464" y="124"/>
                </a:cxn>
                <a:cxn ang="0">
                  <a:pos x="498" y="5"/>
                </a:cxn>
                <a:cxn ang="0">
                  <a:pos x="520" y="0"/>
                </a:cxn>
                <a:cxn ang="0">
                  <a:pos x="529" y="22"/>
                </a:cxn>
                <a:cxn ang="0">
                  <a:pos x="502" y="150"/>
                </a:cxn>
                <a:cxn ang="0">
                  <a:pos x="511" y="168"/>
                </a:cxn>
                <a:cxn ang="0">
                  <a:pos x="614" y="150"/>
                </a:cxn>
                <a:cxn ang="0">
                  <a:pos x="632" y="159"/>
                </a:cxn>
                <a:cxn ang="0">
                  <a:pos x="627" y="181"/>
                </a:cxn>
                <a:cxn ang="0">
                  <a:pos x="489" y="216"/>
                </a:cxn>
                <a:cxn ang="0">
                  <a:pos x="477" y="234"/>
                </a:cxn>
                <a:cxn ang="0">
                  <a:pos x="464" y="313"/>
                </a:cxn>
                <a:cxn ang="0">
                  <a:pos x="464" y="428"/>
                </a:cxn>
                <a:cxn ang="0">
                  <a:pos x="468" y="596"/>
                </a:cxn>
                <a:cxn ang="0">
                  <a:pos x="464" y="750"/>
                </a:cxn>
                <a:cxn ang="0">
                  <a:pos x="455" y="820"/>
                </a:cxn>
                <a:cxn ang="0">
                  <a:pos x="386" y="931"/>
                </a:cxn>
                <a:cxn ang="0">
                  <a:pos x="310" y="1045"/>
                </a:cxn>
                <a:cxn ang="0">
                  <a:pos x="227" y="1169"/>
                </a:cxn>
                <a:cxn ang="0">
                  <a:pos x="158" y="1287"/>
                </a:cxn>
                <a:cxn ang="0">
                  <a:pos x="111" y="1353"/>
                </a:cxn>
                <a:cxn ang="0">
                  <a:pos x="42" y="1371"/>
                </a:cxn>
                <a:cxn ang="0">
                  <a:pos x="13" y="1314"/>
                </a:cxn>
              </a:cxnLst>
              <a:rect l="0" t="0" r="r" b="b"/>
              <a:pathLst>
                <a:path w="632" h="1371">
                  <a:moveTo>
                    <a:pt x="13" y="1314"/>
                  </a:moveTo>
                  <a:lnTo>
                    <a:pt x="0" y="1257"/>
                  </a:lnTo>
                  <a:lnTo>
                    <a:pt x="20" y="1212"/>
                  </a:lnTo>
                  <a:lnTo>
                    <a:pt x="73" y="1169"/>
                  </a:lnTo>
                  <a:lnTo>
                    <a:pt x="172" y="1085"/>
                  </a:lnTo>
                  <a:lnTo>
                    <a:pt x="292" y="957"/>
                  </a:lnTo>
                  <a:lnTo>
                    <a:pt x="357" y="843"/>
                  </a:lnTo>
                  <a:lnTo>
                    <a:pt x="386" y="780"/>
                  </a:lnTo>
                  <a:lnTo>
                    <a:pt x="417" y="612"/>
                  </a:lnTo>
                  <a:lnTo>
                    <a:pt x="412" y="379"/>
                  </a:lnTo>
                  <a:lnTo>
                    <a:pt x="399" y="265"/>
                  </a:lnTo>
                  <a:lnTo>
                    <a:pt x="391" y="220"/>
                  </a:lnTo>
                  <a:lnTo>
                    <a:pt x="270" y="159"/>
                  </a:lnTo>
                  <a:lnTo>
                    <a:pt x="266" y="136"/>
                  </a:lnTo>
                  <a:lnTo>
                    <a:pt x="279" y="124"/>
                  </a:lnTo>
                  <a:lnTo>
                    <a:pt x="391" y="159"/>
                  </a:lnTo>
                  <a:lnTo>
                    <a:pt x="417" y="150"/>
                  </a:lnTo>
                  <a:lnTo>
                    <a:pt x="348" y="18"/>
                  </a:lnTo>
                  <a:lnTo>
                    <a:pt x="357" y="0"/>
                  </a:lnTo>
                  <a:lnTo>
                    <a:pt x="382" y="5"/>
                  </a:lnTo>
                  <a:lnTo>
                    <a:pt x="446" y="120"/>
                  </a:lnTo>
                  <a:lnTo>
                    <a:pt x="464" y="124"/>
                  </a:lnTo>
                  <a:lnTo>
                    <a:pt x="498" y="5"/>
                  </a:lnTo>
                  <a:lnTo>
                    <a:pt x="520" y="0"/>
                  </a:lnTo>
                  <a:lnTo>
                    <a:pt x="529" y="22"/>
                  </a:lnTo>
                  <a:lnTo>
                    <a:pt x="502" y="150"/>
                  </a:lnTo>
                  <a:lnTo>
                    <a:pt x="511" y="168"/>
                  </a:lnTo>
                  <a:lnTo>
                    <a:pt x="614" y="150"/>
                  </a:lnTo>
                  <a:lnTo>
                    <a:pt x="632" y="159"/>
                  </a:lnTo>
                  <a:lnTo>
                    <a:pt x="627" y="181"/>
                  </a:lnTo>
                  <a:lnTo>
                    <a:pt x="489" y="216"/>
                  </a:lnTo>
                  <a:lnTo>
                    <a:pt x="477" y="234"/>
                  </a:lnTo>
                  <a:lnTo>
                    <a:pt x="464" y="313"/>
                  </a:lnTo>
                  <a:lnTo>
                    <a:pt x="464" y="428"/>
                  </a:lnTo>
                  <a:lnTo>
                    <a:pt x="468" y="596"/>
                  </a:lnTo>
                  <a:lnTo>
                    <a:pt x="464" y="750"/>
                  </a:lnTo>
                  <a:lnTo>
                    <a:pt x="455" y="820"/>
                  </a:lnTo>
                  <a:lnTo>
                    <a:pt x="386" y="931"/>
                  </a:lnTo>
                  <a:lnTo>
                    <a:pt x="310" y="1045"/>
                  </a:lnTo>
                  <a:lnTo>
                    <a:pt x="227" y="1169"/>
                  </a:lnTo>
                  <a:lnTo>
                    <a:pt x="158" y="1287"/>
                  </a:lnTo>
                  <a:lnTo>
                    <a:pt x="111" y="1353"/>
                  </a:lnTo>
                  <a:lnTo>
                    <a:pt x="42" y="1371"/>
                  </a:lnTo>
                  <a:lnTo>
                    <a:pt x="13" y="13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3600" y="1722"/>
              <a:ext cx="220" cy="374"/>
            </a:xfrm>
            <a:custGeom>
              <a:avLst/>
              <a:gdLst/>
              <a:ahLst/>
              <a:cxnLst>
                <a:cxn ang="0">
                  <a:pos x="477" y="110"/>
                </a:cxn>
                <a:cxn ang="0">
                  <a:pos x="546" y="30"/>
                </a:cxn>
                <a:cxn ang="0">
                  <a:pos x="589" y="0"/>
                </a:cxn>
                <a:cxn ang="0">
                  <a:pos x="623" y="6"/>
                </a:cxn>
                <a:cxn ang="0">
                  <a:pos x="658" y="30"/>
                </a:cxn>
                <a:cxn ang="0">
                  <a:pos x="658" y="79"/>
                </a:cxn>
                <a:cxn ang="0">
                  <a:pos x="649" y="149"/>
                </a:cxn>
                <a:cxn ang="0">
                  <a:pos x="623" y="199"/>
                </a:cxn>
                <a:cxn ang="0">
                  <a:pos x="593" y="219"/>
                </a:cxn>
                <a:cxn ang="0">
                  <a:pos x="528" y="250"/>
                </a:cxn>
                <a:cxn ang="0">
                  <a:pos x="446" y="320"/>
                </a:cxn>
                <a:cxn ang="0">
                  <a:pos x="361" y="430"/>
                </a:cxn>
                <a:cxn ang="0">
                  <a:pos x="327" y="519"/>
                </a:cxn>
                <a:cxn ang="0">
                  <a:pos x="279" y="624"/>
                </a:cxn>
                <a:cxn ang="0">
                  <a:pos x="254" y="703"/>
                </a:cxn>
                <a:cxn ang="0">
                  <a:pos x="219" y="804"/>
                </a:cxn>
                <a:cxn ang="0">
                  <a:pos x="205" y="879"/>
                </a:cxn>
                <a:cxn ang="0">
                  <a:pos x="219" y="953"/>
                </a:cxn>
                <a:cxn ang="0">
                  <a:pos x="249" y="1013"/>
                </a:cxn>
                <a:cxn ang="0">
                  <a:pos x="262" y="1033"/>
                </a:cxn>
                <a:cxn ang="0">
                  <a:pos x="254" y="1053"/>
                </a:cxn>
                <a:cxn ang="0">
                  <a:pos x="240" y="1059"/>
                </a:cxn>
                <a:cxn ang="0">
                  <a:pos x="189" y="958"/>
                </a:cxn>
                <a:cxn ang="0">
                  <a:pos x="176" y="968"/>
                </a:cxn>
                <a:cxn ang="0">
                  <a:pos x="189" y="1093"/>
                </a:cxn>
                <a:cxn ang="0">
                  <a:pos x="171" y="1103"/>
                </a:cxn>
                <a:cxn ang="0">
                  <a:pos x="158" y="1088"/>
                </a:cxn>
                <a:cxn ang="0">
                  <a:pos x="151" y="968"/>
                </a:cxn>
                <a:cxn ang="0">
                  <a:pos x="133" y="968"/>
                </a:cxn>
                <a:cxn ang="0">
                  <a:pos x="133" y="1088"/>
                </a:cxn>
                <a:cxn ang="0">
                  <a:pos x="120" y="1123"/>
                </a:cxn>
                <a:cxn ang="0">
                  <a:pos x="98" y="1103"/>
                </a:cxn>
                <a:cxn ang="0">
                  <a:pos x="116" y="918"/>
                </a:cxn>
                <a:cxn ang="0">
                  <a:pos x="107" y="903"/>
                </a:cxn>
                <a:cxn ang="0">
                  <a:pos x="60" y="913"/>
                </a:cxn>
                <a:cxn ang="0">
                  <a:pos x="8" y="903"/>
                </a:cxn>
                <a:cxn ang="0">
                  <a:pos x="0" y="874"/>
                </a:cxn>
                <a:cxn ang="0">
                  <a:pos x="39" y="879"/>
                </a:cxn>
                <a:cxn ang="0">
                  <a:pos x="89" y="874"/>
                </a:cxn>
                <a:cxn ang="0">
                  <a:pos x="142" y="833"/>
                </a:cxn>
                <a:cxn ang="0">
                  <a:pos x="219" y="654"/>
                </a:cxn>
                <a:cxn ang="0">
                  <a:pos x="267" y="508"/>
                </a:cxn>
                <a:cxn ang="0">
                  <a:pos x="309" y="404"/>
                </a:cxn>
                <a:cxn ang="0">
                  <a:pos x="361" y="310"/>
                </a:cxn>
                <a:cxn ang="0">
                  <a:pos x="417" y="209"/>
                </a:cxn>
                <a:cxn ang="0">
                  <a:pos x="451" y="144"/>
                </a:cxn>
                <a:cxn ang="0">
                  <a:pos x="477" y="110"/>
                </a:cxn>
              </a:cxnLst>
              <a:rect l="0" t="0" r="r" b="b"/>
              <a:pathLst>
                <a:path w="658" h="1123">
                  <a:moveTo>
                    <a:pt x="477" y="110"/>
                  </a:moveTo>
                  <a:lnTo>
                    <a:pt x="546" y="30"/>
                  </a:lnTo>
                  <a:lnTo>
                    <a:pt x="589" y="0"/>
                  </a:lnTo>
                  <a:lnTo>
                    <a:pt x="623" y="6"/>
                  </a:lnTo>
                  <a:lnTo>
                    <a:pt x="658" y="30"/>
                  </a:lnTo>
                  <a:lnTo>
                    <a:pt x="658" y="79"/>
                  </a:lnTo>
                  <a:lnTo>
                    <a:pt x="649" y="149"/>
                  </a:lnTo>
                  <a:lnTo>
                    <a:pt x="623" y="199"/>
                  </a:lnTo>
                  <a:lnTo>
                    <a:pt x="593" y="219"/>
                  </a:lnTo>
                  <a:lnTo>
                    <a:pt x="528" y="250"/>
                  </a:lnTo>
                  <a:lnTo>
                    <a:pt x="446" y="320"/>
                  </a:lnTo>
                  <a:lnTo>
                    <a:pt x="361" y="430"/>
                  </a:lnTo>
                  <a:lnTo>
                    <a:pt x="327" y="519"/>
                  </a:lnTo>
                  <a:lnTo>
                    <a:pt x="279" y="624"/>
                  </a:lnTo>
                  <a:lnTo>
                    <a:pt x="254" y="703"/>
                  </a:lnTo>
                  <a:lnTo>
                    <a:pt x="219" y="804"/>
                  </a:lnTo>
                  <a:lnTo>
                    <a:pt x="205" y="879"/>
                  </a:lnTo>
                  <a:lnTo>
                    <a:pt x="219" y="953"/>
                  </a:lnTo>
                  <a:lnTo>
                    <a:pt x="249" y="1013"/>
                  </a:lnTo>
                  <a:lnTo>
                    <a:pt x="262" y="1033"/>
                  </a:lnTo>
                  <a:lnTo>
                    <a:pt x="254" y="1053"/>
                  </a:lnTo>
                  <a:lnTo>
                    <a:pt x="240" y="1059"/>
                  </a:lnTo>
                  <a:lnTo>
                    <a:pt x="189" y="958"/>
                  </a:lnTo>
                  <a:lnTo>
                    <a:pt x="176" y="968"/>
                  </a:lnTo>
                  <a:lnTo>
                    <a:pt x="189" y="1093"/>
                  </a:lnTo>
                  <a:lnTo>
                    <a:pt x="171" y="1103"/>
                  </a:lnTo>
                  <a:lnTo>
                    <a:pt x="158" y="1088"/>
                  </a:lnTo>
                  <a:lnTo>
                    <a:pt x="151" y="968"/>
                  </a:lnTo>
                  <a:lnTo>
                    <a:pt x="133" y="968"/>
                  </a:lnTo>
                  <a:lnTo>
                    <a:pt x="133" y="1088"/>
                  </a:lnTo>
                  <a:lnTo>
                    <a:pt x="120" y="1123"/>
                  </a:lnTo>
                  <a:lnTo>
                    <a:pt x="98" y="1103"/>
                  </a:lnTo>
                  <a:lnTo>
                    <a:pt x="116" y="918"/>
                  </a:lnTo>
                  <a:lnTo>
                    <a:pt x="107" y="903"/>
                  </a:lnTo>
                  <a:lnTo>
                    <a:pt x="60" y="913"/>
                  </a:lnTo>
                  <a:lnTo>
                    <a:pt x="8" y="903"/>
                  </a:lnTo>
                  <a:lnTo>
                    <a:pt x="0" y="874"/>
                  </a:lnTo>
                  <a:lnTo>
                    <a:pt x="39" y="879"/>
                  </a:lnTo>
                  <a:lnTo>
                    <a:pt x="89" y="874"/>
                  </a:lnTo>
                  <a:lnTo>
                    <a:pt x="142" y="833"/>
                  </a:lnTo>
                  <a:lnTo>
                    <a:pt x="219" y="654"/>
                  </a:lnTo>
                  <a:lnTo>
                    <a:pt x="267" y="508"/>
                  </a:lnTo>
                  <a:lnTo>
                    <a:pt x="309" y="404"/>
                  </a:lnTo>
                  <a:lnTo>
                    <a:pt x="361" y="310"/>
                  </a:lnTo>
                  <a:lnTo>
                    <a:pt x="417" y="209"/>
                  </a:lnTo>
                  <a:lnTo>
                    <a:pt x="451" y="144"/>
                  </a:lnTo>
                  <a:lnTo>
                    <a:pt x="477" y="1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1676400" y="2057400"/>
          <a:ext cx="533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D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+mn-lt"/>
                        </a:rPr>
                        <a:t>x</a:t>
                      </a:r>
                      <a:r>
                        <a:rPr lang="en-US" baseline="-25000" dirty="0" smtClean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+mn-lt"/>
                        </a:rPr>
                        <a:t>x</a:t>
                      </a:r>
                      <a:r>
                        <a:rPr lang="en-US" baseline="-25000" dirty="0" smtClean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MT Extra"/>
                          <a:sym typeface="MT Extra"/>
                        </a:rPr>
                        <a:t></a:t>
                      </a:r>
                      <a:endParaRPr lang="en-US" dirty="0" smtClean="0">
                        <a:latin typeface="MT Extra"/>
                      </a:endParaRP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+mn-lt"/>
                        </a:rPr>
                        <a:t>x</a:t>
                      </a:r>
                      <a:r>
                        <a:rPr lang="en-US" baseline="-25000" dirty="0" err="1" smtClean="0">
                          <a:latin typeface="+mn-lt"/>
                        </a:rPr>
                        <a:t>n</a:t>
                      </a:r>
                      <a:endParaRPr lang="en-US" baseline="-2500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6705600" y="2057400"/>
          <a:ext cx="533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D</a:t>
                      </a:r>
                      <a:r>
                        <a:rPr lang="en-US" baseline="-25000" dirty="0" smtClean="0">
                          <a:latin typeface="+mn-lt"/>
                        </a:rPr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+mn-lt"/>
                        </a:rPr>
                        <a:t>y</a:t>
                      </a:r>
                      <a:r>
                        <a:rPr lang="en-US" baseline="-25000" dirty="0" smtClean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+mn-lt"/>
                        </a:rPr>
                        <a:t>y</a:t>
                      </a:r>
                      <a:r>
                        <a:rPr lang="en-US" baseline="-25000" dirty="0" smtClean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MT Extra"/>
                          <a:sym typeface="MT Extra"/>
                        </a:rPr>
                        <a:t></a:t>
                      </a:r>
                      <a:endParaRPr lang="en-US" dirty="0" smtClean="0">
                        <a:latin typeface="MT Extra"/>
                      </a:endParaRPr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err="1" smtClean="0">
                          <a:latin typeface="+mn-lt"/>
                        </a:rPr>
                        <a:t>y</a:t>
                      </a:r>
                      <a:r>
                        <a:rPr lang="en-US" baseline="-25000" dirty="0" err="1" smtClean="0">
                          <a:latin typeface="+mn-lt"/>
                        </a:rPr>
                        <a:t>m</a:t>
                      </a:r>
                      <a:endParaRPr lang="en-US" baseline="-2500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Rectangle 55"/>
          <p:cNvSpPr/>
          <p:nvPr/>
        </p:nvSpPr>
        <p:spPr>
          <a:xfrm>
            <a:off x="1295400" y="4267200"/>
            <a:ext cx="91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f(D</a:t>
            </a:r>
            <a:r>
              <a:rPr lang="en-US" baseline="-25000" dirty="0" smtClean="0"/>
              <a:t>A</a:t>
            </a:r>
            <a:r>
              <a:rPr lang="en-US" dirty="0" smtClean="0"/>
              <a:t>,D</a:t>
            </a:r>
            <a:r>
              <a:rPr lang="en-US" baseline="-25000" dirty="0" smtClean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 rot="10800000" flipV="1">
            <a:off x="2057400" y="3886200"/>
            <a:ext cx="6858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172200" y="3886200"/>
            <a:ext cx="7620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553200" y="4267200"/>
            <a:ext cx="99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f(D</a:t>
            </a:r>
            <a:r>
              <a:rPr lang="en-US" baseline="-25000" dirty="0" smtClean="0"/>
              <a:t>A</a:t>
            </a:r>
            <a:r>
              <a:rPr lang="en-US" dirty="0" smtClean="0"/>
              <a:t>,D</a:t>
            </a:r>
            <a:r>
              <a:rPr lang="en-US" baseline="-25000" dirty="0" smtClean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3" name="Content Placeholder 2"/>
          <p:cNvSpPr txBox="1">
            <a:spLocks/>
          </p:cNvSpPr>
          <p:nvPr/>
        </p:nvSpPr>
        <p:spPr>
          <a:xfrm>
            <a:off x="457200" y="51816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Information complexity </a:t>
            </a:r>
            <a:r>
              <a:rPr lang="en-US" sz="2400" dirty="0" smtClean="0">
                <a:latin typeface="Comic Sans MS" pitchFamily="66" charset="0"/>
              </a:rPr>
              <a:t>of a protocol for f is the amount of information the players reveal to each other / or to an eavesdropper (Eve)</a:t>
            </a:r>
            <a:endParaRPr lang="en-US" sz="2000" b="1" dirty="0" smtClean="0">
              <a:solidFill>
                <a:srgbClr val="200BB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 animBg="1"/>
      <p:bldP spid="19" grpId="0"/>
      <p:bldP spid="56" grpId="0"/>
      <p:bldP spid="6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CA" sz="4000" b="1" dirty="0" smtClean="0">
                <a:solidFill>
                  <a:srgbClr val="9B08B8"/>
                </a:solidFill>
                <a:latin typeface="Comic Sans MS" pitchFamily="66" charset="0"/>
              </a:rPr>
              <a:t>Information Complexity</a:t>
            </a:r>
            <a:br>
              <a:rPr lang="en-CA" sz="40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CA" sz="2200" b="1" dirty="0" smtClean="0">
                <a:solidFill>
                  <a:srgbClr val="9B08B8"/>
                </a:solidFill>
                <a:latin typeface="Comic Sans MS" pitchFamily="66" charset="0"/>
              </a:rPr>
              <a:t>[</a:t>
            </a:r>
            <a:r>
              <a:rPr lang="en-CA" sz="2200" b="1" dirty="0" err="1" smtClean="0">
                <a:solidFill>
                  <a:srgbClr val="9B08B8"/>
                </a:solidFill>
                <a:latin typeface="Comic Sans MS" pitchFamily="66" charset="0"/>
              </a:rPr>
              <a:t>Chakrabarti,Shi,Wirth,Yao</a:t>
            </a:r>
            <a:r>
              <a:rPr lang="en-CA" sz="2200" b="1" dirty="0" smtClean="0">
                <a:solidFill>
                  <a:srgbClr val="9B08B8"/>
                </a:solidFill>
                <a:latin typeface="Comic Sans MS" pitchFamily="66" charset="0"/>
              </a:rPr>
              <a:t> ‘01], </a:t>
            </a:r>
            <a:br>
              <a:rPr lang="en-CA" sz="2200" b="1" dirty="0" smtClean="0">
                <a:solidFill>
                  <a:srgbClr val="9B08B8"/>
                </a:solidFill>
                <a:latin typeface="Comic Sans MS" pitchFamily="66" charset="0"/>
              </a:rPr>
            </a:br>
            <a:r>
              <a:rPr lang="en-CA" sz="2200" b="1" dirty="0" smtClean="0">
                <a:solidFill>
                  <a:srgbClr val="9B08B8"/>
                </a:solidFill>
                <a:latin typeface="Comic Sans MS" pitchFamily="66" charset="0"/>
              </a:rPr>
              <a:t>[Bar-</a:t>
            </a:r>
            <a:r>
              <a:rPr lang="en-CA" sz="2200" b="1" dirty="0" err="1" smtClean="0">
                <a:solidFill>
                  <a:srgbClr val="9B08B8"/>
                </a:solidFill>
                <a:latin typeface="Comic Sans MS" pitchFamily="66" charset="0"/>
              </a:rPr>
              <a:t>Yossef,Jayram,Kumar,Sivakumar</a:t>
            </a:r>
            <a:r>
              <a:rPr lang="en-CA" sz="2000" b="1" dirty="0" smtClean="0">
                <a:solidFill>
                  <a:srgbClr val="9B08B8"/>
                </a:solidFill>
                <a:latin typeface="Comic Sans MS" pitchFamily="66" charset="0"/>
              </a:rPr>
              <a:t> ‘04]</a:t>
            </a:r>
            <a:endParaRPr lang="en-CA" sz="20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600" b="1" dirty="0" smtClean="0">
                <a:solidFill>
                  <a:srgbClr val="200BBF"/>
                </a:solidFill>
                <a:latin typeface="Comic Sans MS" pitchFamily="66" charset="0"/>
              </a:rPr>
              <a:t>Entropy:	</a:t>
            </a:r>
            <a:r>
              <a:rPr lang="en-CA" sz="2600" dirty="0" smtClean="0">
                <a:latin typeface="Comic Sans MS" pitchFamily="66" charset="0"/>
              </a:rPr>
              <a:t>	 H(X) = </a:t>
            </a:r>
            <a:r>
              <a:rPr lang="el-GR" sz="2600" dirty="0" smtClean="0">
                <a:latin typeface="Comic Sans MS" pitchFamily="66" charset="0"/>
                <a:ea typeface="Cambria Math"/>
              </a:rPr>
              <a:t>Σ</a:t>
            </a:r>
            <a:r>
              <a:rPr lang="en-CA" sz="2600" baseline="-25000" dirty="0" smtClean="0">
                <a:latin typeface="Comic Sans MS" pitchFamily="66" charset="0"/>
                <a:ea typeface="Cambria Math"/>
              </a:rPr>
              <a:t>x</a:t>
            </a:r>
            <a:r>
              <a:rPr lang="en-CA" sz="2600" dirty="0" smtClean="0">
                <a:latin typeface="Comic Sans MS" pitchFamily="66" charset="0"/>
                <a:ea typeface="Cambria Math"/>
              </a:rPr>
              <a:t> p(x) log (1/p(x)</a:t>
            </a:r>
          </a:p>
          <a:p>
            <a:pPr>
              <a:buNone/>
            </a:pPr>
            <a:r>
              <a:rPr lang="en-CA" sz="26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Conditional entropy: </a:t>
            </a:r>
            <a:r>
              <a:rPr lang="en-CA" sz="2600" dirty="0" smtClean="0">
                <a:latin typeface="Comic Sans MS" pitchFamily="66" charset="0"/>
                <a:ea typeface="Cambria Math"/>
              </a:rPr>
              <a:t>H(X|Y) = </a:t>
            </a:r>
            <a:r>
              <a:rPr lang="el-GR" sz="2600" dirty="0" smtClean="0">
                <a:latin typeface="Comic Sans MS" pitchFamily="66" charset="0"/>
                <a:ea typeface="Cambria Math"/>
              </a:rPr>
              <a:t>Σ</a:t>
            </a:r>
            <a:r>
              <a:rPr lang="en-CA" sz="2600" baseline="-25000" dirty="0" smtClean="0">
                <a:latin typeface="Comic Sans MS" pitchFamily="66" charset="0"/>
                <a:ea typeface="Cambria Math"/>
              </a:rPr>
              <a:t>y</a:t>
            </a:r>
            <a:r>
              <a:rPr lang="en-CA" sz="2600" dirty="0" smtClean="0">
                <a:latin typeface="Comic Sans MS" pitchFamily="66" charset="0"/>
                <a:ea typeface="Cambria Math"/>
              </a:rPr>
              <a:t> H(X|Y=y) p(Y=y)</a:t>
            </a:r>
          </a:p>
          <a:p>
            <a:pPr>
              <a:buNone/>
            </a:pPr>
            <a:r>
              <a:rPr lang="en-CA" sz="2600" b="1" dirty="0" smtClean="0">
                <a:solidFill>
                  <a:srgbClr val="200BBF"/>
                </a:solidFill>
                <a:latin typeface="Comic Sans MS" pitchFamily="66" charset="0"/>
                <a:ea typeface="Cambria Math"/>
              </a:rPr>
              <a:t>Mutual Information: </a:t>
            </a:r>
            <a:r>
              <a:rPr lang="en-CA" sz="2600" dirty="0" smtClean="0">
                <a:latin typeface="Comic Sans MS" pitchFamily="66" charset="0"/>
                <a:ea typeface="Cambria Math"/>
              </a:rPr>
              <a:t>I(X;Y) = H(X)  - H(X|Y)</a:t>
            </a:r>
          </a:p>
          <a:p>
            <a:endParaRPr lang="en-CA" sz="26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CA" sz="2600" b="1" dirty="0" smtClean="0">
                <a:solidFill>
                  <a:srgbClr val="200BBF"/>
                </a:solidFill>
                <a:latin typeface="Comic Sans MS" pitchFamily="66" charset="0"/>
              </a:rPr>
              <a:t>External IC: </a:t>
            </a:r>
            <a:r>
              <a:rPr lang="en-CA" sz="2600" dirty="0" smtClean="0">
                <a:latin typeface="Comic Sans MS" pitchFamily="66" charset="0"/>
              </a:rPr>
              <a:t> information about XY revealed to Eve		</a:t>
            </a:r>
            <a:r>
              <a:rPr lang="en-CA" sz="2600" b="1" dirty="0" err="1" smtClean="0">
                <a:solidFill>
                  <a:srgbClr val="FF0000"/>
                </a:solidFill>
                <a:latin typeface="Comic Sans MS" pitchFamily="66" charset="0"/>
              </a:rPr>
              <a:t>IC</a:t>
            </a:r>
            <a:r>
              <a:rPr lang="en-CA" sz="2600" b="1" baseline="30000" dirty="0" err="1" smtClean="0">
                <a:solidFill>
                  <a:srgbClr val="FF0000"/>
                </a:solidFill>
                <a:latin typeface="Comic Sans MS" pitchFamily="66" charset="0"/>
              </a:rPr>
              <a:t>ext</a:t>
            </a:r>
            <a:r>
              <a:rPr lang="en-CA" sz="2600" b="1" baseline="30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 (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,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μ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) = I(XY;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) </a:t>
            </a:r>
            <a:endParaRPr lang="en-CA" sz="26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CA" sz="2600" dirty="0" smtClean="0">
                <a:latin typeface="Comic Sans MS" pitchFamily="66" charset="0"/>
              </a:rPr>
              <a:t>		</a:t>
            </a:r>
            <a:r>
              <a:rPr lang="en-CA" sz="2600" b="1" dirty="0" err="1" smtClean="0">
                <a:solidFill>
                  <a:srgbClr val="FF0000"/>
                </a:solidFill>
                <a:latin typeface="Comic Sans MS" pitchFamily="66" charset="0"/>
              </a:rPr>
              <a:t>IC</a:t>
            </a:r>
            <a:r>
              <a:rPr lang="en-CA" sz="2600" b="1" baseline="30000" dirty="0" err="1" smtClean="0">
                <a:solidFill>
                  <a:srgbClr val="FF0000"/>
                </a:solidFill>
                <a:latin typeface="Comic Sans MS" pitchFamily="66" charset="0"/>
              </a:rPr>
              <a:t>ext</a:t>
            </a:r>
            <a:r>
              <a:rPr lang="en-CA" sz="2600" b="1" baseline="30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  (f,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μ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,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ε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) = max</a:t>
            </a:r>
            <a:r>
              <a:rPr lang="el-GR" sz="2600" b="1" baseline="-25000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CA" sz="2600" b="1" dirty="0" err="1" smtClean="0">
                <a:solidFill>
                  <a:srgbClr val="FF0000"/>
                </a:solidFill>
                <a:latin typeface="Comic Sans MS" pitchFamily="66" charset="0"/>
              </a:rPr>
              <a:t>IC</a:t>
            </a:r>
            <a:r>
              <a:rPr lang="en-CA" sz="2600" b="1" baseline="30000" dirty="0" err="1" smtClean="0">
                <a:solidFill>
                  <a:srgbClr val="FF0000"/>
                </a:solidFill>
                <a:latin typeface="Comic Sans MS" pitchFamily="66" charset="0"/>
              </a:rPr>
              <a:t>ext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,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μ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>
              <a:buNone/>
            </a:pPr>
            <a:r>
              <a:rPr lang="en-CA" sz="2600" b="1" dirty="0" smtClean="0">
                <a:solidFill>
                  <a:srgbClr val="200BBF"/>
                </a:solidFill>
                <a:latin typeface="Comic Sans MS" pitchFamily="66" charset="0"/>
              </a:rPr>
              <a:t>Internal IC: </a:t>
            </a:r>
            <a:r>
              <a:rPr lang="en-CA" sz="2600" dirty="0" smtClean="0">
                <a:latin typeface="Comic Sans MS" pitchFamily="66" charset="0"/>
              </a:rPr>
              <a:t>information  revealed to Alice and Bob</a:t>
            </a:r>
          </a:p>
          <a:p>
            <a:pPr>
              <a:buNone/>
            </a:pPr>
            <a:r>
              <a:rPr lang="en-CA" sz="2600" dirty="0" smtClean="0">
                <a:latin typeface="Comic Sans MS" pitchFamily="66" charset="0"/>
              </a:rPr>
              <a:t>		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CA" sz="2600" b="1" dirty="0" err="1" smtClean="0">
                <a:solidFill>
                  <a:srgbClr val="FF0000"/>
                </a:solidFill>
                <a:latin typeface="Comic Sans MS" pitchFamily="66" charset="0"/>
              </a:rPr>
              <a:t>IC</a:t>
            </a:r>
            <a:r>
              <a:rPr lang="en-CA" sz="2600" b="1" baseline="30000" dirty="0" err="1" smtClean="0">
                <a:solidFill>
                  <a:srgbClr val="FF0000"/>
                </a:solidFill>
                <a:latin typeface="Comic Sans MS" pitchFamily="66" charset="0"/>
              </a:rPr>
              <a:t>int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 (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,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μ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) = I(X;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|Y) + I(Y;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|X)</a:t>
            </a:r>
            <a:endParaRPr lang="en-CA" sz="26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CA" sz="2600" dirty="0" smtClean="0">
                <a:latin typeface="Comic Sans MS" pitchFamily="66" charset="0"/>
              </a:rPr>
              <a:t>		</a:t>
            </a:r>
            <a:r>
              <a:rPr lang="en-CA" sz="2600" b="1" dirty="0" err="1" smtClean="0">
                <a:solidFill>
                  <a:srgbClr val="FF0000"/>
                </a:solidFill>
                <a:latin typeface="Comic Sans MS" pitchFamily="66" charset="0"/>
              </a:rPr>
              <a:t>IC</a:t>
            </a:r>
            <a:r>
              <a:rPr lang="en-CA" sz="2600" b="1" baseline="30000" dirty="0" err="1" smtClean="0">
                <a:solidFill>
                  <a:srgbClr val="FF0000"/>
                </a:solidFill>
                <a:latin typeface="Comic Sans MS" pitchFamily="66" charset="0"/>
              </a:rPr>
              <a:t>int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 (f,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μ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,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ε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) = max</a:t>
            </a:r>
            <a:r>
              <a:rPr lang="el-GR" sz="2600" b="1" baseline="-25000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CA" sz="2600" b="1" dirty="0" err="1" smtClean="0">
                <a:solidFill>
                  <a:srgbClr val="FF0000"/>
                </a:solidFill>
                <a:latin typeface="Comic Sans MS" pitchFamily="66" charset="0"/>
              </a:rPr>
              <a:t>IC</a:t>
            </a:r>
            <a:r>
              <a:rPr lang="en-CA" sz="2600" b="1" baseline="30000" dirty="0" err="1" smtClean="0">
                <a:solidFill>
                  <a:srgbClr val="FF0000"/>
                </a:solidFill>
                <a:latin typeface="Comic Sans MS" pitchFamily="66" charset="0"/>
              </a:rPr>
              <a:t>int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 (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π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,</a:t>
            </a:r>
            <a:r>
              <a:rPr lang="el-GR" sz="2600" b="1" dirty="0" smtClean="0">
                <a:solidFill>
                  <a:srgbClr val="FF0000"/>
                </a:solidFill>
                <a:latin typeface="Comic Sans MS" pitchFamily="66" charset="0"/>
                <a:ea typeface="Cambria Math"/>
              </a:rPr>
              <a:t>μ</a:t>
            </a:r>
            <a:r>
              <a:rPr lang="en-CA" sz="2600" b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 lvl="1">
              <a:buNone/>
            </a:pPr>
            <a:endParaRPr lang="en-CA" sz="2600" dirty="0" smtClean="0">
              <a:latin typeface="Comic Sans MS" pitchFamily="66" charset="0"/>
            </a:endParaRPr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  <a:t>Why study information complexity?</a:t>
            </a:r>
            <a:br>
              <a:rPr lang="en-CA" sz="3600" b="1" dirty="0" smtClean="0">
                <a:solidFill>
                  <a:srgbClr val="9B08B8"/>
                </a:solidFill>
                <a:latin typeface="Comic Sans MS" pitchFamily="66" charset="0"/>
              </a:rPr>
            </a:br>
            <a:endParaRPr lang="en-CA" sz="3600" b="1" dirty="0">
              <a:solidFill>
                <a:srgbClr val="9B08B8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latin typeface="Comic Sans MS" pitchFamily="66" charset="0"/>
              </a:rPr>
              <a:t>Intrinsically interesting quantity</a:t>
            </a:r>
          </a:p>
          <a:p>
            <a:r>
              <a:rPr lang="en-CA" dirty="0" smtClean="0">
                <a:latin typeface="Comic Sans MS" pitchFamily="66" charset="0"/>
              </a:rPr>
              <a:t>Related to longstanding questions in complexity theory (direct sum conjecture)</a:t>
            </a:r>
          </a:p>
          <a:p>
            <a:r>
              <a:rPr lang="en-CA" dirty="0" smtClean="0">
                <a:latin typeface="Comic Sans MS" pitchFamily="66" charset="0"/>
              </a:rPr>
              <a:t>Very useful when studying  privacy, and quantum computation</a:t>
            </a:r>
          </a:p>
          <a:p>
            <a:pPr>
              <a:buNone/>
            </a:pPr>
            <a:endParaRPr lang="en-CA" dirty="0" smtClean="0"/>
          </a:p>
          <a:p>
            <a:endParaRPr lang="en-CA" sz="2800" dirty="0" smtClean="0">
              <a:latin typeface="Comic Sans MS" pitchFamily="66" charset="0"/>
            </a:endParaRPr>
          </a:p>
          <a:p>
            <a:pPr>
              <a:buNone/>
            </a:pPr>
            <a:endParaRPr lang="en-CA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3.8|0.9|0.7|2.7|2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31789</TotalTime>
  <Words>2868</Words>
  <Application>Microsoft Office PowerPoint</Application>
  <PresentationFormat>On-screen Show (4:3)</PresentationFormat>
  <Paragraphs>542</Paragraphs>
  <Slides>45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Communication Complexity, Information Complexity and Applications to Privacy  Toniann Pitassi  University of Toronto</vt:lpstr>
      <vt:lpstr>2-Party Communication Complexity [Yao]</vt:lpstr>
      <vt:lpstr>Deterministic Protocols</vt:lpstr>
      <vt:lpstr>Randomized Protocols</vt:lpstr>
      <vt:lpstr>Communication Complexity</vt:lpstr>
      <vt:lpstr>Stunning variety of applications of CC Lower Bounds</vt:lpstr>
      <vt:lpstr>2-Party Information Complexity</vt:lpstr>
      <vt:lpstr>Information Complexity [Chakrabarti,Shi,Wirth,Yao ‘01],  [Bar-Yossef,Jayram,Kumar,Sivakumar ‘04]</vt:lpstr>
      <vt:lpstr>Why study information complexity? </vt:lpstr>
      <vt:lpstr>Simple Facts about Information Complexity</vt:lpstr>
      <vt:lpstr>Do CC Lower Bounds imply IC Lower Bounds? (i.e., CC=IC?) </vt:lpstr>
      <vt:lpstr>Compressing Interactive Communication [Barak,Braverman,Chen,Rao]</vt:lpstr>
      <vt:lpstr>Connection to the Direct Sum Problem</vt:lpstr>
      <vt:lpstr>Connection to the Direct Sum Problem, 2</vt:lpstr>
      <vt:lpstr>Methods for Proving CC and IC Lower Bounds</vt:lpstr>
      <vt:lpstr>The Partition Bound  [Jain, Klauck]</vt:lpstr>
      <vt:lpstr>Relationships</vt:lpstr>
      <vt:lpstr>All known CC Lower Bound Methods Imply IC Lower Bounds! [Kerenidis, Laplante, Lerays, Roland Xiao ‘12] </vt:lpstr>
      <vt:lpstr>Applications of Information Complexity</vt:lpstr>
      <vt:lpstr>Applications of Information Complexity</vt:lpstr>
      <vt:lpstr>Differential Privacy: The Basic Scenario [Dwork, McSherry, Nissim, Smith 06]  </vt:lpstr>
      <vt:lpstr>Differential Privacy  [Dwork,McSherry,Nissim,Smith 2006]  </vt:lpstr>
      <vt:lpstr>Achieving DP: Add Laplacian Noise  </vt:lpstr>
      <vt:lpstr>Differentially Private Communication Complexity: A Distributed View Andrews,Mironov,P,Reingold,Talwar,Vadhan     </vt:lpstr>
      <vt:lpstr>2-Party Differentially Private CC</vt:lpstr>
      <vt:lpstr>Two-Party Differential Privacy </vt:lpstr>
      <vt:lpstr>Examples</vt:lpstr>
      <vt:lpstr>Information Cost and DP Protocols [McGregor, Mironov, P,Reingold,Talwar,Vadhan] </vt:lpstr>
      <vt:lpstr>Lower Bound:Hamming Distance [McGregor, Mironov, P,Reingold,Talwar,Vadhan] </vt:lpstr>
      <vt:lpstr>Implications of Lower bound for Hamming Distance</vt:lpstr>
      <vt:lpstr>Pan-Private Streaming Model [Dwork,P,Rothblum, Naor,Yekhanin]</vt:lpstr>
      <vt:lpstr>What statistics have pan-private algorithms?</vt:lpstr>
      <vt:lpstr> Pan Privacy lower bounds via  ε-DP lower bounds</vt:lpstr>
      <vt:lpstr>DP Protocols and Compression</vt:lpstr>
      <vt:lpstr>Differential Privacy and Compression</vt:lpstr>
      <vt:lpstr>Applications of Information Complexity</vt:lpstr>
      <vt:lpstr>Approximate Privacy in Mechanism Design</vt:lpstr>
      <vt:lpstr>Perfect Privacy  [Kushilevitz ’92]</vt:lpstr>
      <vt:lpstr>Example 1: Millionaires’ Problem (not perfectly privately computable)</vt:lpstr>
      <vt:lpstr>Example 2: Vickrey Auction [Brandt, Sandholm]</vt:lpstr>
      <vt:lpstr>Worst-case PAR [Feigenbaum, Jaggard,Schapira ‘10] </vt:lpstr>
      <vt:lpstr>Average-case PAR [Feigenbaum, Jaggard, Schapira ‘10] </vt:lpstr>
      <vt:lpstr>New Results [Ada,Chattopadhyay,Cook,Fontes,P ‘12]  </vt:lpstr>
      <vt:lpstr>Important Open Questions</vt:lpstr>
      <vt:lpstr>Thanks!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Proof Complexity in the last Decade: Accomplishments, obstacles and open problems</dc:title>
  <dc:creator>toni</dc:creator>
  <cp:lastModifiedBy>rich</cp:lastModifiedBy>
  <cp:revision>494</cp:revision>
  <dcterms:created xsi:type="dcterms:W3CDTF">2009-02-18T16:31:43Z</dcterms:created>
  <dcterms:modified xsi:type="dcterms:W3CDTF">2012-07-23T20:53:04Z</dcterms:modified>
</cp:coreProperties>
</file>