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8" r:id="rId4"/>
    <p:sldId id="271" r:id="rId5"/>
    <p:sldId id="272" r:id="rId6"/>
    <p:sldId id="261" r:id="rId7"/>
    <p:sldId id="258" r:id="rId8"/>
    <p:sldId id="259" r:id="rId9"/>
    <p:sldId id="260" r:id="rId10"/>
    <p:sldId id="269" r:id="rId11"/>
    <p:sldId id="262" r:id="rId12"/>
    <p:sldId id="263" r:id="rId13"/>
    <p:sldId id="264" r:id="rId14"/>
    <p:sldId id="270" r:id="rId15"/>
    <p:sldId id="266"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8" d="100"/>
          <a:sy n="138" d="100"/>
        </p:scale>
        <p:origin x="-6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8506D0-6962-1040-9475-4C137D58A3B9}" type="datetimeFigureOut">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1EACA-DAC4-DC44-8F82-F3575F7F6ADD}"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506D0-6962-1040-9475-4C137D58A3B9}" type="datetimeFigureOut">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1EACA-DAC4-DC44-8F82-F3575F7F6AD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506D0-6962-1040-9475-4C137D58A3B9}" type="datetimeFigureOut">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1EACA-DAC4-DC44-8F82-F3575F7F6AD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506D0-6962-1040-9475-4C137D58A3B9}" type="datetimeFigureOut">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1EACA-DAC4-DC44-8F82-F3575F7F6AD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506D0-6962-1040-9475-4C137D58A3B9}" type="datetimeFigureOut">
              <a:rPr lang="en-US" smtClean="0"/>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E1EACA-DAC4-DC44-8F82-F3575F7F6ADD}"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8506D0-6962-1040-9475-4C137D58A3B9}" type="datetimeFigureOut">
              <a:rPr lang="en-US" smtClean="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E1EACA-DAC4-DC44-8F82-F3575F7F6AD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8506D0-6962-1040-9475-4C137D58A3B9}" type="datetimeFigureOut">
              <a:rPr lang="en-US" smtClean="0"/>
              <a:t>12/2/13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E1EACA-DAC4-DC44-8F82-F3575F7F6ADD}"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8506D0-6962-1040-9475-4C137D58A3B9}" type="datetimeFigureOut">
              <a:rPr lang="en-US" smtClean="0"/>
              <a:t>12/2/13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E1EACA-DAC4-DC44-8F82-F3575F7F6AD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506D0-6962-1040-9475-4C137D58A3B9}" type="datetimeFigureOut">
              <a:rPr lang="en-US" smtClean="0"/>
              <a:t>12/2/13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E1EACA-DAC4-DC44-8F82-F3575F7F6AD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506D0-6962-1040-9475-4C137D58A3B9}" type="datetimeFigureOut">
              <a:rPr lang="en-US" smtClean="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E1EACA-DAC4-DC44-8F82-F3575F7F6ADD}"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506D0-6962-1040-9475-4C137D58A3B9}" type="datetimeFigureOut">
              <a:rPr lang="en-US" smtClean="0"/>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E1EACA-DAC4-DC44-8F82-F3575F7F6AD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28506D0-6962-1040-9475-4C137D58A3B9}" type="datetimeFigureOut">
              <a:rPr lang="en-US" smtClean="0"/>
              <a:t>12/2/13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9E1EACA-DAC4-DC44-8F82-F3575F7F6AD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Edwardian War (The Hundred </a:t>
            </a:r>
            <a:r>
              <a:rPr lang="en-US" dirty="0" smtClean="0"/>
              <a:t>Years </a:t>
            </a:r>
            <a:r>
              <a:rPr lang="en-US" dirty="0" smtClean="0"/>
              <a:t>War 1337-</a:t>
            </a:r>
            <a:r>
              <a:rPr lang="en-US" dirty="0" smtClean="0"/>
              <a:t>1360</a:t>
            </a:r>
            <a:r>
              <a:rPr lang="en-US" dirty="0" smtClean="0"/>
              <a:t>)</a:t>
            </a:r>
            <a:endParaRPr lang="en-US" dirty="0"/>
          </a:p>
        </p:txBody>
      </p:sp>
      <p:sp>
        <p:nvSpPr>
          <p:cNvPr id="3" name="Subtitle 2"/>
          <p:cNvSpPr>
            <a:spLocks noGrp="1"/>
          </p:cNvSpPr>
          <p:nvPr>
            <p:ph type="subTitle" idx="1"/>
          </p:nvPr>
        </p:nvSpPr>
        <p:spPr/>
        <p:txBody>
          <a:bodyPr/>
          <a:lstStyle/>
          <a:p>
            <a:r>
              <a:rPr lang="en-US" dirty="0" smtClean="0"/>
              <a:t>Daniel Rabinovich</a:t>
            </a:r>
            <a:endParaRPr lang="en-US" dirty="0"/>
          </a:p>
        </p:txBody>
      </p:sp>
    </p:spTree>
    <p:extLst>
      <p:ext uri="{BB962C8B-B14F-4D97-AF65-F5344CB8AC3E}">
        <p14:creationId xmlns:p14="http://schemas.microsoft.com/office/powerpoint/2010/main" val="278218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French Territories</a:t>
            </a:r>
            <a:endParaRPr lang="en-US" dirty="0"/>
          </a:p>
        </p:txBody>
      </p:sp>
      <p:sp>
        <p:nvSpPr>
          <p:cNvPr id="3" name="Content Placeholder 2"/>
          <p:cNvSpPr>
            <a:spLocks noGrp="1"/>
          </p:cNvSpPr>
          <p:nvPr>
            <p:ph idx="1"/>
          </p:nvPr>
        </p:nvSpPr>
        <p:spPr/>
        <p:txBody>
          <a:bodyPr/>
          <a:lstStyle/>
          <a:p>
            <a:r>
              <a:rPr lang="en-US" dirty="0" smtClean="0"/>
              <a:t>Other French Territories were at risk of being conquered by the English, which the French desperately wanted to prevent.  The English were mostly satisfied with the holdings that they already possessed, with the other territories being not much more than a bonus.</a:t>
            </a:r>
          </a:p>
          <a:p>
            <a:r>
              <a:rPr lang="en-US" dirty="0" smtClean="0"/>
              <a:t>England: 5 Points</a:t>
            </a:r>
          </a:p>
          <a:p>
            <a:r>
              <a:rPr lang="en-US" dirty="0" smtClean="0"/>
              <a:t>France: 20 Points</a:t>
            </a:r>
            <a:endParaRPr lang="en-US" dirty="0"/>
          </a:p>
        </p:txBody>
      </p:sp>
    </p:spTree>
    <p:extLst>
      <p:ext uri="{BB962C8B-B14F-4D97-AF65-F5344CB8AC3E}">
        <p14:creationId xmlns:p14="http://schemas.microsoft.com/office/powerpoint/2010/main" val="17761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Adjusted Winner First Pass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5511616"/>
              </p:ext>
            </p:extLst>
          </p:nvPr>
        </p:nvGraphicFramePr>
        <p:xfrm>
          <a:off x="782226" y="1396997"/>
          <a:ext cx="7702632" cy="5435214"/>
        </p:xfrm>
        <a:graphic>
          <a:graphicData uri="http://schemas.openxmlformats.org/drawingml/2006/table">
            <a:tbl>
              <a:tblPr firstRow="1" bandRow="1">
                <a:tableStyleId>{5C22544A-7EE6-4342-B048-85BDC9FD1C3A}</a:tableStyleId>
              </a:tblPr>
              <a:tblGrid>
                <a:gridCol w="2567544"/>
                <a:gridCol w="2567544"/>
                <a:gridCol w="2567544"/>
              </a:tblGrid>
              <a:tr h="703494">
                <a:tc>
                  <a:txBody>
                    <a:bodyPr/>
                    <a:lstStyle/>
                    <a:p>
                      <a:endParaRPr lang="en-US" dirty="0"/>
                    </a:p>
                  </a:txBody>
                  <a:tcPr>
                    <a:solidFill>
                      <a:schemeClr val="bg2"/>
                    </a:solidFill>
                  </a:tcPr>
                </a:tc>
                <a:tc>
                  <a:txBody>
                    <a:bodyPr/>
                    <a:lstStyle/>
                    <a:p>
                      <a:r>
                        <a:rPr lang="en-US" dirty="0" smtClean="0">
                          <a:solidFill>
                            <a:srgbClr val="FF0000"/>
                          </a:solidFill>
                        </a:rPr>
                        <a:t>England</a:t>
                      </a:r>
                      <a:endParaRPr lang="en-US" dirty="0">
                        <a:solidFill>
                          <a:srgbClr val="FF0000"/>
                        </a:solidFill>
                      </a:endParaRPr>
                    </a:p>
                  </a:txBody>
                  <a:tcPr>
                    <a:solidFill>
                      <a:schemeClr val="bg2"/>
                    </a:solidFill>
                  </a:tcPr>
                </a:tc>
                <a:tc>
                  <a:txBody>
                    <a:bodyPr/>
                    <a:lstStyle/>
                    <a:p>
                      <a:r>
                        <a:rPr lang="en-US" dirty="0" smtClean="0">
                          <a:solidFill>
                            <a:srgbClr val="4F81BD"/>
                          </a:solidFill>
                        </a:rPr>
                        <a:t>France</a:t>
                      </a:r>
                      <a:endParaRPr lang="en-US" dirty="0">
                        <a:solidFill>
                          <a:schemeClr val="accent1"/>
                        </a:solidFill>
                      </a:endParaRPr>
                    </a:p>
                  </a:txBody>
                  <a:tcPr>
                    <a:solidFill>
                      <a:schemeClr val="bg2"/>
                    </a:solidFill>
                  </a:tcPr>
                </a:tc>
              </a:tr>
              <a:tr h="1214250">
                <a:tc>
                  <a:txBody>
                    <a:bodyPr/>
                    <a:lstStyle/>
                    <a:p>
                      <a:r>
                        <a:rPr lang="en-US" dirty="0" smtClean="0"/>
                        <a:t>England’s French Territories</a:t>
                      </a:r>
                      <a:endParaRPr lang="en-US" dirty="0"/>
                    </a:p>
                  </a:txBody>
                  <a:tcPr/>
                </a:tc>
                <a:tc>
                  <a:txBody>
                    <a:bodyPr/>
                    <a:lstStyle/>
                    <a:p>
                      <a:r>
                        <a:rPr lang="en-US" dirty="0" smtClean="0">
                          <a:solidFill>
                            <a:srgbClr val="FF0000"/>
                          </a:solidFill>
                        </a:rPr>
                        <a:t>40</a:t>
                      </a:r>
                      <a:endParaRPr lang="en-US" dirty="0">
                        <a:solidFill>
                          <a:srgbClr val="FF0000"/>
                        </a:solidFill>
                      </a:endParaRPr>
                    </a:p>
                  </a:txBody>
                  <a:tcPr/>
                </a:tc>
                <a:tc>
                  <a:txBody>
                    <a:bodyPr/>
                    <a:lstStyle/>
                    <a:p>
                      <a:r>
                        <a:rPr lang="en-US" dirty="0" smtClean="0"/>
                        <a:t>35</a:t>
                      </a:r>
                      <a:endParaRPr lang="en-US" dirty="0"/>
                    </a:p>
                  </a:txBody>
                  <a:tcPr/>
                </a:tc>
              </a:tr>
              <a:tr h="703494">
                <a:tc>
                  <a:txBody>
                    <a:bodyPr/>
                    <a:lstStyle/>
                    <a:p>
                      <a:r>
                        <a:rPr lang="en-US" dirty="0" smtClean="0"/>
                        <a:t>France’s Support of Scotland</a:t>
                      </a:r>
                      <a:endParaRPr lang="en-US" dirty="0"/>
                    </a:p>
                  </a:txBody>
                  <a:tcPr/>
                </a:tc>
                <a:tc>
                  <a:txBody>
                    <a:bodyPr/>
                    <a:lstStyle/>
                    <a:p>
                      <a:r>
                        <a:rPr lang="en-US" dirty="0" smtClean="0">
                          <a:solidFill>
                            <a:srgbClr val="FF0000"/>
                          </a:solidFill>
                        </a:rPr>
                        <a:t>30</a:t>
                      </a:r>
                      <a:endParaRPr lang="en-US" dirty="0">
                        <a:solidFill>
                          <a:srgbClr val="FF0000"/>
                        </a:solidFill>
                      </a:endParaRPr>
                    </a:p>
                  </a:txBody>
                  <a:tcPr/>
                </a:tc>
                <a:tc>
                  <a:txBody>
                    <a:bodyPr/>
                    <a:lstStyle/>
                    <a:p>
                      <a:r>
                        <a:rPr lang="en-US" dirty="0" smtClean="0"/>
                        <a:t>10</a:t>
                      </a:r>
                      <a:endParaRPr lang="en-US" dirty="0"/>
                    </a:p>
                  </a:txBody>
                  <a:tcPr/>
                </a:tc>
              </a:tr>
              <a:tr h="703494">
                <a:tc>
                  <a:txBody>
                    <a:bodyPr/>
                    <a:lstStyle/>
                    <a:p>
                      <a:r>
                        <a:rPr lang="en-US" dirty="0" smtClean="0"/>
                        <a:t>Trade with Flanders</a:t>
                      </a:r>
                      <a:endParaRPr lang="en-US" dirty="0"/>
                    </a:p>
                  </a:txBody>
                  <a:tcPr/>
                </a:tc>
                <a:tc>
                  <a:txBody>
                    <a:bodyPr/>
                    <a:lstStyle/>
                    <a:p>
                      <a:r>
                        <a:rPr lang="en-US" dirty="0" smtClean="0">
                          <a:solidFill>
                            <a:srgbClr val="FF0000"/>
                          </a:solidFill>
                        </a:rPr>
                        <a:t>10</a:t>
                      </a:r>
                      <a:endParaRPr lang="en-US" dirty="0">
                        <a:solidFill>
                          <a:srgbClr val="FF0000"/>
                        </a:solidFill>
                      </a:endParaRPr>
                    </a:p>
                  </a:txBody>
                  <a:tcPr/>
                </a:tc>
                <a:tc>
                  <a:txBody>
                    <a:bodyPr/>
                    <a:lstStyle/>
                    <a:p>
                      <a:r>
                        <a:rPr lang="en-US" dirty="0" smtClean="0"/>
                        <a:t>5</a:t>
                      </a:r>
                      <a:endParaRPr lang="en-US" dirty="0"/>
                    </a:p>
                  </a:txBody>
                  <a:tcPr/>
                </a:tc>
              </a:tr>
              <a:tr h="703494">
                <a:tc>
                  <a:txBody>
                    <a:bodyPr/>
                    <a:lstStyle/>
                    <a:p>
                      <a:r>
                        <a:rPr lang="en-US" dirty="0" smtClean="0"/>
                        <a:t>French Crown</a:t>
                      </a:r>
                      <a:endParaRPr lang="en-US" dirty="0"/>
                    </a:p>
                  </a:txBody>
                  <a:tcPr/>
                </a:tc>
                <a:tc>
                  <a:txBody>
                    <a:bodyPr/>
                    <a:lstStyle/>
                    <a:p>
                      <a:r>
                        <a:rPr lang="en-US" dirty="0" smtClean="0"/>
                        <a:t>15</a:t>
                      </a:r>
                      <a:endParaRPr lang="en-US" dirty="0"/>
                    </a:p>
                  </a:txBody>
                  <a:tcPr/>
                </a:tc>
                <a:tc>
                  <a:txBody>
                    <a:bodyPr/>
                    <a:lstStyle/>
                    <a:p>
                      <a:r>
                        <a:rPr lang="en-US" dirty="0" smtClean="0">
                          <a:solidFill>
                            <a:srgbClr val="4F81BD"/>
                          </a:solidFill>
                        </a:rPr>
                        <a:t>30</a:t>
                      </a:r>
                      <a:endParaRPr lang="en-US" dirty="0">
                        <a:solidFill>
                          <a:srgbClr val="4F81BD"/>
                        </a:solidFill>
                      </a:endParaRPr>
                    </a:p>
                  </a:txBody>
                  <a:tcPr/>
                </a:tc>
              </a:tr>
              <a:tr h="703494">
                <a:tc>
                  <a:txBody>
                    <a:bodyPr/>
                    <a:lstStyle/>
                    <a:p>
                      <a:r>
                        <a:rPr lang="en-US" dirty="0" smtClean="0"/>
                        <a:t>Other</a:t>
                      </a:r>
                      <a:r>
                        <a:rPr lang="en-US" baseline="0" dirty="0" smtClean="0"/>
                        <a:t> French Territories</a:t>
                      </a:r>
                      <a:endParaRPr lang="en-US" dirty="0"/>
                    </a:p>
                  </a:txBody>
                  <a:tcPr/>
                </a:tc>
                <a:tc>
                  <a:txBody>
                    <a:bodyPr/>
                    <a:lstStyle/>
                    <a:p>
                      <a:r>
                        <a:rPr lang="en-US" dirty="0" smtClean="0"/>
                        <a:t>5</a:t>
                      </a:r>
                      <a:endParaRPr lang="en-US" dirty="0"/>
                    </a:p>
                  </a:txBody>
                  <a:tcPr/>
                </a:tc>
                <a:tc>
                  <a:txBody>
                    <a:bodyPr/>
                    <a:lstStyle/>
                    <a:p>
                      <a:r>
                        <a:rPr lang="en-US" dirty="0" smtClean="0">
                          <a:solidFill>
                            <a:srgbClr val="4F81BD"/>
                          </a:solidFill>
                        </a:rPr>
                        <a:t>20</a:t>
                      </a:r>
                      <a:endParaRPr lang="en-US" dirty="0">
                        <a:solidFill>
                          <a:srgbClr val="4F81BD"/>
                        </a:solidFill>
                      </a:endParaRPr>
                    </a:p>
                  </a:txBody>
                  <a:tcPr/>
                </a:tc>
              </a:tr>
              <a:tr h="703494">
                <a:tc>
                  <a:txBody>
                    <a:bodyPr/>
                    <a:lstStyle/>
                    <a:p>
                      <a:r>
                        <a:rPr lang="en-US" dirty="0" smtClean="0"/>
                        <a:t>Total</a:t>
                      </a:r>
                      <a:endParaRPr lang="en-US" dirty="0"/>
                    </a:p>
                  </a:txBody>
                  <a:tcPr/>
                </a:tc>
                <a:tc>
                  <a:txBody>
                    <a:bodyPr/>
                    <a:lstStyle/>
                    <a:p>
                      <a:r>
                        <a:rPr lang="en-US" dirty="0" smtClean="0">
                          <a:solidFill>
                            <a:srgbClr val="FF0000"/>
                          </a:solidFill>
                        </a:rPr>
                        <a:t>80</a:t>
                      </a:r>
                      <a:endParaRPr lang="en-US" dirty="0">
                        <a:solidFill>
                          <a:srgbClr val="FF0000"/>
                        </a:solidFill>
                      </a:endParaRPr>
                    </a:p>
                  </a:txBody>
                  <a:tcPr/>
                </a:tc>
                <a:tc>
                  <a:txBody>
                    <a:bodyPr/>
                    <a:lstStyle/>
                    <a:p>
                      <a:r>
                        <a:rPr lang="en-US" dirty="0" smtClean="0">
                          <a:solidFill>
                            <a:srgbClr val="4F81BD"/>
                          </a:solidFill>
                        </a:rPr>
                        <a:t>50</a:t>
                      </a:r>
                      <a:endParaRPr lang="en-US" dirty="0">
                        <a:solidFill>
                          <a:schemeClr val="accent1"/>
                        </a:solidFill>
                      </a:endParaRPr>
                    </a:p>
                  </a:txBody>
                  <a:tcPr/>
                </a:tc>
              </a:tr>
            </a:tbl>
          </a:graphicData>
        </a:graphic>
      </p:graphicFrame>
    </p:spTree>
    <p:extLst>
      <p:ext uri="{BB962C8B-B14F-4D97-AF65-F5344CB8AC3E}">
        <p14:creationId xmlns:p14="http://schemas.microsoft.com/office/powerpoint/2010/main" val="351401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Splitting England’s French Territories</a:t>
            </a:r>
            <a:endParaRPr lang="en-US" dirty="0"/>
          </a:p>
        </p:txBody>
      </p:sp>
      <p:sp>
        <p:nvSpPr>
          <p:cNvPr id="3" name="Content Placeholder 2"/>
          <p:cNvSpPr>
            <a:spLocks noGrp="1"/>
          </p:cNvSpPr>
          <p:nvPr>
            <p:ph idx="1"/>
          </p:nvPr>
        </p:nvSpPr>
        <p:spPr/>
        <p:txBody>
          <a:bodyPr/>
          <a:lstStyle/>
          <a:p>
            <a:r>
              <a:rPr lang="en-US" dirty="0" smtClean="0"/>
              <a:t>We will consider all territorial items as being liquid, representing that they could be further subdivided.</a:t>
            </a:r>
          </a:p>
          <a:p>
            <a:r>
              <a:rPr lang="en-US" dirty="0" smtClean="0"/>
              <a:t>England’s </a:t>
            </a:r>
            <a:r>
              <a:rPr lang="en-US" dirty="0" smtClean="0"/>
              <a:t>French Territories have the closest ratio and are a liquid asset, so we will split these.</a:t>
            </a:r>
          </a:p>
          <a:p>
            <a:r>
              <a:rPr lang="en-US" dirty="0"/>
              <a:t>80-40x=50+35x</a:t>
            </a:r>
          </a:p>
          <a:p>
            <a:pPr marL="0" indent="0">
              <a:buNone/>
            </a:pPr>
            <a:r>
              <a:rPr lang="en-US" dirty="0"/>
              <a:t> </a:t>
            </a:r>
            <a:r>
              <a:rPr lang="en-US" dirty="0" smtClean="0"/>
              <a:t> </a:t>
            </a:r>
            <a:r>
              <a:rPr lang="en-US" dirty="0" smtClean="0"/>
              <a:t>30</a:t>
            </a:r>
            <a:r>
              <a:rPr lang="en-US" dirty="0"/>
              <a:t>=75x</a:t>
            </a:r>
          </a:p>
          <a:p>
            <a:pPr marL="0" indent="0">
              <a:buNone/>
            </a:pPr>
            <a:r>
              <a:rPr lang="en-US" dirty="0"/>
              <a:t> </a:t>
            </a:r>
            <a:r>
              <a:rPr lang="en-US" dirty="0" smtClean="0"/>
              <a:t> </a:t>
            </a:r>
            <a:r>
              <a:rPr lang="en-US" dirty="0" smtClean="0"/>
              <a:t>.</a:t>
            </a:r>
            <a:r>
              <a:rPr lang="en-US" dirty="0"/>
              <a:t>4=</a:t>
            </a:r>
            <a:r>
              <a:rPr lang="en-US" dirty="0" smtClean="0"/>
              <a:t>x</a:t>
            </a:r>
          </a:p>
          <a:p>
            <a:r>
              <a:rPr lang="en-US" dirty="0" smtClean="0"/>
              <a:t>France will receive 40% of England’s French Territories from this </a:t>
            </a:r>
            <a:r>
              <a:rPr lang="en-US" dirty="0" smtClean="0"/>
              <a:t>split.</a:t>
            </a:r>
            <a:endParaRPr lang="en-US" dirty="0"/>
          </a:p>
          <a:p>
            <a:endParaRPr lang="en-US" dirty="0"/>
          </a:p>
        </p:txBody>
      </p:sp>
    </p:spTree>
    <p:extLst>
      <p:ext uri="{BB962C8B-B14F-4D97-AF65-F5344CB8AC3E}">
        <p14:creationId xmlns:p14="http://schemas.microsoft.com/office/powerpoint/2010/main" val="369855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6543508"/>
              </p:ext>
            </p:extLst>
          </p:nvPr>
        </p:nvGraphicFramePr>
        <p:xfrm>
          <a:off x="782226" y="1286569"/>
          <a:ext cx="7702632" cy="5435214"/>
        </p:xfrm>
        <a:graphic>
          <a:graphicData uri="http://schemas.openxmlformats.org/drawingml/2006/table">
            <a:tbl>
              <a:tblPr firstRow="1" bandRow="1">
                <a:tableStyleId>{5C22544A-7EE6-4342-B048-85BDC9FD1C3A}</a:tableStyleId>
              </a:tblPr>
              <a:tblGrid>
                <a:gridCol w="2567544"/>
                <a:gridCol w="2567544"/>
                <a:gridCol w="2567544"/>
              </a:tblGrid>
              <a:tr h="703494">
                <a:tc>
                  <a:txBody>
                    <a:bodyPr/>
                    <a:lstStyle/>
                    <a:p>
                      <a:endParaRPr lang="en-US" dirty="0"/>
                    </a:p>
                  </a:txBody>
                  <a:tcPr>
                    <a:solidFill>
                      <a:schemeClr val="bg2"/>
                    </a:solidFill>
                  </a:tcPr>
                </a:tc>
                <a:tc>
                  <a:txBody>
                    <a:bodyPr/>
                    <a:lstStyle/>
                    <a:p>
                      <a:r>
                        <a:rPr lang="en-US" dirty="0" smtClean="0">
                          <a:solidFill>
                            <a:srgbClr val="FF0000"/>
                          </a:solidFill>
                        </a:rPr>
                        <a:t>England</a:t>
                      </a:r>
                      <a:endParaRPr lang="en-US" dirty="0">
                        <a:solidFill>
                          <a:srgbClr val="FF0000"/>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4F81BD"/>
                          </a:solidFill>
                        </a:rPr>
                        <a:t>France</a:t>
                      </a:r>
                    </a:p>
                    <a:p>
                      <a:endParaRPr lang="en-US" dirty="0">
                        <a:solidFill>
                          <a:schemeClr val="accent1"/>
                        </a:solidFill>
                      </a:endParaRPr>
                    </a:p>
                  </a:txBody>
                  <a:tcPr>
                    <a:solidFill>
                      <a:schemeClr val="bg2"/>
                    </a:solidFill>
                  </a:tcPr>
                </a:tc>
              </a:tr>
              <a:tr h="1214250">
                <a:tc>
                  <a:txBody>
                    <a:bodyPr/>
                    <a:lstStyle/>
                    <a:p>
                      <a:r>
                        <a:rPr lang="en-US" dirty="0" smtClean="0"/>
                        <a:t>England’s French Territories</a:t>
                      </a:r>
                      <a:endParaRPr lang="en-US" dirty="0"/>
                    </a:p>
                  </a:txBody>
                  <a:tcPr/>
                </a:tc>
                <a:tc>
                  <a:txBody>
                    <a:bodyPr/>
                    <a:lstStyle/>
                    <a:p>
                      <a:r>
                        <a:rPr lang="en-US" dirty="0" smtClean="0">
                          <a:solidFill>
                            <a:srgbClr val="FF0000"/>
                          </a:solidFill>
                        </a:rPr>
                        <a:t>.6*40=24</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4F81BD"/>
                          </a:solidFill>
                        </a:rPr>
                        <a:t>35*.4=14</a:t>
                      </a:r>
                    </a:p>
                  </a:txBody>
                  <a:tcPr/>
                </a:tc>
              </a:tr>
              <a:tr h="703494">
                <a:tc>
                  <a:txBody>
                    <a:bodyPr/>
                    <a:lstStyle/>
                    <a:p>
                      <a:r>
                        <a:rPr lang="en-US" dirty="0" smtClean="0"/>
                        <a:t>France’s Support of Scotland</a:t>
                      </a:r>
                      <a:endParaRPr lang="en-US" dirty="0"/>
                    </a:p>
                  </a:txBody>
                  <a:tcPr/>
                </a:tc>
                <a:tc>
                  <a:txBody>
                    <a:bodyPr/>
                    <a:lstStyle/>
                    <a:p>
                      <a:r>
                        <a:rPr lang="en-US" dirty="0" smtClean="0">
                          <a:solidFill>
                            <a:srgbClr val="FF0000"/>
                          </a:solidFill>
                        </a:rPr>
                        <a:t>30</a:t>
                      </a:r>
                      <a:endParaRPr lang="en-US" dirty="0">
                        <a:solidFill>
                          <a:srgbClr val="FF0000"/>
                        </a:solidFill>
                      </a:endParaRPr>
                    </a:p>
                  </a:txBody>
                  <a:tcPr/>
                </a:tc>
                <a:tc>
                  <a:txBody>
                    <a:bodyPr/>
                    <a:lstStyle/>
                    <a:p>
                      <a:r>
                        <a:rPr lang="en-US" dirty="0" smtClean="0"/>
                        <a:t>10</a:t>
                      </a:r>
                      <a:endParaRPr lang="en-US" dirty="0"/>
                    </a:p>
                  </a:txBody>
                  <a:tcPr/>
                </a:tc>
              </a:tr>
              <a:tr h="703494">
                <a:tc>
                  <a:txBody>
                    <a:bodyPr/>
                    <a:lstStyle/>
                    <a:p>
                      <a:r>
                        <a:rPr lang="en-US" dirty="0" smtClean="0"/>
                        <a:t>Trade with Flanders</a:t>
                      </a:r>
                      <a:endParaRPr lang="en-US" dirty="0"/>
                    </a:p>
                  </a:txBody>
                  <a:tcPr/>
                </a:tc>
                <a:tc>
                  <a:txBody>
                    <a:bodyPr/>
                    <a:lstStyle/>
                    <a:p>
                      <a:r>
                        <a:rPr lang="en-US" dirty="0" smtClean="0">
                          <a:solidFill>
                            <a:srgbClr val="FF0000"/>
                          </a:solidFill>
                        </a:rPr>
                        <a:t>10</a:t>
                      </a:r>
                      <a:endParaRPr lang="en-US" dirty="0">
                        <a:solidFill>
                          <a:srgbClr val="FF0000"/>
                        </a:solidFill>
                      </a:endParaRPr>
                    </a:p>
                  </a:txBody>
                  <a:tcPr/>
                </a:tc>
                <a:tc>
                  <a:txBody>
                    <a:bodyPr/>
                    <a:lstStyle/>
                    <a:p>
                      <a:r>
                        <a:rPr lang="en-US" dirty="0" smtClean="0"/>
                        <a:t>5</a:t>
                      </a:r>
                      <a:endParaRPr lang="en-US" dirty="0"/>
                    </a:p>
                  </a:txBody>
                  <a:tcPr/>
                </a:tc>
              </a:tr>
              <a:tr h="703494">
                <a:tc>
                  <a:txBody>
                    <a:bodyPr/>
                    <a:lstStyle/>
                    <a:p>
                      <a:r>
                        <a:rPr lang="en-US" dirty="0" smtClean="0"/>
                        <a:t>French Crown</a:t>
                      </a:r>
                      <a:endParaRPr lang="en-US" dirty="0"/>
                    </a:p>
                  </a:txBody>
                  <a:tcPr/>
                </a:tc>
                <a:tc>
                  <a:txBody>
                    <a:bodyPr/>
                    <a:lstStyle/>
                    <a:p>
                      <a:r>
                        <a:rPr lang="en-US" dirty="0" smtClean="0"/>
                        <a:t>15</a:t>
                      </a:r>
                      <a:endParaRPr lang="en-US" dirty="0"/>
                    </a:p>
                  </a:txBody>
                  <a:tcPr/>
                </a:tc>
                <a:tc>
                  <a:txBody>
                    <a:bodyPr/>
                    <a:lstStyle/>
                    <a:p>
                      <a:r>
                        <a:rPr lang="en-US" dirty="0" smtClean="0">
                          <a:solidFill>
                            <a:srgbClr val="4F81BD"/>
                          </a:solidFill>
                        </a:rPr>
                        <a:t>30</a:t>
                      </a:r>
                      <a:endParaRPr lang="en-US" dirty="0">
                        <a:solidFill>
                          <a:srgbClr val="4F81BD"/>
                        </a:solidFill>
                      </a:endParaRPr>
                    </a:p>
                  </a:txBody>
                  <a:tcPr/>
                </a:tc>
              </a:tr>
              <a:tr h="703494">
                <a:tc>
                  <a:txBody>
                    <a:bodyPr/>
                    <a:lstStyle/>
                    <a:p>
                      <a:r>
                        <a:rPr lang="en-US" dirty="0" smtClean="0"/>
                        <a:t>Other</a:t>
                      </a:r>
                      <a:r>
                        <a:rPr lang="en-US" baseline="0" dirty="0" smtClean="0"/>
                        <a:t> French Territories</a:t>
                      </a:r>
                      <a:endParaRPr lang="en-US" dirty="0"/>
                    </a:p>
                  </a:txBody>
                  <a:tcPr/>
                </a:tc>
                <a:tc>
                  <a:txBody>
                    <a:bodyPr/>
                    <a:lstStyle/>
                    <a:p>
                      <a:r>
                        <a:rPr lang="en-US" dirty="0" smtClean="0"/>
                        <a:t>5</a:t>
                      </a:r>
                      <a:endParaRPr lang="en-US" dirty="0"/>
                    </a:p>
                  </a:txBody>
                  <a:tcPr/>
                </a:tc>
                <a:tc>
                  <a:txBody>
                    <a:bodyPr/>
                    <a:lstStyle/>
                    <a:p>
                      <a:r>
                        <a:rPr lang="en-US" dirty="0" smtClean="0">
                          <a:solidFill>
                            <a:srgbClr val="4F81BD"/>
                          </a:solidFill>
                        </a:rPr>
                        <a:t>20</a:t>
                      </a:r>
                      <a:endParaRPr lang="en-US" dirty="0">
                        <a:solidFill>
                          <a:srgbClr val="4F81BD"/>
                        </a:solidFill>
                      </a:endParaRPr>
                    </a:p>
                  </a:txBody>
                  <a:tcPr/>
                </a:tc>
              </a:tr>
              <a:tr h="703494">
                <a:tc>
                  <a:txBody>
                    <a:bodyPr/>
                    <a:lstStyle/>
                    <a:p>
                      <a:r>
                        <a:rPr lang="en-US" dirty="0" smtClean="0"/>
                        <a:t>Total</a:t>
                      </a:r>
                      <a:endParaRPr lang="en-US" dirty="0"/>
                    </a:p>
                  </a:txBody>
                  <a:tcPr/>
                </a:tc>
                <a:tc>
                  <a:txBody>
                    <a:bodyPr/>
                    <a:lstStyle/>
                    <a:p>
                      <a:r>
                        <a:rPr lang="en-US" dirty="0" smtClean="0">
                          <a:solidFill>
                            <a:srgbClr val="FF0000"/>
                          </a:solidFill>
                        </a:rPr>
                        <a:t>64</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4F81BD"/>
                          </a:solidFill>
                        </a:rPr>
                        <a:t>64</a:t>
                      </a:r>
                    </a:p>
                  </a:txBody>
                  <a:tcPr/>
                </a:tc>
              </a:tr>
            </a:tbl>
          </a:graphicData>
        </a:graphic>
      </p:graphicFrame>
    </p:spTree>
    <p:extLst>
      <p:ext uri="{BB962C8B-B14F-4D97-AF65-F5344CB8AC3E}">
        <p14:creationId xmlns:p14="http://schemas.microsoft.com/office/powerpoint/2010/main" val="152685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Results</a:t>
            </a:r>
            <a:endParaRPr lang="en-US" dirty="0"/>
          </a:p>
        </p:txBody>
      </p:sp>
      <p:sp>
        <p:nvSpPr>
          <p:cNvPr id="3" name="Content Placeholder 2"/>
          <p:cNvSpPr>
            <a:spLocks noGrp="1"/>
          </p:cNvSpPr>
          <p:nvPr>
            <p:ph idx="1"/>
          </p:nvPr>
        </p:nvSpPr>
        <p:spPr>
          <a:xfrm>
            <a:off x="457200" y="1600200"/>
            <a:ext cx="4116526" cy="4525963"/>
          </a:xfrm>
        </p:spPr>
        <p:txBody>
          <a:bodyPr>
            <a:normAutofit lnSpcReduction="10000"/>
          </a:bodyPr>
          <a:lstStyle/>
          <a:p>
            <a:r>
              <a:rPr lang="en-US" dirty="0" smtClean="0"/>
              <a:t>England kept it’s French holdings completely in tact and picked up new French lands.  It also gained 3 million </a:t>
            </a:r>
            <a:r>
              <a:rPr lang="en-US" smtClean="0"/>
              <a:t>gold crowns from </a:t>
            </a:r>
            <a:r>
              <a:rPr lang="en-US" dirty="0" smtClean="0"/>
              <a:t>ransoming </a:t>
            </a:r>
            <a:r>
              <a:rPr lang="en-US" dirty="0" smtClean="0"/>
              <a:t>John II</a:t>
            </a:r>
            <a:r>
              <a:rPr lang="en-US" dirty="0" smtClean="0"/>
              <a:t>.</a:t>
            </a:r>
            <a:endParaRPr lang="en-US" dirty="0" smtClean="0"/>
          </a:p>
          <a:p>
            <a:r>
              <a:rPr lang="en-US" dirty="0" smtClean="0"/>
              <a:t>France gained total control over Flanders and got England to relinquish its claim to various French </a:t>
            </a:r>
            <a:r>
              <a:rPr lang="en-US" dirty="0" smtClean="0"/>
              <a:t>lands, such as Normandy, </a:t>
            </a:r>
            <a:r>
              <a:rPr lang="en-US" dirty="0" smtClean="0"/>
              <a:t>and the French crown.</a:t>
            </a:r>
            <a:endParaRPr lang="en-US" dirty="0"/>
          </a:p>
        </p:txBody>
      </p:sp>
      <p:pic>
        <p:nvPicPr>
          <p:cNvPr id="4" name="Picture 3"/>
          <p:cNvPicPr>
            <a:picLocks noChangeAspect="1"/>
          </p:cNvPicPr>
          <p:nvPr/>
        </p:nvPicPr>
        <p:blipFill>
          <a:blip r:embed="rId2"/>
          <a:stretch>
            <a:fillRect/>
          </a:stretch>
        </p:blipFill>
        <p:spPr>
          <a:xfrm>
            <a:off x="4573726" y="1600200"/>
            <a:ext cx="4114199" cy="5164267"/>
          </a:xfrm>
          <a:prstGeom prst="rect">
            <a:avLst/>
          </a:prstGeom>
        </p:spPr>
      </p:pic>
    </p:spTree>
    <p:extLst>
      <p:ext uri="{BB962C8B-B14F-4D97-AF65-F5344CB8AC3E}">
        <p14:creationId xmlns:p14="http://schemas.microsoft.com/office/powerpoint/2010/main" val="522810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Results</a:t>
            </a:r>
            <a:endParaRPr lang="en-US" dirty="0"/>
          </a:p>
        </p:txBody>
      </p:sp>
      <p:sp>
        <p:nvSpPr>
          <p:cNvPr id="3" name="Content Placeholder 2"/>
          <p:cNvSpPr>
            <a:spLocks noGrp="1"/>
          </p:cNvSpPr>
          <p:nvPr>
            <p:ph idx="1"/>
          </p:nvPr>
        </p:nvSpPr>
        <p:spPr/>
        <p:txBody>
          <a:bodyPr/>
          <a:lstStyle/>
          <a:p>
            <a:r>
              <a:rPr lang="en-US" dirty="0" smtClean="0"/>
              <a:t>England came out better in reality than in Adjusted Winner</a:t>
            </a:r>
          </a:p>
          <a:p>
            <a:r>
              <a:rPr lang="en-US" dirty="0" smtClean="0"/>
              <a:t>England did significantly better in the war, as France underestimated their military power, and had taken John II prisoner.  France was also suffering from the Black Death at the same time.</a:t>
            </a:r>
          </a:p>
          <a:p>
            <a:r>
              <a:rPr lang="en-US" dirty="0" smtClean="0"/>
              <a:t>However the war was unpopular in England.  Thus, it was in Edward’s interest to end the war sooner in order to prevent problems back home even if he could not get everything that he wanted.</a:t>
            </a:r>
          </a:p>
          <a:p>
            <a:r>
              <a:rPr lang="en-US" dirty="0" smtClean="0"/>
              <a:t>Neither side was satisfied with the results, leading to another war in 1369.</a:t>
            </a:r>
            <a:endParaRPr lang="en-US" dirty="0"/>
          </a:p>
        </p:txBody>
      </p:sp>
    </p:spTree>
    <p:extLst>
      <p:ext uri="{BB962C8B-B14F-4D97-AF65-F5344CB8AC3E}">
        <p14:creationId xmlns:p14="http://schemas.microsoft.com/office/powerpoint/2010/main" val="141309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lvl="0"/>
            <a:r>
              <a:rPr lang="en-US" dirty="0"/>
              <a:t>The Hundred Years’ War by Desmond Seward</a:t>
            </a:r>
          </a:p>
          <a:p>
            <a:pPr lvl="0"/>
            <a:r>
              <a:rPr lang="en-US" dirty="0"/>
              <a:t>Wikipedia Articles on the Edwardian War and Other Aspects</a:t>
            </a:r>
          </a:p>
          <a:p>
            <a:pPr lvl="0"/>
            <a:r>
              <a:rPr lang="en-US" dirty="0"/>
              <a:t>Heritage History Article on the War http://</a:t>
            </a:r>
            <a:r>
              <a:rPr lang="en-US" dirty="0"/>
              <a:t>www.heritage-history.com</a:t>
            </a:r>
            <a:r>
              <a:rPr lang="en-US" dirty="0"/>
              <a:t>/www/</a:t>
            </a:r>
            <a:r>
              <a:rPr lang="en-US" dirty="0"/>
              <a:t>heritage.php?Dir</a:t>
            </a:r>
            <a:r>
              <a:rPr lang="en-US" dirty="0"/>
              <a:t>=</a:t>
            </a:r>
            <a:r>
              <a:rPr lang="en-US" dirty="0"/>
              <a:t>wars&amp;FileName</a:t>
            </a:r>
            <a:r>
              <a:rPr lang="en-US" dirty="0"/>
              <a:t>=</a:t>
            </a:r>
            <a:r>
              <a:rPr lang="en-US" dirty="0"/>
              <a:t>wars_hundredyears.php</a:t>
            </a:r>
            <a:endParaRPr lang="en-US" dirty="0"/>
          </a:p>
          <a:p>
            <a:endParaRPr lang="en-US" dirty="0"/>
          </a:p>
        </p:txBody>
      </p:sp>
    </p:spTree>
    <p:extLst>
      <p:ext uri="{BB962C8B-B14F-4D97-AF65-F5344CB8AC3E}">
        <p14:creationId xmlns:p14="http://schemas.microsoft.com/office/powerpoint/2010/main" val="20334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 Edwardian War </a:t>
            </a:r>
            <a:r>
              <a:rPr lang="en-US" dirty="0" smtClean="0"/>
              <a:t>was</a:t>
            </a:r>
            <a:r>
              <a:rPr lang="en-US" dirty="0" smtClean="0"/>
              <a:t> </a:t>
            </a:r>
            <a:r>
              <a:rPr lang="en-US" dirty="0" smtClean="0"/>
              <a:t>the first part of the Hundred Year’s War, lasting from 1337-</a:t>
            </a:r>
            <a:r>
              <a:rPr lang="en-US" dirty="0" smtClean="0"/>
              <a:t>1360.</a:t>
            </a:r>
          </a:p>
          <a:p>
            <a:r>
              <a:rPr lang="en-US" dirty="0" smtClean="0"/>
              <a:t>Conflicts were focused on English claims to the French throne and England’s lands in France.</a:t>
            </a:r>
            <a:endParaRPr lang="en-US" dirty="0" smtClean="0"/>
          </a:p>
          <a:p>
            <a:r>
              <a:rPr lang="en-US" dirty="0" smtClean="0"/>
              <a:t>The conflicts that started this war were not fully resolved until 1453.</a:t>
            </a:r>
            <a:endParaRPr lang="en-US" dirty="0" smtClean="0"/>
          </a:p>
          <a:p>
            <a:endParaRPr lang="en-US" dirty="0"/>
          </a:p>
        </p:txBody>
      </p:sp>
    </p:spTree>
    <p:extLst>
      <p:ext uri="{BB962C8B-B14F-4D97-AF65-F5344CB8AC3E}">
        <p14:creationId xmlns:p14="http://schemas.microsoft.com/office/powerpoint/2010/main" val="30519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Lead-Up to War</a:t>
            </a:r>
            <a:endParaRPr lang="en-US" dirty="0"/>
          </a:p>
        </p:txBody>
      </p:sp>
      <p:sp>
        <p:nvSpPr>
          <p:cNvPr id="3" name="Content Placeholder 2"/>
          <p:cNvSpPr>
            <a:spLocks noGrp="1"/>
          </p:cNvSpPr>
          <p:nvPr>
            <p:ph idx="1"/>
          </p:nvPr>
        </p:nvSpPr>
        <p:spPr>
          <a:xfrm>
            <a:off x="457200" y="1600200"/>
            <a:ext cx="4116526" cy="4525963"/>
          </a:xfrm>
        </p:spPr>
        <p:txBody>
          <a:bodyPr>
            <a:normAutofit fontScale="92500"/>
          </a:bodyPr>
          <a:lstStyle/>
          <a:p>
            <a:r>
              <a:rPr lang="en-US" dirty="0" smtClean="0"/>
              <a:t>The Kings of England were descended from the Dukes of Normandy and held significant territory in France.  These provided most of England’s tax revenue.</a:t>
            </a:r>
          </a:p>
          <a:p>
            <a:r>
              <a:rPr lang="en-US" dirty="0" smtClean="0"/>
              <a:t>France was going through a succession crisis because their King had died without a son, leaving Edward III of England as the only direct male heir to their throne.</a:t>
            </a:r>
          </a:p>
          <a:p>
            <a:endParaRPr lang="en-US" dirty="0"/>
          </a:p>
        </p:txBody>
      </p:sp>
      <p:pic>
        <p:nvPicPr>
          <p:cNvPr id="4" name="Picture 3"/>
          <p:cNvPicPr>
            <a:picLocks noChangeAspect="1"/>
          </p:cNvPicPr>
          <p:nvPr/>
        </p:nvPicPr>
        <p:blipFill>
          <a:blip r:embed="rId2"/>
          <a:stretch>
            <a:fillRect/>
          </a:stretch>
        </p:blipFill>
        <p:spPr>
          <a:xfrm>
            <a:off x="4902200" y="1414216"/>
            <a:ext cx="3370998" cy="4886816"/>
          </a:xfrm>
          <a:prstGeom prst="rect">
            <a:avLst/>
          </a:prstGeom>
        </p:spPr>
      </p:pic>
    </p:spTree>
    <p:extLst>
      <p:ext uri="{BB962C8B-B14F-4D97-AF65-F5344CB8AC3E}">
        <p14:creationId xmlns:p14="http://schemas.microsoft.com/office/powerpoint/2010/main" val="301344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Lead-Up to War</a:t>
            </a:r>
            <a:endParaRPr lang="en-US" dirty="0"/>
          </a:p>
        </p:txBody>
      </p:sp>
      <p:sp>
        <p:nvSpPr>
          <p:cNvPr id="3" name="Content Placeholder 2"/>
          <p:cNvSpPr>
            <a:spLocks noGrp="1"/>
          </p:cNvSpPr>
          <p:nvPr>
            <p:ph idx="1"/>
          </p:nvPr>
        </p:nvSpPr>
        <p:spPr/>
        <p:txBody>
          <a:bodyPr>
            <a:normAutofit/>
          </a:bodyPr>
          <a:lstStyle/>
          <a:p>
            <a:r>
              <a:rPr lang="en-US" dirty="0" smtClean="0"/>
              <a:t>France appointed a cousin, Phillip VI, as King rather than let Edward take the throne.  Phillip was later succeeded by his son, John II.</a:t>
            </a:r>
          </a:p>
          <a:p>
            <a:r>
              <a:rPr lang="en-US" dirty="0" smtClean="0"/>
              <a:t>Edward was upset, but was more focused on winning his campaign in Scotland than on France</a:t>
            </a:r>
          </a:p>
          <a:p>
            <a:r>
              <a:rPr lang="en-US" dirty="0" smtClean="0"/>
              <a:t>Numerous attempts are made to patch up the relationship, including the Pope asking them to go on a crusade together.</a:t>
            </a:r>
            <a:endParaRPr lang="en-US" dirty="0"/>
          </a:p>
        </p:txBody>
      </p:sp>
    </p:spTree>
    <p:extLst>
      <p:ext uri="{BB962C8B-B14F-4D97-AF65-F5344CB8AC3E}">
        <p14:creationId xmlns:p14="http://schemas.microsoft.com/office/powerpoint/2010/main" val="107455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a:t>
            </a:r>
            <a:endParaRPr lang="en-US" dirty="0"/>
          </a:p>
        </p:txBody>
      </p:sp>
      <p:sp>
        <p:nvSpPr>
          <p:cNvPr id="3" name="Content Placeholder 2"/>
          <p:cNvSpPr>
            <a:spLocks noGrp="1"/>
          </p:cNvSpPr>
          <p:nvPr>
            <p:ph idx="1"/>
          </p:nvPr>
        </p:nvSpPr>
        <p:spPr/>
        <p:txBody>
          <a:bodyPr>
            <a:normAutofit/>
          </a:bodyPr>
          <a:lstStyle/>
          <a:p>
            <a:r>
              <a:rPr lang="en-US" dirty="0" smtClean="0"/>
              <a:t>In an attempt to prevent war Edward ceded some lands from his holdings to Phillip VI and formally acknowledged him as the King of France.</a:t>
            </a:r>
          </a:p>
          <a:p>
            <a:r>
              <a:rPr lang="en-US" dirty="0" smtClean="0"/>
              <a:t>France was supporting Scotland while Edward was trying to invade it and kept encroaching on England’s territories, so eventually Edward declared himself the legitimate French king and went to war.</a:t>
            </a:r>
            <a:endParaRPr lang="en-US" dirty="0"/>
          </a:p>
        </p:txBody>
      </p:sp>
    </p:spTree>
    <p:extLst>
      <p:ext uri="{BB962C8B-B14F-4D97-AF65-F5344CB8AC3E}">
        <p14:creationId xmlns:p14="http://schemas.microsoft.com/office/powerpoint/2010/main" val="319350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Crown</a:t>
            </a:r>
            <a:endParaRPr lang="en-US" dirty="0"/>
          </a:p>
        </p:txBody>
      </p:sp>
      <p:sp>
        <p:nvSpPr>
          <p:cNvPr id="3" name="Content Placeholder 2"/>
          <p:cNvSpPr>
            <a:spLocks noGrp="1"/>
          </p:cNvSpPr>
          <p:nvPr>
            <p:ph idx="1"/>
          </p:nvPr>
        </p:nvSpPr>
        <p:spPr>
          <a:xfrm>
            <a:off x="457200" y="1600200"/>
            <a:ext cx="4116526" cy="4876800"/>
          </a:xfrm>
        </p:spPr>
        <p:txBody>
          <a:bodyPr/>
          <a:lstStyle/>
          <a:p>
            <a:r>
              <a:rPr lang="en-US" dirty="0" smtClean="0"/>
              <a:t>England’s King Edward had a claim to France’s crown because his mother was the sole descendant of France’s previous King, but had no real interest in ruling France.  France did not want the English King taking the crown.</a:t>
            </a:r>
          </a:p>
          <a:p>
            <a:r>
              <a:rPr lang="en-US" dirty="0" smtClean="0"/>
              <a:t>England: 15 Points</a:t>
            </a:r>
          </a:p>
          <a:p>
            <a:r>
              <a:rPr lang="en-US" dirty="0" smtClean="0"/>
              <a:t>France: 30 Points</a:t>
            </a:r>
            <a:endParaRPr lang="en-US" dirty="0"/>
          </a:p>
        </p:txBody>
      </p:sp>
      <p:pic>
        <p:nvPicPr>
          <p:cNvPr id="4" name="Picture 3"/>
          <p:cNvPicPr>
            <a:picLocks noChangeAspect="1"/>
          </p:cNvPicPr>
          <p:nvPr/>
        </p:nvPicPr>
        <p:blipFill>
          <a:blip r:embed="rId2"/>
          <a:stretch>
            <a:fillRect/>
          </a:stretch>
        </p:blipFill>
        <p:spPr>
          <a:xfrm>
            <a:off x="4573726" y="1600200"/>
            <a:ext cx="2006181" cy="4575834"/>
          </a:xfrm>
          <a:prstGeom prst="rect">
            <a:avLst/>
          </a:prstGeom>
        </p:spPr>
      </p:pic>
      <p:pic>
        <p:nvPicPr>
          <p:cNvPr id="5" name="Picture 4"/>
          <p:cNvPicPr>
            <a:picLocks noChangeAspect="1"/>
          </p:cNvPicPr>
          <p:nvPr/>
        </p:nvPicPr>
        <p:blipFill>
          <a:blip r:embed="rId3"/>
          <a:stretch>
            <a:fillRect/>
          </a:stretch>
        </p:blipFill>
        <p:spPr>
          <a:xfrm>
            <a:off x="6653529" y="1600200"/>
            <a:ext cx="2420301" cy="4575834"/>
          </a:xfrm>
          <a:prstGeom prst="rect">
            <a:avLst/>
          </a:prstGeom>
        </p:spPr>
      </p:pic>
    </p:spTree>
    <p:extLst>
      <p:ext uri="{BB962C8B-B14F-4D97-AF65-F5344CB8AC3E}">
        <p14:creationId xmlns:p14="http://schemas.microsoft.com/office/powerpoint/2010/main" val="42018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England’s French Territories</a:t>
            </a:r>
            <a:endParaRPr lang="en-US" dirty="0"/>
          </a:p>
        </p:txBody>
      </p:sp>
      <p:sp>
        <p:nvSpPr>
          <p:cNvPr id="3" name="Content Placeholder 2"/>
          <p:cNvSpPr>
            <a:spLocks noGrp="1"/>
          </p:cNvSpPr>
          <p:nvPr>
            <p:ph idx="1"/>
          </p:nvPr>
        </p:nvSpPr>
        <p:spPr/>
        <p:txBody>
          <a:bodyPr/>
          <a:lstStyle/>
          <a:p>
            <a:r>
              <a:rPr lang="en-US" dirty="0" smtClean="0"/>
              <a:t>England had numerous territories in France that it considered integral parts of its kingdom and were the main source of revenue.  France did not like that </a:t>
            </a:r>
            <a:r>
              <a:rPr lang="en-US" dirty="0" smtClean="0"/>
              <a:t>England was controlling territories that it considered part of its kingdom.</a:t>
            </a:r>
            <a:endParaRPr lang="en-US" dirty="0" smtClean="0"/>
          </a:p>
          <a:p>
            <a:r>
              <a:rPr lang="en-US" dirty="0" smtClean="0"/>
              <a:t>England: 40 Points</a:t>
            </a:r>
          </a:p>
          <a:p>
            <a:r>
              <a:rPr lang="en-US" dirty="0" smtClean="0"/>
              <a:t>France: 35 Points</a:t>
            </a:r>
            <a:endParaRPr lang="en-US" dirty="0"/>
          </a:p>
        </p:txBody>
      </p:sp>
    </p:spTree>
    <p:extLst>
      <p:ext uri="{BB962C8B-B14F-4D97-AF65-F5344CB8AC3E}">
        <p14:creationId xmlns:p14="http://schemas.microsoft.com/office/powerpoint/2010/main" val="328882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England’s Invasion of Scotland</a:t>
            </a:r>
            <a:endParaRPr lang="en-US" dirty="0"/>
          </a:p>
        </p:txBody>
      </p:sp>
      <p:sp>
        <p:nvSpPr>
          <p:cNvPr id="3" name="Content Placeholder 2"/>
          <p:cNvSpPr>
            <a:spLocks noGrp="1"/>
          </p:cNvSpPr>
          <p:nvPr>
            <p:ph idx="1"/>
          </p:nvPr>
        </p:nvSpPr>
        <p:spPr/>
        <p:txBody>
          <a:bodyPr/>
          <a:lstStyle/>
          <a:p>
            <a:r>
              <a:rPr lang="en-US" dirty="0" smtClean="0"/>
              <a:t>England’s main goal at this point in time was to conquer Scotland.  France was supporting Scotland, but they had no real interest in keeping Scotland independent except to keep England weak.</a:t>
            </a:r>
          </a:p>
          <a:p>
            <a:r>
              <a:rPr lang="en-US" dirty="0" smtClean="0"/>
              <a:t>England</a:t>
            </a:r>
            <a:r>
              <a:rPr lang="en-US" dirty="0" smtClean="0"/>
              <a:t>: 30 Points</a:t>
            </a:r>
          </a:p>
          <a:p>
            <a:r>
              <a:rPr lang="en-US" dirty="0" smtClean="0"/>
              <a:t>France:  10 Points</a:t>
            </a:r>
            <a:endParaRPr lang="en-US" dirty="0"/>
          </a:p>
        </p:txBody>
      </p:sp>
    </p:spTree>
    <p:extLst>
      <p:ext uri="{BB962C8B-B14F-4D97-AF65-F5344CB8AC3E}">
        <p14:creationId xmlns:p14="http://schemas.microsoft.com/office/powerpoint/2010/main" val="360814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with Flanders</a:t>
            </a:r>
            <a:endParaRPr lang="en-US" dirty="0"/>
          </a:p>
        </p:txBody>
      </p:sp>
      <p:sp>
        <p:nvSpPr>
          <p:cNvPr id="3" name="Content Placeholder 2"/>
          <p:cNvSpPr>
            <a:spLocks noGrp="1"/>
          </p:cNvSpPr>
          <p:nvPr>
            <p:ph idx="1"/>
          </p:nvPr>
        </p:nvSpPr>
        <p:spPr>
          <a:xfrm>
            <a:off x="457200" y="1600200"/>
            <a:ext cx="4116526" cy="4876800"/>
          </a:xfrm>
        </p:spPr>
        <p:txBody>
          <a:bodyPr/>
          <a:lstStyle/>
          <a:p>
            <a:r>
              <a:rPr lang="en-US" dirty="0" smtClean="0"/>
              <a:t>England’s trade with Flanders was one of its few sources of income.  </a:t>
            </a:r>
            <a:r>
              <a:rPr lang="en-US" dirty="0" smtClean="0"/>
              <a:t>Although Flanders was a vassal of France, it was in a unique arrangement that prevented France from taxing and interfering with its trade with England.</a:t>
            </a:r>
            <a:endParaRPr lang="en-US" dirty="0" smtClean="0"/>
          </a:p>
          <a:p>
            <a:r>
              <a:rPr lang="en-US" dirty="0" smtClean="0"/>
              <a:t>England: 10 Points</a:t>
            </a:r>
          </a:p>
          <a:p>
            <a:r>
              <a:rPr lang="en-US" dirty="0" smtClean="0"/>
              <a:t>France: 5 Points</a:t>
            </a:r>
            <a:endParaRPr lang="en-US" dirty="0"/>
          </a:p>
        </p:txBody>
      </p:sp>
      <p:pic>
        <p:nvPicPr>
          <p:cNvPr id="4" name="Picture 3"/>
          <p:cNvPicPr>
            <a:picLocks noChangeAspect="1"/>
          </p:cNvPicPr>
          <p:nvPr/>
        </p:nvPicPr>
        <p:blipFill>
          <a:blip r:embed="rId2"/>
          <a:stretch>
            <a:fillRect/>
          </a:stretch>
        </p:blipFill>
        <p:spPr>
          <a:xfrm>
            <a:off x="4573726" y="1524000"/>
            <a:ext cx="4034218" cy="5163455"/>
          </a:xfrm>
          <a:prstGeom prst="rect">
            <a:avLst/>
          </a:prstGeom>
        </p:spPr>
      </p:pic>
    </p:spTree>
    <p:extLst>
      <p:ext uri="{BB962C8B-B14F-4D97-AF65-F5344CB8AC3E}">
        <p14:creationId xmlns:p14="http://schemas.microsoft.com/office/powerpoint/2010/main" val="64294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1118</TotalTime>
  <Words>858</Words>
  <Application>Microsoft Macintosh PowerPoint</Application>
  <PresentationFormat>On-screen Show (4:3)</PresentationFormat>
  <Paragraphs>97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The Edwardian War (The Hundred Years War 1337-1360)</vt:lpstr>
      <vt:lpstr>Overview</vt:lpstr>
      <vt:lpstr>Lead-Up to War</vt:lpstr>
      <vt:lpstr>Lead-Up to War</vt:lpstr>
      <vt:lpstr>War</vt:lpstr>
      <vt:lpstr>French Crown</vt:lpstr>
      <vt:lpstr>England’s French Territories</vt:lpstr>
      <vt:lpstr>England’s Invasion of Scotland</vt:lpstr>
      <vt:lpstr>Trade with Flanders</vt:lpstr>
      <vt:lpstr>Other French Territories</vt:lpstr>
      <vt:lpstr>Adjusted Winner First Pass</vt:lpstr>
      <vt:lpstr>Splitting England’s French Territories</vt:lpstr>
      <vt:lpstr>New Results</vt:lpstr>
      <vt:lpstr>Actual Results</vt:lpstr>
      <vt:lpstr>Comparison of Results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Edwardian War (The Hundred Year’s War 1337-1350)</dc:title>
  <dc:creator>Daniel Rabinovich</dc:creator>
  <cp:lastModifiedBy>Daniel Rabinovich</cp:lastModifiedBy>
  <cp:revision>105</cp:revision>
  <dcterms:created xsi:type="dcterms:W3CDTF">2013-12-01T16:50:38Z</dcterms:created>
  <dcterms:modified xsi:type="dcterms:W3CDTF">2013-12-03T02:56:52Z</dcterms:modified>
</cp:coreProperties>
</file>