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93753-600A-4D2F-BD18-052FF85CFA56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4FAF5-AC57-4632-BB6E-B2624CB8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83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17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204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729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152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293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547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093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165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92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268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36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13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1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05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15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91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C7319-6537-EB4F-8667-A661E8DEDEE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5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6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11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0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4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48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09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73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8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8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CB8BA-AF50-47BD-8669-846464F02272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90183-1118-407E-9038-22BD56731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1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6" Type="http://schemas.openxmlformats.org/officeDocument/2006/relationships/image" Target="../media/image8.jpeg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4.jpeg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5.jpeg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6.jpeg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255234" y="381000"/>
              <a:ext cx="68580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448322" y="1739839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55613" algn="l"/>
              </a:tabLst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762000" y="144780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Treaty of Paris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(1783)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aseline="0" dirty="0" smtClean="0">
                <a:latin typeface="+mj-lt"/>
                <a:ea typeface="+mj-ea"/>
                <a:cs typeface="+mj-cs"/>
              </a:rPr>
              <a:t>Kevin</a:t>
            </a:r>
            <a:r>
              <a:rPr lang="en-US" sz="2000" dirty="0" smtClean="0">
                <a:latin typeface="+mj-lt"/>
                <a:ea typeface="+mj-ea"/>
                <a:cs typeface="+mj-cs"/>
              </a:rPr>
              <a:t> Hogan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352" y="201168"/>
            <a:ext cx="1533942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ile:Treaty of Paris by Benjamin West 178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2550069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777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6347315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Item 4: Treatment of Loyalists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Colonists bitter with peers that took side of enemy</a:t>
            </a:r>
            <a:endParaRPr lang="en-US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British told Benny Franklin they wouldn’t acknowledge independence without return of confiscated property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/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Americans: 15 points</a:t>
            </a:r>
            <a:r>
              <a:rPr lang="en-US" sz="3200" dirty="0" smtClean="0"/>
              <a:t>, British: 35 points</a:t>
            </a:r>
            <a:endParaRPr 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401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6087436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Item 5: Access to Miss. River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River is of strategic importance to both parties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Provides sea access to much of North America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Both like it about the same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/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Americans: 10 points</a:t>
            </a:r>
            <a:r>
              <a:rPr lang="en-US" sz="3200" dirty="0" smtClean="0"/>
              <a:t>, British: 15 points</a:t>
            </a:r>
            <a:endParaRPr 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994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6072816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Summary of Assigned Points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207515"/>
              </p:ext>
            </p:extLst>
          </p:nvPr>
        </p:nvGraphicFramePr>
        <p:xfrm>
          <a:off x="653469" y="1428144"/>
          <a:ext cx="7695003" cy="34090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4667"/>
                <a:gridCol w="2182018"/>
                <a:gridCol w="2548318"/>
              </a:tblGrid>
              <a:tr h="483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Points of Contention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British Point Values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American Point Values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9492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 Independence of Colonies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9492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 Boundaries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 Fishing Rights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 Loyalist Property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 Access to Miss. River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3050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5618782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Applying Adjusted Winner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773825"/>
              </p:ext>
            </p:extLst>
          </p:nvPr>
        </p:nvGraphicFramePr>
        <p:xfrm>
          <a:off x="653469" y="1428144"/>
          <a:ext cx="7695003" cy="34090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4667"/>
                <a:gridCol w="2182018"/>
                <a:gridCol w="2548318"/>
              </a:tblGrid>
              <a:tr h="483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Points of Contention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British Point Values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American Point Values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9492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 Independence of Colonies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9492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 Boundaries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 Fishing Rights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 Loyalist Property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 Access to Miss. River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</a:rPr>
                        <a:t>80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6924294" y="1918716"/>
            <a:ext cx="317754" cy="275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34662" y="2409444"/>
            <a:ext cx="317754" cy="275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924294" y="2935224"/>
            <a:ext cx="317754" cy="275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540377" y="3404471"/>
            <a:ext cx="317754" cy="275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36948" y="3855091"/>
            <a:ext cx="317754" cy="275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257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5618782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Applying Adjusted Winner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Content Placeholder 2"/>
              <p:cNvSpPr txBox="1">
                <a:spLocks/>
              </p:cNvSpPr>
              <p:nvPr/>
            </p:nvSpPr>
            <p:spPr>
              <a:xfrm>
                <a:off x="914400" y="914401"/>
                <a:ext cx="7086600" cy="4413503"/>
              </a:xfrm>
              <a:prstGeom prst="rect">
                <a:avLst/>
              </a:prstGeom>
            </p:spPr>
            <p:txBody>
              <a:bodyPr/>
              <a:lstStyle/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US" sz="2800" dirty="0" smtClean="0"/>
                  <a:t>Land area ratio is smallest.</a:t>
                </a:r>
              </a:p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lang="en-US" sz="2800" dirty="0"/>
              </a:p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US" sz="2800" dirty="0" smtClean="0"/>
                  <a:t>Splitting land area:</a:t>
                </a:r>
              </a:p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lang="en-US" sz="2800" dirty="0" smtClean="0"/>
              </a:p>
              <a:p>
                <a:pPr lvl="0"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/>
                        <m:t>80−30</m:t>
                      </m:r>
                      <m:r>
                        <a:rPr lang="en-US" sz="2800" i="1"/>
                        <m:t>𝑥</m:t>
                      </m:r>
                      <m:r>
                        <a:rPr lang="en-US" sz="2800" i="1"/>
                        <m:t>=50+25 </m:t>
                      </m:r>
                      <m:r>
                        <a:rPr lang="en-US" sz="2800" i="1"/>
                        <m:t>𝑥</m:t>
                      </m:r>
                    </m:oMath>
                  </m:oMathPara>
                </a14:m>
                <a:endParaRPr lang="en-US" sz="2800" dirty="0" smtClean="0"/>
              </a:p>
              <a:p>
                <a:pPr lvl="0"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/>
                        <m:t>𝑥</m:t>
                      </m:r>
                      <m:r>
                        <a:rPr lang="en-US" sz="2800" i="1"/>
                        <m:t>=</m:t>
                      </m:r>
                      <m:f>
                        <m:fPr>
                          <m:ctrlPr>
                            <a:rPr lang="en-US" sz="2800" i="1"/>
                          </m:ctrlPr>
                        </m:fPr>
                        <m:num>
                          <m:r>
                            <a:rPr lang="en-US" sz="2800" i="1"/>
                            <m:t>6</m:t>
                          </m:r>
                        </m:num>
                        <m:den>
                          <m:r>
                            <a:rPr lang="en-US" sz="2800" i="1"/>
                            <m:t>11</m:t>
                          </m:r>
                        </m:den>
                      </m:f>
                      <m:r>
                        <a:rPr lang="en-US" sz="2800" i="1"/>
                        <m:t>=0.5454</m:t>
                      </m:r>
                    </m:oMath>
                  </m:oMathPara>
                </a14:m>
                <a:endParaRPr lang="en-US" sz="2800" dirty="0" smtClean="0"/>
              </a:p>
              <a:p>
                <a:pPr lvl="0">
                  <a:spcBef>
                    <a:spcPct val="20000"/>
                  </a:spcBef>
                  <a:defRPr/>
                </a:pPr>
                <a:endParaRPr lang="en-US" sz="2800" smtClean="0"/>
              </a:p>
              <a:p>
                <a:pPr lvl="0">
                  <a:spcBef>
                    <a:spcPct val="20000"/>
                  </a:spcBef>
                  <a:defRPr/>
                </a:pPr>
                <a:r>
                  <a:rPr lang="en-US" sz="2800" smtClean="0"/>
                  <a:t>Americans </a:t>
                </a:r>
                <a:r>
                  <a:rPr lang="en-US" sz="2800" dirty="0" smtClean="0"/>
                  <a:t>get 6/11 of land, British get 5/11</a:t>
                </a:r>
                <a:endParaRPr lang="en-US" sz="2800" dirty="0"/>
              </a:p>
            </p:txBody>
          </p:sp>
        </mc:Choice>
        <mc:Fallback>
          <p:sp>
            <p:nvSpPr>
              <p:cNvPr id="2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914401"/>
                <a:ext cx="7086600" cy="4413503"/>
              </a:xfrm>
              <a:prstGeom prst="rect">
                <a:avLst/>
              </a:prstGeom>
              <a:blipFill rotWithShape="0">
                <a:blip r:embed="rId6"/>
                <a:stretch>
                  <a:fillRect l="-1720" t="-1243" b="-1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51296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5618782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Applying Adjusted Winner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178351"/>
              </p:ext>
            </p:extLst>
          </p:nvPr>
        </p:nvGraphicFramePr>
        <p:xfrm>
          <a:off x="653469" y="1428144"/>
          <a:ext cx="7695003" cy="34090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4667"/>
                <a:gridCol w="2182018"/>
                <a:gridCol w="2548318"/>
              </a:tblGrid>
              <a:tr h="483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Points of Contention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British Point Values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American Point Values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9492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 Independence of Colonies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9492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 Boundaries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30*(5/11)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25*(6/11)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 Fishing Rights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 Loyalist Property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 Access to Miss. River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3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</a:rPr>
                        <a:t>63</a:t>
                      </a:r>
                      <a:r>
                        <a:rPr lang="en-US" sz="1800" baseline="0" dirty="0" smtClean="0">
                          <a:effectLst/>
                          <a:latin typeface="+mn-lt"/>
                        </a:rPr>
                        <a:t> and 7/11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</a:rPr>
                        <a:t>63</a:t>
                      </a:r>
                      <a:r>
                        <a:rPr lang="en-US" sz="1800" baseline="0" dirty="0" smtClean="0">
                          <a:effectLst/>
                          <a:latin typeface="+mn-lt"/>
                        </a:rPr>
                        <a:t> and 7/11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6924294" y="1918716"/>
            <a:ext cx="317754" cy="275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178808" y="2409444"/>
            <a:ext cx="1005840" cy="2971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924294" y="2935224"/>
            <a:ext cx="317754" cy="275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540377" y="3404471"/>
            <a:ext cx="317754" cy="275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36948" y="3855091"/>
            <a:ext cx="317754" cy="275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507480" y="2426971"/>
            <a:ext cx="1005840" cy="2971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821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2361544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Discussion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Hard to represent desire for independence in AW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This was sort of a deal-breaker for Colonists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AW is very close on boundaries</a:t>
            </a:r>
          </a:p>
        </p:txBody>
      </p:sp>
      <p:pic>
        <p:nvPicPr>
          <p:cNvPr id="11" name="Picture 10" descr="Imperial Context of North America after the 1763 Treaty of Paris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400" y="3448495"/>
            <a:ext cx="1748028" cy="2342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Political Boundaries of North America after the 1783 Treaty of Paris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9045" y="3448495"/>
            <a:ext cx="1853819" cy="229514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ight Arrow 1"/>
          <p:cNvSpPr/>
          <p:nvPr/>
        </p:nvSpPr>
        <p:spPr>
          <a:xfrm>
            <a:off x="3902478" y="4245997"/>
            <a:ext cx="1004167" cy="5199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086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2361544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Discussion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AW shows Americans get fishing rights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Reality: both share the territory</a:t>
            </a:r>
            <a:endParaRPr lang="en-US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AW shows all property returned to Loyalists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Reality: a “strong suggestion” that colonists sometimes ignored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AW gives full Miss. River access to Brits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Reality: shared between both </a:t>
            </a:r>
            <a:r>
              <a:rPr lang="en-US" sz="2800" dirty="0" err="1" smtClean="0"/>
              <a:t>parites</a:t>
            </a:r>
            <a:endParaRPr 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2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5422831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Building up to Revolution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Prior to 1776, Thirteen Colonies controlled by British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Series of legislation after French and Indian War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Variety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taxes and regulations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Colonists play bigger role in protecting Colonies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No input of elected officials from Colonies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741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5422831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Building up to Revolution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Colonists are none too happy about the situation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Boston Massacre in 1770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Bost</a:t>
            </a:r>
            <a:r>
              <a:rPr lang="en-US" sz="2800" dirty="0" smtClean="0"/>
              <a:t>on Tea Party in 1773 responds to Tea Act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Continental Congress meets in 1774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http://law2.umkc.edu/faculty/projects/ftrials/bostonmassacre/bosmassrever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688" y="3844195"/>
            <a:ext cx="2941320" cy="2565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0580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4949304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Revolutionary War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02031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Shot heard ‘round the world (1775)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military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action of the war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aseline="0" dirty="0" smtClean="0"/>
              <a:t>Start</a:t>
            </a:r>
            <a:r>
              <a:rPr lang="en-US" sz="2800" dirty="0" smtClean="0"/>
              <a:t> of Battles of Lexington and Concord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Colonies win!...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now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aseline="0" dirty="0" smtClean="0"/>
              <a:t>British</a:t>
            </a:r>
            <a:r>
              <a:rPr lang="en-US" sz="2800" dirty="0" smtClean="0"/>
              <a:t> forced to evacuate Boston in 1776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Americans control the colonies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Declaration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Independence in July 1776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http://www.history.com/images/media/slideshow/july-4th/declaration-of-independenc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435" y="4512247"/>
            <a:ext cx="2600453" cy="177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8653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4949304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Revolutionary War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noProof="0" dirty="0" smtClean="0"/>
              <a:t>British return to fight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Win Battle of Brooklyn in August 1776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Take New York City and New Jersey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also fought through the south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But the Colonies get allies in 1778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French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Spanish support the effort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aseline="0" dirty="0" smtClean="0"/>
              <a:t>In</a:t>
            </a:r>
            <a:r>
              <a:rPr lang="en-US" sz="2800" dirty="0" smtClean="0"/>
              <a:t> 1781, the British surrendered their army at Yorktown, VA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026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2364750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Treaty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Peace negotiations begin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1782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baseline="0" dirty="0" smtClean="0"/>
              <a:t>Representatives</a:t>
            </a:r>
            <a:r>
              <a:rPr lang="en-US" sz="2800" dirty="0" smtClean="0"/>
              <a:t> from Colonies and Britain officially sign document in 1783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 descr="File:Treaty of Paris 1783 - last page (hi-res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746" y="2463077"/>
            <a:ext cx="2361107" cy="359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2171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6552691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Item 1: Colonial Independence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This </a:t>
            </a:r>
            <a:r>
              <a:rPr lang="en-US" sz="3200" dirty="0" smtClean="0"/>
              <a:t>was the whole reason that the Americans went to war, so it’s really important</a:t>
            </a:r>
            <a:r>
              <a:rPr lang="en-US" sz="2800" dirty="0"/>
              <a:t> </a:t>
            </a:r>
            <a:r>
              <a:rPr lang="en-US" sz="2800" dirty="0" smtClean="0"/>
              <a:t>to them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British like Colonies as an economic asset, but the people didn’t support the conflict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/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Americans: 40 points</a:t>
            </a:r>
            <a:r>
              <a:rPr lang="en-US" sz="3200" dirty="0" smtClean="0"/>
              <a:t>, British: 25 points</a:t>
            </a:r>
            <a:endParaRPr 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356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6031716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Item 2: Territory Boundaries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Americans wanted as much as they could get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Suggested taking present-day </a:t>
            </a:r>
            <a:r>
              <a:rPr lang="en-US" sz="2800" dirty="0"/>
              <a:t>C</a:t>
            </a:r>
            <a:r>
              <a:rPr lang="en-US" sz="2800" dirty="0" smtClean="0"/>
              <a:t>anada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British see tactical advantage in giving some land to Americans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Don’t want French or Spanish to get 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/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Americans: 25 points</a:t>
            </a:r>
            <a:r>
              <a:rPr lang="en-US" sz="3200" dirty="0" smtClean="0"/>
              <a:t>, British: 30 points</a:t>
            </a:r>
            <a:endParaRPr 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324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55234" y="228600"/>
            <a:ext cx="8583966" cy="6468122"/>
            <a:chOff x="255234" y="228600"/>
            <a:chExt cx="8583966" cy="646812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48322" y="228600"/>
              <a:ext cx="0" cy="533095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55234" y="353943"/>
              <a:ext cx="6986814" cy="2705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49477" y="1289304"/>
              <a:ext cx="37323" cy="540741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752600" y="6553200"/>
              <a:ext cx="7086600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http://www.worldatlas.com/webimage/flags/1777f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4" y="5626039"/>
            <a:ext cx="1639378" cy="102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talcopfamily.com/images/flags/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176" y="146622"/>
            <a:ext cx="1597684" cy="9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53469" y="0"/>
            <a:ext cx="4614725" cy="707886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Item 3: Fishing Rights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0" y="762001"/>
            <a:ext cx="7086600" cy="44135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The main point of contention was the Grand Banks of Newfoundland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Lots of cod and swordfish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Americans and British want this about the same, since fish is good for trading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/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Americans: 10 points</a:t>
            </a:r>
            <a:r>
              <a:rPr lang="en-US" sz="3200" dirty="0" smtClean="0"/>
              <a:t>, British: 5 points</a:t>
            </a:r>
            <a:endParaRPr 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665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673</Words>
  <Application>Microsoft Office PowerPoint</Application>
  <PresentationFormat>On-screen Show (4:3)</PresentationFormat>
  <Paragraphs>165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</dc:creator>
  <cp:lastModifiedBy>Kevin</cp:lastModifiedBy>
  <cp:revision>25</cp:revision>
  <dcterms:created xsi:type="dcterms:W3CDTF">2013-11-25T22:24:39Z</dcterms:created>
  <dcterms:modified xsi:type="dcterms:W3CDTF">2013-11-26T06:23:23Z</dcterms:modified>
</cp:coreProperties>
</file>