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66" autoAdjust="0"/>
  </p:normalViewPr>
  <p:slideViewPr>
    <p:cSldViewPr snapToGrid="0" snapToObjects="1">
      <p:cViewPr>
        <p:scale>
          <a:sx n="85" d="100"/>
          <a:sy n="85" d="100"/>
        </p:scale>
        <p:origin x="-147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11/9/13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CE38E4D-051A-41E1-86A4-E56916468FD0}" type="datetimeFigureOut">
              <a:rPr lang="en-US" smtClean="0"/>
              <a:t>11/9/13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86BB73A-582F-4420-9A14-CB10A2B2E5E8}"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11/9/13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11/9/13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11/9/13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CE38E4D-051A-41E1-86A4-E56916468FD0}" type="datetimeFigureOut">
              <a:rPr lang="en-US" smtClean="0"/>
              <a:t>11/9/13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CE38E4D-051A-41E1-86A4-E56916468FD0}" type="datetimeFigureOut">
              <a:rPr lang="en-US" smtClean="0"/>
              <a:t>11/9/13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886BB73A-582F-4420-9A14-CB10A2B2E5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www.cnn.com/2008/WORLD/europe/08/09/georgia.reax/" TargetMode="External"/><Relationship Id="rId4" Type="http://schemas.openxmlformats.org/officeDocument/2006/relationships/hyperlink" Target="http://www.nytimes.com/2008/08/09/world/europe/09georgia.html?pagewanted=all&amp;_r=0" TargetMode="External"/><Relationship Id="rId1" Type="http://schemas.openxmlformats.org/officeDocument/2006/relationships/slideLayout" Target="../slideLayouts/slideLayout2.xml"/><Relationship Id="rId2" Type="http://schemas.openxmlformats.org/officeDocument/2006/relationships/hyperlink" Target="http://iwpr.net/report-news/august-2008-russian-georgian-war-timel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Russian-Georgian Conflict</a:t>
            </a:r>
            <a:endParaRPr lang="en-US" dirty="0"/>
          </a:p>
        </p:txBody>
      </p:sp>
      <p:sp>
        <p:nvSpPr>
          <p:cNvPr id="3" name="Subtitle 2"/>
          <p:cNvSpPr>
            <a:spLocks noGrp="1"/>
          </p:cNvSpPr>
          <p:nvPr>
            <p:ph type="subTitle" idx="1"/>
          </p:nvPr>
        </p:nvSpPr>
        <p:spPr/>
        <p:txBody>
          <a:bodyPr/>
          <a:lstStyle/>
          <a:p>
            <a:r>
              <a:rPr lang="en-US" dirty="0" smtClean="0"/>
              <a:t>Dariush Kafashzadeh</a:t>
            </a:r>
            <a:endParaRPr lang="en-US" dirty="0"/>
          </a:p>
        </p:txBody>
      </p:sp>
    </p:spTree>
    <p:extLst>
      <p:ext uri="{BB962C8B-B14F-4D97-AF65-F5344CB8AC3E}">
        <p14:creationId xmlns:p14="http://schemas.microsoft.com/office/powerpoint/2010/main" val="19145358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6" y="423115"/>
            <a:ext cx="7612063" cy="1417638"/>
          </a:xfrm>
        </p:spPr>
        <p:txBody>
          <a:bodyPr/>
          <a:lstStyle/>
          <a:p>
            <a:r>
              <a:rPr lang="en-US" dirty="0" smtClean="0"/>
              <a:t>Complete withdrawal of Georgian troops outside contended borders</a:t>
            </a:r>
            <a:endParaRPr lang="en-US" dirty="0"/>
          </a:p>
        </p:txBody>
      </p:sp>
      <p:sp>
        <p:nvSpPr>
          <p:cNvPr id="3" name="Content Placeholder 2"/>
          <p:cNvSpPr>
            <a:spLocks noGrp="1"/>
          </p:cNvSpPr>
          <p:nvPr>
            <p:ph idx="1"/>
          </p:nvPr>
        </p:nvSpPr>
        <p:spPr>
          <a:xfrm>
            <a:off x="765175" y="2429434"/>
            <a:ext cx="7612064" cy="4182035"/>
          </a:xfrm>
        </p:spPr>
        <p:txBody>
          <a:bodyPr/>
          <a:lstStyle/>
          <a:p>
            <a:r>
              <a:rPr lang="en-US" u="sng" dirty="0" smtClean="0"/>
              <a:t>Georgia</a:t>
            </a:r>
            <a:r>
              <a:rPr lang="en-US" dirty="0" smtClean="0"/>
              <a:t>: Although they wanted to keep troops in South Ossetia and Abkhazia, they were much more concerned with recovering and getting Russian troops out of Georgia and the contended regions. </a:t>
            </a:r>
            <a:r>
              <a:rPr lang="en-US" b="1" i="1" u="sng" dirty="0" smtClean="0">
                <a:solidFill>
                  <a:srgbClr val="FF0000"/>
                </a:solidFill>
              </a:rPr>
              <a:t>Points: 5</a:t>
            </a:r>
          </a:p>
          <a:p>
            <a:r>
              <a:rPr lang="en-US" u="sng" dirty="0" smtClean="0"/>
              <a:t>Russia: </a:t>
            </a:r>
            <a:r>
              <a:rPr lang="en-US" dirty="0" smtClean="0"/>
              <a:t>Were strongly opposed to Georgian troops in the region, part of their reason for entering conflict in the first place </a:t>
            </a:r>
            <a:r>
              <a:rPr lang="en-US" b="1" i="1" u="sng" dirty="0">
                <a:solidFill>
                  <a:srgbClr val="FF0000"/>
                </a:solidFill>
              </a:rPr>
              <a:t>Points: </a:t>
            </a:r>
            <a:r>
              <a:rPr lang="en-US" b="1" i="1" u="sng" dirty="0" smtClean="0">
                <a:solidFill>
                  <a:srgbClr val="FF0000"/>
                </a:solidFill>
              </a:rPr>
              <a:t>20</a:t>
            </a:r>
            <a:endParaRPr lang="en-US" b="1" i="1" u="sng" dirty="0">
              <a:solidFill>
                <a:srgbClr val="FF0000"/>
              </a:solidFill>
            </a:endParaRPr>
          </a:p>
          <a:p>
            <a:endParaRPr lang="en-US" u="sng" dirty="0"/>
          </a:p>
        </p:txBody>
      </p:sp>
    </p:spTree>
    <p:extLst>
      <p:ext uri="{BB962C8B-B14F-4D97-AF65-F5344CB8AC3E}">
        <p14:creationId xmlns:p14="http://schemas.microsoft.com/office/powerpoint/2010/main" val="7538260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653208"/>
            <a:ext cx="7612063" cy="1417638"/>
          </a:xfrm>
        </p:spPr>
        <p:txBody>
          <a:bodyPr/>
          <a:lstStyle/>
          <a:p>
            <a:r>
              <a:rPr lang="en-US" dirty="0"/>
              <a:t>E</a:t>
            </a:r>
            <a:r>
              <a:rPr lang="en-US" dirty="0" smtClean="0"/>
              <a:t>nd to hostilities and removal of 9000 Russian troops in Georgia and regions of conflict</a:t>
            </a:r>
            <a:endParaRPr lang="en-US" dirty="0"/>
          </a:p>
        </p:txBody>
      </p:sp>
      <p:sp>
        <p:nvSpPr>
          <p:cNvPr id="3" name="Content Placeholder 2"/>
          <p:cNvSpPr>
            <a:spLocks noGrp="1"/>
          </p:cNvSpPr>
          <p:nvPr>
            <p:ph idx="1"/>
          </p:nvPr>
        </p:nvSpPr>
        <p:spPr>
          <a:xfrm>
            <a:off x="765173" y="2675965"/>
            <a:ext cx="7612064" cy="4002741"/>
          </a:xfrm>
        </p:spPr>
        <p:txBody>
          <a:bodyPr/>
          <a:lstStyle/>
          <a:p>
            <a:r>
              <a:rPr lang="en-US" u="sng" dirty="0"/>
              <a:t>Georgia</a:t>
            </a:r>
            <a:r>
              <a:rPr lang="en-US" dirty="0"/>
              <a:t>: </a:t>
            </a:r>
            <a:r>
              <a:rPr lang="en-US" dirty="0" smtClean="0"/>
              <a:t>Having suffered heavy casualties and defeats, this was the key point for the Georgians as they tried to recover. </a:t>
            </a:r>
            <a:r>
              <a:rPr lang="en-US" b="1" i="1" u="sng" dirty="0">
                <a:solidFill>
                  <a:srgbClr val="FF0000"/>
                </a:solidFill>
              </a:rPr>
              <a:t>Points: </a:t>
            </a:r>
            <a:r>
              <a:rPr lang="en-US" b="1" i="1" u="sng" dirty="0" smtClean="0">
                <a:solidFill>
                  <a:srgbClr val="FF0000"/>
                </a:solidFill>
              </a:rPr>
              <a:t>45</a:t>
            </a:r>
          </a:p>
          <a:p>
            <a:r>
              <a:rPr lang="en-US" u="sng" dirty="0"/>
              <a:t>Russia</a:t>
            </a:r>
            <a:r>
              <a:rPr lang="en-US" u="sng" dirty="0" smtClean="0"/>
              <a:t>: </a:t>
            </a:r>
            <a:r>
              <a:rPr lang="en-US" dirty="0" smtClean="0"/>
              <a:t>Were willing and able to continue the conflict, but felt they had made their point and were facing international pressure to withdraw </a:t>
            </a:r>
            <a:r>
              <a:rPr lang="en-US" b="1" i="1" u="sng" dirty="0">
                <a:solidFill>
                  <a:srgbClr val="FF0000"/>
                </a:solidFill>
              </a:rPr>
              <a:t>Points: </a:t>
            </a:r>
            <a:r>
              <a:rPr lang="en-US" b="1" i="1" u="sng" dirty="0" smtClean="0">
                <a:solidFill>
                  <a:srgbClr val="FF0000"/>
                </a:solidFill>
              </a:rPr>
              <a:t>20</a:t>
            </a:r>
            <a:endParaRPr lang="en-US" b="1" i="1" u="sng" dirty="0">
              <a:solidFill>
                <a:srgbClr val="FF0000"/>
              </a:solidFill>
            </a:endParaRPr>
          </a:p>
          <a:p>
            <a:endParaRPr lang="en-US" dirty="0"/>
          </a:p>
        </p:txBody>
      </p:sp>
    </p:spTree>
    <p:extLst>
      <p:ext uri="{BB962C8B-B14F-4D97-AF65-F5344CB8AC3E}">
        <p14:creationId xmlns:p14="http://schemas.microsoft.com/office/powerpoint/2010/main" val="37486416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653208"/>
            <a:ext cx="7612063" cy="1417638"/>
          </a:xfrm>
        </p:spPr>
        <p:txBody>
          <a:bodyPr/>
          <a:lstStyle/>
          <a:p>
            <a:r>
              <a:rPr lang="en-US" dirty="0">
                <a:effectLst/>
              </a:rPr>
              <a:t>Russian peacekeepers will take additions measures to ensure attacks from their side stop </a:t>
            </a:r>
            <a:endParaRPr lang="en-US" dirty="0"/>
          </a:p>
        </p:txBody>
      </p:sp>
      <p:sp>
        <p:nvSpPr>
          <p:cNvPr id="3" name="Content Placeholder 2"/>
          <p:cNvSpPr>
            <a:spLocks noGrp="1"/>
          </p:cNvSpPr>
          <p:nvPr>
            <p:ph idx="1"/>
          </p:nvPr>
        </p:nvSpPr>
        <p:spPr>
          <a:xfrm>
            <a:off x="600822" y="2817907"/>
            <a:ext cx="7612064" cy="3801036"/>
          </a:xfrm>
        </p:spPr>
        <p:txBody>
          <a:bodyPr/>
          <a:lstStyle/>
          <a:p>
            <a:r>
              <a:rPr lang="en-US" u="sng" dirty="0"/>
              <a:t>Georgia</a:t>
            </a:r>
            <a:r>
              <a:rPr lang="en-US" dirty="0"/>
              <a:t>: </a:t>
            </a:r>
            <a:r>
              <a:rPr lang="en-US" dirty="0" smtClean="0"/>
              <a:t>Georgians wanted some extra assurance that the attacks would stop so they could recover </a:t>
            </a:r>
            <a:r>
              <a:rPr lang="en-US" b="1" i="1" u="sng" dirty="0">
                <a:solidFill>
                  <a:srgbClr val="FF0000"/>
                </a:solidFill>
              </a:rPr>
              <a:t>Points: </a:t>
            </a:r>
            <a:r>
              <a:rPr lang="en-US" b="1" i="1" u="sng" dirty="0" smtClean="0">
                <a:solidFill>
                  <a:srgbClr val="FF0000"/>
                </a:solidFill>
              </a:rPr>
              <a:t>15</a:t>
            </a:r>
            <a:endParaRPr lang="en-US" b="1" i="1" u="sng" dirty="0">
              <a:solidFill>
                <a:srgbClr val="FF0000"/>
              </a:solidFill>
            </a:endParaRPr>
          </a:p>
          <a:p>
            <a:r>
              <a:rPr lang="en-US" u="sng" dirty="0"/>
              <a:t>Russia: </a:t>
            </a:r>
            <a:r>
              <a:rPr lang="en-US" dirty="0" smtClean="0"/>
              <a:t>Saw this as a nuisance, but were planning on stopping attacks anyway </a:t>
            </a:r>
            <a:r>
              <a:rPr lang="en-US" b="1" i="1" u="sng" dirty="0">
                <a:solidFill>
                  <a:srgbClr val="FF0000"/>
                </a:solidFill>
              </a:rPr>
              <a:t>Points: 8</a:t>
            </a:r>
          </a:p>
          <a:p>
            <a:endParaRPr lang="en-US" dirty="0"/>
          </a:p>
        </p:txBody>
      </p:sp>
    </p:spTree>
    <p:extLst>
      <p:ext uri="{BB962C8B-B14F-4D97-AF65-F5344CB8AC3E}">
        <p14:creationId xmlns:p14="http://schemas.microsoft.com/office/powerpoint/2010/main" val="2084577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213939"/>
            <a:ext cx="7612063" cy="1417638"/>
          </a:xfrm>
        </p:spPr>
        <p:txBody>
          <a:bodyPr/>
          <a:lstStyle/>
          <a:p>
            <a:r>
              <a:rPr lang="en-US" dirty="0">
                <a:effectLst/>
              </a:rPr>
              <a:t>Free access to humanitarian aid in Georgia </a:t>
            </a:r>
            <a:endParaRPr lang="en-US" dirty="0"/>
          </a:p>
        </p:txBody>
      </p:sp>
      <p:sp>
        <p:nvSpPr>
          <p:cNvPr id="3" name="Content Placeholder 2"/>
          <p:cNvSpPr>
            <a:spLocks noGrp="1"/>
          </p:cNvSpPr>
          <p:nvPr>
            <p:ph idx="1"/>
          </p:nvPr>
        </p:nvSpPr>
        <p:spPr>
          <a:xfrm>
            <a:off x="765173" y="2280022"/>
            <a:ext cx="7612064" cy="4182035"/>
          </a:xfrm>
        </p:spPr>
        <p:txBody>
          <a:bodyPr/>
          <a:lstStyle/>
          <a:p>
            <a:r>
              <a:rPr lang="en-US" u="sng" dirty="0"/>
              <a:t>Georgia</a:t>
            </a:r>
            <a:r>
              <a:rPr lang="en-US" dirty="0"/>
              <a:t>: </a:t>
            </a:r>
            <a:r>
              <a:rPr lang="en-US" dirty="0" smtClean="0"/>
              <a:t>Georgia needed and wanted all the help they could get as they recovered </a:t>
            </a:r>
            <a:r>
              <a:rPr lang="en-US" b="1" i="1" u="sng" dirty="0">
                <a:solidFill>
                  <a:srgbClr val="FF0000"/>
                </a:solidFill>
              </a:rPr>
              <a:t>Points: </a:t>
            </a:r>
            <a:r>
              <a:rPr lang="en-US" b="1" i="1" u="sng" dirty="0" smtClean="0">
                <a:solidFill>
                  <a:srgbClr val="FF0000"/>
                </a:solidFill>
              </a:rPr>
              <a:t>20</a:t>
            </a:r>
          </a:p>
          <a:p>
            <a:r>
              <a:rPr lang="en-US" u="sng" dirty="0"/>
              <a:t>Russia: </a:t>
            </a:r>
            <a:r>
              <a:rPr lang="en-US" dirty="0" smtClean="0"/>
              <a:t>Russia had no interest in whether or not Georgia got aid, only used this a negotiating ploy </a:t>
            </a:r>
            <a:r>
              <a:rPr lang="en-US" b="1" i="1" u="sng" dirty="0">
                <a:solidFill>
                  <a:srgbClr val="FF0000"/>
                </a:solidFill>
              </a:rPr>
              <a:t>Points: </a:t>
            </a:r>
            <a:r>
              <a:rPr lang="en-US" b="1" i="1" u="sng" dirty="0" smtClean="0">
                <a:solidFill>
                  <a:srgbClr val="FF0000"/>
                </a:solidFill>
              </a:rPr>
              <a:t>2</a:t>
            </a:r>
            <a:endParaRPr lang="en-US" b="1" i="1" u="sng" dirty="0">
              <a:solidFill>
                <a:srgbClr val="FF0000"/>
              </a:solidFill>
            </a:endParaRPr>
          </a:p>
          <a:p>
            <a:endParaRPr lang="en-US" dirty="0"/>
          </a:p>
        </p:txBody>
      </p:sp>
    </p:spTree>
    <p:extLst>
      <p:ext uri="{BB962C8B-B14F-4D97-AF65-F5344CB8AC3E}">
        <p14:creationId xmlns:p14="http://schemas.microsoft.com/office/powerpoint/2010/main" val="20951968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6" y="243821"/>
            <a:ext cx="7612063" cy="1417638"/>
          </a:xfrm>
        </p:spPr>
        <p:txBody>
          <a:bodyPr/>
          <a:lstStyle/>
          <a:p>
            <a:r>
              <a:rPr lang="en-US" dirty="0">
                <a:effectLst/>
              </a:rPr>
              <a:t>A U.N. led debate of the future </a:t>
            </a:r>
            <a:r>
              <a:rPr lang="en-US" dirty="0" smtClean="0">
                <a:effectLst/>
              </a:rPr>
              <a:t>statuses </a:t>
            </a:r>
            <a:r>
              <a:rPr lang="en-US" dirty="0">
                <a:effectLst/>
              </a:rPr>
              <a:t>of South Ossetia and Abkhazia </a:t>
            </a:r>
            <a:endParaRPr lang="en-US" dirty="0"/>
          </a:p>
        </p:txBody>
      </p:sp>
      <p:sp>
        <p:nvSpPr>
          <p:cNvPr id="3" name="Content Placeholder 2"/>
          <p:cNvSpPr>
            <a:spLocks noGrp="1"/>
          </p:cNvSpPr>
          <p:nvPr>
            <p:ph idx="1"/>
          </p:nvPr>
        </p:nvSpPr>
        <p:spPr/>
        <p:txBody>
          <a:bodyPr/>
          <a:lstStyle/>
          <a:p>
            <a:r>
              <a:rPr lang="en-US" u="sng" dirty="0"/>
              <a:t>Georgia</a:t>
            </a:r>
            <a:r>
              <a:rPr lang="en-US" dirty="0"/>
              <a:t>: </a:t>
            </a:r>
            <a:r>
              <a:rPr lang="en-US" dirty="0" smtClean="0"/>
              <a:t>Supported this idea, but again, their biggest concern was their own well-being </a:t>
            </a:r>
            <a:r>
              <a:rPr lang="en-US" b="1" i="1" u="sng" dirty="0">
                <a:solidFill>
                  <a:srgbClr val="FF0000"/>
                </a:solidFill>
              </a:rPr>
              <a:t>Points: </a:t>
            </a:r>
            <a:r>
              <a:rPr lang="en-US" b="1" i="1" u="sng" dirty="0" smtClean="0">
                <a:solidFill>
                  <a:srgbClr val="FF0000"/>
                </a:solidFill>
              </a:rPr>
              <a:t>15</a:t>
            </a:r>
            <a:endParaRPr lang="en-US" dirty="0" smtClean="0"/>
          </a:p>
          <a:p>
            <a:r>
              <a:rPr lang="en-US" u="sng" dirty="0"/>
              <a:t>Russia: </a:t>
            </a:r>
            <a:r>
              <a:rPr lang="en-US" dirty="0" smtClean="0"/>
              <a:t>Was vehemently opposed to a U.N. led debate, knowing they would support Georgia’s position, and they had a great interest on the statuses of South Ossetia and Abkhazia </a:t>
            </a:r>
            <a:r>
              <a:rPr lang="en-US" b="1" i="1" u="sng" dirty="0">
                <a:solidFill>
                  <a:srgbClr val="FF0000"/>
                </a:solidFill>
              </a:rPr>
              <a:t>Points: </a:t>
            </a:r>
            <a:r>
              <a:rPr lang="en-US" b="1" i="1" u="sng" dirty="0" smtClean="0">
                <a:solidFill>
                  <a:srgbClr val="FF0000"/>
                </a:solidFill>
              </a:rPr>
              <a:t>50</a:t>
            </a:r>
            <a:endParaRPr lang="en-US" dirty="0" smtClean="0"/>
          </a:p>
          <a:p>
            <a:endParaRPr lang="en-US" dirty="0"/>
          </a:p>
        </p:txBody>
      </p:sp>
    </p:spTree>
    <p:extLst>
      <p:ext uri="{BB962C8B-B14F-4D97-AF65-F5344CB8AC3E}">
        <p14:creationId xmlns:p14="http://schemas.microsoft.com/office/powerpoint/2010/main" val="23819932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3" y="0"/>
            <a:ext cx="7612063" cy="911412"/>
          </a:xfrm>
        </p:spPr>
        <p:txBody>
          <a:bodyPr/>
          <a:lstStyle/>
          <a:p>
            <a:r>
              <a:rPr lang="en-US" dirty="0" smtClean="0"/>
              <a:t>Tally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8274959"/>
              </p:ext>
            </p:extLst>
          </p:nvPr>
        </p:nvGraphicFramePr>
        <p:xfrm>
          <a:off x="-74706" y="821766"/>
          <a:ext cx="9218706" cy="403411"/>
        </p:xfrm>
        <a:graphic>
          <a:graphicData uri="http://schemas.openxmlformats.org/drawingml/2006/table">
            <a:tbl>
              <a:tblPr firstRow="1" bandRow="1">
                <a:tableStyleId>{5C22544A-7EE6-4342-B048-85BDC9FD1C3A}</a:tableStyleId>
              </a:tblPr>
              <a:tblGrid>
                <a:gridCol w="3072902"/>
                <a:gridCol w="3072902"/>
                <a:gridCol w="3072902"/>
              </a:tblGrid>
              <a:tr h="403411">
                <a:tc>
                  <a:txBody>
                    <a:bodyPr/>
                    <a:lstStyle/>
                    <a:p>
                      <a:r>
                        <a:rPr lang="en-US" dirty="0" smtClean="0">
                          <a:solidFill>
                            <a:srgbClr val="008000"/>
                          </a:solidFill>
                        </a:rPr>
                        <a:t>Issue</a:t>
                      </a:r>
                      <a:endParaRPr lang="en-US" dirty="0">
                        <a:solidFill>
                          <a:srgbClr val="008000"/>
                        </a:solidFill>
                      </a:endParaRPr>
                    </a:p>
                  </a:txBody>
                  <a:tcPr/>
                </a:tc>
                <a:tc>
                  <a:txBody>
                    <a:bodyPr/>
                    <a:lstStyle/>
                    <a:p>
                      <a:r>
                        <a:rPr lang="en-US" dirty="0" smtClean="0">
                          <a:solidFill>
                            <a:srgbClr val="008000"/>
                          </a:solidFill>
                        </a:rPr>
                        <a:t>Russia</a:t>
                      </a:r>
                      <a:endParaRPr lang="en-US" dirty="0">
                        <a:solidFill>
                          <a:srgbClr val="008000"/>
                        </a:solidFill>
                      </a:endParaRPr>
                    </a:p>
                  </a:txBody>
                  <a:tcPr/>
                </a:tc>
                <a:tc>
                  <a:txBody>
                    <a:bodyPr/>
                    <a:lstStyle/>
                    <a:p>
                      <a:r>
                        <a:rPr lang="en-US" dirty="0" smtClean="0">
                          <a:solidFill>
                            <a:srgbClr val="008000"/>
                          </a:solidFill>
                        </a:rPr>
                        <a:t>Georgia</a:t>
                      </a:r>
                      <a:endParaRPr lang="en-US" dirty="0">
                        <a:solidFill>
                          <a:srgbClr val="008000"/>
                        </a:solidFill>
                      </a:endParaRPr>
                    </a:p>
                  </a:txBody>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785613432"/>
              </p:ext>
            </p:extLst>
          </p:nvPr>
        </p:nvGraphicFramePr>
        <p:xfrm>
          <a:off x="-74707" y="1233549"/>
          <a:ext cx="9218706" cy="914399"/>
        </p:xfrm>
        <a:graphic>
          <a:graphicData uri="http://schemas.openxmlformats.org/drawingml/2006/table">
            <a:tbl>
              <a:tblPr firstRow="1" bandRow="1">
                <a:tableStyleId>{5C22544A-7EE6-4342-B048-85BDC9FD1C3A}</a:tableStyleId>
              </a:tblPr>
              <a:tblGrid>
                <a:gridCol w="3072902"/>
                <a:gridCol w="3072902"/>
                <a:gridCol w="3072902"/>
              </a:tblGrid>
              <a:tr h="370840">
                <a:tc>
                  <a:txBody>
                    <a:bodyPr/>
                    <a:lstStyle/>
                    <a:p>
                      <a:r>
                        <a:rPr lang="en-US" dirty="0" smtClean="0">
                          <a:solidFill>
                            <a:srgbClr val="008000"/>
                          </a:solidFill>
                        </a:rPr>
                        <a:t>Withdrawal of Georgian troops outside contended borders</a:t>
                      </a:r>
                      <a:endParaRPr lang="en-US" dirty="0">
                        <a:solidFill>
                          <a:srgbClr val="008000"/>
                        </a:solidFill>
                      </a:endParaRPr>
                    </a:p>
                  </a:txBody>
                  <a:tcPr/>
                </a:tc>
                <a:tc>
                  <a:txBody>
                    <a:bodyPr/>
                    <a:lstStyle/>
                    <a:p>
                      <a:r>
                        <a:rPr lang="en-US" b="1" i="1" u="sng" dirty="0" smtClean="0">
                          <a:solidFill>
                            <a:srgbClr val="FF0000"/>
                          </a:solidFill>
                        </a:rPr>
                        <a:t>20</a:t>
                      </a:r>
                      <a:endParaRPr lang="en-US" b="1" i="1" u="sng" dirty="0">
                        <a:solidFill>
                          <a:srgbClr val="FF0000"/>
                        </a:solidFill>
                      </a:endParaRPr>
                    </a:p>
                  </a:txBody>
                  <a:tcPr/>
                </a:tc>
                <a:tc>
                  <a:txBody>
                    <a:bodyPr/>
                    <a:lstStyle/>
                    <a:p>
                      <a:r>
                        <a:rPr lang="en-US" dirty="0" smtClean="0">
                          <a:solidFill>
                            <a:srgbClr val="008000"/>
                          </a:solidFill>
                        </a:rPr>
                        <a:t>5</a:t>
                      </a:r>
                      <a:endParaRPr lang="en-US" dirty="0">
                        <a:solidFill>
                          <a:srgbClr val="008000"/>
                        </a:solidFill>
                      </a:endParaRPr>
                    </a:p>
                  </a:txBody>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899401156"/>
              </p:ext>
            </p:extLst>
          </p:nvPr>
        </p:nvGraphicFramePr>
        <p:xfrm>
          <a:off x="-74707" y="6181463"/>
          <a:ext cx="9218706" cy="370840"/>
        </p:xfrm>
        <a:graphic>
          <a:graphicData uri="http://schemas.openxmlformats.org/drawingml/2006/table">
            <a:tbl>
              <a:tblPr firstRow="1" bandRow="1">
                <a:tableStyleId>{5C22544A-7EE6-4342-B048-85BDC9FD1C3A}</a:tableStyleId>
              </a:tblPr>
              <a:tblGrid>
                <a:gridCol w="3072902"/>
                <a:gridCol w="3072902"/>
                <a:gridCol w="3072902"/>
              </a:tblGrid>
              <a:tr h="370840">
                <a:tc>
                  <a:txBody>
                    <a:bodyPr/>
                    <a:lstStyle/>
                    <a:p>
                      <a:r>
                        <a:rPr lang="en-US" dirty="0" smtClean="0">
                          <a:solidFill>
                            <a:srgbClr val="008000"/>
                          </a:solidFill>
                        </a:rPr>
                        <a:t>Total</a:t>
                      </a:r>
                      <a:endParaRPr lang="en-US" dirty="0">
                        <a:solidFill>
                          <a:srgbClr val="008000"/>
                        </a:solidFill>
                      </a:endParaRPr>
                    </a:p>
                  </a:txBody>
                  <a:tcPr/>
                </a:tc>
                <a:tc>
                  <a:txBody>
                    <a:bodyPr/>
                    <a:lstStyle/>
                    <a:p>
                      <a:r>
                        <a:rPr lang="en-US" dirty="0" smtClean="0">
                          <a:solidFill>
                            <a:srgbClr val="008000"/>
                          </a:solidFill>
                        </a:rPr>
                        <a:t>70</a:t>
                      </a:r>
                      <a:endParaRPr lang="en-US" dirty="0">
                        <a:solidFill>
                          <a:srgbClr val="008000"/>
                        </a:solidFill>
                      </a:endParaRPr>
                    </a:p>
                  </a:txBody>
                  <a:tcPr/>
                </a:tc>
                <a:tc>
                  <a:txBody>
                    <a:bodyPr/>
                    <a:lstStyle/>
                    <a:p>
                      <a:r>
                        <a:rPr lang="en-US" dirty="0" smtClean="0">
                          <a:solidFill>
                            <a:srgbClr val="008000"/>
                          </a:solidFill>
                        </a:rPr>
                        <a:t>80</a:t>
                      </a:r>
                      <a:endParaRPr lang="en-US" dirty="0">
                        <a:solidFill>
                          <a:srgbClr val="008000"/>
                        </a:solidFill>
                      </a:endParaRPr>
                    </a:p>
                  </a:txBody>
                  <a:tcPr/>
                </a:tc>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974377974"/>
              </p:ext>
            </p:extLst>
          </p:nvPr>
        </p:nvGraphicFramePr>
        <p:xfrm>
          <a:off x="-74703" y="2183356"/>
          <a:ext cx="9218703" cy="1188720"/>
        </p:xfrm>
        <a:graphic>
          <a:graphicData uri="http://schemas.openxmlformats.org/drawingml/2006/table">
            <a:tbl>
              <a:tblPr firstRow="1" bandRow="1">
                <a:tableStyleId>{5C22544A-7EE6-4342-B048-85BDC9FD1C3A}</a:tableStyleId>
              </a:tblPr>
              <a:tblGrid>
                <a:gridCol w="3072901"/>
                <a:gridCol w="3072901"/>
                <a:gridCol w="3072901"/>
              </a:tblGrid>
              <a:tr h="370840">
                <a:tc>
                  <a:txBody>
                    <a:bodyPr/>
                    <a:lstStyle/>
                    <a:p>
                      <a:r>
                        <a:rPr lang="en-US" dirty="0" smtClean="0">
                          <a:solidFill>
                            <a:srgbClr val="008000"/>
                          </a:solidFill>
                        </a:rPr>
                        <a:t>End to hostilities and removal of 9000 Russian troops in Georgia and regions of conflict</a:t>
                      </a:r>
                      <a:endParaRPr lang="en-US" dirty="0">
                        <a:solidFill>
                          <a:srgbClr val="008000"/>
                        </a:solidFill>
                      </a:endParaRPr>
                    </a:p>
                  </a:txBody>
                  <a:tcPr/>
                </a:tc>
                <a:tc>
                  <a:txBody>
                    <a:bodyPr/>
                    <a:lstStyle/>
                    <a:p>
                      <a:r>
                        <a:rPr lang="en-US" dirty="0" smtClean="0">
                          <a:solidFill>
                            <a:srgbClr val="008000"/>
                          </a:solidFill>
                        </a:rPr>
                        <a:t>20</a:t>
                      </a:r>
                      <a:endParaRPr lang="en-US" dirty="0">
                        <a:solidFill>
                          <a:srgbClr val="008000"/>
                        </a:solidFill>
                      </a:endParaRPr>
                    </a:p>
                  </a:txBody>
                  <a:tcPr/>
                </a:tc>
                <a:tc>
                  <a:txBody>
                    <a:bodyPr/>
                    <a:lstStyle/>
                    <a:p>
                      <a:r>
                        <a:rPr lang="en-US" i="1" u="sng" dirty="0" smtClean="0">
                          <a:solidFill>
                            <a:srgbClr val="FF0000"/>
                          </a:solidFill>
                        </a:rPr>
                        <a:t>45</a:t>
                      </a:r>
                      <a:endParaRPr lang="en-US" i="1" u="sng" dirty="0">
                        <a:solidFill>
                          <a:srgbClr val="FF0000"/>
                        </a:solidFill>
                      </a:endParaRPr>
                    </a:p>
                  </a:txBody>
                  <a:tcPr/>
                </a:tc>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1140053826"/>
              </p:ext>
            </p:extLst>
          </p:nvPr>
        </p:nvGraphicFramePr>
        <p:xfrm>
          <a:off x="-74706" y="5267064"/>
          <a:ext cx="9218706" cy="914399"/>
        </p:xfrm>
        <a:graphic>
          <a:graphicData uri="http://schemas.openxmlformats.org/drawingml/2006/table">
            <a:tbl>
              <a:tblPr firstRow="1" bandRow="1">
                <a:tableStyleId>{5C22544A-7EE6-4342-B048-85BDC9FD1C3A}</a:tableStyleId>
              </a:tblPr>
              <a:tblGrid>
                <a:gridCol w="3072902"/>
                <a:gridCol w="3072902"/>
                <a:gridCol w="3072902"/>
              </a:tblGrid>
              <a:tr h="370840">
                <a:tc>
                  <a:txBody>
                    <a:bodyPr/>
                    <a:lstStyle/>
                    <a:p>
                      <a:r>
                        <a:rPr lang="en-US" dirty="0" smtClean="0">
                          <a:solidFill>
                            <a:srgbClr val="008000"/>
                          </a:solidFill>
                          <a:effectLst/>
                        </a:rPr>
                        <a:t>A U.N. led debate of the future statuses of South Ossetia and Abkhazia </a:t>
                      </a:r>
                      <a:endParaRPr lang="en-US" dirty="0">
                        <a:solidFill>
                          <a:srgbClr val="008000"/>
                        </a:solidFill>
                      </a:endParaRPr>
                    </a:p>
                  </a:txBody>
                  <a:tcPr/>
                </a:tc>
                <a:tc>
                  <a:txBody>
                    <a:bodyPr/>
                    <a:lstStyle/>
                    <a:p>
                      <a:r>
                        <a:rPr lang="en-US" i="1" u="sng" dirty="0" smtClean="0">
                          <a:solidFill>
                            <a:srgbClr val="FF0000"/>
                          </a:solidFill>
                        </a:rPr>
                        <a:t>50</a:t>
                      </a:r>
                      <a:endParaRPr lang="en-US" i="1" u="sng" dirty="0">
                        <a:solidFill>
                          <a:srgbClr val="FF0000"/>
                        </a:solidFill>
                      </a:endParaRPr>
                    </a:p>
                  </a:txBody>
                  <a:tcPr/>
                </a:tc>
                <a:tc>
                  <a:txBody>
                    <a:bodyPr/>
                    <a:lstStyle/>
                    <a:p>
                      <a:r>
                        <a:rPr lang="en-US" dirty="0" smtClean="0">
                          <a:solidFill>
                            <a:srgbClr val="008000"/>
                          </a:solidFill>
                        </a:rPr>
                        <a:t>15</a:t>
                      </a:r>
                      <a:endParaRPr lang="en-US" dirty="0">
                        <a:solidFill>
                          <a:srgbClr val="008000"/>
                        </a:solidFill>
                      </a:endParaRPr>
                    </a:p>
                  </a:txBody>
                  <a:tcPr/>
                </a:tc>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3778849485"/>
              </p:ext>
            </p:extLst>
          </p:nvPr>
        </p:nvGraphicFramePr>
        <p:xfrm>
          <a:off x="-74704" y="3405394"/>
          <a:ext cx="9218703" cy="1188720"/>
        </p:xfrm>
        <a:graphic>
          <a:graphicData uri="http://schemas.openxmlformats.org/drawingml/2006/table">
            <a:tbl>
              <a:tblPr firstRow="1" bandRow="1">
                <a:tableStyleId>{5C22544A-7EE6-4342-B048-85BDC9FD1C3A}</a:tableStyleId>
              </a:tblPr>
              <a:tblGrid>
                <a:gridCol w="3072901"/>
                <a:gridCol w="3072901"/>
                <a:gridCol w="3072901"/>
              </a:tblGrid>
              <a:tr h="370840">
                <a:tc>
                  <a:txBody>
                    <a:bodyPr/>
                    <a:lstStyle/>
                    <a:p>
                      <a:r>
                        <a:rPr lang="en-US" dirty="0" smtClean="0">
                          <a:solidFill>
                            <a:srgbClr val="008000"/>
                          </a:solidFill>
                          <a:effectLst/>
                        </a:rPr>
                        <a:t>Russian peacekeepers will take additions measures to ensure attacks from their side stop </a:t>
                      </a:r>
                      <a:endParaRPr lang="en-US" dirty="0">
                        <a:solidFill>
                          <a:srgbClr val="008000"/>
                        </a:solidFill>
                      </a:endParaRPr>
                    </a:p>
                  </a:txBody>
                  <a:tcPr/>
                </a:tc>
                <a:tc>
                  <a:txBody>
                    <a:bodyPr/>
                    <a:lstStyle/>
                    <a:p>
                      <a:r>
                        <a:rPr lang="en-US" dirty="0" smtClean="0">
                          <a:solidFill>
                            <a:srgbClr val="008000"/>
                          </a:solidFill>
                        </a:rPr>
                        <a:t>8</a:t>
                      </a:r>
                      <a:endParaRPr lang="en-US" dirty="0">
                        <a:solidFill>
                          <a:srgbClr val="008000"/>
                        </a:solidFill>
                      </a:endParaRPr>
                    </a:p>
                  </a:txBody>
                  <a:tcPr/>
                </a:tc>
                <a:tc>
                  <a:txBody>
                    <a:bodyPr/>
                    <a:lstStyle/>
                    <a:p>
                      <a:r>
                        <a:rPr lang="en-US" i="1" u="sng" dirty="0" smtClean="0">
                          <a:solidFill>
                            <a:srgbClr val="FF0000"/>
                          </a:solidFill>
                        </a:rPr>
                        <a:t>15</a:t>
                      </a:r>
                      <a:endParaRPr lang="en-US" i="1" u="sng" dirty="0">
                        <a:solidFill>
                          <a:srgbClr val="FF0000"/>
                        </a:solidFill>
                      </a:endParaRPr>
                    </a:p>
                  </a:txBody>
                  <a:tcPr/>
                </a:tc>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1326524894"/>
              </p:ext>
            </p:extLst>
          </p:nvPr>
        </p:nvGraphicFramePr>
        <p:xfrm>
          <a:off x="-74703" y="4620261"/>
          <a:ext cx="9218703" cy="640080"/>
        </p:xfrm>
        <a:graphic>
          <a:graphicData uri="http://schemas.openxmlformats.org/drawingml/2006/table">
            <a:tbl>
              <a:tblPr firstRow="1" bandRow="1">
                <a:tableStyleId>{5C22544A-7EE6-4342-B048-85BDC9FD1C3A}</a:tableStyleId>
              </a:tblPr>
              <a:tblGrid>
                <a:gridCol w="3072901"/>
                <a:gridCol w="3072901"/>
                <a:gridCol w="3072901"/>
              </a:tblGrid>
              <a:tr h="370840">
                <a:tc>
                  <a:txBody>
                    <a:bodyPr/>
                    <a:lstStyle/>
                    <a:p>
                      <a:r>
                        <a:rPr lang="en-US" dirty="0" smtClean="0">
                          <a:solidFill>
                            <a:srgbClr val="008000"/>
                          </a:solidFill>
                          <a:effectLst/>
                        </a:rPr>
                        <a:t>Free access to humanitarian aid in Georgia </a:t>
                      </a:r>
                      <a:endParaRPr lang="en-US" dirty="0">
                        <a:solidFill>
                          <a:srgbClr val="008000"/>
                        </a:solidFill>
                      </a:endParaRPr>
                    </a:p>
                  </a:txBody>
                  <a:tcPr/>
                </a:tc>
                <a:tc>
                  <a:txBody>
                    <a:bodyPr/>
                    <a:lstStyle/>
                    <a:p>
                      <a:r>
                        <a:rPr lang="en-US" dirty="0" smtClean="0">
                          <a:solidFill>
                            <a:srgbClr val="008000"/>
                          </a:solidFill>
                        </a:rPr>
                        <a:t>2</a:t>
                      </a:r>
                      <a:endParaRPr lang="en-US" dirty="0">
                        <a:solidFill>
                          <a:srgbClr val="008000"/>
                        </a:solidFill>
                      </a:endParaRPr>
                    </a:p>
                  </a:txBody>
                  <a:tcPr/>
                </a:tc>
                <a:tc>
                  <a:txBody>
                    <a:bodyPr/>
                    <a:lstStyle/>
                    <a:p>
                      <a:r>
                        <a:rPr lang="en-US" i="1" u="sng" dirty="0" smtClean="0">
                          <a:solidFill>
                            <a:srgbClr val="FF0000"/>
                          </a:solidFill>
                        </a:rPr>
                        <a:t>20</a:t>
                      </a:r>
                      <a:endParaRPr lang="en-US" i="1" u="sng" dirty="0">
                        <a:solidFill>
                          <a:srgbClr val="FF0000"/>
                        </a:solidFill>
                      </a:endParaRPr>
                    </a:p>
                  </a:txBody>
                  <a:tcPr/>
                </a:tc>
              </a:tr>
            </a:tbl>
          </a:graphicData>
        </a:graphic>
      </p:graphicFrame>
    </p:spTree>
    <p:extLst>
      <p:ext uri="{BB962C8B-B14F-4D97-AF65-F5344CB8AC3E}">
        <p14:creationId xmlns:p14="http://schemas.microsoft.com/office/powerpoint/2010/main" val="9558120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Winner</a:t>
            </a:r>
            <a:endParaRPr lang="en-US" dirty="0"/>
          </a:p>
        </p:txBody>
      </p:sp>
      <p:sp>
        <p:nvSpPr>
          <p:cNvPr id="3" name="Content Placeholder 2"/>
          <p:cNvSpPr>
            <a:spLocks noGrp="1"/>
          </p:cNvSpPr>
          <p:nvPr>
            <p:ph idx="1"/>
          </p:nvPr>
        </p:nvSpPr>
        <p:spPr/>
        <p:txBody>
          <a:bodyPr/>
          <a:lstStyle/>
          <a:p>
            <a:r>
              <a:rPr lang="en-US" dirty="0" smtClean="0"/>
              <a:t>The only fluid item that Georgia won would be the removal of 9000 Russian troops from Georgia and regions of conflict</a:t>
            </a:r>
          </a:p>
          <a:p>
            <a:r>
              <a:rPr lang="en-US" dirty="0" smtClean="0"/>
              <a:t> </a:t>
            </a:r>
            <a:r>
              <a:rPr lang="en-US" dirty="0">
                <a:effectLst/>
              </a:rPr>
              <a:t>70+20x=80-45x</a:t>
            </a:r>
          </a:p>
          <a:p>
            <a:r>
              <a:rPr lang="en-US" dirty="0">
                <a:effectLst/>
              </a:rPr>
              <a:t>65x=10</a:t>
            </a:r>
          </a:p>
          <a:p>
            <a:r>
              <a:rPr lang="en-US" dirty="0">
                <a:effectLst/>
              </a:rPr>
              <a:t>x=10/65  </a:t>
            </a:r>
            <a:r>
              <a:rPr lang="en-US" dirty="0">
                <a:effectLst/>
                <a:sym typeface="Wingdings"/>
              </a:rPr>
              <a:t></a:t>
            </a:r>
            <a:r>
              <a:rPr lang="en-US" dirty="0">
                <a:effectLst/>
              </a:rPr>
              <a:t> x= 2/13</a:t>
            </a:r>
          </a:p>
          <a:p>
            <a:endParaRPr lang="en-US" dirty="0"/>
          </a:p>
        </p:txBody>
      </p:sp>
    </p:spTree>
    <p:extLst>
      <p:ext uri="{BB962C8B-B14F-4D97-AF65-F5344CB8AC3E}">
        <p14:creationId xmlns:p14="http://schemas.microsoft.com/office/powerpoint/2010/main" val="5016388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 Results</a:t>
            </a:r>
            <a:endParaRPr lang="en-US" dirty="0"/>
          </a:p>
        </p:txBody>
      </p:sp>
      <p:sp>
        <p:nvSpPr>
          <p:cNvPr id="3" name="Content Placeholder 2"/>
          <p:cNvSpPr>
            <a:spLocks noGrp="1"/>
          </p:cNvSpPr>
          <p:nvPr>
            <p:ph idx="1"/>
          </p:nvPr>
        </p:nvSpPr>
        <p:spPr/>
        <p:txBody>
          <a:bodyPr>
            <a:normAutofit lnSpcReduction="10000"/>
          </a:bodyPr>
          <a:lstStyle/>
          <a:p>
            <a:r>
              <a:rPr lang="en-US" dirty="0">
                <a:effectLst/>
              </a:rPr>
              <a:t>Russian can keep 2/13 of their </a:t>
            </a:r>
            <a:r>
              <a:rPr lang="en-US" dirty="0" smtClean="0">
                <a:effectLst/>
              </a:rPr>
              <a:t>troops (or 1385 troops) in Georgia and contended regions</a:t>
            </a:r>
          </a:p>
          <a:p>
            <a:r>
              <a:rPr lang="en-US" b="1" dirty="0"/>
              <a:t>Withdrawal of Georgian troops outside contended </a:t>
            </a:r>
            <a:r>
              <a:rPr lang="en-US" b="1" dirty="0" smtClean="0"/>
              <a:t>borders</a:t>
            </a:r>
          </a:p>
          <a:p>
            <a:r>
              <a:rPr lang="en-US" dirty="0">
                <a:effectLst/>
              </a:rPr>
              <a:t>Free access to humanitarian aid in Georgia </a:t>
            </a:r>
            <a:endParaRPr lang="en-US" dirty="0" smtClean="0">
              <a:effectLst/>
            </a:endParaRPr>
          </a:p>
          <a:p>
            <a:r>
              <a:rPr lang="en-US" dirty="0">
                <a:effectLst/>
              </a:rPr>
              <a:t>Russian peacekeepers will take additions measures to ensure attacks from their side stop </a:t>
            </a:r>
            <a:endParaRPr lang="en-US" dirty="0" smtClean="0">
              <a:effectLst/>
            </a:endParaRPr>
          </a:p>
          <a:p>
            <a:r>
              <a:rPr lang="en-US" i="1" u="sng" dirty="0" smtClean="0">
                <a:effectLst/>
              </a:rPr>
              <a:t>NO</a:t>
            </a:r>
            <a:r>
              <a:rPr lang="en-US" dirty="0" smtClean="0">
                <a:effectLst/>
              </a:rPr>
              <a:t> </a:t>
            </a:r>
            <a:r>
              <a:rPr lang="en-US" dirty="0">
                <a:effectLst/>
              </a:rPr>
              <a:t>U.N. led debate of the future </a:t>
            </a:r>
            <a:r>
              <a:rPr lang="en-US" dirty="0" smtClean="0">
                <a:effectLst/>
              </a:rPr>
              <a:t>statuses </a:t>
            </a:r>
            <a:r>
              <a:rPr lang="en-US" dirty="0">
                <a:effectLst/>
              </a:rPr>
              <a:t>of South Ossetia and Abkhazia </a:t>
            </a:r>
            <a:endParaRPr lang="en-US" dirty="0"/>
          </a:p>
          <a:p>
            <a:endParaRPr lang="en-US" dirty="0">
              <a:solidFill>
                <a:srgbClr val="008000"/>
              </a:solidFill>
            </a:endParaRPr>
          </a:p>
          <a:p>
            <a:endParaRPr lang="en-US" dirty="0">
              <a:solidFill>
                <a:srgbClr val="008000"/>
              </a:solidFill>
            </a:endParaRPr>
          </a:p>
          <a:p>
            <a:endParaRPr lang="en-US" dirty="0">
              <a:solidFill>
                <a:srgbClr val="008000"/>
              </a:solidFill>
            </a:endParaRPr>
          </a:p>
          <a:p>
            <a:endParaRPr lang="en-US" dirty="0">
              <a:effectLst/>
            </a:endParaRPr>
          </a:p>
          <a:p>
            <a:endParaRPr lang="en-US" dirty="0"/>
          </a:p>
        </p:txBody>
      </p:sp>
    </p:spTree>
    <p:extLst>
      <p:ext uri="{BB962C8B-B14F-4D97-AF65-F5344CB8AC3E}">
        <p14:creationId xmlns:p14="http://schemas.microsoft.com/office/powerpoint/2010/main" val="12560829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actually happened</a:t>
            </a:r>
            <a:endParaRPr lang="en-US" dirty="0"/>
          </a:p>
        </p:txBody>
      </p:sp>
      <p:sp>
        <p:nvSpPr>
          <p:cNvPr id="3" name="Content Placeholder 2"/>
          <p:cNvSpPr>
            <a:spLocks noGrp="1"/>
          </p:cNvSpPr>
          <p:nvPr>
            <p:ph idx="1"/>
          </p:nvPr>
        </p:nvSpPr>
        <p:spPr>
          <a:xfrm>
            <a:off x="242233" y="1323787"/>
            <a:ext cx="8782237" cy="5429625"/>
          </a:xfrm>
        </p:spPr>
        <p:txBody>
          <a:bodyPr>
            <a:normAutofit/>
          </a:bodyPr>
          <a:lstStyle/>
          <a:p>
            <a:r>
              <a:rPr lang="en-US" b="1" dirty="0" smtClean="0">
                <a:solidFill>
                  <a:schemeClr val="tx1"/>
                </a:solidFill>
              </a:rPr>
              <a:t>Somewhat close to the AW results</a:t>
            </a:r>
          </a:p>
          <a:p>
            <a:r>
              <a:rPr lang="en-US" b="1" dirty="0"/>
              <a:t>Withdrawal of Georgian troops outside contended borders</a:t>
            </a:r>
          </a:p>
          <a:p>
            <a:r>
              <a:rPr lang="en-US" dirty="0">
                <a:effectLst/>
              </a:rPr>
              <a:t>Free access to humanitarian aid in Georgia </a:t>
            </a:r>
          </a:p>
          <a:p>
            <a:r>
              <a:rPr lang="en-US" dirty="0">
                <a:effectLst/>
              </a:rPr>
              <a:t>Russian peacekeepers will take additions measures to ensure attacks from their side </a:t>
            </a:r>
            <a:r>
              <a:rPr lang="en-US" dirty="0" smtClean="0">
                <a:effectLst/>
              </a:rPr>
              <a:t>stop (no way to prove this)  </a:t>
            </a:r>
            <a:endParaRPr lang="en-US" dirty="0">
              <a:effectLst/>
            </a:endParaRPr>
          </a:p>
          <a:p>
            <a:r>
              <a:rPr lang="en-US" i="1" u="sng" dirty="0">
                <a:effectLst/>
              </a:rPr>
              <a:t>NO</a:t>
            </a:r>
            <a:r>
              <a:rPr lang="en-US" dirty="0">
                <a:effectLst/>
              </a:rPr>
              <a:t> U.N. led debate of the future status of South Ossetia and </a:t>
            </a:r>
            <a:r>
              <a:rPr lang="en-US" dirty="0" smtClean="0">
                <a:effectLst/>
              </a:rPr>
              <a:t>Abkhazia. Status quo disagreements between Russia and Western World/Georgia remained</a:t>
            </a:r>
          </a:p>
          <a:p>
            <a:r>
              <a:rPr lang="en-US" dirty="0" smtClean="0">
                <a:effectLst/>
              </a:rPr>
              <a:t>Russian </a:t>
            </a:r>
            <a:r>
              <a:rPr lang="en-US" dirty="0">
                <a:effectLst/>
              </a:rPr>
              <a:t>still has around 3700 troops </a:t>
            </a:r>
            <a:r>
              <a:rPr lang="en-US" dirty="0" smtClean="0">
                <a:effectLst/>
              </a:rPr>
              <a:t>in/near </a:t>
            </a:r>
            <a:r>
              <a:rPr lang="en-US" dirty="0">
                <a:effectLst/>
              </a:rPr>
              <a:t>the South </a:t>
            </a:r>
            <a:r>
              <a:rPr lang="en-US" dirty="0" err="1">
                <a:effectLst/>
              </a:rPr>
              <a:t>Ossetian</a:t>
            </a:r>
            <a:r>
              <a:rPr lang="en-US" dirty="0">
                <a:effectLst/>
              </a:rPr>
              <a:t> and </a:t>
            </a:r>
            <a:r>
              <a:rPr lang="en-US" dirty="0" smtClean="0">
                <a:effectLst/>
              </a:rPr>
              <a:t>Abkhazia border (although much of this placement violates parts of the treaty signed) </a:t>
            </a:r>
            <a:endParaRPr lang="en-US" dirty="0">
              <a:effectLst/>
            </a:endParaRPr>
          </a:p>
          <a:p>
            <a:endParaRPr lang="en-US" dirty="0"/>
          </a:p>
          <a:p>
            <a:endParaRPr lang="en-US" dirty="0" smtClean="0"/>
          </a:p>
          <a:p>
            <a:endParaRPr lang="en-US" dirty="0"/>
          </a:p>
        </p:txBody>
      </p:sp>
    </p:spTree>
    <p:extLst>
      <p:ext uri="{BB962C8B-B14F-4D97-AF65-F5344CB8AC3E}">
        <p14:creationId xmlns:p14="http://schemas.microsoft.com/office/powerpoint/2010/main" val="5728802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The main difference between the AW results and reality was the extra Russian troops in the contended regions</a:t>
            </a:r>
          </a:p>
          <a:p>
            <a:r>
              <a:rPr lang="en-US" dirty="0" smtClean="0"/>
              <a:t>Georgia was inevitably going to get a weak deal because of their heavy losses</a:t>
            </a:r>
          </a:p>
          <a:p>
            <a:r>
              <a:rPr lang="en-US" dirty="0" smtClean="0"/>
              <a:t>Georgia put most of its emphasis on healing its own country</a:t>
            </a:r>
          </a:p>
          <a:p>
            <a:r>
              <a:rPr lang="en-US" dirty="0" smtClean="0"/>
              <a:t>Got an overall “fair” deal thanks to heavy international support</a:t>
            </a:r>
          </a:p>
          <a:p>
            <a:r>
              <a:rPr lang="en-US" dirty="0" smtClean="0"/>
              <a:t>Russia was happy with the results</a:t>
            </a:r>
            <a:endParaRPr lang="en-US" dirty="0"/>
          </a:p>
        </p:txBody>
      </p:sp>
    </p:spTree>
    <p:extLst>
      <p:ext uri="{BB962C8B-B14F-4D97-AF65-F5344CB8AC3E}">
        <p14:creationId xmlns:p14="http://schemas.microsoft.com/office/powerpoint/2010/main" val="247675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806821"/>
            <a:ext cx="8308975" cy="717177"/>
          </a:xfrm>
        </p:spPr>
        <p:txBody>
          <a:bodyPr/>
          <a:lstStyle/>
          <a:p>
            <a:r>
              <a:rPr lang="en-US" dirty="0" smtClean="0"/>
              <a:t>Background to Russian-Georgia Conflict</a:t>
            </a:r>
            <a:endParaRPr lang="en-US" dirty="0"/>
          </a:p>
        </p:txBody>
      </p:sp>
      <p:sp>
        <p:nvSpPr>
          <p:cNvPr id="3" name="Content Placeholder 2"/>
          <p:cNvSpPr>
            <a:spLocks noGrp="1"/>
          </p:cNvSpPr>
          <p:nvPr>
            <p:ph idx="1"/>
          </p:nvPr>
        </p:nvSpPr>
        <p:spPr>
          <a:xfrm>
            <a:off x="415925" y="1650999"/>
            <a:ext cx="8308975" cy="2368178"/>
          </a:xfrm>
        </p:spPr>
        <p:txBody>
          <a:bodyPr>
            <a:normAutofit fontScale="92500"/>
          </a:bodyPr>
          <a:lstStyle/>
          <a:p>
            <a:r>
              <a:rPr lang="en-US" dirty="0" smtClean="0"/>
              <a:t>Conflict was over areas of South Ossetia and Abkhazia</a:t>
            </a:r>
          </a:p>
          <a:p>
            <a:r>
              <a:rPr lang="en-US" dirty="0" smtClean="0"/>
              <a:t>These are regions that are technically part of Georgia, but have gained some independence over the years</a:t>
            </a:r>
          </a:p>
          <a:p>
            <a:r>
              <a:rPr lang="en-US" dirty="0" smtClean="0"/>
              <a:t>Their de Facto independence included an internationally unrecognized government that was largely support by Russia</a:t>
            </a:r>
            <a:endParaRPr lang="en-US" dirty="0"/>
          </a:p>
        </p:txBody>
      </p:sp>
      <p:pic>
        <p:nvPicPr>
          <p:cNvPr id="4" name="Picture 3"/>
          <p:cNvPicPr>
            <a:picLocks noChangeAspect="1"/>
          </p:cNvPicPr>
          <p:nvPr/>
        </p:nvPicPr>
        <p:blipFill>
          <a:blip r:embed="rId2"/>
          <a:stretch>
            <a:fillRect/>
          </a:stretch>
        </p:blipFill>
        <p:spPr>
          <a:xfrm>
            <a:off x="1850278" y="4019177"/>
            <a:ext cx="4245722" cy="2512261"/>
          </a:xfrm>
          <a:prstGeom prst="rect">
            <a:avLst/>
          </a:prstGeom>
        </p:spPr>
      </p:pic>
    </p:spTree>
    <p:extLst>
      <p:ext uri="{BB962C8B-B14F-4D97-AF65-F5344CB8AC3E}">
        <p14:creationId xmlns:p14="http://schemas.microsoft.com/office/powerpoint/2010/main" val="28603076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0" y="1150472"/>
            <a:ext cx="9144000" cy="5393764"/>
          </a:xfrm>
        </p:spPr>
        <p:txBody>
          <a:bodyPr>
            <a:normAutofit fontScale="92500" lnSpcReduction="10000"/>
          </a:bodyPr>
          <a:lstStyle/>
          <a:p>
            <a:r>
              <a:rPr lang="en-US" dirty="0">
                <a:effectLst/>
              </a:rPr>
              <a:t>Russian-Georgian War: Wikipedia (Source A) </a:t>
            </a:r>
          </a:p>
          <a:p>
            <a:pPr lvl="0"/>
            <a:r>
              <a:rPr lang="en-US" dirty="0">
                <a:effectLst/>
                <a:hlinkClick r:id="" action="ppaction://noaction"/>
              </a:rPr>
              <a:t>http://en.wikipedia.org/wiki/Russia–Georgia_war</a:t>
            </a:r>
            <a:endParaRPr lang="en-US" dirty="0">
              <a:effectLst/>
            </a:endParaRPr>
          </a:p>
          <a:p>
            <a:r>
              <a:rPr lang="en-US" dirty="0">
                <a:effectLst/>
              </a:rPr>
              <a:t>August 2008 Russian-Georgian War: Timeline: Institute for War and Peace Reporting (Source B)</a:t>
            </a:r>
          </a:p>
          <a:p>
            <a:pPr lvl="0"/>
            <a:r>
              <a:rPr lang="en-US" dirty="0">
                <a:effectLst/>
                <a:hlinkClick r:id="rId2"/>
              </a:rPr>
              <a:t>http://iwpr.net/report-news/august-2008-russian-georgian-war-timeline</a:t>
            </a:r>
            <a:endParaRPr lang="en-US" dirty="0">
              <a:effectLst/>
            </a:endParaRPr>
          </a:p>
          <a:p>
            <a:r>
              <a:rPr lang="en-US" b="1" dirty="0"/>
              <a:t>U.S. official: Russia's attack on Georgia is 'disproportionate'</a:t>
            </a:r>
            <a:r>
              <a:rPr lang="en-US" dirty="0" smtClean="0">
                <a:effectLst/>
              </a:rPr>
              <a:t>(</a:t>
            </a:r>
            <a:r>
              <a:rPr lang="en-US" dirty="0">
                <a:effectLst/>
              </a:rPr>
              <a:t>Source C)</a:t>
            </a:r>
          </a:p>
          <a:p>
            <a:r>
              <a:rPr lang="en-US" u="sng" dirty="0">
                <a:effectLst/>
                <a:hlinkClick r:id="rId3"/>
              </a:rPr>
              <a:t>http://www.cnn.com/2008/WORLD/europe/08/09/georgia.reax</a:t>
            </a:r>
            <a:r>
              <a:rPr lang="en-US" u="sng" dirty="0" smtClean="0">
                <a:effectLst/>
                <a:hlinkClick r:id="rId3"/>
              </a:rPr>
              <a:t>/</a:t>
            </a:r>
            <a:r>
              <a:rPr lang="en-US" u="sng" dirty="0" smtClean="0">
                <a:effectLst/>
              </a:rPr>
              <a:t> </a:t>
            </a:r>
            <a:r>
              <a:rPr lang="en-US" dirty="0" smtClean="0">
                <a:effectLst/>
              </a:rPr>
              <a:t>- </a:t>
            </a:r>
            <a:r>
              <a:rPr lang="en-US" dirty="0">
                <a:effectLst/>
              </a:rPr>
              <a:t>Russia and Georgia Clash Over Separatist Region: New York Times (Source D)  </a:t>
            </a:r>
            <a:r>
              <a:rPr lang="en-US" u="sng" dirty="0">
                <a:effectLst/>
                <a:hlinkClick r:id="rId4"/>
              </a:rPr>
              <a:t>http://www.nytimes.com/2008/08/09/world/europe/09georgia.html?pagewanted=all&amp;_r=0</a:t>
            </a:r>
            <a:r>
              <a:rPr lang="en-US" dirty="0">
                <a:effectLst/>
              </a:rPr>
              <a:t> </a:t>
            </a:r>
            <a:endParaRPr lang="en-US" dirty="0" smtClean="0">
              <a:effectLst/>
            </a:endParaRPr>
          </a:p>
        </p:txBody>
      </p:sp>
    </p:spTree>
    <p:extLst>
      <p:ext uri="{BB962C8B-B14F-4D97-AF65-F5344CB8AC3E}">
        <p14:creationId xmlns:p14="http://schemas.microsoft.com/office/powerpoint/2010/main" val="611652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to Russian-Georgia Conflict</a:t>
            </a:r>
          </a:p>
        </p:txBody>
      </p:sp>
      <p:sp>
        <p:nvSpPr>
          <p:cNvPr id="3" name="Content Placeholder 2"/>
          <p:cNvSpPr>
            <a:spLocks noGrp="1"/>
          </p:cNvSpPr>
          <p:nvPr>
            <p:ph idx="1"/>
          </p:nvPr>
        </p:nvSpPr>
        <p:spPr>
          <a:xfrm>
            <a:off x="765175" y="2070847"/>
            <a:ext cx="7612064" cy="2217272"/>
          </a:xfrm>
        </p:spPr>
        <p:txBody>
          <a:bodyPr>
            <a:normAutofit/>
          </a:bodyPr>
          <a:lstStyle/>
          <a:p>
            <a:r>
              <a:rPr lang="en-US" dirty="0">
                <a:effectLst/>
              </a:rPr>
              <a:t>President </a:t>
            </a:r>
            <a:r>
              <a:rPr lang="en-US" dirty="0" err="1">
                <a:effectLst/>
              </a:rPr>
              <a:t>Mikheil</a:t>
            </a:r>
            <a:r>
              <a:rPr lang="en-US" dirty="0">
                <a:effectLst/>
              </a:rPr>
              <a:t> </a:t>
            </a:r>
            <a:r>
              <a:rPr lang="en-US" dirty="0" err="1" smtClean="0">
                <a:effectLst/>
              </a:rPr>
              <a:t>Saakashvili</a:t>
            </a:r>
            <a:r>
              <a:rPr lang="en-US" dirty="0" smtClean="0">
                <a:effectLst/>
              </a:rPr>
              <a:t> came to power in Georgia in 2003, and was re-elected in 2008 (Source D)</a:t>
            </a:r>
          </a:p>
          <a:p>
            <a:r>
              <a:rPr lang="en-US" dirty="0" smtClean="0">
                <a:effectLst/>
              </a:rPr>
              <a:t>Was a big advocate of regaining full control over South Ossetia and Abkhazia </a:t>
            </a:r>
          </a:p>
        </p:txBody>
      </p:sp>
      <p:pic>
        <p:nvPicPr>
          <p:cNvPr id="4" name="Picture 3"/>
          <p:cNvPicPr>
            <a:picLocks noChangeAspect="1"/>
          </p:cNvPicPr>
          <p:nvPr/>
        </p:nvPicPr>
        <p:blipFill>
          <a:blip r:embed="rId2"/>
          <a:stretch>
            <a:fillRect/>
          </a:stretch>
        </p:blipFill>
        <p:spPr>
          <a:xfrm>
            <a:off x="5184588" y="3954068"/>
            <a:ext cx="3959412" cy="2788196"/>
          </a:xfrm>
          <a:prstGeom prst="rect">
            <a:avLst/>
          </a:prstGeom>
        </p:spPr>
      </p:pic>
    </p:spTree>
    <p:extLst>
      <p:ext uri="{BB962C8B-B14F-4D97-AF65-F5344CB8AC3E}">
        <p14:creationId xmlns:p14="http://schemas.microsoft.com/office/powerpoint/2010/main" val="9347677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Talks</a:t>
            </a:r>
            <a:endParaRPr lang="en-US" dirty="0"/>
          </a:p>
        </p:txBody>
      </p:sp>
      <p:sp>
        <p:nvSpPr>
          <p:cNvPr id="3" name="Content Placeholder 2"/>
          <p:cNvSpPr>
            <a:spLocks noGrp="1"/>
          </p:cNvSpPr>
          <p:nvPr>
            <p:ph idx="1"/>
          </p:nvPr>
        </p:nvSpPr>
        <p:spPr>
          <a:xfrm>
            <a:off x="765175" y="2070847"/>
            <a:ext cx="7612064" cy="2829860"/>
          </a:xfrm>
        </p:spPr>
        <p:txBody>
          <a:bodyPr>
            <a:normAutofit fontScale="92500"/>
          </a:bodyPr>
          <a:lstStyle/>
          <a:p>
            <a:r>
              <a:rPr lang="en-US" dirty="0" smtClean="0"/>
              <a:t>A brief war occurred between Georgia and South Ossetia in 2004 over the placement of Georgian troops</a:t>
            </a:r>
          </a:p>
          <a:p>
            <a:r>
              <a:rPr lang="en-US" dirty="0" smtClean="0"/>
              <a:t>Russia, who supplied 2/3 of South Ossetia’s funds, become alarmed at this conflict, and began stepping up support of South Ossetia and Abkhazia under the premise of trying to maintain stability in the region (Source A) </a:t>
            </a:r>
            <a:endParaRPr lang="en-US" dirty="0"/>
          </a:p>
        </p:txBody>
      </p:sp>
      <p:pic>
        <p:nvPicPr>
          <p:cNvPr id="4" name="Picture 3"/>
          <p:cNvPicPr>
            <a:picLocks noChangeAspect="1"/>
          </p:cNvPicPr>
          <p:nvPr/>
        </p:nvPicPr>
        <p:blipFill>
          <a:blip r:embed="rId2"/>
          <a:stretch>
            <a:fillRect/>
          </a:stretch>
        </p:blipFill>
        <p:spPr>
          <a:xfrm>
            <a:off x="279400" y="4658772"/>
            <a:ext cx="3381188" cy="2250027"/>
          </a:xfrm>
          <a:prstGeom prst="rect">
            <a:avLst/>
          </a:prstGeom>
        </p:spPr>
      </p:pic>
    </p:spTree>
    <p:extLst>
      <p:ext uri="{BB962C8B-B14F-4D97-AF65-F5344CB8AC3E}">
        <p14:creationId xmlns:p14="http://schemas.microsoft.com/office/powerpoint/2010/main" val="1930691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Tensions Rising</a:t>
            </a:r>
            <a:endParaRPr lang="en-US" dirty="0"/>
          </a:p>
        </p:txBody>
      </p:sp>
      <p:sp>
        <p:nvSpPr>
          <p:cNvPr id="3" name="Content Placeholder 2"/>
          <p:cNvSpPr>
            <a:spLocks noGrp="1"/>
          </p:cNvSpPr>
          <p:nvPr>
            <p:ph idx="1"/>
          </p:nvPr>
        </p:nvSpPr>
        <p:spPr>
          <a:xfrm>
            <a:off x="212352" y="1637552"/>
            <a:ext cx="7612064" cy="4182035"/>
          </a:xfrm>
        </p:spPr>
        <p:txBody>
          <a:bodyPr/>
          <a:lstStyle/>
          <a:p>
            <a:r>
              <a:rPr lang="en-US" dirty="0" smtClean="0"/>
              <a:t>Georgia disapproved of what they called Russian interference in domestic affairs</a:t>
            </a:r>
          </a:p>
          <a:p>
            <a:r>
              <a:rPr lang="en-US" dirty="0" smtClean="0"/>
              <a:t>After </a:t>
            </a:r>
            <a:r>
              <a:rPr lang="en-US" dirty="0" err="1">
                <a:effectLst/>
              </a:rPr>
              <a:t>Saakashvili’s</a:t>
            </a:r>
            <a:r>
              <a:rPr lang="en-US" dirty="0">
                <a:effectLst/>
              </a:rPr>
              <a:t> re-election in 2008, </a:t>
            </a:r>
            <a:r>
              <a:rPr lang="en-US" dirty="0" smtClean="0">
                <a:effectLst/>
              </a:rPr>
              <a:t>he stepped efforts to fully integrate South Ossetia and Abkhazia into Georgia</a:t>
            </a:r>
          </a:p>
          <a:p>
            <a:r>
              <a:rPr lang="en-US" dirty="0" smtClean="0">
                <a:effectLst/>
              </a:rPr>
              <a:t>Russia responded by officially recognizing South Ossetia and Abkhazia as independent countries, further enraging Georgia </a:t>
            </a:r>
          </a:p>
          <a:p>
            <a:pPr marL="0" indent="0">
              <a:buNone/>
            </a:pPr>
            <a:r>
              <a:rPr lang="en-US" dirty="0" smtClean="0">
                <a:effectLst/>
              </a:rPr>
              <a:t>(Source B)</a:t>
            </a:r>
            <a:endParaRPr lang="en-US" dirty="0"/>
          </a:p>
        </p:txBody>
      </p:sp>
      <p:pic>
        <p:nvPicPr>
          <p:cNvPr id="4" name="Picture 3"/>
          <p:cNvPicPr>
            <a:picLocks noChangeAspect="1"/>
          </p:cNvPicPr>
          <p:nvPr/>
        </p:nvPicPr>
        <p:blipFill>
          <a:blip r:embed="rId2"/>
          <a:stretch>
            <a:fillRect/>
          </a:stretch>
        </p:blipFill>
        <p:spPr>
          <a:xfrm>
            <a:off x="5488360" y="4795228"/>
            <a:ext cx="3207871" cy="1999272"/>
          </a:xfrm>
          <a:prstGeom prst="rect">
            <a:avLst/>
          </a:prstGeom>
        </p:spPr>
      </p:pic>
    </p:spTree>
    <p:extLst>
      <p:ext uri="{BB962C8B-B14F-4D97-AF65-F5344CB8AC3E}">
        <p14:creationId xmlns:p14="http://schemas.microsoft.com/office/powerpoint/2010/main" val="858687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Escalation</a:t>
            </a:r>
            <a:endParaRPr lang="en-US" dirty="0"/>
          </a:p>
        </p:txBody>
      </p:sp>
      <p:sp>
        <p:nvSpPr>
          <p:cNvPr id="3" name="Content Placeholder 2"/>
          <p:cNvSpPr>
            <a:spLocks noGrp="1"/>
          </p:cNvSpPr>
          <p:nvPr>
            <p:ph idx="1"/>
          </p:nvPr>
        </p:nvSpPr>
        <p:spPr>
          <a:xfrm>
            <a:off x="1392705" y="3558987"/>
            <a:ext cx="7612064" cy="3293036"/>
          </a:xfrm>
        </p:spPr>
        <p:txBody>
          <a:bodyPr/>
          <a:lstStyle/>
          <a:p>
            <a:r>
              <a:rPr lang="en-US" dirty="0" smtClean="0"/>
              <a:t>Both </a:t>
            </a:r>
            <a:r>
              <a:rPr lang="en-US" dirty="0" smtClean="0"/>
              <a:t>Russia </a:t>
            </a:r>
            <a:r>
              <a:rPr lang="en-US" dirty="0" smtClean="0"/>
              <a:t>and Georgia began military built up, placing troops near the borders of South Ossetia and Abkhazia</a:t>
            </a:r>
          </a:p>
          <a:p>
            <a:r>
              <a:rPr lang="en-US" dirty="0" smtClean="0"/>
              <a:t>Russians shot down a Georgian reconnaissance drone that was flying over Abkhazia</a:t>
            </a:r>
          </a:p>
          <a:p>
            <a:r>
              <a:rPr lang="en-US" dirty="0" smtClean="0"/>
              <a:t>On June 14, 2008, first fighting occurred between Georgia and South Ossetia </a:t>
            </a:r>
            <a:endParaRPr lang="en-US" dirty="0"/>
          </a:p>
        </p:txBody>
      </p:sp>
      <p:pic>
        <p:nvPicPr>
          <p:cNvPr id="4" name="Picture 3"/>
          <p:cNvPicPr>
            <a:picLocks noChangeAspect="1"/>
          </p:cNvPicPr>
          <p:nvPr/>
        </p:nvPicPr>
        <p:blipFill>
          <a:blip r:embed="rId2"/>
          <a:stretch>
            <a:fillRect/>
          </a:stretch>
        </p:blipFill>
        <p:spPr>
          <a:xfrm>
            <a:off x="164353" y="1160928"/>
            <a:ext cx="3197412" cy="2398059"/>
          </a:xfrm>
          <a:prstGeom prst="rect">
            <a:avLst/>
          </a:prstGeom>
        </p:spPr>
      </p:pic>
    </p:spTree>
    <p:extLst>
      <p:ext uri="{BB962C8B-B14F-4D97-AF65-F5344CB8AC3E}">
        <p14:creationId xmlns:p14="http://schemas.microsoft.com/office/powerpoint/2010/main" val="1842022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Response</a:t>
            </a:r>
            <a:endParaRPr lang="en-US" dirty="0"/>
          </a:p>
        </p:txBody>
      </p:sp>
      <p:sp>
        <p:nvSpPr>
          <p:cNvPr id="3" name="Content Placeholder 2"/>
          <p:cNvSpPr>
            <a:spLocks noGrp="1"/>
          </p:cNvSpPr>
          <p:nvPr>
            <p:ph idx="1"/>
          </p:nvPr>
        </p:nvSpPr>
        <p:spPr>
          <a:xfrm>
            <a:off x="765175" y="2070846"/>
            <a:ext cx="7612064" cy="4249272"/>
          </a:xfrm>
        </p:spPr>
        <p:txBody>
          <a:bodyPr>
            <a:normAutofit/>
          </a:bodyPr>
          <a:lstStyle/>
          <a:p>
            <a:r>
              <a:rPr lang="en-US" dirty="0" smtClean="0"/>
              <a:t>Soon after, Russian troops entered South Ossetia and Abkhazia, noting that since their peacekeepers had been killed in the conflict, they had a stake as well</a:t>
            </a:r>
          </a:p>
          <a:p>
            <a:r>
              <a:rPr lang="en-US" dirty="0" smtClean="0"/>
              <a:t>Full fledge war broke out </a:t>
            </a:r>
          </a:p>
          <a:p>
            <a:pPr marL="0" indent="0">
              <a:buNone/>
            </a:pPr>
            <a:r>
              <a:rPr lang="en-US" dirty="0" smtClean="0"/>
              <a:t>between Georgia v. Russia, </a:t>
            </a:r>
          </a:p>
          <a:p>
            <a:pPr marL="0" indent="0">
              <a:buNone/>
            </a:pPr>
            <a:r>
              <a:rPr lang="en-US" dirty="0" smtClean="0"/>
              <a:t>South Ossetia, and Abkhazia </a:t>
            </a:r>
          </a:p>
          <a:p>
            <a:pPr marL="0" indent="0">
              <a:buNone/>
            </a:pPr>
            <a:r>
              <a:rPr lang="en-US" dirty="0"/>
              <a:t>o</a:t>
            </a:r>
            <a:r>
              <a:rPr lang="en-US" dirty="0" smtClean="0"/>
              <a:t>n August 7, 2008</a:t>
            </a:r>
            <a:endParaRPr lang="en-US" dirty="0"/>
          </a:p>
        </p:txBody>
      </p:sp>
      <p:pic>
        <p:nvPicPr>
          <p:cNvPr id="4" name="Picture 3"/>
          <p:cNvPicPr>
            <a:picLocks noChangeAspect="1"/>
          </p:cNvPicPr>
          <p:nvPr/>
        </p:nvPicPr>
        <p:blipFill>
          <a:blip r:embed="rId2"/>
          <a:stretch>
            <a:fillRect/>
          </a:stretch>
        </p:blipFill>
        <p:spPr>
          <a:xfrm>
            <a:off x="4838014" y="3720354"/>
            <a:ext cx="5286875" cy="2988234"/>
          </a:xfrm>
          <a:prstGeom prst="rect">
            <a:avLst/>
          </a:prstGeom>
        </p:spPr>
      </p:pic>
    </p:spTree>
    <p:extLst>
      <p:ext uri="{BB962C8B-B14F-4D97-AF65-F5344CB8AC3E}">
        <p14:creationId xmlns:p14="http://schemas.microsoft.com/office/powerpoint/2010/main" val="9587934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but deadly</a:t>
            </a:r>
            <a:endParaRPr lang="en-US" dirty="0"/>
          </a:p>
        </p:txBody>
      </p:sp>
      <p:sp>
        <p:nvSpPr>
          <p:cNvPr id="3" name="Content Placeholder 2"/>
          <p:cNvSpPr>
            <a:spLocks noGrp="1"/>
          </p:cNvSpPr>
          <p:nvPr>
            <p:ph idx="1"/>
          </p:nvPr>
        </p:nvSpPr>
        <p:spPr/>
        <p:txBody>
          <a:bodyPr/>
          <a:lstStyle/>
          <a:p>
            <a:r>
              <a:rPr lang="en-US" dirty="0" smtClean="0"/>
              <a:t>The war lasted a total of 5 days </a:t>
            </a:r>
          </a:p>
          <a:p>
            <a:r>
              <a:rPr lang="en-US" dirty="0" smtClean="0"/>
              <a:t>Predictably, Georgia was badly beaten, forced out of South Ossetia and Abkhazia, and back into their own territory despite the international community’s condemnation of Russia’s over aggressive actions (Source C)</a:t>
            </a:r>
          </a:p>
          <a:p>
            <a:r>
              <a:rPr lang="en-US" dirty="0" smtClean="0"/>
              <a:t>Georgia’s homeland was badly damaged in the war</a:t>
            </a:r>
          </a:p>
          <a:p>
            <a:r>
              <a:rPr lang="en-US" dirty="0" smtClean="0"/>
              <a:t>Treaty negotiation began on August 12 with Russia having more leverage</a:t>
            </a:r>
            <a:endParaRPr lang="en-US" dirty="0"/>
          </a:p>
        </p:txBody>
      </p:sp>
    </p:spTree>
    <p:extLst>
      <p:ext uri="{BB962C8B-B14F-4D97-AF65-F5344CB8AC3E}">
        <p14:creationId xmlns:p14="http://schemas.microsoft.com/office/powerpoint/2010/main" val="25542283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5175" y="1174376"/>
            <a:ext cx="7612064" cy="4182035"/>
          </a:xfrm>
        </p:spPr>
        <p:txBody>
          <a:bodyPr>
            <a:normAutofit/>
          </a:bodyPr>
          <a:lstStyle/>
          <a:p>
            <a:r>
              <a:rPr lang="en-US" sz="7200" dirty="0" smtClean="0"/>
              <a:t>POINTS OF CONTENTION</a:t>
            </a:r>
            <a:endParaRPr lang="en-US" sz="7200" dirty="0"/>
          </a:p>
        </p:txBody>
      </p:sp>
      <p:pic>
        <p:nvPicPr>
          <p:cNvPr id="4" name="Picture 3"/>
          <p:cNvPicPr>
            <a:picLocks noChangeAspect="1"/>
          </p:cNvPicPr>
          <p:nvPr/>
        </p:nvPicPr>
        <p:blipFill>
          <a:blip r:embed="rId2"/>
          <a:stretch>
            <a:fillRect/>
          </a:stretch>
        </p:blipFill>
        <p:spPr>
          <a:xfrm>
            <a:off x="1220693" y="3406588"/>
            <a:ext cx="4981107" cy="3314700"/>
          </a:xfrm>
          <a:prstGeom prst="rect">
            <a:avLst/>
          </a:prstGeom>
        </p:spPr>
      </p:pic>
    </p:spTree>
    <p:extLst>
      <p:ext uri="{BB962C8B-B14F-4D97-AF65-F5344CB8AC3E}">
        <p14:creationId xmlns:p14="http://schemas.microsoft.com/office/powerpoint/2010/main" val="32272920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178</TotalTime>
  <Words>1161</Words>
  <Application>Microsoft Macintosh PowerPoint</Application>
  <PresentationFormat>On-screen Show (4:3)</PresentationFormat>
  <Paragraphs>105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Habitat</vt:lpstr>
      <vt:lpstr>Russian-Georgian Conflict</vt:lpstr>
      <vt:lpstr>Background to Russian-Georgia Conflict</vt:lpstr>
      <vt:lpstr>Background to Russian-Georgia Conflict</vt:lpstr>
      <vt:lpstr>Money Talks</vt:lpstr>
      <vt:lpstr>Tensions Rising</vt:lpstr>
      <vt:lpstr>Further Escalation</vt:lpstr>
      <vt:lpstr>Russian Response</vt:lpstr>
      <vt:lpstr>Short but deadly</vt:lpstr>
      <vt:lpstr>PowerPoint Presentation</vt:lpstr>
      <vt:lpstr>Complete withdrawal of Georgian troops outside contended borders</vt:lpstr>
      <vt:lpstr>End to hostilities and removal of 9000 Russian troops in Georgia and regions of conflict</vt:lpstr>
      <vt:lpstr>Russian peacekeepers will take additions measures to ensure attacks from their side stop </vt:lpstr>
      <vt:lpstr>Free access to humanitarian aid in Georgia </vt:lpstr>
      <vt:lpstr>A U.N. led debate of the future statuses of South Ossetia and Abkhazia </vt:lpstr>
      <vt:lpstr>Tally</vt:lpstr>
      <vt:lpstr>Adjusted Winner</vt:lpstr>
      <vt:lpstr>AW Results</vt:lpstr>
      <vt:lpstr>What actually happened</vt:lpstr>
      <vt:lpstr>Conclusion</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Russian-Georgian Conflict</dc:title>
  <dc:creator>Dariush Kafashzadeh</dc:creator>
  <cp:lastModifiedBy>Dariush Kafashzadeh</cp:lastModifiedBy>
  <cp:revision>62</cp:revision>
  <dcterms:created xsi:type="dcterms:W3CDTF">2013-09-14T20:42:39Z</dcterms:created>
  <dcterms:modified xsi:type="dcterms:W3CDTF">2013-11-09T22:51:36Z</dcterms:modified>
</cp:coreProperties>
</file>