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5" r:id="rId24"/>
    <p:sldId id="282" r:id="rId25"/>
    <p:sldId id="283" r:id="rId26"/>
    <p:sldId id="284" r:id="rId27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9"/>
      <p:bold r:id="rId30"/>
    </p:embeddedFont>
    <p:embeddedFont>
      <p:font typeface="Bodoni MT" panose="02070603080606020203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aramond" panose="02020404030301010803" pitchFamily="18" charset="0"/>
      <p:regular r:id="rId39"/>
      <p:bold r:id="rId40"/>
      <p:italic r:id="rId41"/>
    </p:embeddedFont>
    <p:embeddedFont>
      <p:font typeface="Apocalypse Now" panose="020B0603050302020204" pitchFamily="3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18E6-F7A6-461C-A0EA-191B986B3AEF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1F71B-48B2-49CF-A15C-A78FFDC8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0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F71B-48B2-49CF-A15C-A78FFDC844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F71B-48B2-49CF-A15C-A78FFDC844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7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F71B-48B2-49CF-A15C-A78FFDC844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tx1">
              <a:alpha val="3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CDDC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E8AC-C318-485A-A651-D79C3F66E345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4E5-DC0E-4861-9501-7CB6370B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E8AC-C318-485A-A651-D79C3F66E345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4E5-DC0E-4861-9501-7CB6370B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E8AC-C318-485A-A651-D79C3F66E345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4E5-DC0E-4861-9501-7CB6370B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E8AC-C318-485A-A651-D79C3F66E345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4E5-DC0E-4861-9501-7CB6370B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E8AC-C318-485A-A651-D79C3F66E345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4E5-DC0E-4861-9501-7CB6370B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E8AC-C318-485A-A651-D79C3F66E345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4E5-DC0E-4861-9501-7CB6370B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3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E8AC-C318-485A-A651-D79C3F66E345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4E5-DC0E-4861-9501-7CB6370B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E8AC-C318-485A-A651-D79C3F66E345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4E5-DC0E-4861-9501-7CB6370B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E8AC-C318-485A-A651-D79C3F66E345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4E5-DC0E-4861-9501-7CB6370B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E8AC-C318-485A-A651-D79C3F66E345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4E5-DC0E-4861-9501-7CB6370B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E8AC-C318-485A-A651-D79C3F66E345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84E5-DC0E-4861-9501-7CB6370B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25DE8AC-C318-485A-A651-D79C3F66E345}" type="datetimeFigureOut">
              <a:rPr lang="en-US" smtClean="0"/>
              <a:pPr/>
              <a:t>11/23/2013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33E84E5-DC0E-4861-9501-7CB6370B7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6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FFC000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sz="3200" kern="1200">
          <a:solidFill>
            <a:srgbClr val="FCDDC4"/>
          </a:solidFill>
          <a:latin typeface="Bodoni MT" panose="020706030806060202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–"/>
        <a:defRPr sz="2800" kern="1200">
          <a:solidFill>
            <a:srgbClr val="FCDDC4"/>
          </a:solidFill>
          <a:latin typeface="Bodoni MT" panose="020706030806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sz="2400" kern="1200">
          <a:solidFill>
            <a:srgbClr val="FCDDC4"/>
          </a:solidFill>
          <a:latin typeface="Bodoni MT" panose="020706030806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–"/>
        <a:defRPr sz="2000" kern="1200">
          <a:solidFill>
            <a:srgbClr val="FCDDC4"/>
          </a:solidFill>
          <a:latin typeface="Bodoni MT" panose="020706030806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2000" kern="1200">
          <a:solidFill>
            <a:srgbClr val="FCDDC4"/>
          </a:solidFill>
          <a:latin typeface="Bodoni MT" panose="020706030806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30000"/>
            </a:schemeClr>
          </a:solidFill>
        </p:spPr>
        <p:txBody>
          <a:bodyPr/>
          <a:lstStyle/>
          <a:p>
            <a:r>
              <a:rPr lang="en-US" sz="8000" b="0" dirty="0" smtClean="0">
                <a:latin typeface="Apocalypse Now" panose="020B0603050302020204" pitchFamily="34" charset="0"/>
              </a:rPr>
              <a:t>The Crimean War</a:t>
            </a:r>
            <a:endParaRPr lang="en-US" sz="8000" b="0" dirty="0">
              <a:latin typeface="Apocalypse Now" panose="020B06030503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1447800"/>
          </a:xfrm>
          <a:solidFill>
            <a:schemeClr val="tx1">
              <a:alpha val="30000"/>
            </a:schemeClr>
          </a:solidFill>
        </p:spPr>
        <p:txBody>
          <a:bodyPr anchor="ctr"/>
          <a:lstStyle/>
          <a:p>
            <a:r>
              <a:rPr lang="en-US" b="1" dirty="0" smtClean="0"/>
              <a:t>Thomas McHale</a:t>
            </a:r>
          </a:p>
          <a:p>
            <a:r>
              <a:rPr lang="en-US" b="1" dirty="0" smtClean="0"/>
              <a:t>Sri </a:t>
            </a:r>
            <a:r>
              <a:rPr lang="en-US" b="1" dirty="0" err="1" smtClean="0"/>
              <a:t>Kankanahalli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32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on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Whether there would be peace at all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Division of territory gained and lost during the war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</a:t>
            </a:r>
            <a:r>
              <a:rPr lang="en-US" sz="2200" dirty="0" smtClean="0"/>
              <a:t>eligious protection of Christians in the Ottoman Empire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Who could use the Danube for trade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Treatment of </a:t>
            </a:r>
            <a:r>
              <a:rPr lang="en-US" sz="2200" dirty="0" err="1" smtClean="0"/>
              <a:t>Circassian</a:t>
            </a:r>
            <a:r>
              <a:rPr lang="en-US" sz="2200" dirty="0" smtClean="0"/>
              <a:t> tribes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Who would control Russian trade routes in the Aland Islands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Russia’s right to maintain a navy in the Black Sea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Russia’s right to build forts on the coast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18760"/>
            <a:ext cx="87630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3505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Russia and France were war-weary, and ready to make an agreement</a:t>
            </a:r>
          </a:p>
          <a:p>
            <a:r>
              <a:rPr lang="en-US" sz="2200" dirty="0" smtClean="0"/>
              <a:t>Britain wanted the war to continue, to showcase Britain’s might</a:t>
            </a:r>
          </a:p>
          <a:p>
            <a:r>
              <a:rPr lang="en-US" sz="2200" dirty="0" smtClean="0"/>
              <a:t>The Ottoman Empire would do whatever Britain and France did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5181600"/>
            <a:ext cx="4191000" cy="9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BFO: </a:t>
            </a:r>
            <a:r>
              <a:rPr lang="en-US" sz="2200" dirty="0" smtClean="0"/>
              <a:t>10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Russia: </a:t>
            </a:r>
            <a:r>
              <a:rPr lang="en-US" sz="2200" dirty="0" smtClean="0"/>
              <a:t>15</a:t>
            </a:r>
            <a:endParaRPr lang="en-US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1119"/>
            <a:ext cx="4038600" cy="2524125"/>
          </a:xfrm>
          <a:ln w="50800" cmpd="dbl">
            <a:solidFill>
              <a:srgbClr val="FFC000"/>
            </a:solidFill>
          </a:ln>
        </p:spPr>
      </p:pic>
      <p:pic>
        <p:nvPicPr>
          <p:cNvPr id="9" name="Picture 2" descr="http://th04.deviantart.net/fs71/PRE/f/2012/234/9/1/new_russian_flag_by_thefieldsofice-d5c26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14825"/>
            <a:ext cx="970068" cy="596506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5815648" y="2808815"/>
            <a:ext cx="1447800" cy="960968"/>
          </a:xfrm>
          <a:prstGeom prst="wedgeEllipseCallout">
            <a:avLst>
              <a:gd name="adj1" fmla="val 9148"/>
              <a:gd name="adj2" fmla="val 98427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i</a:t>
            </a:r>
            <a:r>
              <a:rPr lang="en-US" sz="1600" b="1" dirty="0" err="1" smtClean="0">
                <a:solidFill>
                  <a:schemeClr val="tx1"/>
                </a:solidFill>
              </a:rPr>
              <a:t>’m</a:t>
            </a:r>
            <a:r>
              <a:rPr lang="en-US" sz="1600" b="1" dirty="0" smtClean="0">
                <a:solidFill>
                  <a:schemeClr val="tx1"/>
                </a:solidFill>
              </a:rPr>
              <a:t> down if you are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800600" y="2808815"/>
            <a:ext cx="1447800" cy="960968"/>
          </a:xfrm>
          <a:prstGeom prst="wedgeEllipseCallout">
            <a:avLst>
              <a:gd name="adj1" fmla="val -28864"/>
              <a:gd name="adj2" fmla="val 98427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guys can we stop fighting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934200" y="2808815"/>
            <a:ext cx="1371600" cy="960968"/>
          </a:xfrm>
          <a:prstGeom prst="wedgeEllipseCallout">
            <a:avLst>
              <a:gd name="adj1" fmla="val 29274"/>
              <a:gd name="adj2" fmla="val 101609"/>
            </a:avLst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GLORY TO BRITAIN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crwflags.com/fotw/images/t/tr_ot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27" y="4038600"/>
            <a:ext cx="993786" cy="662524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esources.woodlands-junior.kent.sch.uk/customs/images/u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00900" y="4314825"/>
            <a:ext cx="1190626" cy="596506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orldatlas.com/webimage/flags/countrys/zzzflags/frlarg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14825"/>
            <a:ext cx="906050" cy="605370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2362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BFO were concerned about Russia’s expansion and didn’t want them to keep the territory they gained</a:t>
            </a:r>
          </a:p>
          <a:p>
            <a:r>
              <a:rPr lang="en-US" sz="2200" dirty="0" smtClean="0"/>
              <a:t>Russia didn’t want to give up anything they had gained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5181600"/>
            <a:ext cx="4191000" cy="9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BFO: </a:t>
            </a:r>
            <a:r>
              <a:rPr lang="en-US" sz="2200" dirty="0" smtClean="0"/>
              <a:t>15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Russia: </a:t>
            </a:r>
            <a:r>
              <a:rPr lang="en-US" sz="2200" dirty="0" smtClean="0"/>
              <a:t>20</a:t>
            </a:r>
            <a:endParaRPr lang="en-US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345341"/>
            <a:ext cx="4038598" cy="3035680"/>
          </a:xfrm>
          <a:ln w="50800" cmpd="dbl">
            <a:solidFill>
              <a:srgbClr val="FFC00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05600" y="1659469"/>
            <a:ext cx="2286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rgbClr val="FFC000"/>
                </a:solidFill>
              </a:rPr>
              <a:t>TERRITORY</a:t>
            </a:r>
            <a:endParaRPr lang="en-US" sz="2200" b="1" dirty="0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122212" y="2102015"/>
            <a:ext cx="694150" cy="626531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th04.deviantart.net/fs71/PRE/f/2012/234/9/1/new_russian_flag_by_thefieldsofice-d5c26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32" y="4585094"/>
            <a:ext cx="970068" cy="596506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4724400" y="2610906"/>
            <a:ext cx="1371600" cy="721783"/>
          </a:xfrm>
          <a:prstGeom prst="wedgeEllipseCallout">
            <a:avLst>
              <a:gd name="adj1" fmla="val -17828"/>
              <a:gd name="adj2" fmla="val 203638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o</a:t>
            </a:r>
            <a:r>
              <a:rPr lang="en-US" sz="1600" b="1" dirty="0" smtClean="0">
                <a:solidFill>
                  <a:schemeClr val="tx1"/>
                </a:solidFill>
              </a:rPr>
              <a:t>k so </a:t>
            </a:r>
            <a:r>
              <a:rPr lang="en-US" sz="1600" b="1" dirty="0" err="1" smtClean="0">
                <a:solidFill>
                  <a:schemeClr val="tx1"/>
                </a:solidFill>
              </a:rPr>
              <a:t>i’m</a:t>
            </a:r>
            <a:r>
              <a:rPr lang="en-US" sz="1600" b="1" dirty="0" smtClean="0">
                <a:solidFill>
                  <a:schemeClr val="tx1"/>
                </a:solidFill>
              </a:rPr>
              <a:t> cutting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113165" y="2796586"/>
            <a:ext cx="1380067" cy="606423"/>
          </a:xfrm>
          <a:prstGeom prst="wedgeEllipseCallout">
            <a:avLst>
              <a:gd name="adj1" fmla="val -992"/>
              <a:gd name="adj2" fmla="val 221887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no </a:t>
            </a:r>
            <a:r>
              <a:rPr lang="en-US" sz="1600" b="1" dirty="0" err="1" smtClean="0">
                <a:solidFill>
                  <a:schemeClr val="tx1"/>
                </a:solidFill>
              </a:rPr>
              <a:t>i</a:t>
            </a:r>
            <a:r>
              <a:rPr lang="en-US" sz="1600" b="1" dirty="0" smtClean="0">
                <a:solidFill>
                  <a:schemeClr val="tx1"/>
                </a:solidFill>
              </a:rPr>
              <a:t> am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71" y="4267200"/>
            <a:ext cx="775168" cy="1019956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5" name="Oval Callout 14"/>
          <p:cNvSpPr/>
          <p:nvPr/>
        </p:nvSpPr>
        <p:spPr>
          <a:xfrm>
            <a:off x="7314549" y="2895600"/>
            <a:ext cx="1677051" cy="1032403"/>
          </a:xfrm>
          <a:prstGeom prst="wedgeEllipseCallout">
            <a:avLst>
              <a:gd name="adj1" fmla="val -5983"/>
              <a:gd name="adj2" fmla="val 76259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Cut-and-choose is envy-free.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562601" y="5635869"/>
            <a:ext cx="3256582" cy="606423"/>
          </a:xfrm>
          <a:prstGeom prst="wedgeEllipseCallout">
            <a:avLst>
              <a:gd name="adj1" fmla="val -9948"/>
              <a:gd name="adj2" fmla="val -108465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who are you and how did you get in my house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7" name="Picture 4" descr="http://www.worldatlas.com/webimage/flags/countrys/zzzflags/frlarg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85094"/>
            <a:ext cx="906050" cy="605370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26191"/>
            <a:ext cx="4038600" cy="2873980"/>
          </a:xfrm>
          <a:ln w="50800" cmpd="dbl">
            <a:solidFill>
              <a:srgbClr val="FFC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Orthodox Christians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2362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Russia kind of cared about the Orthodox Christians, but mainly used it as an excuse to invade the Ottomans</a:t>
            </a:r>
          </a:p>
          <a:p>
            <a:r>
              <a:rPr lang="en-US" sz="2200" dirty="0" smtClean="0"/>
              <a:t>BFO didn’t really care or have a cohesive view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5181600"/>
            <a:ext cx="4191000" cy="9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BFO: </a:t>
            </a:r>
            <a:r>
              <a:rPr lang="en-US" sz="2200" dirty="0"/>
              <a:t>2</a:t>
            </a:r>
            <a:endParaRPr lang="en-US" sz="22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Russia: </a:t>
            </a:r>
            <a:r>
              <a:rPr lang="en-US" sz="2200" dirty="0" smtClean="0"/>
              <a:t>5</a:t>
            </a:r>
            <a:endParaRPr lang="en-US" sz="2200" dirty="0"/>
          </a:p>
        </p:txBody>
      </p:sp>
      <p:pic>
        <p:nvPicPr>
          <p:cNvPr id="7" name="Picture 2" descr="http://th04.deviantart.net/fs71/PRE/f/2012/234/9/1/new_russian_flag_by_thefieldsofice-d5c26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19" y="4585094"/>
            <a:ext cx="970068" cy="596506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4984505" y="3008904"/>
            <a:ext cx="1981200" cy="801096"/>
          </a:xfrm>
          <a:prstGeom prst="wedgeEllipseCallout">
            <a:avLst>
              <a:gd name="adj1" fmla="val -22562"/>
              <a:gd name="adj2" fmla="val 132975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</a:t>
            </a:r>
            <a:r>
              <a:rPr lang="en-US" sz="1600" b="1" dirty="0" smtClean="0">
                <a:solidFill>
                  <a:schemeClr val="tx1"/>
                </a:solidFill>
              </a:rPr>
              <a:t>o you really care about these guys?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http://resources.woodlands-junior.kent.sch.uk/customs/images/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84505" y="4585094"/>
            <a:ext cx="1190626" cy="596506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7086600" y="3152806"/>
            <a:ext cx="1524000" cy="513291"/>
          </a:xfrm>
          <a:prstGeom prst="wedgeEllipseCallout">
            <a:avLst>
              <a:gd name="adj1" fmla="val 5974"/>
              <a:gd name="adj2" fmla="val 210142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nah not really lol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157546" y="3901644"/>
            <a:ext cx="1447800" cy="561038"/>
          </a:xfrm>
          <a:prstGeom prst="wedgeEllipseCallout">
            <a:avLst>
              <a:gd name="adj1" fmla="val -42801"/>
              <a:gd name="adj2" fmla="val 103795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yeah me neither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the Danube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2971799"/>
          </a:xfrm>
        </p:spPr>
        <p:txBody>
          <a:bodyPr>
            <a:noAutofit/>
          </a:bodyPr>
          <a:lstStyle/>
          <a:p>
            <a:r>
              <a:rPr lang="en-US" sz="2200" dirty="0" smtClean="0"/>
              <a:t>BFO and Russia both considered the Danube a major trading resource</a:t>
            </a:r>
          </a:p>
          <a:p>
            <a:r>
              <a:rPr lang="en-US" sz="2200" dirty="0" smtClean="0"/>
              <a:t>BFO wanted to control it, so it could control access to the Black Sea</a:t>
            </a:r>
          </a:p>
          <a:p>
            <a:r>
              <a:rPr lang="en-US" sz="2200" dirty="0" smtClean="0"/>
              <a:t>Russia valued it, but valued the actual Black Sea more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5181600"/>
            <a:ext cx="4191000" cy="9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BFO: </a:t>
            </a:r>
            <a:r>
              <a:rPr lang="en-US" sz="2200" dirty="0" smtClean="0"/>
              <a:t>15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Russia: </a:t>
            </a:r>
            <a:r>
              <a:rPr lang="en-US" sz="2200" dirty="0" smtClean="0"/>
              <a:t>12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505869"/>
            <a:ext cx="3924300" cy="2714625"/>
          </a:xfrm>
          <a:ln w="50800" cmpd="dbl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9782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Circassian</a:t>
            </a:r>
            <a:r>
              <a:rPr lang="en-US" dirty="0" smtClean="0"/>
              <a:t> Tribes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352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Tribes which Britain had convinced to rebel against Russia</a:t>
            </a:r>
          </a:p>
          <a:p>
            <a:r>
              <a:rPr lang="en-US" sz="2200" dirty="0" smtClean="0"/>
              <a:t>Britain wanted to make sure they weren’t harmed, but didn’t care THAT much</a:t>
            </a:r>
          </a:p>
          <a:p>
            <a:r>
              <a:rPr lang="en-US" sz="2200" dirty="0" smtClean="0"/>
              <a:t>Russia wanted to do whatever it wanted to them, but it wasn’t really a major issue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5181600"/>
            <a:ext cx="4191000" cy="9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BFO: </a:t>
            </a:r>
            <a:r>
              <a:rPr lang="en-US" sz="2200" dirty="0"/>
              <a:t>3</a:t>
            </a:r>
            <a:endParaRPr lang="en-US" sz="22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Russia: </a:t>
            </a:r>
            <a:r>
              <a:rPr lang="en-US" sz="2200" dirty="0"/>
              <a:t>5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09308"/>
            <a:ext cx="2095500" cy="2667000"/>
          </a:xfrm>
          <a:ln w="50800" cmpd="dbl">
            <a:solidFill>
              <a:srgbClr val="FFC000"/>
            </a:solidFill>
          </a:ln>
        </p:spPr>
      </p:pic>
      <p:pic>
        <p:nvPicPr>
          <p:cNvPr id="8" name="Picture 2" descr="http://resources.woodlands-junior.kent.sch.uk/customs/images/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57800" y="5575694"/>
            <a:ext cx="1190626" cy="596506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h04.deviantart.net/fs71/PRE/f/2012/234/9/1/new_russian_flag_by_thefieldsofice-d5c26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32" y="5575694"/>
            <a:ext cx="970068" cy="596506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5114192" y="3810000"/>
            <a:ext cx="2209800" cy="1066800"/>
          </a:xfrm>
          <a:prstGeom prst="wedgeEllipseCallout">
            <a:avLst>
              <a:gd name="adj1" fmla="val -14291"/>
              <a:gd name="adj2" fmla="val 106430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you really want to hurt these incredibly nice people?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391400" y="4233924"/>
            <a:ext cx="990600" cy="389467"/>
          </a:xfrm>
          <a:prstGeom prst="wedgeEllipseCallout">
            <a:avLst>
              <a:gd name="adj1" fmla="val 30542"/>
              <a:gd name="adj2" fmla="val 278208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yes.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556799" y="4917409"/>
            <a:ext cx="1083733" cy="503767"/>
          </a:xfrm>
          <a:prstGeom prst="wedgeEllipseCallout">
            <a:avLst>
              <a:gd name="adj1" fmla="val -50186"/>
              <a:gd name="adj2" fmla="val 116360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kk</a:t>
            </a:r>
            <a:r>
              <a:rPr lang="en-US" sz="1600" b="1" dirty="0" smtClean="0">
                <a:solidFill>
                  <a:schemeClr val="tx1"/>
                </a:solidFill>
              </a:rPr>
              <a:t> go for it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the Aland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352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Islands which Russia had sea routes along</a:t>
            </a:r>
          </a:p>
          <a:p>
            <a:r>
              <a:rPr lang="en-US" sz="2200" dirty="0" smtClean="0"/>
              <a:t>BFO wanted Russia to lose control, in order to limit its trade/naval power</a:t>
            </a:r>
          </a:p>
          <a:p>
            <a:r>
              <a:rPr lang="en-US" sz="2200" dirty="0" smtClean="0"/>
              <a:t>Russia wanted to keep them, but recognized its navy was not a match for Britain’s or France’s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5181600"/>
            <a:ext cx="4191000" cy="9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BFO: </a:t>
            </a:r>
            <a:r>
              <a:rPr lang="en-US" sz="2200" dirty="0" smtClean="0"/>
              <a:t>15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Russia: </a:t>
            </a:r>
            <a:r>
              <a:rPr lang="en-US" sz="2200" dirty="0" smtClean="0"/>
              <a:t>10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4532"/>
            <a:ext cx="3886200" cy="1937300"/>
          </a:xfrm>
          <a:ln w="50800" cmpd="dbl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088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Russia’s Navy in the Black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352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BFO’s main focus was limiting Russian expansion into the Black Sea</a:t>
            </a:r>
          </a:p>
          <a:p>
            <a:r>
              <a:rPr lang="en-US" sz="2200" dirty="0" smtClean="0"/>
              <a:t>BFO was most concerned about Russia’s navy</a:t>
            </a:r>
          </a:p>
          <a:p>
            <a:r>
              <a:rPr lang="en-US" sz="2200" dirty="0" smtClean="0"/>
              <a:t>Russia cared a lot about its navy, but cared more about their right to build forts along the sea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5181600"/>
            <a:ext cx="4191000" cy="9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BFO: </a:t>
            </a:r>
            <a:r>
              <a:rPr lang="en-US" sz="2200" dirty="0" smtClean="0"/>
              <a:t>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Russia: </a:t>
            </a:r>
            <a:r>
              <a:rPr lang="en-US" sz="2200" dirty="0" smtClean="0"/>
              <a:t>13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ln w="50800" cmpd="dbl">
            <a:solidFill>
              <a:srgbClr val="FFC000"/>
            </a:solidFill>
          </a:ln>
        </p:spPr>
      </p:pic>
      <p:sp>
        <p:nvSpPr>
          <p:cNvPr id="11" name="Oval Callout 10"/>
          <p:cNvSpPr/>
          <p:nvPr/>
        </p:nvSpPr>
        <p:spPr>
          <a:xfrm>
            <a:off x="4706582" y="2895600"/>
            <a:ext cx="1618018" cy="886292"/>
          </a:xfrm>
          <a:prstGeom prst="wedgeEllipseCallout">
            <a:avLst>
              <a:gd name="adj1" fmla="val 6381"/>
              <a:gd name="adj2" fmla="val 94171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m</a:t>
            </a: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uch economic potential. wow.</a:t>
            </a:r>
            <a:endParaRPr lang="en-US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 descr="http://resources.woodlands-junior.kent.sch.uk/customs/images/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62774" y="4585094"/>
            <a:ext cx="1190626" cy="596506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6705600" y="2954815"/>
            <a:ext cx="1905001" cy="827077"/>
          </a:xfrm>
          <a:prstGeom prst="wedgeEllipseCallout">
            <a:avLst>
              <a:gd name="adj1" fmla="val -7590"/>
              <a:gd name="adj2" fmla="val 137707"/>
            </a:avLst>
          </a:prstGeom>
          <a:solidFill>
            <a:schemeClr val="bg1"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why are you a dog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5400" y="4267200"/>
            <a:ext cx="93468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Russia’s Forts in the Black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352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Britain wanted to use this point to force Russia out of the peace settlement, and the others didn’t want Russia to build forts either</a:t>
            </a:r>
          </a:p>
          <a:p>
            <a:r>
              <a:rPr lang="en-US" sz="2200" dirty="0" smtClean="0"/>
              <a:t>Russia cared a lot about its right to build forts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5181600"/>
            <a:ext cx="4191000" cy="9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FCDDC4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BFO: </a:t>
            </a:r>
            <a:r>
              <a:rPr lang="en-US" sz="2200" dirty="0" smtClean="0"/>
              <a:t>15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Russia: </a:t>
            </a:r>
            <a:r>
              <a:rPr lang="en-US" sz="2200" dirty="0" smtClean="0"/>
              <a:t>20</a:t>
            </a:r>
            <a:endParaRPr lang="en-US" sz="2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9429"/>
            <a:ext cx="4038600" cy="2687504"/>
          </a:xfrm>
          <a:ln w="50800" cmpd="dbl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3715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Breakdown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8611064"/>
              </p:ext>
            </p:extLst>
          </p:nvPr>
        </p:nvGraphicFramePr>
        <p:xfrm>
          <a:off x="457200" y="1752600"/>
          <a:ext cx="8229600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Issue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BFO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Russia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End of the war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10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15</a:t>
                      </a:r>
                      <a:endParaRPr lang="en-US" b="1" u="sng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Territory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15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20</a:t>
                      </a:r>
                      <a:endParaRPr lang="en-US" b="1" u="sng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Religious protection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2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5</a:t>
                      </a:r>
                      <a:endParaRPr lang="en-US" b="1" u="sng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Control of the Danube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15</a:t>
                      </a:r>
                      <a:endParaRPr lang="en-US" b="1" u="sng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12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odoni MT" panose="02070603080606020203" pitchFamily="18" charset="0"/>
                        </a:rPr>
                        <a:t>Circassian</a:t>
                      </a:r>
                      <a:r>
                        <a:rPr lang="en-US" dirty="0" smtClean="0">
                          <a:latin typeface="Bodoni MT" panose="02070603080606020203" pitchFamily="18" charset="0"/>
                        </a:rPr>
                        <a:t> tribes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3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5</a:t>
                      </a:r>
                      <a:endParaRPr lang="en-US" b="1" u="sng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Aland Islands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15</a:t>
                      </a:r>
                      <a:endParaRPr lang="en-US" b="1" u="sng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10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Black Sea: Navy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25</a:t>
                      </a:r>
                      <a:endParaRPr lang="en-US" b="1" u="sng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13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Black Sea: Forts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doni MT" panose="02070603080606020203" pitchFamily="18" charset="0"/>
                        </a:rPr>
                        <a:t>15</a:t>
                      </a:r>
                      <a:endParaRPr lang="en-US" dirty="0">
                        <a:latin typeface="Bodoni MT" panose="020706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  <a:latin typeface="Bodoni MT" panose="02070603080606020203" pitchFamily="18" charset="0"/>
                        </a:rPr>
                        <a:t>20</a:t>
                      </a:r>
                      <a:endParaRPr lang="en-US" b="1" u="sng" dirty="0">
                        <a:solidFill>
                          <a:schemeClr val="tx1"/>
                        </a:solidFill>
                        <a:latin typeface="Bodoni MT" panose="02070603080606020203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latin typeface="Bodoni MT" panose="02070603080606020203" pitchFamily="18" charset="0"/>
                        </a:rPr>
                        <a:t>Total</a:t>
                      </a:r>
                      <a:endParaRPr lang="en-US" b="1" u="sng" dirty="0">
                        <a:latin typeface="Bodoni MT" panose="02070603080606020203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latin typeface="Bodoni MT" panose="02070603080606020203" pitchFamily="18" charset="0"/>
                        </a:rPr>
                        <a:t>55</a:t>
                      </a:r>
                      <a:endParaRPr lang="en-US" b="1" u="sng" dirty="0">
                        <a:latin typeface="Bodoni MT" panose="02070603080606020203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latin typeface="Bodoni MT" panose="02070603080606020203" pitchFamily="18" charset="0"/>
                        </a:rPr>
                        <a:t>65</a:t>
                      </a:r>
                      <a:endParaRPr lang="en-US" b="1" u="sng" dirty="0">
                        <a:latin typeface="Bodoni MT" panose="02070603080606020203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28" y="1798637"/>
            <a:ext cx="5847544" cy="4525962"/>
          </a:xfrm>
          <a:ln w="50800" cmpd="dbl">
            <a:solidFill>
              <a:srgbClr val="FFC0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FC000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State of Europe: 1800s-1850s</a:t>
            </a:r>
            <a:endParaRPr lang="en-US" dirty="0">
              <a:latin typeface="Apocalypse Now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Winner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Selected </a:t>
            </a:r>
            <a:r>
              <a:rPr lang="en-US" b="1" dirty="0" smtClean="0"/>
              <a:t>territory</a:t>
            </a:r>
            <a:r>
              <a:rPr lang="en-US" dirty="0" smtClean="0"/>
              <a:t> as the item to split</a:t>
            </a:r>
          </a:p>
          <a:p>
            <a:pPr lvl="1"/>
            <a:r>
              <a:rPr lang="en-US" dirty="0" smtClean="0"/>
              <a:t>55 + 15x = 65 - 20x</a:t>
            </a:r>
          </a:p>
          <a:p>
            <a:pPr lvl="1"/>
            <a:r>
              <a:rPr lang="en-US" dirty="0"/>
              <a:t>x</a:t>
            </a:r>
            <a:r>
              <a:rPr lang="en-US" dirty="0" smtClean="0"/>
              <a:t> = 0.285</a:t>
            </a:r>
          </a:p>
          <a:p>
            <a:r>
              <a:rPr lang="en-US" dirty="0" smtClean="0"/>
              <a:t>What this means in context:</a:t>
            </a:r>
          </a:p>
          <a:p>
            <a:pPr lvl="1"/>
            <a:r>
              <a:rPr lang="en-US" dirty="0" smtClean="0"/>
              <a:t>Russia returns the city of Kars, which it had captured during the war (its only major victory)</a:t>
            </a:r>
          </a:p>
          <a:p>
            <a:pPr lvl="1"/>
            <a:r>
              <a:rPr lang="en-US" dirty="0" smtClean="0"/>
              <a:t>Russia keeps the region of Bessarabia, which it had seized from the Ottomans in the early 1800s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7467600"/>
            <a:ext cx="1688889" cy="2222222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702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2963E-6 L 0.00017 -0.3025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Winner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war ends</a:t>
            </a:r>
          </a:p>
          <a:p>
            <a:r>
              <a:rPr lang="en-US" dirty="0" smtClean="0"/>
              <a:t>Russia keeps Bessarabia and returns Kars</a:t>
            </a:r>
          </a:p>
          <a:p>
            <a:r>
              <a:rPr lang="en-US" dirty="0" smtClean="0"/>
              <a:t>Orthodox Christians are protected by Russia</a:t>
            </a:r>
          </a:p>
          <a:p>
            <a:r>
              <a:rPr lang="en-US" dirty="0" smtClean="0"/>
              <a:t>BFO gets control of the Danube</a:t>
            </a:r>
          </a:p>
          <a:p>
            <a:r>
              <a:rPr lang="en-US" dirty="0" smtClean="0"/>
              <a:t>Russia can do what it wants with the </a:t>
            </a:r>
            <a:r>
              <a:rPr lang="en-US" dirty="0" err="1" smtClean="0"/>
              <a:t>Circassians</a:t>
            </a:r>
            <a:endParaRPr lang="en-US" dirty="0" smtClean="0"/>
          </a:p>
          <a:p>
            <a:r>
              <a:rPr lang="en-US" dirty="0" smtClean="0"/>
              <a:t>Russia </a:t>
            </a:r>
            <a:r>
              <a:rPr lang="en-US" b="1" dirty="0" smtClean="0"/>
              <a:t>cannot</a:t>
            </a:r>
            <a:r>
              <a:rPr lang="en-US" dirty="0" smtClean="0"/>
              <a:t> build forts on the Aland Islands</a:t>
            </a:r>
          </a:p>
          <a:p>
            <a:r>
              <a:rPr lang="en-US" dirty="0" smtClean="0"/>
              <a:t>Russia </a:t>
            </a:r>
            <a:r>
              <a:rPr lang="en-US" b="1" dirty="0" smtClean="0"/>
              <a:t>cannot</a:t>
            </a:r>
            <a:r>
              <a:rPr lang="en-US" dirty="0" smtClean="0"/>
              <a:t> build a navy in the Black Sea</a:t>
            </a:r>
          </a:p>
          <a:p>
            <a:r>
              <a:rPr lang="en-US" dirty="0" smtClean="0"/>
              <a:t>Russia </a:t>
            </a:r>
            <a:r>
              <a:rPr lang="en-US" b="1" dirty="0" smtClean="0"/>
              <a:t>can</a:t>
            </a:r>
            <a:r>
              <a:rPr lang="en-US" dirty="0" smtClean="0"/>
              <a:t> build forts along the coasts of the Black Sea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1800" y="2376577"/>
            <a:ext cx="3200400" cy="4361706"/>
          </a:xfrm>
          <a:prstGeom prst="rect">
            <a:avLst/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war ends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Russia loses a third of Bessarabia and all of the territory surrounding Kars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Orthodox Christians are protected, but by the French, not Russia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Danube was neutralized, preventing anyone from building forts along it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Russia can do what it wants with the </a:t>
            </a:r>
            <a:r>
              <a:rPr lang="en-US" dirty="0" err="1" smtClean="0"/>
              <a:t>Circassians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07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Aland Islands were neutralized, preventing Russia from building forts along it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Russia wasn’t allowed to build a navy in the Black Sea, but could maintain ports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Russia was not allowed to keep forts along the Black Sea, but can keep some along the Azov Sea, north of the Black Sea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48" y="2819400"/>
            <a:ext cx="3409704" cy="1981200"/>
          </a:xfrm>
          <a:prstGeom prst="rect">
            <a:avLst/>
          </a:prstGeom>
          <a:ln w="50800" cmpd="dbl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681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Fairly accurate, but in the actual Treaty of Paris, many more items were split</a:t>
            </a:r>
          </a:p>
          <a:p>
            <a:r>
              <a:rPr lang="en-US" dirty="0" smtClean="0"/>
              <a:t>The majority of discrepancies can be attributed to two things</a:t>
            </a:r>
          </a:p>
          <a:p>
            <a:pPr lvl="1"/>
            <a:r>
              <a:rPr lang="en-US" dirty="0" smtClean="0"/>
              <a:t>The AW method is designed to split one item, not several</a:t>
            </a:r>
          </a:p>
          <a:p>
            <a:pPr lvl="1"/>
            <a:r>
              <a:rPr lang="en-US" dirty="0" smtClean="0"/>
              <a:t>Russia was more willing to compromise because public opinion of the war had fallen rapidly,  creating internal pressure</a:t>
            </a:r>
          </a:p>
          <a:p>
            <a:r>
              <a:rPr lang="en-US" dirty="0" smtClean="0"/>
              <a:t>In the end, the Crimean War majorly altered the balance of power in Europe</a:t>
            </a:r>
          </a:p>
        </p:txBody>
      </p:sp>
    </p:spTree>
    <p:extLst>
      <p:ext uri="{BB962C8B-B14F-4D97-AF65-F5344CB8AC3E}">
        <p14:creationId xmlns:p14="http://schemas.microsoft.com/office/powerpoint/2010/main" val="1148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Curtiss</a:t>
            </a:r>
            <a:r>
              <a:rPr lang="en-US" dirty="0"/>
              <a:t>, J.S. (1979). </a:t>
            </a:r>
            <a:r>
              <a:rPr lang="en-US" i="1" dirty="0" smtClean="0"/>
              <a:t>Russia’s </a:t>
            </a:r>
            <a:r>
              <a:rPr lang="en-US" i="1" dirty="0"/>
              <a:t>Crimean War</a:t>
            </a:r>
            <a:r>
              <a:rPr lang="en-US" dirty="0"/>
              <a:t>. Durham, North Carolina: Duke </a:t>
            </a:r>
            <a:r>
              <a:rPr lang="en-US" dirty="0" smtClean="0"/>
              <a:t>University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Cook</a:t>
            </a:r>
            <a:r>
              <a:rPr lang="en-US" dirty="0"/>
              <a:t>, B. W. (Ed.). (1973). </a:t>
            </a:r>
            <a:r>
              <a:rPr lang="en-US" i="1" dirty="0"/>
              <a:t>The Crimean War: Pro and Con</a:t>
            </a:r>
            <a:r>
              <a:rPr lang="en-US" dirty="0"/>
              <a:t>. New York, New York: Garland.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Ffrench</a:t>
            </a:r>
            <a:r>
              <a:rPr lang="en-US" dirty="0" smtClean="0"/>
              <a:t> </a:t>
            </a:r>
            <a:r>
              <a:rPr lang="en-US" dirty="0"/>
              <a:t>Blake, R.L.V. (1972). </a:t>
            </a:r>
            <a:r>
              <a:rPr lang="en-US" i="1" dirty="0"/>
              <a:t>The Crimean War</a:t>
            </a:r>
            <a:r>
              <a:rPr lang="en-US" dirty="0"/>
              <a:t>. Hamden, Connecticut: Archon Books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Lambert</a:t>
            </a:r>
            <a:r>
              <a:rPr lang="en-US" dirty="0"/>
              <a:t>, A. (1994). </a:t>
            </a:r>
            <a:r>
              <a:rPr lang="en-US" i="1" dirty="0"/>
              <a:t>The War Correspondents: The Crimean War</a:t>
            </a:r>
            <a:r>
              <a:rPr lang="en-US" dirty="0"/>
              <a:t>. Phoenix Mill. United </a:t>
            </a:r>
            <a:r>
              <a:rPr lang="en-US" dirty="0" smtClean="0"/>
              <a:t>Kingdom: Alan </a:t>
            </a:r>
            <a:r>
              <a:rPr lang="en-US" dirty="0"/>
              <a:t>Sutton </a:t>
            </a:r>
            <a:r>
              <a:rPr lang="en-US" dirty="0" smtClean="0"/>
              <a:t>Publishing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Roddy, Zach Alexander. (2013). “Doge with Russian hat.” Oakland </a:t>
            </a:r>
            <a:r>
              <a:rPr lang="en-US" dirty="0" smtClean="0"/>
              <a:t>Hall, College Park: </a:t>
            </a:r>
            <a:r>
              <a:rPr lang="en-US" dirty="0" smtClean="0"/>
              <a:t>Adobe Photoshop. 21 November 2013. FDA </a:t>
            </a:r>
            <a:r>
              <a:rPr lang="en-US" dirty="0" smtClean="0"/>
              <a:t>approved. No </a:t>
            </a:r>
            <a:r>
              <a:rPr lang="en-US" dirty="0" smtClean="0"/>
              <a:t>animals harmed.</a:t>
            </a:r>
          </a:p>
        </p:txBody>
      </p:sp>
    </p:spTree>
    <p:extLst>
      <p:ext uri="{BB962C8B-B14F-4D97-AF65-F5344CB8AC3E}">
        <p14:creationId xmlns:p14="http://schemas.microsoft.com/office/powerpoint/2010/main" val="24122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</a:t>
            </a:r>
            <a:r>
              <a:rPr lang="en-US" dirty="0" smtClean="0"/>
              <a:t>://www.allworldwars.com/Crimean-War-Photographs-by-Roger-Fenton-1855.html</a:t>
            </a:r>
          </a:p>
          <a:p>
            <a:r>
              <a:rPr lang="en-US" dirty="0"/>
              <a:t>http://www.cglearn.it/mysite/wp-content/uploads/2012/08/afternoon-tea-high-tea.jpg</a:t>
            </a:r>
            <a:endParaRPr lang="en-US" dirty="0" smtClean="0"/>
          </a:p>
          <a:p>
            <a:r>
              <a:rPr lang="en-US" dirty="0"/>
              <a:t>http://www.clas.ufl.edu/users/oren/Ottoman%20Empire,%20decline.gif</a:t>
            </a:r>
          </a:p>
          <a:p>
            <a:r>
              <a:rPr lang="en-US" dirty="0"/>
              <a:t>http</a:t>
            </a:r>
            <a:r>
              <a:rPr lang="en-US" dirty="0" smtClean="0"/>
              <a:t>://www.cs.umd.edu</a:t>
            </a:r>
            <a:r>
              <a:rPr lang="en-US" dirty="0"/>
              <a:t>/~gasarch/PICTURES/billvdw.jpg</a:t>
            </a:r>
          </a:p>
          <a:p>
            <a:r>
              <a:rPr lang="en-US" dirty="0"/>
              <a:t>http://deltas.usgs.gov/images/danube.jpg</a:t>
            </a:r>
          </a:p>
          <a:p>
            <a:r>
              <a:rPr lang="en-US" dirty="0"/>
              <a:t>http://media.web.britannica.com/eb-media/74/92674-004-3F09657D.jpg</a:t>
            </a:r>
          </a:p>
          <a:p>
            <a:r>
              <a:rPr lang="en-US" dirty="0" smtClean="0"/>
              <a:t>http://upload.wikimedia.org/wikipedia/commons/2/2e/Panorama_dentro.JPG</a:t>
            </a:r>
          </a:p>
          <a:p>
            <a:r>
              <a:rPr lang="en-US" dirty="0"/>
              <a:t>http</a:t>
            </a:r>
            <a:r>
              <a:rPr lang="en-US" dirty="0" smtClean="0"/>
              <a:t>://www.orthodoxinfo.com/images/decani/brotherhood.jpg</a:t>
            </a:r>
            <a:endParaRPr lang="en-US" dirty="0"/>
          </a:p>
          <a:p>
            <a:r>
              <a:rPr lang="en-US" dirty="0"/>
              <a:t>http</a:t>
            </a:r>
            <a:r>
              <a:rPr lang="en-US" dirty="0" smtClean="0"/>
              <a:t>://www.prints-4-u.com/store/image2/P1251854/P1251854333.jpg</a:t>
            </a:r>
            <a:endParaRPr lang="en-US" dirty="0"/>
          </a:p>
          <a:p>
            <a:r>
              <a:rPr lang="en-US" dirty="0" smtClean="0"/>
              <a:t>http://www.russianwarrior.com/STMMain.htm?1854_crimeanhist.htm&amp;1</a:t>
            </a:r>
          </a:p>
          <a:p>
            <a:r>
              <a:rPr lang="en-US" dirty="0" smtClean="0"/>
              <a:t>http://www.worldatlas.com/webimage/countrys/europe/fialand.gif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22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</a:t>
            </a:r>
            <a:r>
              <a:rPr lang="en-US" dirty="0" smtClean="0"/>
              <a:t>of Europe</a:t>
            </a:r>
            <a:r>
              <a:rPr lang="en-US" dirty="0"/>
              <a:t>: 1800s-1850s</a:t>
            </a:r>
            <a:endParaRPr lang="en-US" dirty="0">
              <a:latin typeface="Apocalypse Now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Britain and France expanded</a:t>
            </a:r>
          </a:p>
          <a:p>
            <a:r>
              <a:rPr lang="en-US" dirty="0" smtClean="0"/>
              <a:t>Russia fell behind</a:t>
            </a:r>
          </a:p>
          <a:p>
            <a:r>
              <a:rPr lang="en-US" dirty="0" smtClean="0"/>
              <a:t>Russia tried to establish ports and a navy in the Black Sea</a:t>
            </a:r>
          </a:p>
          <a:p>
            <a:r>
              <a:rPr lang="en-US" dirty="0" smtClean="0"/>
              <a:t>Britain and France grew wary of Russia’s expansionism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0256"/>
            <a:ext cx="4038599" cy="3125851"/>
          </a:xfrm>
          <a:ln w="50800" cmpd="dbl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60078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Also, the Ottoman Empire was collapsing</a:t>
            </a:r>
          </a:p>
          <a:p>
            <a:pPr lvl="1"/>
            <a:r>
              <a:rPr lang="en-US" dirty="0" smtClean="0"/>
              <a:t>Religious conflicts between Muslims and Orthodox Christians</a:t>
            </a:r>
          </a:p>
          <a:p>
            <a:r>
              <a:rPr lang="en-US" dirty="0" smtClean="0"/>
              <a:t>Russia saw an opportunity to secure valuable 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0256"/>
            <a:ext cx="4038599" cy="3125851"/>
          </a:xfrm>
          <a:ln w="50800" cmpd="dbl">
            <a:solidFill>
              <a:srgbClr val="FFC000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/>
              <a:t>State of Europe: 1800s-1850s</a:t>
            </a:r>
            <a:endParaRPr lang="en-US" dirty="0">
              <a:latin typeface="Apocalypse Now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Crimean War</a:t>
            </a:r>
            <a:endParaRPr lang="en-US" dirty="0">
              <a:latin typeface="Apocalypse Now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>
            <a:noAutofit/>
          </a:bodyPr>
          <a:lstStyle/>
          <a:p>
            <a:r>
              <a:rPr lang="en-US" sz="2300" b="1" dirty="0" smtClean="0"/>
              <a:t>July 1853: </a:t>
            </a:r>
            <a:r>
              <a:rPr lang="en-US" sz="2300" dirty="0" smtClean="0"/>
              <a:t>Under pretense of protecting Orthodox Christians, Russia invades Moldavia and Wallachia, and sieges Ottoman forts lining the Danube River</a:t>
            </a:r>
          </a:p>
          <a:p>
            <a:r>
              <a:rPr lang="en-US" sz="2300" b="1" dirty="0" smtClean="0"/>
              <a:t>October 1853:</a:t>
            </a:r>
            <a:r>
              <a:rPr lang="en-US" sz="2300" dirty="0" smtClean="0"/>
              <a:t> Ottoman Empire declares war on Russia</a:t>
            </a:r>
          </a:p>
          <a:p>
            <a:r>
              <a:rPr lang="en-US" sz="2300" b="1" dirty="0" smtClean="0"/>
              <a:t>March 1854: </a:t>
            </a:r>
            <a:r>
              <a:rPr lang="en-US" sz="2300" dirty="0" smtClean="0"/>
              <a:t>France and England declare war on Russia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41787"/>
            <a:ext cx="4038600" cy="3842789"/>
          </a:xfrm>
          <a:ln w="50800" cmpd="dbl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377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>
            <a:noAutofit/>
          </a:bodyPr>
          <a:lstStyle/>
          <a:p>
            <a:r>
              <a:rPr lang="en-US" sz="2300" b="1" dirty="0" smtClean="0"/>
              <a:t>June 1854: </a:t>
            </a:r>
            <a:r>
              <a:rPr lang="en-US" sz="2300" dirty="0" smtClean="0"/>
              <a:t>The Austrian Empire enters the war on the side of the Ottomans</a:t>
            </a:r>
          </a:p>
          <a:p>
            <a:r>
              <a:rPr lang="en-US" sz="2300" dirty="0" smtClean="0"/>
              <a:t>This would have ended the war, if not for warmongering stirred up by British public opinion and newspapers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41787"/>
            <a:ext cx="4038600" cy="3842789"/>
          </a:xfrm>
          <a:ln w="50800" cmpd="dbl">
            <a:solidFill>
              <a:srgbClr val="FFC000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/>
              <a:t>The Crimean War</a:t>
            </a:r>
            <a:endParaRPr lang="en-US" dirty="0">
              <a:latin typeface="Apocalypse Now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Britain…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686800" cy="1066800"/>
          </a:xfrm>
        </p:spPr>
        <p:txBody>
          <a:bodyPr/>
          <a:lstStyle/>
          <a:p>
            <a:r>
              <a:rPr lang="en-US" dirty="0" smtClean="0"/>
              <a:t>A fantastical new creation known as the “photograph” had just been invented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39395"/>
            <a:ext cx="2133600" cy="1615846"/>
          </a:xfrm>
          <a:prstGeom prst="rect">
            <a:avLst/>
          </a:prstGeom>
          <a:ln w="50800" cmpd="dbl">
            <a:solidFill>
              <a:srgbClr val="FFC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137004"/>
            <a:ext cx="1883472" cy="1920646"/>
          </a:xfrm>
          <a:prstGeom prst="rect">
            <a:avLst/>
          </a:prstGeom>
          <a:ln w="50800" cmpd="dbl">
            <a:solidFill>
              <a:srgbClr val="FFC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67" y="4280004"/>
            <a:ext cx="2438398" cy="1892196"/>
          </a:xfrm>
          <a:prstGeom prst="rect">
            <a:avLst/>
          </a:prstGeom>
          <a:ln w="50800" cmpd="dbl">
            <a:solidFill>
              <a:srgbClr val="FFC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67" y="3063165"/>
            <a:ext cx="2726262" cy="2068324"/>
          </a:xfrm>
          <a:prstGeom prst="rect">
            <a:avLst/>
          </a:prstGeom>
          <a:ln w="50800" cmpd="dbl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702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Britain…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>
            <a:noAutofit/>
          </a:bodyPr>
          <a:lstStyle/>
          <a:p>
            <a:r>
              <a:rPr lang="en-US" sz="2300" dirty="0" smtClean="0"/>
              <a:t>The Crimean War was the first “media war”, where the public was kept up to date daily through newspapers and photographs</a:t>
            </a:r>
          </a:p>
          <a:p>
            <a:r>
              <a:rPr lang="en-US" sz="2300" dirty="0" smtClean="0"/>
              <a:t>This led to warmongering in newspapers, because the leaders wanted to demonstrate Britain’s military might</a:t>
            </a:r>
          </a:p>
          <a:p>
            <a:r>
              <a:rPr lang="en-US" sz="2300" dirty="0" smtClean="0"/>
              <a:t>A large part of why the war went on so long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58" y="1798637"/>
            <a:ext cx="3236683" cy="4525963"/>
          </a:xfrm>
          <a:ln w="50800" cmpd="dbl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0975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006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October 1854: </a:t>
            </a:r>
            <a:r>
              <a:rPr lang="en-US" sz="2200" dirty="0" smtClean="0"/>
              <a:t>British and French arrive at Sevastopol, the capital of the Crimean peninsula, and begin a siege</a:t>
            </a:r>
          </a:p>
          <a:p>
            <a:r>
              <a:rPr lang="en-US" sz="2200" b="1" dirty="0" smtClean="0"/>
              <a:t>February 1855: </a:t>
            </a:r>
            <a:r>
              <a:rPr lang="en-US" sz="2200" dirty="0" smtClean="0"/>
              <a:t>Tsar Nicholas catches influenza and dies</a:t>
            </a:r>
          </a:p>
          <a:p>
            <a:r>
              <a:rPr lang="en-US" sz="2200" b="1" dirty="0" smtClean="0"/>
              <a:t>September 1855: </a:t>
            </a:r>
            <a:r>
              <a:rPr lang="en-US" sz="2200" dirty="0" smtClean="0"/>
              <a:t>British and French capture Sevastopol, ending Russian and French will to continue the war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48706"/>
            <a:ext cx="4038600" cy="3028950"/>
          </a:xfrm>
          <a:ln w="50800" cmpd="dbl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7436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1300</Words>
  <Application>Microsoft Office PowerPoint</Application>
  <PresentationFormat>On-screen Show (4:3)</PresentationFormat>
  <Paragraphs>184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Comic Sans MS</vt:lpstr>
      <vt:lpstr>Bodoni MT</vt:lpstr>
      <vt:lpstr>Calibri</vt:lpstr>
      <vt:lpstr>Garamond</vt:lpstr>
      <vt:lpstr>Apocalypse Now</vt:lpstr>
      <vt:lpstr>Office Theme</vt:lpstr>
      <vt:lpstr>The Crimean War</vt:lpstr>
      <vt:lpstr>PowerPoint Presentation</vt:lpstr>
      <vt:lpstr>State of Europe: 1800s-1850s</vt:lpstr>
      <vt:lpstr>State of Europe: 1800s-1850s</vt:lpstr>
      <vt:lpstr>The Crimean War</vt:lpstr>
      <vt:lpstr>The Crimean War</vt:lpstr>
      <vt:lpstr>Meanwhile in Britain…</vt:lpstr>
      <vt:lpstr>Meanwhile in Britain…</vt:lpstr>
      <vt:lpstr>End of the War</vt:lpstr>
      <vt:lpstr>Items on the Table</vt:lpstr>
      <vt:lpstr>Peace or Not?</vt:lpstr>
      <vt:lpstr>Dividing Territory</vt:lpstr>
      <vt:lpstr>Protecting Orthodox Christians</vt:lpstr>
      <vt:lpstr>Control of the Danube</vt:lpstr>
      <vt:lpstr>The Circassian Tribes</vt:lpstr>
      <vt:lpstr>Control of the Aland Islands</vt:lpstr>
      <vt:lpstr>Russia’s Navy in the Black Sea</vt:lpstr>
      <vt:lpstr>Russia’s Forts in the Black Sea</vt:lpstr>
      <vt:lpstr>Final Breakdown</vt:lpstr>
      <vt:lpstr>Adjusted Winner</vt:lpstr>
      <vt:lpstr>Adjusted Winner Results</vt:lpstr>
      <vt:lpstr>Treaty of Paris</vt:lpstr>
      <vt:lpstr>Treaty of Paris</vt:lpstr>
      <vt:lpstr>Conclusion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Srihari</dc:creator>
  <cp:lastModifiedBy>Srihari</cp:lastModifiedBy>
  <cp:revision>291</cp:revision>
  <dcterms:created xsi:type="dcterms:W3CDTF">2013-11-19T17:31:29Z</dcterms:created>
  <dcterms:modified xsi:type="dcterms:W3CDTF">2013-11-24T01:55:31Z</dcterms:modified>
</cp:coreProperties>
</file>