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6" r:id="rId4"/>
    <p:sldId id="275" r:id="rId5"/>
    <p:sldId id="277" r:id="rId6"/>
    <p:sldId id="258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59" r:id="rId19"/>
    <p:sldId id="272" r:id="rId20"/>
    <p:sldId id="273" r:id="rId21"/>
    <p:sldId id="274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2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9A9A-B4B0-4B32-B8CD-2E25E95134C4}" type="datetimeFigureOut">
              <a:rPr lang="en-US" dirty="0"/>
              <a:pPr/>
              <a:t>12/4/2013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18A9-B687-4302-9395-2322403C6656}" type="datetimeFigureOut">
              <a:rPr lang="en-US" dirty="0"/>
              <a:pPr/>
              <a:t>12/4/2013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A684-0CB7-41E9-A4DF-5D1C2CA5BF6F}" type="datetimeFigureOut">
              <a:rPr lang="en-US" dirty="0"/>
              <a:pPr/>
              <a:t>12/4/2013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D7C35-9E19-4518-A4B2-3B09CD8CC756}" type="datetimeFigureOut">
              <a:rPr lang="en-US" dirty="0"/>
              <a:pPr/>
              <a:t>12/4/2013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6DA8-8897-4DDF-BFB6-5D83863C837A}" type="datetimeFigureOut">
              <a:rPr lang="en-US" dirty="0"/>
              <a:pPr/>
              <a:t>12/4/2013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BA708-C5F0-412D-90E2-1919F0D196AE}" type="datetimeFigureOut">
              <a:rPr lang="en-US" dirty="0"/>
              <a:pPr/>
              <a:t>12/4/2013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F8FA-EF43-4642-9368-3F4E33039BD9}" type="datetimeFigureOut">
              <a:rPr lang="en-US" dirty="0"/>
              <a:pPr/>
              <a:t>12/4/2013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721-B01C-4D5D-A3CA-2E5518383F10}" type="datetimeFigureOut">
              <a:rPr lang="en-US" dirty="0"/>
              <a:pPr/>
              <a:t>12/4/2013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513FEF9-69D0-4F8C-A336-59491FBEDC47}" type="datetimeFigureOut">
              <a:rPr lang="en-US" dirty="0"/>
              <a:pPr/>
              <a:t>12/4/2013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21DC-8981-44E6-BC8C-2BA8F673FFBB}" type="datetimeFigureOut">
              <a:rPr lang="en-US" dirty="0"/>
              <a:pPr/>
              <a:t>12/4/2013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D3-0140-4E75-8D7F-C0623D06DFD7}" type="datetimeFigureOut">
              <a:rPr lang="en-US" dirty="0"/>
              <a:pPr/>
              <a:t>12/4/2013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66F9-5B40-48E0-8DFD-99EF944CDD22}" type="datetimeFigureOut">
              <a:rPr lang="en-US" dirty="0"/>
              <a:pPr/>
              <a:t>12/4/2013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8D6B-2C72-4E21-9893-A649C6E2A47D}" type="datetimeFigureOut">
              <a:rPr lang="en-US" dirty="0"/>
              <a:pPr/>
              <a:t>12/4/2013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1C9-A66C-49F0-970E-F7B68D9109A0}" type="datetimeFigureOut">
              <a:rPr lang="en-US" dirty="0"/>
              <a:pPr/>
              <a:t>12/4/2013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AE78-96A2-4A23-B183-3B6DB4374FE7}" type="datetimeFigureOut">
              <a:rPr lang="en-US" dirty="0"/>
              <a:pPr/>
              <a:t>12/4/2013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0757-B101-4811-9189-10EB2F458E2D}" type="datetimeFigureOut">
              <a:rPr lang="en-US" dirty="0"/>
              <a:pPr/>
              <a:t>12/4/2013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C078-589F-40E3-816C-EE21D62B5BBA}" type="datetimeFigureOut">
              <a:rPr lang="en-US" dirty="0"/>
              <a:pPr/>
              <a:t>12/4/2013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04436-CA73-4D53-89B4-2A5C7347BF2F}" type="datetimeFigureOut">
              <a:rPr lang="en-US" dirty="0"/>
              <a:pPr/>
              <a:t>12/4/2013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Adjusted Winner Applied to the 2011 NFL CBA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Matt Renault and Joe Moleski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94436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Revenue Sharing and Television Contracts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Owners – 20 Points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The owners wanted more money off the top. Around $2.4 billion instead of $1 billion</a:t>
            </a:r>
          </a:p>
          <a:p>
            <a:r>
              <a:rPr lang="en-US" dirty="0" smtClean="0"/>
              <a:t>Wanted to increase their percentage of the remaining revenue (about 41%) because of an increase in costs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The NFLPA – 15 Points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The players want to remove the money off the top and divide everything instead.</a:t>
            </a:r>
          </a:p>
          <a:p>
            <a:r>
              <a:rPr lang="en-US" dirty="0" smtClean="0"/>
              <a:t>Wanted to remain around the same percentage they had (about 59%)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23411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Transparency of Financial Information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Owners – 15 Points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The owners don’t want to disclose anything (perhaps because they were really making more than enough money)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The NFLPA – 10 Points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The players want the owners to disclose financial information to prove they really need the money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741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Rookie Salaries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Owners – 25 Points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The owners want to impose a new rookie wage scale or salary cap to prevent exploding rookie contracts</a:t>
            </a:r>
          </a:p>
          <a:p>
            <a:r>
              <a:rPr lang="en-US" dirty="0" smtClean="0"/>
              <a:t>This is very important because it has essentially been a black hole for revenue</a:t>
            </a:r>
            <a:endParaRPr lang="en-US" dirty="0" smtClean="0"/>
          </a:p>
          <a:p>
            <a:r>
              <a:rPr lang="en-US" dirty="0" smtClean="0"/>
              <a:t>See: </a:t>
            </a:r>
            <a:r>
              <a:rPr lang="en-US" dirty="0" err="1" smtClean="0"/>
              <a:t>JeMarcus</a:t>
            </a:r>
            <a:r>
              <a:rPr lang="en-US" dirty="0" smtClean="0"/>
              <a:t> Russell’s $61 million contract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The NFLPA – 5 Points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Players don’t care about this (veterans are negotiating)</a:t>
            </a:r>
          </a:p>
          <a:p>
            <a:r>
              <a:rPr lang="en-US" dirty="0" smtClean="0"/>
              <a:t>Will use this as a bargaining chip to appease owners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65168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Season Length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Owners – 15 Points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Owners want to extend season to 18 games to make more money (increase league’s total revenue)</a:t>
            </a:r>
          </a:p>
          <a:p>
            <a:r>
              <a:rPr lang="en-US" dirty="0" smtClean="0"/>
              <a:t>Somewhat important, not as big as revenue percentage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The NFLPA – 20 Points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Players really want to keep season the same length for health reasons</a:t>
            </a:r>
          </a:p>
          <a:p>
            <a:r>
              <a:rPr lang="en-US" dirty="0" smtClean="0"/>
              <a:t>Same value as safety</a:t>
            </a:r>
            <a:r>
              <a:rPr lang="en-US" dirty="0" smtClean="0"/>
              <a:t>/health because players see it as a safety/health issue</a:t>
            </a:r>
            <a:endParaRPr lang="en-US" dirty="0" smtClean="0"/>
          </a:p>
          <a:p>
            <a:r>
              <a:rPr lang="en-US" dirty="0" smtClean="0"/>
              <a:t>Season had not been extended since 1978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986752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Agency Guidelines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Owners – 10 Points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The owners want unrestricted free agency to remain limited to 6 year veterans</a:t>
            </a:r>
          </a:p>
          <a:p>
            <a:r>
              <a:rPr lang="en-US" dirty="0" smtClean="0"/>
              <a:t>Prevents them giving massive contracts to players when rookie contract expires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The NFLPA – 15 Points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The players want this deadline moved up to 4 years in league</a:t>
            </a:r>
          </a:p>
          <a:p>
            <a:r>
              <a:rPr lang="en-US" dirty="0" smtClean="0"/>
              <a:t>This would allow players to make the money they deserve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021290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the Adjusted Winner Method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920240" y="2240281"/>
          <a:ext cx="7909561" cy="4160518"/>
        </p:xfrm>
        <a:graphic>
          <a:graphicData uri="http://schemas.openxmlformats.org/drawingml/2006/table">
            <a:tbl>
              <a:tblPr/>
              <a:tblGrid>
                <a:gridCol w="3559445"/>
                <a:gridCol w="2191233"/>
                <a:gridCol w="2158883"/>
              </a:tblGrid>
              <a:tr h="3528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bg1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The Owners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NFLPA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33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Salary Cap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10</a:t>
                      </a:r>
                      <a:endParaRPr lang="en-US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15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7065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Players Safety and Health Benefits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n-US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20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68804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Revenue Sharing and Television Contracts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20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15</a:t>
                      </a:r>
                      <a:endParaRPr lang="en-US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7065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Transparency of Financial Information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15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10</a:t>
                      </a:r>
                      <a:endParaRPr lang="en-US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33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Rookie Salaries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25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n-US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528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Season Length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15</a:t>
                      </a:r>
                      <a:endParaRPr lang="en-US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20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33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Free Agency Guidelines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10</a:t>
                      </a:r>
                      <a:endParaRPr lang="en-US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15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528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TOTAL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60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70</a:t>
                      </a:r>
                      <a:endParaRPr lang="en-US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291045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Adjusted Winner Showing Rations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015786" y="2107779"/>
          <a:ext cx="7979553" cy="4361337"/>
        </p:xfrm>
        <a:graphic>
          <a:graphicData uri="http://schemas.openxmlformats.org/drawingml/2006/table">
            <a:tbl>
              <a:tblPr/>
              <a:tblGrid>
                <a:gridCol w="2869178"/>
                <a:gridCol w="1766571"/>
                <a:gridCol w="1734872"/>
                <a:gridCol w="1608932"/>
              </a:tblGrid>
              <a:tr h="3699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The Owners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NFLPA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Ratios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496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Salary Cap</a:t>
                      </a:r>
                      <a:endParaRPr lang="en-US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10</a:t>
                      </a:r>
                      <a:endParaRPr lang="en-US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15</a:t>
                      </a:r>
                      <a:endParaRPr lang="en-US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1.5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406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Players Safety and Health Benefits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n-US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20</a:t>
                      </a:r>
                      <a:endParaRPr lang="en-US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4.0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212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Revenue Sharing and Television Contracts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20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15</a:t>
                      </a:r>
                      <a:endParaRPr lang="en-US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406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Transparency of Financial Information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15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10</a:t>
                      </a:r>
                      <a:endParaRPr lang="en-US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96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Rookie Salaries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25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n-US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99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Season Length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15</a:t>
                      </a:r>
                      <a:endParaRPr lang="en-US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20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1.333</a:t>
                      </a:r>
                      <a:endParaRPr lang="en-US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496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Free Agency Guidelines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10</a:t>
                      </a:r>
                      <a:endParaRPr lang="en-US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15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1.5</a:t>
                      </a:r>
                      <a:endParaRPr lang="en-US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99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TOTAL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60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70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39047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Splitting Season Length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is entirely possible. While the item is not fluid per-se, there is possibility for different compromises. </a:t>
            </a:r>
          </a:p>
          <a:p>
            <a:pPr marL="0" indent="0" algn="ctr"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60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+ 15x = 70 - 20 x</a:t>
            </a:r>
          </a:p>
          <a:p>
            <a:pPr marL="0" indent="0" algn="ctr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x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0.29</a:t>
            </a:r>
          </a:p>
          <a:p>
            <a:pPr marL="0" indent="0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Therefore, the Owners would get 29% of season length, and the Players would keep 71%. This would result in 60 + 15(0.29) = 70 - 20(0.29) = 64.3 points each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split could be represented by extending regular season to 17 games and shortening preseason to 2 games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36498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Results – Adjusted Winner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owners get revenue sharing and television contracts, transparency of financial information, rookie contracts, and 29% of season length.</a:t>
            </a:r>
          </a:p>
          <a:p>
            <a:pPr lvl="0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players get player salary cap, safety and health benefits, free agency guidelines, and 71% of season length.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498423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Results – What Actually Happened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owners got revenue sharing and television contracts, transparency of financial information, and rookie contracts</a:t>
            </a:r>
          </a:p>
          <a:p>
            <a:r>
              <a:rPr lang="en-US" dirty="0" smtClean="0"/>
              <a:t>The players got player salary cap, safety and health benefits, free agency guidelines, and season length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3345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Collective Bargaining Agreements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NFLPA was formed in 1968, and in that year the first CBA was reached</a:t>
            </a:r>
          </a:p>
          <a:p>
            <a:r>
              <a:rPr lang="en-US" dirty="0" smtClean="0"/>
              <a:t>New CBAs are agreed on in 1977, 1982, and 1993</a:t>
            </a:r>
          </a:p>
          <a:p>
            <a:r>
              <a:rPr lang="en-US" dirty="0" smtClean="0"/>
              <a:t>The 1993 agreement is extended until the owners opt </a:t>
            </a:r>
            <a:r>
              <a:rPr lang="en-US" dirty="0" smtClean="0"/>
              <a:t>out in 2008, meaning it will expire in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95560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our Solution to Reality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Only difference was that season length was not split in reality and went entirely to players</a:t>
            </a:r>
          </a:p>
          <a:p>
            <a:r>
              <a:rPr lang="en-US" dirty="0" smtClean="0"/>
              <a:t>So easy to predict because many items were essentially predetermined</a:t>
            </a:r>
          </a:p>
          <a:p>
            <a:pPr lvl="1"/>
            <a:r>
              <a:rPr lang="en-US" dirty="0" smtClean="0"/>
              <a:t>Everyone knew a new rookie wage system would be devised, players would get health benefits, and owners would end up with more revenue</a:t>
            </a:r>
          </a:p>
          <a:p>
            <a:r>
              <a:rPr lang="en-US" dirty="0" smtClean="0"/>
              <a:t>This agreement could have been made without lockout IF both sides had been reasonable</a:t>
            </a:r>
          </a:p>
          <a:p>
            <a:r>
              <a:rPr lang="en-US" dirty="0" smtClean="0"/>
              <a:t>Both sides end up better off due to winning most important points and only missing one </a:t>
            </a:r>
            <a:r>
              <a:rPr lang="en-US" smtClean="0"/>
              <a:t>preseason game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612231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http://www.cbssports.com/nfl/story/15348620/lockout-judgements-winners-losers-turning-points    (how it ended up)</a:t>
            </a: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http://sports.yahoo.com/news/fans-guide-nfl-labor-battle-195100738--nfl.html    (some of the disputes coming into lockout)</a:t>
            </a: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http://en.wikipedia.org/wiki/2011_NFL_lockout  (general information on lockout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http://www.forbes.com/sites/sportsmoney/2011/07/21/who-won-the-2011-nfl-lockout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 (Who won overall)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http://www.theatlantic.com/magazine/archive/2013/10/how-the-nfl-fleeces-taxpayers/309448</a:t>
            </a:r>
            <a:r>
              <a:rPr lang="en-US" dirty="0" smtClean="0"/>
              <a:t>/ (Owners secretly making a ton)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04926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the Owners Opted 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Officially, </a:t>
            </a:r>
            <a:r>
              <a:rPr lang="en-US" dirty="0" smtClean="0"/>
              <a:t>the owners </a:t>
            </a:r>
            <a:r>
              <a:rPr lang="en-US" dirty="0" smtClean="0"/>
              <a:t>stated that </a:t>
            </a:r>
            <a:r>
              <a:rPr lang="en-US" dirty="0" smtClean="0"/>
              <a:t>they </a:t>
            </a:r>
            <a:r>
              <a:rPr lang="en-US" dirty="0" smtClean="0"/>
              <a:t>were losing money due to increased costs and needed a higher share of revenue</a:t>
            </a:r>
            <a:endParaRPr lang="en-US" dirty="0" smtClean="0"/>
          </a:p>
          <a:p>
            <a:r>
              <a:rPr lang="en-US" dirty="0" smtClean="0"/>
              <a:t>In reality, u</a:t>
            </a:r>
            <a:r>
              <a:rPr lang="en-US" dirty="0" smtClean="0"/>
              <a:t>nder 1993 CBA, higher earning teams gave money to lower earning teams</a:t>
            </a:r>
          </a:p>
          <a:p>
            <a:pPr lvl="1"/>
            <a:r>
              <a:rPr lang="en-US" dirty="0" smtClean="0"/>
              <a:t>This didn’t account for the extra costs higher earning teams had</a:t>
            </a:r>
          </a:p>
          <a:p>
            <a:pPr lvl="1"/>
            <a:r>
              <a:rPr lang="en-US" dirty="0" smtClean="0"/>
              <a:t>This was a dispute between owners, but needed a new CBA  to settle it</a:t>
            </a:r>
          </a:p>
        </p:txBody>
      </p:sp>
    </p:spTree>
    <p:extLst>
      <p:ext uri="{BB962C8B-B14F-4D97-AF65-F5344CB8AC3E}">
        <p14:creationId xmlns:p14="http://schemas.microsoft.com/office/powerpoint/2010/main" xmlns="" val="89556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Lockout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NFLPA votes in 2010 to renounce collective bargaining rights in event of CBA expiring</a:t>
            </a:r>
          </a:p>
          <a:p>
            <a:pPr lvl="1"/>
            <a:r>
              <a:rPr lang="en-US" dirty="0" smtClean="0"/>
              <a:t>This would make an antitrust lawsuit possible</a:t>
            </a:r>
          </a:p>
          <a:p>
            <a:r>
              <a:rPr lang="en-US" dirty="0" smtClean="0"/>
              <a:t>CBA expires on March 11, 2013</a:t>
            </a:r>
          </a:p>
          <a:p>
            <a:r>
              <a:rPr lang="en-US" dirty="0" smtClean="0"/>
              <a:t>NFLPA renounces collective bargaining rights</a:t>
            </a:r>
          </a:p>
          <a:p>
            <a:r>
              <a:rPr lang="en-US" dirty="0" smtClean="0"/>
              <a:t>10 NFL players file Brady antitrust suit against owners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9556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Lockout,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lockout was invalidated and revalidated multiple times by different courts over the summer</a:t>
            </a:r>
          </a:p>
          <a:p>
            <a:r>
              <a:rPr lang="en-US" dirty="0" smtClean="0"/>
              <a:t>While both sides want an agreement, owners have contingency plans</a:t>
            </a:r>
          </a:p>
          <a:p>
            <a:pPr lvl="1"/>
            <a:r>
              <a:rPr lang="en-US" dirty="0" smtClean="0"/>
              <a:t>2011 Draft was still allowed to happen</a:t>
            </a:r>
          </a:p>
          <a:p>
            <a:r>
              <a:rPr lang="en-US" dirty="0" smtClean="0"/>
              <a:t>Owners approve a settlement on July 21</a:t>
            </a:r>
          </a:p>
          <a:p>
            <a:r>
              <a:rPr lang="en-US" dirty="0" smtClean="0"/>
              <a:t>Ten players in Brady suit approve an adjusted settlement July 25</a:t>
            </a:r>
          </a:p>
          <a:p>
            <a:r>
              <a:rPr lang="en-US" dirty="0" smtClean="0"/>
              <a:t>Players ratify on August 4, ending the lockout</a:t>
            </a:r>
          </a:p>
          <a:p>
            <a:r>
              <a:rPr lang="en-US" dirty="0" smtClean="0"/>
              <a:t>Only one preseason game was missed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Conflict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Owners</a:t>
            </a:r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81038" y="3162966"/>
            <a:ext cx="4697412" cy="2640269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The NFL Players Association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389821" y="3030538"/>
            <a:ext cx="3109645" cy="290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96805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Points of Contention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Salary Cap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Player’s Safety and Health Benefits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Revenue Sharing and Television Contracts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Transparency of Financial Information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Rookie Salaries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Season Length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Free Agency Guidelines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19800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Salary Cap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Owners – 10 Points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3165052"/>
          </a:xfrm>
        </p:spPr>
        <p:txBody>
          <a:bodyPr/>
          <a:lstStyle/>
          <a:p>
            <a:r>
              <a:rPr lang="en-US" dirty="0" smtClean="0"/>
              <a:t>Would like to keep this where it is to save money</a:t>
            </a:r>
          </a:p>
          <a:p>
            <a:r>
              <a:rPr lang="en-US" dirty="0" smtClean="0"/>
              <a:t>Are willing to agree if they can cover most of it with money saved from decreasing rookie salaries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The NFLPA – 15 Points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The players want more money</a:t>
            </a:r>
          </a:p>
          <a:p>
            <a:r>
              <a:rPr lang="en-US" dirty="0" smtClean="0"/>
              <a:t>Want an increase in the maximum salary cap, minimum salary cap, and minimum individual player salary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61824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Player’s Safety and Health Benefits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Owners – 5 Points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The owners do not really care about this</a:t>
            </a:r>
          </a:p>
          <a:p>
            <a:r>
              <a:rPr lang="en-US" dirty="0" smtClean="0"/>
              <a:t>They only care about their best players not getting injured</a:t>
            </a:r>
          </a:p>
          <a:p>
            <a:r>
              <a:rPr lang="en-US" dirty="0" smtClean="0"/>
              <a:t>Owners have no reason to put a lot of value into it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The NFLPA – 20 Points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Players want less rigorous off-season and in-season training and practice</a:t>
            </a:r>
          </a:p>
          <a:p>
            <a:r>
              <a:rPr lang="en-US" dirty="0" smtClean="0"/>
              <a:t>They </a:t>
            </a:r>
            <a:r>
              <a:rPr lang="en-US" dirty="0" smtClean="0"/>
              <a:t>want to build more health facilities and get more physical trainers and doctors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435464821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TC104033917[[fn=Berlin]]</Template>
  <TotalTime>924</TotalTime>
  <Words>1162</Words>
  <Application>Microsoft Office PowerPoint</Application>
  <PresentationFormat>Custom</PresentationFormat>
  <Paragraphs>171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Berlin</vt:lpstr>
      <vt:lpstr>Adjusted Winner Applied to the 2011 NFL CBA</vt:lpstr>
      <vt:lpstr>History of Collective Bargaining Agreements</vt:lpstr>
      <vt:lpstr>Why the Owners Opted Out</vt:lpstr>
      <vt:lpstr>The Lockout</vt:lpstr>
      <vt:lpstr>The Lockout, cont.</vt:lpstr>
      <vt:lpstr>The Conflict</vt:lpstr>
      <vt:lpstr>Points of Contention</vt:lpstr>
      <vt:lpstr>Salary Cap</vt:lpstr>
      <vt:lpstr>Player’s Safety and Health Benefits</vt:lpstr>
      <vt:lpstr>Revenue Sharing and Television Contracts</vt:lpstr>
      <vt:lpstr>Transparency of Financial Information</vt:lpstr>
      <vt:lpstr>Rookie Salaries</vt:lpstr>
      <vt:lpstr>Season Length</vt:lpstr>
      <vt:lpstr>Free Agency Guidelines</vt:lpstr>
      <vt:lpstr>Applying the Adjusted Winner Method</vt:lpstr>
      <vt:lpstr>Adjusted Winner Showing Rations</vt:lpstr>
      <vt:lpstr>Splitting Season Length</vt:lpstr>
      <vt:lpstr>Final Results – Adjusted Winner</vt:lpstr>
      <vt:lpstr>Final Results – What Actually Happened</vt:lpstr>
      <vt:lpstr>Comparing our Solution to Reality </vt:lpstr>
      <vt:lpstr>Sources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Adjusted Winner Applied to the 2011 NFL CBA</dc:title>
  <dc:creator>Joe Moleski</dc:creator>
  <cp:lastModifiedBy>Matt</cp:lastModifiedBy>
  <cp:revision>19</cp:revision>
  <dcterms:created xsi:type="dcterms:W3CDTF">2013-12-03T17:45:14Z</dcterms:created>
  <dcterms:modified xsi:type="dcterms:W3CDTF">2013-12-05T15:05:34Z</dcterms:modified>
</cp:coreProperties>
</file>