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59" r:id="rId7"/>
    <p:sldId id="269" r:id="rId8"/>
    <p:sldId id="270" r:id="rId9"/>
    <p:sldId id="268" r:id="rId10"/>
    <p:sldId id="264" r:id="rId11"/>
    <p:sldId id="271" r:id="rId12"/>
    <p:sldId id="272" r:id="rId13"/>
    <p:sldId id="260" r:id="rId14"/>
    <p:sldId id="261" r:id="rId15"/>
    <p:sldId id="263" r:id="rId16"/>
    <p:sldId id="262" r:id="rId17"/>
    <p:sldId id="276" r:id="rId18"/>
    <p:sldId id="273" r:id="rId19"/>
    <p:sldId id="274" r:id="rId20"/>
    <p:sldId id="277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12/4/13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12/4/13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12/4/13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hyperlink" Target="http://tmz.vo.llnwd.net/o28/newsdesk/tmz_documents/0602_kelsey.pdf" TargetMode="External"/><Relationship Id="rId20" Type="http://schemas.openxmlformats.org/officeDocument/2006/relationships/hyperlink" Target="http://www.tmz.com/2011/05/17/kelsey-grammer-camille-grammer-custody-agreement-kids-summer-court-lawsuit-real-housewives-of-beverly-hills/" TargetMode="External"/><Relationship Id="rId21" Type="http://schemas.openxmlformats.org/officeDocument/2006/relationships/hyperlink" Target="http://www.tmz.com/2011/06/02/camile-grammer-kelsey-grammer-custody-divorce-visitation-lawyers-documents-court/" TargetMode="External"/><Relationship Id="rId22" Type="http://schemas.openxmlformats.org/officeDocument/2006/relationships/hyperlink" Target="http://www.tmz.com/2011/06/02/kelsey-grammer-wants-to-separate-kids-camille-grammer-custody-chicago-mason-jude/" TargetMode="External"/><Relationship Id="rId23" Type="http://schemas.openxmlformats.org/officeDocument/2006/relationships/hyperlink" Target="http://www.tmz.com/2011/06/02/kelsey-grammer-camille-grammer-custody-children-son-daughter-kids-new-york-city-california-court/" TargetMode="External"/><Relationship Id="rId24" Type="http://schemas.openxmlformats.org/officeDocument/2006/relationships/hyperlink" Target="http://www.tmz.com/2011/06/02/kelsey-grammer-camille-grammer-custody-child-trial-settlement-evaluator/" TargetMode="External"/><Relationship Id="rId25" Type="http://schemas.openxmlformats.org/officeDocument/2006/relationships/hyperlink" Target="http://www.tmz.com/2012/02/28/kelsey-and-camille-grammer-settle-custody-case-divorce/" TargetMode="External"/><Relationship Id="rId26" Type="http://schemas.openxmlformats.org/officeDocument/2006/relationships/hyperlink" Target="http://www.tmz.com/2012/08/27/camille-grammer-selling-17-million-dollar-malibu-mansion-gallery/" TargetMode="External"/><Relationship Id="rId27" Type="http://schemas.openxmlformats.org/officeDocument/2006/relationships/hyperlink" Target="http://www.tmz.com/2012/09/06/camille-grammer-kelsey-grammer-divorce-50-percent-half-property-settlement/" TargetMode="External"/><Relationship Id="rId28" Type="http://schemas.openxmlformats.org/officeDocument/2006/relationships/hyperlink" Target="http://www.tmz.com/2012/11/26/kelsey-grammer-camille-divorce-house-beverly-hills/" TargetMode="External"/><Relationship Id="rId29" Type="http://schemas.openxmlformats.org/officeDocument/2006/relationships/hyperlink" Target="http://www.tmz.com/2012/11/27/kelsey-grammer-houses-beverly-hills-camille-grammer-divorce-move-in/" TargetMode="External"/><Relationship Id="rId30" Type="http://schemas.openxmlformats.org/officeDocument/2006/relationships/hyperlink" Target="http://www.tmz.com/2012/12/21/kelsey-camille-grammer-settle-divorce-property-settlement-house/" TargetMode="External"/><Relationship Id="rId10" Type="http://schemas.openxmlformats.org/officeDocument/2006/relationships/hyperlink" Target="http://www.tmz.com/2010/07/01/kelsey-grammer-camille-grammer-divorce-files/" TargetMode="External"/><Relationship Id="rId11" Type="http://schemas.openxmlformats.org/officeDocument/2006/relationships/hyperlink" Target="http://www.tmz.com/2010/07/06/kelsey-grammer-camille-grammer-divorce-fathers-day-broadway-new-york-kids-children/" TargetMode="External"/><Relationship Id="rId12" Type="http://schemas.openxmlformats.org/officeDocument/2006/relationships/hyperlink" Target="http://www.tmz.com/2010/07/14/kelsey-grammer-camille-divorce-prenup-community-property-separate-property-frasier/" TargetMode="External"/><Relationship Id="rId13" Type="http://schemas.openxmlformats.org/officeDocument/2006/relationships/hyperlink" Target="http://www.tmz.com/2010/07/14/kelsey-grammer-camille-grammer-divorce-joint-custody/" TargetMode="External"/><Relationship Id="rId14" Type="http://schemas.openxmlformats.org/officeDocument/2006/relationships/hyperlink" Target="http://www.tmz.com/2010/12/27/kelsey-grammer-camille-grammer-divorce-prenup-community-property-100-million-dollars/" TargetMode="External"/><Relationship Id="rId15" Type="http://schemas.openxmlformats.org/officeDocument/2006/relationships/hyperlink" Target="http://www.tmz.com/2011/01/12/camille-grammer-kelsey-grammer-divorce-response-bifurcate/" TargetMode="External"/><Relationship Id="rId16" Type="http://schemas.openxmlformats.org/officeDocument/2006/relationships/hyperlink" Target="http://www.tmz.com/2011/01/21/kelsey-grammer-camille-grammer-divorce-bifurcation-kayte-walsh-real-housewives-of-beverly-hills-settlement-court/" TargetMode="External"/><Relationship Id="rId17" Type="http://schemas.openxmlformats.org/officeDocument/2006/relationships/hyperlink" Target="http://www.tmz.com/2011/02/09/camille-grammer-kelsey-grammer-divorce-decree-property-settlement-tomorrow-thursday-court-kayte-walsh/" TargetMode="External"/><Relationship Id="rId18" Type="http://schemas.openxmlformats.org/officeDocument/2006/relationships/hyperlink" Target="http://www.tmz.com/2011/02/10/kelsey-grammer-camille-grammer-divorce-finalized-property-settlement-court-real-housewives-of-beverly-hills/" TargetMode="External"/><Relationship Id="rId19" Type="http://schemas.openxmlformats.org/officeDocument/2006/relationships/hyperlink" Target="http://www.tmz.com/2011/05/17/camille-grammer-kelsey-divorce-kids-child-sole-physical-custody-school-legal-battl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tonline.com/media/photo/2011/02/23865484/kelseygrammerdivorcefinal_et.pdf" TargetMode="External"/><Relationship Id="rId3" Type="http://schemas.openxmlformats.org/officeDocument/2006/relationships/hyperlink" Target="http://hollywoodlife.com/2012/08/27/kelsey-grammer-oprah-interview-oprahs-next-chapter-camille-grammer-divorce/" TargetMode="External"/><Relationship Id="rId4" Type="http://schemas.openxmlformats.org/officeDocument/2006/relationships/hyperlink" Target="http://www.huffingtonpost.com/2012/09/06/camille-grammer-divorce-settlement-30-million_n_1860913.html" TargetMode="External"/><Relationship Id="rId5" Type="http://schemas.openxmlformats.org/officeDocument/2006/relationships/hyperlink" Target="http://www.huffingtonpost.com/2012/11/27/kelsey-grammer-camille-grammer-fighting-home_n_2200456.html" TargetMode="External"/><Relationship Id="rId6" Type="http://schemas.openxmlformats.org/officeDocument/2006/relationships/hyperlink" Target="http://www.huffingtonpost.com/2012/12/21/kelsey-grammer-camille-grammer_n_2346942.html" TargetMode="External"/><Relationship Id="rId7" Type="http://schemas.openxmlformats.org/officeDocument/2006/relationships/hyperlink" Target="http://www.sandiegodivorceattorneysblog.com/?page=10" TargetMode="External"/><Relationship Id="rId8" Type="http://schemas.openxmlformats.org/officeDocument/2006/relationships/hyperlink" Target="http://www.starpulse.com/news/index.php/2010/07/15/kelsey_grammer_wants_frasier_profits_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895" y="2052960"/>
            <a:ext cx="6902116" cy="1828800"/>
          </a:xfrm>
        </p:spPr>
        <p:txBody>
          <a:bodyPr/>
          <a:lstStyle/>
          <a:p>
            <a:pPr algn="ctr"/>
            <a:r>
              <a:rPr lang="en-US" sz="5400" dirty="0"/>
              <a:t>Kelsey and Camille </a:t>
            </a:r>
            <a:r>
              <a:rPr lang="en-US" sz="5400" dirty="0" err="1"/>
              <a:t>Grammer</a:t>
            </a:r>
            <a:r>
              <a:rPr lang="en-US" sz="5400" dirty="0"/>
              <a:t> </a:t>
            </a:r>
            <a:r>
              <a:rPr lang="en-US" sz="5400" dirty="0" smtClean="0"/>
              <a:t>Divorce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15211" y="4242707"/>
            <a:ext cx="620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By Lena </a:t>
            </a:r>
            <a:r>
              <a:rPr lang="en-US" sz="2400" dirty="0" err="1">
                <a:solidFill>
                  <a:schemeClr val="bg1"/>
                </a:solidFill>
              </a:rPr>
              <a:t>Malorodova</a:t>
            </a:r>
            <a:r>
              <a:rPr lang="en-US" sz="2400" dirty="0">
                <a:solidFill>
                  <a:schemeClr val="bg1"/>
                </a:solidFill>
              </a:rPr>
              <a:t> and Michelle Meshnick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484" y="1443789"/>
            <a:ext cx="2115007" cy="3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5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Amassed over </a:t>
            </a:r>
            <a:r>
              <a:rPr lang="en-US" dirty="0"/>
              <a:t>$60 million in assets</a:t>
            </a:r>
            <a:r>
              <a:rPr lang="en-US" dirty="0"/>
              <a:t> </a:t>
            </a:r>
            <a:r>
              <a:rPr lang="en-US" dirty="0" smtClean="0"/>
              <a:t>throughout marriage</a:t>
            </a:r>
          </a:p>
          <a:p>
            <a:r>
              <a:rPr lang="en-US" dirty="0" smtClean="0"/>
              <a:t>Camille desired child and spousal support due to his cheating </a:t>
            </a:r>
            <a:r>
              <a:rPr lang="en-US" dirty="0"/>
              <a:t>on her and fathering a child out of </a:t>
            </a:r>
            <a:r>
              <a:rPr lang="en-US" dirty="0" smtClean="0"/>
              <a:t>wedlock while still married to her</a:t>
            </a:r>
          </a:p>
          <a:p>
            <a:r>
              <a:rPr lang="en-US" dirty="0" smtClean="0"/>
              <a:t>He had an equally strong desire not to pay support</a:t>
            </a:r>
          </a:p>
          <a:p>
            <a:r>
              <a:rPr lang="en-US" dirty="0" smtClean="0"/>
              <a:t>Her embarrassing and hurtful comments about him to media outlets strengthened his dislike towards her by the end of the divorce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idn</a:t>
            </a:r>
            <a:r>
              <a:rPr lang="fr-FR" dirty="0" smtClean="0"/>
              <a:t>’</a:t>
            </a:r>
            <a:r>
              <a:rPr lang="en-US" dirty="0" smtClean="0"/>
              <a:t>t want to pay her money he thought she </a:t>
            </a:r>
            <a:r>
              <a:rPr lang="en-US" dirty="0" err="1" smtClean="0"/>
              <a:t>didn</a:t>
            </a:r>
            <a:r>
              <a:rPr lang="fr-FR" dirty="0" smtClean="0"/>
              <a:t>’</a:t>
            </a:r>
            <a:r>
              <a:rPr lang="en-US" dirty="0" smtClean="0"/>
              <a:t>t deserve</a:t>
            </a:r>
            <a:endParaRPr lang="en-US" dirty="0"/>
          </a:p>
          <a:p>
            <a:r>
              <a:rPr lang="en-US" dirty="0" smtClean="0"/>
              <a:t>Points: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	Camille- 18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Kelsey- 18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and spousal support</a:t>
            </a:r>
          </a:p>
        </p:txBody>
      </p:sp>
    </p:spTree>
    <p:extLst>
      <p:ext uri="{BB962C8B-B14F-4D97-AF65-F5344CB8AC3E}">
        <p14:creationId xmlns:p14="http://schemas.microsoft.com/office/powerpoint/2010/main" val="423303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547512"/>
          </a:xfrm>
        </p:spPr>
        <p:txBody>
          <a:bodyPr>
            <a:normAutofit/>
          </a:bodyPr>
          <a:lstStyle/>
          <a:p>
            <a:r>
              <a:rPr lang="en-US" i="1" dirty="0" smtClean="0"/>
              <a:t>Frasier </a:t>
            </a:r>
            <a:r>
              <a:rPr lang="en-US" dirty="0" smtClean="0"/>
              <a:t>ran on TV from 1993 to </a:t>
            </a:r>
            <a:r>
              <a:rPr lang="en-US" dirty="0"/>
              <a:t>2004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Kelsey believed he earned the money from the show without her help, and considered it his sole property</a:t>
            </a:r>
          </a:p>
          <a:p>
            <a:r>
              <a:rPr lang="en-US" dirty="0" smtClean="0"/>
              <a:t>Frasier was on </a:t>
            </a:r>
            <a:r>
              <a:rPr lang="en-US" dirty="0"/>
              <a:t>the air for four years before </a:t>
            </a:r>
            <a:r>
              <a:rPr lang="en-US" dirty="0" smtClean="0"/>
              <a:t>Camille married him</a:t>
            </a:r>
          </a:p>
          <a:p>
            <a:r>
              <a:rPr lang="en-US" dirty="0"/>
              <a:t>W</a:t>
            </a:r>
            <a:r>
              <a:rPr lang="en-US" dirty="0" smtClean="0"/>
              <a:t>as </a:t>
            </a:r>
            <a:r>
              <a:rPr lang="en-US" dirty="0"/>
              <a:t>a spin-off of the critically acclaimed show </a:t>
            </a:r>
            <a:r>
              <a:rPr lang="en-US" i="1" dirty="0"/>
              <a:t>Cheers</a:t>
            </a:r>
            <a:r>
              <a:rPr lang="en-US" dirty="0"/>
              <a:t>, which was filmed when they were not </a:t>
            </a:r>
            <a:r>
              <a:rPr lang="en-US" dirty="0" smtClean="0"/>
              <a:t>married</a:t>
            </a:r>
          </a:p>
          <a:p>
            <a:r>
              <a:rPr lang="en-US" dirty="0"/>
              <a:t>Camille did not have any strong feelings </a:t>
            </a:r>
            <a:r>
              <a:rPr lang="en-US" dirty="0" smtClean="0"/>
              <a:t>about having the money</a:t>
            </a:r>
          </a:p>
          <a:p>
            <a:r>
              <a:rPr lang="en-US" dirty="0" smtClean="0"/>
              <a:t>If anything at all, she would want it in spite of him</a:t>
            </a:r>
          </a:p>
          <a:p>
            <a:r>
              <a:rPr lang="en-US" dirty="0" smtClean="0"/>
              <a:t>Points: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Camille- 7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Kelsey - 15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Frasier</a:t>
            </a:r>
            <a:r>
              <a:rPr lang="en-US" dirty="0"/>
              <a:t> </a:t>
            </a:r>
            <a:r>
              <a:rPr lang="en-US" dirty="0" smtClean="0"/>
              <a:t>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1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2258"/>
          </a:xfrm>
        </p:spPr>
        <p:txBody>
          <a:bodyPr>
            <a:normAutofit/>
          </a:bodyPr>
          <a:lstStyle/>
          <a:p>
            <a:r>
              <a:rPr lang="en-US" dirty="0" smtClean="0"/>
              <a:t>Bifurcation splits a divorce into two separate parts:</a:t>
            </a:r>
          </a:p>
          <a:p>
            <a:pPr marL="45720" indent="0">
              <a:buNone/>
            </a:pPr>
            <a:r>
              <a:rPr lang="en-US" dirty="0" smtClean="0"/>
              <a:t>	-First part </a:t>
            </a:r>
            <a:r>
              <a:rPr lang="en-US" dirty="0"/>
              <a:t>deals with the legal separation of the </a:t>
            </a:r>
            <a:r>
              <a:rPr lang="en-US" dirty="0" smtClean="0"/>
              <a:t>two 	parties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-Second </a:t>
            </a:r>
            <a:r>
              <a:rPr lang="en-US" dirty="0"/>
              <a:t>part deals with the actual settlement of all </a:t>
            </a:r>
            <a:r>
              <a:rPr lang="en-US" dirty="0" smtClean="0"/>
              <a:t>	assets </a:t>
            </a:r>
            <a:r>
              <a:rPr lang="en-US" dirty="0"/>
              <a:t>and </a:t>
            </a:r>
            <a:r>
              <a:rPr lang="en-US" dirty="0" smtClean="0"/>
              <a:t>acquisitions</a:t>
            </a:r>
            <a:endParaRPr lang="en-US" dirty="0"/>
          </a:p>
          <a:p>
            <a:r>
              <a:rPr lang="en-US" dirty="0" smtClean="0"/>
              <a:t>Kelsey wanted to divorce quick enough to marry </a:t>
            </a:r>
            <a:r>
              <a:rPr lang="en-US" dirty="0" err="1" smtClean="0"/>
              <a:t>Kayte</a:t>
            </a:r>
            <a:r>
              <a:rPr lang="en-US" dirty="0" smtClean="0"/>
              <a:t> </a:t>
            </a:r>
            <a:r>
              <a:rPr lang="en-US" dirty="0"/>
              <a:t>Walsh</a:t>
            </a:r>
            <a:r>
              <a:rPr lang="en-US" dirty="0"/>
              <a:t> </a:t>
            </a:r>
            <a:r>
              <a:rPr lang="en-US" dirty="0" smtClean="0"/>
              <a:t>before their child was born</a:t>
            </a:r>
          </a:p>
          <a:p>
            <a:r>
              <a:rPr lang="en-US" dirty="0" smtClean="0"/>
              <a:t>This was a big concern to Kelsey, and </a:t>
            </a:r>
            <a:r>
              <a:rPr lang="en-US" dirty="0" err="1" smtClean="0"/>
              <a:t>Kayte</a:t>
            </a:r>
            <a:r>
              <a:rPr lang="en-US" dirty="0" smtClean="0"/>
              <a:t> and him already chose a wedding date in February 2011 that he needed to be divorced by</a:t>
            </a:r>
          </a:p>
          <a:p>
            <a:r>
              <a:rPr lang="en-US" dirty="0" smtClean="0"/>
              <a:t>Points: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Camille- 8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Kelsey- 30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Bifurcation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84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values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382870"/>
              </p:ext>
            </p:extLst>
          </p:nvPr>
        </p:nvGraphicFramePr>
        <p:xfrm>
          <a:off x="381000" y="1719263"/>
          <a:ext cx="8407401" cy="439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467"/>
                <a:gridCol w="2802467"/>
                <a:gridCol w="2802467"/>
              </a:tblGrid>
              <a:tr h="609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KELSEY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CAMILLE</a:t>
                      </a:r>
                      <a:endParaRPr lang="en-US" dirty="0"/>
                    </a:p>
                  </a:txBody>
                  <a:tcPr/>
                </a:tc>
              </a:tr>
              <a:tr h="609970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rgbClr val="BF974D"/>
                    </a:solidFill>
                  </a:tcPr>
                </a:tc>
              </a:tr>
              <a:tr h="609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Custody of two children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>
                    <a:solidFill>
                      <a:srgbClr val="BF974D"/>
                    </a:solidFill>
                  </a:tcPr>
                </a:tc>
              </a:tr>
              <a:tr h="609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Child and spousal support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rgbClr val="8770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609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Frasier</a:t>
                      </a:r>
                      <a:r>
                        <a:rPr lang="en-US" sz="1800" dirty="0" smtClean="0"/>
                        <a:t> Money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rgbClr val="BF97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609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Bifurcation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rgbClr val="BF97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60997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83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 GIVEN TO LOSER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03739"/>
              </p:ext>
            </p:extLst>
          </p:nvPr>
        </p:nvGraphicFramePr>
        <p:xfrm>
          <a:off x="354859" y="1703400"/>
          <a:ext cx="8407401" cy="4363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467"/>
                <a:gridCol w="2802467"/>
                <a:gridCol w="2802467"/>
              </a:tblGrid>
              <a:tr h="628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KELSEY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CAMILLE</a:t>
                      </a:r>
                      <a:endParaRPr lang="en-US" dirty="0"/>
                    </a:p>
                  </a:txBody>
                  <a:tcPr/>
                </a:tc>
              </a:tr>
              <a:tr h="5875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16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Custody of two children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>
                    <a:solidFill>
                      <a:srgbClr val="BF974D"/>
                    </a:solidFill>
                  </a:tcPr>
                </a:tc>
              </a:tr>
              <a:tr h="616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Child and spousal support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rgbClr val="BF97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616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Frasier Money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rgbClr val="BF97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616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Bifurcation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rgbClr val="BF97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875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052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to split from winner to loser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670530"/>
              </p:ext>
            </p:extLst>
          </p:nvPr>
        </p:nvGraphicFramePr>
        <p:xfrm>
          <a:off x="354860" y="1703400"/>
          <a:ext cx="8241036" cy="508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259"/>
                <a:gridCol w="2060259"/>
                <a:gridCol w="2060259"/>
                <a:gridCol w="2060259"/>
              </a:tblGrid>
              <a:tr h="5926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KELSEY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WINNER/LOSER</a:t>
                      </a:r>
                      <a:r>
                        <a:rPr lang="en-US" baseline="0" dirty="0" smtClean="0"/>
                        <a:t> RATIO</a:t>
                      </a:r>
                      <a:endParaRPr lang="en-US" dirty="0"/>
                    </a:p>
                  </a:txBody>
                  <a:tcPr/>
                </a:tc>
              </a:tr>
              <a:tr h="691152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738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Custody of two children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>
                    <a:solidFill>
                      <a:srgbClr val="BF97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1.681</a:t>
                      </a:r>
                      <a:endParaRPr lang="en-US" dirty="0"/>
                    </a:p>
                  </a:txBody>
                  <a:tcPr/>
                </a:tc>
              </a:tr>
              <a:tr h="603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Child and spousal support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rgbClr val="BF97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03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Frasier Money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rgbClr val="BF97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03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Bifurcation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rgbClr val="BF97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03712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723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2800" dirty="0" smtClean="0"/>
              <a:t>CAMILLE: 67 – 37x</a:t>
            </a:r>
          </a:p>
          <a:p>
            <a:pPr marL="45720" indent="0" algn="ctr">
              <a:buNone/>
            </a:pPr>
            <a:r>
              <a:rPr lang="en-US" sz="2800" dirty="0" smtClean="0"/>
              <a:t>KELSEY: 63 + 22X</a:t>
            </a:r>
          </a:p>
          <a:p>
            <a:pPr marL="45720" indent="0" algn="ctr">
              <a:buNone/>
            </a:pPr>
            <a:endParaRPr lang="en-US" sz="2800" dirty="0"/>
          </a:p>
          <a:p>
            <a:pPr marL="45720" indent="0" algn="ctr">
              <a:buNone/>
            </a:pPr>
            <a:r>
              <a:rPr lang="en-US" sz="2800" dirty="0" smtClean="0"/>
              <a:t>67 </a:t>
            </a:r>
            <a:r>
              <a:rPr lang="en-US" sz="2800" dirty="0"/>
              <a:t>- </a:t>
            </a:r>
            <a:r>
              <a:rPr lang="en-US" sz="2800" dirty="0" smtClean="0"/>
              <a:t>37x = 63 + 22x</a:t>
            </a:r>
          </a:p>
          <a:p>
            <a:pPr marL="45720" indent="0" algn="ctr">
              <a:buNone/>
            </a:pPr>
            <a:r>
              <a:rPr lang="en-US" sz="2800" dirty="0" smtClean="0"/>
              <a:t>x= 4</a:t>
            </a:r>
            <a:r>
              <a:rPr lang="en-US" sz="2800" dirty="0"/>
              <a:t>/</a:t>
            </a:r>
            <a:r>
              <a:rPr lang="en-US" sz="2800" dirty="0" smtClean="0"/>
              <a:t>59</a:t>
            </a:r>
          </a:p>
          <a:p>
            <a:pPr marL="45720" indent="0" algn="ctr">
              <a:buNone/>
            </a:pPr>
            <a:endParaRPr lang="en-US" sz="2800" dirty="0"/>
          </a:p>
          <a:p>
            <a:pPr marL="45720" indent="0" algn="ctr">
              <a:buNone/>
            </a:pPr>
            <a:r>
              <a:rPr lang="en-US" sz="2800" dirty="0" smtClean="0"/>
              <a:t>CAMILLE: 67 – 37(4/59</a:t>
            </a:r>
            <a:r>
              <a:rPr lang="en-US" sz="2800" dirty="0"/>
              <a:t>)= 64.492</a:t>
            </a:r>
            <a:endParaRPr lang="en-US" sz="2800" dirty="0" smtClean="0"/>
          </a:p>
          <a:p>
            <a:pPr marL="45720" indent="0" algn="ctr">
              <a:buNone/>
            </a:pPr>
            <a:r>
              <a:rPr lang="en-US" sz="2800" dirty="0" smtClean="0"/>
              <a:t>KELSEY: 63 + 22(4/59</a:t>
            </a:r>
            <a:r>
              <a:rPr lang="en-US" sz="2800" dirty="0"/>
              <a:t>)= 64.492</a:t>
            </a:r>
            <a:endParaRPr lang="en-US" sz="2800" dirty="0" smtClean="0"/>
          </a:p>
          <a:p>
            <a:pPr marL="4572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WINNER- SPLIT CUSTODY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5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719071"/>
            <a:ext cx="5256812" cy="489643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Camille gets her way on having their houses being put up for </a:t>
            </a:r>
            <a:r>
              <a:rPr lang="en-US" sz="2400" dirty="0" smtClean="0"/>
              <a:t>sale</a:t>
            </a:r>
          </a:p>
          <a:p>
            <a:r>
              <a:rPr lang="en-US" sz="2400" dirty="0" smtClean="0"/>
              <a:t>She gets </a:t>
            </a:r>
            <a:r>
              <a:rPr lang="en-US" sz="2400" dirty="0"/>
              <a:t>to spend the majority of the time with the kids in terms of </a:t>
            </a:r>
            <a:r>
              <a:rPr lang="en-US" sz="2400" dirty="0" smtClean="0"/>
              <a:t>custody</a:t>
            </a:r>
          </a:p>
          <a:p>
            <a:r>
              <a:rPr lang="en-US" sz="2400" dirty="0" smtClean="0"/>
              <a:t>Kelsey gets (4/59) of the time spent with the children</a:t>
            </a:r>
          </a:p>
          <a:p>
            <a:r>
              <a:rPr lang="en-US" sz="2400" dirty="0" smtClean="0"/>
              <a:t>He does not have to pay child and spousal support</a:t>
            </a:r>
          </a:p>
          <a:p>
            <a:r>
              <a:rPr lang="en-US" sz="2400" dirty="0" smtClean="0"/>
              <a:t>Also gets to keep his </a:t>
            </a:r>
            <a:r>
              <a:rPr lang="en-US" sz="2400" i="1" dirty="0" smtClean="0"/>
              <a:t>Frasier</a:t>
            </a:r>
            <a:r>
              <a:rPr lang="en-US" sz="2400" dirty="0" smtClean="0"/>
              <a:t> money</a:t>
            </a:r>
          </a:p>
          <a:p>
            <a:r>
              <a:rPr lang="en-US" sz="2400" dirty="0" smtClean="0"/>
              <a:t>He is allowed the bifurcation.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813" y="2866119"/>
            <a:ext cx="3289064" cy="211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5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577113"/>
            <a:ext cx="8407893" cy="4549366"/>
          </a:xfrm>
        </p:spPr>
        <p:txBody>
          <a:bodyPr>
            <a:noAutofit/>
          </a:bodyPr>
          <a:lstStyle/>
          <a:p>
            <a:r>
              <a:rPr lang="en-US" sz="2400" dirty="0"/>
              <a:t>In reality, their three properties were put up for sale, and profits were split 50/50 between </a:t>
            </a:r>
            <a:r>
              <a:rPr lang="en-US" sz="2400" dirty="0" smtClean="0"/>
              <a:t>them</a:t>
            </a:r>
            <a:endParaRPr lang="en-US" sz="2400" dirty="0"/>
          </a:p>
          <a:p>
            <a:r>
              <a:rPr lang="en-US" sz="2400" dirty="0" smtClean="0"/>
              <a:t>Child </a:t>
            </a:r>
            <a:r>
              <a:rPr lang="en-US" sz="2400" dirty="0"/>
              <a:t>custody was awarded to both Kelsey and </a:t>
            </a:r>
            <a:r>
              <a:rPr lang="en-US" sz="2400" dirty="0" smtClean="0"/>
              <a:t>Camille</a:t>
            </a:r>
            <a:endParaRPr lang="en-US" sz="2400" dirty="0"/>
          </a:p>
          <a:p>
            <a:pPr marL="45720" indent="0">
              <a:buNone/>
            </a:pPr>
            <a:r>
              <a:rPr lang="en-US" sz="2400" dirty="0" smtClean="0"/>
              <a:t>	-terms </a:t>
            </a:r>
            <a:r>
              <a:rPr lang="en-US" sz="2400" dirty="0"/>
              <a:t>were that both children would stay in Los </a:t>
            </a:r>
            <a:r>
              <a:rPr lang="en-US" sz="2400" dirty="0" smtClean="0"/>
              <a:t>	Angeles with </a:t>
            </a:r>
            <a:r>
              <a:rPr lang="en-US" sz="2400" dirty="0"/>
              <a:t>Camille, while Kelsey maintained </a:t>
            </a:r>
            <a:r>
              <a:rPr lang="en-US" sz="2400" dirty="0" smtClean="0"/>
              <a:t>	“</a:t>
            </a:r>
            <a:r>
              <a:rPr lang="en-US" sz="2400" dirty="0"/>
              <a:t>meaningful </a:t>
            </a:r>
            <a:r>
              <a:rPr lang="en-US" sz="2400" dirty="0" smtClean="0"/>
              <a:t>contact</a:t>
            </a:r>
            <a:r>
              <a:rPr lang="en-US" sz="2400" dirty="0"/>
              <a:t>” with </a:t>
            </a:r>
            <a:r>
              <a:rPr lang="en-US" sz="2400" dirty="0" smtClean="0"/>
              <a:t>them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bifurcation was granted to </a:t>
            </a:r>
            <a:r>
              <a:rPr lang="en-US" sz="2400" dirty="0" smtClean="0"/>
              <a:t>Kelsey, </a:t>
            </a:r>
            <a:r>
              <a:rPr lang="en-US" sz="2400" dirty="0"/>
              <a:t>allowing Camille and Kelsey to officially be divorced in the beginning of February </a:t>
            </a:r>
            <a:r>
              <a:rPr lang="en-US" sz="2400" dirty="0" smtClean="0"/>
              <a:t>2011</a:t>
            </a:r>
          </a:p>
          <a:p>
            <a:r>
              <a:rPr lang="en-US" sz="2400" dirty="0" smtClean="0"/>
              <a:t>Kelsey </a:t>
            </a:r>
            <a:r>
              <a:rPr lang="en-US" sz="2400" dirty="0"/>
              <a:t>was then able to  marry </a:t>
            </a:r>
            <a:r>
              <a:rPr lang="en-US" sz="2400" dirty="0" err="1"/>
              <a:t>Kayte</a:t>
            </a:r>
            <a:r>
              <a:rPr lang="en-US" sz="2400" dirty="0"/>
              <a:t> two weeks </a:t>
            </a:r>
            <a:r>
              <a:rPr lang="en-US" sz="2400" dirty="0" smtClean="0"/>
              <a:t>later</a:t>
            </a:r>
          </a:p>
          <a:p>
            <a:r>
              <a:rPr lang="en-US" sz="2400" dirty="0" smtClean="0"/>
              <a:t>For these three issues, we came up with the same results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vs. ADJUSTED WINNER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2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458" y="1844682"/>
            <a:ext cx="7671025" cy="4910387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Frasier</a:t>
            </a:r>
            <a:r>
              <a:rPr lang="en-US" sz="2400" dirty="0"/>
              <a:t> money, along with all other liquid money the couple amassed, was split evenly between the </a:t>
            </a:r>
            <a:r>
              <a:rPr lang="en-US" sz="2400" dirty="0" smtClean="0"/>
              <a:t>parties</a:t>
            </a:r>
          </a:p>
          <a:p>
            <a:r>
              <a:rPr lang="en-US" sz="2400" dirty="0" smtClean="0"/>
              <a:t>Camille </a:t>
            </a:r>
            <a:r>
              <a:rPr lang="en-US" sz="2400" dirty="0"/>
              <a:t>was </a:t>
            </a:r>
            <a:r>
              <a:rPr lang="en-US" sz="2400" dirty="0" smtClean="0"/>
              <a:t>awarded </a:t>
            </a:r>
            <a:r>
              <a:rPr lang="en-US" sz="2400" dirty="0"/>
              <a:t>$41,000 a month in spousal and child </a:t>
            </a:r>
            <a:r>
              <a:rPr lang="en-US" sz="2400" dirty="0" smtClean="0"/>
              <a:t>support</a:t>
            </a:r>
          </a:p>
          <a:p>
            <a:r>
              <a:rPr lang="en-US" sz="2400" dirty="0" smtClean="0"/>
              <a:t>She is </a:t>
            </a:r>
            <a:r>
              <a:rPr lang="en-US" sz="2400" dirty="0"/>
              <a:t>no longer featured on </a:t>
            </a:r>
            <a:r>
              <a:rPr lang="en-US" sz="2400" i="1" dirty="0"/>
              <a:t>The Real Housewives</a:t>
            </a:r>
            <a:r>
              <a:rPr lang="en-US" sz="2400" dirty="0"/>
              <a:t> and has no other </a:t>
            </a:r>
            <a:r>
              <a:rPr lang="en-US" sz="2400" dirty="0" smtClean="0"/>
              <a:t>income</a:t>
            </a:r>
            <a:endParaRPr lang="en-US" sz="2400" dirty="0"/>
          </a:p>
          <a:p>
            <a:r>
              <a:rPr lang="en-US" sz="2400" dirty="0" smtClean="0"/>
              <a:t>Spousal and child support </a:t>
            </a:r>
            <a:r>
              <a:rPr lang="en-US" sz="2400" dirty="0"/>
              <a:t>will allow her to support her children while Kelsey starts a new </a:t>
            </a:r>
            <a:r>
              <a:rPr lang="en-US" sz="2400" dirty="0" smtClean="0"/>
              <a:t>family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vs. ADJUSTED </a:t>
            </a:r>
            <a:r>
              <a:rPr lang="en-US" dirty="0" smtClean="0"/>
              <a:t>WINNER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4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527" y="1530846"/>
            <a:ext cx="6430210" cy="4407408"/>
          </a:xfrm>
        </p:spPr>
        <p:txBody>
          <a:bodyPr>
            <a:noAutofit/>
          </a:bodyPr>
          <a:lstStyle/>
          <a:p>
            <a:r>
              <a:rPr lang="en-US" sz="2400" dirty="0"/>
              <a:t>Born </a:t>
            </a:r>
            <a:r>
              <a:rPr lang="en-US" sz="2400" dirty="0" smtClean="0"/>
              <a:t>February 21, 1955 in Saint Thomas</a:t>
            </a:r>
          </a:p>
          <a:p>
            <a:r>
              <a:rPr lang="en-US" sz="2400" dirty="0" smtClean="0"/>
              <a:t>Best </a:t>
            </a:r>
            <a:r>
              <a:rPr lang="en-US" sz="2400" dirty="0"/>
              <a:t>known for his role as Dr. Frasier Crane on Cheers and </a:t>
            </a:r>
            <a:r>
              <a:rPr lang="en-US" sz="2400" dirty="0" smtClean="0"/>
              <a:t>Frasier</a:t>
            </a:r>
          </a:p>
          <a:p>
            <a:r>
              <a:rPr lang="en-US" sz="2400" dirty="0" smtClean="0"/>
              <a:t>Was </a:t>
            </a:r>
            <a:r>
              <a:rPr lang="en-US" sz="2400" dirty="0"/>
              <a:t>once the highest paid TV actor (</a:t>
            </a:r>
            <a:r>
              <a:rPr lang="en-US" sz="2400" dirty="0" smtClean="0"/>
              <a:t>1.6mil</a:t>
            </a:r>
            <a:r>
              <a:rPr lang="en-US" sz="2400" dirty="0"/>
              <a:t>/episode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Starred on Boss and won a Golden Globe for Best Actor in a Television Series Drama for his role</a:t>
            </a:r>
          </a:p>
          <a:p>
            <a:r>
              <a:rPr lang="en-US" sz="2400" dirty="0" smtClean="0"/>
              <a:t>Had </a:t>
            </a:r>
            <a:r>
              <a:rPr lang="en-US" sz="2400" dirty="0"/>
              <a:t>5 children throughout his 4 </a:t>
            </a:r>
            <a:r>
              <a:rPr lang="en-US" sz="2400" dirty="0" smtClean="0"/>
              <a:t>marriages</a:t>
            </a:r>
          </a:p>
          <a:p>
            <a:r>
              <a:rPr lang="en-US" sz="2400" dirty="0" smtClean="0"/>
              <a:t>Tragic </a:t>
            </a:r>
            <a:r>
              <a:rPr lang="en-US" sz="2400" dirty="0"/>
              <a:t>life filled with death and </a:t>
            </a:r>
            <a:r>
              <a:rPr lang="en-US" sz="2400" dirty="0" smtClean="0"/>
              <a:t>controversy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kELSEY</a:t>
            </a:r>
            <a:r>
              <a:rPr lang="en-US" dirty="0" smtClean="0"/>
              <a:t> GRAMMER</a:t>
            </a:r>
            <a:endParaRPr lang="en-US" dirty="0"/>
          </a:p>
        </p:txBody>
      </p:sp>
      <p:pic>
        <p:nvPicPr>
          <p:cNvPr id="5" name="Picture 4" descr="Screen Shot 2013-12-04 at 9.4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16" y="1868906"/>
            <a:ext cx="260684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45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Camille was diagnosed with </a:t>
            </a:r>
            <a:r>
              <a:rPr lang="en-US" sz="2400" dirty="0"/>
              <a:t>endometrial cancer</a:t>
            </a:r>
            <a:r>
              <a:rPr lang="en-US" sz="2400" dirty="0" smtClean="0"/>
              <a:t> in September 2013</a:t>
            </a:r>
          </a:p>
          <a:p>
            <a:r>
              <a:rPr lang="en-US" sz="2400" dirty="0" smtClean="0"/>
              <a:t>Two days after getting a </a:t>
            </a:r>
            <a:r>
              <a:rPr lang="en-US" sz="2400" dirty="0"/>
              <a:t>radical </a:t>
            </a:r>
            <a:r>
              <a:rPr lang="en-US" sz="2400" dirty="0" smtClean="0"/>
              <a:t>hysterectomy, her then boyfriend of two years, </a:t>
            </a:r>
            <a:r>
              <a:rPr lang="en-US" sz="2400" dirty="0" err="1"/>
              <a:t>Dimitri</a:t>
            </a:r>
            <a:r>
              <a:rPr lang="en-US" sz="2400" dirty="0"/>
              <a:t> </a:t>
            </a:r>
            <a:r>
              <a:rPr lang="en-US" sz="2400" dirty="0" err="1" smtClean="0"/>
              <a:t>Charalambopoulos</a:t>
            </a:r>
            <a:r>
              <a:rPr lang="en-US" sz="2400" dirty="0" smtClean="0"/>
              <a:t>, physically assaulted her in the hotel she was recovering in</a:t>
            </a:r>
          </a:p>
          <a:p>
            <a:r>
              <a:rPr lang="en-US" sz="2400" dirty="0" smtClean="0"/>
              <a:t>She then filed a restraining order from him</a:t>
            </a:r>
          </a:p>
          <a:p>
            <a:r>
              <a:rPr lang="en-US" sz="2400" dirty="0" smtClean="0"/>
              <a:t>She also recently claimed that Kelsey </a:t>
            </a:r>
            <a:r>
              <a:rPr lang="en-US" sz="2400" dirty="0" err="1" smtClean="0"/>
              <a:t>hasn</a:t>
            </a:r>
            <a:r>
              <a:rPr lang="fr-FR" sz="2400" dirty="0" smtClean="0"/>
              <a:t>’</a:t>
            </a:r>
            <a:r>
              <a:rPr lang="en-US" sz="2400" dirty="0" smtClean="0"/>
              <a:t>t contacted nor seen her and their kids in six months</a:t>
            </a:r>
          </a:p>
          <a:p>
            <a:r>
              <a:rPr lang="en-US" sz="2400" dirty="0" smtClean="0"/>
              <a:t>He allegedly hasn’t contact her about her cancer or abuse she endured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57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994128"/>
          </a:xfrm>
        </p:spPr>
        <p:txBody>
          <a:bodyPr>
            <a:normAutofit fontScale="47500" lnSpcReduction="20000"/>
          </a:bodyPr>
          <a:lstStyle/>
          <a:p>
            <a:r>
              <a:rPr lang="en-US" u="sng" dirty="0"/>
              <a:t>References</a:t>
            </a:r>
            <a:endParaRPr lang="en-US" dirty="0"/>
          </a:p>
          <a:p>
            <a:r>
              <a:rPr lang="en-US" dirty="0">
                <a:hlinkClick r:id="rId2"/>
              </a:rPr>
              <a:t>http://www.etonline.com/media/photo/2011/02/23865484/kelseygrammerdivorcefinal_et.pdf</a:t>
            </a:r>
            <a:endParaRPr lang="en-US" dirty="0"/>
          </a:p>
          <a:p>
            <a:r>
              <a:rPr lang="en-US" dirty="0">
                <a:hlinkClick r:id="rId3"/>
              </a:rPr>
              <a:t>http://hollywoodlife.com/2012/08/27/kelsey-grammer-oprah-interview-oprahs-next-chapter-camille-grammer-divorce/</a:t>
            </a:r>
            <a:endParaRPr lang="en-US" dirty="0"/>
          </a:p>
          <a:p>
            <a:r>
              <a:rPr lang="en-US" dirty="0">
                <a:hlinkClick r:id="rId4"/>
              </a:rPr>
              <a:t>http://www.huffingtonpost.com/2012/09/06/camille-grammer-divorce-settlement-30-million_n_1860913.html</a:t>
            </a:r>
            <a:endParaRPr lang="en-US" dirty="0"/>
          </a:p>
          <a:p>
            <a:r>
              <a:rPr lang="en-US" dirty="0">
                <a:hlinkClick r:id="rId5"/>
              </a:rPr>
              <a:t>http://www.huffingtonpost.com/2012/11/27/kelsey-grammer-camille-grammer-fighting-home_n_2200456.html</a:t>
            </a:r>
            <a:endParaRPr lang="en-US" dirty="0"/>
          </a:p>
          <a:p>
            <a:r>
              <a:rPr lang="en-US" dirty="0">
                <a:hlinkClick r:id="rId6"/>
              </a:rPr>
              <a:t>http://www.huffingtonpost.com/2012/12/21/kelsey-grammer-camille-grammer_n_2346942.html</a:t>
            </a:r>
            <a:endParaRPr lang="en-US" dirty="0"/>
          </a:p>
          <a:p>
            <a:r>
              <a:rPr lang="en-US" dirty="0">
                <a:hlinkClick r:id="rId7"/>
              </a:rPr>
              <a:t>http://www.sandiegodivorceattorneysblog.com/?page=10</a:t>
            </a:r>
            <a:endParaRPr lang="en-US" dirty="0"/>
          </a:p>
          <a:p>
            <a:r>
              <a:rPr lang="en-US" dirty="0">
                <a:hlinkClick r:id="rId8"/>
              </a:rPr>
              <a:t>http://www.starpulse.com/news/index.php/2010/07/15/kelsey_grammer_wants_frasier_profits_k</a:t>
            </a:r>
            <a:endParaRPr lang="en-US" dirty="0"/>
          </a:p>
          <a:p>
            <a:r>
              <a:rPr lang="en-US" dirty="0">
                <a:hlinkClick r:id="rId9"/>
              </a:rPr>
              <a:t>http://tmz.vo.llnwd.net/o28/newsdesk/tmz_documents/0602_kelsey.pdf</a:t>
            </a:r>
            <a:endParaRPr lang="en-US" dirty="0"/>
          </a:p>
          <a:p>
            <a:r>
              <a:rPr lang="en-US" dirty="0">
                <a:hlinkClick r:id="rId10"/>
              </a:rPr>
              <a:t>http://www.tmz.com/2010/07/01/kelsey-grammer-camille-grammer-divorce-files/</a:t>
            </a:r>
            <a:endParaRPr lang="en-US" dirty="0"/>
          </a:p>
          <a:p>
            <a:r>
              <a:rPr lang="en-US" dirty="0">
                <a:hlinkClick r:id="rId11"/>
              </a:rPr>
              <a:t>http://www.tmz.com/2010/07/06/kelsey-grammer-camille-grammer-divorce-fathers-day-broadway-new-york-kids-children/</a:t>
            </a:r>
            <a:endParaRPr lang="en-US" dirty="0"/>
          </a:p>
          <a:p>
            <a:r>
              <a:rPr lang="en-US" dirty="0">
                <a:hlinkClick r:id="rId12"/>
              </a:rPr>
              <a:t>http://www.tmz.com/2010/07/14/kelsey-grammer-camille-divorce-prenup-community-property-separate-property-frasier/</a:t>
            </a:r>
            <a:endParaRPr lang="en-US" dirty="0"/>
          </a:p>
          <a:p>
            <a:r>
              <a:rPr lang="en-US" dirty="0">
                <a:hlinkClick r:id="rId13"/>
              </a:rPr>
              <a:t>http://www.tmz.com/2010/07/14/kelsey-grammer-camille-grammer-divorce-joint-custody/</a:t>
            </a:r>
            <a:endParaRPr lang="en-US" dirty="0"/>
          </a:p>
          <a:p>
            <a:r>
              <a:rPr lang="en-US" dirty="0">
                <a:hlinkClick r:id="rId14"/>
              </a:rPr>
              <a:t>http://www.tmz.com/2010/12/27/kelsey-grammer-camille-grammer-divorce-prenup-community-property-100-million-dollars/</a:t>
            </a:r>
            <a:endParaRPr lang="en-US" dirty="0"/>
          </a:p>
          <a:p>
            <a:r>
              <a:rPr lang="en-US" dirty="0">
                <a:hlinkClick r:id="rId15"/>
              </a:rPr>
              <a:t>http://www.tmz.com/2011/01/12/camille-grammer-kelsey-grammer-divorce-response-bifurcate/</a:t>
            </a:r>
            <a:endParaRPr lang="en-US" dirty="0"/>
          </a:p>
          <a:p>
            <a:r>
              <a:rPr lang="en-US" dirty="0">
                <a:hlinkClick r:id="rId16"/>
              </a:rPr>
              <a:t>http://www.tmz.com/2011/01/21/kelsey-grammer-camille-grammer-divorce-bifurcation-kayte-walsh-real-housewives-of-beverly-hills-settlement-court/</a:t>
            </a:r>
            <a:endParaRPr lang="en-US" dirty="0"/>
          </a:p>
          <a:p>
            <a:r>
              <a:rPr lang="en-US" dirty="0">
                <a:hlinkClick r:id="rId17"/>
              </a:rPr>
              <a:t>http://www.tmz.com/2011/02/09/camille-grammer-kelsey-grammer-divorce-decree-property-settlement-tomorrow-thursday-court-kayte-walsh/</a:t>
            </a:r>
            <a:endParaRPr lang="en-US" dirty="0"/>
          </a:p>
          <a:p>
            <a:r>
              <a:rPr lang="en-US" dirty="0">
                <a:hlinkClick r:id="rId18"/>
              </a:rPr>
              <a:t>http://www.tmz.com/2011/02/10/kelsey-grammer-camille-grammer-divorce-finalized-property-settlement-court-real-housewives-of-beverly-hills/</a:t>
            </a:r>
            <a:endParaRPr lang="en-US" dirty="0"/>
          </a:p>
          <a:p>
            <a:r>
              <a:rPr lang="en-US" dirty="0">
                <a:hlinkClick r:id="rId19"/>
              </a:rPr>
              <a:t>http://www.tmz.com/2011/05/17/camille-grammer-kelsey-divorce-kids-child-sole-physical-custody-school-legal-battle/</a:t>
            </a:r>
            <a:endParaRPr lang="en-US" dirty="0"/>
          </a:p>
          <a:p>
            <a:r>
              <a:rPr lang="en-US" dirty="0">
                <a:hlinkClick r:id="rId20"/>
              </a:rPr>
              <a:t>http://www.tmz.com/2011/05/17/kelsey-grammer-camille-grammer-custody-agreement-kids-summer-court-lawsuit-real-housewives-of-beverly-hills/</a:t>
            </a:r>
            <a:endParaRPr lang="en-US" dirty="0"/>
          </a:p>
          <a:p>
            <a:r>
              <a:rPr lang="en-US" dirty="0">
                <a:hlinkClick r:id="rId21"/>
              </a:rPr>
              <a:t>http://www.tmz.com/2011/06/02/camile-grammer-kelsey-grammer-custody-divorce-visitation-lawyers-documents-court/</a:t>
            </a:r>
            <a:endParaRPr lang="en-US" dirty="0"/>
          </a:p>
          <a:p>
            <a:r>
              <a:rPr lang="en-US" dirty="0">
                <a:hlinkClick r:id="rId22"/>
              </a:rPr>
              <a:t>http://www.tmz.com/2011/06/02/kelsey-grammer-wants-to-separate-kids-camille-grammer-custody-chicago-mason-jude/</a:t>
            </a:r>
            <a:endParaRPr lang="en-US" dirty="0"/>
          </a:p>
          <a:p>
            <a:r>
              <a:rPr lang="en-US" dirty="0">
                <a:hlinkClick r:id="rId23"/>
              </a:rPr>
              <a:t>http://www.tmz.com/2011/06/02/kelsey-grammer-camille-grammer-custody-children-son-daughter-kids-new-york-city-california-court/</a:t>
            </a:r>
            <a:endParaRPr lang="en-US" dirty="0"/>
          </a:p>
          <a:p>
            <a:r>
              <a:rPr lang="en-US" dirty="0">
                <a:hlinkClick r:id="rId24"/>
              </a:rPr>
              <a:t>http://www.tmz.com/2011/06/02/kelsey-grammer-camille-grammer-custody-child-trial-settlement-evaluator/</a:t>
            </a:r>
            <a:endParaRPr lang="en-US" dirty="0"/>
          </a:p>
          <a:p>
            <a:r>
              <a:rPr lang="en-US" dirty="0">
                <a:hlinkClick r:id="rId25"/>
              </a:rPr>
              <a:t>http://www.tmz.com/2012/02/28/kelsey-and-camille-grammer-settle-custody-case-divorce/</a:t>
            </a:r>
            <a:endParaRPr lang="en-US" dirty="0"/>
          </a:p>
          <a:p>
            <a:r>
              <a:rPr lang="en-US" dirty="0">
                <a:hlinkClick r:id="rId26"/>
              </a:rPr>
              <a:t>http://www.tmz.com/2012/08/27/camille-grammer-selling-17-million-dollar-malibu-mansion-gallery/</a:t>
            </a:r>
            <a:endParaRPr lang="en-US" dirty="0"/>
          </a:p>
          <a:p>
            <a:r>
              <a:rPr lang="en-US" dirty="0">
                <a:hlinkClick r:id="rId27"/>
              </a:rPr>
              <a:t>http://www.tmz.com/2012/09/06/camille-grammer-kelsey-grammer-divorce-50-percent-half-property-settlement/</a:t>
            </a:r>
            <a:endParaRPr lang="en-US" dirty="0"/>
          </a:p>
          <a:p>
            <a:r>
              <a:rPr lang="en-US" dirty="0">
                <a:hlinkClick r:id="rId28"/>
              </a:rPr>
              <a:t>http://www.tmz.com/2012/11/26/kelsey-grammer-camille-divorce-house-beverly-hills/</a:t>
            </a:r>
            <a:endParaRPr lang="en-US" dirty="0"/>
          </a:p>
          <a:p>
            <a:r>
              <a:rPr lang="en-US" dirty="0">
                <a:hlinkClick r:id="rId29"/>
              </a:rPr>
              <a:t>http://www.tmz.com/2012/11/27/kelsey-grammer-houses-beverly-hills-camille-grammer-divorce-move-in/</a:t>
            </a:r>
            <a:endParaRPr lang="en-US" dirty="0"/>
          </a:p>
          <a:p>
            <a:r>
              <a:rPr lang="en-US" dirty="0">
                <a:hlinkClick r:id="rId30"/>
              </a:rPr>
              <a:t>http://www.tmz.com/2012/12/21/kelsey-camille-grammer-settle-divorce-property-settlement-house/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OUR MANY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1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364"/>
            <a:ext cx="5728368" cy="510563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Born </a:t>
            </a:r>
            <a:r>
              <a:rPr lang="en-US" sz="2800" dirty="0" smtClean="0"/>
              <a:t>September 2, 1968 in Newport Beach, CA</a:t>
            </a:r>
          </a:p>
          <a:p>
            <a:r>
              <a:rPr lang="en-US" sz="2800" dirty="0" smtClean="0"/>
              <a:t>Well known model, actress, and TV personality </a:t>
            </a:r>
          </a:p>
          <a:p>
            <a:r>
              <a:rPr lang="en-US" sz="2800" dirty="0" smtClean="0"/>
              <a:t>Best </a:t>
            </a:r>
            <a:r>
              <a:rPr lang="en-US" sz="2800" dirty="0"/>
              <a:t>known for her role on the reality show “The Real Housewives of Beverly Hills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Diagnosed with Cancer in September 2013- around the time she was having problems with then-boyfriend </a:t>
            </a:r>
            <a:r>
              <a:rPr lang="en-US" sz="2800" dirty="0" err="1"/>
              <a:t>Dimitri</a:t>
            </a:r>
            <a:r>
              <a:rPr lang="en-US" sz="2800" dirty="0"/>
              <a:t> </a:t>
            </a:r>
            <a:r>
              <a:rPr lang="en-US" sz="2800" dirty="0" err="1"/>
              <a:t>Charalambopoulos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Camille </a:t>
            </a:r>
            <a:r>
              <a:rPr lang="en-US" dirty="0" err="1" smtClean="0"/>
              <a:t>grammer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369" y="1931737"/>
            <a:ext cx="2889886" cy="387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1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266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Married in </a:t>
            </a:r>
            <a:r>
              <a:rPr lang="en-US" sz="2400" dirty="0"/>
              <a:t>August of 1997, saying at the time that they did not require a </a:t>
            </a:r>
            <a:r>
              <a:rPr lang="en-US" sz="2400" dirty="0" err="1" smtClean="0"/>
              <a:t>prenup</a:t>
            </a:r>
            <a:endParaRPr lang="en-US" sz="2400" dirty="0" smtClean="0"/>
          </a:p>
          <a:p>
            <a:r>
              <a:rPr lang="en-US" sz="2400" dirty="0" smtClean="0"/>
              <a:t>Kelsey’s </a:t>
            </a:r>
            <a:r>
              <a:rPr lang="en-US" sz="2400" dirty="0"/>
              <a:t>third </a:t>
            </a:r>
            <a:r>
              <a:rPr lang="en-US" sz="2400" dirty="0" smtClean="0"/>
              <a:t>marriage</a:t>
            </a:r>
            <a:endParaRPr lang="en-US" sz="2400" dirty="0"/>
          </a:p>
          <a:p>
            <a:r>
              <a:rPr lang="en-US" sz="2400" dirty="0" smtClean="0"/>
              <a:t>Camille </a:t>
            </a:r>
            <a:r>
              <a:rPr lang="en-US" sz="2400" dirty="0"/>
              <a:t>filed for divorce on July 1, 2010 due to “irreconcilable </a:t>
            </a:r>
            <a:r>
              <a:rPr lang="en-US" sz="2400" dirty="0" smtClean="0"/>
              <a:t>differences”</a:t>
            </a:r>
          </a:p>
          <a:p>
            <a:r>
              <a:rPr lang="en-US" sz="2400" dirty="0" smtClean="0"/>
              <a:t>Camille </a:t>
            </a:r>
            <a:r>
              <a:rPr lang="en-US" sz="2400" dirty="0"/>
              <a:t>had discovered that Kelsey was seeing another woman, </a:t>
            </a:r>
            <a:r>
              <a:rPr lang="en-US" sz="2400" dirty="0" err="1"/>
              <a:t>Kayte</a:t>
            </a:r>
            <a:r>
              <a:rPr lang="en-US" sz="2400" dirty="0"/>
              <a:t> </a:t>
            </a:r>
            <a:r>
              <a:rPr lang="en-US" sz="2400" dirty="0" smtClean="0"/>
              <a:t>Walsh</a:t>
            </a:r>
          </a:p>
          <a:p>
            <a:r>
              <a:rPr lang="en-US" sz="2400" dirty="0" smtClean="0"/>
              <a:t>Dealt with it until </a:t>
            </a:r>
            <a:r>
              <a:rPr lang="en-US" sz="2400" dirty="0"/>
              <a:t>Father’s Day of </a:t>
            </a:r>
            <a:r>
              <a:rPr lang="en-US" sz="2400" dirty="0" smtClean="0"/>
              <a:t>2010 when </a:t>
            </a:r>
            <a:r>
              <a:rPr lang="en-US" sz="2400" dirty="0"/>
              <a:t>Kelsey was 2,475 miles away and did not call the children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Reveled after the filing for divorce that </a:t>
            </a:r>
            <a:r>
              <a:rPr lang="en-US" sz="2400" dirty="0" err="1"/>
              <a:t>Kayte</a:t>
            </a:r>
            <a:r>
              <a:rPr lang="en-US" sz="2400" dirty="0"/>
              <a:t> was pregnant and her and Kelsey intended to marry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Highest </a:t>
            </a:r>
            <a:r>
              <a:rPr lang="en-US" sz="2400" dirty="0"/>
              <a:t>watched episode of RHOBH was when Camille announced their </a:t>
            </a:r>
            <a:r>
              <a:rPr lang="en-US" sz="2400" dirty="0" smtClean="0"/>
              <a:t>separation</a:t>
            </a:r>
          </a:p>
          <a:p>
            <a:r>
              <a:rPr lang="en-US" sz="2400" dirty="0" smtClean="0"/>
              <a:t>Considered one of the most notorious divorces in recent history</a:t>
            </a:r>
          </a:p>
          <a:p>
            <a:r>
              <a:rPr lang="en-US" sz="2400" dirty="0" smtClean="0"/>
              <a:t>Used media outlets to publicly insult each other</a:t>
            </a:r>
          </a:p>
          <a:p>
            <a:r>
              <a:rPr lang="en-US" sz="2400" dirty="0" smtClean="0"/>
              <a:t>Often leaked secrets about the other party and court documents to gain the public’s side over the other</a:t>
            </a:r>
            <a:endParaRPr lang="en-US" sz="2400" dirty="0"/>
          </a:p>
          <a:p>
            <a:r>
              <a:rPr lang="en-US" sz="2400" dirty="0" smtClean="0"/>
              <a:t>The divorce agreement </a:t>
            </a:r>
            <a:r>
              <a:rPr lang="en-US" sz="2400" dirty="0"/>
              <a:t>was </a:t>
            </a:r>
            <a:r>
              <a:rPr lang="en-US" sz="2400" dirty="0" smtClean="0"/>
              <a:t>reached </a:t>
            </a:r>
            <a:r>
              <a:rPr lang="en-US" sz="2400" dirty="0"/>
              <a:t>in December of 2012, </a:t>
            </a:r>
            <a:r>
              <a:rPr lang="en-US" sz="2400" dirty="0" smtClean="0"/>
              <a:t>(more </a:t>
            </a:r>
            <a:r>
              <a:rPr lang="en-US" sz="2400" dirty="0"/>
              <a:t>than two and a half years after the initial </a:t>
            </a:r>
            <a:r>
              <a:rPr lang="en-US" sz="2400" dirty="0" smtClean="0"/>
              <a:t>filing</a:t>
            </a:r>
            <a:r>
              <a:rPr lang="en-US" sz="2400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6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99808"/>
            <a:ext cx="4164264" cy="44074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Properties</a:t>
            </a:r>
          </a:p>
          <a:p>
            <a:r>
              <a:rPr lang="en-US" sz="3200" dirty="0" smtClean="0"/>
              <a:t>Custody of two children</a:t>
            </a:r>
          </a:p>
          <a:p>
            <a:r>
              <a:rPr lang="en-US" sz="3200" dirty="0" smtClean="0"/>
              <a:t>Child and spousal support</a:t>
            </a:r>
          </a:p>
          <a:p>
            <a:r>
              <a:rPr lang="en-US" sz="3200" i="1" dirty="0" smtClean="0"/>
              <a:t>Frasier</a:t>
            </a:r>
            <a:r>
              <a:rPr lang="en-US" sz="3200" dirty="0" smtClean="0"/>
              <a:t> Money</a:t>
            </a:r>
          </a:p>
          <a:p>
            <a:r>
              <a:rPr lang="en-US" sz="3200" dirty="0" smtClean="0"/>
              <a:t>Bifurcation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dispute</a:t>
            </a:r>
            <a:endParaRPr lang="en-US" dirty="0"/>
          </a:p>
        </p:txBody>
      </p:sp>
      <p:pic>
        <p:nvPicPr>
          <p:cNvPr id="4" name="Picture 3" descr="Screen Shot 2013-12-04 at 10.0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54" y="2327771"/>
            <a:ext cx="2373563" cy="36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8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properties under dispute; Malibu house was of biggest concern</a:t>
            </a:r>
          </a:p>
          <a:p>
            <a:r>
              <a:rPr lang="en-US" dirty="0" smtClean="0"/>
              <a:t>Kelsey lived </a:t>
            </a:r>
            <a:r>
              <a:rPr lang="en-US" dirty="0"/>
              <a:t>with </a:t>
            </a:r>
            <a:r>
              <a:rPr lang="en-US" dirty="0" smtClean="0"/>
              <a:t>girlfriend </a:t>
            </a:r>
            <a:r>
              <a:rPr lang="en-US" dirty="0" err="1" smtClean="0"/>
              <a:t>Katye</a:t>
            </a:r>
            <a:r>
              <a:rPr lang="en-US" dirty="0" smtClean="0"/>
              <a:t> </a:t>
            </a:r>
            <a:r>
              <a:rPr lang="en-US" dirty="0"/>
              <a:t>in a house in Beverly Hills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i="1" dirty="0"/>
              <a:t>Boss</a:t>
            </a:r>
            <a:r>
              <a:rPr lang="en-US" dirty="0"/>
              <a:t> got canceled </a:t>
            </a:r>
            <a:r>
              <a:rPr lang="en-US" dirty="0" smtClean="0"/>
              <a:t>and Kelsey </a:t>
            </a:r>
            <a:r>
              <a:rPr lang="en-US" dirty="0"/>
              <a:t>could not afford maintaining </a:t>
            </a:r>
            <a:r>
              <a:rPr lang="en-US" dirty="0" smtClean="0"/>
              <a:t>it</a:t>
            </a:r>
          </a:p>
          <a:p>
            <a:r>
              <a:rPr lang="en-US" dirty="0"/>
              <a:t>I</a:t>
            </a:r>
            <a:r>
              <a:rPr lang="en-US" dirty="0" smtClean="0"/>
              <a:t>ntended </a:t>
            </a:r>
            <a:r>
              <a:rPr lang="en-US" dirty="0"/>
              <a:t>to move into the Malibu house with his new wife </a:t>
            </a:r>
            <a:r>
              <a:rPr lang="en-US" dirty="0" err="1"/>
              <a:t>Kayte</a:t>
            </a:r>
            <a:r>
              <a:rPr lang="en-US" dirty="0"/>
              <a:t> and their </a:t>
            </a:r>
            <a:r>
              <a:rPr lang="en-US" dirty="0" smtClean="0"/>
              <a:t>newborn</a:t>
            </a:r>
          </a:p>
          <a:p>
            <a:r>
              <a:rPr lang="en-US" dirty="0" smtClean="0"/>
              <a:t>Camille was outraged, and insisted they put the Malibu property for sale and split the profits, along with the other houses</a:t>
            </a:r>
          </a:p>
          <a:p>
            <a:r>
              <a:rPr lang="en-US" dirty="0" smtClean="0"/>
              <a:t>Points:</a:t>
            </a:r>
          </a:p>
          <a:p>
            <a:pPr marL="45720" indent="0">
              <a:buNone/>
            </a:pPr>
            <a:r>
              <a:rPr lang="en-US" dirty="0" smtClean="0"/>
              <a:t>	Camille- 30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Kelsey- 15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4" name="Picture 3" descr="Screen Shot 2013-12-04 at 10.5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33" y="4572862"/>
            <a:ext cx="3962667" cy="19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aughter Mason</a:t>
            </a:r>
            <a:r>
              <a:rPr lang="en-US" dirty="0"/>
              <a:t> </a:t>
            </a:r>
            <a:r>
              <a:rPr lang="en-US" dirty="0" smtClean="0"/>
              <a:t>aged 11 at the time</a:t>
            </a:r>
          </a:p>
          <a:p>
            <a:r>
              <a:rPr lang="en-US" dirty="0"/>
              <a:t>S</a:t>
            </a:r>
            <a:r>
              <a:rPr lang="en-US" dirty="0" smtClean="0"/>
              <a:t>on Jude</a:t>
            </a:r>
            <a:r>
              <a:rPr lang="en-US" dirty="0"/>
              <a:t> </a:t>
            </a:r>
            <a:r>
              <a:rPr lang="en-US" dirty="0" smtClean="0"/>
              <a:t>aged 8 at the time</a:t>
            </a:r>
            <a:endParaRPr lang="en-US" dirty="0"/>
          </a:p>
          <a:p>
            <a:r>
              <a:rPr lang="en-US" dirty="0"/>
              <a:t>Kelsey </a:t>
            </a:r>
            <a:r>
              <a:rPr lang="en-US" dirty="0" smtClean="0"/>
              <a:t>proposed:</a:t>
            </a:r>
          </a:p>
          <a:p>
            <a:pPr marL="45720" indent="0">
              <a:buNone/>
            </a:pPr>
            <a:r>
              <a:rPr lang="en-US" dirty="0" smtClean="0"/>
              <a:t>	-should </a:t>
            </a:r>
            <a:r>
              <a:rPr lang="en-US" dirty="0"/>
              <a:t>share joint legal </a:t>
            </a:r>
            <a:r>
              <a:rPr lang="en-US" dirty="0" smtClean="0"/>
              <a:t>custody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-primary </a:t>
            </a:r>
            <a:r>
              <a:rPr lang="en-US" dirty="0"/>
              <a:t>custody of </a:t>
            </a:r>
            <a:r>
              <a:rPr lang="en-US" dirty="0" smtClean="0"/>
              <a:t>Jude be awarded to him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-primary </a:t>
            </a:r>
            <a:r>
              <a:rPr lang="en-US" dirty="0"/>
              <a:t>custody </a:t>
            </a:r>
            <a:r>
              <a:rPr lang="en-US" dirty="0" smtClean="0"/>
              <a:t>of </a:t>
            </a:r>
            <a:r>
              <a:rPr lang="en-US" dirty="0"/>
              <a:t>Mason</a:t>
            </a:r>
            <a:r>
              <a:rPr lang="en-US" dirty="0"/>
              <a:t> </a:t>
            </a:r>
            <a:r>
              <a:rPr lang="en-US" dirty="0" smtClean="0"/>
              <a:t>be awarded to Camille</a:t>
            </a:r>
          </a:p>
          <a:p>
            <a:r>
              <a:rPr lang="en-US" dirty="0" smtClean="0"/>
              <a:t>Camille thought this was outrageous because the children were already struggling with the divorce</a:t>
            </a:r>
          </a:p>
          <a:p>
            <a:r>
              <a:rPr lang="en-US" dirty="0"/>
              <a:t>In </a:t>
            </a:r>
            <a:r>
              <a:rPr lang="en-US" dirty="0" smtClean="0"/>
              <a:t>retaliation, Camille proposed: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- should share joint </a:t>
            </a:r>
            <a:r>
              <a:rPr lang="en-US" dirty="0"/>
              <a:t>legal </a:t>
            </a:r>
            <a:r>
              <a:rPr lang="en-US" dirty="0" smtClean="0"/>
              <a:t>custody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-primary </a:t>
            </a:r>
            <a:r>
              <a:rPr lang="en-US" dirty="0"/>
              <a:t>physical custody of the </a:t>
            </a:r>
            <a:r>
              <a:rPr lang="en-US" dirty="0" smtClean="0"/>
              <a:t>children should solely be 	awarded to her.</a:t>
            </a:r>
          </a:p>
          <a:p>
            <a:r>
              <a:rPr lang="en-US" dirty="0" smtClean="0"/>
              <a:t>Points: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Camille- 37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Kelsey- 22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Custody of two </a:t>
            </a:r>
            <a:r>
              <a:rPr lang="en-US" dirty="0" smtClean="0"/>
              <a:t>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1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2-04 at 10.53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12200"/>
          <a:stretch>
            <a:fillRect/>
          </a:stretch>
        </p:blipFill>
        <p:spPr>
          <a:xfrm>
            <a:off x="354367" y="1970292"/>
            <a:ext cx="8407893" cy="44074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87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1832</Words>
  <Application>Microsoft Macintosh PowerPoint</Application>
  <PresentationFormat>On-screen Show (4:3)</PresentationFormat>
  <Paragraphs>217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</vt:lpstr>
      <vt:lpstr>Kelsey and Camille Grammer Divorce </vt:lpstr>
      <vt:lpstr>kELSEY GRAMMER</vt:lpstr>
      <vt:lpstr>Camille grammer</vt:lpstr>
      <vt:lpstr>HISTORY</vt:lpstr>
      <vt:lpstr>DIVORCE</vt:lpstr>
      <vt:lpstr>Points of dispute</vt:lpstr>
      <vt:lpstr>PROPERTIES</vt:lpstr>
      <vt:lpstr>Custody of two children</vt:lpstr>
      <vt:lpstr>proof</vt:lpstr>
      <vt:lpstr>Child and spousal support</vt:lpstr>
      <vt:lpstr>Frasier Money</vt:lpstr>
      <vt:lpstr>Bifurcation</vt:lpstr>
      <vt:lpstr>Point values</vt:lpstr>
      <vt:lpstr>TIE GIVEN TO LOSER</vt:lpstr>
      <vt:lpstr>Item to split from winner to loser</vt:lpstr>
      <vt:lpstr>ADJUSTED WINNER- SPLIT CUSTODY</vt:lpstr>
      <vt:lpstr>Results </vt:lpstr>
      <vt:lpstr>Reality vs. ADJUSTED WINNER</vt:lpstr>
      <vt:lpstr>Reality vs. ADJUSTED WINNER cont.</vt:lpstr>
      <vt:lpstr>UPDATE</vt:lpstr>
      <vt:lpstr> OUR MANY 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Kelsey and Camille Grammer Divorce </dc:title>
  <dc:creator>Michelle Meshnick</dc:creator>
  <cp:lastModifiedBy>Michelle Meshnick</cp:lastModifiedBy>
  <cp:revision>15</cp:revision>
  <dcterms:created xsi:type="dcterms:W3CDTF">2013-12-05T02:32:34Z</dcterms:created>
  <dcterms:modified xsi:type="dcterms:W3CDTF">2013-12-05T05:18:31Z</dcterms:modified>
</cp:coreProperties>
</file>