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4" r:id="rId9"/>
    <p:sldId id="266" r:id="rId10"/>
    <p:sldId id="263"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57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16" name="Slide Number Placeholder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7" name="Footer Placeholder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15" name="Slide Number Placeholder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a:p>
        </p:txBody>
      </p:sp>
      <p:sp>
        <p:nvSpPr>
          <p:cNvPr id="16" name="Footer Placeholder 15"/>
          <p:cNvSpPr>
            <a:spLocks noGrp="1"/>
          </p:cNvSpPr>
          <p:nvPr>
            <p:ph type="ftr" sz="quarter" idx="16"/>
          </p:nvPr>
        </p:nvSpPr>
        <p:spPr/>
        <p:txBody>
          <a:bodyPr/>
          <a:lstStyle/>
          <a:p>
            <a:endParaRPr kumimoji="0"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8" name="Footer Placeholder 7"/>
          <p:cNvSpPr>
            <a:spLocks noGrp="1"/>
          </p:cNvSpPr>
          <p:nvPr>
            <p:ph type="ftr" sz="quarter" idx="11"/>
          </p:nvPr>
        </p:nvSpPr>
        <p:spPr/>
        <p:txBody>
          <a:bodyPr/>
          <a:lstStyle/>
          <a:p>
            <a:endParaRPr kumimoji="0" lang="en-US"/>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9" name="Slide Number Placeholder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Drag picture to placeholder or click icon to add</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12/3/13</a:t>
            </a:fld>
            <a:endParaRPr lang="en-US"/>
          </a:p>
        </p:txBody>
      </p:sp>
      <p:sp>
        <p:nvSpPr>
          <p:cNvPr id="9" name="Slide Number Placeholder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12/3/13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russojapanesewar.com" TargetMode="External"/><Relationship Id="rId4" Type="http://schemas.openxmlformats.org/officeDocument/2006/relationships/hyperlink" Target="http://history.state.gov/milestones/1899-1913/portsmouth-treaty" TargetMode="External"/><Relationship Id="rId1" Type="http://schemas.openxmlformats.org/officeDocument/2006/relationships/slideLayout" Target="../slideLayouts/slideLayout2.xml"/><Relationship Id="rId2" Type="http://schemas.openxmlformats.org/officeDocument/2006/relationships/hyperlink" Target="http://en.wikipedia.org/wiki/Russo-Japanese_War%23Campaign_of_190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Liz Demetrides</a:t>
            </a:r>
            <a:endParaRPr lang="en-US" dirty="0"/>
          </a:p>
        </p:txBody>
      </p:sp>
      <p:sp>
        <p:nvSpPr>
          <p:cNvPr id="3" name="Title 2"/>
          <p:cNvSpPr>
            <a:spLocks noGrp="1"/>
          </p:cNvSpPr>
          <p:nvPr>
            <p:ph type="ctrTitle"/>
          </p:nvPr>
        </p:nvSpPr>
        <p:spPr/>
        <p:txBody>
          <a:bodyPr/>
          <a:lstStyle/>
          <a:p>
            <a:r>
              <a:rPr lang="en-US" dirty="0" smtClean="0"/>
              <a:t>The Russo-Japanese War</a:t>
            </a:r>
            <a:endParaRPr lang="en-US" dirty="0"/>
          </a:p>
        </p:txBody>
      </p:sp>
    </p:spTree>
    <p:extLst>
      <p:ext uri="{BB962C8B-B14F-4D97-AF65-F5344CB8AC3E}">
        <p14:creationId xmlns:p14="http://schemas.microsoft.com/office/powerpoint/2010/main" val="2745096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2962"/>
            <a:ext cx="8229600" cy="4839678"/>
          </a:xfrm>
        </p:spPr>
        <p:txBody>
          <a:bodyPr/>
          <a:lstStyle/>
          <a:p>
            <a:pPr marL="0" indent="0">
              <a:buNone/>
            </a:pPr>
            <a:endParaRPr lang="en-US" dirty="0" smtClean="0"/>
          </a:p>
          <a:p>
            <a:pPr marL="0" indent="0">
              <a:buNone/>
            </a:pPr>
            <a:r>
              <a:rPr lang="en-US" dirty="0" smtClean="0"/>
              <a:t>Japanese </a:t>
            </a:r>
            <a:r>
              <a:rPr lang="en-US" dirty="0"/>
              <a:t>had occupied Sakhalin Island in the Battle of Tsushima in order to force Russia into suing for peace, so control of </a:t>
            </a:r>
            <a:r>
              <a:rPr lang="en-US" dirty="0" smtClean="0"/>
              <a:t>the </a:t>
            </a:r>
            <a:r>
              <a:rPr lang="en-US" dirty="0"/>
              <a:t>island was in question. </a:t>
            </a:r>
            <a:r>
              <a:rPr lang="en-US" dirty="0" smtClean="0"/>
              <a:t>Both countries felt the island was rightfully theirs.</a:t>
            </a:r>
          </a:p>
          <a:p>
            <a:pPr marL="0" indent="0">
              <a:buNone/>
            </a:pPr>
            <a:endParaRPr lang="en-US" dirty="0"/>
          </a:p>
          <a:p>
            <a:pPr>
              <a:buFontTx/>
              <a:buChar char="•"/>
            </a:pPr>
            <a:r>
              <a:rPr lang="en-US" dirty="0" smtClean="0"/>
              <a:t>Russia: 20</a:t>
            </a:r>
          </a:p>
          <a:p>
            <a:pPr>
              <a:buFontTx/>
              <a:buChar char="•"/>
            </a:pPr>
            <a:r>
              <a:rPr lang="en-US" dirty="0" smtClean="0"/>
              <a:t>Japan: 20</a:t>
            </a:r>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Sakhalin Island</a:t>
            </a:r>
            <a:endParaRPr lang="en-US" dirty="0"/>
          </a:p>
        </p:txBody>
      </p:sp>
    </p:spTree>
    <p:extLst>
      <p:ext uri="{BB962C8B-B14F-4D97-AF65-F5344CB8AC3E}">
        <p14:creationId xmlns:p14="http://schemas.microsoft.com/office/powerpoint/2010/main" val="1422108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56322"/>
            <a:ext cx="8229600" cy="4839678"/>
          </a:xfrm>
        </p:spPr>
        <p:txBody>
          <a:bodyPr/>
          <a:lstStyle/>
          <a:p>
            <a:pPr marL="0" indent="0">
              <a:buNone/>
            </a:pPr>
            <a:endParaRPr lang="en-US" dirty="0" smtClean="0"/>
          </a:p>
          <a:p>
            <a:pPr marL="0" indent="0">
              <a:buNone/>
            </a:pPr>
            <a:r>
              <a:rPr lang="en-US" dirty="0" smtClean="0"/>
              <a:t>As the victor, Japan wanted Russia to pay war costs. </a:t>
            </a:r>
            <a:r>
              <a:rPr lang="en-US" dirty="0"/>
              <a:t>Russia </a:t>
            </a:r>
            <a:r>
              <a:rPr lang="en-US" dirty="0" smtClean="0"/>
              <a:t>was itself left financially crippled by the war and insisted on this point.</a:t>
            </a:r>
          </a:p>
          <a:p>
            <a:pPr marL="0" indent="0">
              <a:buNone/>
            </a:pPr>
            <a:endParaRPr lang="en-US" dirty="0" smtClean="0"/>
          </a:p>
          <a:p>
            <a:pPr marL="0" indent="0">
              <a:buNone/>
            </a:pPr>
            <a:endParaRPr lang="en-US" dirty="0"/>
          </a:p>
          <a:p>
            <a:pPr>
              <a:buFontTx/>
              <a:buChar char="•"/>
            </a:pPr>
            <a:r>
              <a:rPr lang="en-US" dirty="0" smtClean="0"/>
              <a:t>Russia: 20</a:t>
            </a:r>
          </a:p>
          <a:p>
            <a:pPr>
              <a:buFontTx/>
              <a:buChar char="•"/>
            </a:pPr>
            <a:r>
              <a:rPr lang="en-US" dirty="0" smtClean="0"/>
              <a:t>Japan: 40</a:t>
            </a:r>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War Costs</a:t>
            </a:r>
            <a:endParaRPr lang="en-US" dirty="0"/>
          </a:p>
        </p:txBody>
      </p:sp>
    </p:spTree>
    <p:extLst>
      <p:ext uri="{BB962C8B-B14F-4D97-AF65-F5344CB8AC3E}">
        <p14:creationId xmlns:p14="http://schemas.microsoft.com/office/powerpoint/2010/main" val="3898345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56322"/>
            <a:ext cx="8229600" cy="4839678"/>
          </a:xfrm>
        </p:spPr>
        <p:txBody>
          <a:bodyPr/>
          <a:lstStyle/>
          <a:p>
            <a:pPr marL="0" indent="0">
              <a:buNone/>
            </a:pPr>
            <a:endParaRPr lang="en-US" dirty="0" smtClean="0"/>
          </a:p>
          <a:p>
            <a:pPr marL="0" indent="0">
              <a:buNone/>
            </a:pPr>
            <a:r>
              <a:rPr lang="en-US" dirty="0" smtClean="0"/>
              <a:t>The </a:t>
            </a:r>
            <a:r>
              <a:rPr lang="en-US" dirty="0"/>
              <a:t>war had also decimated two of Russia’s three fleets, and Russia wanted to be able to maintain its remaining Pacific fleet. </a:t>
            </a:r>
            <a:endParaRPr lang="en-US" dirty="0" smtClean="0"/>
          </a:p>
          <a:p>
            <a:pPr marL="0" indent="0">
              <a:buNone/>
            </a:pPr>
            <a:endParaRPr lang="en-US" dirty="0" smtClean="0"/>
          </a:p>
          <a:p>
            <a:pPr marL="0" indent="0">
              <a:buNone/>
            </a:pPr>
            <a:endParaRPr lang="en-US" dirty="0"/>
          </a:p>
          <a:p>
            <a:pPr>
              <a:buFontTx/>
              <a:buChar char="•"/>
            </a:pPr>
            <a:r>
              <a:rPr lang="en-US" dirty="0" smtClean="0"/>
              <a:t>Russia: 5</a:t>
            </a:r>
          </a:p>
          <a:p>
            <a:pPr>
              <a:buFontTx/>
              <a:buChar char="•"/>
            </a:pPr>
            <a:r>
              <a:rPr lang="en-US" dirty="0" smtClean="0"/>
              <a:t>Japan: 20</a:t>
            </a:r>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Pacific Fleet</a:t>
            </a:r>
            <a:endParaRPr lang="en-US" dirty="0"/>
          </a:p>
        </p:txBody>
      </p:sp>
    </p:spTree>
    <p:extLst>
      <p:ext uri="{BB962C8B-B14F-4D97-AF65-F5344CB8AC3E}">
        <p14:creationId xmlns:p14="http://schemas.microsoft.com/office/powerpoint/2010/main" val="2109964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10642"/>
          </a:xfrm>
        </p:spPr>
        <p:txBody>
          <a:bodyPr/>
          <a:lstStyle/>
          <a:p>
            <a:r>
              <a:rPr lang="en-US" dirty="0" smtClean="0"/>
              <a:t>First Pass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64410920"/>
              </p:ext>
            </p:extLst>
          </p:nvPr>
        </p:nvGraphicFramePr>
        <p:xfrm>
          <a:off x="457200" y="1341777"/>
          <a:ext cx="8229600" cy="4567080"/>
        </p:xfrm>
        <a:graphic>
          <a:graphicData uri="http://schemas.openxmlformats.org/drawingml/2006/table">
            <a:tbl>
              <a:tblPr firstRow="1" bandRow="1">
                <a:tableStyleId>{5C22544A-7EE6-4342-B048-85BDC9FD1C3A}</a:tableStyleId>
              </a:tblPr>
              <a:tblGrid>
                <a:gridCol w="2743200"/>
                <a:gridCol w="2743200"/>
                <a:gridCol w="2743200"/>
              </a:tblGrid>
              <a:tr h="652440">
                <a:tc>
                  <a:txBody>
                    <a:bodyPr/>
                    <a:lstStyle/>
                    <a:p>
                      <a:pPr marL="0" marR="0" algn="ctr">
                        <a:spcBef>
                          <a:spcPts val="0"/>
                        </a:spcBef>
                        <a:spcAft>
                          <a:spcPts val="0"/>
                        </a:spcAft>
                      </a:pPr>
                      <a:r>
                        <a:rPr lang="en-US" sz="2000" b="1" dirty="0">
                          <a:effectLst/>
                          <a:latin typeface="Times New Roman"/>
                          <a:ea typeface="Times New Roman"/>
                        </a:rPr>
                        <a:t>ITEMS</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effectLst/>
                          <a:latin typeface="Times New Roman"/>
                          <a:ea typeface="Times New Roman"/>
                        </a:rPr>
                        <a:t>JAPAN</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effectLst/>
                          <a:latin typeface="Times New Roman"/>
                          <a:ea typeface="Times New Roman"/>
                        </a:rPr>
                        <a:t>RUSSIA</a:t>
                      </a:r>
                      <a:endParaRPr lang="en-US" sz="2000">
                        <a:effectLst/>
                        <a:latin typeface="Times New Roman"/>
                        <a:ea typeface="ＭＳ 明朝"/>
                      </a:endParaRPr>
                    </a:p>
                  </a:txBody>
                  <a:tcPr marL="68580" marR="68580" marT="0" marB="0"/>
                </a:tc>
              </a:tr>
              <a:tr h="652440">
                <a:tc>
                  <a:txBody>
                    <a:bodyPr/>
                    <a:lstStyle/>
                    <a:p>
                      <a:pPr marL="0" marR="0" algn="ctr">
                        <a:spcBef>
                          <a:spcPts val="0"/>
                        </a:spcBef>
                        <a:spcAft>
                          <a:spcPts val="0"/>
                        </a:spcAft>
                      </a:pPr>
                      <a:r>
                        <a:rPr lang="en-US" sz="2000" dirty="0" smtClean="0">
                          <a:effectLst/>
                          <a:latin typeface="Times New Roman"/>
                          <a:ea typeface="Times New Roman"/>
                        </a:rPr>
                        <a:t>Manchuria</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solidFill>
                            <a:srgbClr val="C0504D"/>
                          </a:solidFill>
                          <a:effectLst/>
                          <a:latin typeface="Times New Roman"/>
                          <a:ea typeface="Times New Roman"/>
                        </a:rPr>
                        <a:t>25</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10</a:t>
                      </a:r>
                      <a:endParaRPr lang="en-US" sz="2000">
                        <a:effectLst/>
                        <a:latin typeface="Times New Roman"/>
                        <a:ea typeface="ＭＳ 明朝"/>
                      </a:endParaRPr>
                    </a:p>
                  </a:txBody>
                  <a:tcPr marL="68580" marR="68580" marT="0" marB="0"/>
                </a:tc>
              </a:tr>
              <a:tr h="652440">
                <a:tc>
                  <a:txBody>
                    <a:bodyPr/>
                    <a:lstStyle/>
                    <a:p>
                      <a:pPr marL="0" marR="0" algn="ctr">
                        <a:spcBef>
                          <a:spcPts val="0"/>
                        </a:spcBef>
                        <a:spcAft>
                          <a:spcPts val="0"/>
                        </a:spcAft>
                      </a:pPr>
                      <a:r>
                        <a:rPr lang="en-US" sz="2000" dirty="0" smtClean="0">
                          <a:effectLst/>
                          <a:latin typeface="Times New Roman"/>
                          <a:ea typeface="Times New Roman"/>
                        </a:rPr>
                        <a:t>Korea</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dirty="0">
                          <a:solidFill>
                            <a:srgbClr val="C0504D"/>
                          </a:solidFill>
                          <a:effectLst/>
                          <a:latin typeface="Times New Roman"/>
                          <a:ea typeface="Times New Roman"/>
                        </a:rPr>
                        <a:t>30</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10</a:t>
                      </a:r>
                      <a:endParaRPr lang="en-US" sz="2000">
                        <a:effectLst/>
                        <a:latin typeface="Times New Roman"/>
                        <a:ea typeface="ＭＳ 明朝"/>
                      </a:endParaRPr>
                    </a:p>
                  </a:txBody>
                  <a:tcPr marL="68580" marR="68580" marT="0" marB="0"/>
                </a:tc>
              </a:tr>
              <a:tr h="652440">
                <a:tc>
                  <a:txBody>
                    <a:bodyPr/>
                    <a:lstStyle/>
                    <a:p>
                      <a:pPr marL="0" marR="0" algn="ctr">
                        <a:spcBef>
                          <a:spcPts val="0"/>
                        </a:spcBef>
                        <a:spcAft>
                          <a:spcPts val="0"/>
                        </a:spcAft>
                      </a:pPr>
                      <a:r>
                        <a:rPr lang="en-US" sz="2000">
                          <a:effectLst/>
                          <a:latin typeface="Times New Roman"/>
                          <a:ea typeface="Times New Roman"/>
                        </a:rPr>
                        <a:t>Sakhalin Island</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dirty="0">
                          <a:solidFill>
                            <a:srgbClr val="C0504D"/>
                          </a:solidFill>
                          <a:effectLst/>
                          <a:latin typeface="Times New Roman"/>
                          <a:ea typeface="Times New Roman"/>
                        </a:rPr>
                        <a:t>20</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20</a:t>
                      </a:r>
                      <a:endParaRPr lang="en-US" sz="2000">
                        <a:effectLst/>
                        <a:latin typeface="Times New Roman"/>
                        <a:ea typeface="ＭＳ 明朝"/>
                      </a:endParaRPr>
                    </a:p>
                  </a:txBody>
                  <a:tcPr marL="68580" marR="68580" marT="0" marB="0"/>
                </a:tc>
              </a:tr>
              <a:tr h="652440">
                <a:tc>
                  <a:txBody>
                    <a:bodyPr/>
                    <a:lstStyle/>
                    <a:p>
                      <a:pPr marL="0" marR="0" algn="ctr">
                        <a:spcBef>
                          <a:spcPts val="0"/>
                        </a:spcBef>
                        <a:spcAft>
                          <a:spcPts val="0"/>
                        </a:spcAft>
                      </a:pPr>
                      <a:r>
                        <a:rPr lang="en-US" sz="2000">
                          <a:effectLst/>
                          <a:latin typeface="Times New Roman"/>
                          <a:ea typeface="Times New Roman"/>
                        </a:rPr>
                        <a:t>War Costs</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20</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solidFill>
                            <a:srgbClr val="C0504D"/>
                          </a:solidFill>
                          <a:effectLst/>
                          <a:latin typeface="Times New Roman"/>
                          <a:ea typeface="Times New Roman"/>
                        </a:rPr>
                        <a:t>40</a:t>
                      </a:r>
                      <a:endParaRPr lang="en-US" sz="2000">
                        <a:effectLst/>
                        <a:latin typeface="Times New Roman"/>
                        <a:ea typeface="ＭＳ 明朝"/>
                      </a:endParaRPr>
                    </a:p>
                  </a:txBody>
                  <a:tcPr marL="68580" marR="68580" marT="0" marB="0"/>
                </a:tc>
              </a:tr>
              <a:tr h="652440">
                <a:tc>
                  <a:txBody>
                    <a:bodyPr/>
                    <a:lstStyle/>
                    <a:p>
                      <a:pPr marL="0" marR="0" algn="ctr">
                        <a:spcBef>
                          <a:spcPts val="0"/>
                        </a:spcBef>
                        <a:spcAft>
                          <a:spcPts val="0"/>
                        </a:spcAft>
                      </a:pPr>
                      <a:r>
                        <a:rPr lang="en-US" sz="2000">
                          <a:effectLst/>
                          <a:latin typeface="Times New Roman"/>
                          <a:ea typeface="Times New Roman"/>
                        </a:rPr>
                        <a:t>Pacific Fleet</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5</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dirty="0">
                          <a:solidFill>
                            <a:srgbClr val="C0504D"/>
                          </a:solidFill>
                          <a:effectLst/>
                          <a:latin typeface="Times New Roman"/>
                          <a:ea typeface="Times New Roman"/>
                        </a:rPr>
                        <a:t>20</a:t>
                      </a:r>
                      <a:endParaRPr lang="en-US" sz="2000" dirty="0">
                        <a:effectLst/>
                        <a:latin typeface="Times New Roman"/>
                        <a:ea typeface="ＭＳ 明朝"/>
                      </a:endParaRPr>
                    </a:p>
                  </a:txBody>
                  <a:tcPr marL="68580" marR="68580" marT="0" marB="0"/>
                </a:tc>
              </a:tr>
              <a:tr h="652440">
                <a:tc>
                  <a:txBody>
                    <a:bodyPr/>
                    <a:lstStyle/>
                    <a:p>
                      <a:pPr marL="0" marR="0" algn="ctr">
                        <a:spcBef>
                          <a:spcPts val="0"/>
                        </a:spcBef>
                        <a:spcAft>
                          <a:spcPts val="0"/>
                        </a:spcAft>
                      </a:pPr>
                      <a:r>
                        <a:rPr lang="en-US" sz="2000" b="1">
                          <a:effectLst/>
                          <a:latin typeface="Times New Roman"/>
                          <a:ea typeface="Times New Roman"/>
                        </a:rPr>
                        <a:t>TOTAL</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dirty="0" smtClean="0">
                          <a:solidFill>
                            <a:srgbClr val="C0504D"/>
                          </a:solidFill>
                          <a:effectLst/>
                          <a:latin typeface="Times New Roman"/>
                          <a:ea typeface="Times New Roman"/>
                        </a:rPr>
                        <a:t>75</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dirty="0">
                          <a:effectLst/>
                          <a:latin typeface="Times New Roman"/>
                          <a:ea typeface="Times New Roman"/>
                        </a:rPr>
                        <a:t>60</a:t>
                      </a:r>
                      <a:endParaRPr lang="en-US" sz="2000" dirty="0">
                        <a:effectLst/>
                        <a:latin typeface="Times New Roman"/>
                        <a:ea typeface="ＭＳ 明朝"/>
                      </a:endParaRPr>
                    </a:p>
                  </a:txBody>
                  <a:tcPr marL="68580" marR="68580" marT="0" marB="0"/>
                </a:tc>
              </a:tr>
            </a:tbl>
          </a:graphicData>
        </a:graphic>
      </p:graphicFrame>
    </p:spTree>
    <p:extLst>
      <p:ext uri="{BB962C8B-B14F-4D97-AF65-F5344CB8AC3E}">
        <p14:creationId xmlns:p14="http://schemas.microsoft.com/office/powerpoint/2010/main" val="2108788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24618"/>
            <a:ext cx="8229600" cy="5571382"/>
          </a:xfrm>
        </p:spPr>
        <p:txBody>
          <a:bodyPr/>
          <a:lstStyle/>
          <a:p>
            <a:pPr marL="0" indent="0">
              <a:buNone/>
            </a:pPr>
            <a:endParaRPr lang="en-US" dirty="0" smtClean="0"/>
          </a:p>
          <a:p>
            <a:pPr marL="0" indent="0">
              <a:buNone/>
            </a:pPr>
            <a:r>
              <a:rPr lang="en-US" dirty="0" smtClean="0"/>
              <a:t>Some fluid Item must be divided.</a:t>
            </a:r>
          </a:p>
          <a:p>
            <a:pPr marL="0" indent="0">
              <a:buNone/>
            </a:pPr>
            <a:endParaRPr lang="en-US" dirty="0"/>
          </a:p>
          <a:p>
            <a:pPr marL="0" indent="0">
              <a:buNone/>
            </a:pPr>
            <a:r>
              <a:rPr lang="en-US" dirty="0" smtClean="0"/>
              <a:t>As </a:t>
            </a:r>
            <a:r>
              <a:rPr lang="en-US" dirty="0"/>
              <a:t>the valuations of Sakhalin Island are in ratio 1:1, it is optimal to divide this if possible</a:t>
            </a:r>
            <a:r>
              <a:rPr lang="en-US" dirty="0" smtClean="0"/>
              <a:t>.</a:t>
            </a:r>
          </a:p>
          <a:p>
            <a:pPr marL="0" indent="0">
              <a:buNone/>
            </a:pPr>
            <a:endParaRPr lang="en-US" dirty="0"/>
          </a:p>
          <a:p>
            <a:pPr marL="0" indent="0">
              <a:buNone/>
            </a:pPr>
            <a:r>
              <a:rPr lang="en-US" dirty="0"/>
              <a:t>75 - 20x = 60 + 20x</a:t>
            </a:r>
          </a:p>
          <a:p>
            <a:pPr marL="0" indent="0">
              <a:buNone/>
            </a:pPr>
            <a:r>
              <a:rPr lang="en-US" dirty="0"/>
              <a:t>=&gt; x = 3/8</a:t>
            </a:r>
          </a:p>
          <a:p>
            <a:endParaRPr lang="en-US" dirty="0"/>
          </a:p>
        </p:txBody>
      </p:sp>
    </p:spTree>
    <p:extLst>
      <p:ext uri="{BB962C8B-B14F-4D97-AF65-F5344CB8AC3E}">
        <p14:creationId xmlns:p14="http://schemas.microsoft.com/office/powerpoint/2010/main" val="215343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0863957"/>
              </p:ext>
            </p:extLst>
          </p:nvPr>
        </p:nvGraphicFramePr>
        <p:xfrm>
          <a:off x="457200" y="1325352"/>
          <a:ext cx="8229600" cy="4569700"/>
        </p:xfrm>
        <a:graphic>
          <a:graphicData uri="http://schemas.openxmlformats.org/drawingml/2006/table">
            <a:tbl>
              <a:tblPr firstRow="1" bandRow="1">
                <a:tableStyleId>{5C22544A-7EE6-4342-B048-85BDC9FD1C3A}</a:tableStyleId>
              </a:tblPr>
              <a:tblGrid>
                <a:gridCol w="2743200"/>
                <a:gridCol w="2743200"/>
                <a:gridCol w="2743200"/>
              </a:tblGrid>
              <a:tr h="697969">
                <a:tc>
                  <a:txBody>
                    <a:bodyPr/>
                    <a:lstStyle/>
                    <a:p>
                      <a:pPr marL="0" marR="0" algn="ctr">
                        <a:spcBef>
                          <a:spcPts val="0"/>
                        </a:spcBef>
                        <a:spcAft>
                          <a:spcPts val="0"/>
                        </a:spcAft>
                      </a:pPr>
                      <a:r>
                        <a:rPr lang="en-US" sz="2000" b="1" dirty="0">
                          <a:effectLst/>
                          <a:latin typeface="Times New Roman"/>
                          <a:ea typeface="Times New Roman"/>
                        </a:rPr>
                        <a:t>ITEMS</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effectLst/>
                          <a:latin typeface="Times New Roman"/>
                          <a:ea typeface="Times New Roman"/>
                        </a:rPr>
                        <a:t>JAPAN</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effectLst/>
                          <a:latin typeface="Times New Roman"/>
                          <a:ea typeface="Times New Roman"/>
                        </a:rPr>
                        <a:t>RUSSIA</a:t>
                      </a:r>
                      <a:endParaRPr lang="en-US" sz="2000">
                        <a:effectLst/>
                        <a:latin typeface="Times New Roman"/>
                        <a:ea typeface="ＭＳ 明朝"/>
                      </a:endParaRPr>
                    </a:p>
                  </a:txBody>
                  <a:tcPr marL="68580" marR="68580" marT="0" marB="0"/>
                </a:tc>
              </a:tr>
              <a:tr h="683726">
                <a:tc>
                  <a:txBody>
                    <a:bodyPr/>
                    <a:lstStyle/>
                    <a:p>
                      <a:pPr marL="0" marR="0" algn="ctr">
                        <a:spcBef>
                          <a:spcPts val="0"/>
                        </a:spcBef>
                        <a:spcAft>
                          <a:spcPts val="0"/>
                        </a:spcAft>
                      </a:pPr>
                      <a:r>
                        <a:rPr lang="en-US" sz="2000" dirty="0" smtClean="0">
                          <a:effectLst/>
                          <a:latin typeface="Times New Roman"/>
                          <a:ea typeface="Times New Roman"/>
                        </a:rPr>
                        <a:t>Manchuria</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dirty="0">
                          <a:solidFill>
                            <a:srgbClr val="C0504D"/>
                          </a:solidFill>
                          <a:effectLst/>
                          <a:latin typeface="Times New Roman"/>
                          <a:ea typeface="Times New Roman"/>
                        </a:rPr>
                        <a:t>25</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10</a:t>
                      </a:r>
                      <a:endParaRPr lang="en-US" sz="2000">
                        <a:effectLst/>
                        <a:latin typeface="Times New Roman"/>
                        <a:ea typeface="ＭＳ 明朝"/>
                      </a:endParaRPr>
                    </a:p>
                  </a:txBody>
                  <a:tcPr marL="68580" marR="68580" marT="0" marB="0"/>
                </a:tc>
              </a:tr>
              <a:tr h="637601">
                <a:tc>
                  <a:txBody>
                    <a:bodyPr/>
                    <a:lstStyle/>
                    <a:p>
                      <a:pPr marL="0" marR="0" algn="ctr">
                        <a:spcBef>
                          <a:spcPts val="0"/>
                        </a:spcBef>
                        <a:spcAft>
                          <a:spcPts val="0"/>
                        </a:spcAft>
                      </a:pPr>
                      <a:r>
                        <a:rPr lang="en-US" sz="2000" dirty="0" smtClean="0">
                          <a:effectLst/>
                          <a:latin typeface="Times New Roman"/>
                          <a:ea typeface="Times New Roman"/>
                        </a:rPr>
                        <a:t>Korea</a:t>
                      </a:r>
                      <a:endParaRPr lang="en-US" sz="2000" dirty="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solidFill>
                            <a:srgbClr val="C0504D"/>
                          </a:solidFill>
                          <a:effectLst/>
                          <a:latin typeface="Times New Roman"/>
                          <a:ea typeface="Times New Roman"/>
                        </a:rPr>
                        <a:t>30</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dirty="0">
                          <a:effectLst/>
                          <a:latin typeface="Times New Roman"/>
                          <a:ea typeface="Times New Roman"/>
                        </a:rPr>
                        <a:t>10</a:t>
                      </a:r>
                      <a:endParaRPr lang="en-US" sz="2000" dirty="0">
                        <a:effectLst/>
                        <a:latin typeface="Times New Roman"/>
                        <a:ea typeface="ＭＳ 明朝"/>
                      </a:endParaRPr>
                    </a:p>
                  </a:txBody>
                  <a:tcPr marL="68580" marR="68580" marT="0" marB="0"/>
                </a:tc>
              </a:tr>
              <a:tr h="637601">
                <a:tc>
                  <a:txBody>
                    <a:bodyPr/>
                    <a:lstStyle/>
                    <a:p>
                      <a:pPr marL="0" marR="0" algn="ctr">
                        <a:spcBef>
                          <a:spcPts val="0"/>
                        </a:spcBef>
                        <a:spcAft>
                          <a:spcPts val="0"/>
                        </a:spcAft>
                      </a:pPr>
                      <a:r>
                        <a:rPr lang="en-US" sz="2000">
                          <a:effectLst/>
                          <a:latin typeface="Times New Roman"/>
                          <a:ea typeface="Times New Roman"/>
                        </a:rPr>
                        <a:t>Sakhalin Island</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solidFill>
                            <a:srgbClr val="C0504D"/>
                          </a:solidFill>
                          <a:effectLst/>
                          <a:latin typeface="Times New Roman"/>
                          <a:ea typeface="Times New Roman"/>
                        </a:rPr>
                        <a:t>12.5</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solidFill>
                            <a:srgbClr val="C0504D"/>
                          </a:solidFill>
                          <a:effectLst/>
                          <a:latin typeface="Times New Roman"/>
                          <a:ea typeface="Times New Roman"/>
                        </a:rPr>
                        <a:t>7.5</a:t>
                      </a:r>
                      <a:endParaRPr lang="en-US" sz="2000">
                        <a:effectLst/>
                        <a:latin typeface="Times New Roman"/>
                        <a:ea typeface="ＭＳ 明朝"/>
                      </a:endParaRPr>
                    </a:p>
                  </a:txBody>
                  <a:tcPr marL="68580" marR="68580" marT="0" marB="0"/>
                </a:tc>
              </a:tr>
              <a:tr h="637601">
                <a:tc>
                  <a:txBody>
                    <a:bodyPr/>
                    <a:lstStyle/>
                    <a:p>
                      <a:pPr marL="0" marR="0" algn="ctr">
                        <a:spcBef>
                          <a:spcPts val="0"/>
                        </a:spcBef>
                        <a:spcAft>
                          <a:spcPts val="0"/>
                        </a:spcAft>
                      </a:pPr>
                      <a:r>
                        <a:rPr lang="en-US" sz="2000">
                          <a:effectLst/>
                          <a:latin typeface="Times New Roman"/>
                          <a:ea typeface="Times New Roman"/>
                        </a:rPr>
                        <a:t>War Costs</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20</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solidFill>
                            <a:srgbClr val="C0504D"/>
                          </a:solidFill>
                          <a:effectLst/>
                          <a:latin typeface="Times New Roman"/>
                          <a:ea typeface="Times New Roman"/>
                        </a:rPr>
                        <a:t>40</a:t>
                      </a:r>
                      <a:endParaRPr lang="en-US" sz="2000">
                        <a:effectLst/>
                        <a:latin typeface="Times New Roman"/>
                        <a:ea typeface="ＭＳ 明朝"/>
                      </a:endParaRPr>
                    </a:p>
                  </a:txBody>
                  <a:tcPr marL="68580" marR="68580" marT="0" marB="0"/>
                </a:tc>
              </a:tr>
              <a:tr h="637601">
                <a:tc>
                  <a:txBody>
                    <a:bodyPr/>
                    <a:lstStyle/>
                    <a:p>
                      <a:pPr marL="0" marR="0" algn="ctr">
                        <a:spcBef>
                          <a:spcPts val="0"/>
                        </a:spcBef>
                        <a:spcAft>
                          <a:spcPts val="0"/>
                        </a:spcAft>
                      </a:pPr>
                      <a:r>
                        <a:rPr lang="en-US" sz="2000">
                          <a:effectLst/>
                          <a:latin typeface="Times New Roman"/>
                          <a:ea typeface="Times New Roman"/>
                        </a:rPr>
                        <a:t>Pacific Fleet</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5</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solidFill>
                            <a:srgbClr val="C0504D"/>
                          </a:solidFill>
                          <a:effectLst/>
                          <a:latin typeface="Times New Roman"/>
                          <a:ea typeface="Times New Roman"/>
                        </a:rPr>
                        <a:t>20</a:t>
                      </a:r>
                      <a:endParaRPr lang="en-US" sz="2000">
                        <a:effectLst/>
                        <a:latin typeface="Times New Roman"/>
                        <a:ea typeface="ＭＳ 明朝"/>
                      </a:endParaRPr>
                    </a:p>
                  </a:txBody>
                  <a:tcPr marL="68580" marR="68580" marT="0" marB="0"/>
                </a:tc>
              </a:tr>
              <a:tr h="637601">
                <a:tc>
                  <a:txBody>
                    <a:bodyPr/>
                    <a:lstStyle/>
                    <a:p>
                      <a:pPr marL="0" marR="0" algn="ctr">
                        <a:spcBef>
                          <a:spcPts val="0"/>
                        </a:spcBef>
                        <a:spcAft>
                          <a:spcPts val="0"/>
                        </a:spcAft>
                      </a:pPr>
                      <a:r>
                        <a:rPr lang="en-US" sz="2000" b="1">
                          <a:effectLst/>
                          <a:latin typeface="Times New Roman"/>
                          <a:ea typeface="Times New Roman"/>
                        </a:rPr>
                        <a:t>TOTAL</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a:effectLst/>
                          <a:latin typeface="Times New Roman"/>
                          <a:ea typeface="Times New Roman"/>
                        </a:rPr>
                        <a:t>67.5</a:t>
                      </a:r>
                      <a:endParaRPr lang="en-US" sz="2000">
                        <a:effectLst/>
                        <a:latin typeface="Times New Roman"/>
                        <a:ea typeface="ＭＳ 明朝"/>
                      </a:endParaRPr>
                    </a:p>
                  </a:txBody>
                  <a:tcPr marL="68580" marR="68580" marT="0" marB="0"/>
                </a:tc>
                <a:tc>
                  <a:txBody>
                    <a:bodyPr/>
                    <a:lstStyle/>
                    <a:p>
                      <a:pPr marL="0" marR="0" algn="ctr">
                        <a:spcBef>
                          <a:spcPts val="0"/>
                        </a:spcBef>
                        <a:spcAft>
                          <a:spcPts val="0"/>
                        </a:spcAft>
                      </a:pPr>
                      <a:r>
                        <a:rPr lang="en-US" sz="2000" b="1" dirty="0">
                          <a:effectLst/>
                          <a:latin typeface="Times New Roman"/>
                          <a:ea typeface="Times New Roman"/>
                        </a:rPr>
                        <a:t>67.5</a:t>
                      </a:r>
                      <a:endParaRPr lang="en-US" sz="2000" dirty="0">
                        <a:effectLst/>
                        <a:latin typeface="Times New Roman"/>
                        <a:ea typeface="ＭＳ 明朝"/>
                      </a:endParaRPr>
                    </a:p>
                  </a:txBody>
                  <a:tcPr marL="68580" marR="68580" marT="0" marB="0"/>
                </a:tc>
              </a:tr>
            </a:tbl>
          </a:graphicData>
        </a:graphic>
      </p:graphicFrame>
      <p:sp>
        <p:nvSpPr>
          <p:cNvPr id="3" name="Title 2"/>
          <p:cNvSpPr>
            <a:spLocks noGrp="1"/>
          </p:cNvSpPr>
          <p:nvPr>
            <p:ph type="title"/>
          </p:nvPr>
        </p:nvSpPr>
        <p:spPr>
          <a:xfrm>
            <a:off x="457200" y="152400"/>
            <a:ext cx="8229600" cy="910642"/>
          </a:xfrm>
        </p:spPr>
        <p:txBody>
          <a:bodyPr/>
          <a:lstStyle/>
          <a:p>
            <a:r>
              <a:rPr lang="en-US" dirty="0" smtClean="0"/>
              <a:t>Final Assignments</a:t>
            </a:r>
            <a:endParaRPr lang="en-US" dirty="0"/>
          </a:p>
        </p:txBody>
      </p:sp>
    </p:spTree>
    <p:extLst>
      <p:ext uri="{BB962C8B-B14F-4D97-AF65-F5344CB8AC3E}">
        <p14:creationId xmlns:p14="http://schemas.microsoft.com/office/powerpoint/2010/main" val="1539940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56322"/>
            <a:ext cx="8229600" cy="4839678"/>
          </a:xfrm>
        </p:spPr>
        <p:txBody>
          <a:bodyPr/>
          <a:lstStyle/>
          <a:p>
            <a:r>
              <a:rPr lang="en-US" dirty="0" smtClean="0"/>
              <a:t>Treaty of Portsmouth</a:t>
            </a:r>
          </a:p>
          <a:p>
            <a:r>
              <a:rPr lang="en-US" dirty="0" smtClean="0"/>
              <a:t>Differences:</a:t>
            </a:r>
          </a:p>
          <a:p>
            <a:pPr lvl="1"/>
            <a:r>
              <a:rPr lang="en-US" dirty="0" smtClean="0"/>
              <a:t>Japan was given control of Manchuria</a:t>
            </a:r>
          </a:p>
          <a:p>
            <a:pPr lvl="1"/>
            <a:r>
              <a:rPr lang="en-US" dirty="0" smtClean="0"/>
              <a:t>Japan retained only the southern half of Sakhalin Island</a:t>
            </a:r>
          </a:p>
          <a:p>
            <a:r>
              <a:rPr lang="en-US" dirty="0" smtClean="0"/>
              <a:t>Overall, adjusted winner closely matched reality</a:t>
            </a:r>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Actual Results</a:t>
            </a:r>
            <a:endParaRPr lang="en-US" dirty="0"/>
          </a:p>
        </p:txBody>
      </p:sp>
    </p:spTree>
    <p:extLst>
      <p:ext uri="{BB962C8B-B14F-4D97-AF65-F5344CB8AC3E}">
        <p14:creationId xmlns:p14="http://schemas.microsoft.com/office/powerpoint/2010/main" val="83219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56322"/>
            <a:ext cx="8229600" cy="4839678"/>
          </a:xfrm>
        </p:spPr>
        <p:txBody>
          <a:bodyPr/>
          <a:lstStyle/>
          <a:p>
            <a:pPr lvl="0"/>
            <a:r>
              <a:rPr lang="en-US" dirty="0">
                <a:hlinkClick r:id="rId2"/>
              </a:rPr>
              <a:t>http://en.wikipedia.org/wiki/Russo-Japanese_War#Campaign_of_1905</a:t>
            </a:r>
            <a:r>
              <a:rPr lang="en-US" dirty="0"/>
              <a:t> </a:t>
            </a:r>
          </a:p>
          <a:p>
            <a:pPr lvl="0"/>
            <a:r>
              <a:rPr lang="en-US" dirty="0"/>
              <a:t>Text in </a:t>
            </a:r>
            <a:r>
              <a:rPr lang="en-US" i="1" dirty="0"/>
              <a:t>Correspondence Regarding Negotiations... (1903–1904)</a:t>
            </a:r>
            <a:r>
              <a:rPr lang="en-US" dirty="0"/>
              <a:t> pp. 7-9 and 23-24</a:t>
            </a:r>
            <a:r>
              <a:rPr lang="en-US" dirty="0" smtClean="0"/>
              <a:t>.</a:t>
            </a:r>
            <a:endParaRPr lang="en-US" dirty="0"/>
          </a:p>
          <a:p>
            <a:pPr lvl="0"/>
            <a:r>
              <a:rPr lang="en-US" dirty="0">
                <a:hlinkClick r:id="rId3"/>
              </a:rPr>
              <a:t>http://</a:t>
            </a:r>
            <a:r>
              <a:rPr lang="en-US" dirty="0" smtClean="0">
                <a:hlinkClick r:id="rId3"/>
              </a:rPr>
              <a:t>www.russojapanesewar.com</a:t>
            </a:r>
            <a:endParaRPr lang="en-US" dirty="0"/>
          </a:p>
          <a:p>
            <a:pPr lvl="0"/>
            <a:r>
              <a:rPr lang="en-US" dirty="0">
                <a:hlinkClick r:id="rId4"/>
              </a:rPr>
              <a:t>http://history.state.gov/milestones/1899-1913/portsmouth-</a:t>
            </a:r>
            <a:r>
              <a:rPr lang="en-US" dirty="0" smtClean="0">
                <a:hlinkClick r:id="rId4"/>
              </a:rPr>
              <a:t>treaty</a:t>
            </a:r>
            <a:endParaRPr lang="en-US" dirty="0" smtClean="0"/>
          </a:p>
        </p:txBody>
      </p:sp>
      <p:sp>
        <p:nvSpPr>
          <p:cNvPr id="3" name="Title 2"/>
          <p:cNvSpPr>
            <a:spLocks noGrp="1"/>
          </p:cNvSpPr>
          <p:nvPr>
            <p:ph type="title"/>
          </p:nvPr>
        </p:nvSpPr>
        <p:spPr>
          <a:xfrm>
            <a:off x="457200" y="152400"/>
            <a:ext cx="8229600" cy="910642"/>
          </a:xfrm>
        </p:spPr>
        <p:txBody>
          <a:bodyPr/>
          <a:lstStyle/>
          <a:p>
            <a:r>
              <a:rPr lang="en-US" dirty="0" smtClean="0"/>
              <a:t>Bibliography</a:t>
            </a:r>
            <a:endParaRPr lang="en-US" dirty="0"/>
          </a:p>
        </p:txBody>
      </p:sp>
    </p:spTree>
    <p:extLst>
      <p:ext uri="{BB962C8B-B14F-4D97-AF65-F5344CB8AC3E}">
        <p14:creationId xmlns:p14="http://schemas.microsoft.com/office/powerpoint/2010/main" val="929156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Russia and Japan were both interested in developing spheres of influence in the </a:t>
            </a:r>
            <a:r>
              <a:rPr lang="en-US" dirty="0"/>
              <a:t>F</a:t>
            </a:r>
            <a:r>
              <a:rPr lang="en-US" dirty="0" smtClean="0"/>
              <a:t>ar East.</a:t>
            </a:r>
          </a:p>
          <a:p>
            <a:r>
              <a:rPr lang="en-US" dirty="0" smtClean="0"/>
              <a:t>Japan gained dominance in Korea from the Sino-Japanese war.</a:t>
            </a:r>
          </a:p>
          <a:p>
            <a:r>
              <a:rPr lang="en-US" dirty="0" smtClean="0"/>
              <a:t>Russia gained dominance in Manchuria from the Boxer Rebellion.</a:t>
            </a:r>
          </a:p>
          <a:p>
            <a:r>
              <a:rPr lang="en-US" dirty="0" smtClean="0"/>
              <a:t>Both Japan and Russia wanted their power in these countries recognized.</a:t>
            </a:r>
          </a:p>
          <a:p>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Background</a:t>
            </a:r>
            <a:endParaRPr lang="en-US" dirty="0"/>
          </a:p>
        </p:txBody>
      </p:sp>
    </p:spTree>
    <p:extLst>
      <p:ext uri="{BB962C8B-B14F-4D97-AF65-F5344CB8AC3E}">
        <p14:creationId xmlns:p14="http://schemas.microsoft.com/office/powerpoint/2010/main" val="1983120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586374" y="750404"/>
            <a:ext cx="8124498" cy="5388181"/>
          </a:xfrm>
          <a:prstGeom prst="rect">
            <a:avLst/>
          </a:prstGeom>
        </p:spPr>
      </p:pic>
    </p:spTree>
    <p:extLst>
      <p:ext uri="{BB962C8B-B14F-4D97-AF65-F5344CB8AC3E}">
        <p14:creationId xmlns:p14="http://schemas.microsoft.com/office/powerpoint/2010/main" val="1546999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Japan offered to recognize Russian dominance in Manchuria in exchange for Russia </a:t>
            </a:r>
            <a:r>
              <a:rPr lang="en-US" dirty="0" smtClean="0"/>
              <a:t>to recognize </a:t>
            </a:r>
            <a:r>
              <a:rPr lang="en-US" dirty="0"/>
              <a:t>Japan’s </a:t>
            </a:r>
            <a:r>
              <a:rPr lang="en-US" dirty="0" smtClean="0"/>
              <a:t>dominance in Korea</a:t>
            </a:r>
            <a:r>
              <a:rPr lang="en-US" dirty="0"/>
              <a:t>.</a:t>
            </a:r>
            <a:r>
              <a:rPr lang="en-US" dirty="0"/>
              <a:t> </a:t>
            </a:r>
            <a:endParaRPr lang="en-US" dirty="0" smtClean="0"/>
          </a:p>
          <a:p>
            <a:r>
              <a:rPr lang="en-US" dirty="0"/>
              <a:t>Russia refused Japan’s offers knowing that Japan’s military was much </a:t>
            </a:r>
            <a:r>
              <a:rPr lang="en-US" dirty="0" smtClean="0"/>
              <a:t>weaker. </a:t>
            </a:r>
          </a:p>
          <a:p>
            <a:r>
              <a:rPr lang="en-US" dirty="0" smtClean="0"/>
              <a:t>But Japan had signed the </a:t>
            </a:r>
            <a:r>
              <a:rPr lang="en-US" dirty="0"/>
              <a:t>Anglo-Japanese </a:t>
            </a:r>
            <a:r>
              <a:rPr lang="en-US" dirty="0" smtClean="0"/>
              <a:t>alliance with Britain </a:t>
            </a:r>
            <a:r>
              <a:rPr lang="en-US" dirty="0"/>
              <a:t>in </a:t>
            </a:r>
            <a:r>
              <a:rPr lang="en-US" dirty="0" smtClean="0"/>
              <a:t>1902.</a:t>
            </a:r>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Pre-War negotiations</a:t>
            </a:r>
            <a:endParaRPr lang="en-US" dirty="0"/>
          </a:p>
        </p:txBody>
      </p:sp>
    </p:spTree>
    <p:extLst>
      <p:ext uri="{BB962C8B-B14F-4D97-AF65-F5344CB8AC3E}">
        <p14:creationId xmlns:p14="http://schemas.microsoft.com/office/powerpoint/2010/main" val="1642227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8600"/>
            <a:ext cx="8229600" cy="4597400"/>
          </a:xfrm>
        </p:spPr>
        <p:txBody>
          <a:bodyPr/>
          <a:lstStyle/>
          <a:p>
            <a:r>
              <a:rPr lang="en-US" dirty="0" smtClean="0"/>
              <a:t>By 1904 negotiations were failing.</a:t>
            </a:r>
          </a:p>
          <a:p>
            <a:r>
              <a:rPr lang="en-US" dirty="0" smtClean="0"/>
              <a:t>When Russia failed to respond to one of Japan’s propositions, Japan was ready to declare war</a:t>
            </a:r>
          </a:p>
          <a:p>
            <a:r>
              <a:rPr lang="en-US" dirty="0" smtClean="0"/>
              <a:t>On </a:t>
            </a:r>
            <a:r>
              <a:rPr lang="en-US" dirty="0"/>
              <a:t>February 8, 1904, the Japanese Imperial Navy attacked at Port </a:t>
            </a:r>
            <a:r>
              <a:rPr lang="en-US" dirty="0" smtClean="0"/>
              <a:t>Arthur.</a:t>
            </a:r>
          </a:p>
          <a:p>
            <a:endParaRPr lang="en-US" dirty="0" smtClean="0"/>
          </a:p>
        </p:txBody>
      </p:sp>
      <p:sp>
        <p:nvSpPr>
          <p:cNvPr id="3" name="Title 2"/>
          <p:cNvSpPr>
            <a:spLocks noGrp="1"/>
          </p:cNvSpPr>
          <p:nvPr>
            <p:ph type="title"/>
          </p:nvPr>
        </p:nvSpPr>
        <p:spPr>
          <a:xfrm>
            <a:off x="457200" y="152400"/>
            <a:ext cx="8229600" cy="910642"/>
          </a:xfrm>
        </p:spPr>
        <p:txBody>
          <a:bodyPr/>
          <a:lstStyle/>
          <a:p>
            <a:r>
              <a:rPr lang="en-US" dirty="0" smtClean="0"/>
              <a:t>Start of the War</a:t>
            </a:r>
            <a:endParaRPr lang="en-US" dirty="0"/>
          </a:p>
        </p:txBody>
      </p:sp>
      <p:pic>
        <p:nvPicPr>
          <p:cNvPr id="4" name="Picture 3"/>
          <p:cNvPicPr>
            <a:picLocks noChangeAspect="1"/>
          </p:cNvPicPr>
          <p:nvPr/>
        </p:nvPicPr>
        <p:blipFill rotWithShape="1">
          <a:blip r:embed="rId2"/>
          <a:srcRect t="21336" b="14241"/>
          <a:stretch/>
        </p:blipFill>
        <p:spPr>
          <a:xfrm>
            <a:off x="1134707" y="3865606"/>
            <a:ext cx="6350000" cy="2340839"/>
          </a:xfrm>
          <a:prstGeom prst="rect">
            <a:avLst/>
          </a:prstGeom>
        </p:spPr>
      </p:pic>
    </p:spTree>
    <p:extLst>
      <p:ext uri="{BB962C8B-B14F-4D97-AF65-F5344CB8AC3E}">
        <p14:creationId xmlns:p14="http://schemas.microsoft.com/office/powerpoint/2010/main" val="3106086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war took place primarily in Southern Manchuria and the Sea of Japan and the Yellow Sea.</a:t>
            </a:r>
          </a:p>
          <a:p>
            <a:r>
              <a:rPr lang="en-US" dirty="0"/>
              <a:t>The Japanese were the clear </a:t>
            </a:r>
            <a:r>
              <a:rPr lang="en-US" dirty="0" smtClean="0"/>
              <a:t>underdogs.</a:t>
            </a:r>
          </a:p>
          <a:p>
            <a:r>
              <a:rPr lang="en-US" dirty="0" smtClean="0"/>
              <a:t>The success of Japanese campaigns was unexpected by everyone</a:t>
            </a:r>
          </a:p>
          <a:p>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The War</a:t>
            </a:r>
            <a:endParaRPr lang="en-US" dirty="0"/>
          </a:p>
        </p:txBody>
      </p:sp>
    </p:spTree>
    <p:extLst>
      <p:ext uri="{BB962C8B-B14F-4D97-AF65-F5344CB8AC3E}">
        <p14:creationId xmlns:p14="http://schemas.microsoft.com/office/powerpoint/2010/main" val="521472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56322"/>
            <a:ext cx="8229600" cy="4839678"/>
          </a:xfrm>
        </p:spPr>
        <p:txBody>
          <a:bodyPr/>
          <a:lstStyle/>
          <a:p>
            <a:pPr marL="0" indent="0">
              <a:buNone/>
            </a:pPr>
            <a:r>
              <a:rPr lang="en-US" dirty="0"/>
              <a:t>The war began over the issues of Russian control of Manchuria and Japanese control of Korea, but by the end there were several additional issues that needed to be negotiated.</a:t>
            </a:r>
            <a:r>
              <a:rPr lang="en-US" dirty="0"/>
              <a:t> </a:t>
            </a:r>
            <a:endParaRPr lang="en-US" dirty="0" smtClean="0"/>
          </a:p>
          <a:p>
            <a:pPr marL="0" indent="0">
              <a:buNone/>
            </a:pPr>
            <a:endParaRPr lang="en-US" dirty="0"/>
          </a:p>
          <a:p>
            <a:pPr>
              <a:buFontTx/>
              <a:buChar char="•"/>
            </a:pPr>
            <a:r>
              <a:rPr lang="en-US" dirty="0" smtClean="0"/>
              <a:t>Manchuria</a:t>
            </a:r>
          </a:p>
          <a:p>
            <a:pPr>
              <a:buFontTx/>
              <a:buChar char="•"/>
            </a:pPr>
            <a:r>
              <a:rPr lang="en-US" dirty="0" smtClean="0"/>
              <a:t>Korea</a:t>
            </a:r>
          </a:p>
          <a:p>
            <a:pPr>
              <a:buFontTx/>
              <a:buChar char="•"/>
            </a:pPr>
            <a:r>
              <a:rPr lang="en-US" dirty="0" smtClean="0"/>
              <a:t>Sakhalin Island</a:t>
            </a:r>
          </a:p>
          <a:p>
            <a:pPr>
              <a:buFontTx/>
              <a:buChar char="•"/>
            </a:pPr>
            <a:r>
              <a:rPr lang="en-US" dirty="0" smtClean="0"/>
              <a:t>War Costs</a:t>
            </a:r>
          </a:p>
          <a:p>
            <a:pPr>
              <a:buFontTx/>
              <a:buChar char="•"/>
            </a:pPr>
            <a:r>
              <a:rPr lang="en-US" dirty="0" smtClean="0"/>
              <a:t>Pacific Fleet</a:t>
            </a:r>
          </a:p>
          <a:p>
            <a:pPr>
              <a:buFontTx/>
              <a:buChar char="•"/>
            </a:pPr>
            <a:endParaRPr lang="en-US" dirty="0"/>
          </a:p>
        </p:txBody>
      </p:sp>
      <p:sp>
        <p:nvSpPr>
          <p:cNvPr id="3" name="Title 2"/>
          <p:cNvSpPr>
            <a:spLocks noGrp="1"/>
          </p:cNvSpPr>
          <p:nvPr>
            <p:ph type="title"/>
          </p:nvPr>
        </p:nvSpPr>
        <p:spPr>
          <a:xfrm>
            <a:off x="457200" y="152399"/>
            <a:ext cx="8229600" cy="910643"/>
          </a:xfrm>
        </p:spPr>
        <p:txBody>
          <a:bodyPr/>
          <a:lstStyle/>
          <a:p>
            <a:r>
              <a:rPr lang="en-US" dirty="0" smtClean="0"/>
              <a:t>Contested Items</a:t>
            </a:r>
            <a:endParaRPr lang="en-US" dirty="0"/>
          </a:p>
        </p:txBody>
      </p:sp>
    </p:spTree>
    <p:extLst>
      <p:ext uri="{BB962C8B-B14F-4D97-AF65-F5344CB8AC3E}">
        <p14:creationId xmlns:p14="http://schemas.microsoft.com/office/powerpoint/2010/main" val="3554294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35796"/>
            <a:ext cx="8229600" cy="4845813"/>
          </a:xfrm>
        </p:spPr>
        <p:txBody>
          <a:bodyPr/>
          <a:lstStyle/>
          <a:p>
            <a:pPr marL="0" indent="0">
              <a:buNone/>
            </a:pPr>
            <a:endParaRPr lang="en-US" dirty="0" smtClean="0"/>
          </a:p>
          <a:p>
            <a:pPr marL="0" indent="0">
              <a:buNone/>
            </a:pPr>
            <a:r>
              <a:rPr lang="en-US" dirty="0" smtClean="0"/>
              <a:t>Russia had been fighting for influence in Manchuria, but by the end of the war, Russia was more concerned about other issues. Japan felt more strongly since they had defeated Russia over this issue.</a:t>
            </a:r>
          </a:p>
          <a:p>
            <a:pPr marL="0" indent="0">
              <a:buNone/>
            </a:pPr>
            <a:endParaRPr lang="en-US" dirty="0"/>
          </a:p>
          <a:p>
            <a:pPr>
              <a:buFontTx/>
              <a:buChar char="•"/>
            </a:pPr>
            <a:r>
              <a:rPr lang="en-US" dirty="0" smtClean="0"/>
              <a:t>Russia: 10</a:t>
            </a:r>
          </a:p>
          <a:p>
            <a:pPr>
              <a:buFontTx/>
              <a:buChar char="•"/>
            </a:pPr>
            <a:r>
              <a:rPr lang="en-US" dirty="0" smtClean="0"/>
              <a:t>Japan: 25</a:t>
            </a:r>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Russian Dominance in Manchuria</a:t>
            </a:r>
            <a:endParaRPr lang="en-US" dirty="0"/>
          </a:p>
        </p:txBody>
      </p:sp>
    </p:spTree>
    <p:extLst>
      <p:ext uri="{BB962C8B-B14F-4D97-AF65-F5344CB8AC3E}">
        <p14:creationId xmlns:p14="http://schemas.microsoft.com/office/powerpoint/2010/main" val="1466962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28710"/>
            <a:ext cx="8229600" cy="4845813"/>
          </a:xfrm>
        </p:spPr>
        <p:txBody>
          <a:bodyPr/>
          <a:lstStyle/>
          <a:p>
            <a:pPr marL="0" indent="0">
              <a:buNone/>
            </a:pPr>
            <a:endParaRPr lang="en-US" dirty="0" smtClean="0"/>
          </a:p>
          <a:p>
            <a:pPr marL="0" indent="0">
              <a:buNone/>
            </a:pPr>
            <a:r>
              <a:rPr lang="en-US" dirty="0" smtClean="0"/>
              <a:t>Again, this is what Japan had been fighting for, so they strongly believed they deserved their power in Korea.</a:t>
            </a:r>
          </a:p>
          <a:p>
            <a:endParaRPr lang="en-US" dirty="0" smtClean="0"/>
          </a:p>
          <a:p>
            <a:pPr marL="0" indent="0">
              <a:buNone/>
            </a:pPr>
            <a:endParaRPr lang="en-US" dirty="0" smtClean="0"/>
          </a:p>
          <a:p>
            <a:pPr marL="0" indent="0">
              <a:buNone/>
            </a:pPr>
            <a:endParaRPr lang="en-US" dirty="0"/>
          </a:p>
          <a:p>
            <a:pPr>
              <a:buFontTx/>
              <a:buChar char="•"/>
            </a:pPr>
            <a:r>
              <a:rPr lang="en-US" dirty="0" smtClean="0"/>
              <a:t>Russia: 10</a:t>
            </a:r>
          </a:p>
          <a:p>
            <a:pPr>
              <a:buFontTx/>
              <a:buChar char="•"/>
            </a:pPr>
            <a:r>
              <a:rPr lang="en-US" dirty="0" smtClean="0"/>
              <a:t>Japan: 30</a:t>
            </a:r>
            <a:endParaRPr lang="en-US" dirty="0"/>
          </a:p>
        </p:txBody>
      </p:sp>
      <p:sp>
        <p:nvSpPr>
          <p:cNvPr id="3" name="Title 2"/>
          <p:cNvSpPr>
            <a:spLocks noGrp="1"/>
          </p:cNvSpPr>
          <p:nvPr>
            <p:ph type="title"/>
          </p:nvPr>
        </p:nvSpPr>
        <p:spPr>
          <a:xfrm>
            <a:off x="457200" y="152400"/>
            <a:ext cx="8229600" cy="910642"/>
          </a:xfrm>
        </p:spPr>
        <p:txBody>
          <a:bodyPr/>
          <a:lstStyle/>
          <a:p>
            <a:r>
              <a:rPr lang="en-US" dirty="0" smtClean="0"/>
              <a:t>Japanese Dominance in Korea</a:t>
            </a:r>
            <a:endParaRPr lang="en-US" dirty="0"/>
          </a:p>
        </p:txBody>
      </p:sp>
    </p:spTree>
    <p:extLst>
      <p:ext uri="{BB962C8B-B14F-4D97-AF65-F5344CB8AC3E}">
        <p14:creationId xmlns:p14="http://schemas.microsoft.com/office/powerpoint/2010/main" val="16666900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85</TotalTime>
  <Words>560</Words>
  <Application>Microsoft Macintosh PowerPoint</Application>
  <PresentationFormat>On-screen Show (4:3)</PresentationFormat>
  <Paragraphs>123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Paper</vt:lpstr>
      <vt:lpstr>The Russo-Japanese War</vt:lpstr>
      <vt:lpstr>Background</vt:lpstr>
      <vt:lpstr>PowerPoint Presentation</vt:lpstr>
      <vt:lpstr>Pre-War negotiations</vt:lpstr>
      <vt:lpstr>Start of the War</vt:lpstr>
      <vt:lpstr>The War</vt:lpstr>
      <vt:lpstr>Contested Items</vt:lpstr>
      <vt:lpstr>Russian Dominance in Manchuria</vt:lpstr>
      <vt:lpstr>Japanese Dominance in Korea</vt:lpstr>
      <vt:lpstr>Sakhalin Island</vt:lpstr>
      <vt:lpstr>War Costs</vt:lpstr>
      <vt:lpstr>Pacific Fleet</vt:lpstr>
      <vt:lpstr>First Pass</vt:lpstr>
      <vt:lpstr>PowerPoint Presentation</vt:lpstr>
      <vt:lpstr>Final Assignments</vt:lpstr>
      <vt:lpstr>Actual Results</vt:lpstr>
      <vt:lpstr>Bibliography</vt:lpstr>
    </vt:vector>
  </TitlesOfParts>
  <Company>UMD College Park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Russo-Japanese War</dc:title>
  <dc:creator>Liz Demetrides</dc:creator>
  <cp:lastModifiedBy>Liz Demetrides</cp:lastModifiedBy>
  <cp:revision>11</cp:revision>
  <dcterms:created xsi:type="dcterms:W3CDTF">2013-12-03T14:42:39Z</dcterms:created>
  <dcterms:modified xsi:type="dcterms:W3CDTF">2013-12-03T16:08:06Z</dcterms:modified>
</cp:coreProperties>
</file>