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61" r:id="rId12"/>
    <p:sldId id="262" r:id="rId13"/>
    <p:sldId id="263" r:id="rId14"/>
    <p:sldId id="265" r:id="rId15"/>
    <p:sldId id="266" r:id="rId16"/>
    <p:sldId id="267" r:id="rId17"/>
    <p:sldId id="269" r:id="rId18"/>
    <p:sldId id="270" r:id="rId19"/>
    <p:sldId id="271" r:id="rId20"/>
    <p:sldId id="273" r:id="rId21"/>
    <p:sldId id="274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20,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reaty_of_Fontainebleau_(1814)%23cite_note-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Treaty of Fontainebleau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Jeremy Bennie &amp; Eddie </a:t>
            </a:r>
            <a:r>
              <a:rPr lang="en-US" dirty="0" err="1" smtClean="0"/>
              <a:t>Krahe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6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 – 1 points</a:t>
            </a:r>
          </a:p>
          <a:p>
            <a:pPr lvl="1"/>
            <a:r>
              <a:rPr lang="en-US" dirty="0" smtClean="0"/>
              <a:t>This was of very little importance to them.  There were very few prisoners of war, for the French had been defeated so decidedly.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Napoleon – 20 points</a:t>
            </a:r>
          </a:p>
          <a:p>
            <a:pPr lvl="1"/>
            <a:r>
              <a:rPr lang="en-US" dirty="0" smtClean="0"/>
              <a:t>Surprisingly important to Napoleon, who wanted to maintain his image in the eyes of the French people and not be seen as a villain.</a:t>
            </a:r>
          </a:p>
        </p:txBody>
      </p:sp>
    </p:spTree>
    <p:extLst>
      <p:ext uri="{BB962C8B-B14F-4D97-AF65-F5344CB8AC3E}">
        <p14:creationId xmlns:p14="http://schemas.microsoft.com/office/powerpoint/2010/main" val="140038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35270" cy="1371600"/>
          </a:xfrm>
        </p:spPr>
        <p:txBody>
          <a:bodyPr/>
          <a:lstStyle/>
          <a:p>
            <a:r>
              <a:rPr lang="en-US" dirty="0" smtClean="0"/>
              <a:t>Adjusted Winner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903450"/>
              </p:ext>
            </p:extLst>
          </p:nvPr>
        </p:nvGraphicFramePr>
        <p:xfrm>
          <a:off x="457200" y="1752600"/>
          <a:ext cx="7839408" cy="38558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136"/>
                <a:gridCol w="2613136"/>
                <a:gridCol w="2613136"/>
              </a:tblGrid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Napoleon’s 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Coalition’s Valuation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Money &amp;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Prisoners of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72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35270" cy="1371600"/>
          </a:xfrm>
        </p:spPr>
        <p:txBody>
          <a:bodyPr/>
          <a:lstStyle/>
          <a:p>
            <a:r>
              <a:rPr lang="en-US" dirty="0" smtClean="0"/>
              <a:t>Adjusted Winner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228636"/>
              </p:ext>
            </p:extLst>
          </p:nvPr>
        </p:nvGraphicFramePr>
        <p:xfrm>
          <a:off x="457200" y="1752600"/>
          <a:ext cx="7839408" cy="44067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136"/>
                <a:gridCol w="2613136"/>
                <a:gridCol w="2613136"/>
              </a:tblGrid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Napoleon’s 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Coalition’s Valuation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Money &amp;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Prisoners of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50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85</a:t>
                      </a:r>
                      <a:endParaRPr lang="en-US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ame 8"/>
          <p:cNvSpPr/>
          <p:nvPr/>
        </p:nvSpPr>
        <p:spPr>
          <a:xfrm>
            <a:off x="6762643" y="230936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4140057" y="2874156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762643" y="3438943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4140057" y="396679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762643" y="4511150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4140057" y="5055501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50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A quick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Choose Guards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50 + 15x = 85 – 20x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35 = 35x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x = 1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Napoleon gets all of Guards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3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35270" cy="1371600"/>
          </a:xfrm>
        </p:spPr>
        <p:txBody>
          <a:bodyPr/>
          <a:lstStyle/>
          <a:p>
            <a:r>
              <a:rPr lang="en-US" dirty="0" smtClean="0"/>
              <a:t>Adjusted Winner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25194"/>
              </p:ext>
            </p:extLst>
          </p:nvPr>
        </p:nvGraphicFramePr>
        <p:xfrm>
          <a:off x="457200" y="1752600"/>
          <a:ext cx="7839408" cy="44067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136"/>
                <a:gridCol w="2613136"/>
                <a:gridCol w="2613136"/>
              </a:tblGrid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Napoleon’s 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Coalition’s Valuation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Money &amp;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Prisoners of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65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65</a:t>
                      </a:r>
                      <a:endParaRPr lang="en-US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ame 8"/>
          <p:cNvSpPr/>
          <p:nvPr/>
        </p:nvSpPr>
        <p:spPr>
          <a:xfrm>
            <a:off x="6762643" y="230936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4140057" y="2874156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762643" y="3438943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4140057" y="396679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762643" y="4511150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4140057" y="5055501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4140057" y="4511150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4783333" y="4696368"/>
            <a:ext cx="1764884" cy="16118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AWP </a:t>
            </a:r>
            <a:r>
              <a:rPr lang="en-US" cap="none" dirty="0" smtClean="0"/>
              <a:t>vs.</a:t>
            </a:r>
            <a:r>
              <a:rPr lang="en-US" dirty="0" smtClean="0"/>
              <a:t>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two items were different: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Money &amp;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AWP – Napoleon kept all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Reality – Napoleon sacrificed nearly all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Guards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AWP – Napoleon kept all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Reality – Napoleon kept very few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MAIN POINT – Napoleon lost a lot more in reality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4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Let’s Change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realistic for the Coalition and France to split 1:1?</a:t>
            </a:r>
          </a:p>
          <a:p>
            <a:endParaRPr lang="en-US" dirty="0"/>
          </a:p>
          <a:p>
            <a:r>
              <a:rPr lang="en-US" dirty="0" smtClean="0"/>
              <a:t>NO!!!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France had already lost the war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The Coalition had a HUGE upper hand</a:t>
            </a:r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r>
              <a:rPr lang="en-US" dirty="0" smtClean="0"/>
              <a:t>Is 2:1 more appropriate?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Let’s find out!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63777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35270" cy="1371600"/>
          </a:xfrm>
        </p:spPr>
        <p:txBody>
          <a:bodyPr/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Adjusted Winner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954998"/>
              </p:ext>
            </p:extLst>
          </p:nvPr>
        </p:nvGraphicFramePr>
        <p:xfrm>
          <a:off x="457200" y="1752600"/>
          <a:ext cx="7839408" cy="38558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136"/>
                <a:gridCol w="2613136"/>
                <a:gridCol w="2613136"/>
              </a:tblGrid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Napoleon’s 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Coalition’s Valuation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Money &amp;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Prisoners of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5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35270" cy="1371600"/>
          </a:xfrm>
        </p:spPr>
        <p:txBody>
          <a:bodyPr/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Adjusted </a:t>
            </a:r>
            <a:r>
              <a:rPr lang="en-US" dirty="0" smtClean="0"/>
              <a:t>Winner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11164"/>
              </p:ext>
            </p:extLst>
          </p:nvPr>
        </p:nvGraphicFramePr>
        <p:xfrm>
          <a:off x="457200" y="1752600"/>
          <a:ext cx="7839408" cy="44067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136"/>
                <a:gridCol w="2613136"/>
                <a:gridCol w="2613136"/>
              </a:tblGrid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Napoleon’s 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Coalition’s Valuation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Money &amp;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Prisoners of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50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85</a:t>
                      </a:r>
                      <a:endParaRPr lang="en-US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ame 8"/>
          <p:cNvSpPr/>
          <p:nvPr/>
        </p:nvSpPr>
        <p:spPr>
          <a:xfrm>
            <a:off x="6762643" y="230936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4140057" y="2874156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762643" y="3438943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4140057" y="396679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762643" y="4511150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4140057" y="5055501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21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A quick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Choose Money &amp; Property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2 (50 – 5x) = 85 + 5x</a:t>
            </a:r>
          </a:p>
          <a:p>
            <a:pPr algn="ctr"/>
            <a:r>
              <a:rPr lang="en-US" dirty="0" smtClean="0"/>
              <a:t>100 – 10x = 85 + 5x</a:t>
            </a:r>
            <a:endParaRPr lang="en-US" dirty="0"/>
          </a:p>
          <a:p>
            <a:pPr algn="ctr"/>
            <a:r>
              <a:rPr lang="en-US" dirty="0" smtClean="0"/>
              <a:t>15 = 15x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</a:t>
            </a:r>
            <a:r>
              <a:rPr lang="en-US" dirty="0" smtClean="0"/>
              <a:t> = x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Napoleon loses all of his Money &amp;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Napoleon &amp; France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Nappy had been ruling for ~10 years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Napoleon just invaded Russia and </a:t>
            </a:r>
            <a:r>
              <a:rPr lang="en-US" b="0" dirty="0" smtClean="0"/>
              <a:t>FAILED</a:t>
            </a:r>
          </a:p>
          <a:p>
            <a:pPr marL="800100" lvl="3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For many reasons, it was a HORRIBLE IDEA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European </a:t>
            </a:r>
            <a:r>
              <a:rPr lang="en-US" b="0" dirty="0" smtClean="0"/>
              <a:t>powers grouped together to attack and dethrone a weakened </a:t>
            </a:r>
            <a:r>
              <a:rPr lang="en-US" b="0" dirty="0" smtClean="0"/>
              <a:t>Napoleon</a:t>
            </a:r>
          </a:p>
          <a:p>
            <a:pPr marL="800100" lvl="4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/>
              <a:t>Coalition of powers – Austria, Prussia, Great Britain, Russia, Sweden, German </a:t>
            </a:r>
            <a:r>
              <a:rPr lang="en-US" dirty="0" smtClean="0"/>
              <a:t>states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Following </a:t>
            </a:r>
            <a:r>
              <a:rPr lang="en-US" b="0" dirty="0" smtClean="0"/>
              <a:t>conflict called War of the Sixth Coalition</a:t>
            </a:r>
          </a:p>
        </p:txBody>
      </p:sp>
    </p:spTree>
    <p:extLst>
      <p:ext uri="{BB962C8B-B14F-4D97-AF65-F5344CB8AC3E}">
        <p14:creationId xmlns:p14="http://schemas.microsoft.com/office/powerpoint/2010/main" val="137312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35270" cy="1371600"/>
          </a:xfrm>
        </p:spPr>
        <p:txBody>
          <a:bodyPr/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Adjusted </a:t>
            </a:r>
            <a:r>
              <a:rPr lang="en-US" dirty="0" smtClean="0"/>
              <a:t>Winner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903368"/>
              </p:ext>
            </p:extLst>
          </p:nvPr>
        </p:nvGraphicFramePr>
        <p:xfrm>
          <a:off x="457200" y="1752600"/>
          <a:ext cx="7839408" cy="44067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3136"/>
                <a:gridCol w="2613136"/>
                <a:gridCol w="2613136"/>
              </a:tblGrid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Napoleon’s 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Coalition’s Valuation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Money &amp;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Prisoners of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508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45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90</a:t>
                      </a:r>
                      <a:endParaRPr lang="en-US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ame 8"/>
          <p:cNvSpPr/>
          <p:nvPr/>
        </p:nvSpPr>
        <p:spPr>
          <a:xfrm>
            <a:off x="6762643" y="230936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4140057" y="2874156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762643" y="3438943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4140057" y="396679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762643" y="3966799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4140057" y="5055501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6762643" y="4511150"/>
            <a:ext cx="461839" cy="4123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 rot="10800000">
            <a:off x="4783332" y="4121259"/>
            <a:ext cx="1764884" cy="16118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</a:t>
            </a:r>
            <a:br>
              <a:rPr lang="en-US" dirty="0" smtClean="0"/>
            </a:br>
            <a:r>
              <a:rPr lang="en-US" dirty="0" smtClean="0"/>
              <a:t>AWP </a:t>
            </a:r>
            <a:r>
              <a:rPr lang="en-US" cap="none" dirty="0" smtClean="0"/>
              <a:t>vs.</a:t>
            </a:r>
            <a:r>
              <a:rPr lang="en-US" dirty="0" smtClean="0"/>
              <a:t>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two items were different: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Money &amp;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Modified AWP – Napoleon lost all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Reality – Napoleon lost nearly all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Guards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Modified AWP – Napoleon lost all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Reality – Napoleon lost nearly all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MAIN POINT – Much closer using modified AWP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Coalition </a:t>
            </a:r>
            <a:r>
              <a:rPr lang="en-US" smtClean="0"/>
              <a:t>was at </a:t>
            </a:r>
            <a:r>
              <a:rPr lang="en-US" dirty="0" smtClean="0"/>
              <a:t>an 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92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6722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600" dirty="0" err="1"/>
              <a:t>Agathon</a:t>
            </a:r>
            <a:r>
              <a:rPr lang="en-US" sz="1600" dirty="0"/>
              <a:t>-Jean-François baron Fain. </a:t>
            </a:r>
            <a:r>
              <a:rPr lang="en-US" sz="1600" i="1" dirty="0"/>
              <a:t>The Manuscript of 1814: A History of Events which Led to the Abdication of Napoleon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Alison, Sir Archibald.  </a:t>
            </a:r>
            <a:r>
              <a:rPr lang="en-US" sz="1600" i="1" dirty="0"/>
              <a:t>History of Europe from the Commencement of the French Revolution to the Restoration of the Bourbons in 1815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Fontainebleau, Treaty of.  In </a:t>
            </a:r>
            <a:r>
              <a:rPr lang="en-US" sz="1600" i="1" dirty="0"/>
              <a:t>The Companion to British History, </a:t>
            </a:r>
            <a:r>
              <a:rPr lang="en-US" sz="1600" i="1" dirty="0" err="1"/>
              <a:t>Routledge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Johnston, R. M.  </a:t>
            </a:r>
            <a:r>
              <a:rPr lang="en-US" sz="1600" i="1" dirty="0"/>
              <a:t>The Corsican: A Diary of Napoleon's Life in His Own Words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Lamartine, Alphonse de.  </a:t>
            </a:r>
            <a:r>
              <a:rPr lang="en-US" sz="1600" i="1" dirty="0"/>
              <a:t>The History of the Restoration of Monarchy in France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“</a:t>
            </a:r>
            <a:r>
              <a:rPr lang="en-US" sz="1600" dirty="0"/>
              <a:t>Treaty of </a:t>
            </a:r>
            <a:r>
              <a:rPr lang="en-US" sz="1600" dirty="0" err="1"/>
              <a:t>Fountainebleau</a:t>
            </a:r>
            <a:r>
              <a:rPr lang="en-US" sz="1600" dirty="0"/>
              <a:t>.” </a:t>
            </a:r>
            <a:r>
              <a:rPr lang="en-US" sz="1600" dirty="0" smtClean="0">
                <a:hlinkClick r:id="rId2"/>
              </a:rPr>
              <a:t>en.wikipedia.org</a:t>
            </a:r>
            <a:r>
              <a:rPr lang="en-US" sz="1600" dirty="0">
                <a:hlinkClick r:id="rId2"/>
              </a:rPr>
              <a:t>/Treaty_of_Fountainebleau_(1814)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366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Attack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…didn’t take long.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France quickly overwhelmed.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Coalition won in the Battle of Paris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Coalition, led by Emperor Alexander, proposed a treaty… this became the Treaty of Fontainebleau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28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5500" cy="4373563"/>
          </a:xfrm>
        </p:spPr>
        <p:txBody>
          <a:bodyPr/>
          <a:lstStyle/>
          <a:p>
            <a:r>
              <a:rPr lang="en-US" dirty="0" smtClean="0"/>
              <a:t>Items: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The New Regime of France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Napoleon’s Title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Napoleon’s Exile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Napoleon’s Money &amp; Property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Napoleon’s Guards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Prisoners of War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2253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New Regime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 – 40 points</a:t>
            </a:r>
          </a:p>
          <a:p>
            <a:pPr lvl="1"/>
            <a:r>
              <a:rPr lang="en-US" dirty="0" smtClean="0"/>
              <a:t>Alexander said this is the main goal of the Coalition.  They weren’t about to let Napoleon stay in power.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Napoleon – 30 points</a:t>
            </a:r>
          </a:p>
          <a:p>
            <a:pPr lvl="1"/>
            <a:r>
              <a:rPr lang="en-US" dirty="0" smtClean="0"/>
              <a:t>Really wanted to keep his power, but his was willing to make some sacrifices for the French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0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Napoleon’s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 – 9 points</a:t>
            </a:r>
          </a:p>
          <a:p>
            <a:pPr lvl="1"/>
            <a:r>
              <a:rPr lang="en-US" dirty="0" smtClean="0"/>
              <a:t>While they didn’t </a:t>
            </a:r>
            <a:r>
              <a:rPr lang="en-US" i="1" dirty="0" smtClean="0"/>
              <a:t>really</a:t>
            </a:r>
            <a:r>
              <a:rPr lang="en-US" dirty="0" smtClean="0"/>
              <a:t> care about Napoleon’s title as Emperor, it would be kind of insulting for him to keep this.</a:t>
            </a:r>
          </a:p>
          <a:p>
            <a:pPr lvl="1"/>
            <a:r>
              <a:rPr lang="en-US" dirty="0" smtClean="0"/>
              <a:t>Also, keeping the title of emperor gives him some de facto power.</a:t>
            </a:r>
            <a:endParaRPr lang="en-US" dirty="0"/>
          </a:p>
          <a:p>
            <a:r>
              <a:rPr lang="en-US" dirty="0" smtClean="0"/>
              <a:t>Napoleon – 25 points</a:t>
            </a:r>
          </a:p>
          <a:p>
            <a:pPr lvl="1"/>
            <a:r>
              <a:rPr lang="en-US" dirty="0" smtClean="0"/>
              <a:t>“Power is my mistress,” says Napoleon.  He is somewhat obsessed with his power and really wants to keep his title—it’s important to him.</a:t>
            </a:r>
          </a:p>
        </p:txBody>
      </p:sp>
    </p:spTree>
    <p:extLst>
      <p:ext uri="{BB962C8B-B14F-4D97-AF65-F5344CB8AC3E}">
        <p14:creationId xmlns:p14="http://schemas.microsoft.com/office/powerpoint/2010/main" val="8810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Napoleon’s Exile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 – 25 points</a:t>
            </a:r>
          </a:p>
          <a:p>
            <a:pPr lvl="1"/>
            <a:r>
              <a:rPr lang="en-US" dirty="0" smtClean="0"/>
              <a:t>Another major condition for the Coalition.</a:t>
            </a:r>
          </a:p>
          <a:p>
            <a:pPr lvl="1"/>
            <a:r>
              <a:rPr lang="en-US" dirty="0" smtClean="0"/>
              <a:t>If Napoleon stays in France, they believe there is NO DOUBT he will try to seize power again (and succeed in doing so)</a:t>
            </a:r>
          </a:p>
          <a:p>
            <a:endParaRPr lang="en-US" dirty="0"/>
          </a:p>
          <a:p>
            <a:r>
              <a:rPr lang="en-US" dirty="0" smtClean="0"/>
              <a:t>Napoleon – 5 points</a:t>
            </a:r>
          </a:p>
          <a:p>
            <a:pPr lvl="1"/>
            <a:r>
              <a:rPr lang="en-US" dirty="0" smtClean="0"/>
              <a:t>Exile is a step up from what has happened to France’s previous dethroned rulers </a:t>
            </a:r>
            <a:r>
              <a:rPr lang="en-US" dirty="0" smtClean="0">
                <a:sym typeface="Wingdings"/>
              </a:rPr>
              <a:t> GUILLOTINE.</a:t>
            </a:r>
          </a:p>
          <a:p>
            <a:pPr lvl="1"/>
            <a:r>
              <a:rPr lang="en-US" dirty="0" smtClean="0">
                <a:sym typeface="Wingdings"/>
              </a:rPr>
              <a:t>He can settle for </a:t>
            </a:r>
            <a:r>
              <a:rPr lang="en-US" dirty="0" err="1" smtClean="0">
                <a:sym typeface="Wingdings"/>
              </a:rPr>
              <a:t>exil</a:t>
            </a:r>
            <a:r>
              <a:rPr lang="en-US" dirty="0" smtClean="0">
                <a:sym typeface="Wingdings"/>
              </a:rPr>
              <a:t> (besides he can get back… and DOES!)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34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Napoleon’s </a:t>
            </a:r>
            <a:br>
              <a:rPr lang="en-US" dirty="0" smtClean="0"/>
            </a:br>
            <a:r>
              <a:rPr lang="en-US" dirty="0" smtClean="0"/>
              <a:t>Money &amp;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 – 5 points</a:t>
            </a:r>
          </a:p>
          <a:p>
            <a:pPr lvl="1"/>
            <a:r>
              <a:rPr lang="en-US" dirty="0" smtClean="0"/>
              <a:t>Wants to keep Napoleon from having the resources to return to power, but cares more about other items.</a:t>
            </a:r>
          </a:p>
          <a:p>
            <a:endParaRPr lang="en-US" dirty="0"/>
          </a:p>
          <a:p>
            <a:r>
              <a:rPr lang="en-US" dirty="0" smtClean="0"/>
              <a:t>Napoleon – 5 points</a:t>
            </a:r>
          </a:p>
          <a:p>
            <a:pPr lvl="1"/>
            <a:r>
              <a:rPr lang="en-US" dirty="0" smtClean="0"/>
              <a:t>Wants to keep resources for the support of his family but also values other items more and is willing to sacrifice for France.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5879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Napoleon’s 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 – 20 points</a:t>
            </a:r>
          </a:p>
          <a:p>
            <a:pPr lvl="1"/>
            <a:r>
              <a:rPr lang="en-US" dirty="0" smtClean="0"/>
              <a:t>Very afraid of Napoleon returning to power.  Guards, combined with Jacobin support in Italy, could help Napoleon make a comeback.</a:t>
            </a:r>
          </a:p>
          <a:p>
            <a:endParaRPr lang="en-US" dirty="0"/>
          </a:p>
          <a:p>
            <a:r>
              <a:rPr lang="en-US" dirty="0" smtClean="0"/>
              <a:t>Napoleon – 15 points</a:t>
            </a:r>
          </a:p>
          <a:p>
            <a:pPr lvl="1"/>
            <a:r>
              <a:rPr lang="en-US" dirty="0" smtClean="0"/>
              <a:t>Wants troops to protect himself and his family.  Feared that people would be after him (and they were—attempts were made on his life en route to Elba).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54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175</TotalTime>
  <Words>1029</Words>
  <Application>Microsoft Macintosh PowerPoint</Application>
  <PresentationFormat>On-screen Show (4:3)</PresentationFormat>
  <Paragraphs>264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Treaty of Fontainebleau</vt:lpstr>
      <vt:lpstr>A little History</vt:lpstr>
      <vt:lpstr>A Little History</vt:lpstr>
      <vt:lpstr>The Treaty</vt:lpstr>
      <vt:lpstr>New Regime of France</vt:lpstr>
      <vt:lpstr>Napoleon’s Title</vt:lpstr>
      <vt:lpstr>Napoleon’s Exile</vt:lpstr>
      <vt:lpstr>Napoleon’s  Money &amp; Property</vt:lpstr>
      <vt:lpstr>Napoleon’s Guards</vt:lpstr>
      <vt:lpstr>Prisoners of War</vt:lpstr>
      <vt:lpstr>Adjusted Winner Protocol</vt:lpstr>
      <vt:lpstr>Adjusted Winner Protocol</vt:lpstr>
      <vt:lpstr>A quick Calculation</vt:lpstr>
      <vt:lpstr>Adjusted Winner Protocol</vt:lpstr>
      <vt:lpstr>AWP vs. Reality</vt:lpstr>
      <vt:lpstr>Let’s Change the Game</vt:lpstr>
      <vt:lpstr>Modified Adjusted Winner Protocol</vt:lpstr>
      <vt:lpstr>Modified Adjusted Winner Protocol</vt:lpstr>
      <vt:lpstr>A quick Calculation</vt:lpstr>
      <vt:lpstr>Modified Adjusted Winner Protocol</vt:lpstr>
      <vt:lpstr>Modified  AWP vs. Reality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Fontainebleau</dc:title>
  <dc:creator>Jeremy Bennie</dc:creator>
  <cp:lastModifiedBy>Jeremy Bennie</cp:lastModifiedBy>
  <cp:revision>10</cp:revision>
  <dcterms:created xsi:type="dcterms:W3CDTF">2013-11-20T19:02:20Z</dcterms:created>
  <dcterms:modified xsi:type="dcterms:W3CDTF">2013-11-21T02:14:48Z</dcterms:modified>
</cp:coreProperties>
</file>