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83" r:id="rId2"/>
    <p:sldId id="364" r:id="rId3"/>
    <p:sldId id="365" r:id="rId4"/>
    <p:sldId id="366" r:id="rId5"/>
    <p:sldId id="343" r:id="rId6"/>
    <p:sldId id="385" r:id="rId7"/>
    <p:sldId id="344" r:id="rId8"/>
    <p:sldId id="345" r:id="rId9"/>
    <p:sldId id="346" r:id="rId10"/>
    <p:sldId id="347" r:id="rId11"/>
    <p:sldId id="348" r:id="rId12"/>
    <p:sldId id="349" r:id="rId13"/>
    <p:sldId id="387" r:id="rId14"/>
    <p:sldId id="272" r:id="rId15"/>
    <p:sldId id="290" r:id="rId16"/>
    <p:sldId id="288" r:id="rId17"/>
    <p:sldId id="339" r:id="rId18"/>
    <p:sldId id="291" r:id="rId19"/>
    <p:sldId id="293" r:id="rId20"/>
    <p:sldId id="294" r:id="rId21"/>
    <p:sldId id="338" r:id="rId22"/>
    <p:sldId id="295" r:id="rId23"/>
    <p:sldId id="297" r:id="rId24"/>
    <p:sldId id="382" r:id="rId25"/>
    <p:sldId id="386" r:id="rId26"/>
    <p:sldId id="384" r:id="rId27"/>
    <p:sldId id="296" r:id="rId28"/>
    <p:sldId id="373" r:id="rId29"/>
    <p:sldId id="298" r:id="rId30"/>
    <p:sldId id="305" r:id="rId31"/>
    <p:sldId id="374" r:id="rId32"/>
    <p:sldId id="300" r:id="rId33"/>
    <p:sldId id="299" r:id="rId34"/>
    <p:sldId id="301" r:id="rId35"/>
    <p:sldId id="302" r:id="rId36"/>
    <p:sldId id="303" r:id="rId37"/>
    <p:sldId id="304" r:id="rId38"/>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5" autoAdjust="0"/>
    <p:restoredTop sz="81214" autoAdjust="0"/>
  </p:normalViewPr>
  <p:slideViewPr>
    <p:cSldViewPr>
      <p:cViewPr varScale="1">
        <p:scale>
          <a:sx n="93" d="100"/>
          <a:sy n="93" d="100"/>
        </p:scale>
        <p:origin x="-9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6553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6554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18" tIns="48309" rIns="96618" bIns="48309"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6554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18" tIns="48309" rIns="96618" bIns="48309" numCol="1" anchor="b" anchorCtr="0" compatLnSpc="1">
            <a:prstTxWarp prst="textNoShape">
              <a:avLst/>
            </a:prstTxWarp>
          </a:bodyPr>
          <a:lstStyle>
            <a:lvl1pPr algn="r" defTabSz="966788">
              <a:defRPr sz="1300">
                <a:latin typeface="Times New Roman" pitchFamily="18" charset="0"/>
              </a:defRPr>
            </a:lvl1pPr>
          </a:lstStyle>
          <a:p>
            <a:pPr>
              <a:defRPr/>
            </a:pPr>
            <a:fld id="{660067BF-E677-4AA5-8659-157F2712EAE0}" type="slidenum">
              <a:rPr lang="en-US"/>
              <a:pPr>
                <a:defRPr/>
              </a:pPr>
              <a:t>‹#›</a:t>
            </a:fld>
            <a:endParaRPr lang="en-US"/>
          </a:p>
        </p:txBody>
      </p:sp>
    </p:spTree>
    <p:extLst>
      <p:ext uri="{BB962C8B-B14F-4D97-AF65-F5344CB8AC3E}">
        <p14:creationId xmlns:p14="http://schemas.microsoft.com/office/powerpoint/2010/main" val="1159472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18" tIns="48309" rIns="96618" bIns="48309"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18" tIns="48309" rIns="96618" bIns="48309" numCol="1" anchor="b" anchorCtr="0" compatLnSpc="1">
            <a:prstTxWarp prst="textNoShape">
              <a:avLst/>
            </a:prstTxWarp>
          </a:bodyPr>
          <a:lstStyle>
            <a:lvl1pPr algn="r" defTabSz="966788">
              <a:defRPr sz="1300">
                <a:latin typeface="Times New Roman" pitchFamily="18" charset="0"/>
              </a:defRPr>
            </a:lvl1pPr>
          </a:lstStyle>
          <a:p>
            <a:pPr>
              <a:defRPr/>
            </a:pPr>
            <a:fld id="{22D50F40-8170-4118-B2B0-342558412064}" type="slidenum">
              <a:rPr lang="en-US"/>
              <a:pPr>
                <a:defRPr/>
              </a:pPr>
              <a:t>‹#›</a:t>
            </a:fld>
            <a:endParaRPr lang="en-US"/>
          </a:p>
        </p:txBody>
      </p:sp>
    </p:spTree>
    <p:extLst>
      <p:ext uri="{BB962C8B-B14F-4D97-AF65-F5344CB8AC3E}">
        <p14:creationId xmlns:p14="http://schemas.microsoft.com/office/powerpoint/2010/main" val="1706878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29741F1-FC79-44CD-8464-EFFB6983CC09}" type="slidenum">
              <a:rPr lang="en-US" smtClean="0"/>
              <a:pPr/>
              <a:t>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3F10323-1AFB-40BB-A9C6-47314AC5BA4C}" type="slidenum">
              <a:rPr lang="en-US" smtClean="0"/>
              <a:pPr/>
              <a:t>19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4B3F765-01B9-4ABB-8D7B-CC30BBB09E39}" type="slidenum">
              <a:rPr lang="en-US" smtClean="0"/>
              <a:pPr/>
              <a:t>20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t>OK The think aloud method. Subjects are asked to say what they are doing and thinking. So this method is widely use in the industry but it has drawback because it is often odd to speak and do the something at the </a:t>
            </a:r>
            <a:r>
              <a:rPr lang="en-US" dirty="0" err="1" smtClean="0"/>
              <a:t>sametime</a:t>
            </a:r>
            <a:r>
              <a:rPr lang="en-US" dirty="0" smtClean="0"/>
              <a:t>. And as I said before it is hard to talk and solve a problem at the same time.</a:t>
            </a:r>
          </a:p>
          <a:p>
            <a:pPr eaLnBrk="1" hangingPunct="1"/>
            <a:endParaRPr lang="en-US" dirty="0" smtClean="0"/>
          </a:p>
          <a:p>
            <a:pPr eaLnBrk="1" hangingPunct="1"/>
            <a:r>
              <a:rPr lang="en-US" dirty="0" smtClean="0"/>
              <a:t>Lets try one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29CF624-28E1-42A6-83FD-510B0D90FE11}" type="slidenum">
              <a:rPr lang="en-US" smtClean="0"/>
              <a:pPr/>
              <a:t>22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Constructive methods</a:t>
            </a:r>
          </a:p>
          <a:p>
            <a:pPr eaLnBrk="1" hangingPunct="1"/>
            <a:r>
              <a:rPr lang="en-US" smtClean="0"/>
              <a:t>In that case 2 people are working together and you monitor the conversation between them. The underlying idea is that the conversation is a by product of what is going on behind the schene and will help you undersatn that while introducing less distortion.</a:t>
            </a:r>
          </a:p>
          <a:p>
            <a:pPr eaLnBrk="1" hangingPunct="1"/>
            <a:endParaRPr lang="en-US" smtClean="0"/>
          </a:p>
          <a:p>
            <a:pPr eaLnBrk="1" hangingPunct="1"/>
            <a:r>
              <a:rPr lang="en-US" smtClean="0"/>
              <a:t>Of course you need a good team.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2E898D2-ED5C-437F-B02E-4669F1A69CE9}" type="slidenum">
              <a:rPr lang="en-US" smtClean="0"/>
              <a:pPr/>
              <a:t>23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E9C9890-6BB8-4764-B457-D1FC0622D5F7}" type="slidenum">
              <a:rPr lang="en-US" smtClean="0"/>
              <a:pPr/>
              <a:t>27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3F479AF-FEB3-46BC-A49C-4EEC4AE198C9}" type="slidenum">
              <a:rPr lang="en-US" smtClean="0"/>
              <a:pPr/>
              <a:t>29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Running a questionnaire is like running an experiement: you have to know what you want to demonstrate before running the experiment!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DA59EDE-9FEE-43E9-8F92-006F30B74476}"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5332239-B58A-418D-BA7D-02D154E3EBE2}" type="slidenum">
              <a:rPr lang="en-US" smtClean="0"/>
              <a:pPr/>
              <a:t>32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4EA4F6A-B2AD-449F-8CFD-BBE38EC66944}" type="slidenum">
              <a:rPr lang="en-US" smtClean="0"/>
              <a:pPr/>
              <a:t>33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9B7ABA3-8651-4744-AF8B-3C4A120F73FC}" type="slidenum">
              <a:rPr lang="en-US" smtClean="0"/>
              <a:pPr/>
              <a:t>34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1390948-0520-4E40-B384-A873FE762A96}" type="slidenum">
              <a:rPr lang="en-US" smtClean="0"/>
              <a:pPr/>
              <a:t>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FEEB137-C88A-40B4-84FA-46303F60A008}" type="slidenum">
              <a:rPr lang="en-US" smtClean="0"/>
              <a:pPr/>
              <a:t>35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D2643B5-5CAB-4835-84C6-ED69FE003F1F}" type="slidenum">
              <a:rPr lang="en-US" smtClean="0"/>
              <a:pPr/>
              <a:t>36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6DDBF81-DDA5-44AE-92F1-329E3402B06A}" type="slidenum">
              <a:rPr lang="en-US" smtClean="0"/>
              <a:pPr/>
              <a:t>37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07C9C42-286B-4F9A-ABA4-FED300D4E68E}" type="slidenum">
              <a:rPr lang="en-US" smtClean="0"/>
              <a:pPr/>
              <a:t>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4 steps: Pre evaluation, Evaluation, Rating, debriefing.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8D443F3-B338-4D73-9236-844A80D99A8F}" type="slidenum">
              <a:rPr lang="en-US" smtClean="0"/>
              <a:pPr/>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So as described here this heuristic can be used in many different way: It was first intended to be used during the evaluation phase of the project, but I think this rules are also very useful during the idea selection phase an will be more useful for you at this point in the course. Furthermore I believe that this rules are very useful to illustrate how the theories we study before are related to design.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0DC2402-18B6-4F62-998A-D79FD4008784}" type="slidenum">
              <a:rPr lang="en-US" smtClean="0"/>
              <a:pPr/>
              <a:t>12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So what I would like to do during the next two lecture is to go through each of these rules in turn and see how what we learn before relate to these rules.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72588D1-CEDD-4A20-A409-4DEFC9AB6A38}" type="slidenum">
              <a:rPr lang="en-US" smtClean="0"/>
              <a:pPr/>
              <a:t>14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The qualitative approach goal is to gather information about the perceoved quality of the interaction. Its methods often involve a human judgement </a:t>
            </a:r>
          </a:p>
          <a:p>
            <a:pPr eaLnBrk="1" hangingPunct="1"/>
            <a:endParaRPr lang="en-US" smtClean="0"/>
          </a:p>
          <a:p>
            <a:pPr eaLnBrk="1" hangingPunct="1"/>
            <a:r>
              <a:rPr lang="en-US" smtClean="0"/>
              <a:t>Interviews questionnaires ans surveys (as explain in the reading how many of you have use the a survey or a questionnair for the first phase of the design?)</a:t>
            </a:r>
          </a:p>
          <a:p>
            <a:pPr eaLnBrk="1" hangingPunct="1"/>
            <a:endParaRPr lang="en-US" smtClean="0"/>
          </a:p>
          <a:p>
            <a:pPr eaLnBrk="1" hangingPunct="1"/>
            <a:r>
              <a:rPr lang="en-US" smtClean="0"/>
              <a:t>Introspection (Walkthroughs), direct observation where the designer or its representativue observe users manipulating the interface, thinking aloud when the user is ask to introspectively comments about their action as they are using the interface or constructive interaction when a small team of user is ask to collaborate toward accomplishing a task using the interface. And I will go in more detail on each of these next lecture.</a:t>
            </a:r>
          </a:p>
          <a:p>
            <a:pPr eaLnBrk="1" hangingPunct="1"/>
            <a:r>
              <a:rPr 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0E867C-18D3-4D38-9327-55DE6D802E50}" type="slidenum">
              <a:rPr lang="en-US" smtClean="0"/>
              <a:pPr/>
              <a:t>15</a:t>
            </a:fld>
            <a:endParaRPr lang="en-US" smtClean="0"/>
          </a:p>
        </p:txBody>
      </p:sp>
      <p:sp>
        <p:nvSpPr>
          <p:cNvPr id="71683" name="Rectangle 2"/>
          <p:cNvSpPr>
            <a:spLocks noGrp="1" noRot="1" noChangeAspect="1" noChangeArrowheads="1" noTextEdit="1"/>
          </p:cNvSpPr>
          <p:nvPr>
            <p:ph type="sldImg"/>
          </p:nvPr>
        </p:nvSpPr>
        <p:spPr>
          <a:xfrm>
            <a:off x="1268413" y="727075"/>
            <a:ext cx="4781550" cy="3586163"/>
          </a:xfrm>
          <a:ln w="12700" cap="flat">
            <a:solidFill>
              <a:schemeClr val="tx1"/>
            </a:solidFill>
          </a:ln>
        </p:spPr>
      </p:sp>
      <p:sp>
        <p:nvSpPr>
          <p:cNvPr id="71684" name="Rectangle 3"/>
          <p:cNvSpPr>
            <a:spLocks noGrp="1" noChangeArrowheads="1"/>
          </p:cNvSpPr>
          <p:nvPr>
            <p:ph type="body" idx="1"/>
          </p:nvPr>
        </p:nvSpPr>
        <p:spPr>
          <a:noFill/>
          <a:ln/>
        </p:spPr>
        <p:txBody>
          <a:bodyPr lIns="97388" tIns="49520" rIns="97388" bIns="49520"/>
          <a:lstStyle/>
          <a:p>
            <a:pPr defTabSz="949325">
              <a:spcBef>
                <a:spcPct val="0"/>
              </a:spcBef>
            </a:pPr>
            <a:endParaRPr lang="en-US" sz="25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387410D-9595-44B5-9790-973F5684D666}" type="slidenum">
              <a:rPr lang="en-US" smtClean="0"/>
              <a:pPr/>
              <a:t>16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2DC1BFF-FAF0-4F54-A09F-6744BC60A797}" type="slidenum">
              <a:rPr lang="en-US" smtClean="0"/>
              <a:pPr/>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The first thing that is important is to be sure to record your observations because it is very easy to forget detail, but also it might be very useful later on to have the data either for future analysis or simply to show to developpers or your management that yes users are really doing what you are saying they do.</a:t>
            </a:r>
          </a:p>
          <a:p>
            <a:pPr eaLnBrk="1" hangingPunct="1"/>
            <a:endParaRPr lang="en-US" smtClean="0"/>
          </a:p>
          <a:p>
            <a:pPr eaLnBrk="1" hangingPunct="1"/>
            <a:r>
              <a:rPr lang="en-US" smtClean="0"/>
              <a:t>Paper and pencil: I like this method because it is strait forward, easy to go by and it works very well but because I am the person taking niote it is of course biases. A very important point is that people and company are more tolerant to that that any other method of recording (In fact for the very reason that they are not an accurate representation of reality)</a:t>
            </a:r>
          </a:p>
          <a:p>
            <a:pPr eaLnBrk="1" hangingPunct="1"/>
            <a:endParaRPr lang="en-US" smtClean="0"/>
          </a:p>
          <a:p>
            <a:pPr eaLnBrk="1" hangingPunct="1"/>
            <a:r>
              <a:rPr lang="en-US" smtClean="0"/>
              <a:t>But if you can it is always best to have a Video recording. I think that video is a great tool because it allow you to see things you cannot se otherwise. Obviously that come at a cost of a long time to encode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unwashingt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5.png"/><Relationship Id="rId6" Type="http://schemas.openxmlformats.org/officeDocument/2006/relationships/oleObject" Target="../embeddings/oleObject2.bin"/><Relationship Id="rId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atf.org/routes/ma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90800"/>
            <a:ext cx="7772400" cy="1143000"/>
          </a:xfrm>
        </p:spPr>
        <p:txBody>
          <a:bodyPr/>
          <a:lstStyle/>
          <a:p>
            <a:r>
              <a:rPr lang="en-US" dirty="0" smtClean="0"/>
              <a:t>Design and Qualitative Analysis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dirty="0" smtClean="0"/>
              <a:t>Nielsen's evaluation phases (</a:t>
            </a:r>
            <a:r>
              <a:rPr lang="en-US" sz="4000" dirty="0" smtClean="0"/>
              <a:t>3)</a:t>
            </a:r>
            <a:endParaRPr lang="en-US" sz="4000" dirty="0" smtClean="0"/>
          </a:p>
        </p:txBody>
      </p:sp>
      <p:sp>
        <p:nvSpPr>
          <p:cNvPr id="18435" name="Rectangle 3"/>
          <p:cNvSpPr>
            <a:spLocks noGrp="1" noChangeArrowheads="1"/>
          </p:cNvSpPr>
          <p:nvPr>
            <p:ph idx="1"/>
          </p:nvPr>
        </p:nvSpPr>
        <p:spPr/>
        <p:txBody>
          <a:bodyPr>
            <a:normAutofit/>
          </a:bodyPr>
          <a:lstStyle/>
          <a:p>
            <a:pPr marL="571500" indent="-457200">
              <a:buFont typeface="+mj-lt"/>
              <a:buAutoNum type="arabicPeriod" startAt="3"/>
            </a:pPr>
            <a:r>
              <a:rPr lang="en-US" sz="2800" dirty="0" smtClean="0"/>
              <a:t>Severity rating</a:t>
            </a:r>
          </a:p>
          <a:p>
            <a:pPr lvl="1"/>
            <a:r>
              <a:rPr lang="en-US" sz="2400" dirty="0" smtClean="0"/>
              <a:t>Performed by </a:t>
            </a:r>
            <a:r>
              <a:rPr lang="en-US" sz="2400" dirty="0" smtClean="0"/>
              <a:t>individuals, then aggregated</a:t>
            </a:r>
          </a:p>
          <a:p>
            <a:pPr lvl="1"/>
            <a:r>
              <a:rPr lang="en-US" sz="2400" dirty="0" smtClean="0"/>
              <a:t>Establishes </a:t>
            </a:r>
            <a:r>
              <a:rPr lang="en-US" sz="2400" dirty="0" smtClean="0"/>
              <a:t>a ranking between problem</a:t>
            </a:r>
          </a:p>
          <a:p>
            <a:pPr lvl="1"/>
            <a:r>
              <a:rPr lang="en-US" sz="2400" dirty="0" smtClean="0"/>
              <a:t>Reflects frequency, impact and persistence</a:t>
            </a:r>
          </a:p>
          <a:p>
            <a:pPr lvl="2"/>
            <a:r>
              <a:rPr lang="en-US" sz="2000" dirty="0" smtClean="0"/>
              <a:t>Cosmetic, minor, major and catastrophic</a:t>
            </a:r>
          </a:p>
          <a:p>
            <a:pPr lvl="2"/>
            <a:endParaRPr lang="en-US" sz="2000" dirty="0" smtClean="0"/>
          </a:p>
        </p:txBody>
      </p:sp>
      <p:pic>
        <p:nvPicPr>
          <p:cNvPr id="4" name="Picture 2"/>
          <p:cNvPicPr>
            <a:picLocks noChangeAspect="1" noChangeArrowheads="1"/>
          </p:cNvPicPr>
          <p:nvPr/>
        </p:nvPicPr>
        <p:blipFill>
          <a:blip r:embed="rId3" cstate="print"/>
          <a:srcRect/>
          <a:stretch>
            <a:fillRect/>
          </a:stretch>
        </p:blipFill>
        <p:spPr bwMode="auto">
          <a:xfrm>
            <a:off x="245269" y="3886200"/>
            <a:ext cx="8898731" cy="2819400"/>
          </a:xfrm>
          <a:prstGeom prst="rect">
            <a:avLst/>
          </a:prstGeom>
          <a:noFill/>
          <a:ln w="12699">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pPr marL="571500" indent="-457200">
              <a:buFont typeface="+mj-lt"/>
              <a:buAutoNum type="arabicPeriod" startAt="4"/>
            </a:pPr>
            <a:r>
              <a:rPr lang="en-US" dirty="0"/>
              <a:t>Debriefing</a:t>
            </a:r>
          </a:p>
          <a:p>
            <a:pPr lvl="1"/>
            <a:r>
              <a:rPr lang="en-US" dirty="0"/>
              <a:t>Discuss outcome with design team</a:t>
            </a:r>
          </a:p>
          <a:p>
            <a:pPr lvl="1"/>
            <a:r>
              <a:rPr lang="en-US" dirty="0"/>
              <a:t>Suggest potential solutions</a:t>
            </a:r>
          </a:p>
          <a:p>
            <a:pPr lvl="1"/>
            <a:r>
              <a:rPr lang="en-US" dirty="0"/>
              <a:t>Assess how hard things are to fix</a:t>
            </a:r>
          </a:p>
          <a:p>
            <a:endParaRPr lang="en-US" dirty="0" smtClean="0"/>
          </a:p>
        </p:txBody>
      </p:sp>
      <p:sp>
        <p:nvSpPr>
          <p:cNvPr id="7" name="Rectangle 2"/>
          <p:cNvSpPr>
            <a:spLocks noGrp="1" noChangeArrowheads="1"/>
          </p:cNvSpPr>
          <p:nvPr>
            <p:ph type="title"/>
          </p:nvPr>
        </p:nvSpPr>
        <p:spPr>
          <a:xfrm>
            <a:off x="457200" y="274638"/>
            <a:ext cx="8229600" cy="1143000"/>
          </a:xfrm>
        </p:spPr>
        <p:txBody>
          <a:bodyPr/>
          <a:lstStyle/>
          <a:p>
            <a:r>
              <a:rPr lang="en-US" sz="4000" dirty="0" smtClean="0"/>
              <a:t>Nielsen's evaluation phases </a:t>
            </a:r>
            <a:r>
              <a:rPr lang="en-US" sz="4000" dirty="0" smtClean="0"/>
              <a:t>(4)</a:t>
            </a:r>
            <a:endParaRPr lang="en-US" sz="40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Nielsen’s heuristics</a:t>
            </a:r>
          </a:p>
        </p:txBody>
      </p:sp>
      <p:sp>
        <p:nvSpPr>
          <p:cNvPr id="20483" name="Rectangle 3"/>
          <p:cNvSpPr>
            <a:spLocks noGrp="1" noChangeArrowheads="1"/>
          </p:cNvSpPr>
          <p:nvPr>
            <p:ph idx="1"/>
          </p:nvPr>
        </p:nvSpPr>
        <p:spPr/>
        <p:txBody>
          <a:bodyPr>
            <a:normAutofit fontScale="85000" lnSpcReduction="20000"/>
          </a:bodyPr>
          <a:lstStyle/>
          <a:p>
            <a:r>
              <a:rPr lang="en-US" dirty="0" smtClean="0"/>
              <a:t>Simple and natural dialog</a:t>
            </a:r>
          </a:p>
          <a:p>
            <a:r>
              <a:rPr lang="en-US" dirty="0" smtClean="0"/>
              <a:t>Speak the users’ language</a:t>
            </a:r>
          </a:p>
          <a:p>
            <a:r>
              <a:rPr lang="en-US" dirty="0" smtClean="0"/>
              <a:t>Minimize user memory load</a:t>
            </a:r>
          </a:p>
          <a:p>
            <a:r>
              <a:rPr lang="en-US" dirty="0" smtClean="0"/>
              <a:t>Consistency</a:t>
            </a:r>
          </a:p>
          <a:p>
            <a:r>
              <a:rPr lang="en-US" dirty="0" smtClean="0"/>
              <a:t>Feedback</a:t>
            </a:r>
          </a:p>
          <a:p>
            <a:r>
              <a:rPr lang="en-US" dirty="0" smtClean="0"/>
              <a:t>Clearly marked exits</a:t>
            </a:r>
          </a:p>
          <a:p>
            <a:r>
              <a:rPr lang="en-US" dirty="0" smtClean="0"/>
              <a:t>Shortcuts</a:t>
            </a:r>
          </a:p>
          <a:p>
            <a:r>
              <a:rPr lang="en-US" dirty="0" smtClean="0"/>
              <a:t>Prevent errors</a:t>
            </a:r>
          </a:p>
          <a:p>
            <a:r>
              <a:rPr lang="en-US" dirty="0" smtClean="0"/>
              <a:t>Good error messages</a:t>
            </a:r>
          </a:p>
          <a:p>
            <a:r>
              <a:rPr lang="en-US" dirty="0" smtClean="0"/>
              <a:t>Provide help and documentation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a:t>
            </a:r>
            <a:endParaRPr lang="en-US" dirty="0"/>
          </a:p>
        </p:txBody>
      </p:sp>
      <p:sp>
        <p:nvSpPr>
          <p:cNvPr id="3" name="Content Placeholder 2"/>
          <p:cNvSpPr>
            <a:spLocks noGrp="1"/>
          </p:cNvSpPr>
          <p:nvPr>
            <p:ph idx="1"/>
          </p:nvPr>
        </p:nvSpPr>
        <p:spPr/>
        <p:txBody>
          <a:bodyPr/>
          <a:lstStyle/>
          <a:p>
            <a:r>
              <a:rPr lang="en-US" dirty="0"/>
              <a:t>Analyze </a:t>
            </a:r>
            <a:r>
              <a:rPr lang="en-US" dirty="0">
                <a:hlinkClick r:id="rId2"/>
              </a:rPr>
              <a:t>http://www.runwashington.com</a:t>
            </a:r>
            <a:r>
              <a:rPr lang="en-US" dirty="0" smtClean="0">
                <a:hlinkClick r:id="rId2"/>
              </a:rPr>
              <a:t>/</a:t>
            </a:r>
            <a:r>
              <a:rPr lang="en-US" dirty="0" smtClean="0"/>
              <a:t> and specifically the race calendar features </a:t>
            </a:r>
          </a:p>
          <a:p>
            <a:pPr lvl="1"/>
            <a:r>
              <a:rPr lang="en-US" dirty="0" smtClean="0"/>
              <a:t>Browse race calendar, search for races of a specific length, etc.</a:t>
            </a:r>
          </a:p>
          <a:p>
            <a:r>
              <a:rPr lang="en-US" dirty="0" smtClean="0"/>
              <a:t>As 	a group, have each person analyze independently, then aggregate scores with severity ratings. </a:t>
            </a:r>
          </a:p>
          <a:p>
            <a:r>
              <a:rPr lang="en-US" dirty="0" smtClean="0"/>
              <a:t>Report back as class</a:t>
            </a:r>
            <a:endParaRPr lang="en-US" dirty="0"/>
          </a:p>
        </p:txBody>
      </p:sp>
    </p:spTree>
    <p:extLst>
      <p:ext uri="{BB962C8B-B14F-4D97-AF65-F5344CB8AC3E}">
        <p14:creationId xmlns:p14="http://schemas.microsoft.com/office/powerpoint/2010/main" val="19722054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Usability Study – Qualitative</a:t>
            </a:r>
          </a:p>
        </p:txBody>
      </p:sp>
      <p:sp>
        <p:nvSpPr>
          <p:cNvPr id="26627" name="Rectangle 3"/>
          <p:cNvSpPr>
            <a:spLocks noGrp="1" noChangeArrowheads="1"/>
          </p:cNvSpPr>
          <p:nvPr>
            <p:ph idx="1"/>
          </p:nvPr>
        </p:nvSpPr>
        <p:spPr/>
        <p:txBody>
          <a:bodyPr/>
          <a:lstStyle/>
          <a:p>
            <a:r>
              <a:rPr lang="en-US" sz="2400" dirty="0" smtClean="0"/>
              <a:t>Gather user’s perception of the interaction</a:t>
            </a:r>
          </a:p>
          <a:p>
            <a:r>
              <a:rPr lang="en-US" sz="2400" dirty="0" smtClean="0"/>
              <a:t>Concerned more about </a:t>
            </a:r>
            <a:r>
              <a:rPr lang="en-US" sz="2400" i="1" dirty="0" smtClean="0"/>
              <a:t>ability</a:t>
            </a:r>
            <a:r>
              <a:rPr lang="en-US" sz="2400" dirty="0" smtClean="0"/>
              <a:t> to use system than how much they like it</a:t>
            </a:r>
          </a:p>
          <a:p>
            <a:endParaRPr lang="en-US" sz="2400" dirty="0" smtClean="0"/>
          </a:p>
          <a:p>
            <a:r>
              <a:rPr lang="en-US" sz="2400" dirty="0" smtClean="0"/>
              <a:t>Methods</a:t>
            </a:r>
          </a:p>
          <a:p>
            <a:pPr lvl="1"/>
            <a:r>
              <a:rPr lang="en-US" sz="2000" dirty="0" smtClean="0"/>
              <a:t>Direct observation</a:t>
            </a:r>
          </a:p>
          <a:p>
            <a:pPr lvl="2"/>
            <a:r>
              <a:rPr lang="en-US" sz="1800" dirty="0" smtClean="0"/>
              <a:t>Simple observation</a:t>
            </a:r>
          </a:p>
          <a:p>
            <a:pPr lvl="2"/>
            <a:r>
              <a:rPr lang="en-US" sz="1800" dirty="0" smtClean="0"/>
              <a:t>Thinking aloud</a:t>
            </a:r>
          </a:p>
          <a:p>
            <a:pPr lvl="2"/>
            <a:r>
              <a:rPr lang="en-US" sz="1800" dirty="0" smtClean="0"/>
              <a:t>Constructive interaction (co-discovery)</a:t>
            </a:r>
          </a:p>
          <a:p>
            <a:pPr lvl="1"/>
            <a:r>
              <a:rPr lang="en-US" sz="2000" dirty="0" smtClean="0"/>
              <a:t>Indirect</a:t>
            </a:r>
          </a:p>
          <a:p>
            <a:pPr lvl="2"/>
            <a:r>
              <a:rPr lang="en-US" sz="1800" dirty="0" smtClean="0"/>
              <a:t>Interviews</a:t>
            </a:r>
          </a:p>
          <a:p>
            <a:pPr lvl="2"/>
            <a:r>
              <a:rPr lang="en-US" sz="1800" dirty="0" smtClean="0"/>
              <a:t>Questionnaires / Surveys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a:noFill/>
        </p:spPr>
        <p:txBody>
          <a:bodyPr lIns="92075" tIns="46038" rIns="92075" bIns="46038"/>
          <a:lstStyle/>
          <a:p>
            <a:r>
              <a:rPr lang="en-US" dirty="0" smtClean="0"/>
              <a:t>Direct observation</a:t>
            </a:r>
          </a:p>
        </p:txBody>
      </p:sp>
      <p:sp>
        <p:nvSpPr>
          <p:cNvPr id="27651" name="Rectangle 3"/>
          <p:cNvSpPr>
            <a:spLocks noGrp="1" noChangeArrowheads="1"/>
          </p:cNvSpPr>
          <p:nvPr>
            <p:ph idx="1"/>
          </p:nvPr>
        </p:nvSpPr>
        <p:spPr>
          <a:xfrm>
            <a:off x="457200" y="1295400"/>
            <a:ext cx="7924800" cy="4953000"/>
          </a:xfrm>
          <a:noFill/>
        </p:spPr>
        <p:txBody>
          <a:bodyPr lIns="92075" tIns="46038" rIns="92075" bIns="46038"/>
          <a:lstStyle/>
          <a:p>
            <a:r>
              <a:rPr lang="en-US" sz="2400" dirty="0" smtClean="0"/>
              <a:t>Observing (and recording) users interacting with the system</a:t>
            </a:r>
          </a:p>
          <a:p>
            <a:pPr lvl="1"/>
            <a:r>
              <a:rPr lang="en-US" sz="2000" dirty="0" smtClean="0"/>
              <a:t>In field (preferred) or lab</a:t>
            </a:r>
          </a:p>
          <a:p>
            <a:pPr lvl="1"/>
            <a:r>
              <a:rPr lang="en-US" sz="2000" dirty="0" smtClean="0"/>
              <a:t>For a set of pre-determined tasks or through normal duties</a:t>
            </a:r>
          </a:p>
          <a:p>
            <a:pPr lvl="2"/>
            <a:r>
              <a:rPr lang="en-US" sz="1800" dirty="0" smtClean="0"/>
              <a:t>Be prepared!</a:t>
            </a:r>
          </a:p>
          <a:p>
            <a:pPr lvl="1"/>
            <a:endParaRPr lang="en-US" sz="2000" dirty="0" smtClean="0"/>
          </a:p>
          <a:p>
            <a:r>
              <a:rPr lang="en-US" sz="2400" dirty="0" smtClean="0"/>
              <a:t>Excellent at identifying gross design/interface problems</a:t>
            </a:r>
          </a:p>
          <a:p>
            <a:endParaRPr lang="en-US" sz="2400" dirty="0" smtClean="0"/>
          </a:p>
          <a:p>
            <a:r>
              <a:rPr lang="en-US" sz="2400" dirty="0" smtClean="0"/>
              <a:t>Three general approaches:</a:t>
            </a:r>
          </a:p>
          <a:p>
            <a:pPr lvl="1"/>
            <a:r>
              <a:rPr lang="en-US" sz="2000" dirty="0" smtClean="0"/>
              <a:t>simple observation</a:t>
            </a:r>
          </a:p>
          <a:p>
            <a:pPr lvl="1"/>
            <a:r>
              <a:rPr lang="en-US" sz="2000" dirty="0" smtClean="0"/>
              <a:t>think-aloud</a:t>
            </a:r>
          </a:p>
          <a:p>
            <a:pPr lvl="1"/>
            <a:r>
              <a:rPr lang="en-US" sz="2000" dirty="0" smtClean="0"/>
              <a:t>constructive interaction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r>
              <a:rPr lang="en-US" smtClean="0"/>
              <a:t>Be prepared!</a:t>
            </a:r>
          </a:p>
        </p:txBody>
      </p:sp>
      <p:sp>
        <p:nvSpPr>
          <p:cNvPr id="28675" name="Rectangle 3"/>
          <p:cNvSpPr>
            <a:spLocks noGrp="1" noChangeArrowheads="1"/>
          </p:cNvSpPr>
          <p:nvPr>
            <p:ph idx="1"/>
          </p:nvPr>
        </p:nvSpPr>
        <p:spPr>
          <a:xfrm>
            <a:off x="685800" y="1524000"/>
            <a:ext cx="7772400" cy="4114800"/>
          </a:xfrm>
        </p:spPr>
        <p:txBody>
          <a:bodyPr>
            <a:normAutofit fontScale="92500" lnSpcReduction="20000"/>
          </a:bodyPr>
          <a:lstStyle/>
          <a:p>
            <a:r>
              <a:rPr lang="en-US" sz="2800" dirty="0" smtClean="0"/>
              <a:t>Select the correct population</a:t>
            </a:r>
          </a:p>
          <a:p>
            <a:r>
              <a:rPr lang="en-US" sz="2800" dirty="0" smtClean="0"/>
              <a:t>Set objectives and tasks</a:t>
            </a:r>
          </a:p>
          <a:p>
            <a:pPr lvl="1"/>
            <a:r>
              <a:rPr lang="en-US" sz="2400" dirty="0" smtClean="0"/>
              <a:t>Realistic</a:t>
            </a:r>
          </a:p>
          <a:p>
            <a:pPr lvl="1"/>
            <a:r>
              <a:rPr lang="en-US" sz="2400" dirty="0" smtClean="0"/>
              <a:t>Informative</a:t>
            </a:r>
          </a:p>
          <a:p>
            <a:r>
              <a:rPr lang="en-US" sz="2800" dirty="0" smtClean="0"/>
              <a:t>Hardware</a:t>
            </a:r>
          </a:p>
          <a:p>
            <a:pPr lvl="1"/>
            <a:r>
              <a:rPr lang="en-US" sz="2400" dirty="0" smtClean="0"/>
              <a:t>Computer, video equipment…</a:t>
            </a:r>
          </a:p>
          <a:p>
            <a:r>
              <a:rPr lang="en-US" sz="2800" dirty="0" smtClean="0"/>
              <a:t>Software</a:t>
            </a:r>
          </a:p>
          <a:p>
            <a:pPr lvl="1"/>
            <a:r>
              <a:rPr lang="en-US" sz="2400" dirty="0" smtClean="0"/>
              <a:t>Up and running, properly debugged…</a:t>
            </a:r>
          </a:p>
          <a:p>
            <a:r>
              <a:rPr lang="en-US" sz="2800" dirty="0" smtClean="0"/>
              <a:t>Facilitator</a:t>
            </a:r>
          </a:p>
          <a:p>
            <a:pPr lvl="1"/>
            <a:r>
              <a:rPr lang="en-US" sz="2400" dirty="0" smtClean="0"/>
              <a:t>Using a checklist might be useful</a:t>
            </a:r>
          </a:p>
          <a:p>
            <a:pPr lvl="1"/>
            <a:r>
              <a:rPr lang="en-US" sz="2400" dirty="0" smtClean="0"/>
              <a:t>Practice!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Creating tasks</a:t>
            </a:r>
          </a:p>
        </p:txBody>
      </p:sp>
      <p:sp>
        <p:nvSpPr>
          <p:cNvPr id="29699" name="Content Placeholder 2"/>
          <p:cNvSpPr>
            <a:spLocks noGrp="1"/>
          </p:cNvSpPr>
          <p:nvPr>
            <p:ph idx="1"/>
          </p:nvPr>
        </p:nvSpPr>
        <p:spPr/>
        <p:txBody>
          <a:bodyPr/>
          <a:lstStyle/>
          <a:p>
            <a:r>
              <a:rPr lang="en-US" dirty="0" smtClean="0"/>
              <a:t>Describe in terms of end goals</a:t>
            </a:r>
          </a:p>
          <a:p>
            <a:r>
              <a:rPr lang="en-US" dirty="0" smtClean="0"/>
              <a:t>Specific and realistic</a:t>
            </a:r>
          </a:p>
          <a:p>
            <a:r>
              <a:rPr lang="en-US" dirty="0" smtClean="0"/>
              <a:t>Doable</a:t>
            </a:r>
          </a:p>
          <a:p>
            <a:r>
              <a:rPr lang="en-US" dirty="0" smtClean="0"/>
              <a:t>Not too long (&lt; 5-10 minutes each), or shorter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lIns="92075" tIns="46038" rIns="92075" bIns="46038"/>
          <a:lstStyle/>
          <a:p>
            <a:r>
              <a:rPr lang="en-US" smtClean="0"/>
              <a:t>Recording observations</a:t>
            </a:r>
          </a:p>
        </p:txBody>
      </p:sp>
      <p:sp>
        <p:nvSpPr>
          <p:cNvPr id="8197" name="Rectangle 3"/>
          <p:cNvSpPr>
            <a:spLocks noGrp="1" noChangeArrowheads="1"/>
          </p:cNvSpPr>
          <p:nvPr>
            <p:ph idx="1"/>
          </p:nvPr>
        </p:nvSpPr>
        <p:spPr>
          <a:noFill/>
        </p:spPr>
        <p:txBody>
          <a:bodyPr lIns="92075" tIns="46038" rIns="92075" bIns="46038">
            <a:normAutofit fontScale="70000" lnSpcReduction="20000"/>
          </a:bodyPr>
          <a:lstStyle/>
          <a:p>
            <a:r>
              <a:rPr lang="en-US" dirty="0" smtClean="0"/>
              <a:t>Need a record</a:t>
            </a:r>
          </a:p>
          <a:p>
            <a:pPr lvl="1"/>
            <a:r>
              <a:rPr lang="en-US" dirty="0" smtClean="0"/>
              <a:t>Further analysis</a:t>
            </a:r>
          </a:p>
          <a:p>
            <a:pPr lvl="1"/>
            <a:r>
              <a:rPr lang="en-US" dirty="0" smtClean="0"/>
              <a:t>Proof during discussion</a:t>
            </a:r>
          </a:p>
          <a:p>
            <a:pPr lvl="1"/>
            <a:endParaRPr lang="en-US" dirty="0" smtClean="0"/>
          </a:p>
          <a:p>
            <a:r>
              <a:rPr lang="en-US" dirty="0" smtClean="0"/>
              <a:t>Techniques</a:t>
            </a:r>
          </a:p>
          <a:p>
            <a:pPr lvl="1"/>
            <a:r>
              <a:rPr lang="en-US" dirty="0" smtClean="0"/>
              <a:t>Paper and pencil</a:t>
            </a:r>
          </a:p>
          <a:p>
            <a:pPr lvl="2"/>
            <a:r>
              <a:rPr lang="en-US" dirty="0" smtClean="0"/>
              <a:t>Simple to set up</a:t>
            </a:r>
          </a:p>
          <a:p>
            <a:pPr lvl="3"/>
            <a:r>
              <a:rPr lang="en-US" dirty="0" smtClean="0"/>
              <a:t>Free form</a:t>
            </a:r>
          </a:p>
          <a:p>
            <a:pPr lvl="3"/>
            <a:r>
              <a:rPr lang="en-US" dirty="0" smtClean="0"/>
              <a:t>Coding scheme</a:t>
            </a:r>
          </a:p>
          <a:p>
            <a:pPr lvl="2"/>
            <a:r>
              <a:rPr lang="en-US" dirty="0" smtClean="0"/>
              <a:t>Might be biased</a:t>
            </a:r>
          </a:p>
          <a:p>
            <a:pPr lvl="4"/>
            <a:endParaRPr lang="en-US" dirty="0" smtClean="0"/>
          </a:p>
          <a:p>
            <a:pPr lvl="1"/>
            <a:r>
              <a:rPr lang="en-US" dirty="0" smtClean="0"/>
              <a:t>Audio/Video recording</a:t>
            </a:r>
          </a:p>
          <a:p>
            <a:pPr lvl="2"/>
            <a:r>
              <a:rPr lang="en-US" dirty="0" smtClean="0"/>
              <a:t>More accurate</a:t>
            </a:r>
          </a:p>
          <a:p>
            <a:pPr lvl="2"/>
            <a:r>
              <a:rPr lang="en-US" dirty="0" smtClean="0"/>
              <a:t>Time consuming to analyze</a:t>
            </a:r>
          </a:p>
          <a:p>
            <a:pPr lvl="3"/>
            <a:r>
              <a:rPr lang="en-US" dirty="0" smtClean="0"/>
              <a:t>Encoding is a time consuming process</a:t>
            </a:r>
          </a:p>
        </p:txBody>
      </p:sp>
      <p:graphicFrame>
        <p:nvGraphicFramePr>
          <p:cNvPr id="8194" name="Object 4"/>
          <p:cNvGraphicFramePr>
            <a:graphicFrameLocks noChangeAspect="1"/>
          </p:cNvGraphicFramePr>
          <p:nvPr>
            <p:extLst>
              <p:ext uri="{D42A27DB-BD31-4B8C-83A1-F6EECF244321}">
                <p14:modId xmlns:p14="http://schemas.microsoft.com/office/powerpoint/2010/main" val="1662953263"/>
              </p:ext>
            </p:extLst>
          </p:nvPr>
        </p:nvGraphicFramePr>
        <p:xfrm>
          <a:off x="5181600" y="3886200"/>
          <a:ext cx="3001962" cy="2139950"/>
        </p:xfrm>
        <a:graphic>
          <a:graphicData uri="http://schemas.openxmlformats.org/presentationml/2006/ole">
            <mc:AlternateContent xmlns:mc="http://schemas.openxmlformats.org/markup-compatibility/2006">
              <mc:Choice xmlns:v="urn:schemas-microsoft-com:vml" Requires="v">
                <p:oleObj spid="_x0000_s8267" name="Image" r:id="rId4" imgW="4983490" imgH="3552000" progId="">
                  <p:embed/>
                </p:oleObj>
              </mc:Choice>
              <mc:Fallback>
                <p:oleObj name="Image" r:id="rId4" imgW="4983490" imgH="3552000" progId="">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86200"/>
                        <a:ext cx="3001962"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195" name="Object 5"/>
          <p:cNvGraphicFramePr>
            <a:graphicFrameLocks noChangeAspect="1"/>
          </p:cNvGraphicFramePr>
          <p:nvPr>
            <p:extLst>
              <p:ext uri="{D42A27DB-BD31-4B8C-83A1-F6EECF244321}">
                <p14:modId xmlns:p14="http://schemas.microsoft.com/office/powerpoint/2010/main" val="2931508676"/>
              </p:ext>
            </p:extLst>
          </p:nvPr>
        </p:nvGraphicFramePr>
        <p:xfrm>
          <a:off x="4572000" y="1676400"/>
          <a:ext cx="3276600" cy="2038123"/>
        </p:xfrm>
        <a:graphic>
          <a:graphicData uri="http://schemas.openxmlformats.org/presentationml/2006/ole">
            <mc:AlternateContent xmlns:mc="http://schemas.openxmlformats.org/markup-compatibility/2006">
              <mc:Choice xmlns:v="urn:schemas-microsoft-com:vml" Requires="v">
                <p:oleObj spid="_x0000_s8268" name="Image" r:id="rId6" imgW="4210820" imgH="2619761" progId="">
                  <p:embed/>
                </p:oleObj>
              </mc:Choice>
              <mc:Fallback>
                <p:oleObj name="Image" r:id="rId6" imgW="4210820" imgH="2619761" progId="">
                  <p:embed/>
                  <p:pic>
                    <p:nvPicPr>
                      <p:cNvPr id="0"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76400"/>
                        <a:ext cx="3276600" cy="203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98" name="Text Box 6"/>
          <p:cNvSpPr txBox="1">
            <a:spLocks noChangeArrowheads="1"/>
          </p:cNvSpPr>
          <p:nvPr/>
        </p:nvSpPr>
        <p:spPr bwMode="auto">
          <a:xfrm>
            <a:off x="5029200" y="6324600"/>
            <a:ext cx="3369512" cy="277641"/>
          </a:xfrm>
          <a:prstGeom prst="rect">
            <a:avLst/>
          </a:prstGeom>
          <a:noFill/>
          <a:ln w="12699">
            <a:noFill/>
            <a:miter lim="800000"/>
            <a:headEnd type="none" w="sm" len="sm"/>
            <a:tailEnd type="none" w="sm" len="sm"/>
          </a:ln>
        </p:spPr>
        <p:txBody>
          <a:bodyPr wrap="none" lIns="92075" tIns="46038" rIns="92075" bIns="46038">
            <a:spAutoFit/>
          </a:bodyPr>
          <a:lstStyle/>
          <a:p>
            <a:r>
              <a:rPr lang="en-US" sz="1200">
                <a:solidFill>
                  <a:schemeClr val="tx2"/>
                </a:solidFill>
              </a:rPr>
              <a:t>From “Observing the user experience” (Kuniavsky)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Simple observation method</a:t>
            </a:r>
          </a:p>
        </p:txBody>
      </p:sp>
      <p:sp>
        <p:nvSpPr>
          <p:cNvPr id="31747" name="Rectangle 3"/>
          <p:cNvSpPr>
            <a:spLocks noGrp="1" noChangeArrowheads="1"/>
          </p:cNvSpPr>
          <p:nvPr>
            <p:ph idx="1"/>
          </p:nvPr>
        </p:nvSpPr>
        <p:spPr/>
        <p:txBody>
          <a:bodyPr/>
          <a:lstStyle/>
          <a:p>
            <a:r>
              <a:rPr lang="en-US" smtClean="0"/>
              <a:t>Evaluator observes users interacting</a:t>
            </a:r>
          </a:p>
          <a:p>
            <a:pPr lvl="1"/>
            <a:r>
              <a:rPr lang="en-US" smtClean="0"/>
              <a:t>Sometime behind a half-silvered mirror</a:t>
            </a:r>
          </a:p>
          <a:p>
            <a:endParaRPr lang="en-US" smtClean="0"/>
          </a:p>
          <a:p>
            <a:r>
              <a:rPr lang="en-US" smtClean="0"/>
              <a:t>Drawback</a:t>
            </a:r>
          </a:p>
          <a:p>
            <a:pPr lvl="1"/>
            <a:r>
              <a:rPr lang="en-US" smtClean="0"/>
              <a:t>No insight into the user decision process or attitude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Why is Usability Important?</a:t>
            </a:r>
          </a:p>
        </p:txBody>
      </p:sp>
      <p:sp>
        <p:nvSpPr>
          <p:cNvPr id="11267" name="Content Placeholder 2"/>
          <p:cNvSpPr>
            <a:spLocks noGrp="1"/>
          </p:cNvSpPr>
          <p:nvPr>
            <p:ph idx="1"/>
          </p:nvPr>
        </p:nvSpPr>
        <p:spPr>
          <a:xfrm>
            <a:off x="457200" y="1600200"/>
            <a:ext cx="8001000" cy="4800600"/>
          </a:xfrm>
        </p:spPr>
        <p:txBody>
          <a:bodyPr>
            <a:normAutofit fontScale="92500" lnSpcReduction="20000"/>
          </a:bodyPr>
          <a:lstStyle/>
          <a:p>
            <a:r>
              <a:rPr lang="en-US" dirty="0" smtClean="0"/>
              <a:t>We </a:t>
            </a:r>
            <a:r>
              <a:rPr lang="en-US" dirty="0" smtClean="0"/>
              <a:t>are not the users</a:t>
            </a:r>
          </a:p>
          <a:p>
            <a:pPr lvl="1"/>
            <a:r>
              <a:rPr lang="en-US" dirty="0" smtClean="0"/>
              <a:t>Even design experts don’t think the same way as all other humans</a:t>
            </a:r>
          </a:p>
          <a:p>
            <a:r>
              <a:rPr lang="en-US" dirty="0" smtClean="0"/>
              <a:t>Users are always right</a:t>
            </a:r>
          </a:p>
          <a:p>
            <a:pPr lvl="1"/>
            <a:r>
              <a:rPr lang="en-US" dirty="0" smtClean="0"/>
              <a:t>If a user can’t do what they want, the application is broken</a:t>
            </a:r>
          </a:p>
          <a:p>
            <a:r>
              <a:rPr lang="en-US" dirty="0" smtClean="0"/>
              <a:t>Decreases development costs (i.e., fewer revisions)</a:t>
            </a:r>
          </a:p>
          <a:p>
            <a:r>
              <a:rPr lang="en-US" dirty="0" smtClean="0"/>
              <a:t>Increases revenue </a:t>
            </a:r>
            <a:br>
              <a:rPr lang="en-US" dirty="0" smtClean="0"/>
            </a:br>
            <a:r>
              <a:rPr lang="en-US" dirty="0" smtClean="0"/>
              <a:t>	higher customer satisfaction </a:t>
            </a:r>
            <a:br>
              <a:rPr lang="en-US" dirty="0" smtClean="0"/>
            </a:br>
            <a:r>
              <a:rPr lang="en-US" dirty="0" smtClean="0"/>
              <a:t>	=&gt; better reviews and more referrals, etc.</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lIns="92075" tIns="46038" rIns="92075" bIns="46038"/>
          <a:lstStyle/>
          <a:p>
            <a:r>
              <a:rPr lang="en-US" smtClean="0"/>
              <a:t>The think aloud method</a:t>
            </a:r>
          </a:p>
        </p:txBody>
      </p:sp>
      <p:sp>
        <p:nvSpPr>
          <p:cNvPr id="334851" name="Rectangle 3"/>
          <p:cNvSpPr>
            <a:spLocks noGrp="1" noChangeArrowheads="1"/>
          </p:cNvSpPr>
          <p:nvPr>
            <p:ph idx="1"/>
          </p:nvPr>
        </p:nvSpPr>
        <p:spPr>
          <a:noFill/>
        </p:spPr>
        <p:txBody>
          <a:bodyPr lIns="92075" tIns="46038" rIns="92075" bIns="46038">
            <a:noAutofit/>
          </a:bodyPr>
          <a:lstStyle/>
          <a:p>
            <a:r>
              <a:rPr lang="en-US" sz="2400" dirty="0" smtClean="0"/>
              <a:t>Subjects are asked to say what they are thinking/doing</a:t>
            </a:r>
          </a:p>
          <a:p>
            <a:pPr lvl="1"/>
            <a:r>
              <a:rPr lang="en-US" sz="2000" dirty="0" smtClean="0"/>
              <a:t>What they believe is happening</a:t>
            </a:r>
          </a:p>
          <a:p>
            <a:pPr lvl="1"/>
            <a:r>
              <a:rPr lang="en-US" sz="2000" dirty="0" smtClean="0"/>
              <a:t>What they are trying to do</a:t>
            </a:r>
          </a:p>
          <a:p>
            <a:pPr lvl="1"/>
            <a:r>
              <a:rPr lang="en-US" sz="2000" dirty="0" smtClean="0"/>
              <a:t>Why they took an action</a:t>
            </a:r>
          </a:p>
          <a:p>
            <a:pPr lvl="1"/>
            <a:endParaRPr lang="en-US" sz="2000" dirty="0" smtClean="0"/>
          </a:p>
          <a:p>
            <a:r>
              <a:rPr lang="en-US" sz="2400" dirty="0" smtClean="0"/>
              <a:t>Widely used in industry</a:t>
            </a:r>
          </a:p>
          <a:p>
            <a:endParaRPr lang="en-US" sz="2400" dirty="0" smtClean="0"/>
          </a:p>
          <a:p>
            <a:r>
              <a:rPr lang="en-US" sz="2400" dirty="0" smtClean="0"/>
              <a:t>Drawbacks</a:t>
            </a:r>
          </a:p>
          <a:p>
            <a:pPr lvl="1"/>
            <a:r>
              <a:rPr lang="en-US" sz="2000" dirty="0" smtClean="0"/>
              <a:t>Awkward/uncomfortable for subject</a:t>
            </a:r>
            <a:br>
              <a:rPr lang="en-US" sz="2000" dirty="0" smtClean="0"/>
            </a:br>
            <a:r>
              <a:rPr lang="en-US" sz="2000" dirty="0" smtClean="0"/>
              <a:t>(thinking aloud is not normal!)</a:t>
            </a:r>
          </a:p>
          <a:p>
            <a:pPr lvl="1"/>
            <a:r>
              <a:rPr lang="en-US" sz="2000" dirty="0" smtClean="0"/>
              <a:t>“Thinking” about it may alter the way people perform their task</a:t>
            </a:r>
          </a:p>
          <a:p>
            <a:pPr lvl="1"/>
            <a:r>
              <a:rPr lang="en-US" sz="2000" dirty="0" smtClean="0"/>
              <a:t>Hard to talk when they are concentrating on problem</a:t>
            </a:r>
          </a:p>
          <a:p>
            <a:pPr>
              <a:buFontTx/>
              <a:buNone/>
            </a:pPr>
            <a:endParaRPr lang="en-US" sz="240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Facilitator’s Roles</a:t>
            </a:r>
          </a:p>
        </p:txBody>
      </p:sp>
      <p:sp>
        <p:nvSpPr>
          <p:cNvPr id="33795" name="Content Placeholder 2"/>
          <p:cNvSpPr>
            <a:spLocks noGrp="1"/>
          </p:cNvSpPr>
          <p:nvPr>
            <p:ph idx="1"/>
          </p:nvPr>
        </p:nvSpPr>
        <p:spPr/>
        <p:txBody>
          <a:bodyPr/>
          <a:lstStyle/>
          <a:p>
            <a:r>
              <a:rPr lang="en-US" dirty="0" smtClean="0"/>
              <a:t>Support participant</a:t>
            </a:r>
          </a:p>
          <a:p>
            <a:r>
              <a:rPr lang="en-US" dirty="0" smtClean="0"/>
              <a:t>Support designers/developers</a:t>
            </a:r>
          </a:p>
          <a:p>
            <a:r>
              <a:rPr lang="en-US" dirty="0" smtClean="0"/>
              <a:t>Accurately collect data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74638"/>
            <a:ext cx="8229600" cy="1143000"/>
          </a:xfrm>
          <a:noFill/>
        </p:spPr>
        <p:txBody>
          <a:bodyPr lIns="92075" tIns="46038" rIns="92075" bIns="46038"/>
          <a:lstStyle/>
          <a:p>
            <a:r>
              <a:rPr lang="en-US" sz="4000" smtClean="0"/>
              <a:t>The Constructive Interaction Method</a:t>
            </a:r>
          </a:p>
        </p:txBody>
      </p:sp>
      <p:sp>
        <p:nvSpPr>
          <p:cNvPr id="336899" name="Rectangle 3"/>
          <p:cNvSpPr>
            <a:spLocks noGrp="1" noChangeArrowheads="1"/>
          </p:cNvSpPr>
          <p:nvPr>
            <p:ph idx="1"/>
          </p:nvPr>
        </p:nvSpPr>
        <p:spPr>
          <a:xfrm>
            <a:off x="609600" y="1447800"/>
            <a:ext cx="7772400" cy="4114800"/>
          </a:xfrm>
          <a:noFill/>
        </p:spPr>
        <p:txBody>
          <a:bodyPr lIns="92075" tIns="46038" rIns="92075" bIns="46038">
            <a:normAutofit fontScale="92500" lnSpcReduction="10000"/>
          </a:bodyPr>
          <a:lstStyle/>
          <a:p>
            <a:r>
              <a:rPr lang="en-US" dirty="0" smtClean="0"/>
              <a:t>Two people work together on a task</a:t>
            </a:r>
          </a:p>
          <a:p>
            <a:pPr lvl="1"/>
            <a:r>
              <a:rPr lang="en-US" dirty="0" smtClean="0"/>
              <a:t>Normal conversation between the two users is monitored</a:t>
            </a:r>
          </a:p>
          <a:p>
            <a:pPr lvl="2"/>
            <a:r>
              <a:rPr lang="en-US" dirty="0" smtClean="0"/>
              <a:t>removes awkwardness of think-aloud</a:t>
            </a:r>
          </a:p>
          <a:p>
            <a:pPr lvl="1"/>
            <a:r>
              <a:rPr lang="en-US" dirty="0" smtClean="0"/>
              <a:t>Variant: Co-discovery learning</a:t>
            </a:r>
          </a:p>
          <a:p>
            <a:pPr lvl="2"/>
            <a:r>
              <a:rPr lang="en-US" dirty="0" smtClean="0"/>
              <a:t>Use semi-knowledgeable “coach” and naive subject together</a:t>
            </a:r>
          </a:p>
          <a:p>
            <a:pPr lvl="2"/>
            <a:r>
              <a:rPr lang="en-US" dirty="0" smtClean="0"/>
              <a:t>Make naive subject use the interface</a:t>
            </a:r>
          </a:p>
          <a:p>
            <a:r>
              <a:rPr lang="en-US" dirty="0" smtClean="0"/>
              <a:t>Drawback</a:t>
            </a:r>
          </a:p>
          <a:p>
            <a:pPr lvl="1"/>
            <a:r>
              <a:rPr lang="en-US" dirty="0" smtClean="0"/>
              <a:t>Need a good team</a:t>
            </a:r>
          </a:p>
          <a:p>
            <a:pPr lvl="1"/>
            <a:endParaRPr lang="en-US" dirty="0" smtClean="0"/>
          </a:p>
        </p:txBody>
      </p:sp>
      <p:sp>
        <p:nvSpPr>
          <p:cNvPr id="34820" name="Rectangle 4"/>
          <p:cNvSpPr>
            <a:spLocks noChangeArrowheads="1"/>
          </p:cNvSpPr>
          <p:nvPr/>
        </p:nvSpPr>
        <p:spPr bwMode="auto">
          <a:xfrm>
            <a:off x="7107238" y="3995738"/>
            <a:ext cx="222250" cy="274637"/>
          </a:xfrm>
          <a:prstGeom prst="rect">
            <a:avLst/>
          </a:prstGeom>
          <a:noFill/>
          <a:ln w="9525">
            <a:noFill/>
            <a:miter lim="800000"/>
            <a:headEnd/>
            <a:tailEnd/>
          </a:ln>
        </p:spPr>
        <p:txBody>
          <a:bodyPr wrap="none" lIns="92075" tIns="46038" rIns="92075" bIns="46038">
            <a:spAutoFit/>
          </a:bodyPr>
          <a:lstStyle/>
          <a:p>
            <a:r>
              <a:rPr lang="en-US" sz="1200">
                <a:solidFill>
                  <a:srgbClr val="000000"/>
                </a:solidFill>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1143000"/>
          </a:xfrm>
        </p:spPr>
        <p:txBody>
          <a:bodyPr/>
          <a:lstStyle/>
          <a:p>
            <a:r>
              <a:rPr lang="en-US" smtClean="0"/>
              <a:t>Debriefing</a:t>
            </a:r>
          </a:p>
        </p:txBody>
      </p:sp>
      <p:sp>
        <p:nvSpPr>
          <p:cNvPr id="35843" name="Rectangle 3"/>
          <p:cNvSpPr>
            <a:spLocks noGrp="1" noChangeArrowheads="1"/>
          </p:cNvSpPr>
          <p:nvPr>
            <p:ph idx="1"/>
          </p:nvPr>
        </p:nvSpPr>
        <p:spPr>
          <a:xfrm>
            <a:off x="685800" y="1752600"/>
            <a:ext cx="7772400" cy="4114800"/>
          </a:xfrm>
        </p:spPr>
        <p:txBody>
          <a:bodyPr>
            <a:normAutofit lnSpcReduction="10000"/>
          </a:bodyPr>
          <a:lstStyle/>
          <a:p>
            <a:r>
              <a:rPr lang="en-US" sz="2800" dirty="0" smtClean="0"/>
              <a:t>Post-observation interviews</a:t>
            </a:r>
          </a:p>
          <a:p>
            <a:pPr lvl="1"/>
            <a:r>
              <a:rPr lang="en-US" sz="2400" dirty="0" smtClean="0"/>
              <a:t>Questions from your notes</a:t>
            </a:r>
          </a:p>
          <a:p>
            <a:pPr lvl="1"/>
            <a:r>
              <a:rPr lang="en-US" sz="2400" dirty="0" smtClean="0"/>
              <a:t>Questions from users diary</a:t>
            </a:r>
          </a:p>
          <a:p>
            <a:pPr lvl="1"/>
            <a:r>
              <a:rPr lang="en-US" sz="2400" dirty="0" smtClean="0"/>
              <a:t>Questions from a video footage</a:t>
            </a:r>
          </a:p>
          <a:p>
            <a:endParaRPr lang="en-US" sz="2800" dirty="0" smtClean="0"/>
          </a:p>
          <a:p>
            <a:r>
              <a:rPr lang="en-US" sz="2800" dirty="0" smtClean="0"/>
              <a:t>Pros and Cons</a:t>
            </a:r>
          </a:p>
          <a:p>
            <a:pPr lvl="1"/>
            <a:r>
              <a:rPr lang="en-US" sz="2400" dirty="0" smtClean="0"/>
              <a:t>Avoids erroneous reconstruction</a:t>
            </a:r>
          </a:p>
          <a:p>
            <a:pPr lvl="2"/>
            <a:r>
              <a:rPr lang="en-US" sz="2000" dirty="0" smtClean="0"/>
              <a:t>Provide many constructive suggestions</a:t>
            </a:r>
          </a:p>
          <a:p>
            <a:pPr lvl="1"/>
            <a:r>
              <a:rPr lang="en-US" sz="2400" dirty="0" smtClean="0"/>
              <a:t>Time consuming</a:t>
            </a:r>
          </a:p>
          <a:p>
            <a:pPr lvl="2"/>
            <a:r>
              <a:rPr lang="en-US" sz="2000" dirty="0" smtClean="0"/>
              <a:t>But extremely valuable</a:t>
            </a:r>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t>
            </a:r>
            <a:r>
              <a:rPr lang="en-US" dirty="0" smtClean="0"/>
              <a:t>Study Option 1</a:t>
            </a:r>
            <a:endParaRPr lang="en-US" dirty="0"/>
          </a:p>
        </p:txBody>
      </p:sp>
      <p:sp>
        <p:nvSpPr>
          <p:cNvPr id="3" name="Content Placeholder 2"/>
          <p:cNvSpPr>
            <a:spLocks noGrp="1"/>
          </p:cNvSpPr>
          <p:nvPr>
            <p:ph idx="1"/>
          </p:nvPr>
        </p:nvSpPr>
        <p:spPr>
          <a:xfrm>
            <a:off x="457200" y="1600200"/>
            <a:ext cx="7924800" cy="4800600"/>
          </a:xfrm>
        </p:spPr>
        <p:txBody>
          <a:bodyPr/>
          <a:lstStyle/>
          <a:p>
            <a:r>
              <a:rPr lang="en-US" sz="2800" dirty="0"/>
              <a:t>Break up into groups of 3-4</a:t>
            </a:r>
          </a:p>
          <a:p>
            <a:r>
              <a:rPr lang="en-US" sz="2800" dirty="0"/>
              <a:t>Have participant that doesn’t know </a:t>
            </a:r>
            <a:r>
              <a:rPr lang="en-US" sz="2800" dirty="0">
                <a:hlinkClick r:id="rId2"/>
              </a:rPr>
              <a:t>http://www.usatf.org/routes/map</a:t>
            </a:r>
            <a:r>
              <a:rPr lang="en-US" sz="2800" dirty="0" smtClean="0">
                <a:hlinkClick r:id="rId2"/>
              </a:rPr>
              <a:t>/</a:t>
            </a:r>
            <a:r>
              <a:rPr lang="en-US" sz="2800" dirty="0" smtClean="0"/>
              <a:t> </a:t>
            </a:r>
            <a:r>
              <a:rPr lang="en-US" sz="2800" dirty="0"/>
              <a:t>visit</a:t>
            </a:r>
          </a:p>
          <a:p>
            <a:r>
              <a:rPr lang="en-US" sz="2800" dirty="0"/>
              <a:t>Use think aloud protocol to do these tasks:</a:t>
            </a:r>
          </a:p>
          <a:p>
            <a:pPr lvl="1"/>
            <a:r>
              <a:rPr lang="en-US" sz="2400" dirty="0" smtClean="0"/>
              <a:t>Find a running route that’s between 3 and 6 miles that starts on campus in college park</a:t>
            </a:r>
          </a:p>
          <a:p>
            <a:pPr lvl="1"/>
            <a:r>
              <a:rPr lang="en-US" sz="2400" dirty="0" smtClean="0"/>
              <a:t>Create your own running route that starts at Hornbake. It should be at least 3 miles and run on roads/paths</a:t>
            </a:r>
            <a:endParaRPr lang="en-US" sz="2400" dirty="0"/>
          </a:p>
          <a:p>
            <a:pPr lvl="1"/>
            <a:endParaRPr lang="en-US" sz="2400" dirty="0"/>
          </a:p>
          <a:p>
            <a:r>
              <a:rPr lang="en-US" sz="2800" dirty="0"/>
              <a:t>Then we’ll get back together and briefly </a:t>
            </a:r>
            <a:r>
              <a:rPr lang="en-US" sz="2800" dirty="0" smtClean="0"/>
              <a:t>report</a:t>
            </a:r>
            <a:endParaRPr lang="en-US" sz="2400" dirty="0" smtClean="0"/>
          </a:p>
          <a:p>
            <a:endParaRPr lang="en-US" sz="2800" dirty="0"/>
          </a:p>
        </p:txBody>
      </p:sp>
    </p:spTree>
    <p:extLst>
      <p:ext uri="{BB962C8B-B14F-4D97-AF65-F5344CB8AC3E}">
        <p14:creationId xmlns:p14="http://schemas.microsoft.com/office/powerpoint/2010/main" val="9862749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19485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Study Option 2</a:t>
            </a:r>
            <a:endParaRPr lang="en-US" dirty="0"/>
          </a:p>
        </p:txBody>
      </p:sp>
      <p:sp>
        <p:nvSpPr>
          <p:cNvPr id="3" name="Content Placeholder 2"/>
          <p:cNvSpPr>
            <a:spLocks noGrp="1"/>
          </p:cNvSpPr>
          <p:nvPr>
            <p:ph idx="1"/>
          </p:nvPr>
        </p:nvSpPr>
        <p:spPr/>
        <p:txBody>
          <a:bodyPr/>
          <a:lstStyle/>
          <a:p>
            <a:r>
              <a:rPr lang="en-US" dirty="0" smtClean="0"/>
              <a:t>Choose a website</a:t>
            </a:r>
          </a:p>
          <a:p>
            <a:r>
              <a:rPr lang="en-US" dirty="0" smtClean="0"/>
              <a:t>Develop 3 important tasks</a:t>
            </a:r>
          </a:p>
          <a:p>
            <a:r>
              <a:rPr lang="en-US" dirty="0" smtClean="0"/>
              <a:t>We will then have members of groups switch. Preferably get someone who does not know your site well.</a:t>
            </a:r>
          </a:p>
          <a:p>
            <a:r>
              <a:rPr lang="en-US" dirty="0" smtClean="0"/>
              <a:t>Using the think aloud protocol, have your subjects do the tasks.</a:t>
            </a:r>
          </a:p>
          <a:p>
            <a:r>
              <a:rPr lang="en-US" smtClean="0"/>
              <a:t>Report back </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7772400" cy="1143000"/>
          </a:xfrm>
        </p:spPr>
        <p:txBody>
          <a:bodyPr/>
          <a:lstStyle/>
          <a:p>
            <a:r>
              <a:rPr lang="en-US" smtClean="0"/>
              <a:t>Interviews</a:t>
            </a:r>
          </a:p>
        </p:txBody>
      </p:sp>
      <p:sp>
        <p:nvSpPr>
          <p:cNvPr id="36867" name="Rectangle 3"/>
          <p:cNvSpPr>
            <a:spLocks noGrp="1" noChangeArrowheads="1"/>
          </p:cNvSpPr>
          <p:nvPr>
            <p:ph idx="1"/>
          </p:nvPr>
        </p:nvSpPr>
        <p:spPr>
          <a:xfrm>
            <a:off x="457200" y="1371600"/>
            <a:ext cx="7620000" cy="5105400"/>
          </a:xfrm>
        </p:spPr>
        <p:txBody>
          <a:bodyPr>
            <a:normAutofit fontScale="77500" lnSpcReduction="20000"/>
          </a:bodyPr>
          <a:lstStyle/>
          <a:p>
            <a:r>
              <a:rPr lang="en-US" dirty="0" smtClean="0"/>
              <a:t>Method</a:t>
            </a:r>
          </a:p>
          <a:p>
            <a:pPr lvl="1"/>
            <a:r>
              <a:rPr lang="en-US" dirty="0" smtClean="0"/>
              <a:t>Pick the right population</a:t>
            </a:r>
          </a:p>
          <a:p>
            <a:pPr lvl="2"/>
            <a:r>
              <a:rPr lang="en-US" dirty="0" smtClean="0"/>
              <a:t>Individual or group discussion</a:t>
            </a:r>
          </a:p>
          <a:p>
            <a:pPr lvl="1"/>
            <a:r>
              <a:rPr lang="en-US" dirty="0" smtClean="0"/>
              <a:t>Be prepared</a:t>
            </a:r>
          </a:p>
          <a:p>
            <a:pPr lvl="2"/>
            <a:r>
              <a:rPr lang="en-US" dirty="0" smtClean="0"/>
              <a:t>Plan a set of central questions</a:t>
            </a:r>
          </a:p>
          <a:p>
            <a:pPr lvl="1"/>
            <a:r>
              <a:rPr lang="en-US" dirty="0" smtClean="0"/>
              <a:t>Probe more deeply on interesting issues as they arise</a:t>
            </a:r>
          </a:p>
          <a:p>
            <a:pPr lvl="2"/>
            <a:r>
              <a:rPr lang="en-US" dirty="0" smtClean="0"/>
              <a:t>Focus on goals not technology</a:t>
            </a:r>
          </a:p>
          <a:p>
            <a:pPr lvl="2"/>
            <a:r>
              <a:rPr lang="en-US" dirty="0" smtClean="0"/>
              <a:t>Find the root of the problem</a:t>
            </a:r>
          </a:p>
          <a:p>
            <a:pPr lvl="2"/>
            <a:endParaRPr lang="en-US" dirty="0" smtClean="0"/>
          </a:p>
          <a:p>
            <a:r>
              <a:rPr lang="en-US" dirty="0" smtClean="0"/>
              <a:t>Pros and cons</a:t>
            </a:r>
          </a:p>
          <a:p>
            <a:pPr lvl="1"/>
            <a:r>
              <a:rPr lang="en-US" dirty="0" smtClean="0"/>
              <a:t>Very good at directing next design phase</a:t>
            </a:r>
          </a:p>
          <a:p>
            <a:pPr lvl="2"/>
            <a:r>
              <a:rPr lang="en-US" dirty="0" smtClean="0"/>
              <a:t>Provide many constructive suggestions</a:t>
            </a:r>
          </a:p>
          <a:p>
            <a:pPr lvl="1"/>
            <a:r>
              <a:rPr lang="en-US" dirty="0" smtClean="0"/>
              <a:t>Subjective</a:t>
            </a:r>
          </a:p>
          <a:p>
            <a:pPr lvl="2"/>
            <a:r>
              <a:rPr lang="en-US" dirty="0" smtClean="0"/>
              <a:t>Do not ask leading questions</a:t>
            </a:r>
          </a:p>
          <a:p>
            <a:pPr lvl="1"/>
            <a:r>
              <a:rPr lang="en-US" dirty="0" smtClean="0"/>
              <a:t>Time consuming</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Leading questions</a:t>
            </a:r>
          </a:p>
        </p:txBody>
      </p:sp>
      <p:sp>
        <p:nvSpPr>
          <p:cNvPr id="3" name="Content Placeholder 2"/>
          <p:cNvSpPr>
            <a:spLocks noGrp="1"/>
          </p:cNvSpPr>
          <p:nvPr>
            <p:ph idx="1"/>
          </p:nvPr>
        </p:nvSpPr>
        <p:spPr>
          <a:xfrm>
            <a:off x="457200" y="1600200"/>
            <a:ext cx="7620000" cy="5029200"/>
          </a:xfrm>
        </p:spPr>
        <p:txBody>
          <a:bodyPr>
            <a:noAutofit/>
          </a:bodyPr>
          <a:lstStyle/>
          <a:p>
            <a:pPr marL="114300" indent="0">
              <a:buNone/>
            </a:pPr>
            <a:r>
              <a:rPr lang="en-US" sz="2000" dirty="0"/>
              <a:t>“Is the daily update an important feature to you?”</a:t>
            </a:r>
          </a:p>
          <a:p>
            <a:pPr marL="114300" indent="0">
              <a:buNone/>
            </a:pPr>
            <a:r>
              <a:rPr lang="en-US" sz="2000" dirty="0"/>
              <a:t>	vs.</a:t>
            </a:r>
          </a:p>
          <a:p>
            <a:pPr marL="114300" indent="0">
              <a:buNone/>
            </a:pPr>
            <a:r>
              <a:rPr lang="en-US" sz="2000" dirty="0"/>
              <a:t>“What are your thoughts about the daily update”</a:t>
            </a:r>
          </a:p>
          <a:p>
            <a:endParaRPr lang="en-US" sz="2000" dirty="0"/>
          </a:p>
          <a:p>
            <a:endParaRPr lang="en-US" sz="2000" dirty="0"/>
          </a:p>
          <a:p>
            <a:pPr marL="114300" indent="0">
              <a:buNone/>
            </a:pPr>
            <a:r>
              <a:rPr lang="en-US" sz="2000" dirty="0"/>
              <a:t>“Should we add support for auto-completion?”</a:t>
            </a:r>
          </a:p>
          <a:p>
            <a:pPr marL="114300" indent="0">
              <a:buNone/>
            </a:pPr>
            <a:r>
              <a:rPr lang="en-US" sz="2000" dirty="0"/>
              <a:t>	vs.</a:t>
            </a:r>
          </a:p>
          <a:p>
            <a:pPr marL="114300" indent="0">
              <a:buNone/>
            </a:pPr>
            <a:r>
              <a:rPr lang="en-US" sz="2000" dirty="0"/>
              <a:t>“What would you like in a tool?”</a:t>
            </a:r>
          </a:p>
          <a:p>
            <a:pPr marL="114300" indent="0">
              <a:buNone/>
            </a:pPr>
            <a:endParaRPr lang="en-US" sz="2000" dirty="0"/>
          </a:p>
          <a:p>
            <a:pPr marL="114300" indent="0">
              <a:buNone/>
            </a:pPr>
            <a:r>
              <a:rPr lang="en-US" sz="2000" dirty="0"/>
              <a:t>Good questions:</a:t>
            </a:r>
          </a:p>
          <a:p>
            <a:r>
              <a:rPr lang="en-US" sz="2000" dirty="0"/>
              <a:t>Are open-ended</a:t>
            </a:r>
          </a:p>
          <a:p>
            <a:r>
              <a:rPr lang="en-US" sz="2000" dirty="0"/>
              <a:t>Avoid binary answers</a:t>
            </a:r>
          </a:p>
          <a:p>
            <a:r>
              <a:rPr lang="en-US" sz="2000" dirty="0"/>
              <a:t>Allow silence</a:t>
            </a:r>
          </a:p>
        </p:txBody>
      </p:sp>
    </p:spTree>
    <p:extLst>
      <p:ext uri="{BB962C8B-B14F-4D97-AF65-F5344CB8AC3E}">
        <p14:creationId xmlns:p14="http://schemas.microsoft.com/office/powerpoint/2010/main" val="1018152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dissolv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dissolve">
                                      <p:cBhvr>
                                        <p:cTn id="28" dur="500"/>
                                        <p:tgtEl>
                                          <p:spTgt spid="3">
                                            <p:txEl>
                                              <p:pRg st="9" end="9"/>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dissolve">
                                      <p:cBhvr>
                                        <p:cTn id="31" dur="500"/>
                                        <p:tgtEl>
                                          <p:spTgt spid="3">
                                            <p:txEl>
                                              <p:pRg st="10" end="10"/>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dissolve">
                                      <p:cBhvr>
                                        <p:cTn id="34" dur="500"/>
                                        <p:tgtEl>
                                          <p:spTgt spid="3">
                                            <p:txEl>
                                              <p:pRg st="11" end="11"/>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dissolv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1143000"/>
          </a:xfrm>
        </p:spPr>
        <p:txBody>
          <a:bodyPr/>
          <a:lstStyle/>
          <a:p>
            <a:r>
              <a:rPr lang="en-US" dirty="0" smtClean="0"/>
              <a:t>Questionnaires and surveys I</a:t>
            </a:r>
          </a:p>
        </p:txBody>
      </p:sp>
      <p:sp>
        <p:nvSpPr>
          <p:cNvPr id="37891" name="Rectangle 3"/>
          <p:cNvSpPr>
            <a:spLocks noGrp="1" noChangeArrowheads="1"/>
          </p:cNvSpPr>
          <p:nvPr>
            <p:ph idx="1"/>
          </p:nvPr>
        </p:nvSpPr>
        <p:spPr>
          <a:xfrm>
            <a:off x="685800" y="1295400"/>
            <a:ext cx="7772400" cy="4953000"/>
          </a:xfrm>
        </p:spPr>
        <p:txBody>
          <a:bodyPr/>
          <a:lstStyle/>
          <a:p>
            <a:r>
              <a:rPr lang="en-US" sz="2400" dirty="0" smtClean="0"/>
              <a:t>Method</a:t>
            </a:r>
          </a:p>
          <a:p>
            <a:pPr lvl="1"/>
            <a:r>
              <a:rPr lang="en-US" sz="2000" dirty="0" smtClean="0"/>
              <a:t>Pick the population</a:t>
            </a:r>
          </a:p>
          <a:p>
            <a:pPr lvl="2"/>
            <a:r>
              <a:rPr lang="en-US" sz="1800" dirty="0" smtClean="0"/>
              <a:t>Demographics and sample size</a:t>
            </a:r>
          </a:p>
          <a:p>
            <a:pPr lvl="3"/>
            <a:r>
              <a:rPr lang="en-US" sz="1600" dirty="0" smtClean="0"/>
              <a:t>Between 50 and 1,000 subjects</a:t>
            </a:r>
          </a:p>
          <a:p>
            <a:pPr lvl="1"/>
            <a:r>
              <a:rPr lang="en-US" sz="2000" dirty="0" smtClean="0"/>
              <a:t>Establish the purpose of the questionnaire</a:t>
            </a:r>
          </a:p>
          <a:p>
            <a:pPr lvl="2"/>
            <a:r>
              <a:rPr lang="en-US" sz="1800" dirty="0" smtClean="0"/>
              <a:t>What information is sought?</a:t>
            </a:r>
          </a:p>
          <a:p>
            <a:pPr lvl="2"/>
            <a:r>
              <a:rPr lang="en-US" sz="1800" dirty="0" smtClean="0"/>
              <a:t>How would you analyze the results?</a:t>
            </a:r>
          </a:p>
          <a:p>
            <a:pPr lvl="1"/>
            <a:r>
              <a:rPr lang="en-US" sz="2000" dirty="0" smtClean="0"/>
              <a:t>Establish the means of delivery/collection</a:t>
            </a:r>
          </a:p>
          <a:p>
            <a:pPr lvl="2"/>
            <a:r>
              <a:rPr lang="en-US" sz="1800" dirty="0" smtClean="0"/>
              <a:t>On-line</a:t>
            </a:r>
          </a:p>
          <a:p>
            <a:pPr lvl="2"/>
            <a:r>
              <a:rPr lang="en-US" sz="1800" dirty="0" smtClean="0"/>
              <a:t>Direct interaction with users</a:t>
            </a:r>
          </a:p>
          <a:p>
            <a:pPr lvl="3"/>
            <a:r>
              <a:rPr lang="en-US" sz="1600" dirty="0" smtClean="0"/>
              <a:t>Walking in the street</a:t>
            </a:r>
          </a:p>
          <a:p>
            <a:pPr lvl="3"/>
            <a:r>
              <a:rPr lang="en-US" sz="1600" dirty="0" smtClean="0"/>
              <a:t>Post-user testing</a:t>
            </a:r>
          </a:p>
          <a:p>
            <a:pPr lvl="2"/>
            <a:r>
              <a:rPr lang="en-US" sz="1800" dirty="0" smtClean="0"/>
              <a:t>Surface mail</a:t>
            </a:r>
          </a:p>
          <a:p>
            <a:pPr lvl="3"/>
            <a:r>
              <a:rPr lang="en-US" sz="1600" dirty="0" smtClean="0"/>
              <a:t> including a pre-addressed reply envelope gives far better response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What Does Usability Measure?</a:t>
            </a:r>
          </a:p>
        </p:txBody>
      </p:sp>
      <p:sp>
        <p:nvSpPr>
          <p:cNvPr id="12291" name="Content Placeholder 2"/>
          <p:cNvSpPr>
            <a:spLocks noGrp="1"/>
          </p:cNvSpPr>
          <p:nvPr>
            <p:ph idx="1"/>
          </p:nvPr>
        </p:nvSpPr>
        <p:spPr/>
        <p:txBody>
          <a:bodyPr/>
          <a:lstStyle/>
          <a:p>
            <a:pPr marL="114300" indent="0">
              <a:buNone/>
            </a:pPr>
            <a:r>
              <a:rPr lang="en-US" sz="2800" dirty="0"/>
              <a:t>Many things, but these are easiest to measure (in decreasing order of commonality):</a:t>
            </a:r>
          </a:p>
          <a:p>
            <a:pPr marL="114300" indent="0">
              <a:buNone/>
            </a:pPr>
            <a:endParaRPr lang="en-US" sz="2800" dirty="0"/>
          </a:p>
          <a:p>
            <a:pPr marL="571500" indent="-457200">
              <a:buFont typeface="+mj-lt"/>
              <a:buAutoNum type="arabicPeriod"/>
            </a:pPr>
            <a:r>
              <a:rPr lang="en-US" sz="2800" dirty="0"/>
              <a:t>Error frequency and severity (accuracy)</a:t>
            </a:r>
          </a:p>
          <a:p>
            <a:pPr marL="571500" indent="-457200">
              <a:buFont typeface="+mj-lt"/>
              <a:buAutoNum type="arabicPeriod"/>
            </a:pPr>
            <a:r>
              <a:rPr lang="en-US" sz="2800" dirty="0"/>
              <a:t>Efficiency of use (speed)</a:t>
            </a:r>
            <a:endParaRPr lang="en-US" sz="2800" dirty="0" smtClean="0"/>
          </a:p>
          <a:p>
            <a:pPr marL="571500" indent="-457200">
              <a:buFont typeface="+mj-lt"/>
              <a:buAutoNum type="arabicPeriod"/>
            </a:pPr>
            <a:r>
              <a:rPr lang="en-US" sz="2800" dirty="0" err="1" smtClean="0"/>
              <a:t>Learnability</a:t>
            </a:r>
            <a:r>
              <a:rPr lang="en-US" sz="2800" dirty="0" smtClean="0"/>
              <a:t> </a:t>
            </a:r>
          </a:p>
          <a:p>
            <a:pPr marL="571500" indent="-457200">
              <a:buFont typeface="+mj-lt"/>
              <a:buAutoNum type="arabicPeriod"/>
            </a:pPr>
            <a:r>
              <a:rPr lang="en-US" sz="2800" dirty="0" err="1" smtClean="0"/>
              <a:t>Memorability</a:t>
            </a:r>
            <a:endParaRPr lang="en-US" sz="2800" dirty="0" smtClean="0"/>
          </a:p>
          <a:p>
            <a:pPr marL="571500" indent="-457200">
              <a:buFont typeface="+mj-lt"/>
              <a:buAutoNum type="arabicPeriod"/>
            </a:pPr>
            <a:r>
              <a:rPr lang="en-US" sz="2800" dirty="0" smtClean="0"/>
              <a:t>User preference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Open ended questions</a:t>
            </a:r>
          </a:p>
        </p:txBody>
      </p:sp>
      <p:sp>
        <p:nvSpPr>
          <p:cNvPr id="44035" name="Rectangle 3"/>
          <p:cNvSpPr>
            <a:spLocks noGrp="1" noChangeArrowheads="1"/>
          </p:cNvSpPr>
          <p:nvPr>
            <p:ph idx="1"/>
          </p:nvPr>
        </p:nvSpPr>
        <p:spPr/>
        <p:txBody>
          <a:bodyPr/>
          <a:lstStyle/>
          <a:p>
            <a:r>
              <a:rPr lang="en-US" smtClean="0"/>
              <a:t>The user answers in his/her own words</a:t>
            </a:r>
          </a:p>
          <a:p>
            <a:pPr lvl="1">
              <a:buFontTx/>
              <a:buNone/>
            </a:pPr>
            <a:r>
              <a:rPr lang="en-US" smtClean="0"/>
              <a:t>Can you suggest any improvements to the interfaces?</a:t>
            </a:r>
          </a:p>
          <a:p>
            <a:pPr lvl="1">
              <a:buFontTx/>
              <a:buNone/>
            </a:pPr>
            <a:endParaRPr lang="en-US" smtClean="0"/>
          </a:p>
          <a:p>
            <a:pPr lvl="1"/>
            <a:r>
              <a:rPr lang="en-US" smtClean="0"/>
              <a:t>Good for general information</a:t>
            </a:r>
          </a:p>
          <a:p>
            <a:pPr lvl="1"/>
            <a:r>
              <a:rPr lang="en-US" smtClean="0"/>
              <a:t>Difficult to analyze</a:t>
            </a:r>
          </a:p>
          <a:p>
            <a:pPr lvl="2"/>
            <a:r>
              <a:rPr lang="en-US" smtClean="0"/>
              <a:t>Need for a coder</a:t>
            </a:r>
          </a:p>
          <a:p>
            <a:pPr lvl="1"/>
            <a:r>
              <a:rPr lang="en-US" smtClean="0"/>
              <a:t>Can complement closed questions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Caveats…</a:t>
            </a:r>
          </a:p>
        </p:txBody>
      </p:sp>
      <p:sp>
        <p:nvSpPr>
          <p:cNvPr id="3" name="Content Placeholder 2"/>
          <p:cNvSpPr>
            <a:spLocks noGrp="1"/>
          </p:cNvSpPr>
          <p:nvPr>
            <p:ph idx="1"/>
          </p:nvPr>
        </p:nvSpPr>
        <p:spPr/>
        <p:txBody>
          <a:bodyPr/>
          <a:lstStyle/>
          <a:p>
            <a:pPr marL="114300" indent="0">
              <a:buNone/>
            </a:pPr>
            <a:r>
              <a:rPr lang="en-US"/>
              <a:t>Observing people is often helpful.  But this does not mean:</a:t>
            </a:r>
          </a:p>
          <a:p>
            <a:pPr marL="114300" indent="0">
              <a:buNone/>
            </a:pPr>
            <a:endParaRPr lang="en-US"/>
          </a:p>
          <a:p>
            <a:r>
              <a:rPr lang="en-US"/>
              <a:t>That if you observe people, your idea is by definition good.</a:t>
            </a:r>
          </a:p>
          <a:p>
            <a:r>
              <a:rPr lang="en-US"/>
              <a:t>If you come up with an idea without observing people, your idea is by definition bad.</a:t>
            </a:r>
          </a:p>
        </p:txBody>
      </p:sp>
    </p:spTree>
    <p:extLst>
      <p:ext uri="{BB962C8B-B14F-4D97-AF65-F5344CB8AC3E}">
        <p14:creationId xmlns:p14="http://schemas.microsoft.com/office/powerpoint/2010/main" val="35912543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Questionnaires and surveys</a:t>
            </a:r>
          </a:p>
        </p:txBody>
      </p:sp>
      <p:sp>
        <p:nvSpPr>
          <p:cNvPr id="45059" name="Rectangle 3"/>
          <p:cNvSpPr>
            <a:spLocks noGrp="1" noChangeArrowheads="1"/>
          </p:cNvSpPr>
          <p:nvPr>
            <p:ph idx="1"/>
          </p:nvPr>
        </p:nvSpPr>
        <p:spPr/>
        <p:txBody>
          <a:bodyPr/>
          <a:lstStyle/>
          <a:p>
            <a:r>
              <a:rPr lang="en-US" sz="2800" dirty="0" smtClean="0"/>
              <a:t>Pros and cons</a:t>
            </a:r>
          </a:p>
          <a:p>
            <a:pPr lvl="1"/>
            <a:r>
              <a:rPr lang="en-US" sz="2400" dirty="0" smtClean="0"/>
              <a:t>Preparation is expensive</a:t>
            </a:r>
          </a:p>
          <a:p>
            <a:pPr lvl="2"/>
            <a:r>
              <a:rPr lang="en-US" sz="2000" dirty="0" smtClean="0"/>
              <a:t>Need to design and debug the questionnaire</a:t>
            </a:r>
          </a:p>
          <a:p>
            <a:pPr lvl="1"/>
            <a:r>
              <a:rPr lang="en-US" sz="2400" dirty="0" smtClean="0"/>
              <a:t>Can reach a large population</a:t>
            </a:r>
          </a:p>
          <a:p>
            <a:pPr lvl="2"/>
            <a:r>
              <a:rPr lang="en-US" sz="2000" dirty="0" smtClean="0"/>
              <a:t>But often a low return rate</a:t>
            </a:r>
          </a:p>
          <a:p>
            <a:pPr lvl="2"/>
            <a:r>
              <a:rPr lang="en-US" sz="2000" dirty="0" smtClean="0"/>
              <a:t>Sample not necessarily representative</a:t>
            </a:r>
          </a:p>
          <a:p>
            <a:pPr lvl="1"/>
            <a:r>
              <a:rPr lang="en-US" sz="2400" dirty="0" smtClean="0"/>
              <a:t>As good as the questions asked</a:t>
            </a:r>
          </a:p>
          <a:p>
            <a:pPr lvl="1"/>
            <a:r>
              <a:rPr lang="en-US" sz="2400" dirty="0" smtClean="0"/>
              <a:t>Data collection can be tedious</a:t>
            </a:r>
          </a:p>
          <a:p>
            <a:pPr lvl="2"/>
            <a:r>
              <a:rPr lang="en-US" sz="2000" dirty="0" smtClean="0"/>
              <a:t>Use automatic forms for large volume</a:t>
            </a:r>
          </a:p>
          <a:p>
            <a:pPr lvl="2"/>
            <a:r>
              <a:rPr lang="en-US" sz="2000" dirty="0" smtClean="0"/>
              <a:t>Open ended questions hard to analyze</a:t>
            </a:r>
          </a:p>
          <a:p>
            <a:endParaRPr lang="en-US" sz="2800" dirty="0" smtClean="0"/>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Questionnaires and surveys II</a:t>
            </a:r>
          </a:p>
        </p:txBody>
      </p:sp>
      <p:sp>
        <p:nvSpPr>
          <p:cNvPr id="38915" name="Rectangle 3"/>
          <p:cNvSpPr>
            <a:spLocks noGrp="1" noChangeArrowheads="1"/>
          </p:cNvSpPr>
          <p:nvPr>
            <p:ph idx="1"/>
          </p:nvPr>
        </p:nvSpPr>
        <p:spPr>
          <a:xfrm>
            <a:off x="685800" y="1905000"/>
            <a:ext cx="7772400" cy="4648200"/>
          </a:xfrm>
        </p:spPr>
        <p:txBody>
          <a:bodyPr/>
          <a:lstStyle/>
          <a:p>
            <a:r>
              <a:rPr lang="en-US" dirty="0" smtClean="0"/>
              <a:t>Method</a:t>
            </a:r>
          </a:p>
          <a:p>
            <a:pPr lvl="1"/>
            <a:r>
              <a:rPr lang="en-US" dirty="0" smtClean="0"/>
              <a:t>Design the questionnaire</a:t>
            </a:r>
          </a:p>
          <a:p>
            <a:pPr lvl="2"/>
            <a:r>
              <a:rPr lang="en-US" dirty="0" smtClean="0"/>
              <a:t>Don’t forget to debug it!</a:t>
            </a:r>
          </a:p>
          <a:p>
            <a:pPr lvl="1"/>
            <a:r>
              <a:rPr lang="en-US" dirty="0" smtClean="0"/>
              <a:t>Deliver</a:t>
            </a:r>
          </a:p>
          <a:p>
            <a:pPr lvl="1"/>
            <a:r>
              <a:rPr lang="en-US" dirty="0" smtClean="0"/>
              <a:t>Collect and analyze the data</a:t>
            </a:r>
          </a:p>
          <a:p>
            <a:pPr lvl="1"/>
            <a:r>
              <a:rPr lang="en-US" dirty="0" smtClean="0"/>
              <a:t>Establish the main findings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Closed questions</a:t>
            </a:r>
          </a:p>
        </p:txBody>
      </p:sp>
      <p:sp>
        <p:nvSpPr>
          <p:cNvPr id="39939" name="Rectangle 3"/>
          <p:cNvSpPr>
            <a:spLocks noGrp="1" noChangeArrowheads="1"/>
          </p:cNvSpPr>
          <p:nvPr>
            <p:ph idx="1"/>
          </p:nvPr>
        </p:nvSpPr>
        <p:spPr/>
        <p:txBody>
          <a:bodyPr/>
          <a:lstStyle/>
          <a:p>
            <a:r>
              <a:rPr lang="en-US" dirty="0" smtClean="0"/>
              <a:t>Supply possible answers</a:t>
            </a:r>
          </a:p>
          <a:p>
            <a:pPr lvl="1"/>
            <a:r>
              <a:rPr lang="en-US" dirty="0" smtClean="0"/>
              <a:t>Easy to analyze</a:t>
            </a:r>
            <a:endParaRPr lang="en-US" dirty="0"/>
          </a:p>
          <a:p>
            <a:pPr lvl="1"/>
            <a:r>
              <a:rPr lang="en-US" dirty="0" smtClean="0"/>
              <a:t>Limits expressiveness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Style of closed question: Scalar</a:t>
            </a:r>
          </a:p>
        </p:txBody>
      </p:sp>
      <p:sp>
        <p:nvSpPr>
          <p:cNvPr id="40963" name="Rectangle 3"/>
          <p:cNvSpPr>
            <a:spLocks noGrp="1" noChangeArrowheads="1"/>
          </p:cNvSpPr>
          <p:nvPr>
            <p:ph idx="1"/>
          </p:nvPr>
        </p:nvSpPr>
        <p:spPr/>
        <p:txBody>
          <a:bodyPr/>
          <a:lstStyle/>
          <a:p>
            <a:pPr lvl="1"/>
            <a:r>
              <a:rPr lang="en-US" dirty="0" err="1" smtClean="0"/>
              <a:t>Likert</a:t>
            </a:r>
            <a:r>
              <a:rPr lang="en-US" dirty="0" smtClean="0"/>
              <a:t> Scale</a:t>
            </a:r>
          </a:p>
          <a:p>
            <a:pPr lvl="2">
              <a:buFontTx/>
              <a:buNone/>
            </a:pPr>
            <a:r>
              <a:rPr lang="en-US" sz="2000" i="0" dirty="0" smtClean="0"/>
              <a:t>Characters on the computer screen are:</a:t>
            </a:r>
          </a:p>
          <a:p>
            <a:pPr lvl="4">
              <a:buFontTx/>
              <a:buNone/>
            </a:pPr>
            <a:r>
              <a:rPr lang="en-US" sz="1600" i="0" dirty="0" smtClean="0"/>
              <a:t>  hard to read                      easy to read</a:t>
            </a:r>
          </a:p>
          <a:p>
            <a:pPr lvl="4">
              <a:buFontTx/>
              <a:buNone/>
            </a:pPr>
            <a:r>
              <a:rPr lang="en-US" sz="1600" i="0" dirty="0" smtClean="0"/>
              <a:t>                    1    2    3    4   5</a:t>
            </a:r>
          </a:p>
          <a:p>
            <a:pPr lvl="4">
              <a:buFontTx/>
              <a:buNone/>
            </a:pPr>
            <a:endParaRPr lang="en-US" sz="1600" i="0" dirty="0" smtClean="0"/>
          </a:p>
          <a:p>
            <a:pPr lvl="1"/>
            <a:r>
              <a:rPr lang="en-US" dirty="0" smtClean="0"/>
              <a:t>Be sure to pick odd numbers of choice</a:t>
            </a:r>
          </a:p>
          <a:p>
            <a:pPr lvl="2"/>
            <a:r>
              <a:rPr lang="en-US" dirty="0" smtClean="0"/>
              <a:t>Often 5 or 7</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274638"/>
            <a:ext cx="7924800" cy="1143000"/>
          </a:xfrm>
        </p:spPr>
        <p:txBody>
          <a:bodyPr/>
          <a:lstStyle/>
          <a:p>
            <a:r>
              <a:rPr lang="en-US" sz="4000" smtClean="0"/>
              <a:t>Style of closed question: Multi-choice</a:t>
            </a:r>
          </a:p>
        </p:txBody>
      </p:sp>
      <p:sp>
        <p:nvSpPr>
          <p:cNvPr id="41987" name="Rectangle 3"/>
          <p:cNvSpPr>
            <a:spLocks noGrp="1" noChangeArrowheads="1"/>
          </p:cNvSpPr>
          <p:nvPr>
            <p:ph idx="1"/>
          </p:nvPr>
        </p:nvSpPr>
        <p:spPr>
          <a:xfrm>
            <a:off x="457200" y="1600200"/>
            <a:ext cx="7620000" cy="5181600"/>
          </a:xfrm>
        </p:spPr>
        <p:txBody>
          <a:bodyPr>
            <a:noAutofit/>
          </a:bodyPr>
          <a:lstStyle/>
          <a:p>
            <a:pPr lvl="1">
              <a:buFontTx/>
              <a:buNone/>
            </a:pPr>
            <a:r>
              <a:rPr lang="en-US" sz="1600" dirty="0" smtClean="0"/>
              <a:t>Which types of software have you used? (tick all that apply)</a:t>
            </a:r>
          </a:p>
          <a:p>
            <a:pPr lvl="1">
              <a:buFontTx/>
              <a:buNone/>
            </a:pPr>
            <a:r>
              <a:rPr lang="en-US" sz="1600" dirty="0" smtClean="0"/>
              <a:t>	[ ]  word processor</a:t>
            </a:r>
          </a:p>
          <a:p>
            <a:pPr lvl="1">
              <a:buFontTx/>
              <a:buNone/>
            </a:pPr>
            <a:r>
              <a:rPr lang="en-US" sz="1600" dirty="0" smtClean="0"/>
              <a:t>	[ ]  data base</a:t>
            </a:r>
          </a:p>
          <a:p>
            <a:pPr lvl="1">
              <a:buFontTx/>
              <a:buNone/>
            </a:pPr>
            <a:r>
              <a:rPr lang="en-US" sz="1600" dirty="0" smtClean="0"/>
              <a:t>	[ ]  spreadsheet</a:t>
            </a:r>
          </a:p>
          <a:p>
            <a:pPr lvl="1">
              <a:buFontTx/>
              <a:buNone/>
            </a:pPr>
            <a:r>
              <a:rPr lang="en-US" sz="1600" dirty="0" smtClean="0"/>
              <a:t>	[ ]  compiler</a:t>
            </a:r>
          </a:p>
          <a:p>
            <a:pPr lvl="1">
              <a:buFontTx/>
              <a:buNone/>
            </a:pPr>
            <a:endParaRPr lang="en-US" sz="1600" dirty="0" smtClean="0"/>
          </a:p>
          <a:p>
            <a:pPr lvl="1"/>
            <a:r>
              <a:rPr lang="en-US" sz="1600" dirty="0" smtClean="0"/>
              <a:t>Can be exclusive or inclusive</a:t>
            </a:r>
          </a:p>
          <a:p>
            <a:pPr lvl="1"/>
            <a:endParaRPr lang="en-US" sz="1600" dirty="0" smtClean="0"/>
          </a:p>
          <a:p>
            <a:pPr lvl="1"/>
            <a:r>
              <a:rPr lang="en-US" sz="1600" dirty="0" smtClean="0"/>
              <a:t>Be specific:</a:t>
            </a:r>
          </a:p>
          <a:p>
            <a:pPr lvl="1">
              <a:buFontTx/>
              <a:buNone/>
            </a:pPr>
            <a:endParaRPr lang="en-US" sz="1600" dirty="0" smtClean="0"/>
          </a:p>
          <a:p>
            <a:pPr lvl="1">
              <a:buFontTx/>
              <a:buNone/>
            </a:pPr>
            <a:r>
              <a:rPr lang="en-US" sz="1600" dirty="0" smtClean="0"/>
              <a:t>Do you use computers at work:  </a:t>
            </a:r>
          </a:p>
          <a:p>
            <a:pPr lvl="1">
              <a:buFontTx/>
              <a:buNone/>
            </a:pPr>
            <a:r>
              <a:rPr lang="en-US" sz="1600" dirty="0" smtClean="0"/>
              <a:t>         [ ] often                        [ ] sometimes                      [ </a:t>
            </a:r>
            <a:r>
              <a:rPr lang="en-US" sz="1600" smtClean="0"/>
              <a:t>] rarely</a:t>
            </a:r>
          </a:p>
          <a:p>
            <a:pPr lvl="1">
              <a:buFontTx/>
              <a:buNone/>
            </a:pPr>
            <a:r>
              <a:rPr lang="en-US" sz="1600" smtClean="0"/>
              <a:t>	</a:t>
            </a:r>
          </a:p>
          <a:p>
            <a:pPr lvl="1">
              <a:buFontTx/>
              <a:buNone/>
            </a:pPr>
            <a:r>
              <a:rPr lang="en-US" sz="1600" smtClean="0"/>
              <a:t>Vs </a:t>
            </a:r>
            <a:r>
              <a:rPr lang="en-US" sz="1600" dirty="0" smtClean="0"/>
              <a:t>…</a:t>
            </a:r>
          </a:p>
          <a:p>
            <a:pPr lvl="1">
              <a:buFontTx/>
              <a:buNone/>
            </a:pPr>
            <a:r>
              <a:rPr lang="en-US" sz="1600" dirty="0" smtClean="0"/>
              <a:t>Do you use computers at work:</a:t>
            </a:r>
          </a:p>
          <a:p>
            <a:pPr lvl="1">
              <a:buFontTx/>
              <a:buNone/>
            </a:pPr>
            <a:r>
              <a:rPr lang="en-US" sz="1600" dirty="0" smtClean="0"/>
              <a:t>		[ ] more than 4 hrs        [ ] between 1 and 4 hrs       [ ] less that 1 hrs</a:t>
            </a:r>
          </a:p>
          <a:p>
            <a:pPr lvl="1">
              <a:buFontTx/>
              <a:buNone/>
            </a:pPr>
            <a:endParaRPr lang="en-US" sz="16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987">
                                            <p:txEl>
                                              <p:pRg st="14" end="14"/>
                                            </p:txEl>
                                          </p:spTgt>
                                        </p:tgtEl>
                                        <p:attrNameLst>
                                          <p:attrName>style.visibility</p:attrName>
                                        </p:attrNameLst>
                                      </p:cBhvr>
                                      <p:to>
                                        <p:strVal val="visible"/>
                                      </p:to>
                                    </p:set>
                                    <p:animEffect transition="in" filter="dissolve">
                                      <p:cBhvr>
                                        <p:cTn id="7" dur="500"/>
                                        <p:tgtEl>
                                          <p:spTgt spid="41987">
                                            <p:txEl>
                                              <p:pRg st="14" end="1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987">
                                            <p:txEl>
                                              <p:pRg st="15" end="15"/>
                                            </p:txEl>
                                          </p:spTgt>
                                        </p:tgtEl>
                                        <p:attrNameLst>
                                          <p:attrName>style.visibility</p:attrName>
                                        </p:attrNameLst>
                                      </p:cBhvr>
                                      <p:to>
                                        <p:strVal val="visible"/>
                                      </p:to>
                                    </p:set>
                                    <p:animEffect transition="in" filter="dissolve">
                                      <p:cBhvr>
                                        <p:cTn id="10" dur="500"/>
                                        <p:tgtEl>
                                          <p:spTgt spid="4198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mtClean="0"/>
              <a:t>Style of closed question: Ranked choice</a:t>
            </a:r>
          </a:p>
        </p:txBody>
      </p:sp>
      <p:sp>
        <p:nvSpPr>
          <p:cNvPr id="43011" name="Rectangle 3"/>
          <p:cNvSpPr>
            <a:spLocks noGrp="1" noChangeArrowheads="1"/>
          </p:cNvSpPr>
          <p:nvPr>
            <p:ph idx="1"/>
          </p:nvPr>
        </p:nvSpPr>
        <p:spPr/>
        <p:txBody>
          <a:bodyPr>
            <a:normAutofit fontScale="92500" lnSpcReduction="10000"/>
          </a:bodyPr>
          <a:lstStyle/>
          <a:p>
            <a:pPr lvl="1">
              <a:buFontTx/>
              <a:buNone/>
            </a:pPr>
            <a:r>
              <a:rPr lang="en-US" dirty="0" smtClean="0"/>
              <a:t>Rank the usefulness of these methods of issuing a command</a:t>
            </a:r>
          </a:p>
          <a:p>
            <a:pPr lvl="1">
              <a:buFontTx/>
              <a:buNone/>
            </a:pPr>
            <a:r>
              <a:rPr lang="en-US" dirty="0" smtClean="0"/>
              <a:t>(1 most useful, 2 next most useful..., blank if not used)</a:t>
            </a:r>
          </a:p>
          <a:p>
            <a:pPr lvl="1">
              <a:buFontTx/>
              <a:buNone/>
            </a:pPr>
            <a:r>
              <a:rPr lang="en-US" dirty="0" smtClean="0"/>
              <a:t>__2__ command line</a:t>
            </a:r>
          </a:p>
          <a:p>
            <a:pPr lvl="1">
              <a:buFontTx/>
              <a:buNone/>
            </a:pPr>
            <a:r>
              <a:rPr lang="en-US" dirty="0" smtClean="0"/>
              <a:t>__1__ menu selection</a:t>
            </a:r>
          </a:p>
          <a:p>
            <a:pPr lvl="1">
              <a:buFontTx/>
              <a:buNone/>
            </a:pPr>
            <a:r>
              <a:rPr lang="en-US" dirty="0" smtClean="0"/>
              <a:t>__3__ control key accelerator</a:t>
            </a:r>
          </a:p>
          <a:p>
            <a:pPr lvl="1">
              <a:buFontTx/>
              <a:buNone/>
            </a:pPr>
            <a:endParaRPr lang="en-US" sz="2400" dirty="0" smtClean="0"/>
          </a:p>
          <a:p>
            <a:pPr lvl="1"/>
            <a:r>
              <a:rPr lang="en-US" sz="2400" dirty="0" smtClean="0"/>
              <a:t>Helpful to understand users preference</a:t>
            </a:r>
          </a:p>
          <a:p>
            <a:pPr lvl="1"/>
            <a:endParaRPr lang="en-US" sz="2400" dirty="0" smtClean="0"/>
          </a:p>
          <a:p>
            <a:pPr lvl="1">
              <a:buNone/>
            </a:pPr>
            <a:endParaRPr lang="en-US" sz="2400" dirty="0" smtClean="0"/>
          </a:p>
          <a:p>
            <a:pPr lvl="1">
              <a:buNone/>
            </a:pPr>
            <a:r>
              <a:rPr lang="en-US" sz="2400" dirty="0" smtClean="0"/>
              <a:t>Rating vs. Ranking?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Usability Methods</a:t>
            </a:r>
          </a:p>
        </p:txBody>
      </p:sp>
      <p:sp>
        <p:nvSpPr>
          <p:cNvPr id="3" name="Content Placeholder 2"/>
          <p:cNvSpPr>
            <a:spLocks noGrp="1"/>
          </p:cNvSpPr>
          <p:nvPr>
            <p:ph idx="1"/>
          </p:nvPr>
        </p:nvSpPr>
        <p:spPr>
          <a:xfrm>
            <a:off x="457200" y="1905000"/>
            <a:ext cx="4572000" cy="3886200"/>
          </a:xfrm>
        </p:spPr>
        <p:txBody>
          <a:bodyPr>
            <a:noAutofit/>
          </a:bodyPr>
          <a:lstStyle/>
          <a:p>
            <a:pPr>
              <a:buFontTx/>
              <a:buNone/>
              <a:defRPr/>
            </a:pPr>
            <a:r>
              <a:rPr lang="en-US" sz="2400" b="1" dirty="0" smtClean="0"/>
              <a:t>No </a:t>
            </a:r>
            <a:r>
              <a:rPr lang="en-US" sz="2400" b="1" dirty="0"/>
              <a:t>Users:</a:t>
            </a:r>
            <a:endParaRPr lang="en-US" sz="2400" b="1" dirty="0" smtClean="0"/>
          </a:p>
          <a:p>
            <a:pPr>
              <a:defRPr/>
            </a:pPr>
            <a:r>
              <a:rPr lang="en-US" sz="2400" dirty="0" smtClean="0"/>
              <a:t>Cognitive Walkthrough</a:t>
            </a:r>
          </a:p>
          <a:p>
            <a:pPr lvl="1">
              <a:defRPr/>
            </a:pPr>
            <a:r>
              <a:rPr lang="en-US" sz="2000" dirty="0" smtClean="0"/>
              <a:t>Task oriented</a:t>
            </a:r>
          </a:p>
          <a:p>
            <a:pPr lvl="1">
              <a:defRPr/>
            </a:pPr>
            <a:r>
              <a:rPr lang="en-US" sz="2000" dirty="0" smtClean="0"/>
              <a:t>Examined by experts</a:t>
            </a:r>
          </a:p>
          <a:p>
            <a:pPr>
              <a:defRPr/>
            </a:pPr>
            <a:r>
              <a:rPr lang="en-US" sz="2400" dirty="0" smtClean="0"/>
              <a:t>Heuristic evaluation</a:t>
            </a:r>
          </a:p>
          <a:p>
            <a:pPr lvl="1">
              <a:defRPr/>
            </a:pPr>
            <a:r>
              <a:rPr lang="en-US" sz="2000" dirty="0" smtClean="0"/>
              <a:t>Interface oriented</a:t>
            </a:r>
          </a:p>
          <a:p>
            <a:pPr lvl="1">
              <a:defRPr/>
            </a:pPr>
            <a:r>
              <a:rPr lang="en-US" sz="2000" dirty="0" smtClean="0"/>
              <a:t>Examined by experts</a:t>
            </a:r>
          </a:p>
          <a:p>
            <a:pPr>
              <a:defRPr/>
            </a:pPr>
            <a:endParaRPr lang="en-US" sz="2400" dirty="0" smtClean="0"/>
          </a:p>
        </p:txBody>
      </p:sp>
      <p:sp>
        <p:nvSpPr>
          <p:cNvPr id="4" name="Rectangle 3"/>
          <p:cNvSpPr/>
          <p:nvPr/>
        </p:nvSpPr>
        <p:spPr>
          <a:xfrm>
            <a:off x="4876800" y="1905000"/>
            <a:ext cx="4572000" cy="1815882"/>
          </a:xfrm>
          <a:prstGeom prst="rect">
            <a:avLst/>
          </a:prstGeom>
        </p:spPr>
        <p:txBody>
          <a:bodyPr>
            <a:spAutoFit/>
          </a:bodyPr>
          <a:lstStyle/>
          <a:p>
            <a:pPr marL="114300" indent="0">
              <a:buNone/>
              <a:defRPr/>
            </a:pPr>
            <a:r>
              <a:rPr lang="en-US" sz="2400" b="1" dirty="0" smtClean="0"/>
              <a:t>With Users:</a:t>
            </a:r>
          </a:p>
          <a:p>
            <a:pPr>
              <a:defRPr/>
            </a:pPr>
            <a:r>
              <a:rPr lang="en-US" sz="2400" dirty="0" smtClean="0"/>
              <a:t>Focus group</a:t>
            </a:r>
          </a:p>
          <a:p>
            <a:pPr lvl="1">
              <a:defRPr/>
            </a:pPr>
            <a:r>
              <a:rPr lang="en-US" sz="2000" dirty="0" smtClean="0"/>
              <a:t>General discussion</a:t>
            </a:r>
          </a:p>
          <a:p>
            <a:pPr>
              <a:defRPr/>
            </a:pPr>
            <a:r>
              <a:rPr lang="en-US" sz="2400" dirty="0" smtClean="0"/>
              <a:t>Usability test</a:t>
            </a:r>
          </a:p>
          <a:p>
            <a:pPr lvl="1">
              <a:defRPr/>
            </a:pPr>
            <a:r>
              <a:rPr lang="en-US" sz="2000" dirty="0" smtClean="0"/>
              <a:t>Task &amp; interface oriented</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Cognitive Walkthrough</a:t>
            </a:r>
          </a:p>
        </p:txBody>
      </p:sp>
      <p:sp>
        <p:nvSpPr>
          <p:cNvPr id="18435" name="Content Placeholder 2"/>
          <p:cNvSpPr>
            <a:spLocks noGrp="1"/>
          </p:cNvSpPr>
          <p:nvPr>
            <p:ph idx="1"/>
          </p:nvPr>
        </p:nvSpPr>
        <p:spPr/>
        <p:txBody>
          <a:bodyPr>
            <a:normAutofit fontScale="77500" lnSpcReduction="20000"/>
          </a:bodyPr>
          <a:lstStyle/>
          <a:p>
            <a:pPr>
              <a:buFontTx/>
              <a:buNone/>
            </a:pPr>
            <a:r>
              <a:rPr lang="en-US" b="1" smtClean="0"/>
              <a:t>Requirements:</a:t>
            </a:r>
          </a:p>
          <a:p>
            <a:r>
              <a:rPr lang="en-US" smtClean="0"/>
              <a:t>Description or prototype of interface</a:t>
            </a:r>
          </a:p>
          <a:p>
            <a:r>
              <a:rPr lang="en-US" smtClean="0"/>
              <a:t>Task description</a:t>
            </a:r>
          </a:p>
          <a:p>
            <a:r>
              <a:rPr lang="en-US" smtClean="0"/>
              <a:t>List of actions to complete task</a:t>
            </a:r>
          </a:p>
          <a:p>
            <a:r>
              <a:rPr lang="en-US" smtClean="0"/>
              <a:t>User background</a:t>
            </a:r>
          </a:p>
          <a:p>
            <a:pPr>
              <a:buFontTx/>
              <a:buNone/>
            </a:pPr>
            <a:endParaRPr lang="en-US" smtClean="0"/>
          </a:p>
          <a:p>
            <a:pPr>
              <a:buFontTx/>
              <a:buNone/>
            </a:pPr>
            <a:r>
              <a:rPr lang="en-US" b="1" smtClean="0"/>
              <a:t>What you look for:</a:t>
            </a:r>
          </a:p>
          <a:p>
            <a:r>
              <a:rPr lang="en-US" smtClean="0"/>
              <a:t>Will users know to perform the action?</a:t>
            </a:r>
          </a:p>
          <a:p>
            <a:r>
              <a:rPr lang="en-US" smtClean="0"/>
              <a:t>Will users see the control?</a:t>
            </a:r>
          </a:p>
          <a:p>
            <a:r>
              <a:rPr lang="en-US" smtClean="0"/>
              <a:t>Will users know the control does what they want?</a:t>
            </a:r>
          </a:p>
          <a:p>
            <a:r>
              <a:rPr lang="en-US" smtClean="0"/>
              <a:t>Will uses understand the feedback?</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9-24 at 10.08.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31800"/>
            <a:ext cx="8978900" cy="5994400"/>
          </a:xfrm>
          <a:prstGeom prst="rect">
            <a:avLst/>
          </a:prstGeom>
        </p:spPr>
      </p:pic>
    </p:spTree>
    <p:extLst>
      <p:ext uri="{BB962C8B-B14F-4D97-AF65-F5344CB8AC3E}">
        <p14:creationId xmlns:p14="http://schemas.microsoft.com/office/powerpoint/2010/main" val="18087986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US" smtClean="0"/>
              <a:t>Heuristic Analysis</a:t>
            </a:r>
          </a:p>
        </p:txBody>
      </p:sp>
      <p:sp>
        <p:nvSpPr>
          <p:cNvPr id="342019" name="Rectangle 1027"/>
          <p:cNvSpPr>
            <a:spLocks noGrp="1" noChangeArrowheads="1"/>
          </p:cNvSpPr>
          <p:nvPr>
            <p:ph idx="1"/>
          </p:nvPr>
        </p:nvSpPr>
        <p:spPr>
          <a:xfrm>
            <a:off x="457200" y="1676400"/>
            <a:ext cx="8382000" cy="4953000"/>
          </a:xfrm>
        </p:spPr>
        <p:txBody>
          <a:bodyPr>
            <a:noAutofit/>
          </a:bodyPr>
          <a:lstStyle/>
          <a:p>
            <a:r>
              <a:rPr lang="en-US" sz="2400" dirty="0" smtClean="0"/>
              <a:t>“Rules of thumb” that describe features of usable systems</a:t>
            </a:r>
          </a:p>
          <a:p>
            <a:pPr lvl="1"/>
            <a:r>
              <a:rPr lang="en-US" sz="2400" dirty="0" smtClean="0"/>
              <a:t>Can be used as design principles</a:t>
            </a:r>
          </a:p>
          <a:p>
            <a:pPr lvl="1"/>
            <a:r>
              <a:rPr lang="en-US" sz="2400" dirty="0" smtClean="0"/>
              <a:t>Can be used to evaluate a design</a:t>
            </a:r>
          </a:p>
          <a:p>
            <a:endParaRPr lang="en-US" sz="2400" dirty="0" smtClean="0"/>
          </a:p>
          <a:p>
            <a:r>
              <a:rPr lang="en-US" sz="2400" dirty="0" smtClean="0"/>
              <a:t>Pros and cons</a:t>
            </a:r>
          </a:p>
          <a:p>
            <a:pPr lvl="1"/>
            <a:r>
              <a:rPr lang="en-US" sz="2400" dirty="0" smtClean="0"/>
              <a:t>Easy and inexpensive</a:t>
            </a:r>
          </a:p>
          <a:p>
            <a:pPr lvl="2"/>
            <a:r>
              <a:rPr lang="en-US" sz="1800" dirty="0" smtClean="0"/>
              <a:t>Performed by expert</a:t>
            </a:r>
          </a:p>
          <a:p>
            <a:pPr lvl="2"/>
            <a:r>
              <a:rPr lang="en-US" sz="1800" dirty="0" smtClean="0"/>
              <a:t>No users required</a:t>
            </a:r>
          </a:p>
          <a:p>
            <a:pPr lvl="2"/>
            <a:r>
              <a:rPr lang="en-US" sz="1800" dirty="0" smtClean="0"/>
              <a:t>Catches many design flaws</a:t>
            </a:r>
          </a:p>
          <a:p>
            <a:pPr lvl="1"/>
            <a:r>
              <a:rPr lang="en-US" sz="2400" dirty="0" smtClean="0"/>
              <a:t>More difficult than it seems</a:t>
            </a:r>
          </a:p>
          <a:p>
            <a:pPr lvl="2"/>
            <a:r>
              <a:rPr lang="en-US" sz="1800" dirty="0" smtClean="0"/>
              <a:t>Not a simple checklist</a:t>
            </a:r>
          </a:p>
          <a:p>
            <a:pPr lvl="2"/>
            <a:r>
              <a:rPr lang="en-US" sz="1800" dirty="0" smtClean="0"/>
              <a:t>Cannot assess how well the interface will address user goals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mtClean="0"/>
              <a:t>Heuristic Analysis – </a:t>
            </a:r>
            <a:br>
              <a:rPr lang="en-US" smtClean="0"/>
            </a:br>
            <a:r>
              <a:rPr lang="en-US" smtClean="0"/>
              <a:t>“Usability Engineering”</a:t>
            </a:r>
            <a:endParaRPr lang="en-US" sz="1800" smtClean="0"/>
          </a:p>
        </p:txBody>
      </p:sp>
      <p:sp>
        <p:nvSpPr>
          <p:cNvPr id="16387" name="Rectangle 3"/>
          <p:cNvSpPr>
            <a:spLocks noGrp="1" noChangeArrowheads="1"/>
          </p:cNvSpPr>
          <p:nvPr>
            <p:ph idx="1"/>
          </p:nvPr>
        </p:nvSpPr>
        <p:spPr/>
        <p:txBody>
          <a:bodyPr>
            <a:normAutofit/>
          </a:bodyPr>
          <a:lstStyle/>
          <a:p>
            <a:r>
              <a:rPr lang="en-US" sz="2000" dirty="0" smtClean="0"/>
              <a:t>Introduced by Nielsen (1994)</a:t>
            </a:r>
          </a:p>
          <a:p>
            <a:r>
              <a:rPr lang="en-US" sz="2000" dirty="0" smtClean="0"/>
              <a:t>Can be performed on working UI or sketches</a:t>
            </a:r>
          </a:p>
          <a:p>
            <a:r>
              <a:rPr lang="en-US" sz="2000" dirty="0" smtClean="0"/>
              <a:t>Requires a small set of evaluators to examine the UI</a:t>
            </a:r>
          </a:p>
          <a:p>
            <a:pPr lvl="1"/>
            <a:r>
              <a:rPr lang="en-US" sz="1800" dirty="0" smtClean="0"/>
              <a:t>Check compliance with usability principles</a:t>
            </a:r>
          </a:p>
          <a:p>
            <a:pPr lvl="2"/>
            <a:r>
              <a:rPr lang="en-US" sz="1600" dirty="0" smtClean="0"/>
              <a:t>Each evaluator works independently</a:t>
            </a:r>
          </a:p>
          <a:p>
            <a:pPr lvl="2"/>
            <a:r>
              <a:rPr lang="en-US" sz="1600" dirty="0" smtClean="0"/>
              <a:t>Go through the interface several times with different perspectives</a:t>
            </a:r>
          </a:p>
          <a:p>
            <a:pPr lvl="1"/>
            <a:r>
              <a:rPr lang="en-US" sz="1800" dirty="0" smtClean="0"/>
              <a:t>All reviews are aggregated in one final usability report</a:t>
            </a:r>
          </a:p>
        </p:txBody>
      </p:sp>
      <p:pic>
        <p:nvPicPr>
          <p:cNvPr id="16388" name="Picture 6" descr="heur_eval_finding_curve"/>
          <p:cNvPicPr>
            <a:picLocks noChangeAspect="1" noChangeArrowheads="1"/>
          </p:cNvPicPr>
          <p:nvPr/>
        </p:nvPicPr>
        <p:blipFill>
          <a:blip r:embed="rId3" cstate="print"/>
          <a:srcRect/>
          <a:stretch>
            <a:fillRect/>
          </a:stretch>
        </p:blipFill>
        <p:spPr bwMode="auto">
          <a:xfrm>
            <a:off x="1066800" y="4495800"/>
            <a:ext cx="3459163" cy="2138363"/>
          </a:xfrm>
          <a:prstGeom prst="rect">
            <a:avLst/>
          </a:prstGeom>
          <a:noFill/>
          <a:ln w="9525">
            <a:noFill/>
            <a:miter lim="800000"/>
            <a:headEnd/>
            <a:tailEnd/>
          </a:ln>
        </p:spPr>
      </p:pic>
      <p:pic>
        <p:nvPicPr>
          <p:cNvPr id="16389" name="Picture 9" descr="heuristic_cost_benefit"/>
          <p:cNvPicPr>
            <a:picLocks noChangeAspect="1" noChangeArrowheads="1"/>
          </p:cNvPicPr>
          <p:nvPr/>
        </p:nvPicPr>
        <p:blipFill>
          <a:blip r:embed="rId4" cstate="print"/>
          <a:srcRect/>
          <a:stretch>
            <a:fillRect/>
          </a:stretch>
        </p:blipFill>
        <p:spPr bwMode="auto">
          <a:xfrm>
            <a:off x="5038725" y="4495800"/>
            <a:ext cx="3267075" cy="2124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smtClean="0"/>
              <a:t>Nielsen's evaluation phases (1-2)</a:t>
            </a:r>
          </a:p>
        </p:txBody>
      </p:sp>
      <p:sp>
        <p:nvSpPr>
          <p:cNvPr id="17411" name="Rectangle 3"/>
          <p:cNvSpPr>
            <a:spLocks noGrp="1" noChangeArrowheads="1"/>
          </p:cNvSpPr>
          <p:nvPr>
            <p:ph idx="1"/>
          </p:nvPr>
        </p:nvSpPr>
        <p:spPr/>
        <p:txBody>
          <a:bodyPr>
            <a:normAutofit fontScale="92500" lnSpcReduction="10000"/>
          </a:bodyPr>
          <a:lstStyle/>
          <a:p>
            <a:pPr marL="571500" indent="-457200">
              <a:buFont typeface="+mj-lt"/>
              <a:buAutoNum type="arabicPeriod"/>
            </a:pPr>
            <a:r>
              <a:rPr lang="en-US" smtClean="0"/>
              <a:t>Pre-evaluation training</a:t>
            </a:r>
          </a:p>
          <a:p>
            <a:pPr lvl="1"/>
            <a:r>
              <a:rPr lang="en-US" smtClean="0"/>
              <a:t>Provide the evaluator with domain knowledge if needed</a:t>
            </a:r>
          </a:p>
          <a:p>
            <a:pPr lvl="1"/>
            <a:endParaRPr lang="en-US" smtClean="0"/>
          </a:p>
          <a:p>
            <a:pPr marL="571500" indent="-457200">
              <a:buFont typeface="+mj-lt"/>
              <a:buAutoNum type="arabicPeriod"/>
            </a:pPr>
            <a:r>
              <a:rPr lang="en-US" smtClean="0"/>
              <a:t>Evaluation</a:t>
            </a:r>
          </a:p>
          <a:p>
            <a:pPr lvl="1"/>
            <a:r>
              <a:rPr lang="en-US" smtClean="0"/>
              <a:t>First step: get a feel for flow and scope</a:t>
            </a:r>
          </a:p>
          <a:p>
            <a:pPr lvl="1"/>
            <a:r>
              <a:rPr lang="en-US" smtClean="0"/>
              <a:t>Second step: focus on specific elements</a:t>
            </a:r>
          </a:p>
          <a:p>
            <a:pPr lvl="2"/>
            <a:r>
              <a:rPr lang="en-US" smtClean="0"/>
              <a:t>Multiple passes is better</a:t>
            </a:r>
          </a:p>
          <a:p>
            <a:pPr lvl="2"/>
            <a:r>
              <a:rPr lang="en-US" smtClean="0"/>
              <a:t>Create a list of all problems</a:t>
            </a:r>
          </a:p>
          <a:p>
            <a:pPr lvl="2"/>
            <a:r>
              <a:rPr lang="en-US" smtClean="0"/>
              <a:t>Rate severity of problem</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54768</TotalTime>
  <Words>2000</Words>
  <Application>Microsoft Macintosh PowerPoint</Application>
  <PresentationFormat>On-screen Show (4:3)</PresentationFormat>
  <Paragraphs>374</Paragraphs>
  <Slides>37</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Black</vt:lpstr>
      <vt:lpstr>Image</vt:lpstr>
      <vt:lpstr>Design and Qualitative Analysis</vt:lpstr>
      <vt:lpstr>Why is Usability Important?</vt:lpstr>
      <vt:lpstr>What Does Usability Measure?</vt:lpstr>
      <vt:lpstr>Usability Methods</vt:lpstr>
      <vt:lpstr>Cognitive Walkthrough</vt:lpstr>
      <vt:lpstr>PowerPoint Presentation</vt:lpstr>
      <vt:lpstr>Heuristic Analysis</vt:lpstr>
      <vt:lpstr>Heuristic Analysis –  “Usability Engineering”</vt:lpstr>
      <vt:lpstr>Nielsen's evaluation phases (1-2)</vt:lpstr>
      <vt:lpstr>Nielsen's evaluation phases (3)</vt:lpstr>
      <vt:lpstr>Nielsen's evaluation phases (4)</vt:lpstr>
      <vt:lpstr>Nielsen’s heuristics</vt:lpstr>
      <vt:lpstr>Example Analysis</vt:lpstr>
      <vt:lpstr>Usability Study – Qualitative</vt:lpstr>
      <vt:lpstr>Direct observation</vt:lpstr>
      <vt:lpstr>Be prepared!</vt:lpstr>
      <vt:lpstr>Creating tasks</vt:lpstr>
      <vt:lpstr>Recording observations</vt:lpstr>
      <vt:lpstr>Simple observation method</vt:lpstr>
      <vt:lpstr>The think aloud method</vt:lpstr>
      <vt:lpstr>Facilitator’s Roles</vt:lpstr>
      <vt:lpstr>The Constructive Interaction Method</vt:lpstr>
      <vt:lpstr>Debriefing</vt:lpstr>
      <vt:lpstr>Quick Study Option 1</vt:lpstr>
      <vt:lpstr>PowerPoint Presentation</vt:lpstr>
      <vt:lpstr>Quick Study Option 2</vt:lpstr>
      <vt:lpstr>Interviews</vt:lpstr>
      <vt:lpstr>Leading questions</vt:lpstr>
      <vt:lpstr>Questionnaires and surveys I</vt:lpstr>
      <vt:lpstr>Open ended questions</vt:lpstr>
      <vt:lpstr>Caveats…</vt:lpstr>
      <vt:lpstr>Questionnaires and surveys</vt:lpstr>
      <vt:lpstr>Questionnaires and surveys II</vt:lpstr>
      <vt:lpstr>Closed questions</vt:lpstr>
      <vt:lpstr>Style of closed question: Scalar</vt:lpstr>
      <vt:lpstr>Style of closed question: Multi-choice</vt:lpstr>
      <vt:lpstr>Style of closed question: Ranked choice</vt:lpstr>
    </vt:vector>
  </TitlesOfParts>
  <Company>UMD-CSD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Ben Bederson</dc:creator>
  <cp:lastModifiedBy>Jennifer Golbeck</cp:lastModifiedBy>
  <cp:revision>207</cp:revision>
  <dcterms:created xsi:type="dcterms:W3CDTF">2011-09-05T00:09:33Z</dcterms:created>
  <dcterms:modified xsi:type="dcterms:W3CDTF">2015-09-24T14:36:12Z</dcterms:modified>
</cp:coreProperties>
</file>