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29" r:id="rId2"/>
    <p:sldId id="306" r:id="rId3"/>
    <p:sldId id="308" r:id="rId4"/>
    <p:sldId id="325" r:id="rId5"/>
    <p:sldId id="328" r:id="rId6"/>
    <p:sldId id="327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8" r:id="rId15"/>
    <p:sldId id="320" r:id="rId16"/>
    <p:sldId id="332" r:id="rId17"/>
    <p:sldId id="333" r:id="rId18"/>
    <p:sldId id="334" r:id="rId19"/>
    <p:sldId id="319" r:id="rId20"/>
    <p:sldId id="338" r:id="rId21"/>
    <p:sldId id="321" r:id="rId22"/>
    <p:sldId id="326" r:id="rId23"/>
    <p:sldId id="316" r:id="rId24"/>
    <p:sldId id="330" r:id="rId25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5" autoAdjust="0"/>
    <p:restoredTop sz="73585" autoAdjust="0"/>
  </p:normalViewPr>
  <p:slideViewPr>
    <p:cSldViewPr>
      <p:cViewPr varScale="1">
        <p:scale>
          <a:sx n="74" d="100"/>
          <a:sy n="74" d="100"/>
        </p:scale>
        <p:origin x="-17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38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8" tIns="48309" rIns="96618" bIns="48309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8" tIns="48309" rIns="96618" bIns="48309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8" tIns="48309" rIns="96618" bIns="48309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8" tIns="48309" rIns="96618" bIns="48309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B58D29BB-B552-48D9-9EF5-4F472243E6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1389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8" tIns="48309" rIns="96618" bIns="48309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8" tIns="48309" rIns="96618" bIns="48309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8" tIns="48309" rIns="96618" bIns="483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8" tIns="48309" rIns="96618" bIns="48309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8" tIns="48309" rIns="96618" bIns="48309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D85C03C6-FB75-4A15-B91E-B38DE0FBD4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8488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The act of getting a phd is to know absolutely everything about nothing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21C5D6-5E5B-4064-84B8-A1CFFDD8A23E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3AE532-B496-4DA0-9650-9961C3D247BF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How might you handle learning effects?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628570-B213-425B-8314-05A4251EC3B4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Hypothesis:</a:t>
            </a:r>
            <a:r>
              <a:rPr lang="en-US" baseline="0" smtClean="0"/>
              <a:t> landmarks will help, and thus decrease the benefit of animation</a:t>
            </a:r>
          </a:p>
          <a:p>
            <a:pPr eaLnBrk="1" hangingPunct="1"/>
            <a:r>
              <a:rPr lang="en-US" baseline="0" smtClean="0"/>
              <a:t>2 reading tasks, 1 counting task</a:t>
            </a:r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A84F8D-D49F-434D-A63C-FD88CBC7E96D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7EB6B5-41A1-41FB-9C87-FB5CAFA0630D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People not confortable with aparatus</a:t>
            </a:r>
          </a:p>
          <a:p>
            <a:pPr eaLnBrk="1" hangingPunct="1"/>
            <a:r>
              <a:rPr lang="en-US" smtClean="0"/>
              <a:t>People tricking the logging mechanism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11D74C-9898-4E55-9B89-8DBB5F544A88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D68809-7304-45A1-A9CC-922B9600F2C0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D68809-7304-45A1-A9CC-922B9600F2C0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97B475-5F31-4136-9713-F1EFAB85EC9E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Two-tail: Effect found if the value of the statistic</a:t>
            </a:r>
            <a:r>
              <a:rPr lang="en-US" baseline="0"/>
              <a:t> is either sufficiently large or small.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5C03C6-FB75-4A15-B91E-B38DE0FBD4F7}" type="slidenum">
              <a:rPr lang="en-US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2991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D2FB80-8B7A-4529-8101-C4BD94678B6A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50F85C-0317-4F9B-81F0-A018CE268EB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Goal</a:t>
            </a:r>
            <a:r>
              <a:rPr lang="en-US" baseline="0" dirty="0" smtClean="0"/>
              <a:t> of controlled experiments is to know that results aren’t due to chance</a:t>
            </a:r>
          </a:p>
          <a:p>
            <a:pPr eaLnBrk="1" hangingPunct="1"/>
            <a:endParaRPr lang="en-US" baseline="0" dirty="0" smtClean="0"/>
          </a:p>
          <a:p>
            <a:pPr eaLnBrk="1" hangingPunct="1"/>
            <a:r>
              <a:rPr lang="en-US" baseline="0" dirty="0" smtClean="0"/>
              <a:t>Example: Does caffeine intake affect the ability of people to recall a list of words?</a:t>
            </a:r>
          </a:p>
          <a:p>
            <a:pPr eaLnBrk="1" hangingPunct="1"/>
            <a:r>
              <a:rPr lang="en-US" baseline="0" dirty="0" smtClean="0"/>
              <a:t>	independent variable: caffeine intake</a:t>
            </a:r>
          </a:p>
          <a:p>
            <a:pPr eaLnBrk="1" hangingPunct="1"/>
            <a:r>
              <a:rPr lang="en-US" baseline="0" dirty="0" smtClean="0"/>
              <a:t>	dependent variable: ability to recall the words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592C0D-15F4-467F-B163-F3DA9426A320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F9D523-A188-4037-9884-A9DD1D4B69C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52764-B369-4CFF-A626-166E7E5DC859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Non-reliable:</a:t>
            </a:r>
          </a:p>
          <a:p>
            <a:pPr eaLnBrk="1" hangingPunct="1"/>
            <a:r>
              <a:rPr lang="en-US" dirty="0" smtClean="0"/>
              <a:t>  * Time</a:t>
            </a:r>
            <a:r>
              <a:rPr lang="en-US" baseline="0" dirty="0" smtClean="0"/>
              <a:t> of day biased results (confounding variable)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Invalid:</a:t>
            </a:r>
          </a:p>
          <a:p>
            <a:pPr eaLnBrk="1" hangingPunct="1"/>
            <a:r>
              <a:rPr lang="en-US" dirty="0" smtClean="0"/>
              <a:t>  * Undergrads not representative of actual</a:t>
            </a:r>
            <a:r>
              <a:rPr lang="en-US" baseline="0" dirty="0" smtClean="0"/>
              <a:t> market</a:t>
            </a:r>
          </a:p>
          <a:p>
            <a:pPr eaLnBrk="1" hangingPunct="1"/>
            <a:r>
              <a:rPr lang="en-US" baseline="0" dirty="0" smtClean="0"/>
              <a:t>  * Clicking rapidly between items disregarded time to think about how to use calculator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EBA0EF-9C9E-4DE1-8515-2B9AE70DF02D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06DF1E-7D79-4079-A8B4-DFAF870FD987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14F312-CB81-41C8-AAAC-FB8751EE1360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8DB4BC-2C7E-495E-ADAC-7C86E5291986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C398FA-72BC-44D3-8ABA-525DCD6821A2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E31831"/>
          </a:solidFill>
          <a:ln w="38100">
            <a:solidFill>
              <a:srgbClr val="E3183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solidFill>
            <a:schemeClr val="bg1"/>
          </a:solidFill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latin typeface="Optima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152400" y="6240463"/>
            <a:ext cx="557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fld id="{B39BF50A-D7AD-9443-A291-DA5812612629}" type="slidenum">
              <a:rPr lang="en-US">
                <a:latin typeface="Optima" charset="0"/>
              </a:rPr>
              <a:pPr>
                <a:defRPr/>
              </a:pPr>
              <a:t>‹#›</a:t>
            </a:fld>
            <a:endParaRPr lang="en-US">
              <a:latin typeface="Optima" charset="0"/>
            </a:endParaRPr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0" y="884238"/>
            <a:ext cx="1752600" cy="140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0" descr="fac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58200" y="228600"/>
            <a:ext cx="4635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E31831"/>
          </a:solidFill>
          <a:ln w="38100">
            <a:solidFill>
              <a:srgbClr val="E3183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solidFill>
            <a:schemeClr val="bg1"/>
          </a:solidFill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latin typeface="Optima" charset="0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52400" y="6240463"/>
            <a:ext cx="557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fld id="{E0B62D32-1668-0849-AAA1-3C49CACADA4A}" type="slidenum">
              <a:rPr lang="en-US">
                <a:latin typeface="Optima" charset="0"/>
              </a:rPr>
              <a:pPr>
                <a:defRPr/>
              </a:pPr>
              <a:t>‹#›</a:t>
            </a:fld>
            <a:endParaRPr lang="en-US">
              <a:latin typeface="Optima" charset="0"/>
            </a:endParaRPr>
          </a:p>
        </p:txBody>
      </p:sp>
      <p:pic>
        <p:nvPicPr>
          <p:cNvPr id="1033" name="Picture 9" descr="face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458200" y="228600"/>
            <a:ext cx="4635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xmlns:p14="http://schemas.microsoft.com/office/powerpoint/2010/main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Optima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Optima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Optima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Optima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Optima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Optima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Optima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Opti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gi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4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portal.acm.org/citation.cfm?doid=1056808.1057068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Qualitative vs. Quantitative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Qualitative: Develop understanding of human experience</a:t>
            </a:r>
          </a:p>
          <a:p>
            <a:r>
              <a:rPr lang="en-US" sz="2800" dirty="0" smtClean="0"/>
              <a:t>Quantitative: Objectively measure human performance</a:t>
            </a:r>
          </a:p>
          <a:p>
            <a:endParaRPr lang="en-US" sz="2800" dirty="0" smtClean="0"/>
          </a:p>
          <a:p>
            <a:r>
              <a:rPr lang="en-US" sz="2800" dirty="0" smtClean="0"/>
              <a:t>Less about more vs. more about less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pPr>
              <a:buFontTx/>
              <a:buNone/>
            </a:pPr>
            <a:r>
              <a:rPr lang="en-US" sz="2800" dirty="0" smtClean="0"/>
              <a:t>When are each appropriate?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124200" y="304800"/>
            <a:ext cx="35040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Slides taken from Ben </a:t>
            </a:r>
            <a:r>
              <a:rPr lang="en-US" sz="2000" dirty="0" err="1" smtClean="0"/>
              <a:t>Bederson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mtClean="0"/>
              <a:t>Design the experimental protocol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z="2000" dirty="0" smtClean="0"/>
              <a:t>Between or within subjects?</a:t>
            </a:r>
          </a:p>
          <a:p>
            <a:pPr lvl="1"/>
            <a:r>
              <a:rPr lang="en-US" sz="1800" dirty="0" smtClean="0"/>
              <a:t>Between subjects: each subject runs one condition</a:t>
            </a:r>
          </a:p>
          <a:p>
            <a:pPr lvl="2">
              <a:buNone/>
            </a:pPr>
            <a:r>
              <a:rPr lang="en-US" sz="1600" dirty="0" smtClean="0"/>
              <a:t>-   Need more subjects</a:t>
            </a:r>
          </a:p>
          <a:p>
            <a:pPr lvl="2">
              <a:buFontTx/>
              <a:buChar char="-"/>
            </a:pPr>
            <a:r>
              <a:rPr lang="en-US" sz="1600" dirty="0" smtClean="0"/>
              <a:t>Difference between subjects might introduce a bias</a:t>
            </a:r>
          </a:p>
          <a:p>
            <a:pPr lvl="2">
              <a:buNone/>
            </a:pPr>
            <a:r>
              <a:rPr lang="en-US" sz="1600" dirty="0" smtClean="0"/>
              <a:t>+ No learning effects across conditions</a:t>
            </a:r>
          </a:p>
          <a:p>
            <a:pPr lvl="1"/>
            <a:r>
              <a:rPr lang="en-US" sz="1800" dirty="0" smtClean="0"/>
              <a:t>Within subjects: each subject runs several conditions</a:t>
            </a:r>
          </a:p>
          <a:p>
            <a:pPr lvl="2">
              <a:buNone/>
            </a:pPr>
            <a:r>
              <a:rPr lang="en-US" sz="1600" dirty="0" smtClean="0"/>
              <a:t>+ Need fewer subjects </a:t>
            </a:r>
          </a:p>
          <a:p>
            <a:pPr lvl="2">
              <a:buNone/>
            </a:pPr>
            <a:r>
              <a:rPr lang="en-US" sz="1600" dirty="0" smtClean="0"/>
              <a:t>+ No bias across participants</a:t>
            </a:r>
          </a:p>
          <a:p>
            <a:pPr lvl="2">
              <a:buFontTx/>
              <a:buChar char="-"/>
            </a:pPr>
            <a:r>
              <a:rPr lang="en-US" sz="1600" dirty="0" smtClean="0"/>
              <a:t>Possible learning effect across conditions</a:t>
            </a:r>
          </a:p>
          <a:p>
            <a:pPr lvl="1">
              <a:buFontTx/>
              <a:buChar char="-"/>
            </a:pPr>
            <a:endParaRPr lang="en-US" sz="1800" dirty="0" smtClean="0"/>
          </a:p>
          <a:p>
            <a:r>
              <a:rPr lang="en-US" sz="2000" dirty="0" smtClean="0"/>
              <a:t>Which tasks?</a:t>
            </a:r>
          </a:p>
          <a:p>
            <a:pPr lvl="1"/>
            <a:r>
              <a:rPr lang="en-US" sz="1800" dirty="0" smtClean="0"/>
              <a:t>Must reflect the hypothesis</a:t>
            </a:r>
          </a:p>
          <a:p>
            <a:pPr lvl="1"/>
            <a:r>
              <a:rPr lang="en-US" sz="1800" dirty="0" smtClean="0"/>
              <a:t>Must avoid bias</a:t>
            </a:r>
          </a:p>
          <a:p>
            <a:pPr lvl="2"/>
            <a:r>
              <a:rPr lang="en-US" sz="1600" dirty="0" smtClean="0"/>
              <a:t>Instructions, ordering…</a:t>
            </a:r>
          </a:p>
          <a:p>
            <a:pPr lvl="2"/>
            <a:r>
              <a:rPr lang="en-US" sz="1600" dirty="0" smtClean="0"/>
              <a:t>In doubt, always favor the null hypothesis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Design the experimental protocol</a:t>
            </a:r>
          </a:p>
        </p:txBody>
      </p:sp>
      <p:sp>
        <p:nvSpPr>
          <p:cNvPr id="3604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 smtClean="0"/>
              <a:t>Running Example:</a:t>
            </a:r>
            <a:endParaRPr lang="en-US" sz="3200" dirty="0" smtClean="0"/>
          </a:p>
          <a:p>
            <a:pPr lvl="1"/>
            <a:r>
              <a:rPr lang="en-US" dirty="0" smtClean="0"/>
              <a:t>Reading while scrolling</a:t>
            </a:r>
          </a:p>
        </p:txBody>
      </p:sp>
      <p:pic>
        <p:nvPicPr>
          <p:cNvPr id="5" name="Content Placeholder 3" descr="animation-unstructured-tex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533400" y="2743200"/>
            <a:ext cx="2133600" cy="364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animation-structured-tex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24200" y="2743200"/>
            <a:ext cx="3067050" cy="3657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 descr="animation-symbol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705600" y="1143000"/>
            <a:ext cx="2133600" cy="5172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mtClean="0"/>
              <a:t>Chose the user population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sz="2800" dirty="0" smtClean="0"/>
              <a:t>Pick a well balanced sample</a:t>
            </a:r>
          </a:p>
          <a:p>
            <a:pPr lvl="1"/>
            <a:r>
              <a:rPr lang="en-US" sz="2400" dirty="0" smtClean="0"/>
              <a:t>Novices, experts, average</a:t>
            </a:r>
          </a:p>
          <a:p>
            <a:pPr lvl="1"/>
            <a:r>
              <a:rPr lang="en-US" sz="2400" dirty="0" smtClean="0"/>
              <a:t>Age group</a:t>
            </a:r>
          </a:p>
          <a:p>
            <a:pPr lvl="1"/>
            <a:r>
              <a:rPr lang="en-US" sz="2400" dirty="0" smtClean="0"/>
              <a:t>Gender…</a:t>
            </a:r>
          </a:p>
          <a:p>
            <a:endParaRPr lang="en-US" sz="2800" dirty="0" smtClean="0"/>
          </a:p>
          <a:p>
            <a:r>
              <a:rPr lang="en-US" sz="2800" dirty="0" smtClean="0"/>
              <a:t>Population group may be one of the independent variables</a:t>
            </a:r>
          </a:p>
          <a:p>
            <a:endParaRPr lang="en-US" sz="2800" dirty="0" smtClean="0"/>
          </a:p>
          <a:p>
            <a:r>
              <a:rPr lang="en-US" sz="2800" dirty="0" smtClean="0"/>
              <a:t>Running example</a:t>
            </a:r>
          </a:p>
          <a:p>
            <a:pPr lvl="1"/>
            <a:r>
              <a:rPr lang="en-US" sz="2400" dirty="0" smtClean="0"/>
              <a:t>Varied population, did not control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 the experiment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Always run pilots first!</a:t>
            </a:r>
          </a:p>
          <a:p>
            <a:pPr lvl="1"/>
            <a:r>
              <a:rPr lang="en-US" sz="2000" dirty="0" smtClean="0"/>
              <a:t>There are always unexpected problem!</a:t>
            </a:r>
          </a:p>
          <a:p>
            <a:pPr lvl="1"/>
            <a:r>
              <a:rPr lang="en-US" sz="2000" dirty="0" smtClean="0"/>
              <a:t>When the experiment has started you cannot pick and choose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Use a check-list so that all subjects follow the same steps</a:t>
            </a:r>
          </a:p>
          <a:p>
            <a:endParaRPr lang="en-US" sz="2400" dirty="0" smtClean="0"/>
          </a:p>
          <a:p>
            <a:r>
              <a:rPr lang="en-US" sz="2400" dirty="0" smtClean="0"/>
              <a:t>IRB - Don’t forget the consent form!</a:t>
            </a:r>
          </a:p>
          <a:p>
            <a:endParaRPr lang="en-US" sz="2400" dirty="0" smtClean="0"/>
          </a:p>
          <a:p>
            <a:r>
              <a:rPr lang="en-US" sz="2400" dirty="0" smtClean="0"/>
              <a:t>Don’t forget to debrief each subject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Run statistical analysis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8153400" cy="4953000"/>
          </a:xfrm>
        </p:spPr>
        <p:txBody>
          <a:bodyPr/>
          <a:lstStyle/>
          <a:p>
            <a:r>
              <a:rPr lang="en-US" sz="2400" dirty="0" smtClean="0"/>
              <a:t>Properties of our result data</a:t>
            </a:r>
          </a:p>
          <a:p>
            <a:pPr lvl="1"/>
            <a:r>
              <a:rPr lang="en-US" sz="2000" dirty="0" smtClean="0"/>
              <a:t>Mean, variance…</a:t>
            </a:r>
          </a:p>
          <a:p>
            <a:endParaRPr lang="en-US" sz="2400" dirty="0" smtClean="0"/>
          </a:p>
          <a:p>
            <a:r>
              <a:rPr lang="en-US" sz="2400" dirty="0" smtClean="0"/>
              <a:t>How different data sets relate to each other</a:t>
            </a:r>
          </a:p>
          <a:p>
            <a:pPr lvl="1"/>
            <a:r>
              <a:rPr lang="en-US" sz="2000" dirty="0" smtClean="0"/>
              <a:t>Are we sampling from similar of different distributions?</a:t>
            </a:r>
          </a:p>
          <a:p>
            <a:endParaRPr lang="en-US" sz="2400" dirty="0" smtClean="0"/>
          </a:p>
          <a:p>
            <a:r>
              <a:rPr lang="en-US" sz="2400" dirty="0" smtClean="0"/>
              <a:t>Probability that our claims are correct</a:t>
            </a:r>
          </a:p>
          <a:p>
            <a:pPr lvl="1"/>
            <a:r>
              <a:rPr lang="en-US" sz="2000" dirty="0" smtClean="0"/>
              <a:t>Statistical significance:</a:t>
            </a:r>
          </a:p>
          <a:p>
            <a:pPr algn="ctr">
              <a:buFontTx/>
              <a:buNone/>
            </a:pPr>
            <a:r>
              <a:rPr lang="en-US" sz="1400" dirty="0" smtClean="0"/>
              <a:t>“The hypothesis that technique X is faster is accepted (p &lt; .05)”</a:t>
            </a:r>
          </a:p>
          <a:p>
            <a:pPr lvl="1">
              <a:buFontTx/>
              <a:buNone/>
            </a:pPr>
            <a:r>
              <a:rPr lang="en-US" sz="2000" dirty="0" smtClean="0"/>
              <a:t>	means that there is a higher than 95% chance the hypothesis is true</a:t>
            </a:r>
          </a:p>
          <a:p>
            <a:pPr lvl="1"/>
            <a:r>
              <a:rPr lang="en-US" sz="2000" dirty="0" smtClean="0"/>
              <a:t>Typical levels are .05 and .01 level </a:t>
            </a:r>
          </a:p>
          <a:p>
            <a:pPr lvl="1"/>
            <a:r>
              <a:rPr lang="en-US" sz="2000" dirty="0" smtClean="0"/>
              <a:t>These levels are socially determined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Statistical tools I - Descriptive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idx="1"/>
          </p:nvPr>
        </p:nvSpPr>
        <p:spPr>
          <a:xfrm>
            <a:off x="381000" y="1524000"/>
            <a:ext cx="7772400" cy="4114800"/>
          </a:xfrm>
        </p:spPr>
        <p:txBody>
          <a:bodyPr/>
          <a:lstStyle/>
          <a:p>
            <a:r>
              <a:rPr lang="en-US" sz="2800" dirty="0" smtClean="0"/>
              <a:t>Mean</a:t>
            </a:r>
          </a:p>
          <a:p>
            <a:pPr lvl="1"/>
            <a:r>
              <a:rPr lang="en-US" sz="2200" dirty="0" smtClean="0"/>
              <a:t>Average</a:t>
            </a:r>
          </a:p>
          <a:p>
            <a:r>
              <a:rPr lang="en-US" sz="2800" dirty="0" smtClean="0"/>
              <a:t>Median</a:t>
            </a:r>
          </a:p>
          <a:p>
            <a:pPr lvl="1"/>
            <a:r>
              <a:rPr lang="en-US" sz="2200" dirty="0" smtClean="0"/>
              <a:t>Central value</a:t>
            </a:r>
            <a:endParaRPr lang="en-US" sz="2800" dirty="0" smtClean="0"/>
          </a:p>
          <a:p>
            <a:r>
              <a:rPr lang="en-US" sz="2800" dirty="0" smtClean="0"/>
              <a:t>Standard Deviation</a:t>
            </a:r>
            <a:endParaRPr lang="en-US" sz="1400" dirty="0" smtClean="0"/>
          </a:p>
          <a:p>
            <a:pPr lvl="1"/>
            <a:r>
              <a:rPr lang="en-US" sz="2200" dirty="0" smtClean="0"/>
              <a:t>Measure  of</a:t>
            </a:r>
            <a:br>
              <a:rPr lang="en-US" sz="2200" dirty="0" smtClean="0"/>
            </a:br>
            <a:r>
              <a:rPr lang="en-US" sz="2200" dirty="0" smtClean="0"/>
              <a:t>variation</a:t>
            </a:r>
          </a:p>
        </p:txBody>
      </p:sp>
      <p:sp>
        <p:nvSpPr>
          <p:cNvPr id="19461" name="Rectangle 6"/>
          <p:cNvSpPr>
            <a:spLocks noChangeArrowheads="1"/>
          </p:cNvSpPr>
          <p:nvPr/>
        </p:nvSpPr>
        <p:spPr bwMode="auto">
          <a:xfrm>
            <a:off x="5867400" y="3810000"/>
            <a:ext cx="838200" cy="381000"/>
          </a:xfrm>
          <a:prstGeom prst="rect">
            <a:avLst/>
          </a:prstGeom>
          <a:solidFill>
            <a:srgbClr val="FFFFFF"/>
          </a:solidFill>
          <a:ln w="12699">
            <a:noFill/>
            <a:miter lim="800000"/>
            <a:headEnd type="none" w="sm" len="sm"/>
            <a:tailEnd type="none" w="sm" len="sm"/>
          </a:ln>
        </p:spPr>
        <p:txBody>
          <a:bodyPr wrap="none" lIns="92075" tIns="46038" rIns="92075" bIns="46038" anchor="ctr">
            <a:spAutoFit/>
          </a:bodyPr>
          <a:lstStyle/>
          <a:p>
            <a:endParaRPr lang="en-US"/>
          </a:p>
        </p:txBody>
      </p:sp>
      <p:pic>
        <p:nvPicPr>
          <p:cNvPr id="10" name="Picture 9" descr="std dev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92856" y="4083269"/>
            <a:ext cx="6651144" cy="2774731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3600" dirty="0" smtClean="0"/>
              <a:t>Statistical tools I - Descriptive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idx="1"/>
          </p:nvPr>
        </p:nvSpPr>
        <p:spPr>
          <a:xfrm>
            <a:off x="685800" y="1066800"/>
            <a:ext cx="7772400" cy="4114800"/>
          </a:xfrm>
        </p:spPr>
        <p:txBody>
          <a:bodyPr/>
          <a:lstStyle/>
          <a:p>
            <a:r>
              <a:rPr lang="en-US" sz="2800" dirty="0" smtClean="0"/>
              <a:t>Correlation</a:t>
            </a:r>
          </a:p>
          <a:p>
            <a:pPr lvl="1"/>
            <a:r>
              <a:rPr lang="en-US" sz="2000" dirty="0" smtClean="0"/>
              <a:t>Measure the extent to which 2 concepts are related</a:t>
            </a:r>
          </a:p>
          <a:p>
            <a:pPr lvl="1"/>
            <a:r>
              <a:rPr lang="en-US" sz="2000" dirty="0" smtClean="0"/>
              <a:t>Caveats</a:t>
            </a:r>
          </a:p>
          <a:p>
            <a:pPr lvl="2"/>
            <a:r>
              <a:rPr lang="en-US" sz="2000" dirty="0" smtClean="0"/>
              <a:t>Correlation does not imply cause and effect (hidden variable)</a:t>
            </a:r>
          </a:p>
          <a:p>
            <a:pPr lvl="3"/>
            <a:r>
              <a:rPr lang="en-US" sz="1600" dirty="0" smtClean="0"/>
              <a:t>Ice cream consumption and drowning</a:t>
            </a:r>
          </a:p>
          <a:p>
            <a:pPr lvl="3"/>
            <a:r>
              <a:rPr lang="en-US" sz="1600" dirty="0" smtClean="0"/>
              <a:t>Third variable problem</a:t>
            </a:r>
          </a:p>
          <a:p>
            <a:pPr lvl="3"/>
            <a:r>
              <a:rPr lang="en-US" sz="1600" dirty="0" smtClean="0"/>
              <a:t>Directionality problem</a:t>
            </a:r>
          </a:p>
          <a:p>
            <a:pPr lvl="2"/>
            <a:r>
              <a:rPr lang="en-US" sz="2000" dirty="0" smtClean="0"/>
              <a:t>Need a large enough group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r = 0 (no correlation)</a:t>
            </a:r>
          </a:p>
          <a:p>
            <a:pPr lvl="1">
              <a:buNone/>
            </a:pPr>
            <a:r>
              <a:rPr lang="en-US" sz="2000" dirty="0" smtClean="0"/>
              <a:t>	r = 1 (positively correlated)</a:t>
            </a:r>
          </a:p>
          <a:p>
            <a:pPr lvl="1">
              <a:buNone/>
            </a:pPr>
            <a:r>
              <a:rPr lang="en-US" sz="2000" dirty="0" smtClean="0"/>
              <a:t>	r = -1 (negatively correlated)</a:t>
            </a:r>
          </a:p>
        </p:txBody>
      </p:sp>
      <p:sp>
        <p:nvSpPr>
          <p:cNvPr id="19461" name="Rectangle 6"/>
          <p:cNvSpPr>
            <a:spLocks noChangeArrowheads="1"/>
          </p:cNvSpPr>
          <p:nvPr/>
        </p:nvSpPr>
        <p:spPr bwMode="auto">
          <a:xfrm>
            <a:off x="5867400" y="3810000"/>
            <a:ext cx="838200" cy="381000"/>
          </a:xfrm>
          <a:prstGeom prst="rect">
            <a:avLst/>
          </a:prstGeom>
          <a:solidFill>
            <a:srgbClr val="FFFFFF"/>
          </a:solidFill>
          <a:ln w="12699">
            <a:noFill/>
            <a:miter lim="800000"/>
            <a:headEnd type="none" w="sm" len="sm"/>
            <a:tailEnd type="none" w="sm" len="sm"/>
          </a:ln>
        </p:spPr>
        <p:txBody>
          <a:bodyPr wrap="none" lIns="92075" tIns="46038" rIns="92075" bIns="46038" anchor="ctr">
            <a:spAutoFit/>
          </a:bodyPr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b="67857"/>
          <a:stretch>
            <a:fillRect/>
          </a:stretch>
        </p:blipFill>
        <p:spPr bwMode="auto">
          <a:xfrm>
            <a:off x="838200" y="5715000"/>
            <a:ext cx="733777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4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4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Example (random data)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5715000"/>
          </a:xfrm>
        </p:spPr>
        <p:txBody>
          <a:bodyPr>
            <a:normAutofit fontScale="40000" lnSpcReduction="20000"/>
          </a:bodyPr>
          <a:lstStyle/>
          <a:p>
            <a:pPr>
              <a:buNone/>
              <a:tabLst>
                <a:tab pos="850900" algn="l"/>
                <a:tab pos="1765300" algn="l"/>
              </a:tabLst>
            </a:pPr>
            <a:r>
              <a:rPr lang="en-US" b="1" dirty="0" smtClean="0"/>
              <a:t>Height  	Self Esteem</a:t>
            </a:r>
          </a:p>
          <a:p>
            <a:pPr>
              <a:buNone/>
              <a:tabLst>
                <a:tab pos="850900" algn="l"/>
                <a:tab pos="1765300" algn="l"/>
              </a:tabLst>
            </a:pPr>
            <a:r>
              <a:rPr lang="en-US" dirty="0" smtClean="0"/>
              <a:t>68 		4.1</a:t>
            </a:r>
          </a:p>
          <a:p>
            <a:pPr>
              <a:buNone/>
              <a:tabLst>
                <a:tab pos="850900" algn="l"/>
                <a:tab pos="1765300" algn="l"/>
              </a:tabLst>
            </a:pPr>
            <a:r>
              <a:rPr lang="en-US" dirty="0" smtClean="0"/>
              <a:t>71 		4.6</a:t>
            </a:r>
          </a:p>
          <a:p>
            <a:pPr>
              <a:buNone/>
              <a:tabLst>
                <a:tab pos="850900" algn="l"/>
                <a:tab pos="1765300" algn="l"/>
              </a:tabLst>
            </a:pPr>
            <a:r>
              <a:rPr lang="en-US" dirty="0" smtClean="0"/>
              <a:t>62 		3.8</a:t>
            </a:r>
          </a:p>
          <a:p>
            <a:pPr>
              <a:buNone/>
              <a:tabLst>
                <a:tab pos="850900" algn="l"/>
                <a:tab pos="1765300" algn="l"/>
              </a:tabLst>
            </a:pPr>
            <a:r>
              <a:rPr lang="en-US" dirty="0" smtClean="0"/>
              <a:t>75 		4.4</a:t>
            </a:r>
          </a:p>
          <a:p>
            <a:pPr>
              <a:buNone/>
              <a:tabLst>
                <a:tab pos="850900" algn="l"/>
                <a:tab pos="1765300" algn="l"/>
              </a:tabLst>
            </a:pPr>
            <a:r>
              <a:rPr lang="en-US" dirty="0" smtClean="0"/>
              <a:t>58 		3.2</a:t>
            </a:r>
          </a:p>
          <a:p>
            <a:pPr>
              <a:buNone/>
              <a:tabLst>
                <a:tab pos="850900" algn="l"/>
                <a:tab pos="1765300" algn="l"/>
              </a:tabLst>
            </a:pPr>
            <a:r>
              <a:rPr lang="en-US" dirty="0" smtClean="0"/>
              <a:t>60 		3.1</a:t>
            </a:r>
          </a:p>
          <a:p>
            <a:pPr>
              <a:buNone/>
              <a:tabLst>
                <a:tab pos="850900" algn="l"/>
                <a:tab pos="1765300" algn="l"/>
              </a:tabLst>
            </a:pPr>
            <a:r>
              <a:rPr lang="en-US" dirty="0" smtClean="0"/>
              <a:t>67 		3.8</a:t>
            </a:r>
          </a:p>
          <a:p>
            <a:pPr>
              <a:buNone/>
              <a:tabLst>
                <a:tab pos="850900" algn="l"/>
                <a:tab pos="1765300" algn="l"/>
              </a:tabLst>
            </a:pPr>
            <a:r>
              <a:rPr lang="en-US" dirty="0" smtClean="0"/>
              <a:t>68 		4.1</a:t>
            </a:r>
          </a:p>
          <a:p>
            <a:pPr>
              <a:buNone/>
              <a:tabLst>
                <a:tab pos="850900" algn="l"/>
                <a:tab pos="1765300" algn="l"/>
              </a:tabLst>
            </a:pPr>
            <a:r>
              <a:rPr lang="en-US" dirty="0" smtClean="0"/>
              <a:t>71 		4.3</a:t>
            </a:r>
          </a:p>
          <a:p>
            <a:pPr>
              <a:buNone/>
              <a:tabLst>
                <a:tab pos="850900" algn="l"/>
                <a:tab pos="1765300" algn="l"/>
              </a:tabLst>
            </a:pPr>
            <a:r>
              <a:rPr lang="en-US" dirty="0" smtClean="0"/>
              <a:t>69 		3.7</a:t>
            </a:r>
          </a:p>
          <a:p>
            <a:pPr>
              <a:buNone/>
              <a:tabLst>
                <a:tab pos="850900" algn="l"/>
                <a:tab pos="1765300" algn="l"/>
              </a:tabLst>
            </a:pPr>
            <a:r>
              <a:rPr lang="en-US" dirty="0" smtClean="0"/>
              <a:t>68 		3.5</a:t>
            </a:r>
          </a:p>
          <a:p>
            <a:pPr>
              <a:buNone/>
              <a:tabLst>
                <a:tab pos="850900" algn="l"/>
                <a:tab pos="1765300" algn="l"/>
              </a:tabLst>
            </a:pPr>
            <a:r>
              <a:rPr lang="en-US" dirty="0" smtClean="0"/>
              <a:t>67 		3.2</a:t>
            </a:r>
          </a:p>
          <a:p>
            <a:pPr>
              <a:buNone/>
              <a:tabLst>
                <a:tab pos="850900" algn="l"/>
                <a:tab pos="1765300" algn="l"/>
              </a:tabLst>
            </a:pPr>
            <a:r>
              <a:rPr lang="en-US" dirty="0" smtClean="0"/>
              <a:t>63 		3.7</a:t>
            </a:r>
          </a:p>
          <a:p>
            <a:pPr>
              <a:buNone/>
              <a:tabLst>
                <a:tab pos="850900" algn="l"/>
                <a:tab pos="1765300" algn="l"/>
              </a:tabLst>
            </a:pPr>
            <a:r>
              <a:rPr lang="en-US" dirty="0" smtClean="0"/>
              <a:t>62 		3.3</a:t>
            </a:r>
          </a:p>
          <a:p>
            <a:pPr>
              <a:buNone/>
              <a:tabLst>
                <a:tab pos="850900" algn="l"/>
                <a:tab pos="1765300" algn="l"/>
              </a:tabLst>
            </a:pPr>
            <a:r>
              <a:rPr lang="en-US" dirty="0" smtClean="0"/>
              <a:t>60 		3.4</a:t>
            </a:r>
          </a:p>
          <a:p>
            <a:pPr>
              <a:buNone/>
              <a:tabLst>
                <a:tab pos="850900" algn="l"/>
                <a:tab pos="1765300" algn="l"/>
              </a:tabLst>
            </a:pPr>
            <a:r>
              <a:rPr lang="en-US" dirty="0" smtClean="0"/>
              <a:t>63 		4.0</a:t>
            </a:r>
          </a:p>
          <a:p>
            <a:pPr>
              <a:buNone/>
              <a:tabLst>
                <a:tab pos="850900" algn="l"/>
                <a:tab pos="1765300" algn="l"/>
              </a:tabLst>
            </a:pPr>
            <a:r>
              <a:rPr lang="en-US" dirty="0" smtClean="0"/>
              <a:t>65 		4.1</a:t>
            </a:r>
          </a:p>
          <a:p>
            <a:pPr>
              <a:buNone/>
              <a:tabLst>
                <a:tab pos="850900" algn="l"/>
                <a:tab pos="1765300" algn="l"/>
              </a:tabLst>
            </a:pPr>
            <a:r>
              <a:rPr lang="en-US" dirty="0" smtClean="0"/>
              <a:t>67 		3.8</a:t>
            </a:r>
          </a:p>
          <a:p>
            <a:pPr>
              <a:buNone/>
              <a:tabLst>
                <a:tab pos="850900" algn="l"/>
                <a:tab pos="1765300" algn="l"/>
              </a:tabLst>
            </a:pPr>
            <a:r>
              <a:rPr lang="en-US" dirty="0" smtClean="0"/>
              <a:t>63 		3.4</a:t>
            </a:r>
          </a:p>
          <a:p>
            <a:pPr>
              <a:buNone/>
              <a:tabLst>
                <a:tab pos="850900" algn="l"/>
                <a:tab pos="1765300" algn="l"/>
              </a:tabLst>
            </a:pPr>
            <a:r>
              <a:rPr lang="en-US" dirty="0" smtClean="0"/>
              <a:t>61 		3.6</a:t>
            </a:r>
          </a:p>
          <a:p>
            <a:pPr>
              <a:buNone/>
              <a:tabLst>
                <a:tab pos="850900" algn="l"/>
                <a:tab pos="1765300" algn="l"/>
              </a:tabLst>
            </a:pPr>
            <a:endParaRPr lang="en-US" dirty="0" smtClean="0"/>
          </a:p>
          <a:p>
            <a:pPr>
              <a:buNone/>
              <a:tabLst>
                <a:tab pos="850900" algn="l"/>
                <a:tab pos="1765300" algn="l"/>
              </a:tabLst>
            </a:pPr>
            <a:r>
              <a:rPr lang="en-US" sz="3300" b="1" dirty="0" smtClean="0"/>
              <a:t>Mean	65.4	3.8</a:t>
            </a:r>
          </a:p>
          <a:p>
            <a:pPr>
              <a:buNone/>
              <a:tabLst>
                <a:tab pos="850900" algn="l"/>
                <a:tab pos="1765300" algn="l"/>
              </a:tabLst>
            </a:pPr>
            <a:r>
              <a:rPr lang="en-US" sz="3300" b="1" dirty="0"/>
              <a:t>Median	66.0	3.8</a:t>
            </a:r>
            <a:endParaRPr lang="en-US" sz="3300" b="1" dirty="0" smtClean="0"/>
          </a:p>
          <a:p>
            <a:pPr>
              <a:buNone/>
              <a:tabLst>
                <a:tab pos="850900" algn="l"/>
                <a:tab pos="1765300" algn="l"/>
              </a:tabLst>
            </a:pPr>
            <a:r>
              <a:rPr lang="en-US" sz="3300" b="1" dirty="0" smtClean="0"/>
              <a:t>SD		4.4	0.4</a:t>
            </a:r>
            <a:endParaRPr lang="en-US" sz="3300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1066800"/>
            <a:ext cx="4597400" cy="27686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4600" y="4025900"/>
            <a:ext cx="4597400" cy="27559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91200" y="914400"/>
            <a:ext cx="3245952" cy="23876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10201" y="3886200"/>
            <a:ext cx="3581400" cy="21559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562600"/>
            <a:ext cx="7772400" cy="5334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Correlation: r = 0.73</a:t>
            </a:r>
            <a:endParaRPr lang="en-US" dirty="0"/>
          </a:p>
        </p:txBody>
      </p:sp>
      <p:pic>
        <p:nvPicPr>
          <p:cNvPr id="4" name="Picture 3" descr="plo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47722" y="1519238"/>
            <a:ext cx="5719878" cy="40433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3600" dirty="0" smtClean="0"/>
              <a:t>Statistical tools II - Analytical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8153400" cy="4953000"/>
          </a:xfrm>
        </p:spPr>
        <p:txBody>
          <a:bodyPr/>
          <a:lstStyle/>
          <a:p>
            <a:r>
              <a:rPr lang="en-US" sz="2800" dirty="0" smtClean="0"/>
              <a:t>T-test</a:t>
            </a:r>
          </a:p>
          <a:p>
            <a:pPr lvl="1"/>
            <a:r>
              <a:rPr lang="en-US" sz="2000" dirty="0" smtClean="0"/>
              <a:t>Compare the mean of 2 populations</a:t>
            </a:r>
          </a:p>
          <a:p>
            <a:pPr lvl="2"/>
            <a:r>
              <a:rPr lang="en-US" sz="2000" dirty="0" smtClean="0"/>
              <a:t>Null hypothesis: no difference between means</a:t>
            </a:r>
          </a:p>
          <a:p>
            <a:pPr lvl="2"/>
            <a:r>
              <a:rPr lang="en-US" sz="2000" dirty="0" smtClean="0"/>
              <a:t>Can only examine a single independent variable</a:t>
            </a:r>
          </a:p>
          <a:p>
            <a:pPr lvl="2"/>
            <a:endParaRPr lang="en-US" sz="2000" dirty="0" smtClean="0"/>
          </a:p>
          <a:p>
            <a:pPr lvl="1"/>
            <a:r>
              <a:rPr lang="en-US" sz="2000" dirty="0" smtClean="0"/>
              <a:t>Assumptions</a:t>
            </a:r>
          </a:p>
          <a:p>
            <a:pPr lvl="2"/>
            <a:r>
              <a:rPr lang="en-US" sz="2000" dirty="0" smtClean="0"/>
              <a:t>Samples are normally distributed</a:t>
            </a:r>
          </a:p>
          <a:p>
            <a:pPr lvl="3"/>
            <a:r>
              <a:rPr lang="en-US" sz="1600" dirty="0" smtClean="0"/>
              <a:t>Very robust in practice</a:t>
            </a:r>
          </a:p>
          <a:p>
            <a:pPr lvl="2"/>
            <a:r>
              <a:rPr lang="en-US" sz="2000" dirty="0" smtClean="0"/>
              <a:t>Population variances are equal</a:t>
            </a:r>
          </a:p>
          <a:p>
            <a:pPr lvl="3"/>
            <a:r>
              <a:rPr lang="en-US" sz="1600" dirty="0" smtClean="0"/>
              <a:t>Reasonably robust for differing variances</a:t>
            </a:r>
          </a:p>
          <a:p>
            <a:pPr lvl="2"/>
            <a:r>
              <a:rPr lang="en-US" sz="2000" dirty="0" smtClean="0"/>
              <a:t>Individual observations in samples are independent</a:t>
            </a:r>
          </a:p>
          <a:p>
            <a:pPr lvl="3"/>
            <a:r>
              <a:rPr lang="en-US" sz="1600" dirty="0" smtClean="0"/>
              <a:t>Very important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mtClean="0"/>
              <a:t>Quantitative Evaluation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r>
              <a:rPr lang="en-US" sz="2800" dirty="0" smtClean="0"/>
              <a:t>Gather (performance) measurements</a:t>
            </a:r>
          </a:p>
          <a:p>
            <a:endParaRPr lang="en-US" sz="2800" dirty="0" smtClean="0"/>
          </a:p>
          <a:p>
            <a:r>
              <a:rPr lang="en-US" sz="2800" dirty="0" smtClean="0"/>
              <a:t>Methods</a:t>
            </a:r>
          </a:p>
          <a:p>
            <a:pPr lvl="1"/>
            <a:r>
              <a:rPr lang="en-US" sz="2400" dirty="0" smtClean="0"/>
              <a:t>User interaction collection (i.e., logging)</a:t>
            </a:r>
          </a:p>
          <a:p>
            <a:pPr lvl="2"/>
            <a:r>
              <a:rPr lang="en-US" sz="2000" dirty="0" smtClean="0"/>
              <a:t>Mouse clicks, keys pressed,…</a:t>
            </a:r>
          </a:p>
          <a:p>
            <a:pPr lvl="2"/>
            <a:r>
              <a:rPr lang="en-US" sz="2000" dirty="0" smtClean="0"/>
              <a:t>Data collected during system use</a:t>
            </a:r>
          </a:p>
          <a:p>
            <a:pPr lvl="3"/>
            <a:r>
              <a:rPr lang="en-US" sz="1800" dirty="0" smtClean="0"/>
              <a:t>Google, Amazon</a:t>
            </a:r>
          </a:p>
          <a:p>
            <a:pPr lvl="3"/>
            <a:endParaRPr lang="en-US" sz="1800" dirty="0" smtClean="0"/>
          </a:p>
          <a:p>
            <a:pPr lvl="1"/>
            <a:r>
              <a:rPr lang="en-US" sz="2400" dirty="0" smtClean="0"/>
              <a:t>Controlled experiments</a:t>
            </a:r>
          </a:p>
          <a:p>
            <a:pPr lvl="2"/>
            <a:r>
              <a:rPr lang="en-US" sz="2000" dirty="0" smtClean="0"/>
              <a:t>Set forth a testable hypothesis</a:t>
            </a:r>
          </a:p>
          <a:p>
            <a:pPr lvl="2"/>
            <a:r>
              <a:rPr lang="en-US" sz="2000" dirty="0" smtClean="0"/>
              <a:t>Manipulate one or more </a:t>
            </a:r>
            <a:r>
              <a:rPr lang="en-US" sz="2000" b="1" i="0" dirty="0" smtClean="0"/>
              <a:t>independent</a:t>
            </a:r>
            <a:r>
              <a:rPr lang="en-US" sz="2000" dirty="0" smtClean="0"/>
              <a:t> variable</a:t>
            </a:r>
          </a:p>
          <a:p>
            <a:pPr lvl="2"/>
            <a:r>
              <a:rPr lang="en-US" sz="2000" dirty="0" smtClean="0"/>
              <a:t>Observe effect on one or more </a:t>
            </a:r>
            <a:r>
              <a:rPr lang="en-US" sz="2000" b="1" i="0" dirty="0" smtClean="0"/>
              <a:t>dependent</a:t>
            </a:r>
            <a:r>
              <a:rPr lang="en-US" sz="2000" dirty="0" smtClean="0"/>
              <a:t> variable</a:t>
            </a:r>
          </a:p>
          <a:p>
            <a:pPr lvl="2"/>
            <a:r>
              <a:rPr lang="en-US" sz="2000" dirty="0" smtClean="0"/>
              <a:t>Can be reproduced by others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T-Tests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Increase statistical power by:</a:t>
            </a:r>
          </a:p>
          <a:p>
            <a:pPr lvl="1"/>
            <a:r>
              <a:rPr lang="en-US" dirty="0"/>
              <a:t>Increasing number of participants</a:t>
            </a:r>
          </a:p>
          <a:p>
            <a:pPr lvl="1"/>
            <a:r>
              <a:rPr lang="en-US" dirty="0"/>
              <a:t>Decreasing variance</a:t>
            </a:r>
          </a:p>
          <a:p>
            <a:pPr lvl="1"/>
            <a:r>
              <a:rPr lang="en-US" dirty="0"/>
              <a:t>Running 1-tail instead of 2-tail test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4114800"/>
            <a:ext cx="4876800" cy="217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74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3600" dirty="0" smtClean="0"/>
              <a:t>Statistical tool II - Analytical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8153400" cy="5410200"/>
          </a:xfrm>
        </p:spPr>
        <p:txBody>
          <a:bodyPr/>
          <a:lstStyle/>
          <a:p>
            <a:r>
              <a:rPr lang="en-US" sz="2800" dirty="0" smtClean="0"/>
              <a:t>ANOVA</a:t>
            </a:r>
          </a:p>
          <a:p>
            <a:pPr lvl="1"/>
            <a:r>
              <a:rPr lang="en-US" sz="2000" dirty="0" smtClean="0"/>
              <a:t>Single factor analysis of variance</a:t>
            </a:r>
          </a:p>
          <a:p>
            <a:pPr lvl="2"/>
            <a:r>
              <a:rPr lang="en-US" sz="2000" dirty="0" smtClean="0"/>
              <a:t>Compare three or more means</a:t>
            </a:r>
          </a:p>
          <a:p>
            <a:pPr lvl="1"/>
            <a:r>
              <a:rPr lang="en-US" sz="2000" dirty="0" smtClean="0"/>
              <a:t>Analysis of variance</a:t>
            </a:r>
          </a:p>
          <a:p>
            <a:pPr lvl="2"/>
            <a:r>
              <a:rPr lang="en-US" sz="2000" dirty="0" smtClean="0"/>
              <a:t>Compare relationship between many factors</a:t>
            </a:r>
          </a:p>
          <a:p>
            <a:pPr lvl="3"/>
            <a:r>
              <a:rPr lang="en-US" dirty="0" smtClean="0"/>
              <a:t>Beginners type at the same speed on all keyboards,</a:t>
            </a:r>
          </a:p>
          <a:p>
            <a:pPr lvl="3"/>
            <a:r>
              <a:rPr lang="en-US" dirty="0" smtClean="0"/>
              <a:t>Touch-typist type fastest on the qwerty</a:t>
            </a:r>
          </a:p>
          <a:p>
            <a:pPr lvl="3"/>
            <a:endParaRPr lang="en-US" dirty="0" smtClean="0"/>
          </a:p>
          <a:p>
            <a:endParaRPr lang="en-US" sz="1400" dirty="0" smtClean="0"/>
          </a:p>
          <a:p>
            <a:r>
              <a:rPr lang="en-US" sz="2800" dirty="0" smtClean="0"/>
              <a:t>Your protocol influences the kind of test you can use</a:t>
            </a:r>
          </a:p>
          <a:p>
            <a:pPr lvl="1"/>
            <a:r>
              <a:rPr lang="en-US" sz="2000" dirty="0" smtClean="0"/>
              <a:t>If in doubt, consult with a statistician before starting the experiment!</a:t>
            </a:r>
          </a:p>
          <a:p>
            <a:pPr lvl="1"/>
            <a:endParaRPr lang="en-US" sz="2000" dirty="0" smtClean="0"/>
          </a:p>
          <a:p>
            <a:pPr lvl="3"/>
            <a:endParaRPr lang="en-US" sz="1600" dirty="0" smtClean="0"/>
          </a:p>
          <a:p>
            <a:pPr lvl="1"/>
            <a:endParaRPr lang="en-US" sz="2000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Reporting Results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T-TEST</a:t>
            </a:r>
          </a:p>
          <a:p>
            <a:pPr marL="0" indent="0">
              <a:buNone/>
            </a:pPr>
            <a:r>
              <a:rPr lang="en-US" sz="2800" dirty="0"/>
              <a:t>“There was a significant difference in the scores for sugar (M=4.2, SD=1.3) and no sugar (M=2.2, SD=0.84) conditions</a:t>
            </a:r>
            <a:r>
              <a:rPr lang="en-US" sz="2800"/>
              <a:t>;</a:t>
            </a:r>
            <a:r>
              <a:rPr lang="en-US" sz="2800" smtClean="0"/>
              <a:t> p</a:t>
            </a:r>
            <a:r>
              <a:rPr lang="en-US" sz="2800" dirty="0" smtClean="0"/>
              <a:t> </a:t>
            </a:r>
            <a:r>
              <a:rPr lang="en-US" sz="2800" dirty="0"/>
              <a:t>= 0.020.”</a:t>
            </a:r>
          </a:p>
          <a:p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ANOVA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“As one would expect, movement times increased as either W decreased or D increased (i.e., as the task got more difficult: for W, F(2,25)=801, p&lt;0.001; and for D, F(3,54)=1429, p&lt;0.001).”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example data</a:t>
            </a:r>
          </a:p>
        </p:txBody>
      </p:sp>
      <p:pic>
        <p:nvPicPr>
          <p:cNvPr id="8" name="Content Placeholder 3" descr="animation-times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28600" y="1905000"/>
            <a:ext cx="8632372" cy="3962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683027" y="6172200"/>
            <a:ext cx="63273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Error bars show +/- one standard deviation</a:t>
            </a:r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Running Example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572000"/>
          </a:xfrm>
        </p:spPr>
        <p:txBody>
          <a:bodyPr/>
          <a:lstStyle/>
          <a:p>
            <a:r>
              <a:rPr lang="en-US" sz="2400" dirty="0" smtClean="0"/>
              <a:t>Measured speed and error</a:t>
            </a:r>
          </a:p>
          <a:p>
            <a:r>
              <a:rPr lang="en-US" sz="2400" dirty="0" smtClean="0"/>
              <a:t>Significant results for </a:t>
            </a:r>
          </a:p>
          <a:p>
            <a:pPr lvl="1"/>
            <a:r>
              <a:rPr lang="en-US" sz="2000" dirty="0" smtClean="0"/>
              <a:t>reading time</a:t>
            </a:r>
          </a:p>
          <a:p>
            <a:pPr lvl="1"/>
            <a:r>
              <a:rPr lang="en-US" sz="2000" dirty="0" smtClean="0"/>
              <a:t>reading error</a:t>
            </a:r>
          </a:p>
          <a:p>
            <a:pPr lvl="1"/>
            <a:r>
              <a:rPr lang="en-US" sz="2000" dirty="0" smtClean="0"/>
              <a:t>counting time</a:t>
            </a:r>
          </a:p>
          <a:p>
            <a:r>
              <a:rPr lang="en-US" sz="2400" dirty="0" smtClean="0"/>
              <a:t>Animated scrolling </a:t>
            </a:r>
          </a:p>
          <a:p>
            <a:pPr lvl="1"/>
            <a:r>
              <a:rPr lang="en-US" sz="2000" dirty="0" smtClean="0"/>
              <a:t>reduces reading errors by up to 54%</a:t>
            </a:r>
          </a:p>
          <a:p>
            <a:pPr lvl="1"/>
            <a:r>
              <a:rPr lang="en-US" sz="2000" dirty="0" smtClean="0"/>
              <a:t>task time by up to 3%</a:t>
            </a:r>
          </a:p>
          <a:p>
            <a:pPr lvl="1"/>
            <a:r>
              <a:rPr lang="en-US" sz="2000" dirty="0" smtClean="0"/>
              <a:t>task time by up to 24% for counting tasks</a:t>
            </a:r>
          </a:p>
          <a:p>
            <a:r>
              <a:rPr lang="en-US" sz="2400" dirty="0" smtClean="0"/>
              <a:t>300ms seems to be best overall animation time for reading.</a:t>
            </a:r>
          </a:p>
          <a:p>
            <a:r>
              <a:rPr lang="en-US" sz="2400" dirty="0" smtClean="0"/>
              <a:t>Formatted documents had a higher base rate </a:t>
            </a:r>
            <a:r>
              <a:rPr lang="en-US" sz="2400" dirty="0" err="1" smtClean="0"/>
              <a:t>perf</a:t>
            </a:r>
            <a:r>
              <a:rPr lang="en-US" sz="2400" dirty="0" smtClean="0"/>
              <a:t>, and lower improvement – thus visual landmarks appear to be a good idea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mtClean="0"/>
              <a:t>Controlled experiment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400" dirty="0" smtClean="0"/>
              <a:t>State a lucid, testable hypothesis</a:t>
            </a:r>
          </a:p>
          <a:p>
            <a:r>
              <a:rPr lang="en-US" sz="2400" dirty="0" smtClean="0"/>
              <a:t>Identify independent and dependent variables</a:t>
            </a:r>
          </a:p>
          <a:p>
            <a:r>
              <a:rPr lang="en-US" sz="2400" dirty="0" smtClean="0"/>
              <a:t>Design the experimental protocol</a:t>
            </a:r>
          </a:p>
          <a:p>
            <a:r>
              <a:rPr lang="en-US" sz="2400" dirty="0" smtClean="0"/>
              <a:t>Choose the user population</a:t>
            </a:r>
          </a:p>
          <a:p>
            <a:r>
              <a:rPr lang="en-US" sz="2400" dirty="0" smtClean="0"/>
              <a:t>Apply for human subjects protocol review (IRB)</a:t>
            </a:r>
          </a:p>
          <a:p>
            <a:r>
              <a:rPr lang="en-US" sz="2400" dirty="0" smtClean="0"/>
              <a:t>Run some pilot participants</a:t>
            </a:r>
          </a:p>
          <a:p>
            <a:r>
              <a:rPr lang="en-US" sz="2400" dirty="0" smtClean="0"/>
              <a:t>Fix the experimental protocol</a:t>
            </a:r>
          </a:p>
          <a:p>
            <a:r>
              <a:rPr lang="en-US" sz="2400" dirty="0" smtClean="0"/>
              <a:t>Run the experiment</a:t>
            </a:r>
          </a:p>
          <a:p>
            <a:r>
              <a:rPr lang="en-US" sz="2400" dirty="0" smtClean="0"/>
              <a:t>Perform statistical analysis</a:t>
            </a:r>
          </a:p>
          <a:p>
            <a:r>
              <a:rPr lang="en-US" sz="2400" dirty="0" smtClean="0"/>
              <a:t>Draw conclusions</a:t>
            </a:r>
          </a:p>
          <a:p>
            <a:r>
              <a:rPr lang="en-US" sz="2400" dirty="0" smtClean="0"/>
              <a:t>Communicate results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 smtClean="0"/>
              <a:t>Experiment Design</a:t>
            </a:r>
          </a:p>
        </p:txBody>
      </p:sp>
      <p:sp>
        <p:nvSpPr>
          <p:cNvPr id="2908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066800"/>
            <a:ext cx="7772400" cy="5105400"/>
          </a:xfrm>
        </p:spPr>
        <p:txBody>
          <a:bodyPr/>
          <a:lstStyle/>
          <a:p>
            <a:r>
              <a:rPr lang="en-US" sz="2800" dirty="0" smtClean="0"/>
              <a:t>Is it reliable (repeatable)?</a:t>
            </a:r>
          </a:p>
          <a:p>
            <a:pPr lvl="1"/>
            <a:r>
              <a:rPr lang="en-US" sz="2400" dirty="0" smtClean="0"/>
              <a:t>Will you get the same result if someone else repeats the experiment?</a:t>
            </a:r>
          </a:p>
          <a:p>
            <a:pPr lvl="2"/>
            <a:r>
              <a:rPr lang="en-US" sz="2000" dirty="0"/>
              <a:t>Confounding variables?</a:t>
            </a:r>
            <a:endParaRPr lang="en-US" sz="2000" dirty="0" smtClean="0"/>
          </a:p>
          <a:p>
            <a:pPr lvl="1"/>
            <a:r>
              <a:rPr lang="en-US" sz="2400" dirty="0" smtClean="0"/>
              <a:t>Does the experiment take into account variations between subjects?</a:t>
            </a:r>
          </a:p>
          <a:p>
            <a:pPr lvl="2"/>
            <a:endParaRPr lang="en-US" sz="2000" dirty="0" smtClean="0"/>
          </a:p>
          <a:p>
            <a:r>
              <a:rPr lang="en-US" sz="2800" dirty="0" smtClean="0"/>
              <a:t>Is it valid?</a:t>
            </a:r>
          </a:p>
          <a:p>
            <a:pPr lvl="1"/>
            <a:r>
              <a:rPr lang="en-US" sz="2400" dirty="0" smtClean="0"/>
              <a:t>Does the experiment reflect target use?</a:t>
            </a:r>
          </a:p>
          <a:p>
            <a:pPr lvl="2"/>
            <a:r>
              <a:rPr lang="en-US" sz="2000" dirty="0" smtClean="0"/>
              <a:t>Were users typical?</a:t>
            </a:r>
          </a:p>
          <a:p>
            <a:pPr lvl="2"/>
            <a:r>
              <a:rPr lang="en-US" sz="2000" dirty="0" smtClean="0"/>
              <a:t>Were tasks typical?</a:t>
            </a:r>
          </a:p>
          <a:p>
            <a:pPr lvl="2"/>
            <a:r>
              <a:rPr lang="en-US" sz="2000" dirty="0" smtClean="0"/>
              <a:t>Was the setting realistic?</a:t>
            </a:r>
          </a:p>
          <a:p>
            <a:pPr lvl="2"/>
            <a:r>
              <a:rPr lang="en-US" sz="2000" dirty="0" smtClean="0"/>
              <a:t>Was the experience biased?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Are results significant?</a:t>
            </a:r>
          </a:p>
        </p:txBody>
      </p:sp>
      <p:sp>
        <p:nvSpPr>
          <p:cNvPr id="7171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Statistical significance</a:t>
            </a:r>
          </a:p>
          <a:p>
            <a:pPr lvl="1"/>
            <a:r>
              <a:rPr lang="en-US" dirty="0"/>
              <a:t>Is </a:t>
            </a:r>
            <a:r>
              <a:rPr lang="en-US" dirty="0" smtClean="0"/>
              <a:t>observed result is due to chance?</a:t>
            </a:r>
          </a:p>
          <a:p>
            <a:pPr lvl="1"/>
            <a:r>
              <a:rPr lang="en-US" dirty="0" smtClean="0"/>
              <a:t>Type I errors are the most disruptive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Design significance?</a:t>
            </a:r>
          </a:p>
          <a:p>
            <a:pPr lvl="1"/>
            <a:r>
              <a:rPr lang="en-US" dirty="0" smtClean="0"/>
              <a:t>3.00s versus 3.05s?</a:t>
            </a:r>
          </a:p>
        </p:txBody>
      </p:sp>
      <p:graphicFrame>
        <p:nvGraphicFramePr>
          <p:cNvPr id="299185" name="Group 120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681393"/>
              </p:ext>
            </p:extLst>
          </p:nvPr>
        </p:nvGraphicFramePr>
        <p:xfrm>
          <a:off x="762000" y="4724400"/>
          <a:ext cx="7239000" cy="1655447"/>
        </p:xfrm>
        <a:graphic>
          <a:graphicData uri="http://schemas.openxmlformats.org/drawingml/2006/table">
            <a:tbl>
              <a:tblPr/>
              <a:tblGrid>
                <a:gridCol w="3268663"/>
                <a:gridCol w="1982787"/>
                <a:gridCol w="1987550"/>
              </a:tblGrid>
              <a:tr h="122238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Researcher’s Decision</a:t>
                      </a:r>
                    </a:p>
                  </a:txBody>
                  <a:tcPr marL="92075" marR="92075" marT="46038" marB="46038" horzOverflow="overflow">
                    <a:lnL cap="flat"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Actual Situation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11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NO effect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Effect</a:t>
                      </a:r>
                    </a:p>
                  </a:txBody>
                  <a:tcPr marL="92075" marR="92075" marT="46038" marB="4603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NO effect</a:t>
                      </a:r>
                    </a:p>
                  </a:txBody>
                  <a:tcPr marL="92075" marR="92075" marT="46038" marB="46038" horzOverflow="overflow">
                    <a:lnL cap="flat"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Correct decision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Type II error</a:t>
                      </a:r>
                    </a:p>
                  </a:txBody>
                  <a:tcPr marL="92075" marR="92075" marT="46038" marB="46038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Effect</a:t>
                      </a:r>
                    </a:p>
                  </a:txBody>
                  <a:tcPr marL="92075" marR="92075" marT="46038" marB="46038" horzOverflow="overflow">
                    <a:lnL cap="flat"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Type I error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Correct decision</a:t>
                      </a:r>
                    </a:p>
                  </a:txBody>
                  <a:tcPr marL="92075" marR="92075" marT="46038" marB="4603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Are results significant?</a:t>
            </a:r>
          </a:p>
        </p:txBody>
      </p:sp>
      <p:sp>
        <p:nvSpPr>
          <p:cNvPr id="6147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Statistical significance</a:t>
            </a:r>
          </a:p>
          <a:p>
            <a:pPr lvl="1"/>
            <a:r>
              <a:rPr lang="en-US" smtClean="0"/>
              <a:t>Comparing to the null hypothesis: “There is no effect”</a:t>
            </a:r>
          </a:p>
          <a:p>
            <a:pPr lvl="1"/>
            <a:r>
              <a:rPr lang="en-US" smtClean="0"/>
              <a:t>Type I errors are the most disruptive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Design significance?</a:t>
            </a:r>
          </a:p>
          <a:p>
            <a:pPr lvl="1"/>
            <a:r>
              <a:rPr lang="en-US" smtClean="0"/>
              <a:t>3.00s versus 3.05s?</a:t>
            </a:r>
          </a:p>
        </p:txBody>
      </p:sp>
      <p:graphicFrame>
        <p:nvGraphicFramePr>
          <p:cNvPr id="299185" name="Group 120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013423"/>
              </p:ext>
            </p:extLst>
          </p:nvPr>
        </p:nvGraphicFramePr>
        <p:xfrm>
          <a:off x="838200" y="4495800"/>
          <a:ext cx="7239000" cy="1655447"/>
        </p:xfrm>
        <a:graphic>
          <a:graphicData uri="http://schemas.openxmlformats.org/drawingml/2006/table">
            <a:tbl>
              <a:tblPr/>
              <a:tblGrid>
                <a:gridCol w="3268663"/>
                <a:gridCol w="1982787"/>
                <a:gridCol w="1987550"/>
              </a:tblGrid>
              <a:tr h="122238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Researcher’s Decision</a:t>
                      </a:r>
                    </a:p>
                  </a:txBody>
                  <a:tcPr marL="92075" marR="92075" marT="46038" marB="46038" horzOverflow="overflow">
                    <a:lnL cap="flat"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Actual Situation: Null Hypothesis is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11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True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False</a:t>
                      </a:r>
                    </a:p>
                  </a:txBody>
                  <a:tcPr marL="92075" marR="92075" marT="46038" marB="4603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Fail to reject the null hypothesis</a:t>
                      </a:r>
                    </a:p>
                  </a:txBody>
                  <a:tcPr marL="92075" marR="92075" marT="46038" marB="46038" horzOverflow="overflow">
                    <a:lnL cap="flat"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Correct decision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Type II error</a:t>
                      </a:r>
                    </a:p>
                  </a:txBody>
                  <a:tcPr marL="92075" marR="92075" marT="46038" marB="46038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Reject the null hypothesis</a:t>
                      </a:r>
                    </a:p>
                  </a:txBody>
                  <a:tcPr marL="92075" marR="92075" marT="46038" marB="46038" horzOverflow="overflow">
                    <a:lnL cap="flat"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Type I error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Correct decision</a:t>
                      </a:r>
                    </a:p>
                  </a:txBody>
                  <a:tcPr marL="92075" marR="92075" marT="46038" marB="4603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</a:p>
        </p:txBody>
      </p:sp>
      <p:sp>
        <p:nvSpPr>
          <p:cNvPr id="3563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Examine value of animation during scrolling </a:t>
            </a:r>
            <a:br>
              <a:rPr lang="en-US" dirty="0" smtClean="0"/>
            </a:br>
            <a:r>
              <a:rPr lang="en-US" dirty="0" smtClean="0"/>
              <a:t>[Klein &amp; Bederson 2005]</a:t>
            </a:r>
            <a:br>
              <a:rPr lang="en-US" dirty="0" smtClean="0"/>
            </a:br>
            <a:r>
              <a:rPr lang="en-US" dirty="0" smtClean="0">
                <a:hlinkClick r:id="rId3"/>
              </a:rPr>
              <a:t>http://portal.acm.org/citation.cfm?doid=1056808.1057068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Various reading tasks</a:t>
            </a:r>
          </a:p>
          <a:p>
            <a:pPr lvl="1"/>
            <a:r>
              <a:rPr lang="en-US" dirty="0" smtClean="0"/>
              <a:t>For various document types</a:t>
            </a:r>
          </a:p>
          <a:p>
            <a:pPr lvl="1"/>
            <a:r>
              <a:rPr lang="en-US" dirty="0" smtClean="0"/>
              <a:t>While scrolling with varying kinds of animated transitions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State a lucid, testable hypothesis</a:t>
            </a:r>
          </a:p>
        </p:txBody>
      </p:sp>
      <p:sp>
        <p:nvSpPr>
          <p:cNvPr id="3573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   “Animated scrolling will speed up reading and decrease errors, especially for plain documents.”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737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mtClean="0"/>
              <a:t>Choose the variables</a:t>
            </a:r>
          </a:p>
        </p:txBody>
      </p:sp>
      <p:sp>
        <p:nvSpPr>
          <p:cNvPr id="35840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dirty="0" smtClean="0"/>
              <a:t>Manipulate one or more </a:t>
            </a:r>
            <a:r>
              <a:rPr lang="en-US" b="1" i="1" dirty="0" smtClean="0"/>
              <a:t>independent</a:t>
            </a:r>
            <a:r>
              <a:rPr lang="en-US" b="1" dirty="0" smtClean="0"/>
              <a:t> </a:t>
            </a:r>
            <a:r>
              <a:rPr lang="en-US" dirty="0" smtClean="0"/>
              <a:t>variable</a:t>
            </a:r>
            <a:br>
              <a:rPr lang="en-US" dirty="0" smtClean="0"/>
            </a:br>
            <a:r>
              <a:rPr lang="en-US" dirty="0" smtClean="0"/>
              <a:t>(the thing you change)</a:t>
            </a:r>
          </a:p>
          <a:p>
            <a:pPr lvl="1"/>
            <a:r>
              <a:rPr lang="en-US" dirty="0" smtClean="0"/>
              <a:t>Document type</a:t>
            </a:r>
          </a:p>
          <a:p>
            <a:pPr lvl="1"/>
            <a:r>
              <a:rPr lang="en-US" dirty="0" smtClean="0"/>
              <a:t>Animation speed</a:t>
            </a:r>
          </a:p>
          <a:p>
            <a:r>
              <a:rPr lang="en-US" dirty="0" smtClean="0"/>
              <a:t>Observe effect on one or more </a:t>
            </a:r>
            <a:r>
              <a:rPr lang="en-US" b="1" i="1" dirty="0" smtClean="0"/>
              <a:t>dependent</a:t>
            </a:r>
            <a:r>
              <a:rPr lang="en-US" dirty="0" smtClean="0"/>
              <a:t> variable</a:t>
            </a:r>
            <a:br>
              <a:rPr lang="en-US" dirty="0" smtClean="0"/>
            </a:br>
            <a:r>
              <a:rPr lang="en-US" dirty="0" smtClean="0"/>
              <a:t>(the thing you measure)</a:t>
            </a:r>
          </a:p>
          <a:p>
            <a:pPr lvl="1"/>
            <a:r>
              <a:rPr lang="en-US" dirty="0" smtClean="0"/>
              <a:t>Time to completion</a:t>
            </a:r>
          </a:p>
          <a:p>
            <a:pPr lvl="1"/>
            <a:r>
              <a:rPr lang="en-US" dirty="0" smtClean="0"/>
              <a:t>Accuracy (i.e., error rate)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03" grpId="0" build="p" autoUpdateAnimBg="0"/>
    </p:bldLst>
  </p:timing>
</p:sld>
</file>

<file path=ppt/theme/theme1.xml><?xml version="1.0" encoding="utf-8"?>
<a:theme xmlns:a="http://schemas.openxmlformats.org/drawingml/2006/main" name="red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60D0E3"/>
      </a:accent1>
      <a:accent2>
        <a:srgbClr val="E31A44"/>
      </a:accent2>
      <a:accent3>
        <a:srgbClr val="FFFFFF"/>
      </a:accent3>
      <a:accent4>
        <a:srgbClr val="000000"/>
      </a:accent4>
      <a:accent5>
        <a:srgbClr val="B6E4EF"/>
      </a:accent5>
      <a:accent6>
        <a:srgbClr val="CE163D"/>
      </a:accent6>
      <a:hlink>
        <a:srgbClr val="E31A44"/>
      </a:hlink>
      <a:folHlink>
        <a:srgbClr val="60D0E3"/>
      </a:folHlink>
    </a:clrScheme>
    <a:fontScheme name="red">
      <a:majorFont>
        <a:latin typeface="Optima"/>
        <a:ea typeface=""/>
        <a:cs typeface=""/>
      </a:majorFont>
      <a:minorFont>
        <a:latin typeface="Opti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re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UsabilityStudy.pot</Template>
  <TotalTime>54881</TotalTime>
  <Words>1155</Words>
  <Application>Microsoft Macintosh PowerPoint</Application>
  <PresentationFormat>On-screen Show (4:3)</PresentationFormat>
  <Paragraphs>301</Paragraphs>
  <Slides>24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red</vt:lpstr>
      <vt:lpstr>Qualitative vs. Quantitative</vt:lpstr>
      <vt:lpstr>Quantitative Evaluation</vt:lpstr>
      <vt:lpstr>Controlled experiment</vt:lpstr>
      <vt:lpstr>Experiment Design</vt:lpstr>
      <vt:lpstr>Are results significant?</vt:lpstr>
      <vt:lpstr>Are results significant?</vt:lpstr>
      <vt:lpstr>Example</vt:lpstr>
      <vt:lpstr>State a lucid, testable hypothesis</vt:lpstr>
      <vt:lpstr>Choose the variables</vt:lpstr>
      <vt:lpstr>Design the experimental protocol</vt:lpstr>
      <vt:lpstr>Design the experimental protocol</vt:lpstr>
      <vt:lpstr>Chose the user population</vt:lpstr>
      <vt:lpstr>Run the experiment</vt:lpstr>
      <vt:lpstr>Run statistical analysis</vt:lpstr>
      <vt:lpstr>Statistical tools I - Descriptive</vt:lpstr>
      <vt:lpstr>Statistical tools I - Descriptive</vt:lpstr>
      <vt:lpstr>Example (random data)</vt:lpstr>
      <vt:lpstr>Example (continued)</vt:lpstr>
      <vt:lpstr>Statistical tools II - Analytical</vt:lpstr>
      <vt:lpstr>T-Tests</vt:lpstr>
      <vt:lpstr>Statistical tool II - Analytical</vt:lpstr>
      <vt:lpstr>Reporting Results</vt:lpstr>
      <vt:lpstr>Running example data</vt:lpstr>
      <vt:lpstr>Running Example Analysis</vt:lpstr>
    </vt:vector>
  </TitlesOfParts>
  <Company>UMD-CSD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</dc:title>
  <dc:creator>Ben Bederson</dc:creator>
  <cp:lastModifiedBy>Jennifer Golbeck</cp:lastModifiedBy>
  <cp:revision>267</cp:revision>
  <dcterms:created xsi:type="dcterms:W3CDTF">2012-09-25T20:56:08Z</dcterms:created>
  <dcterms:modified xsi:type="dcterms:W3CDTF">2016-10-06T02:54:56Z</dcterms:modified>
</cp:coreProperties>
</file>