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02" r:id="rId2"/>
    <p:sldId id="309" r:id="rId3"/>
    <p:sldId id="341" r:id="rId4"/>
    <p:sldId id="268" r:id="rId5"/>
    <p:sldId id="310" r:id="rId6"/>
    <p:sldId id="312" r:id="rId7"/>
    <p:sldId id="311" r:id="rId8"/>
    <p:sldId id="320" r:id="rId9"/>
    <p:sldId id="321" r:id="rId10"/>
    <p:sldId id="332" r:id="rId11"/>
    <p:sldId id="334" r:id="rId12"/>
    <p:sldId id="358" r:id="rId13"/>
    <p:sldId id="359" r:id="rId14"/>
    <p:sldId id="345" r:id="rId15"/>
    <p:sldId id="346" r:id="rId16"/>
    <p:sldId id="347" r:id="rId17"/>
    <p:sldId id="307" r:id="rId18"/>
    <p:sldId id="348" r:id="rId19"/>
    <p:sldId id="349" r:id="rId20"/>
    <p:sldId id="350" r:id="rId21"/>
    <p:sldId id="351" r:id="rId22"/>
    <p:sldId id="352" r:id="rId23"/>
    <p:sldId id="353" r:id="rId24"/>
    <p:sldId id="354" r:id="rId25"/>
    <p:sldId id="355" r:id="rId26"/>
    <p:sldId id="356" r:id="rId27"/>
    <p:sldId id="357" r:id="rId28"/>
  </p:sldIdLst>
  <p:sldSz cx="9144000" cy="6858000" type="screen4x3"/>
  <p:notesSz cx="7315200" cy="9601200"/>
  <p:defaultTex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E4E4E4"/>
    <a:srgbClr val="FFFFFF"/>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231" autoAdjust="0"/>
  </p:normalViewPr>
  <p:slideViewPr>
    <p:cSldViewPr>
      <p:cViewPr varScale="1">
        <p:scale>
          <a:sx n="97" d="100"/>
          <a:sy n="97" d="100"/>
        </p:scale>
        <p:origin x="-103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lvl1pPr defTabSz="966788">
              <a:defRPr sz="1400"/>
            </a:lvl1pPr>
          </a:lstStyle>
          <a:p>
            <a:pPr>
              <a:defRPr/>
            </a:pPr>
            <a:endParaRPr lang="en-US"/>
          </a:p>
        </p:txBody>
      </p:sp>
      <p:sp>
        <p:nvSpPr>
          <p:cNvPr id="6553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lvl1pPr algn="r" defTabSz="966788">
              <a:defRPr sz="1400"/>
            </a:lvl1pPr>
          </a:lstStyle>
          <a:p>
            <a:pPr>
              <a:defRPr/>
            </a:pPr>
            <a:endParaRPr lang="en-US"/>
          </a:p>
        </p:txBody>
      </p:sp>
      <p:sp>
        <p:nvSpPr>
          <p:cNvPr id="6554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21" tIns="48311" rIns="96621" bIns="48311" numCol="1" anchor="b" anchorCtr="0" compatLnSpc="1">
            <a:prstTxWarp prst="textNoShape">
              <a:avLst/>
            </a:prstTxWarp>
          </a:bodyPr>
          <a:lstStyle>
            <a:lvl1pPr defTabSz="966788">
              <a:defRPr sz="1400"/>
            </a:lvl1pPr>
          </a:lstStyle>
          <a:p>
            <a:pPr>
              <a:defRPr/>
            </a:pPr>
            <a:endParaRPr lang="en-US"/>
          </a:p>
        </p:txBody>
      </p:sp>
      <p:sp>
        <p:nvSpPr>
          <p:cNvPr id="6554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21" tIns="48311" rIns="96621" bIns="48311" numCol="1" anchor="b" anchorCtr="0" compatLnSpc="1">
            <a:prstTxWarp prst="textNoShape">
              <a:avLst/>
            </a:prstTxWarp>
          </a:bodyPr>
          <a:lstStyle>
            <a:lvl1pPr algn="r" defTabSz="966788">
              <a:defRPr sz="1400"/>
            </a:lvl1pPr>
          </a:lstStyle>
          <a:p>
            <a:pPr>
              <a:defRPr/>
            </a:pPr>
            <a:fld id="{9D26914B-82C5-40BE-AB70-CFD9F4B1908D}" type="slidenum">
              <a:rPr lang="en-US"/>
              <a:pPr>
                <a:defRPr/>
              </a:pPr>
              <a:t>‹#›</a:t>
            </a:fld>
            <a:endParaRPr lang="en-US"/>
          </a:p>
        </p:txBody>
      </p:sp>
    </p:spTree>
    <p:extLst>
      <p:ext uri="{BB962C8B-B14F-4D97-AF65-F5344CB8AC3E}">
        <p14:creationId xmlns:p14="http://schemas.microsoft.com/office/powerpoint/2010/main" val="1177320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lvl1pPr defTabSz="966788">
              <a:defRPr sz="1400"/>
            </a:lvl1pPr>
          </a:lstStyle>
          <a:p>
            <a:pPr>
              <a:defRPr/>
            </a:pPr>
            <a:endParaRPr lang="en-US"/>
          </a:p>
        </p:txBody>
      </p:sp>
      <p:sp>
        <p:nvSpPr>
          <p:cNvPr id="5123"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lvl1pPr algn="r" defTabSz="966788">
              <a:defRPr sz="1400"/>
            </a:lvl1pPr>
          </a:lstStyle>
          <a:p>
            <a:pPr>
              <a:defRPr/>
            </a:pPr>
            <a:endParaRPr lang="en-US"/>
          </a:p>
        </p:txBody>
      </p:sp>
      <p:sp>
        <p:nvSpPr>
          <p:cNvPr id="2662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21" tIns="48311" rIns="96621" bIns="48311" numCol="1" anchor="b" anchorCtr="0" compatLnSpc="1">
            <a:prstTxWarp prst="textNoShape">
              <a:avLst/>
            </a:prstTxWarp>
          </a:bodyPr>
          <a:lstStyle>
            <a:lvl1pPr defTabSz="966788">
              <a:defRPr sz="1400"/>
            </a:lvl1pPr>
          </a:lstStyle>
          <a:p>
            <a:pPr>
              <a:defRPr/>
            </a:pPr>
            <a:endParaRPr lang="en-US"/>
          </a:p>
        </p:txBody>
      </p:sp>
      <p:sp>
        <p:nvSpPr>
          <p:cNvPr id="5127"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21" tIns="48311" rIns="96621" bIns="48311" numCol="1" anchor="b" anchorCtr="0" compatLnSpc="1">
            <a:prstTxWarp prst="textNoShape">
              <a:avLst/>
            </a:prstTxWarp>
          </a:bodyPr>
          <a:lstStyle>
            <a:lvl1pPr algn="r" defTabSz="966788">
              <a:defRPr sz="1400"/>
            </a:lvl1pPr>
          </a:lstStyle>
          <a:p>
            <a:pPr>
              <a:defRPr/>
            </a:pPr>
            <a:fld id="{840A2A24-ABF9-4673-87B5-7CB9CEE0E07F}" type="slidenum">
              <a:rPr lang="en-US"/>
              <a:pPr>
                <a:defRPr/>
              </a:pPr>
              <a:t>‹#›</a:t>
            </a:fld>
            <a:endParaRPr lang="en-US"/>
          </a:p>
        </p:txBody>
      </p:sp>
    </p:spTree>
    <p:extLst>
      <p:ext uri="{BB962C8B-B14F-4D97-AF65-F5344CB8AC3E}">
        <p14:creationId xmlns:p14="http://schemas.microsoft.com/office/powerpoint/2010/main" val="1944126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C21DB9-2D49-4119-BB17-85F757796449}" type="slidenum">
              <a:rPr lang="en-US"/>
              <a:pPr/>
              <a:t>2</a:t>
            </a:fld>
            <a:endParaRPr 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smtClean="0">
                <a:solidFill>
                  <a:schemeClr val="tx1"/>
                </a:solidFill>
                <a:latin typeface="Times New Roman" pitchFamily="18" charset="0"/>
                <a:ea typeface="+mn-ea"/>
                <a:cs typeface="+mn-cs"/>
              </a:rPr>
              <a:t>Problems: </a:t>
            </a:r>
          </a:p>
          <a:p>
            <a:r>
              <a:rPr lang="en-US" sz="1200" u="none" kern="1200" baseline="0" smtClean="0">
                <a:solidFill>
                  <a:schemeClr val="tx1"/>
                </a:solidFill>
                <a:latin typeface="Times New Roman" pitchFamily="18" charset="0"/>
                <a:ea typeface="+mn-ea"/>
                <a:cs typeface="+mn-cs"/>
              </a:rPr>
              <a:t>chartjunk</a:t>
            </a:r>
          </a:p>
          <a:p>
            <a:r>
              <a:rPr lang="en-US" sz="1200" u="none" kern="1200" baseline="0" smtClean="0">
                <a:solidFill>
                  <a:schemeClr val="tx1"/>
                </a:solidFill>
                <a:latin typeface="Times New Roman" pitchFamily="18" charset="0"/>
                <a:ea typeface="+mn-ea"/>
                <a:cs typeface="+mn-cs"/>
              </a:rPr>
              <a:t>Order the o-ring problems by temperature</a:t>
            </a:r>
          </a:p>
          <a:p>
            <a:r>
              <a:rPr lang="en-US" sz="1200" u="none" kern="1200" baseline="0" smtClean="0">
                <a:solidFill>
                  <a:schemeClr val="tx1"/>
                </a:solidFill>
                <a:latin typeface="Times New Roman" pitchFamily="18" charset="0"/>
                <a:ea typeface="+mn-ea"/>
                <a:cs typeface="+mn-cs"/>
              </a:rPr>
              <a:t>Show both problems and non-problems</a:t>
            </a:r>
          </a:p>
          <a:p>
            <a:r>
              <a:rPr lang="en-US" sz="1200" u="none" kern="1200" baseline="0" smtClean="0">
                <a:solidFill>
                  <a:schemeClr val="tx1"/>
                </a:solidFill>
                <a:latin typeface="Times New Roman" pitchFamily="18" charset="0"/>
                <a:ea typeface="+mn-ea"/>
                <a:cs typeface="+mn-cs"/>
              </a:rPr>
              <a:t>Extend the scale to make the point that the launch was much colder than all the previous launches</a:t>
            </a:r>
            <a:endParaRPr lang="en-US"/>
          </a:p>
        </p:txBody>
      </p:sp>
      <p:sp>
        <p:nvSpPr>
          <p:cNvPr id="4" name="Slide Number Placeholder 3"/>
          <p:cNvSpPr>
            <a:spLocks noGrp="1"/>
          </p:cNvSpPr>
          <p:nvPr>
            <p:ph type="sldNum" sz="quarter" idx="10"/>
          </p:nvPr>
        </p:nvSpPr>
        <p:spPr/>
        <p:txBody>
          <a:bodyPr/>
          <a:lstStyle/>
          <a:p>
            <a:pPr>
              <a:defRPr/>
            </a:pPr>
            <a:fld id="{840A2A24-ABF9-4673-87B5-7CB9CEE0E07F}" type="slidenum">
              <a:rPr lang="en-US"/>
              <a:pPr>
                <a:defRPr/>
              </a:pPr>
              <a:t>15</a:t>
            </a:fld>
            <a:endParaRPr lang="en-US"/>
          </a:p>
        </p:txBody>
      </p:sp>
    </p:spTree>
    <p:extLst>
      <p:ext uri="{BB962C8B-B14F-4D97-AF65-F5344CB8AC3E}">
        <p14:creationId xmlns:p14="http://schemas.microsoft.com/office/powerpoint/2010/main" val="287222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smtClean="0">
                <a:solidFill>
                  <a:schemeClr val="tx1"/>
                </a:solidFill>
                <a:latin typeface="Times New Roman" pitchFamily="18" charset="0"/>
                <a:ea typeface="+mn-ea"/>
                <a:cs typeface="+mn-cs"/>
              </a:rPr>
              <a:t>Problems: </a:t>
            </a:r>
          </a:p>
          <a:p>
            <a:r>
              <a:rPr lang="en-US" sz="1200" u="none" kern="1200" baseline="0" smtClean="0">
                <a:solidFill>
                  <a:schemeClr val="tx1"/>
                </a:solidFill>
                <a:latin typeface="Times New Roman" pitchFamily="18" charset="0"/>
                <a:ea typeface="+mn-ea"/>
                <a:cs typeface="+mn-cs"/>
              </a:rPr>
              <a:t>chartjunk</a:t>
            </a:r>
          </a:p>
          <a:p>
            <a:r>
              <a:rPr lang="en-US" sz="1200" u="none" kern="1200" baseline="0" smtClean="0">
                <a:solidFill>
                  <a:schemeClr val="tx1"/>
                </a:solidFill>
                <a:latin typeface="Times New Roman" pitchFamily="18" charset="0"/>
                <a:ea typeface="+mn-ea"/>
                <a:cs typeface="+mn-cs"/>
              </a:rPr>
              <a:t>Order the o-ring problems by temperature</a:t>
            </a:r>
          </a:p>
          <a:p>
            <a:r>
              <a:rPr lang="en-US" sz="1200" u="none" kern="1200" baseline="0" smtClean="0">
                <a:solidFill>
                  <a:schemeClr val="tx1"/>
                </a:solidFill>
                <a:latin typeface="Times New Roman" pitchFamily="18" charset="0"/>
                <a:ea typeface="+mn-ea"/>
                <a:cs typeface="+mn-cs"/>
              </a:rPr>
              <a:t>Show both problems and non-problems</a:t>
            </a:r>
          </a:p>
          <a:p>
            <a:r>
              <a:rPr lang="en-US" sz="1200" u="none" kern="1200" baseline="0" smtClean="0">
                <a:solidFill>
                  <a:schemeClr val="tx1"/>
                </a:solidFill>
                <a:latin typeface="Times New Roman" pitchFamily="18" charset="0"/>
                <a:ea typeface="+mn-ea"/>
                <a:cs typeface="+mn-cs"/>
              </a:rPr>
              <a:t>Extend the scale to make the point that the launch was much colder than all the previous launches</a:t>
            </a:r>
            <a:endParaRPr lang="en-US"/>
          </a:p>
          <a:p>
            <a:endParaRPr lang="en-US"/>
          </a:p>
        </p:txBody>
      </p:sp>
      <p:sp>
        <p:nvSpPr>
          <p:cNvPr id="4" name="Slide Number Placeholder 3"/>
          <p:cNvSpPr>
            <a:spLocks noGrp="1"/>
          </p:cNvSpPr>
          <p:nvPr>
            <p:ph type="sldNum" sz="quarter" idx="10"/>
          </p:nvPr>
        </p:nvSpPr>
        <p:spPr/>
        <p:txBody>
          <a:bodyPr/>
          <a:lstStyle/>
          <a:p>
            <a:pPr>
              <a:defRPr/>
            </a:pPr>
            <a:fld id="{840A2A24-ABF9-4673-87B5-7CB9CEE0E07F}" type="slidenum">
              <a:rPr lang="en-US"/>
              <a:pPr>
                <a:defRPr/>
              </a:pPr>
              <a:t>16</a:t>
            </a:fld>
            <a:endParaRPr lang="en-US"/>
          </a:p>
        </p:txBody>
      </p:sp>
    </p:spTree>
    <p:extLst>
      <p:ext uri="{BB962C8B-B14F-4D97-AF65-F5344CB8AC3E}">
        <p14:creationId xmlns:p14="http://schemas.microsoft.com/office/powerpoint/2010/main" val="316483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Representation supports *task* -based on stops, not actual path</a:t>
            </a:r>
          </a:p>
        </p:txBody>
      </p:sp>
      <p:sp>
        <p:nvSpPr>
          <p:cNvPr id="4" name="Slide Number Placeholder 3"/>
          <p:cNvSpPr>
            <a:spLocks noGrp="1"/>
          </p:cNvSpPr>
          <p:nvPr>
            <p:ph type="sldNum" sz="quarter" idx="10"/>
          </p:nvPr>
        </p:nvSpPr>
        <p:spPr/>
        <p:txBody>
          <a:bodyPr/>
          <a:lstStyle/>
          <a:p>
            <a:pPr>
              <a:defRPr/>
            </a:pPr>
            <a:fld id="{840A2A24-ABF9-4673-87B5-7CB9CEE0E07F}" type="slidenum">
              <a:rPr lang="en-US"/>
              <a:pPr>
                <a:defRPr/>
              </a:pPr>
              <a:t>17</a:t>
            </a:fld>
            <a:endParaRPr lang="en-US"/>
          </a:p>
        </p:txBody>
      </p:sp>
    </p:spTree>
    <p:extLst>
      <p:ext uri="{BB962C8B-B14F-4D97-AF65-F5344CB8AC3E}">
        <p14:creationId xmlns:p14="http://schemas.microsoft.com/office/powerpoint/2010/main" val="227368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0187BB01-6B39-6A41-8B39-299AE6136860}" type="slidenum">
              <a:rPr lang="en-US" sz="1300"/>
              <a:pPr/>
              <a:t>18</a:t>
            </a:fld>
            <a:endParaRPr lang="en-US" sz="130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E382F4A2-7102-1A44-B0E9-282ADEE572A3}" type="slidenum">
              <a:rPr lang="en-US" sz="1300"/>
              <a:pPr/>
              <a:t>20</a:t>
            </a:fld>
            <a:endParaRPr lang="en-US" sz="13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1 encoding – color</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50120908-29B6-BF40-8120-A30FA5A4BEDC}" type="slidenum">
              <a:rPr lang="en-US" sz="1300"/>
              <a:pPr/>
              <a:t>21</a:t>
            </a:fld>
            <a:endParaRPr 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One encoding – size</a:t>
            </a: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9CF85B00-66A3-2749-82CF-0B5E47B5BF73}" type="slidenum">
              <a:rPr lang="en-US" sz="1300"/>
              <a:pPr/>
              <a:t>22</a:t>
            </a:fld>
            <a:endParaRPr 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2 encodings – color (gender) and size</a:t>
            </a: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9CC9A53C-5F54-FF49-BD8B-5DA13C73BD1C}" type="slidenum">
              <a:rPr lang="en-US" sz="1300"/>
              <a:pPr/>
              <a:t>23</a:t>
            </a:fld>
            <a:endParaRPr 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5D9BE07F-277F-6E41-95B7-587D09067131}" type="slidenum">
              <a:rPr lang="en-US" sz="1300"/>
              <a:pPr/>
              <a:t>25</a:t>
            </a:fld>
            <a:endParaRPr lang="en-US" sz="13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How many encodings?</a:t>
            </a:r>
          </a:p>
          <a:p>
            <a:pPr eaLnBrk="1" hangingPunct="1"/>
            <a:r>
              <a:rPr lang="en-US">
                <a:ea typeface="ＭＳ Ｐゴシック" charset="0"/>
                <a:cs typeface="ＭＳ Ｐゴシック" charset="0"/>
              </a:rPr>
              <a:t>Color, size, hierarchical position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3 encodings</a:t>
            </a:r>
          </a:p>
          <a:p>
            <a:r>
              <a:rPr lang="en-US">
                <a:ea typeface="ＭＳ Ｐゴシック" charset="0"/>
                <a:cs typeface="ＭＳ Ｐゴシック" charset="0"/>
              </a:rPr>
              <a:t>Color (attack or retreat)</a:t>
            </a:r>
          </a:p>
          <a:p>
            <a:r>
              <a:rPr lang="en-US">
                <a:ea typeface="ＭＳ Ｐゴシック" charset="0"/>
                <a:cs typeface="ＭＳ Ｐゴシック" charset="0"/>
              </a:rPr>
              <a:t>Position (where in march)</a:t>
            </a:r>
          </a:p>
          <a:p>
            <a:r>
              <a:rPr lang="en-US">
                <a:ea typeface="ＭＳ Ｐゴシック" charset="0"/>
                <a:cs typeface="ＭＳ Ｐゴシック" charset="0"/>
              </a:rPr>
              <a:t>Size (width indicating army size)</a:t>
            </a:r>
          </a:p>
          <a:p>
            <a:endParaRPr lang="en-US">
              <a:ea typeface="ＭＳ Ｐゴシック" charset="0"/>
              <a:cs typeface="ＭＳ Ｐゴシック" charset="0"/>
            </a:endParaRPr>
          </a:p>
          <a:p>
            <a:r>
              <a:rPr lang="en-US">
                <a:ea typeface="ＭＳ Ｐゴシック" charset="0"/>
                <a:cs typeface="ＭＳ Ｐゴシック" charset="0"/>
              </a:rPr>
              <a:t>Battle of Berezina</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0B8D513D-9962-A743-8C21-262609A9DA42}" type="slidenum">
              <a:rPr lang="en-US" sz="1300"/>
              <a:pPr/>
              <a:t>26</a:t>
            </a:fld>
            <a:endParaRPr 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smtClean="0">
                <a:solidFill>
                  <a:schemeClr val="tx1"/>
                </a:solidFill>
                <a:latin typeface="Times New Roman" pitchFamily="18" charset="0"/>
                <a:ea typeface="+mn-ea"/>
                <a:cs typeface="+mn-cs"/>
              </a:rPr>
              <a:t>Discovered by Professor Emile Javal, U. Of Paris. ~1880.</a:t>
            </a:r>
          </a:p>
          <a:p>
            <a:r>
              <a:rPr lang="en-US" sz="1200" u="none" kern="1200" baseline="0" smtClean="0">
                <a:solidFill>
                  <a:schemeClr val="tx1"/>
                </a:solidFill>
                <a:latin typeface="Times New Roman" pitchFamily="18" charset="0"/>
                <a:ea typeface="+mn-ea"/>
                <a:cs typeface="+mn-cs"/>
              </a:rPr>
              <a:t>“Perception of reading material only occurs during these pauses since saccadic interfixation moves are so rapid that no clear vision is possible. On the average, pauses take 92 to 94 percent of the reading time and movements take 6 to 8 percent.” -- Tinker</a:t>
            </a:r>
            <a:endParaRPr lang="en-US"/>
          </a:p>
        </p:txBody>
      </p:sp>
      <p:sp>
        <p:nvSpPr>
          <p:cNvPr id="4" name="Slide Number Placeholder 3"/>
          <p:cNvSpPr>
            <a:spLocks noGrp="1"/>
          </p:cNvSpPr>
          <p:nvPr>
            <p:ph type="sldNum" sz="quarter" idx="10"/>
          </p:nvPr>
        </p:nvSpPr>
        <p:spPr/>
        <p:txBody>
          <a:bodyPr/>
          <a:lstStyle/>
          <a:p>
            <a:pPr>
              <a:defRPr/>
            </a:pPr>
            <a:fld id="{840A2A24-ABF9-4673-87B5-7CB9CEE0E07F}" type="slidenum">
              <a:rPr lang="en-US"/>
              <a:pPr>
                <a:defRPr/>
              </a:pPr>
              <a:t>3</a:t>
            </a:fld>
            <a:endParaRPr lang="en-US"/>
          </a:p>
        </p:txBody>
      </p:sp>
    </p:spTree>
    <p:extLst>
      <p:ext uri="{BB962C8B-B14F-4D97-AF65-F5344CB8AC3E}">
        <p14:creationId xmlns:p14="http://schemas.microsoft.com/office/powerpoint/2010/main" val="2005902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Color, size, xy position</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38EA5DA3-11BD-8843-93FA-A7A47A9DEC14}" type="slidenum">
              <a:rPr lang="en-US" sz="1300"/>
              <a:pPr/>
              <a:t>27</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3942B39-DFAB-47B5-B594-DF64EF039235}" type="slidenum">
              <a:rPr lang="en-US" smtClean="0"/>
              <a:pPr/>
              <a:t>4</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smtClean="0"/>
              <a:t>So how to make this design principles work for you? One of the key aspects to rely on is Gestalt principles which describe how people percieve structure in their surrounding. The most inportant for this lecture are principles reenforcing gouping and I illustrate them here:</a:t>
            </a:r>
          </a:p>
          <a:p>
            <a:pPr eaLnBrk="1" hangingPunct="1"/>
            <a:endParaRPr lang="en-US" smtClean="0"/>
          </a:p>
          <a:p>
            <a:pPr eaLnBrk="1" hangingPunct="1"/>
            <a:r>
              <a:rPr lang="en-US" smtClean="0"/>
              <a:t>Another important part os how we perceive forms:</a:t>
            </a:r>
          </a:p>
          <a:p>
            <a:pPr eaLnBrk="1" hangingPunct="1"/>
            <a:endParaRPr lang="en-US" smtClean="0"/>
          </a:p>
          <a:p>
            <a:pPr eaLnBrk="1" hangingPunct="1"/>
            <a:r>
              <a:rPr lang="en-US" smtClean="0"/>
              <a:t>		Figure ground reversal.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3942B39-DFAB-47B5-B594-DF64EF039235}" type="slidenum">
              <a:rPr lang="en-US" smtClean="0"/>
              <a:pPr/>
              <a:t>5</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3942B39-DFAB-47B5-B594-DF64EF039235}" type="slidenum">
              <a:rPr lang="en-US" smtClean="0"/>
              <a:pPr/>
              <a:t>6</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smtClean="0">
                <a:solidFill>
                  <a:schemeClr val="tx1"/>
                </a:solidFill>
                <a:latin typeface="Times New Roman" pitchFamily="18" charset="0"/>
                <a:ea typeface="+mn-ea"/>
                <a:cs typeface="+mn-cs"/>
              </a:rPr>
              <a:t>While it is certainly true that hues have a physical order via their wavelength, and that every kindergardner knows the rainbow ordering, our visual system has a very difficult time treating hue in an ordered way. As we see in this image, it is clear that each area is *different*, but none of the areas have an intuitive relationship between each other. Where is above ground? Where is below? What’s the highest point? These questions are hard to answer. (Saturation as a cue is nearly impossible to handle.) This is how most computer scientist would design a map.</a:t>
            </a:r>
          </a:p>
          <a:p>
            <a:endParaRPr lang="en-US" sz="1200" u="none" kern="1200" baseline="0" smtClean="0">
              <a:solidFill>
                <a:schemeClr val="tx1"/>
              </a:solidFill>
              <a:latin typeface="Times New Roman" pitchFamily="18" charset="0"/>
              <a:ea typeface="+mn-ea"/>
              <a:cs typeface="+mn-cs"/>
            </a:endParaRPr>
          </a:p>
          <a:p>
            <a:r>
              <a:rPr lang="en-US" sz="1200" u="none" kern="1200" baseline="0" smtClean="0">
                <a:solidFill>
                  <a:schemeClr val="tx1"/>
                </a:solidFill>
                <a:latin typeface="Times New Roman" pitchFamily="18" charset="0"/>
                <a:ea typeface="+mn-ea"/>
                <a:cs typeface="+mn-cs"/>
              </a:rPr>
              <a:t>This is supposed to convey height above sea level.</a:t>
            </a:r>
            <a:endParaRPr lang="en-US"/>
          </a:p>
        </p:txBody>
      </p:sp>
      <p:sp>
        <p:nvSpPr>
          <p:cNvPr id="4" name="Slide Number Placeholder 3"/>
          <p:cNvSpPr>
            <a:spLocks noGrp="1"/>
          </p:cNvSpPr>
          <p:nvPr>
            <p:ph type="sldNum" sz="quarter" idx="10"/>
          </p:nvPr>
        </p:nvSpPr>
        <p:spPr/>
        <p:txBody>
          <a:bodyPr/>
          <a:lstStyle/>
          <a:p>
            <a:pPr>
              <a:defRPr/>
            </a:pPr>
            <a:fld id="{840A2A24-ABF9-4673-87B5-7CB9CEE0E07F}" type="slidenum">
              <a:rPr lang="en-US"/>
              <a:pPr>
                <a:defRPr/>
              </a:pPr>
              <a:t>8</a:t>
            </a:fld>
            <a:endParaRPr lang="en-US"/>
          </a:p>
        </p:txBody>
      </p:sp>
    </p:spTree>
    <p:extLst>
      <p:ext uri="{BB962C8B-B14F-4D97-AF65-F5344CB8AC3E}">
        <p14:creationId xmlns:p14="http://schemas.microsoft.com/office/powerpoint/2010/main" val="274784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smtClean="0">
                <a:solidFill>
                  <a:schemeClr val="tx1"/>
                </a:solidFill>
                <a:latin typeface="Times New Roman" pitchFamily="18" charset="0"/>
                <a:ea typeface="+mn-ea"/>
                <a:cs typeface="+mn-cs"/>
              </a:rPr>
              <a:t>Color sets that vary primarily by luminance are much easier for us to order. This image uses two color sets: browns for above ground, blues for below. The questions I mentioned before are now much easier to answer. The much more muted colors also much easier to read the information.</a:t>
            </a:r>
          </a:p>
          <a:p>
            <a:endParaRPr lang="en-US" sz="1200" u="none" kern="1200" baseline="0" smtClean="0">
              <a:solidFill>
                <a:schemeClr val="tx1"/>
              </a:solidFill>
              <a:latin typeface="Times New Roman" pitchFamily="18" charset="0"/>
              <a:ea typeface="+mn-ea"/>
              <a:cs typeface="+mn-cs"/>
            </a:endParaRPr>
          </a:p>
          <a:p>
            <a:r>
              <a:rPr lang="en-US" sz="1200" u="none" kern="1200" baseline="0" smtClean="0">
                <a:solidFill>
                  <a:schemeClr val="tx1"/>
                </a:solidFill>
                <a:latin typeface="Times New Roman" pitchFamily="18" charset="0"/>
                <a:ea typeface="+mn-ea"/>
                <a:cs typeface="+mn-cs"/>
              </a:rPr>
              <a:t>Cartographers have been doing this for 2000 years.</a:t>
            </a:r>
          </a:p>
          <a:p>
            <a:r>
              <a:rPr lang="en-US" sz="1200" u="none" kern="1200" baseline="0" smtClean="0">
                <a:solidFill>
                  <a:schemeClr val="tx1"/>
                </a:solidFill>
                <a:latin typeface="Times New Roman" pitchFamily="18" charset="0"/>
                <a:ea typeface="+mn-ea"/>
                <a:cs typeface="+mn-cs"/>
              </a:rPr>
              <a:t> The key is to know: under water or not under water?  Then, how far for each case?  I perception system can’t use hue for how much!  But, we can use intensity.  As I go deeper, the color gets darker.  Intensity is a great axis for presenting quantitative information.</a:t>
            </a:r>
            <a:endParaRPr lang="en-US"/>
          </a:p>
        </p:txBody>
      </p:sp>
      <p:sp>
        <p:nvSpPr>
          <p:cNvPr id="4" name="Slide Number Placeholder 3"/>
          <p:cNvSpPr>
            <a:spLocks noGrp="1"/>
          </p:cNvSpPr>
          <p:nvPr>
            <p:ph type="sldNum" sz="quarter" idx="10"/>
          </p:nvPr>
        </p:nvSpPr>
        <p:spPr/>
        <p:txBody>
          <a:bodyPr/>
          <a:lstStyle/>
          <a:p>
            <a:pPr>
              <a:defRPr/>
            </a:pPr>
            <a:fld id="{840A2A24-ABF9-4673-87B5-7CB9CEE0E07F}" type="slidenum">
              <a:rPr lang="en-US"/>
              <a:pPr>
                <a:defRPr/>
              </a:pPr>
              <a:t>9</a:t>
            </a:fld>
            <a:endParaRPr lang="en-US"/>
          </a:p>
        </p:txBody>
      </p:sp>
    </p:spTree>
    <p:extLst>
      <p:ext uri="{BB962C8B-B14F-4D97-AF65-F5344CB8AC3E}">
        <p14:creationId xmlns:p14="http://schemas.microsoft.com/office/powerpoint/2010/main" val="365419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smtClean="0">
                <a:solidFill>
                  <a:schemeClr val="tx1"/>
                </a:solidFill>
                <a:latin typeface="Times New Roman" pitchFamily="18" charset="0"/>
                <a:ea typeface="+mn-ea"/>
                <a:cs typeface="+mn-cs"/>
              </a:rPr>
              <a:t>Simple place to start is the difference between Sans Serif and Serif typefaces.</a:t>
            </a:r>
            <a:endParaRPr lang="en-US"/>
          </a:p>
        </p:txBody>
      </p:sp>
      <p:sp>
        <p:nvSpPr>
          <p:cNvPr id="4" name="Slide Number Placeholder 3"/>
          <p:cNvSpPr>
            <a:spLocks noGrp="1"/>
          </p:cNvSpPr>
          <p:nvPr>
            <p:ph type="sldNum" sz="quarter" idx="10"/>
          </p:nvPr>
        </p:nvSpPr>
        <p:spPr/>
        <p:txBody>
          <a:bodyPr/>
          <a:lstStyle/>
          <a:p>
            <a:pPr>
              <a:defRPr/>
            </a:pPr>
            <a:fld id="{840A2A24-ABF9-4673-87B5-7CB9CEE0E07F}" type="slidenum">
              <a:rPr lang="en-US"/>
              <a:pPr>
                <a:defRPr/>
              </a:pPr>
              <a:t>10</a:t>
            </a:fld>
            <a:endParaRPr lang="en-US"/>
          </a:p>
        </p:txBody>
      </p:sp>
    </p:spTree>
    <p:extLst>
      <p:ext uri="{BB962C8B-B14F-4D97-AF65-F5344CB8AC3E}">
        <p14:creationId xmlns:p14="http://schemas.microsoft.com/office/powerpoint/2010/main" val="83354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Challenger explosion</a:t>
            </a:r>
          </a:p>
        </p:txBody>
      </p:sp>
      <p:sp>
        <p:nvSpPr>
          <p:cNvPr id="4" name="Slide Number Placeholder 3"/>
          <p:cNvSpPr>
            <a:spLocks noGrp="1"/>
          </p:cNvSpPr>
          <p:nvPr>
            <p:ph type="sldNum" sz="quarter" idx="10"/>
          </p:nvPr>
        </p:nvSpPr>
        <p:spPr/>
        <p:txBody>
          <a:bodyPr/>
          <a:lstStyle/>
          <a:p>
            <a:pPr>
              <a:defRPr/>
            </a:pPr>
            <a:fld id="{840A2A24-ABF9-4673-87B5-7CB9CEE0E07F}" type="slidenum">
              <a:rPr lang="en-US"/>
              <a:pPr>
                <a:defRPr/>
              </a:pPr>
              <a:t>14</a:t>
            </a:fld>
            <a:endParaRPr lang="en-US"/>
          </a:p>
        </p:txBody>
      </p:sp>
    </p:spTree>
    <p:extLst>
      <p:ext uri="{BB962C8B-B14F-4D97-AF65-F5344CB8AC3E}">
        <p14:creationId xmlns:p14="http://schemas.microsoft.com/office/powerpoint/2010/main" val="294826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0B9177-2592-4AF2-88C9-3560B8AF4A0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3F7B14B-5336-4A01-B8E0-A612A4A1E4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779204-CE66-40C1-A6B7-4DA77D792BC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502C82B-C3AB-4765-BB3A-F0AA395D4E3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52BF0D9-1F90-47D1-834C-6FF38810E7D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155E95-EFAB-4016-B5A6-5C1EAD0FA1F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1904605-4875-459E-B5A2-4339BE82CF3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0F8C53C-1A74-407F-A9BA-E7D90B961AF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A5BE040-4ACC-41A0-B8BA-35FBC696DE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069EF5A-FA02-40A6-A1D9-C0B17487AEF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0387DF6-1FE6-4989-918C-79BDAAD4DA0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bwMode="auto">
          <a:xfrm>
            <a:off x="685800" y="3048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1027"/>
          <p:cNvSpPr>
            <a:spLocks noGrp="1" noChangeArrowheads="1"/>
          </p:cNvSpPr>
          <p:nvPr>
            <p:ph type="body" idx="1"/>
          </p:nvPr>
        </p:nvSpPr>
        <p:spPr bwMode="auto">
          <a:xfrm>
            <a:off x="685800" y="1143000"/>
            <a:ext cx="7772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07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07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pPr>
              <a:defRPr/>
            </a:pPr>
            <a:fld id="{FC01C5AE-EBED-4969-BFBC-28E4DE6E1E5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200" b="1">
          <a:solidFill>
            <a:schemeClr val="bg2"/>
          </a:solidFill>
          <a:latin typeface="+mj-lt"/>
          <a:ea typeface="+mj-ea"/>
          <a:cs typeface="+mj-cs"/>
        </a:defRPr>
      </a:lvl1pPr>
      <a:lvl2pPr algn="ctr" rtl="0" eaLnBrk="0" fontAlgn="base" hangingPunct="0">
        <a:spcBef>
          <a:spcPct val="0"/>
        </a:spcBef>
        <a:spcAft>
          <a:spcPct val="0"/>
        </a:spcAft>
        <a:defRPr sz="3200" b="1">
          <a:solidFill>
            <a:schemeClr val="bg2"/>
          </a:solidFill>
          <a:latin typeface="Times New Roman" pitchFamily="18" charset="0"/>
        </a:defRPr>
      </a:lvl2pPr>
      <a:lvl3pPr algn="ctr" rtl="0" eaLnBrk="0" fontAlgn="base" hangingPunct="0">
        <a:spcBef>
          <a:spcPct val="0"/>
        </a:spcBef>
        <a:spcAft>
          <a:spcPct val="0"/>
        </a:spcAft>
        <a:defRPr sz="3200" b="1">
          <a:solidFill>
            <a:schemeClr val="bg2"/>
          </a:solidFill>
          <a:latin typeface="Times New Roman" pitchFamily="18" charset="0"/>
        </a:defRPr>
      </a:lvl3pPr>
      <a:lvl4pPr algn="ctr" rtl="0" eaLnBrk="0" fontAlgn="base" hangingPunct="0">
        <a:spcBef>
          <a:spcPct val="0"/>
        </a:spcBef>
        <a:spcAft>
          <a:spcPct val="0"/>
        </a:spcAft>
        <a:defRPr sz="3200" b="1">
          <a:solidFill>
            <a:schemeClr val="bg2"/>
          </a:solidFill>
          <a:latin typeface="Times New Roman" pitchFamily="18" charset="0"/>
        </a:defRPr>
      </a:lvl4pPr>
      <a:lvl5pPr algn="ctr" rtl="0" eaLnBrk="0" fontAlgn="base" hangingPunct="0">
        <a:spcBef>
          <a:spcPct val="0"/>
        </a:spcBef>
        <a:spcAft>
          <a:spcPct val="0"/>
        </a:spcAft>
        <a:defRPr sz="3200" b="1">
          <a:solidFill>
            <a:schemeClr val="bg2"/>
          </a:solidFill>
          <a:latin typeface="Times New Roman" pitchFamily="18" charset="0"/>
        </a:defRPr>
      </a:lvl5pPr>
      <a:lvl6pPr marL="457200" algn="ctr" rtl="0" eaLnBrk="0" fontAlgn="base" hangingPunct="0">
        <a:spcBef>
          <a:spcPct val="0"/>
        </a:spcBef>
        <a:spcAft>
          <a:spcPct val="0"/>
        </a:spcAft>
        <a:defRPr sz="3200" b="1">
          <a:solidFill>
            <a:schemeClr val="bg2"/>
          </a:solidFill>
          <a:latin typeface="Times New Roman" pitchFamily="18" charset="0"/>
        </a:defRPr>
      </a:lvl6pPr>
      <a:lvl7pPr marL="914400" algn="ctr" rtl="0" eaLnBrk="0" fontAlgn="base" hangingPunct="0">
        <a:spcBef>
          <a:spcPct val="0"/>
        </a:spcBef>
        <a:spcAft>
          <a:spcPct val="0"/>
        </a:spcAft>
        <a:defRPr sz="3200" b="1">
          <a:solidFill>
            <a:schemeClr val="bg2"/>
          </a:solidFill>
          <a:latin typeface="Times New Roman" pitchFamily="18" charset="0"/>
        </a:defRPr>
      </a:lvl7pPr>
      <a:lvl8pPr marL="1371600" algn="ctr" rtl="0" eaLnBrk="0" fontAlgn="base" hangingPunct="0">
        <a:spcBef>
          <a:spcPct val="0"/>
        </a:spcBef>
        <a:spcAft>
          <a:spcPct val="0"/>
        </a:spcAft>
        <a:defRPr sz="3200" b="1">
          <a:solidFill>
            <a:schemeClr val="bg2"/>
          </a:solidFill>
          <a:latin typeface="Times New Roman" pitchFamily="18" charset="0"/>
        </a:defRPr>
      </a:lvl8pPr>
      <a:lvl9pPr marL="1828800" algn="ctr" rtl="0" eaLnBrk="0" fontAlgn="base" hangingPunct="0">
        <a:spcBef>
          <a:spcPct val="0"/>
        </a:spcBef>
        <a:spcAft>
          <a:spcPct val="0"/>
        </a:spcAft>
        <a:defRPr sz="3200" b="1">
          <a:solidFill>
            <a:schemeClr val="bg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a:solidFill>
            <a:schemeClr val="bg2"/>
          </a:solidFill>
          <a:latin typeface="+mn-lt"/>
        </a:defRPr>
      </a:lvl2pPr>
      <a:lvl3pPr marL="1143000" indent="-228600" algn="l" rtl="0" eaLnBrk="0" fontAlgn="base" hangingPunct="0">
        <a:spcBef>
          <a:spcPct val="20000"/>
        </a:spcBef>
        <a:spcAft>
          <a:spcPct val="0"/>
        </a:spcAft>
        <a:buChar char="•"/>
        <a:defRPr i="1">
          <a:solidFill>
            <a:schemeClr val="bg2"/>
          </a:solidFill>
          <a:latin typeface="+mn-lt"/>
        </a:defRPr>
      </a:lvl3pPr>
      <a:lvl4pPr marL="1600200" indent="-228600" algn="l" rtl="0" eaLnBrk="0" fontAlgn="base" hangingPunct="0">
        <a:spcBef>
          <a:spcPct val="20000"/>
        </a:spcBef>
        <a:spcAft>
          <a:spcPct val="0"/>
        </a:spcAft>
        <a:buChar char="–"/>
        <a:defRPr sz="1400">
          <a:solidFill>
            <a:schemeClr val="bg2"/>
          </a:solidFill>
          <a:latin typeface="+mn-lt"/>
        </a:defRPr>
      </a:lvl4pPr>
      <a:lvl5pPr marL="2057400" indent="-228600" algn="l" rtl="0" eaLnBrk="0" fontAlgn="base" hangingPunct="0">
        <a:spcBef>
          <a:spcPct val="20000"/>
        </a:spcBef>
        <a:spcAft>
          <a:spcPct val="0"/>
        </a:spcAft>
        <a:buChar char="»"/>
        <a:defRPr sz="1400" i="1">
          <a:solidFill>
            <a:schemeClr val="bg2"/>
          </a:solidFill>
          <a:latin typeface="+mn-lt"/>
        </a:defRPr>
      </a:lvl5pPr>
      <a:lvl6pPr marL="2514600" indent="-228600" algn="l" rtl="0" eaLnBrk="0" fontAlgn="base" hangingPunct="0">
        <a:spcBef>
          <a:spcPct val="20000"/>
        </a:spcBef>
        <a:spcAft>
          <a:spcPct val="0"/>
        </a:spcAft>
        <a:buChar char="»"/>
        <a:defRPr sz="1400" i="1">
          <a:solidFill>
            <a:schemeClr val="bg2"/>
          </a:solidFill>
          <a:latin typeface="+mn-lt"/>
        </a:defRPr>
      </a:lvl6pPr>
      <a:lvl7pPr marL="2971800" indent="-228600" algn="l" rtl="0" eaLnBrk="0" fontAlgn="base" hangingPunct="0">
        <a:spcBef>
          <a:spcPct val="20000"/>
        </a:spcBef>
        <a:spcAft>
          <a:spcPct val="0"/>
        </a:spcAft>
        <a:buChar char="»"/>
        <a:defRPr sz="1400" i="1">
          <a:solidFill>
            <a:schemeClr val="bg2"/>
          </a:solidFill>
          <a:latin typeface="+mn-lt"/>
        </a:defRPr>
      </a:lvl7pPr>
      <a:lvl8pPr marL="3429000" indent="-228600" algn="l" rtl="0" eaLnBrk="0" fontAlgn="base" hangingPunct="0">
        <a:spcBef>
          <a:spcPct val="20000"/>
        </a:spcBef>
        <a:spcAft>
          <a:spcPct val="0"/>
        </a:spcAft>
        <a:buChar char="»"/>
        <a:defRPr sz="1400" i="1">
          <a:solidFill>
            <a:schemeClr val="bg2"/>
          </a:solidFill>
          <a:latin typeface="+mn-lt"/>
        </a:defRPr>
      </a:lvl8pPr>
      <a:lvl9pPr marL="3886200" indent="-228600" algn="l" rtl="0" eaLnBrk="0" fontAlgn="base" hangingPunct="0">
        <a:spcBef>
          <a:spcPct val="20000"/>
        </a:spcBef>
        <a:spcAft>
          <a:spcPct val="0"/>
        </a:spcAft>
        <a:buChar char="»"/>
        <a:defRPr sz="1400" i="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7.png"/><Relationship Id="rId5"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www.smartmoney.com/marketmap" TargetMode="External"/><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www.gapminder.org/world/?PHPSESSID=sarvm30jnenil502p6dcstdmo7" TargetMode="External"/><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4.png"/><Relationship Id="rId6" Type="http://schemas.openxmlformats.org/officeDocument/2006/relationships/oleObject" Target="../embeddings/oleObject2.bin"/><Relationship Id="rId7"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Eye’s Fovea</a:t>
            </a:r>
            <a:endParaRPr lang="en-US" dirty="0"/>
          </a:p>
        </p:txBody>
      </p:sp>
      <p:pic>
        <p:nvPicPr>
          <p:cNvPr id="46082" name="Picture 2"/>
          <p:cNvPicPr>
            <a:picLocks noChangeAspect="1" noChangeArrowheads="1"/>
          </p:cNvPicPr>
          <p:nvPr/>
        </p:nvPicPr>
        <p:blipFill>
          <a:blip r:embed="rId2" cstate="print"/>
          <a:srcRect/>
          <a:stretch>
            <a:fillRect/>
          </a:stretch>
        </p:blipFill>
        <p:spPr bwMode="auto">
          <a:xfrm>
            <a:off x="152400" y="1371600"/>
            <a:ext cx="5910263" cy="4012178"/>
          </a:xfrm>
          <a:prstGeom prst="rect">
            <a:avLst/>
          </a:prstGeom>
          <a:noFill/>
          <a:ln w="9525">
            <a:noFill/>
            <a:miter lim="800000"/>
            <a:headEnd/>
            <a:tailEnd/>
          </a:ln>
        </p:spPr>
      </p:pic>
      <p:pic>
        <p:nvPicPr>
          <p:cNvPr id="2969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1" y="2971800"/>
            <a:ext cx="3200400" cy="267788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Typography</a:t>
            </a:r>
          </a:p>
        </p:txBody>
      </p:sp>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6726" r="-6726" b="12368"/>
          <a:stretch/>
        </p:blipFill>
        <p:spPr>
          <a:xfrm>
            <a:off x="685800" y="1600200"/>
            <a:ext cx="7772400" cy="4340412"/>
          </a:xfrm>
        </p:spPr>
      </p:pic>
    </p:spTree>
    <p:extLst>
      <p:ext uri="{BB962C8B-B14F-4D97-AF65-F5344CB8AC3E}">
        <p14:creationId xmlns:p14="http://schemas.microsoft.com/office/powerpoint/2010/main" val="20946304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a:cs typeface="Arial"/>
              </a:rPr>
              <a:t>The Competing Hypothesis: Familiarity</a:t>
            </a:r>
          </a:p>
        </p:txBody>
      </p:sp>
      <p:sp>
        <p:nvSpPr>
          <p:cNvPr id="3" name="Content Placeholder 2"/>
          <p:cNvSpPr>
            <a:spLocks noGrp="1"/>
          </p:cNvSpPr>
          <p:nvPr>
            <p:ph idx="1"/>
          </p:nvPr>
        </p:nvSpPr>
        <p:spPr>
          <a:xfrm>
            <a:off x="685800" y="1524000"/>
            <a:ext cx="7772400" cy="4572000"/>
          </a:xfrm>
        </p:spPr>
        <p:txBody>
          <a:bodyPr/>
          <a:lstStyle/>
          <a:p>
            <a:pPr marL="0" indent="0">
              <a:buNone/>
            </a:pPr>
            <a:r>
              <a:rPr lang="en-US" dirty="0">
                <a:latin typeface="Arial"/>
                <a:cs typeface="Arial"/>
              </a:rPr>
              <a:t>“Legibility, in practice, amounts simply to what one is accustomed to” -- Eric Gill, 1931</a:t>
            </a:r>
          </a:p>
          <a:p>
            <a:pPr marL="0" indent="0">
              <a:buNone/>
            </a:pPr>
            <a:endParaRPr lang="en-US" dirty="0">
              <a:latin typeface="Arial"/>
              <a:cs typeface="Arial"/>
            </a:endParaRPr>
          </a:p>
          <a:p>
            <a:pPr marL="0" indent="0">
              <a:buNone/>
            </a:pPr>
            <a:r>
              <a:rPr lang="en-US" dirty="0">
                <a:latin typeface="Arial"/>
                <a:cs typeface="Arial"/>
              </a:rPr>
              <a:t>=&gt; No Robust Evidence for Serif </a:t>
            </a:r>
            <a:r>
              <a:rPr lang="en-US" dirty="0" smtClean="0">
                <a:latin typeface="Arial"/>
                <a:cs typeface="Arial"/>
              </a:rPr>
              <a:t>Hypothesis</a:t>
            </a:r>
            <a:endParaRPr lang="en-US" dirty="0">
              <a:latin typeface="Arial"/>
              <a:cs typeface="Arial"/>
            </a:endParaRPr>
          </a:p>
        </p:txBody>
      </p:sp>
    </p:spTree>
    <p:extLst>
      <p:ext uri="{BB962C8B-B14F-4D97-AF65-F5344CB8AC3E}">
        <p14:creationId xmlns:p14="http://schemas.microsoft.com/office/powerpoint/2010/main" val="18940675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Put it all together</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13725" b="-13725"/>
          <a:stretch>
            <a:fillRect/>
          </a:stretch>
        </p:blipFill>
        <p:spPr/>
      </p:pic>
    </p:spTree>
    <p:extLst>
      <p:ext uri="{BB962C8B-B14F-4D97-AF65-F5344CB8AC3E}">
        <p14:creationId xmlns:p14="http://schemas.microsoft.com/office/powerpoint/2010/main" val="30631335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866" r="1866"/>
          <a:stretch>
            <a:fillRect/>
          </a:stretch>
        </p:blipFill>
        <p:spPr/>
      </p:pic>
      <p:sp>
        <p:nvSpPr>
          <p:cNvPr id="5" name="Rectangle 4"/>
          <p:cNvSpPr/>
          <p:nvPr/>
        </p:nvSpPr>
        <p:spPr>
          <a:xfrm>
            <a:off x="685800" y="6400800"/>
            <a:ext cx="6705600" cy="338554"/>
          </a:xfrm>
          <a:prstGeom prst="rect">
            <a:avLst/>
          </a:prstGeom>
        </p:spPr>
        <p:txBody>
          <a:bodyPr wrap="square">
            <a:spAutoFit/>
          </a:bodyPr>
          <a:lstStyle/>
          <a:p>
            <a:r>
              <a:rPr lang="en-US" sz="1600" dirty="0">
                <a:solidFill>
                  <a:srgbClr val="000000"/>
                </a:solidFill>
                <a:latin typeface="Arial"/>
                <a:cs typeface="Arial"/>
              </a:rPr>
              <a:t>http://</a:t>
            </a:r>
            <a:r>
              <a:rPr lang="en-US" sz="1600" dirty="0" err="1">
                <a:solidFill>
                  <a:srgbClr val="000000"/>
                </a:solidFill>
                <a:latin typeface="Arial"/>
                <a:cs typeface="Arial"/>
              </a:rPr>
              <a:t>nymag.com</a:t>
            </a:r>
            <a:r>
              <a:rPr lang="en-US" sz="1600" dirty="0">
                <a:solidFill>
                  <a:srgbClr val="000000"/>
                </a:solidFill>
                <a:latin typeface="Arial"/>
                <a:cs typeface="Arial"/>
              </a:rPr>
              <a:t>/</a:t>
            </a:r>
            <a:r>
              <a:rPr lang="en-US" sz="1600" dirty="0" err="1">
                <a:solidFill>
                  <a:srgbClr val="000000"/>
                </a:solidFill>
                <a:latin typeface="Arial"/>
                <a:cs typeface="Arial"/>
              </a:rPr>
              <a:t>nymetro</a:t>
            </a:r>
            <a:r>
              <a:rPr lang="en-US" sz="1600" dirty="0">
                <a:solidFill>
                  <a:srgbClr val="000000"/>
                </a:solidFill>
                <a:latin typeface="Arial"/>
                <a:cs typeface="Arial"/>
              </a:rPr>
              <a:t>/health/features/11700/index1.html</a:t>
            </a:r>
          </a:p>
        </p:txBody>
      </p:sp>
    </p:spTree>
    <p:extLst>
      <p:ext uri="{BB962C8B-B14F-4D97-AF65-F5344CB8AC3E}">
        <p14:creationId xmlns:p14="http://schemas.microsoft.com/office/powerpoint/2010/main" val="12439404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January 28, 1986</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t="2206" b="2206"/>
          <a:stretch>
            <a:fillRect/>
          </a:stretch>
        </p:blipFill>
        <p:spPr/>
      </p:pic>
    </p:spTree>
    <p:extLst>
      <p:ext uri="{BB962C8B-B14F-4D97-AF65-F5344CB8AC3E}">
        <p14:creationId xmlns:p14="http://schemas.microsoft.com/office/powerpoint/2010/main" val="35138701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Chart given from Morton Thiokol to NASA</a:t>
            </a: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rcRect t="-4779" b="-4779"/>
          <a:stretch>
            <a:fillRect/>
          </a:stretch>
        </p:blipFill>
        <p:spPr/>
      </p:pic>
      <p:sp>
        <p:nvSpPr>
          <p:cNvPr id="7" name="TextBox 6"/>
          <p:cNvSpPr txBox="1"/>
          <p:nvPr/>
        </p:nvSpPr>
        <p:spPr>
          <a:xfrm>
            <a:off x="1400298" y="6350503"/>
            <a:ext cx="5971030" cy="523220"/>
          </a:xfrm>
          <a:prstGeom prst="rect">
            <a:avLst/>
          </a:prstGeom>
          <a:noFill/>
        </p:spPr>
        <p:txBody>
          <a:bodyPr wrap="none" rtlCol="0">
            <a:spAutoFit/>
          </a:bodyPr>
          <a:lstStyle/>
          <a:p>
            <a:r>
              <a:rPr lang="en-US">
                <a:solidFill>
                  <a:schemeClr val="bg2"/>
                </a:solidFill>
              </a:rPr>
              <a:t>E. Tufte, pp. 46-47, Visual Explanations</a:t>
            </a:r>
          </a:p>
        </p:txBody>
      </p:sp>
    </p:spTree>
    <p:extLst>
      <p:ext uri="{BB962C8B-B14F-4D97-AF65-F5344CB8AC3E}">
        <p14:creationId xmlns:p14="http://schemas.microsoft.com/office/powerpoint/2010/main" val="25649154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Redrawn (Tufte)</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5066" r="5066"/>
          <a:stretch>
            <a:fillRect/>
          </a:stretch>
        </p:blipFill>
        <p:spPr/>
      </p:pic>
    </p:spTree>
    <p:extLst>
      <p:ext uri="{BB962C8B-B14F-4D97-AF65-F5344CB8AC3E}">
        <p14:creationId xmlns:p14="http://schemas.microsoft.com/office/powerpoint/2010/main" val="1879296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UI Design</a:t>
            </a:r>
            <a:endParaRPr lang="en-US" dirty="0"/>
          </a:p>
        </p:txBody>
      </p:sp>
      <p:sp>
        <p:nvSpPr>
          <p:cNvPr id="3" name="Content Placeholder 2"/>
          <p:cNvSpPr>
            <a:spLocks noGrp="1"/>
          </p:cNvSpPr>
          <p:nvPr>
            <p:ph idx="1"/>
          </p:nvPr>
        </p:nvSpPr>
        <p:spPr/>
        <p:txBody>
          <a:bodyPr/>
          <a:lstStyle/>
          <a:p>
            <a:r>
              <a:rPr lang="en-US" dirty="0" smtClean="0"/>
              <a:t>Need to think about human capabilities</a:t>
            </a:r>
          </a:p>
          <a:p>
            <a:r>
              <a:rPr lang="en-US" dirty="0" smtClean="0"/>
              <a:t>Need to design for tasks</a:t>
            </a:r>
            <a:endParaRPr lang="en-US" dirty="0"/>
          </a:p>
        </p:txBody>
      </p:sp>
      <p:pic>
        <p:nvPicPr>
          <p:cNvPr id="4" name="Picture 3"/>
          <p:cNvPicPr>
            <a:picLocks noChangeAspect="1"/>
          </p:cNvPicPr>
          <p:nvPr/>
        </p:nvPicPr>
        <p:blipFill>
          <a:blip r:embed="rId3"/>
          <a:stretch>
            <a:fillRect/>
          </a:stretch>
        </p:blipFill>
        <p:spPr>
          <a:xfrm>
            <a:off x="0" y="228600"/>
            <a:ext cx="9144000" cy="63931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a:latin typeface="Optima" charset="0"/>
              </a:rPr>
              <a:t>Information Visualization</a:t>
            </a:r>
          </a:p>
        </p:txBody>
      </p:sp>
      <p:sp>
        <p:nvSpPr>
          <p:cNvPr id="10242" name="Rectangle 3"/>
          <p:cNvSpPr>
            <a:spLocks noGrp="1" noChangeArrowheads="1"/>
          </p:cNvSpPr>
          <p:nvPr>
            <p:ph idx="1"/>
          </p:nvPr>
        </p:nvSpPr>
        <p:spPr/>
        <p:txBody>
          <a:bodyPr/>
          <a:lstStyle/>
          <a:p>
            <a:r>
              <a:rPr lang="en-US" sz="2800">
                <a:latin typeface="Optima" charset="0"/>
              </a:rPr>
              <a:t>Show lots of data visually to help with analysis</a:t>
            </a:r>
          </a:p>
          <a:p>
            <a:r>
              <a:rPr lang="en-US" sz="2800">
                <a:latin typeface="Optima" charset="0"/>
              </a:rPr>
              <a:t>What is interesting in the data?</a:t>
            </a:r>
          </a:p>
          <a:p>
            <a:r>
              <a:rPr lang="en-US" sz="2800">
                <a:latin typeface="Optima" charset="0"/>
              </a:rPr>
              <a:t>Identify</a:t>
            </a:r>
          </a:p>
          <a:p>
            <a:pPr lvl="1"/>
            <a:r>
              <a:rPr lang="en-US" sz="2400">
                <a:latin typeface="Optima" charset="0"/>
              </a:rPr>
              <a:t>Trends</a:t>
            </a:r>
          </a:p>
          <a:p>
            <a:pPr lvl="1"/>
            <a:r>
              <a:rPr lang="en-US" sz="2400">
                <a:latin typeface="Optima" charset="0"/>
              </a:rPr>
              <a:t>Clusters</a:t>
            </a:r>
          </a:p>
          <a:p>
            <a:pPr lvl="1"/>
            <a:r>
              <a:rPr lang="en-US" sz="2400">
                <a:latin typeface="Optima" charset="0"/>
              </a:rPr>
              <a:t>Patterns</a:t>
            </a:r>
          </a:p>
          <a:p>
            <a:pPr lvl="1"/>
            <a:r>
              <a:rPr lang="en-US" sz="2400">
                <a:latin typeface="Optima" charset="0"/>
              </a:rPr>
              <a:t>Outliers</a:t>
            </a:r>
          </a:p>
          <a:p>
            <a:r>
              <a:rPr lang="en-US" sz="2800">
                <a:latin typeface="Optima" charset="0"/>
              </a:rPr>
              <a:t>Communication and exploration/discovery</a:t>
            </a:r>
          </a:p>
        </p:txBody>
      </p:sp>
    </p:spTree>
    <p:extLst>
      <p:ext uri="{BB962C8B-B14F-4D97-AF65-F5344CB8AC3E}">
        <p14:creationId xmlns:p14="http://schemas.microsoft.com/office/powerpoint/2010/main" val="30620423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6"/>
          <p:cNvSpPr>
            <a:spLocks noGrp="1" noChangeArrowheads="1"/>
          </p:cNvSpPr>
          <p:nvPr>
            <p:ph idx="1"/>
          </p:nvPr>
        </p:nvSpPr>
        <p:spPr>
          <a:xfrm>
            <a:off x="400050" y="161925"/>
            <a:ext cx="7772400" cy="1447800"/>
          </a:xfrm>
        </p:spPr>
        <p:txBody>
          <a:bodyPr/>
          <a:lstStyle/>
          <a:p>
            <a:pPr>
              <a:lnSpc>
                <a:spcPct val="90000"/>
              </a:lnSpc>
            </a:pPr>
            <a:r>
              <a:rPr lang="en-US" sz="2800">
                <a:latin typeface="Optima" charset="0"/>
              </a:rPr>
              <a:t>Which state has highest Income?</a:t>
            </a:r>
          </a:p>
          <a:p>
            <a:pPr>
              <a:lnSpc>
                <a:spcPct val="90000"/>
              </a:lnSpc>
            </a:pPr>
            <a:r>
              <a:rPr lang="en-US" sz="2800">
                <a:latin typeface="Optima" charset="0"/>
              </a:rPr>
              <a:t>Relationship between Income and Education?</a:t>
            </a:r>
          </a:p>
          <a:p>
            <a:pPr>
              <a:lnSpc>
                <a:spcPct val="90000"/>
              </a:lnSpc>
            </a:pPr>
            <a:r>
              <a:rPr lang="en-US" sz="2800">
                <a:latin typeface="Optima" charset="0"/>
              </a:rPr>
              <a:t>Outliers?</a:t>
            </a:r>
          </a:p>
        </p:txBody>
      </p:sp>
      <p:graphicFrame>
        <p:nvGraphicFramePr>
          <p:cNvPr id="6" name="Object 2"/>
          <p:cNvGraphicFramePr>
            <a:graphicFrameLocks noChangeAspect="1"/>
          </p:cNvGraphicFramePr>
          <p:nvPr/>
        </p:nvGraphicFramePr>
        <p:xfrm>
          <a:off x="0" y="1600200"/>
          <a:ext cx="4976813" cy="5257800"/>
        </p:xfrm>
        <a:graphic>
          <a:graphicData uri="http://schemas.openxmlformats.org/presentationml/2006/ole">
            <mc:AlternateContent xmlns:mc="http://schemas.openxmlformats.org/markup-compatibility/2006">
              <mc:Choice xmlns:v="urn:schemas-microsoft-com:vml" Requires="v">
                <p:oleObj spid="_x0000_s46088" name="Photo Editor Photo" r:id="rId3" imgW="3696216" imgH="7980952" progId="MSPhotoEd.3">
                  <p:embed/>
                </p:oleObj>
              </mc:Choice>
              <mc:Fallback>
                <p:oleObj name="Photo Editor Photo" r:id="rId3" imgW="3696216" imgH="79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51064"/>
                      <a:stretch>
                        <a:fillRect/>
                      </a:stretch>
                    </p:blipFill>
                    <p:spPr bwMode="auto">
                      <a:xfrm>
                        <a:off x="0" y="1600200"/>
                        <a:ext cx="497681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 name="Object 3"/>
          <p:cNvGraphicFramePr>
            <a:graphicFrameLocks noChangeAspect="1"/>
          </p:cNvGraphicFramePr>
          <p:nvPr/>
        </p:nvGraphicFramePr>
        <p:xfrm>
          <a:off x="4767263" y="1828800"/>
          <a:ext cx="4376737" cy="5029200"/>
        </p:xfrm>
        <a:graphic>
          <a:graphicData uri="http://schemas.openxmlformats.org/presentationml/2006/ole">
            <mc:AlternateContent xmlns:mc="http://schemas.openxmlformats.org/markup-compatibility/2006">
              <mc:Choice xmlns:v="urn:schemas-microsoft-com:vml" Requires="v">
                <p:oleObj spid="_x0000_s46089" name="Photo Editor Photo" r:id="rId5" imgW="3696216" imgH="7980952" progId="MSPhotoEd.3">
                  <p:embed/>
                </p:oleObj>
              </mc:Choice>
              <mc:Fallback>
                <p:oleObj name="Photo Editor Photo" r:id="rId5" imgW="3696216" imgH="79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46774"/>
                      <a:stretch>
                        <a:fillRect/>
                      </a:stretch>
                    </p:blipFill>
                    <p:spPr bwMode="auto">
                      <a:xfrm>
                        <a:off x="4767263" y="1828800"/>
                        <a:ext cx="437673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274276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US" dirty="0" smtClean="0"/>
              <a:t>Visual Perception</a:t>
            </a:r>
            <a:endParaRPr lang="en-US" dirty="0"/>
          </a:p>
        </p:txBody>
      </p:sp>
      <p:sp>
        <p:nvSpPr>
          <p:cNvPr id="272387" name="Text Box 3"/>
          <p:cNvSpPr txBox="1">
            <a:spLocks noChangeArrowheads="1"/>
          </p:cNvSpPr>
          <p:nvPr/>
        </p:nvSpPr>
        <p:spPr bwMode="auto">
          <a:xfrm>
            <a:off x="1860550" y="2962275"/>
            <a:ext cx="6917278" cy="1569660"/>
          </a:xfrm>
          <a:prstGeom prst="rect">
            <a:avLst/>
          </a:prstGeom>
          <a:noFill/>
          <a:ln w="12700">
            <a:noFill/>
            <a:miter lim="800000"/>
            <a:headEnd type="none" w="sm" len="sm"/>
            <a:tailEnd type="none" w="sm" len="sm"/>
          </a:ln>
          <a:effectLst/>
        </p:spPr>
        <p:txBody>
          <a:bodyPr wrap="none">
            <a:spAutoFit/>
          </a:bodyPr>
          <a:lstStyle/>
          <a:p>
            <a:pPr eaLnBrk="0" hangingPunct="0"/>
            <a:r>
              <a:rPr lang="en-US" sz="2400" dirty="0">
                <a:solidFill>
                  <a:schemeClr val="bg2"/>
                </a:solidFill>
                <a:latin typeface="Tahoma" pitchFamily="34" charset="0"/>
              </a:rPr>
              <a:t>1281736875613897654698450698560498286762</a:t>
            </a:r>
          </a:p>
          <a:p>
            <a:pPr eaLnBrk="0" hangingPunct="0"/>
            <a:r>
              <a:rPr lang="en-US" sz="2400" dirty="0">
                <a:solidFill>
                  <a:schemeClr val="bg2"/>
                </a:solidFill>
                <a:latin typeface="Tahoma" pitchFamily="34" charset="0"/>
              </a:rPr>
              <a:t>9809858453822450985645894509845098096585</a:t>
            </a:r>
          </a:p>
          <a:p>
            <a:pPr eaLnBrk="0" hangingPunct="0"/>
            <a:r>
              <a:rPr lang="en-US" sz="2400" dirty="0">
                <a:solidFill>
                  <a:schemeClr val="bg2"/>
                </a:solidFill>
                <a:latin typeface="Tahoma" pitchFamily="34" charset="0"/>
              </a:rPr>
              <a:t>9091030209905959595772564675050678904567</a:t>
            </a:r>
          </a:p>
          <a:p>
            <a:pPr eaLnBrk="0" hangingPunct="0"/>
            <a:r>
              <a:rPr lang="en-US" sz="2400" dirty="0">
                <a:solidFill>
                  <a:schemeClr val="bg2"/>
                </a:solidFill>
                <a:latin typeface="Tahoma" pitchFamily="34" charset="0"/>
              </a:rPr>
              <a:t>8845789809821677654872664908560912949686</a:t>
            </a:r>
          </a:p>
        </p:txBody>
      </p:sp>
      <p:sp>
        <p:nvSpPr>
          <p:cNvPr id="272388" name="Rectangle 4"/>
          <p:cNvSpPr>
            <a:spLocks noChangeArrowheads="1"/>
          </p:cNvSpPr>
          <p:nvPr/>
        </p:nvSpPr>
        <p:spPr bwMode="auto">
          <a:xfrm>
            <a:off x="1266825" y="2166938"/>
            <a:ext cx="4035425" cy="608012"/>
          </a:xfrm>
          <a:prstGeom prst="rect">
            <a:avLst/>
          </a:prstGeom>
          <a:noFill/>
          <a:ln w="9525">
            <a:noFill/>
            <a:miter lim="800000"/>
            <a:headEnd/>
            <a:tailEnd/>
          </a:ln>
          <a:effectLst/>
        </p:spPr>
        <p:txBody>
          <a:bodyPr/>
          <a:lstStyle/>
          <a:p>
            <a:pPr marL="342900" indent="-342900">
              <a:spcBef>
                <a:spcPct val="20000"/>
              </a:spcBef>
              <a:buClr>
                <a:schemeClr val="bg2"/>
              </a:buClr>
              <a:buSzPct val="75000"/>
            </a:pPr>
            <a:r>
              <a:rPr lang="en-US" sz="2800" dirty="0">
                <a:solidFill>
                  <a:schemeClr val="bg2"/>
                </a:solidFill>
              </a:rPr>
              <a:t>How many 3’s?</a:t>
            </a:r>
          </a:p>
        </p:txBody>
      </p:sp>
      <p:sp>
        <p:nvSpPr>
          <p:cNvPr id="272389" name="Text Box 5"/>
          <p:cNvSpPr txBox="1">
            <a:spLocks noChangeArrowheads="1"/>
          </p:cNvSpPr>
          <p:nvPr/>
        </p:nvSpPr>
        <p:spPr bwMode="auto">
          <a:xfrm>
            <a:off x="1857375" y="2957513"/>
            <a:ext cx="6917278" cy="1569660"/>
          </a:xfrm>
          <a:prstGeom prst="rect">
            <a:avLst/>
          </a:prstGeom>
          <a:noFill/>
          <a:ln w="12700">
            <a:noFill/>
            <a:miter lim="800000"/>
            <a:headEnd type="none" w="sm" len="sm"/>
            <a:tailEnd type="none" w="sm" len="sm"/>
          </a:ln>
          <a:effectLst/>
        </p:spPr>
        <p:txBody>
          <a:bodyPr wrap="none">
            <a:spAutoFit/>
          </a:bodyPr>
          <a:lstStyle/>
          <a:p>
            <a:pPr eaLnBrk="0" hangingPunct="0"/>
            <a:r>
              <a:rPr lang="en-US" sz="2400" dirty="0">
                <a:solidFill>
                  <a:schemeClr val="bg2"/>
                </a:solidFill>
                <a:latin typeface="Tahoma" pitchFamily="34" charset="0"/>
              </a:rPr>
              <a:t>12817</a:t>
            </a:r>
            <a:r>
              <a:rPr lang="en-US" sz="2400" dirty="0">
                <a:solidFill>
                  <a:srgbClr val="FF0000"/>
                </a:solidFill>
                <a:latin typeface="Tahoma" pitchFamily="34" charset="0"/>
              </a:rPr>
              <a:t>3</a:t>
            </a:r>
            <a:r>
              <a:rPr lang="en-US" sz="2400" dirty="0">
                <a:solidFill>
                  <a:schemeClr val="bg2"/>
                </a:solidFill>
                <a:latin typeface="Tahoma" pitchFamily="34" charset="0"/>
              </a:rPr>
              <a:t>687561</a:t>
            </a:r>
            <a:r>
              <a:rPr lang="en-US" sz="2400" dirty="0">
                <a:solidFill>
                  <a:srgbClr val="FF0000"/>
                </a:solidFill>
                <a:latin typeface="Tahoma" pitchFamily="34" charset="0"/>
              </a:rPr>
              <a:t>3</a:t>
            </a:r>
            <a:r>
              <a:rPr lang="en-US" sz="2400" dirty="0">
                <a:solidFill>
                  <a:schemeClr val="bg2"/>
                </a:solidFill>
                <a:latin typeface="Tahoma" pitchFamily="34" charset="0"/>
              </a:rPr>
              <a:t>897654698450698560498286762</a:t>
            </a:r>
          </a:p>
          <a:p>
            <a:pPr eaLnBrk="0" hangingPunct="0"/>
            <a:r>
              <a:rPr lang="en-US" sz="2400" dirty="0">
                <a:solidFill>
                  <a:schemeClr val="bg2"/>
                </a:solidFill>
                <a:latin typeface="Tahoma" pitchFamily="34" charset="0"/>
              </a:rPr>
              <a:t>980985845</a:t>
            </a:r>
            <a:r>
              <a:rPr lang="en-US" sz="2400" dirty="0">
                <a:solidFill>
                  <a:srgbClr val="FF0000"/>
                </a:solidFill>
                <a:latin typeface="Tahoma" pitchFamily="34" charset="0"/>
              </a:rPr>
              <a:t>3</a:t>
            </a:r>
            <a:r>
              <a:rPr lang="en-US" sz="2400" dirty="0">
                <a:solidFill>
                  <a:schemeClr val="bg2"/>
                </a:solidFill>
                <a:latin typeface="Tahoma" pitchFamily="34" charset="0"/>
              </a:rPr>
              <a:t>822450985645894509845098096585</a:t>
            </a:r>
          </a:p>
          <a:p>
            <a:pPr eaLnBrk="0" hangingPunct="0"/>
            <a:r>
              <a:rPr lang="en-US" sz="2400" dirty="0">
                <a:solidFill>
                  <a:schemeClr val="bg2"/>
                </a:solidFill>
                <a:latin typeface="Tahoma" pitchFamily="34" charset="0"/>
              </a:rPr>
              <a:t>90910</a:t>
            </a:r>
            <a:r>
              <a:rPr lang="en-US" sz="2400" dirty="0">
                <a:solidFill>
                  <a:srgbClr val="FF0000"/>
                </a:solidFill>
                <a:latin typeface="Tahoma" pitchFamily="34" charset="0"/>
              </a:rPr>
              <a:t>3</a:t>
            </a:r>
            <a:r>
              <a:rPr lang="en-US" sz="2400" dirty="0">
                <a:solidFill>
                  <a:schemeClr val="bg2"/>
                </a:solidFill>
                <a:latin typeface="Tahoma" pitchFamily="34" charset="0"/>
              </a:rPr>
              <a:t>0209905959595772564675050678904567</a:t>
            </a:r>
          </a:p>
          <a:p>
            <a:pPr eaLnBrk="0" hangingPunct="0"/>
            <a:r>
              <a:rPr lang="en-US" sz="2400" dirty="0">
                <a:solidFill>
                  <a:schemeClr val="bg2"/>
                </a:solidFill>
                <a:latin typeface="Tahoma" pitchFamily="34" charset="0"/>
              </a:rPr>
              <a:t>8845789809821677654872664908560912949686</a:t>
            </a: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87"/>
                                        </p:tgtEl>
                                        <p:attrNameLst>
                                          <p:attrName>style.visibility</p:attrName>
                                        </p:attrNameLst>
                                      </p:cBhvr>
                                      <p:to>
                                        <p:strVal val="visible"/>
                                      </p:to>
                                    </p:set>
                                  </p:childTnLst>
                                  <p:subTnLst>
                                    <p:set>
                                      <p:cBhvr override="childStyle">
                                        <p:cTn dur="1" fill="hold" display="0" masterRel="nextClick" afterEffect="1"/>
                                        <p:tgtEl>
                                          <p:spTgt spid="27238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2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P spid="27238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533400" y="228600"/>
            <a:ext cx="8229600" cy="1143000"/>
          </a:xfrm>
        </p:spPr>
        <p:txBody>
          <a:bodyPr/>
          <a:lstStyle/>
          <a:p>
            <a:r>
              <a:rPr lang="en-US">
                <a:latin typeface="Optima" charset="0"/>
              </a:rPr>
              <a:t>How Vis Amplifies Cognition</a:t>
            </a:r>
          </a:p>
        </p:txBody>
      </p:sp>
      <p:sp>
        <p:nvSpPr>
          <p:cNvPr id="14338" name="Rectangle 3"/>
          <p:cNvSpPr>
            <a:spLocks noGrp="1" noChangeArrowheads="1"/>
          </p:cNvSpPr>
          <p:nvPr>
            <p:ph idx="1"/>
          </p:nvPr>
        </p:nvSpPr>
        <p:spPr>
          <a:xfrm>
            <a:off x="381000" y="1676400"/>
            <a:ext cx="8178800" cy="4171950"/>
          </a:xfrm>
        </p:spPr>
        <p:txBody>
          <a:bodyPr/>
          <a:lstStyle/>
          <a:p>
            <a:pPr>
              <a:lnSpc>
                <a:spcPct val="90000"/>
              </a:lnSpc>
            </a:pPr>
            <a:r>
              <a:rPr lang="en-US" sz="2800">
                <a:latin typeface="Optima" charset="0"/>
              </a:rPr>
              <a:t>Increasing memory and processing resources available</a:t>
            </a:r>
          </a:p>
          <a:p>
            <a:pPr>
              <a:lnSpc>
                <a:spcPct val="90000"/>
              </a:lnSpc>
            </a:pPr>
            <a:r>
              <a:rPr lang="en-US" sz="2800">
                <a:latin typeface="Optima" charset="0"/>
              </a:rPr>
              <a:t>Reducing search for information</a:t>
            </a:r>
          </a:p>
          <a:p>
            <a:pPr>
              <a:lnSpc>
                <a:spcPct val="90000"/>
              </a:lnSpc>
            </a:pPr>
            <a:r>
              <a:rPr lang="en-US" sz="2800">
                <a:latin typeface="Optima" charset="0"/>
              </a:rPr>
              <a:t>Enhancing the recognition of patterns</a:t>
            </a:r>
          </a:p>
          <a:p>
            <a:pPr>
              <a:lnSpc>
                <a:spcPct val="90000"/>
              </a:lnSpc>
            </a:pPr>
            <a:r>
              <a:rPr lang="en-US" sz="2800">
                <a:latin typeface="Optima" charset="0"/>
              </a:rPr>
              <a:t>Enabling perceptual inference operations</a:t>
            </a:r>
          </a:p>
          <a:p>
            <a:pPr>
              <a:lnSpc>
                <a:spcPct val="90000"/>
              </a:lnSpc>
            </a:pPr>
            <a:r>
              <a:rPr lang="en-US" sz="2800">
                <a:latin typeface="Optima" charset="0"/>
              </a:rPr>
              <a:t>Using perceptual attention mechznisms for monitoring</a:t>
            </a:r>
          </a:p>
          <a:p>
            <a:pPr>
              <a:lnSpc>
                <a:spcPct val="90000"/>
              </a:lnSpc>
            </a:pPr>
            <a:r>
              <a:rPr lang="en-US" sz="2800">
                <a:latin typeface="Optima" charset="0"/>
              </a:rPr>
              <a:t>Encoding info in a manipulable medium</a:t>
            </a:r>
          </a:p>
        </p:txBody>
      </p:sp>
    </p:spTree>
    <p:extLst>
      <p:ext uri="{BB962C8B-B14F-4D97-AF65-F5344CB8AC3E}">
        <p14:creationId xmlns:p14="http://schemas.microsoft.com/office/powerpoint/2010/main" val="9131640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Optima" charset="0"/>
              </a:rPr>
              <a:t>Alcohol Consumption</a:t>
            </a:r>
          </a:p>
        </p:txBody>
      </p:sp>
      <p:pic>
        <p:nvPicPr>
          <p:cNvPr id="16386" name="Content Placeholder 3" descr="Screen shot 2011-12-05 at 3.09.48 PM.png"/>
          <p:cNvPicPr>
            <a:picLocks noGrp="1" noChangeAspect="1"/>
          </p:cNvPicPr>
          <p:nvPr>
            <p:ph idx="1"/>
          </p:nvPr>
        </p:nvPicPr>
        <p:blipFill>
          <a:blip r:embed="rId3">
            <a:extLst>
              <a:ext uri="{28A0092B-C50C-407E-A947-70E740481C1C}">
                <a14:useLocalDpi xmlns:a14="http://schemas.microsoft.com/office/drawing/2010/main" val="0"/>
              </a:ext>
            </a:extLst>
          </a:blip>
          <a:srcRect t="2155" b="2155"/>
          <a:stretch>
            <a:fillRect/>
          </a:stretch>
        </p:blipFill>
        <p:spPr/>
      </p:pic>
    </p:spTree>
    <p:extLst>
      <p:ext uri="{BB962C8B-B14F-4D97-AF65-F5344CB8AC3E}">
        <p14:creationId xmlns:p14="http://schemas.microsoft.com/office/powerpoint/2010/main" val="2320546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686800" cy="1143000"/>
          </a:xfrm>
        </p:spPr>
        <p:txBody>
          <a:bodyPr/>
          <a:lstStyle/>
          <a:p>
            <a:r>
              <a:rPr lang="en-US">
                <a:latin typeface="Optima" charset="0"/>
              </a:rPr>
              <a:t>Shakespeare</a:t>
            </a:r>
            <a:r>
              <a:rPr lang="ja-JP" altLang="en-US">
                <a:latin typeface="Optima" charset="0"/>
              </a:rPr>
              <a:t>’</a:t>
            </a:r>
            <a:r>
              <a:rPr lang="en-US" altLang="ja-JP">
                <a:latin typeface="Optima" charset="0"/>
              </a:rPr>
              <a:t>s Favorite Words</a:t>
            </a:r>
            <a:endParaRPr lang="en-US">
              <a:latin typeface="Optima" charset="0"/>
            </a:endParaRPr>
          </a:p>
        </p:txBody>
      </p:sp>
      <p:pic>
        <p:nvPicPr>
          <p:cNvPr id="18434" name="Content Placeholder 3" descr="Screen shot 2011-12-05 at 3.10.45 PM.png"/>
          <p:cNvPicPr>
            <a:picLocks noGrp="1" noChangeAspect="1"/>
          </p:cNvPicPr>
          <p:nvPr>
            <p:ph idx="1"/>
          </p:nvPr>
        </p:nvPicPr>
        <p:blipFill>
          <a:blip r:embed="rId3">
            <a:extLst>
              <a:ext uri="{28A0092B-C50C-407E-A947-70E740481C1C}">
                <a14:useLocalDpi xmlns:a14="http://schemas.microsoft.com/office/drawing/2010/main" val="0"/>
              </a:ext>
            </a:extLst>
          </a:blip>
          <a:srcRect l="6783" r="6783"/>
          <a:stretch>
            <a:fillRect/>
          </a:stretch>
        </p:blipFill>
        <p:spPr>
          <a:xfrm>
            <a:off x="609600" y="1884268"/>
            <a:ext cx="7772400" cy="4953000"/>
          </a:xfrm>
        </p:spPr>
      </p:pic>
    </p:spTree>
    <p:extLst>
      <p:ext uri="{BB962C8B-B14F-4D97-AF65-F5344CB8AC3E}">
        <p14:creationId xmlns:p14="http://schemas.microsoft.com/office/powerpoint/2010/main" val="1655446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Optima" charset="0"/>
              </a:rPr>
              <a:t>Survival on the Titanic</a:t>
            </a:r>
          </a:p>
        </p:txBody>
      </p:sp>
      <p:pic>
        <p:nvPicPr>
          <p:cNvPr id="20482" name="Content Placeholder 3" descr="Screen shot 2011-12-05 at 3.12.20 PM.png"/>
          <p:cNvPicPr>
            <a:picLocks noGrp="1" noChangeAspect="1"/>
          </p:cNvPicPr>
          <p:nvPr>
            <p:ph idx="1"/>
          </p:nvPr>
        </p:nvPicPr>
        <p:blipFill>
          <a:blip r:embed="rId3">
            <a:extLst>
              <a:ext uri="{28A0092B-C50C-407E-A947-70E740481C1C}">
                <a14:useLocalDpi xmlns:a14="http://schemas.microsoft.com/office/drawing/2010/main" val="0"/>
              </a:ext>
            </a:extLst>
          </a:blip>
          <a:srcRect t="6091" b="3841"/>
          <a:stretch>
            <a:fillRect/>
          </a:stretch>
        </p:blipFill>
        <p:spPr>
          <a:xfrm>
            <a:off x="457200" y="1600200"/>
            <a:ext cx="8229600" cy="4641850"/>
          </a:xfrm>
        </p:spPr>
      </p:pic>
      <p:sp>
        <p:nvSpPr>
          <p:cNvPr id="3" name="TextBox 2"/>
          <p:cNvSpPr txBox="1">
            <a:spLocks noChangeArrowheads="1"/>
          </p:cNvSpPr>
          <p:nvPr/>
        </p:nvSpPr>
        <p:spPr bwMode="auto">
          <a:xfrm>
            <a:off x="1371600" y="6370638"/>
            <a:ext cx="6403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bg1">
                    <a:lumMod val="60000"/>
                    <a:lumOff val="40000"/>
                  </a:schemeClr>
                </a:solidFill>
              </a:rPr>
              <a:t>Crew             First             Second           Third     </a:t>
            </a:r>
          </a:p>
        </p:txBody>
      </p:sp>
    </p:spTree>
    <p:extLst>
      <p:ext uri="{BB962C8B-B14F-4D97-AF65-F5344CB8AC3E}">
        <p14:creationId xmlns:p14="http://schemas.microsoft.com/office/powerpoint/2010/main" val="1834653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libri" charset="0"/>
              </a:rPr>
              <a:t>Lego Color Palette</a:t>
            </a:r>
          </a:p>
        </p:txBody>
      </p:sp>
      <p:pic>
        <p:nvPicPr>
          <p:cNvPr id="296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32234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p:cNvSpPr>
          <p:nvPr>
            <p:ph type="title"/>
          </p:nvPr>
        </p:nvSpPr>
        <p:spPr>
          <a:xfrm>
            <a:off x="304800" y="228600"/>
            <a:ext cx="8305800" cy="762000"/>
          </a:xfrm>
          <a:noFill/>
        </p:spPr>
        <p:txBody>
          <a:bodyPr/>
          <a:lstStyle/>
          <a:p>
            <a:r>
              <a:rPr lang="en-US" sz="3200">
                <a:latin typeface="Optima" charset="0"/>
              </a:rPr>
              <a:t>A Good Use of TreeMaps and Interactivity</a:t>
            </a:r>
          </a:p>
        </p:txBody>
      </p:sp>
      <p:sp>
        <p:nvSpPr>
          <p:cNvPr id="22530" name="Text Box 4"/>
          <p:cNvSpPr txBox="1">
            <a:spLocks noChangeArrowheads="1"/>
          </p:cNvSpPr>
          <p:nvPr/>
        </p:nvSpPr>
        <p:spPr bwMode="auto">
          <a:xfrm>
            <a:off x="2590800" y="6096000"/>
            <a:ext cx="3783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latin typeface="Times New Roman" charset="0"/>
                <a:hlinkClick r:id="rId3"/>
              </a:rPr>
              <a:t>www.smartmoney.com/marketmap</a:t>
            </a:r>
            <a:endParaRPr lang="en-US" sz="2000">
              <a:latin typeface="Times New Roman" charset="0"/>
            </a:endParaRPr>
          </a:p>
        </p:txBody>
      </p:sp>
      <p:pic>
        <p:nvPicPr>
          <p:cNvPr id="22531" name="Picture 5" descr="Screen shot 2011-12-05 at 3.19.58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83708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5629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atin typeface="Optima" charset="0"/>
              </a:rPr>
              <a:t>Napoleon</a:t>
            </a:r>
            <a:r>
              <a:rPr lang="ja-JP" altLang="en-US">
                <a:latin typeface="Optima" charset="0"/>
              </a:rPr>
              <a:t>’</a:t>
            </a:r>
            <a:r>
              <a:rPr lang="en-US" altLang="ja-JP">
                <a:latin typeface="Optima" charset="0"/>
              </a:rPr>
              <a:t>s March</a:t>
            </a:r>
            <a:endParaRPr lang="en-US">
              <a:latin typeface="Optima" charset="0"/>
            </a:endParaRPr>
          </a:p>
        </p:txBody>
      </p:sp>
      <p:pic>
        <p:nvPicPr>
          <p:cNvPr id="24578" name="Content Placeholder 3" descr="Minard.png"/>
          <p:cNvPicPr>
            <a:picLocks noGrp="1" noChangeAspect="1"/>
          </p:cNvPicPr>
          <p:nvPr>
            <p:ph idx="1"/>
          </p:nvPr>
        </p:nvPicPr>
        <p:blipFill>
          <a:blip r:embed="rId3">
            <a:extLst>
              <a:ext uri="{28A0092B-C50C-407E-A947-70E740481C1C}">
                <a14:useLocalDpi xmlns:a14="http://schemas.microsoft.com/office/drawing/2010/main" val="0"/>
              </a:ext>
            </a:extLst>
          </a:blip>
          <a:srcRect l="6653" r="6653"/>
          <a:stretch>
            <a:fillRect/>
          </a:stretch>
        </p:blipFill>
        <p:spPr/>
      </p:pic>
    </p:spTree>
    <p:extLst>
      <p:ext uri="{BB962C8B-B14F-4D97-AF65-F5344CB8AC3E}">
        <p14:creationId xmlns:p14="http://schemas.microsoft.com/office/powerpoint/2010/main" val="17847579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228600" y="609600"/>
            <a:ext cx="8458200" cy="1143000"/>
          </a:xfrm>
        </p:spPr>
        <p:txBody>
          <a:bodyPr/>
          <a:lstStyle/>
          <a:p>
            <a:r>
              <a:rPr lang="en-US">
                <a:latin typeface="Optima" charset="0"/>
              </a:rPr>
              <a:t>Wealth and Health of the World</a:t>
            </a:r>
          </a:p>
        </p:txBody>
      </p:sp>
      <p:pic>
        <p:nvPicPr>
          <p:cNvPr id="26626" name="Content Placeholder 3" descr="Screen shot 2011-12-05 at 3.21.30 PM.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t="12840" b="12840"/>
          <a:stretch>
            <a:fillRect/>
          </a:stretch>
        </p:blipFill>
        <p:spPr/>
      </p:pic>
    </p:spTree>
    <p:extLst>
      <p:ext uri="{BB962C8B-B14F-4D97-AF65-F5344CB8AC3E}">
        <p14:creationId xmlns:p14="http://schemas.microsoft.com/office/powerpoint/2010/main" val="4119776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1606" cy="6858000"/>
          </a:xfrm>
          <a:prstGeom prst="rect">
            <a:avLst/>
          </a:prstGeom>
        </p:spPr>
      </p:pic>
    </p:spTree>
    <p:extLst>
      <p:ext uri="{BB962C8B-B14F-4D97-AF65-F5344CB8AC3E}">
        <p14:creationId xmlns:p14="http://schemas.microsoft.com/office/powerpoint/2010/main" val="19566871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026"/>
          <p:cNvSpPr>
            <a:spLocks noGrp="1" noChangeArrowheads="1"/>
          </p:cNvSpPr>
          <p:nvPr>
            <p:ph type="title"/>
          </p:nvPr>
        </p:nvSpPr>
        <p:spPr/>
        <p:txBody>
          <a:bodyPr/>
          <a:lstStyle/>
          <a:p>
            <a:r>
              <a:rPr lang="en-US" dirty="0" smtClean="0"/>
              <a:t>Gestalt Principles</a:t>
            </a:r>
          </a:p>
        </p:txBody>
      </p:sp>
      <p:sp>
        <p:nvSpPr>
          <p:cNvPr id="194563" name="Rectangle 1027"/>
          <p:cNvSpPr>
            <a:spLocks noGrp="1" noChangeArrowheads="1"/>
          </p:cNvSpPr>
          <p:nvPr>
            <p:ph type="body" idx="1"/>
          </p:nvPr>
        </p:nvSpPr>
        <p:spPr/>
        <p:txBody>
          <a:bodyPr/>
          <a:lstStyle/>
          <a:p>
            <a:r>
              <a:rPr lang="en-US" smtClean="0"/>
              <a:t>Grouping</a:t>
            </a:r>
          </a:p>
          <a:p>
            <a:pPr lvl="1"/>
            <a:r>
              <a:rPr lang="en-US" smtClean="0"/>
              <a:t>proximity, similarity, continuity</a:t>
            </a:r>
          </a:p>
          <a:p>
            <a:pPr lvl="1"/>
            <a:endParaRPr lang="en-US" smtClean="0"/>
          </a:p>
          <a:p>
            <a:pPr lvl="1"/>
            <a:endParaRPr lang="en-US" smtClean="0"/>
          </a:p>
          <a:p>
            <a:pPr lvl="1"/>
            <a:endParaRPr lang="en-US" smtClean="0"/>
          </a:p>
          <a:p>
            <a:pPr lvl="1"/>
            <a:endParaRPr lang="en-US" smtClean="0"/>
          </a:p>
          <a:p>
            <a:pPr lvl="1"/>
            <a:endParaRPr lang="en-US" smtClean="0"/>
          </a:p>
          <a:p>
            <a:r>
              <a:rPr lang="en-US" smtClean="0"/>
              <a:t>Form perception</a:t>
            </a:r>
          </a:p>
          <a:p>
            <a:pPr lvl="1"/>
            <a:r>
              <a:rPr lang="en-US" smtClean="0"/>
              <a:t>closure, area, symmetry</a:t>
            </a:r>
          </a:p>
        </p:txBody>
      </p:sp>
      <p:graphicFrame>
        <p:nvGraphicFramePr>
          <p:cNvPr id="2050" name="Object 1028"/>
          <p:cNvGraphicFramePr>
            <a:graphicFrameLocks noChangeAspect="1"/>
          </p:cNvGraphicFramePr>
          <p:nvPr/>
        </p:nvGraphicFramePr>
        <p:xfrm>
          <a:off x="2511425" y="2122488"/>
          <a:ext cx="4121150" cy="1154112"/>
        </p:xfrm>
        <a:graphic>
          <a:graphicData uri="http://schemas.openxmlformats.org/presentationml/2006/ole">
            <mc:AlternateContent xmlns:mc="http://schemas.openxmlformats.org/markup-compatibility/2006">
              <mc:Choice xmlns:v="urn:schemas-microsoft-com:vml" Requires="v">
                <p:oleObj spid="_x0000_s2122" name="Image" r:id="rId4" imgW="4120555" imgH="1154901" progId="">
                  <p:embed/>
                </p:oleObj>
              </mc:Choice>
              <mc:Fallback>
                <p:oleObj name="Image" r:id="rId4" imgW="4120555" imgH="1154901" progId="">
                  <p:embed/>
                  <p:pic>
                    <p:nvPicPr>
                      <p:cNvPr id="0"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1425" y="2122488"/>
                        <a:ext cx="4121150"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051" name="Object 1029"/>
          <p:cNvGraphicFramePr>
            <a:graphicFrameLocks noChangeAspect="1"/>
          </p:cNvGraphicFramePr>
          <p:nvPr/>
        </p:nvGraphicFramePr>
        <p:xfrm>
          <a:off x="2511425" y="4637088"/>
          <a:ext cx="4121150" cy="1154112"/>
        </p:xfrm>
        <a:graphic>
          <a:graphicData uri="http://schemas.openxmlformats.org/presentationml/2006/ole">
            <mc:AlternateContent xmlns:mc="http://schemas.openxmlformats.org/markup-compatibility/2006">
              <mc:Choice xmlns:v="urn:schemas-microsoft-com:vml" Requires="v">
                <p:oleObj spid="_x0000_s2123" name="Image" r:id="rId6" imgW="4120555" imgH="1154901" progId="">
                  <p:embed/>
                </p:oleObj>
              </mc:Choice>
              <mc:Fallback>
                <p:oleObj name="Image" r:id="rId6" imgW="4120555" imgH="1154901" progId="">
                  <p:embed/>
                  <p:pic>
                    <p:nvPicPr>
                      <p:cNvPr id="0"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1425" y="4637088"/>
                        <a:ext cx="4121150"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026"/>
          <p:cNvSpPr>
            <a:spLocks noGrp="1" noChangeArrowheads="1"/>
          </p:cNvSpPr>
          <p:nvPr>
            <p:ph type="title"/>
          </p:nvPr>
        </p:nvSpPr>
        <p:spPr/>
        <p:txBody>
          <a:bodyPr/>
          <a:lstStyle/>
          <a:p>
            <a:r>
              <a:rPr lang="en-US" dirty="0" smtClean="0"/>
              <a:t>Gestalt Principles</a:t>
            </a:r>
          </a:p>
        </p:txBody>
      </p:sp>
      <p:sp>
        <p:nvSpPr>
          <p:cNvPr id="194563" name="Rectangle 1027"/>
          <p:cNvSpPr>
            <a:spLocks noGrp="1" noChangeArrowheads="1"/>
          </p:cNvSpPr>
          <p:nvPr>
            <p:ph type="body" idx="1"/>
          </p:nvPr>
        </p:nvSpPr>
        <p:spPr/>
        <p:txBody>
          <a:bodyPr/>
          <a:lstStyle/>
          <a:p>
            <a:r>
              <a:rPr lang="en-US" dirty="0" smtClean="0"/>
              <a:t>Pop out</a:t>
            </a:r>
          </a:p>
        </p:txBody>
      </p:sp>
      <p:pic>
        <p:nvPicPr>
          <p:cNvPr id="50180" name="Picture 4"/>
          <p:cNvPicPr>
            <a:picLocks noChangeAspect="1" noChangeArrowheads="1"/>
          </p:cNvPicPr>
          <p:nvPr/>
        </p:nvPicPr>
        <p:blipFill>
          <a:blip r:embed="rId3" cstate="print"/>
          <a:srcRect/>
          <a:stretch>
            <a:fillRect/>
          </a:stretch>
        </p:blipFill>
        <p:spPr bwMode="auto">
          <a:xfrm>
            <a:off x="2438400" y="994016"/>
            <a:ext cx="5798232" cy="571158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026"/>
          <p:cNvSpPr>
            <a:spLocks noGrp="1" noChangeArrowheads="1"/>
          </p:cNvSpPr>
          <p:nvPr>
            <p:ph type="title"/>
          </p:nvPr>
        </p:nvSpPr>
        <p:spPr/>
        <p:txBody>
          <a:bodyPr/>
          <a:lstStyle/>
          <a:p>
            <a:r>
              <a:rPr lang="en-US" dirty="0" smtClean="0"/>
              <a:t>Gestalt Principles</a:t>
            </a:r>
          </a:p>
        </p:txBody>
      </p:sp>
      <p:sp>
        <p:nvSpPr>
          <p:cNvPr id="194563" name="Rectangle 1027"/>
          <p:cNvSpPr>
            <a:spLocks noGrp="1" noChangeArrowheads="1"/>
          </p:cNvSpPr>
          <p:nvPr>
            <p:ph type="body" idx="1"/>
          </p:nvPr>
        </p:nvSpPr>
        <p:spPr/>
        <p:txBody>
          <a:bodyPr/>
          <a:lstStyle/>
          <a:p>
            <a:r>
              <a:rPr lang="en-US" dirty="0" smtClean="0"/>
              <a:t>Motion, especially when coming into view</a:t>
            </a:r>
          </a:p>
        </p:txBody>
      </p:sp>
      <p:pic>
        <p:nvPicPr>
          <p:cNvPr id="51203" name="Picture 3"/>
          <p:cNvPicPr>
            <a:picLocks noChangeAspect="1" noChangeArrowheads="1"/>
          </p:cNvPicPr>
          <p:nvPr/>
        </p:nvPicPr>
        <p:blipFill>
          <a:blip r:embed="rId3" cstate="print"/>
          <a:srcRect/>
          <a:stretch>
            <a:fillRect/>
          </a:stretch>
        </p:blipFill>
        <p:spPr bwMode="auto">
          <a:xfrm>
            <a:off x="1346200" y="2921000"/>
            <a:ext cx="6450013" cy="1016000"/>
          </a:xfrm>
          <a:prstGeom prst="rect">
            <a:avLst/>
          </a:prstGeom>
          <a:noFill/>
          <a:ln w="9525">
            <a:noFill/>
            <a:miter lim="800000"/>
            <a:headEnd/>
            <a:tailEnd/>
          </a:ln>
        </p:spPr>
      </p:pic>
      <p:sp>
        <p:nvSpPr>
          <p:cNvPr id="2" name="Oval 1"/>
          <p:cNvSpPr/>
          <p:nvPr/>
        </p:nvSpPr>
        <p:spPr bwMode="auto">
          <a:xfrm>
            <a:off x="-1447800" y="4572000"/>
            <a:ext cx="609600" cy="609600"/>
          </a:xfrm>
          <a:prstGeom prst="ellipse">
            <a:avLst/>
          </a:prstGeom>
          <a:solidFill>
            <a:schemeClr val="accent1"/>
          </a:solidFill>
          <a:ln w="12699" cap="flat" cmpd="sng" algn="ctr">
            <a:solidFill>
              <a:schemeClr val="tx1"/>
            </a:solidFill>
            <a:prstDash val="solid"/>
            <a:round/>
            <a:headEnd type="none" w="sm" len="sm"/>
            <a:tailEnd type="none" w="sm" len="sm"/>
          </a:ln>
          <a:effectLst/>
        </p:spPr>
        <p:txBody>
          <a:bodyPr vert="horz" wrap="none" lIns="92075" tIns="46038" rIns="92075" bIns="46038"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3000"/>
                                  </p:stCondLst>
                                  <p:childTnLst>
                                    <p:animMotion origin="layout" path="M 0 -1.11111E-6 L 0.89167 -1.11111E-6 " pathEditMode="relative" rAng="0" ptsTypes="AA">
                                      <p:cBhvr>
                                        <p:cTn id="6" dur="2000" fill="hold"/>
                                        <p:tgtEl>
                                          <p:spTgt spid="2"/>
                                        </p:tgtEl>
                                        <p:attrNameLst>
                                          <p:attrName>ppt_x</p:attrName>
                                          <p:attrName>ppt_y</p:attrName>
                                        </p:attrNameLst>
                                      </p:cBhvr>
                                      <p:rCtr x="4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Gestalt Principles</a:t>
            </a:r>
            <a:endParaRPr lang="en-US" dirty="0"/>
          </a:p>
        </p:txBody>
      </p:sp>
      <p:sp>
        <p:nvSpPr>
          <p:cNvPr id="3" name="Content Placeholder 2"/>
          <p:cNvSpPr>
            <a:spLocks noGrp="1"/>
          </p:cNvSpPr>
          <p:nvPr>
            <p:ph idx="1"/>
          </p:nvPr>
        </p:nvSpPr>
        <p:spPr/>
        <p:txBody>
          <a:bodyPr/>
          <a:lstStyle/>
          <a:p>
            <a:r>
              <a:rPr lang="en-US" dirty="0" smtClean="0"/>
              <a:t>More difference gets recognized faster</a:t>
            </a:r>
          </a:p>
          <a:p>
            <a:r>
              <a:rPr lang="en-US" dirty="0" smtClean="0"/>
              <a:t>But simultaneous features can overload system</a:t>
            </a:r>
          </a:p>
          <a:p>
            <a:endParaRPr lang="en-US" dirty="0" smtClean="0"/>
          </a:p>
          <a:p>
            <a:r>
              <a:rPr lang="en-US" dirty="0" smtClean="0"/>
              <a:t>Gestalt recognition proportional to resolution – i.e., works better in the center (except for motion)</a:t>
            </a:r>
            <a:endParaRPr lang="en-US" dirty="0"/>
          </a:p>
        </p:txBody>
      </p:sp>
      <p:sp>
        <p:nvSpPr>
          <p:cNvPr id="4" name="TextBox 3"/>
          <p:cNvSpPr txBox="1"/>
          <p:nvPr/>
        </p:nvSpPr>
        <p:spPr>
          <a:xfrm>
            <a:off x="6324600" y="3200400"/>
            <a:ext cx="1981200" cy="1323439"/>
          </a:xfrm>
          <a:prstGeom prst="rect">
            <a:avLst/>
          </a:prstGeom>
          <a:no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176213" indent="-176213"/>
            <a:r>
              <a:rPr lang="en-US" sz="2000" dirty="0" smtClean="0">
                <a:solidFill>
                  <a:schemeClr val="bg2"/>
                </a:solidFill>
              </a:rPr>
              <a:t>Remember:</a:t>
            </a:r>
          </a:p>
          <a:p>
            <a:pPr marL="176213" indent="-176213">
              <a:buFont typeface="Arial" pitchFamily="34" charset="0"/>
              <a:buChar char="•"/>
            </a:pPr>
            <a:r>
              <a:rPr lang="en-US" sz="2000" dirty="0" smtClean="0">
                <a:solidFill>
                  <a:schemeClr val="bg2"/>
                </a:solidFill>
              </a:rPr>
              <a:t>Periphery faster</a:t>
            </a:r>
          </a:p>
          <a:p>
            <a:pPr marL="176213" indent="-176213">
              <a:buFont typeface="Arial" pitchFamily="34" charset="0"/>
              <a:buChar char="•"/>
            </a:pPr>
            <a:r>
              <a:rPr lang="en-US" sz="2000" dirty="0" smtClean="0">
                <a:solidFill>
                  <a:schemeClr val="bg2"/>
                </a:solidFill>
              </a:rPr>
              <a:t>More light sensitive</a:t>
            </a:r>
            <a:endParaRPr lang="en-US" sz="2000"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Color Orders (Edward Tufte)</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t="-9762" b="-9762"/>
          <a:stretch>
            <a:fillRect/>
          </a:stretch>
        </p:blipFill>
        <p:spPr>
          <a:xfrm>
            <a:off x="143021" y="838200"/>
            <a:ext cx="8848579" cy="5638800"/>
          </a:xfrm>
        </p:spPr>
      </p:pic>
    </p:spTree>
    <p:extLst>
      <p:ext uri="{BB962C8B-B14F-4D97-AF65-F5344CB8AC3E}">
        <p14:creationId xmlns:p14="http://schemas.microsoft.com/office/powerpoint/2010/main" val="12289614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t="-7621" b="-7621"/>
          <a:stretch>
            <a:fillRect/>
          </a:stretch>
        </p:blipFill>
        <p:spPr>
          <a:xfrm>
            <a:off x="87923" y="838200"/>
            <a:ext cx="8848579" cy="5638800"/>
          </a:xfrm>
        </p:spPr>
      </p:pic>
    </p:spTree>
    <p:extLst>
      <p:ext uri="{BB962C8B-B14F-4D97-AF65-F5344CB8AC3E}">
        <p14:creationId xmlns:p14="http://schemas.microsoft.com/office/powerpoint/2010/main" val="333529960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PTID" val="394451320"/>
</p:tagLst>
</file>

<file path=ppt/theme/theme1.xml><?xml version="1.0" encoding="utf-8"?>
<a:theme xmlns:a="http://schemas.openxmlformats.org/drawingml/2006/main" name="HumanInfoProcessor II">
  <a:themeElements>
    <a:clrScheme name="">
      <a:dk1>
        <a:srgbClr val="000000"/>
      </a:dk1>
      <a:lt1>
        <a:srgbClr val="FFFF00"/>
      </a:lt1>
      <a:dk2>
        <a:srgbClr val="000080"/>
      </a:dk2>
      <a:lt2>
        <a:srgbClr val="FFFF00"/>
      </a:lt2>
      <a:accent1>
        <a:srgbClr val="FF9900"/>
      </a:accent1>
      <a:accent2>
        <a:srgbClr val="00FFFF"/>
      </a:accent2>
      <a:accent3>
        <a:srgbClr val="AAAAC0"/>
      </a:accent3>
      <a:accent4>
        <a:srgbClr val="DADA00"/>
      </a:accent4>
      <a:accent5>
        <a:srgbClr val="FFCAAA"/>
      </a:accent5>
      <a:accent6>
        <a:srgbClr val="00E7E7"/>
      </a:accent6>
      <a:hlink>
        <a:srgbClr val="FF0000"/>
      </a:hlink>
      <a:folHlink>
        <a:srgbClr val="969696"/>
      </a:folHlink>
    </a:clrScheme>
    <a:fontScheme name="HumanInfoProcessor II">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sm" len="sm"/>
          <a:tailEnd type="none" w="sm" len="sm"/>
        </a:ln>
        <a:effectLst/>
      </a:spPr>
      <a:bodyPr vert="horz" wrap="none" lIns="92075" tIns="46038" rIns="92075" bIns="46038"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sm" len="sm"/>
          <a:tailEnd type="none" w="sm" len="sm"/>
        </a:ln>
        <a:effectLst/>
      </a:spPr>
      <a:bodyPr vert="horz" wrap="none" lIns="92075" tIns="46038" rIns="92075" bIns="46038"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HumanInfoProcessor I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umanInfoProcessor 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umanInfoProcessor I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umanInfoProcessor I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umanInfoProcessor I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umanInfoProcessor I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umanInfoProcessor I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W:\My Documents\Fall'02\Slides\HumanInfoProcessor II.ppt</Template>
  <TotalTime>24318</TotalTime>
  <Words>848</Words>
  <Application>Microsoft Macintosh PowerPoint</Application>
  <PresentationFormat>On-screen Show (4:3)</PresentationFormat>
  <Paragraphs>135</Paragraphs>
  <Slides>27</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0" baseType="lpstr">
      <vt:lpstr>HumanInfoProcessor II</vt:lpstr>
      <vt:lpstr>Image</vt:lpstr>
      <vt:lpstr>Photo Editor Photo</vt:lpstr>
      <vt:lpstr>The Eye’s Fovea</vt:lpstr>
      <vt:lpstr>Visual Perception</vt:lpstr>
      <vt:lpstr>PowerPoint Presentation</vt:lpstr>
      <vt:lpstr>Gestalt Principles</vt:lpstr>
      <vt:lpstr>Gestalt Principles</vt:lpstr>
      <vt:lpstr>Gestalt Principles</vt:lpstr>
      <vt:lpstr>Gestalt Principles</vt:lpstr>
      <vt:lpstr>Color Orders (Edward Tufte)</vt:lpstr>
      <vt:lpstr>PowerPoint Presentation</vt:lpstr>
      <vt:lpstr>Typography</vt:lpstr>
      <vt:lpstr>The Competing Hypothesis: Familiarity</vt:lpstr>
      <vt:lpstr>Put it all together</vt:lpstr>
      <vt:lpstr>PowerPoint Presentation</vt:lpstr>
      <vt:lpstr>January 28, 1986</vt:lpstr>
      <vt:lpstr>Chart given from Morton Thiokol to NASA</vt:lpstr>
      <vt:lpstr>Redrawn (Tufte)</vt:lpstr>
      <vt:lpstr>Implications for UI Design</vt:lpstr>
      <vt:lpstr>Information Visualization</vt:lpstr>
      <vt:lpstr>PowerPoint Presentation</vt:lpstr>
      <vt:lpstr>How Vis Amplifies Cognition</vt:lpstr>
      <vt:lpstr>Alcohol Consumption</vt:lpstr>
      <vt:lpstr>Shakespeare’s Favorite Words</vt:lpstr>
      <vt:lpstr>Survival on the Titanic</vt:lpstr>
      <vt:lpstr>Lego Color Palette</vt:lpstr>
      <vt:lpstr>A Good Use of TreeMaps and Interactivity</vt:lpstr>
      <vt:lpstr>Napoleon’s March</vt:lpstr>
      <vt:lpstr>Wealth and Health of the World</vt:lpstr>
    </vt:vector>
  </TitlesOfParts>
  <Company>UMD-CSD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Questions?</dc:title>
  <dc:creator>francois</dc:creator>
  <cp:lastModifiedBy>Jennifer Golbeck</cp:lastModifiedBy>
  <cp:revision>905</cp:revision>
  <dcterms:created xsi:type="dcterms:W3CDTF">2011-10-11T14:30:06Z</dcterms:created>
  <dcterms:modified xsi:type="dcterms:W3CDTF">2016-10-13T13:47:18Z</dcterms:modified>
</cp:coreProperties>
</file>