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96" autoAdjust="0"/>
  </p:normalViewPr>
  <p:slideViewPr>
    <p:cSldViewPr snapToGrid="0" snapToObjects="1">
      <p:cViewPr varScale="1">
        <p:scale>
          <a:sx n="83" d="100"/>
          <a:sy n="83" d="100"/>
        </p:scale>
        <p:origin x="-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9D470-5D77-4C41-A7D7-DFFB11F820C8}" type="datetimeFigureOut">
              <a:rPr kumimoji="1" lang="zh-CN" altLang="en-US" smtClean="0"/>
              <a:t>5/6/14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3DA08-1C8B-D746-B19F-68DFDB069DD4}" type="slidenum">
              <a:rPr kumimoji="1" lang="zh-CN" altLang="en-US" smtClean="0"/>
              <a:t>‹#›</a:t>
            </a:fld>
            <a:endParaRPr kumimoji="1" lang="zh-CN" altLang="en-US"/>
          </a:p>
        </p:txBody>
      </p:sp>
    </p:spTree>
    <p:extLst>
      <p:ext uri="{BB962C8B-B14F-4D97-AF65-F5344CB8AC3E}">
        <p14:creationId xmlns:p14="http://schemas.microsoft.com/office/powerpoint/2010/main" val="18352119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Figure created by Rowan Casey: </a:t>
            </a:r>
            <a:r>
              <a:rPr kumimoji="1" lang="fr-FR" altLang="zh-CN" dirty="0" err="1" smtClean="0"/>
              <a:t>https</a:t>
            </a:r>
            <a:r>
              <a:rPr kumimoji="1" lang="fr-FR" altLang="zh-CN" dirty="0" smtClean="0"/>
              <a:t>://</a:t>
            </a:r>
            <a:r>
              <a:rPr kumimoji="1" lang="fr-FR" altLang="zh-CN" dirty="0" err="1" smtClean="0"/>
              <a:t>plus.google.com</a:t>
            </a:r>
            <a:r>
              <a:rPr kumimoji="1" lang="fr-FR" altLang="zh-CN" dirty="0" smtClean="0"/>
              <a:t>/110172400710124550294</a:t>
            </a:r>
            <a:endParaRPr kumimoji="1" lang="en-US" altLang="zh-CN" dirty="0" smtClean="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3</a:t>
            </a:fld>
            <a:endParaRPr kumimoji="1" lang="zh-CN" altLang="en-US"/>
          </a:p>
        </p:txBody>
      </p:sp>
    </p:spTree>
    <p:extLst>
      <p:ext uri="{BB962C8B-B14F-4D97-AF65-F5344CB8AC3E}">
        <p14:creationId xmlns:p14="http://schemas.microsoft.com/office/powerpoint/2010/main" val="111287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sz="1800"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14</a:t>
            </a:fld>
            <a:endParaRPr kumimoji="1" lang="zh-CN" altLang="en-US"/>
          </a:p>
        </p:txBody>
      </p:sp>
    </p:spTree>
    <p:extLst>
      <p:ext uri="{BB962C8B-B14F-4D97-AF65-F5344CB8AC3E}">
        <p14:creationId xmlns:p14="http://schemas.microsoft.com/office/powerpoint/2010/main" val="248959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15</a:t>
            </a:fld>
            <a:endParaRPr kumimoji="1" lang="zh-CN" altLang="en-US"/>
          </a:p>
        </p:txBody>
      </p:sp>
    </p:spTree>
    <p:extLst>
      <p:ext uri="{BB962C8B-B14F-4D97-AF65-F5344CB8AC3E}">
        <p14:creationId xmlns:p14="http://schemas.microsoft.com/office/powerpoint/2010/main" val="10531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fr-FR" altLang="zh-CN" dirty="0" smtClean="0"/>
              <a:t>Henri Poincaré (1854 - 1912).</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17</a:t>
            </a:fld>
            <a:endParaRPr kumimoji="1" lang="zh-CN" altLang="en-US"/>
          </a:p>
        </p:txBody>
      </p:sp>
    </p:spTree>
    <p:extLst>
      <p:ext uri="{BB962C8B-B14F-4D97-AF65-F5344CB8AC3E}">
        <p14:creationId xmlns:p14="http://schemas.microsoft.com/office/powerpoint/2010/main" val="392861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 develop a geometric framework to study the structure and function of complex networks. We</a:t>
            </a:r>
            <a:r>
              <a:rPr kumimoji="1" lang="en-US" altLang="zh-CN" baseline="0" dirty="0" smtClean="0"/>
              <a:t> </a:t>
            </a:r>
            <a:r>
              <a:rPr kumimoji="1" lang="en-US" altLang="zh-CN" dirty="0" smtClean="0"/>
              <a:t>assume that hyperbolic geometry underlies these networks, and we show that with this assumption,</a:t>
            </a:r>
            <a:r>
              <a:rPr kumimoji="1" lang="en-US" altLang="zh-CN" baseline="0" dirty="0" smtClean="0"/>
              <a:t> </a:t>
            </a:r>
            <a:r>
              <a:rPr kumimoji="1" lang="en-US" altLang="zh-CN" dirty="0" smtClean="0"/>
              <a:t>heterogeneous degree distributions and strong clustering in complex networks emerge naturally</a:t>
            </a:r>
            <a:r>
              <a:rPr kumimoji="1" lang="en-US" altLang="zh-CN" baseline="0" dirty="0" smtClean="0"/>
              <a:t> </a:t>
            </a:r>
            <a:r>
              <a:rPr kumimoji="1" lang="en-US" altLang="zh-CN" dirty="0" smtClean="0"/>
              <a:t>as simple reflections of the negative curvature and metric property of the underlying hyperbolic</a:t>
            </a:r>
            <a:r>
              <a:rPr kumimoji="1" lang="en-US" altLang="zh-CN" baseline="0" dirty="0" smtClean="0"/>
              <a:t> </a:t>
            </a:r>
            <a:r>
              <a:rPr kumimoji="1" lang="en-US" altLang="zh-CN" dirty="0" smtClean="0"/>
              <a:t>geometry. </a:t>
            </a:r>
          </a:p>
          <a:p>
            <a:endParaRPr kumimoji="1" lang="en-US" altLang="zh-CN" baseline="0" dirty="0" smtClean="0"/>
          </a:p>
          <a:p>
            <a:r>
              <a:rPr kumimoji="1" lang="en-US" altLang="zh-CN" baseline="0" dirty="0" smtClean="0"/>
              <a:t>One can also see the simple mapping method to tell their relationships.</a:t>
            </a:r>
          </a:p>
          <a:p>
            <a:endParaRPr kumimoji="1" lang="en-US" altLang="zh-CN" baseline="0" dirty="0" smtClean="0"/>
          </a:p>
          <a:p>
            <a:r>
              <a:rPr kumimoji="1" lang="en-US" altLang="zh-CN" baseline="0" dirty="0" smtClean="0"/>
              <a:t>P(</a:t>
            </a:r>
            <a:r>
              <a:rPr kumimoji="1" lang="en-US" altLang="zh-CN" baseline="0" dirty="0" err="1" smtClean="0"/>
              <a:t>x_ij</a:t>
            </a:r>
            <a:r>
              <a:rPr kumimoji="1" lang="en-US" altLang="zh-CN" baseline="0" dirty="0" smtClean="0"/>
              <a:t>) is decreasing function of </a:t>
            </a:r>
            <a:r>
              <a:rPr kumimoji="1" lang="en-US" altLang="zh-CN" baseline="0" dirty="0" err="1" smtClean="0"/>
              <a:t>x_ij</a:t>
            </a:r>
            <a:r>
              <a:rPr kumimoji="1" lang="en-US" altLang="zh-CN" baseline="0" dirty="0" smtClean="0"/>
              <a:t>. Meaning, the more far away in hyperbolic space, the less probability that they will have a connection. </a:t>
            </a:r>
          </a:p>
          <a:p>
            <a:endParaRPr kumimoji="1" lang="en-US" altLang="zh-CN" baseline="0" dirty="0" smtClean="0"/>
          </a:p>
          <a:p>
            <a:r>
              <a:rPr kumimoji="1" lang="en-US" altLang="zh-CN" baseline="0" dirty="0" smtClean="0"/>
              <a:t>Also the inner nodes have higher degree than the outer nodes.</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18</a:t>
            </a:fld>
            <a:endParaRPr kumimoji="1" lang="zh-CN" altLang="en-US"/>
          </a:p>
        </p:txBody>
      </p:sp>
    </p:spTree>
    <p:extLst>
      <p:ext uri="{BB962C8B-B14F-4D97-AF65-F5344CB8AC3E}">
        <p14:creationId xmlns:p14="http://schemas.microsoft.com/office/powerpoint/2010/main" val="287032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19</a:t>
            </a:fld>
            <a:endParaRPr kumimoji="1" lang="zh-CN" altLang="en-US"/>
          </a:p>
        </p:txBody>
      </p:sp>
    </p:spTree>
    <p:extLst>
      <p:ext uri="{BB962C8B-B14F-4D97-AF65-F5344CB8AC3E}">
        <p14:creationId xmlns:p14="http://schemas.microsoft.com/office/powerpoint/2010/main" val="55870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sz="1200" dirty="0" smtClean="0"/>
              <a:t>Source: Nielsen Social Media Report 2011, http://</a:t>
            </a:r>
            <a:r>
              <a:rPr kumimoji="1" lang="en-US" altLang="zh-CN" sz="1200" dirty="0" err="1" smtClean="0"/>
              <a:t>cn.nielsen.com</a:t>
            </a:r>
            <a:r>
              <a:rPr kumimoji="1" lang="en-US" altLang="zh-CN" sz="1200" dirty="0" smtClean="0"/>
              <a:t>/documents/Nielsen-Social-Media-Report_FINAL_090911.pdf </a:t>
            </a:r>
            <a:endParaRPr kumimoji="1" lang="zh-CN" altLang="en-US" sz="1200" dirty="0" smtClean="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4</a:t>
            </a:fld>
            <a:endParaRPr kumimoji="1" lang="zh-CN" altLang="en-US"/>
          </a:p>
        </p:txBody>
      </p:sp>
    </p:spTree>
    <p:extLst>
      <p:ext uri="{BB962C8B-B14F-4D97-AF65-F5344CB8AC3E}">
        <p14:creationId xmlns:p14="http://schemas.microsoft.com/office/powerpoint/2010/main" val="208162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Scaling Facebook to 500 Million Users and Beyond, https://</a:t>
            </a:r>
            <a:r>
              <a:rPr kumimoji="1" lang="en-US" altLang="zh-CN" dirty="0" err="1" smtClean="0"/>
              <a:t>www.facebook.com</a:t>
            </a:r>
            <a:r>
              <a:rPr kumimoji="1" lang="en-US" altLang="zh-CN" dirty="0" smtClean="0"/>
              <a:t>/</a:t>
            </a:r>
            <a:r>
              <a:rPr kumimoji="1" lang="en-US" altLang="zh-CN" dirty="0" err="1" smtClean="0"/>
              <a:t>note.php?note_id</a:t>
            </a:r>
            <a:r>
              <a:rPr kumimoji="1" lang="en-US" altLang="zh-CN" dirty="0" smtClean="0"/>
              <a:t>=409881258919</a:t>
            </a:r>
          </a:p>
          <a:p>
            <a:endParaRPr kumimoji="1" lang="en-US" altLang="zh-CN" dirty="0" smtClean="0"/>
          </a:p>
          <a:p>
            <a:r>
              <a:rPr kumimoji="1" lang="en-US" altLang="zh-CN" dirty="0" smtClean="0"/>
              <a:t>Now over 1 billion</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5</a:t>
            </a:fld>
            <a:endParaRPr kumimoji="1" lang="zh-CN" altLang="en-US"/>
          </a:p>
        </p:txBody>
      </p:sp>
    </p:spTree>
    <p:extLst>
      <p:ext uri="{BB962C8B-B14F-4D97-AF65-F5344CB8AC3E}">
        <p14:creationId xmlns:p14="http://schemas.microsoft.com/office/powerpoint/2010/main" val="108430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Facebook</a:t>
            </a:r>
            <a:r>
              <a:rPr kumimoji="1" lang="en-US" altLang="zh-CN" baseline="0" dirty="0" smtClean="0"/>
              <a:t> Ads Declaration: http://</a:t>
            </a:r>
            <a:r>
              <a:rPr kumimoji="1" lang="en-US" altLang="zh-CN" baseline="0" dirty="0" err="1" smtClean="0"/>
              <a:t>www.businessweek.com</a:t>
            </a:r>
            <a:r>
              <a:rPr kumimoji="1" lang="en-US" altLang="zh-CN" baseline="0" dirty="0" smtClean="0"/>
              <a:t>/</a:t>
            </a:r>
            <a:r>
              <a:rPr kumimoji="1" lang="en-US" altLang="zh-CN" baseline="0" dirty="0" err="1" smtClean="0"/>
              <a:t>the_thread</a:t>
            </a:r>
            <a:r>
              <a:rPr kumimoji="1" lang="en-US" altLang="zh-CN" baseline="0" dirty="0" smtClean="0"/>
              <a:t>/</a:t>
            </a:r>
            <a:r>
              <a:rPr kumimoji="1" lang="en-US" altLang="zh-CN" baseline="0" dirty="0" err="1" smtClean="0"/>
              <a:t>techbeat</a:t>
            </a:r>
            <a:r>
              <a:rPr kumimoji="1" lang="en-US" altLang="zh-CN" baseline="0" dirty="0" smtClean="0"/>
              <a:t>/archives/2007/11/</a:t>
            </a:r>
            <a:r>
              <a:rPr kumimoji="1" lang="en-US" altLang="zh-CN" baseline="0" dirty="0" err="1" smtClean="0"/>
              <a:t>facebook_declar.html</a:t>
            </a:r>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6</a:t>
            </a:fld>
            <a:endParaRPr kumimoji="1" lang="zh-CN" altLang="en-US"/>
          </a:p>
        </p:txBody>
      </p:sp>
    </p:spTree>
    <p:extLst>
      <p:ext uri="{BB962C8B-B14F-4D97-AF65-F5344CB8AC3E}">
        <p14:creationId xmlns:p14="http://schemas.microsoft.com/office/powerpoint/2010/main" val="111287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Facebook: http://</a:t>
            </a:r>
            <a:r>
              <a:rPr kumimoji="1" lang="en-US" altLang="zh-CN" dirty="0" err="1" smtClean="0"/>
              <a:t>investor.fb.com</a:t>
            </a:r>
            <a:r>
              <a:rPr kumimoji="1" lang="en-US" altLang="zh-CN" dirty="0" smtClean="0"/>
              <a:t>/</a:t>
            </a:r>
            <a:r>
              <a:rPr kumimoji="1" lang="en-US" altLang="zh-CN" dirty="0" err="1" smtClean="0"/>
              <a:t>releasedetail.cfm?ReleaseID</a:t>
            </a:r>
            <a:r>
              <a:rPr kumimoji="1" lang="en-US" altLang="zh-CN" dirty="0" smtClean="0"/>
              <a:t>=842071</a:t>
            </a:r>
          </a:p>
          <a:p>
            <a:r>
              <a:rPr kumimoji="1" lang="en-US" altLang="zh-CN" dirty="0" smtClean="0"/>
              <a:t>Twitter:</a:t>
            </a:r>
            <a:r>
              <a:rPr kumimoji="1" lang="en-US" altLang="zh-CN" baseline="0" dirty="0" smtClean="0"/>
              <a:t> https://</a:t>
            </a:r>
            <a:r>
              <a:rPr kumimoji="1" lang="en-US" altLang="zh-CN" baseline="0" dirty="0" err="1" smtClean="0"/>
              <a:t>investor.twitterinc.com</a:t>
            </a:r>
            <a:r>
              <a:rPr kumimoji="1" lang="en-US" altLang="zh-CN" baseline="0" dirty="0" smtClean="0"/>
              <a:t>/</a:t>
            </a:r>
            <a:r>
              <a:rPr kumimoji="1" lang="en-US" altLang="zh-CN" baseline="0" dirty="0" err="1" smtClean="0"/>
              <a:t>releasedetail.cfm?ReleaseID</a:t>
            </a:r>
            <a:r>
              <a:rPr kumimoji="1" lang="en-US" altLang="zh-CN" baseline="0" dirty="0" smtClean="0"/>
              <a:t>=843245</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8</a:t>
            </a:fld>
            <a:endParaRPr kumimoji="1" lang="zh-CN" altLang="en-US"/>
          </a:p>
        </p:txBody>
      </p:sp>
    </p:spTree>
    <p:extLst>
      <p:ext uri="{BB962C8B-B14F-4D97-AF65-F5344CB8AC3E}">
        <p14:creationId xmlns:p14="http://schemas.microsoft.com/office/powerpoint/2010/main" val="111287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From</a:t>
            </a:r>
            <a:r>
              <a:rPr kumimoji="1" lang="en-US" altLang="zh-CN" baseline="0" dirty="0" smtClean="0"/>
              <a:t> the user’s perspective: https://</a:t>
            </a:r>
            <a:r>
              <a:rPr kumimoji="1" lang="en-US" altLang="zh-CN" baseline="0" dirty="0" err="1" smtClean="0"/>
              <a:t>www.facebook.com</a:t>
            </a:r>
            <a:r>
              <a:rPr kumimoji="1" lang="en-US" altLang="zh-CN" baseline="0" dirty="0" smtClean="0"/>
              <a:t>/about/ads/#types</a:t>
            </a:r>
          </a:p>
          <a:p>
            <a:r>
              <a:rPr kumimoji="1" lang="en-US" altLang="zh-CN" baseline="0" dirty="0" smtClean="0"/>
              <a:t>Relevant Ads, </a:t>
            </a:r>
          </a:p>
          <a:p>
            <a:r>
              <a:rPr kumimoji="1" lang="en-US" altLang="zh-CN" baseline="0" dirty="0" smtClean="0"/>
              <a:t>Sponsored Stories</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9</a:t>
            </a:fld>
            <a:endParaRPr kumimoji="1" lang="zh-CN" altLang="en-US"/>
          </a:p>
        </p:txBody>
      </p:sp>
    </p:spTree>
    <p:extLst>
      <p:ext uri="{BB962C8B-B14F-4D97-AF65-F5344CB8AC3E}">
        <p14:creationId xmlns:p14="http://schemas.microsoft.com/office/powerpoint/2010/main" val="251715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Decide who you want to see your ad. Use controls to limit who sees your ad by their age, gender, location, etc. The audience size shown roughly indicates the number of people on Facebook who might see your ad. Ads with higher budgets will reach more people of the potential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Target people who are more likely to respond to your ad by using interests to narrow your potential audience. Although your ad will only show to people who fit into the target group that you choose, narrowing down your audience will ensure your ad is shown to the most relevant people.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Ad targeting best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Ads perform better when they’re targeted to at least a few thousand people. Consider removing some of your targeting restrictions if your audience is too small.</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If you’re only targeting a few interests, think about adding more related interests. For example, targeting similar words such as puppy, dogs, and dog lovers will increase your potential reach, while still targeting a relevant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11</a:t>
            </a:fld>
            <a:endParaRPr kumimoji="1" lang="zh-CN" altLang="en-US"/>
          </a:p>
        </p:txBody>
      </p:sp>
    </p:spTree>
    <p:extLst>
      <p:ext uri="{BB962C8B-B14F-4D97-AF65-F5344CB8AC3E}">
        <p14:creationId xmlns:p14="http://schemas.microsoft.com/office/powerpoint/2010/main" val="348502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cost of advertising on Facebook depends on the size of your audience and your budget.</a:t>
            </a:r>
          </a:p>
          <a:p>
            <a:endParaRPr kumimoji="1" lang="en-US" altLang="zh-CN" dirty="0" smtClean="0"/>
          </a:p>
          <a:p>
            <a:r>
              <a:rPr kumimoji="1" lang="en-US" altLang="zh-CN" dirty="0" smtClean="0"/>
              <a:t>daily budget controls how much you'll spend on a specific ad set each day. Each ad set will have a separate budget, so keep this in mind if you have more than one active ad set in your account. Your ads will automatically stop showing once your daily budget for the ad set has been met for that day.</a:t>
            </a:r>
          </a:p>
          <a:p>
            <a:endParaRPr kumimoji="1" lang="en-US" altLang="zh-CN" dirty="0" smtClean="0"/>
          </a:p>
          <a:p>
            <a:r>
              <a:rPr kumimoji="1" lang="en-US" altLang="zh-CN" dirty="0" smtClean="0"/>
              <a:t>The minimum daily budget for any ad set is $1.00 USD and must be at least 2 times your cost per click (CPC) bid. For example, if you have a $1.00 CPC, your daily budget must be at least $2.00.</a:t>
            </a:r>
          </a:p>
          <a:p>
            <a:endParaRPr kumimoji="1" lang="en-US" altLang="zh-CN" dirty="0" smtClean="0"/>
          </a:p>
          <a:p>
            <a:endParaRPr kumimoji="1" lang="en-US" altLang="zh-CN" dirty="0" smtClean="0"/>
          </a:p>
          <a:p>
            <a:r>
              <a:rPr kumimoji="1" lang="en-US" altLang="zh-CN" dirty="0" smtClean="0"/>
              <a:t>If you’re advertising a Page, app or event and you select See Advanced Options, or if you’re advertising an external website, you’ll be able to pay for clicks (CPC) in the pricing section. The suggested bid range is there to help you pick a maximum bid so your ad will be successful. It’s based on how many other advertisers are competing to show their ad to the same audience as you are.</a:t>
            </a:r>
          </a:p>
          <a:p>
            <a:endParaRPr kumimoji="1" lang="en-US" altLang="zh-CN" dirty="0" smtClean="0"/>
          </a:p>
          <a:p>
            <a:r>
              <a:rPr kumimoji="1" lang="en-US" altLang="zh-CN" dirty="0" smtClean="0"/>
              <a:t>You don’t have to choose a bid in this range, but you should use it to help you pick a bid that will result in a good amount of impressions and clicks. You will never pay more for an impression or click than necessary, so entering your true maximum is the best way to make sure you don’t miss out on impressions and clicks you could have received.</a:t>
            </a:r>
          </a:p>
          <a:p>
            <a:endParaRPr kumimoji="1" lang="en-US" altLang="zh-CN" dirty="0" smtClean="0"/>
          </a:p>
          <a:p>
            <a:r>
              <a:rPr kumimoji="1" lang="en-US" altLang="zh-CN" dirty="0" smtClean="0"/>
              <a:t>You may notice that the suggested bid range changes over time. This is normal, since it depends on how many other people are competing for your target audience.</a:t>
            </a:r>
          </a:p>
          <a:p>
            <a:endParaRPr kumimoji="1" lang="en-US" altLang="zh-CN" dirty="0" smtClean="0"/>
          </a:p>
          <a:p>
            <a:r>
              <a:rPr kumimoji="1" lang="en-US" altLang="zh-CN" dirty="0" smtClean="0"/>
              <a:t>If you notice the suggested bid range increasing for your ad, it may be because its performance history isn't strong due to targeting parameters or the ad creative. Make sure your ad is targeted to the most relevant audience, uses clear language in the ad text, has a strong call to action, and has an eye-catching image.</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12</a:t>
            </a:fld>
            <a:endParaRPr kumimoji="1" lang="zh-CN" altLang="en-US"/>
          </a:p>
        </p:txBody>
      </p:sp>
    </p:spTree>
    <p:extLst>
      <p:ext uri="{BB962C8B-B14F-4D97-AF65-F5344CB8AC3E}">
        <p14:creationId xmlns:p14="http://schemas.microsoft.com/office/powerpoint/2010/main" val="187090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https://</a:t>
            </a:r>
            <a:r>
              <a:rPr kumimoji="1" lang="en-US" altLang="zh-CN" dirty="0" err="1" smtClean="0"/>
              <a:t>www.facebook.com</a:t>
            </a:r>
            <a:r>
              <a:rPr kumimoji="1" lang="en-US" altLang="zh-CN" dirty="0" smtClean="0"/>
              <a:t>/help/www/318171828273417/</a:t>
            </a:r>
            <a:endParaRPr kumimoji="1" lang="zh-CN" altLang="en-US" dirty="0"/>
          </a:p>
        </p:txBody>
      </p:sp>
      <p:sp>
        <p:nvSpPr>
          <p:cNvPr id="4" name="幻灯片编号占位符 3"/>
          <p:cNvSpPr>
            <a:spLocks noGrp="1"/>
          </p:cNvSpPr>
          <p:nvPr>
            <p:ph type="sldNum" sz="quarter" idx="10"/>
          </p:nvPr>
        </p:nvSpPr>
        <p:spPr/>
        <p:txBody>
          <a:bodyPr/>
          <a:lstStyle/>
          <a:p>
            <a:fld id="{C7F81FAF-E35E-ED47-81B0-185E0B6E152A}" type="slidenum">
              <a:rPr kumimoji="1" lang="zh-CN" altLang="en-US" smtClean="0"/>
              <a:t>13</a:t>
            </a:fld>
            <a:endParaRPr kumimoji="1" lang="zh-CN" altLang="en-US"/>
          </a:p>
        </p:txBody>
      </p:sp>
    </p:spTree>
    <p:extLst>
      <p:ext uri="{BB962C8B-B14F-4D97-AF65-F5344CB8AC3E}">
        <p14:creationId xmlns:p14="http://schemas.microsoft.com/office/powerpoint/2010/main" val="138469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zh-CN" altLang="en-US" smtClean="0"/>
              <a:t>单击此处编辑母版标题样式</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kumimoji="1" lang="zh-CN" alt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四项内容">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5" name="Date Placeholder 4"/>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zh-CN" altLang="en-US" smtClean="0"/>
              <a:t>单击此处编辑母版标题样式</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7391399" y="6423585"/>
            <a:ext cx="1537447" cy="365125"/>
          </a:xfrm>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a:xfrm>
            <a:off x="3859305" y="6423585"/>
            <a:ext cx="3316941" cy="365125"/>
          </a:xfrm>
        </p:spPr>
        <p:txBody>
          <a:bodyPr/>
          <a:lstStyle/>
          <a:p>
            <a:endParaRPr kumimoji="1" lang="zh-CN" alt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zh-CN" altLang="en-US" smtClean="0"/>
              <a:t>单击此处编辑母版标题样式</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7391399" y="6423585"/>
            <a:ext cx="1537447" cy="365125"/>
          </a:xfrm>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a:xfrm>
            <a:off x="4191000" y="6423585"/>
            <a:ext cx="3005138" cy="365125"/>
          </a:xfrm>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位于标题上)">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zh-CN" altLang="en-US" smtClean="0"/>
              <a:t>单击此处编辑母版标题样式</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张图片(带标题)">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zh-CN" altLang="en-US" smtClean="0"/>
              <a:t>单击此处编辑母版标题样式</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zh-CN" altLang="en-US" smtClean="0"/>
              <a:t>将图片拖动到占位符，或单击添加图标</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zh-CN" altLang="en-US" smtClean="0"/>
              <a:t>将图片拖动到占位符，或单击添加图标</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张图片(带标题)">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zh-CN" altLang="en-US" smtClean="0"/>
              <a:t>单击此处编辑母版标题样式</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zh-CN" altLang="en-US" smtClean="0"/>
              <a:t>将图片拖动到占位符，或单击添加图标</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zh-CN" altLang="en-US" smtClean="0"/>
              <a:t>将图片拖动到占位符，或单击添加图标</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zh-CN" altLang="en-US" smtClean="0"/>
              <a:t>将图片拖动到占位符，或单击添加图标</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张图片(带标题，可选)">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zh-CN" altLang="en-US" smtClean="0"/>
              <a:t>单击此处编辑母版标题样式</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7391399" y="6423585"/>
            <a:ext cx="1537447" cy="365125"/>
          </a:xfrm>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a:xfrm>
            <a:off x="4191000" y="6423585"/>
            <a:ext cx="3005138" cy="365125"/>
          </a:xfrm>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zh-CN" altLang="en-US" smtClean="0"/>
              <a:t>将图片拖动到占位符，或单击添加图标</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zh-CN" altLang="en-US" smtClean="0"/>
              <a:t>将图片拖动到占位符，或单击添加图标</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标题和竖排文本">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可选)">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幻灯片(带 2 张图片)">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zh-CN" altLang="en-US" smtClean="0"/>
              <a:t>单击此处编辑母版标题样式</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kumimoji="1" lang="zh-CN" alt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zh-CN" altLang="en-US" smtClean="0"/>
              <a:t>将图片拖动到占位符，或单击添加图标</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zh-CN" altLang="en-US" smtClean="0"/>
              <a:t>将图片拖动到占位符，或单击添加图标</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zh-CN" altLang="en-US" smtClean="0"/>
              <a:t>单击此处编辑母版标题样式</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kumimoji="1" lang="zh-CN" altLang="en-US"/>
          </a:p>
        </p:txBody>
      </p:sp>
      <p:sp>
        <p:nvSpPr>
          <p:cNvPr id="6" name="Slide Number Placeholder 5"/>
          <p:cNvSpPr>
            <a:spLocks noGrp="1"/>
          </p:cNvSpPr>
          <p:nvPr>
            <p:ph type="sldNum" sz="quarter" idx="12"/>
          </p:nvPr>
        </p:nvSpPr>
        <p:spPr>
          <a:xfrm>
            <a:off x="8305800" y="6248774"/>
            <a:ext cx="554038" cy="365125"/>
          </a:xfrm>
        </p:spPr>
        <p:txBody>
          <a:bodyPr/>
          <a:lstStyle/>
          <a:p>
            <a:fld id="{9ADDD93B-2819-F240-A652-A3E2924D33CB}" type="slidenum">
              <a:rPr kumimoji="1" lang="zh-CN" altLang="en-US" smtClean="0"/>
              <a:t>‹#›</a:t>
            </a:fld>
            <a:endParaRPr kumimoji="1" lang="zh-CN" alt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zh-CN" altLang="en-US" smtClean="0"/>
              <a:t>单击此处编辑母版标题样式</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两项内容、顶部和底部">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ADDD93B-2819-F240-A652-A3E2924D33CB}"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三项内容">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7D5B665C-E03E-D44D-9EC7-D8A9EB430783}" type="datetimeFigureOut">
              <a:rPr kumimoji="1" lang="zh-CN" altLang="en-US" smtClean="0"/>
              <a:t>5/6/14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ADDD93B-2819-F240-A652-A3E2924D33CB}" type="slidenum">
              <a:rPr kumimoji="1" lang="zh-CN" altLang="en-US" smtClean="0"/>
              <a:t>‹#›</a:t>
            </a:fld>
            <a:endParaRPr kumimoji="1" lang="zh-CN" alt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zh-CN" altLang="en-US" smtClean="0"/>
              <a:t>单击此处编辑母版标题样式</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D5B665C-E03E-D44D-9EC7-D8A9EB430783}" type="datetimeFigureOut">
              <a:rPr kumimoji="1" lang="zh-CN" altLang="en-US" smtClean="0"/>
              <a:t>5/6/14</a:t>
            </a:fld>
            <a:endParaRPr kumimoji="1" lang="zh-CN" alt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kumimoji="1" lang="zh-CN" alt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ADDD93B-2819-F240-A652-A3E2924D33C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Light_cone"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0012" y="4624668"/>
            <a:ext cx="8379187" cy="933450"/>
          </a:xfrm>
        </p:spPr>
        <p:txBody>
          <a:bodyPr>
            <a:normAutofit/>
          </a:bodyPr>
          <a:lstStyle/>
          <a:p>
            <a:r>
              <a:rPr kumimoji="1" lang="en-US" altLang="zh-CN" dirty="0" smtClean="0"/>
              <a:t>Offline Optimal Ads Allocation in SNS Advertising</a:t>
            </a:r>
            <a:endParaRPr kumimoji="1" lang="zh-CN" altLang="en-US" dirty="0"/>
          </a:p>
        </p:txBody>
      </p:sp>
      <p:sp>
        <p:nvSpPr>
          <p:cNvPr id="3" name="副标题 2"/>
          <p:cNvSpPr>
            <a:spLocks noGrp="1"/>
          </p:cNvSpPr>
          <p:nvPr>
            <p:ph type="subTitle" idx="1"/>
          </p:nvPr>
        </p:nvSpPr>
        <p:spPr>
          <a:xfrm>
            <a:off x="6007643" y="5458493"/>
            <a:ext cx="3018939" cy="748553"/>
          </a:xfrm>
        </p:spPr>
        <p:txBody>
          <a:bodyPr>
            <a:normAutofit/>
          </a:bodyPr>
          <a:lstStyle/>
          <a:p>
            <a:r>
              <a:rPr kumimoji="1" lang="en-US" altLang="zh-CN" sz="2000" dirty="0" err="1" smtClean="0"/>
              <a:t>Hui</a:t>
            </a:r>
            <a:r>
              <a:rPr kumimoji="1" lang="en-US" altLang="zh-CN" sz="2000" dirty="0" smtClean="0"/>
              <a:t> Miao, </a:t>
            </a:r>
            <a:r>
              <a:rPr kumimoji="1" lang="en-US" altLang="zh-CN" sz="2000" dirty="0" err="1" smtClean="0"/>
              <a:t>Peixin</a:t>
            </a:r>
            <a:r>
              <a:rPr kumimoji="1" lang="en-US" altLang="zh-CN" sz="2000" dirty="0" smtClean="0"/>
              <a:t> </a:t>
            </a:r>
            <a:r>
              <a:rPr kumimoji="1" lang="en-US" altLang="zh-CN" sz="2000" dirty="0" err="1" smtClean="0"/>
              <a:t>Gao</a:t>
            </a:r>
            <a:endParaRPr kumimoji="1" lang="en-US" altLang="zh-CN" sz="2000" dirty="0" smtClean="0"/>
          </a:p>
        </p:txBody>
      </p:sp>
    </p:spTree>
    <p:extLst>
      <p:ext uri="{BB962C8B-B14F-4D97-AF65-F5344CB8AC3E}">
        <p14:creationId xmlns:p14="http://schemas.microsoft.com/office/powerpoint/2010/main" val="4062872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Facebook Social </a:t>
            </a:r>
            <a:r>
              <a:rPr kumimoji="1" lang="en-US" altLang="zh-CN" dirty="0" err="1"/>
              <a:t>Ads</a:t>
            </a:r>
            <a:r>
              <a:rPr kumimoji="1" lang="en-US" altLang="zh-CN" baseline="30000" dirty="0" err="1"/>
              <a:t>TM</a:t>
            </a:r>
            <a:r>
              <a:rPr kumimoji="1" lang="en-US" altLang="zh-CN" dirty="0"/>
              <a:t> 101</a:t>
            </a:r>
            <a:endParaRPr kumimoji="1" lang="zh-CN" altLang="en-US" dirty="0"/>
          </a:p>
        </p:txBody>
      </p:sp>
      <p:sp>
        <p:nvSpPr>
          <p:cNvPr id="3" name="内容占位符 2"/>
          <p:cNvSpPr>
            <a:spLocks noGrp="1"/>
          </p:cNvSpPr>
          <p:nvPr>
            <p:ph idx="1"/>
          </p:nvPr>
        </p:nvSpPr>
        <p:spPr>
          <a:xfrm>
            <a:off x="385263" y="1460669"/>
            <a:ext cx="7556313" cy="4144963"/>
          </a:xfrm>
        </p:spPr>
        <p:txBody>
          <a:bodyPr/>
          <a:lstStyle/>
          <a:p>
            <a:r>
              <a:rPr kumimoji="1" lang="en-US" altLang="zh-CN" dirty="0" smtClean="0"/>
              <a:t>Setup an Ad on Facebook</a:t>
            </a:r>
            <a:endParaRPr kumimoji="1" lang="zh-CN" altLang="en-US" dirty="0"/>
          </a:p>
        </p:txBody>
      </p:sp>
      <p:pic>
        <p:nvPicPr>
          <p:cNvPr id="4" name="图片 3"/>
          <p:cNvPicPr>
            <a:picLocks noChangeAspect="1"/>
          </p:cNvPicPr>
          <p:nvPr/>
        </p:nvPicPr>
        <p:blipFill>
          <a:blip r:embed="rId2"/>
          <a:stretch>
            <a:fillRect/>
          </a:stretch>
        </p:blipFill>
        <p:spPr>
          <a:xfrm>
            <a:off x="385263" y="1844358"/>
            <a:ext cx="6490651" cy="4258850"/>
          </a:xfrm>
          <a:prstGeom prst="rect">
            <a:avLst/>
          </a:prstGeom>
        </p:spPr>
      </p:pic>
      <p:sp>
        <p:nvSpPr>
          <p:cNvPr id="9" name="文本框 8"/>
          <p:cNvSpPr txBox="1"/>
          <p:nvPr/>
        </p:nvSpPr>
        <p:spPr>
          <a:xfrm>
            <a:off x="7391194" y="2245156"/>
            <a:ext cx="1634391" cy="369332"/>
          </a:xfrm>
          <a:prstGeom prst="rect">
            <a:avLst/>
          </a:prstGeom>
          <a:noFill/>
        </p:spPr>
        <p:txBody>
          <a:bodyPr wrap="square" rtlCol="0">
            <a:spAutoFit/>
          </a:bodyPr>
          <a:lstStyle/>
          <a:p>
            <a:r>
              <a:rPr kumimoji="1" lang="en-US" altLang="zh-CN" dirty="0" smtClean="0"/>
              <a:t>Objective</a:t>
            </a:r>
            <a:endParaRPr kumimoji="1" lang="zh-CN" altLang="en-US" dirty="0"/>
          </a:p>
        </p:txBody>
      </p:sp>
    </p:spTree>
    <p:extLst>
      <p:ext uri="{BB962C8B-B14F-4D97-AF65-F5344CB8AC3E}">
        <p14:creationId xmlns:p14="http://schemas.microsoft.com/office/powerpoint/2010/main" val="290116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Facebook Social </a:t>
            </a:r>
            <a:r>
              <a:rPr kumimoji="1" lang="en-US" altLang="zh-CN" dirty="0" err="1"/>
              <a:t>Ads</a:t>
            </a:r>
            <a:r>
              <a:rPr kumimoji="1" lang="en-US" altLang="zh-CN" baseline="30000" dirty="0" err="1"/>
              <a:t>TM</a:t>
            </a:r>
            <a:r>
              <a:rPr kumimoji="1" lang="en-US" altLang="zh-CN" dirty="0"/>
              <a:t> 101</a:t>
            </a:r>
            <a:endParaRPr kumimoji="1" lang="zh-CN" altLang="en-US" dirty="0"/>
          </a:p>
        </p:txBody>
      </p:sp>
      <p:sp>
        <p:nvSpPr>
          <p:cNvPr id="3" name="内容占位符 2"/>
          <p:cNvSpPr>
            <a:spLocks noGrp="1"/>
          </p:cNvSpPr>
          <p:nvPr>
            <p:ph idx="1"/>
          </p:nvPr>
        </p:nvSpPr>
        <p:spPr>
          <a:xfrm>
            <a:off x="385263" y="1460669"/>
            <a:ext cx="7556313" cy="4144963"/>
          </a:xfrm>
        </p:spPr>
        <p:txBody>
          <a:bodyPr/>
          <a:lstStyle/>
          <a:p>
            <a:r>
              <a:rPr kumimoji="1" lang="en-US" altLang="zh-CN" dirty="0" smtClean="0"/>
              <a:t>Setup an Ad on Facebook</a:t>
            </a:r>
            <a:endParaRPr kumimoji="1" lang="zh-CN" altLang="en-US" dirty="0"/>
          </a:p>
        </p:txBody>
      </p:sp>
      <p:pic>
        <p:nvPicPr>
          <p:cNvPr id="5" name="图片 4"/>
          <p:cNvPicPr>
            <a:picLocks noChangeAspect="1"/>
          </p:cNvPicPr>
          <p:nvPr/>
        </p:nvPicPr>
        <p:blipFill>
          <a:blip r:embed="rId3"/>
          <a:stretch>
            <a:fillRect/>
          </a:stretch>
        </p:blipFill>
        <p:spPr>
          <a:xfrm>
            <a:off x="583057" y="2148901"/>
            <a:ext cx="6635256" cy="3834166"/>
          </a:xfrm>
          <a:prstGeom prst="rect">
            <a:avLst/>
          </a:prstGeom>
        </p:spPr>
      </p:pic>
      <p:sp>
        <p:nvSpPr>
          <p:cNvPr id="7" name="文本框 6"/>
          <p:cNvSpPr txBox="1"/>
          <p:nvPr/>
        </p:nvSpPr>
        <p:spPr>
          <a:xfrm>
            <a:off x="7391194" y="2628438"/>
            <a:ext cx="1634391" cy="369332"/>
          </a:xfrm>
          <a:prstGeom prst="rect">
            <a:avLst/>
          </a:prstGeom>
          <a:noFill/>
        </p:spPr>
        <p:txBody>
          <a:bodyPr wrap="square" rtlCol="0">
            <a:spAutoFit/>
          </a:bodyPr>
          <a:lstStyle/>
          <a:p>
            <a:r>
              <a:rPr kumimoji="1" lang="en-US" altLang="zh-CN" dirty="0" smtClean="0"/>
              <a:t>Audience</a:t>
            </a:r>
            <a:endParaRPr kumimoji="1" lang="zh-CN" altLang="en-US" dirty="0"/>
          </a:p>
        </p:txBody>
      </p:sp>
      <p:sp>
        <p:nvSpPr>
          <p:cNvPr id="10" name="文本框 9"/>
          <p:cNvSpPr txBox="1"/>
          <p:nvPr/>
        </p:nvSpPr>
        <p:spPr>
          <a:xfrm>
            <a:off x="5410200" y="2286000"/>
            <a:ext cx="2050796" cy="2031325"/>
          </a:xfrm>
          <a:prstGeom prst="rect">
            <a:avLst/>
          </a:prstGeom>
          <a:noFill/>
          <a:ln>
            <a:solidFill>
              <a:srgbClr val="FF0000"/>
            </a:solidFill>
          </a:ln>
        </p:spPr>
        <p:txBody>
          <a:bodyPr wrap="square" rtlCol="0">
            <a:spAutoFit/>
          </a:bodyPr>
          <a:lstStyle/>
          <a:p>
            <a:endParaRPr kumimoji="1" lang="en-US" altLang="zh-CN" dirty="0"/>
          </a:p>
          <a:p>
            <a:endParaRPr kumimoji="1" lang="en-US" altLang="zh-CN" dirty="0" smtClean="0"/>
          </a:p>
          <a:p>
            <a:endParaRPr kumimoji="1" lang="en-US" altLang="zh-CN" dirty="0"/>
          </a:p>
          <a:p>
            <a:endParaRPr kumimoji="1" lang="en-US" altLang="zh-CN" dirty="0" smtClean="0"/>
          </a:p>
          <a:p>
            <a:endParaRPr kumimoji="1" lang="en-US" altLang="zh-CN" dirty="0"/>
          </a:p>
          <a:p>
            <a:endParaRPr kumimoji="1" lang="en-US" altLang="zh-CN" dirty="0" smtClean="0"/>
          </a:p>
          <a:p>
            <a:endParaRPr kumimoji="1" lang="zh-CN" altLang="en-US" dirty="0"/>
          </a:p>
        </p:txBody>
      </p:sp>
      <p:sp>
        <p:nvSpPr>
          <p:cNvPr id="11" name="文本框 10"/>
          <p:cNvSpPr txBox="1"/>
          <p:nvPr/>
        </p:nvSpPr>
        <p:spPr>
          <a:xfrm>
            <a:off x="4927582" y="4589969"/>
            <a:ext cx="2050796" cy="923330"/>
          </a:xfrm>
          <a:prstGeom prst="rect">
            <a:avLst/>
          </a:prstGeom>
          <a:noFill/>
          <a:ln>
            <a:solidFill>
              <a:srgbClr val="FF0000"/>
            </a:solidFill>
          </a:ln>
        </p:spPr>
        <p:txBody>
          <a:bodyPr wrap="square" rtlCol="0">
            <a:spAutoFit/>
          </a:bodyPr>
          <a:lstStyle/>
          <a:p>
            <a:endParaRPr kumimoji="1" lang="en-US" altLang="zh-CN" dirty="0"/>
          </a:p>
          <a:p>
            <a:endParaRPr kumimoji="1" lang="en-US" altLang="zh-CN" dirty="0" smtClean="0"/>
          </a:p>
          <a:p>
            <a:endParaRPr kumimoji="1" lang="en-US" altLang="zh-CN" dirty="0"/>
          </a:p>
        </p:txBody>
      </p:sp>
      <p:sp>
        <p:nvSpPr>
          <p:cNvPr id="14" name="矩形 13"/>
          <p:cNvSpPr/>
          <p:nvPr/>
        </p:nvSpPr>
        <p:spPr>
          <a:xfrm>
            <a:off x="3456165" y="6307311"/>
            <a:ext cx="5841270" cy="523220"/>
          </a:xfrm>
          <a:prstGeom prst="rect">
            <a:avLst/>
          </a:prstGeom>
        </p:spPr>
        <p:txBody>
          <a:bodyPr wrap="square">
            <a:spAutoFit/>
          </a:bodyPr>
          <a:lstStyle/>
          <a:p>
            <a:r>
              <a:rPr lang="en-US" altLang="zh-CN" sz="1400" dirty="0" smtClean="0"/>
              <a:t>Note: pay </a:t>
            </a:r>
            <a:r>
              <a:rPr lang="en-US" altLang="zh-CN" sz="1400" dirty="0"/>
              <a:t>for </a:t>
            </a:r>
            <a:r>
              <a:rPr lang="en-US" altLang="zh-CN" sz="1400" dirty="0" smtClean="0"/>
              <a:t>the diffusion ones</a:t>
            </a:r>
          </a:p>
          <a:p>
            <a:r>
              <a:rPr lang="en-US" altLang="zh-CN" sz="1400" dirty="0" smtClean="0"/>
              <a:t>          it makes it different from influential maximization problem</a:t>
            </a:r>
            <a:endParaRPr lang="zh-CN" altLang="en-US" sz="1400" dirty="0"/>
          </a:p>
        </p:txBody>
      </p:sp>
    </p:spTree>
    <p:extLst>
      <p:ext uri="{BB962C8B-B14F-4D97-AF65-F5344CB8AC3E}">
        <p14:creationId xmlns:p14="http://schemas.microsoft.com/office/powerpoint/2010/main" val="4046392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385263" y="1933437"/>
            <a:ext cx="6956430" cy="4698132"/>
          </a:xfrm>
          <a:prstGeom prst="rect">
            <a:avLst/>
          </a:prstGeom>
        </p:spPr>
      </p:pic>
      <p:sp>
        <p:nvSpPr>
          <p:cNvPr id="2" name="标题 1"/>
          <p:cNvSpPr>
            <a:spLocks noGrp="1"/>
          </p:cNvSpPr>
          <p:nvPr>
            <p:ph type="title"/>
          </p:nvPr>
        </p:nvSpPr>
        <p:spPr/>
        <p:txBody>
          <a:bodyPr/>
          <a:lstStyle/>
          <a:p>
            <a:r>
              <a:rPr kumimoji="1" lang="en-US" altLang="zh-CN" dirty="0"/>
              <a:t>Facebook Social </a:t>
            </a:r>
            <a:r>
              <a:rPr kumimoji="1" lang="en-US" altLang="zh-CN" dirty="0" err="1"/>
              <a:t>Ads</a:t>
            </a:r>
            <a:r>
              <a:rPr kumimoji="1" lang="en-US" altLang="zh-CN" baseline="30000" dirty="0" err="1"/>
              <a:t>TM</a:t>
            </a:r>
            <a:r>
              <a:rPr kumimoji="1" lang="en-US" altLang="zh-CN" dirty="0"/>
              <a:t> 101</a:t>
            </a:r>
            <a:endParaRPr kumimoji="1" lang="zh-CN" altLang="en-US" dirty="0"/>
          </a:p>
        </p:txBody>
      </p:sp>
      <p:sp>
        <p:nvSpPr>
          <p:cNvPr id="3" name="内容占位符 2"/>
          <p:cNvSpPr>
            <a:spLocks noGrp="1"/>
          </p:cNvSpPr>
          <p:nvPr>
            <p:ph idx="1"/>
          </p:nvPr>
        </p:nvSpPr>
        <p:spPr>
          <a:xfrm>
            <a:off x="385263" y="1460669"/>
            <a:ext cx="7556313" cy="4144963"/>
          </a:xfrm>
        </p:spPr>
        <p:txBody>
          <a:bodyPr/>
          <a:lstStyle/>
          <a:p>
            <a:r>
              <a:rPr kumimoji="1" lang="en-US" altLang="zh-CN" dirty="0" smtClean="0"/>
              <a:t>Setup an Ad on Facebook</a:t>
            </a:r>
            <a:endParaRPr kumimoji="1" lang="zh-CN" altLang="en-US" dirty="0"/>
          </a:p>
        </p:txBody>
      </p:sp>
      <p:sp>
        <p:nvSpPr>
          <p:cNvPr id="8" name="文本框 7"/>
          <p:cNvSpPr txBox="1"/>
          <p:nvPr/>
        </p:nvSpPr>
        <p:spPr>
          <a:xfrm>
            <a:off x="7391194" y="3035163"/>
            <a:ext cx="1634391" cy="369332"/>
          </a:xfrm>
          <a:prstGeom prst="rect">
            <a:avLst/>
          </a:prstGeom>
          <a:noFill/>
        </p:spPr>
        <p:txBody>
          <a:bodyPr wrap="square" rtlCol="0">
            <a:spAutoFit/>
          </a:bodyPr>
          <a:lstStyle/>
          <a:p>
            <a:r>
              <a:rPr kumimoji="1" lang="en-US" altLang="zh-CN" dirty="0" smtClean="0"/>
              <a:t>Campaign</a:t>
            </a:r>
            <a:endParaRPr kumimoji="1" lang="zh-CN" altLang="en-US" dirty="0"/>
          </a:p>
        </p:txBody>
      </p:sp>
      <p:sp>
        <p:nvSpPr>
          <p:cNvPr id="10" name="文本框 9"/>
          <p:cNvSpPr txBox="1"/>
          <p:nvPr/>
        </p:nvSpPr>
        <p:spPr>
          <a:xfrm>
            <a:off x="1322087" y="4410263"/>
            <a:ext cx="2574892" cy="369332"/>
          </a:xfrm>
          <a:prstGeom prst="rect">
            <a:avLst/>
          </a:prstGeom>
          <a:noFill/>
          <a:ln>
            <a:solidFill>
              <a:srgbClr val="FF0000"/>
            </a:solidFill>
          </a:ln>
        </p:spPr>
        <p:txBody>
          <a:bodyPr wrap="square" rtlCol="0">
            <a:spAutoFit/>
          </a:bodyPr>
          <a:lstStyle/>
          <a:p>
            <a:endParaRPr kumimoji="1" lang="en-US" altLang="zh-CN" dirty="0"/>
          </a:p>
        </p:txBody>
      </p:sp>
      <p:sp>
        <p:nvSpPr>
          <p:cNvPr id="11" name="文本框 10"/>
          <p:cNvSpPr txBox="1"/>
          <p:nvPr/>
        </p:nvSpPr>
        <p:spPr>
          <a:xfrm>
            <a:off x="1200755" y="5605632"/>
            <a:ext cx="2050796" cy="369332"/>
          </a:xfrm>
          <a:prstGeom prst="rect">
            <a:avLst/>
          </a:prstGeom>
          <a:noFill/>
          <a:ln>
            <a:solidFill>
              <a:srgbClr val="FF0000"/>
            </a:solidFill>
          </a:ln>
        </p:spPr>
        <p:txBody>
          <a:bodyPr wrap="square" rtlCol="0">
            <a:spAutoFit/>
          </a:bodyPr>
          <a:lstStyle/>
          <a:p>
            <a:endParaRPr kumimoji="1" lang="en-US" altLang="zh-CN" dirty="0"/>
          </a:p>
        </p:txBody>
      </p:sp>
      <p:sp>
        <p:nvSpPr>
          <p:cNvPr id="13" name="文本框 12"/>
          <p:cNvSpPr txBox="1"/>
          <p:nvPr/>
        </p:nvSpPr>
        <p:spPr>
          <a:xfrm>
            <a:off x="5194655" y="1845488"/>
            <a:ext cx="2321297" cy="642651"/>
          </a:xfrm>
          <a:prstGeom prst="rect">
            <a:avLst/>
          </a:prstGeom>
          <a:noFill/>
          <a:ln>
            <a:solidFill>
              <a:srgbClr val="FF0000"/>
            </a:solidFill>
          </a:ln>
        </p:spPr>
        <p:txBody>
          <a:bodyPr wrap="square" rtlCol="0">
            <a:spAutoFit/>
          </a:bodyPr>
          <a:lstStyle/>
          <a:p>
            <a:endParaRPr kumimoji="1" lang="en-US" altLang="zh-CN" dirty="0"/>
          </a:p>
        </p:txBody>
      </p:sp>
      <p:sp>
        <p:nvSpPr>
          <p:cNvPr id="15" name="文本框 14"/>
          <p:cNvSpPr txBox="1"/>
          <p:nvPr/>
        </p:nvSpPr>
        <p:spPr>
          <a:xfrm>
            <a:off x="5777624" y="5762036"/>
            <a:ext cx="3247962" cy="738664"/>
          </a:xfrm>
          <a:prstGeom prst="rect">
            <a:avLst/>
          </a:prstGeom>
          <a:noFill/>
        </p:spPr>
        <p:txBody>
          <a:bodyPr wrap="square" rtlCol="0">
            <a:spAutoFit/>
          </a:bodyPr>
          <a:lstStyle/>
          <a:p>
            <a:r>
              <a:rPr kumimoji="1" lang="en-US" altLang="zh-CN" sz="1400" dirty="0" smtClean="0"/>
              <a:t>CPM makes more sense within Facebook and is the default one when one promotes Page, App or Event</a:t>
            </a:r>
            <a:endParaRPr kumimoji="1" lang="zh-CN" altLang="en-US" sz="1400" dirty="0"/>
          </a:p>
        </p:txBody>
      </p:sp>
      <p:sp>
        <p:nvSpPr>
          <p:cNvPr id="16" name="文本框 15"/>
          <p:cNvSpPr txBox="1"/>
          <p:nvPr/>
        </p:nvSpPr>
        <p:spPr>
          <a:xfrm>
            <a:off x="1353155" y="6116953"/>
            <a:ext cx="2977460" cy="369332"/>
          </a:xfrm>
          <a:prstGeom prst="rect">
            <a:avLst/>
          </a:prstGeom>
          <a:noFill/>
          <a:ln>
            <a:solidFill>
              <a:srgbClr val="FF0000"/>
            </a:solidFill>
          </a:ln>
        </p:spPr>
        <p:txBody>
          <a:bodyPr wrap="square" rtlCol="0">
            <a:spAutoFit/>
          </a:bodyPr>
          <a:lstStyle/>
          <a:p>
            <a:endParaRPr kumimoji="1" lang="en-US" altLang="zh-CN" dirty="0"/>
          </a:p>
        </p:txBody>
      </p:sp>
      <p:sp>
        <p:nvSpPr>
          <p:cNvPr id="17" name="矩形 16"/>
          <p:cNvSpPr/>
          <p:nvPr/>
        </p:nvSpPr>
        <p:spPr>
          <a:xfrm>
            <a:off x="2705612" y="6486285"/>
            <a:ext cx="2661180" cy="307777"/>
          </a:xfrm>
          <a:prstGeom prst="rect">
            <a:avLst/>
          </a:prstGeom>
        </p:spPr>
        <p:txBody>
          <a:bodyPr wrap="none">
            <a:spAutoFit/>
          </a:bodyPr>
          <a:lstStyle/>
          <a:p>
            <a:r>
              <a:rPr kumimoji="1" lang="en-US" altLang="zh-CN" sz="1400" dirty="0" smtClean="0"/>
              <a:t>max bid one would like to pay</a:t>
            </a:r>
            <a:endParaRPr lang="zh-CN" altLang="en-US" sz="1400" dirty="0"/>
          </a:p>
        </p:txBody>
      </p:sp>
    </p:spTree>
    <p:extLst>
      <p:ext uri="{BB962C8B-B14F-4D97-AF65-F5344CB8AC3E}">
        <p14:creationId xmlns:p14="http://schemas.microsoft.com/office/powerpoint/2010/main" val="290332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Facebook Social </a:t>
            </a:r>
            <a:r>
              <a:rPr kumimoji="1" lang="en-US" altLang="zh-CN" dirty="0" err="1"/>
              <a:t>Ads</a:t>
            </a:r>
            <a:r>
              <a:rPr kumimoji="1" lang="en-US" altLang="zh-CN" baseline="30000" dirty="0" err="1"/>
              <a:t>TM</a:t>
            </a:r>
            <a:r>
              <a:rPr kumimoji="1" lang="en-US" altLang="zh-CN" dirty="0"/>
              <a:t> 101</a:t>
            </a:r>
            <a:endParaRPr kumimoji="1" lang="zh-CN" altLang="en-US" dirty="0"/>
          </a:p>
        </p:txBody>
      </p:sp>
      <p:pic>
        <p:nvPicPr>
          <p:cNvPr id="4" name="图片 3"/>
          <p:cNvPicPr>
            <a:picLocks noChangeAspect="1"/>
          </p:cNvPicPr>
          <p:nvPr/>
        </p:nvPicPr>
        <p:blipFill>
          <a:blip r:embed="rId3"/>
          <a:stretch>
            <a:fillRect/>
          </a:stretch>
        </p:blipFill>
        <p:spPr>
          <a:xfrm>
            <a:off x="407804" y="2185648"/>
            <a:ext cx="8103213" cy="3779640"/>
          </a:xfrm>
          <a:prstGeom prst="rect">
            <a:avLst/>
          </a:prstGeom>
        </p:spPr>
      </p:pic>
      <p:sp>
        <p:nvSpPr>
          <p:cNvPr id="6" name="文本框 5"/>
          <p:cNvSpPr txBox="1"/>
          <p:nvPr/>
        </p:nvSpPr>
        <p:spPr>
          <a:xfrm>
            <a:off x="5340399" y="6593544"/>
            <a:ext cx="3716414" cy="215444"/>
          </a:xfrm>
          <a:prstGeom prst="rect">
            <a:avLst/>
          </a:prstGeom>
          <a:noFill/>
        </p:spPr>
        <p:txBody>
          <a:bodyPr wrap="square" rtlCol="0">
            <a:spAutoFit/>
          </a:bodyPr>
          <a:lstStyle/>
          <a:p>
            <a:r>
              <a:rPr kumimoji="1" lang="en-US" altLang="zh-CN" sz="800" dirty="0"/>
              <a:t>Source</a:t>
            </a:r>
            <a:r>
              <a:rPr kumimoji="1" lang="en-US" altLang="zh-CN" sz="800" dirty="0" smtClean="0"/>
              <a:t>: </a:t>
            </a:r>
            <a:r>
              <a:rPr kumimoji="1" lang="en-US" altLang="zh-CN" sz="800" dirty="0"/>
              <a:t>https://</a:t>
            </a:r>
            <a:r>
              <a:rPr kumimoji="1" lang="en-US" altLang="zh-CN" sz="800" dirty="0" err="1"/>
              <a:t>www.facebook.com</a:t>
            </a:r>
            <a:r>
              <a:rPr kumimoji="1" lang="en-US" altLang="zh-CN" sz="800" dirty="0"/>
              <a:t>/help/www/318171828273417</a:t>
            </a:r>
            <a:r>
              <a:rPr kumimoji="1" lang="en-US" altLang="zh-CN" sz="800" dirty="0" smtClean="0"/>
              <a:t>/</a:t>
            </a:r>
            <a:endParaRPr kumimoji="1" lang="zh-CN" altLang="en-US" sz="800" dirty="0"/>
          </a:p>
        </p:txBody>
      </p:sp>
    </p:spTree>
    <p:extLst>
      <p:ext uri="{BB962C8B-B14F-4D97-AF65-F5344CB8AC3E}">
        <p14:creationId xmlns:p14="http://schemas.microsoft.com/office/powerpoint/2010/main" val="2976073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Summary &amp; the Allocation Problem</a:t>
            </a:r>
            <a:endParaRPr kumimoji="1" lang="zh-CN" altLang="en-US" dirty="0"/>
          </a:p>
        </p:txBody>
      </p:sp>
      <p:sp>
        <p:nvSpPr>
          <p:cNvPr id="3" name="内容占位符 2"/>
          <p:cNvSpPr>
            <a:spLocks noGrp="1"/>
          </p:cNvSpPr>
          <p:nvPr>
            <p:ph idx="1"/>
          </p:nvPr>
        </p:nvSpPr>
        <p:spPr>
          <a:xfrm>
            <a:off x="498474" y="1738575"/>
            <a:ext cx="7556313" cy="4799298"/>
          </a:xfrm>
        </p:spPr>
        <p:txBody>
          <a:bodyPr>
            <a:normAutofit/>
          </a:bodyPr>
          <a:lstStyle/>
          <a:p>
            <a:r>
              <a:rPr kumimoji="1" lang="en-US" altLang="zh-CN" dirty="0"/>
              <a:t>A user’s impression is allocated to a set of Ads</a:t>
            </a:r>
          </a:p>
          <a:p>
            <a:pPr lvl="1"/>
            <a:r>
              <a:rPr kumimoji="1" lang="en-US" altLang="zh-CN" dirty="0"/>
              <a:t>Relevant </a:t>
            </a:r>
            <a:r>
              <a:rPr kumimoji="1" lang="en-US" altLang="zh-CN" dirty="0" smtClean="0"/>
              <a:t>Ads, or Sponsored stories, Friends’ </a:t>
            </a:r>
            <a:r>
              <a:rPr kumimoji="1" lang="en-US" altLang="zh-CN" dirty="0"/>
              <a:t>engagement </a:t>
            </a:r>
            <a:endParaRPr kumimoji="1" lang="en-US" altLang="zh-CN" dirty="0" smtClean="0"/>
          </a:p>
          <a:p>
            <a:pPr lvl="1"/>
            <a:r>
              <a:rPr kumimoji="1" lang="en-US" altLang="zh-CN" dirty="0" smtClean="0"/>
              <a:t>Right column refreshes, News feeds column has lasting effect</a:t>
            </a:r>
          </a:p>
          <a:p>
            <a:r>
              <a:rPr kumimoji="1" lang="en-US" altLang="zh-CN" dirty="0" smtClean="0"/>
              <a:t>Advertiser </a:t>
            </a:r>
          </a:p>
          <a:p>
            <a:pPr lvl="1"/>
            <a:r>
              <a:rPr kumimoji="1" lang="en-US" altLang="zh-CN" dirty="0" smtClean="0"/>
              <a:t>Bid on a target user group by using categorical filters </a:t>
            </a:r>
            <a:br>
              <a:rPr kumimoji="1" lang="en-US" altLang="zh-CN" dirty="0" smtClean="0"/>
            </a:br>
            <a:r>
              <a:rPr kumimoji="1" lang="en-US" altLang="zh-CN" dirty="0" smtClean="0"/>
              <a:t>(compare with bid a </a:t>
            </a:r>
            <a:r>
              <a:rPr kumimoji="1" lang="en-US" altLang="zh-CN" dirty="0" err="1" smtClean="0"/>
              <a:t>kwd</a:t>
            </a:r>
            <a:r>
              <a:rPr kumimoji="1" lang="en-US" altLang="zh-CN" dirty="0" smtClean="0"/>
              <a:t> in </a:t>
            </a:r>
            <a:r>
              <a:rPr kumimoji="1" lang="en-US" altLang="zh-CN" dirty="0" err="1" smtClean="0"/>
              <a:t>Adwords</a:t>
            </a:r>
            <a:r>
              <a:rPr kumimoji="1" lang="en-US" altLang="zh-CN" dirty="0" smtClean="0"/>
              <a:t>), each user has social influence</a:t>
            </a:r>
          </a:p>
          <a:p>
            <a:pPr lvl="1"/>
            <a:r>
              <a:rPr kumimoji="1" lang="en-US" altLang="zh-CN" dirty="0" smtClean="0"/>
              <a:t>Pay for the actions due to diffusion. (in CPM, pays for all impressions)</a:t>
            </a:r>
            <a:r>
              <a:rPr kumimoji="1" lang="en-US" altLang="zh-CN" dirty="0"/>
              <a:t>, i.e. paid social influence.</a:t>
            </a:r>
            <a:endParaRPr kumimoji="1" lang="en-US" altLang="zh-CN" dirty="0" smtClean="0"/>
          </a:p>
          <a:p>
            <a:r>
              <a:rPr kumimoji="1" lang="en-US" altLang="zh-CN" dirty="0" smtClean="0"/>
              <a:t>Agent</a:t>
            </a:r>
          </a:p>
          <a:p>
            <a:pPr lvl="1"/>
            <a:r>
              <a:rPr kumimoji="1" lang="en-US" altLang="zh-CN" dirty="0" smtClean="0"/>
              <a:t>Allocate Ads to their target user groups’ daily impressions</a:t>
            </a:r>
          </a:p>
          <a:p>
            <a:pPr lvl="1"/>
            <a:r>
              <a:rPr kumimoji="1" lang="en-US" altLang="zh-CN" dirty="0" smtClean="0"/>
              <a:t>Respect the budget</a:t>
            </a:r>
          </a:p>
        </p:txBody>
      </p:sp>
      <p:sp>
        <p:nvSpPr>
          <p:cNvPr id="5" name="文本框 4"/>
          <p:cNvSpPr txBox="1"/>
          <p:nvPr/>
        </p:nvSpPr>
        <p:spPr>
          <a:xfrm>
            <a:off x="2217358" y="6233849"/>
            <a:ext cx="6832951" cy="369332"/>
          </a:xfrm>
          <a:prstGeom prst="rect">
            <a:avLst/>
          </a:prstGeom>
          <a:noFill/>
        </p:spPr>
        <p:txBody>
          <a:bodyPr wrap="square" rtlCol="0">
            <a:spAutoFit/>
          </a:bodyPr>
          <a:lstStyle/>
          <a:p>
            <a:r>
              <a:rPr kumimoji="1" lang="en-US" altLang="zh-CN" dirty="0" smtClean="0"/>
              <a:t>We study the Maximum Revenue Allocation Problem in SNS Ads</a:t>
            </a:r>
          </a:p>
        </p:txBody>
      </p:sp>
    </p:spTree>
    <p:extLst>
      <p:ext uri="{BB962C8B-B14F-4D97-AF65-F5344CB8AC3E}">
        <p14:creationId xmlns:p14="http://schemas.microsoft.com/office/powerpoint/2010/main" val="3423361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Formulation</a:t>
            </a:r>
            <a:endParaRPr kumimoji="1" lang="zh-CN" altLang="en-US" dirty="0"/>
          </a:p>
        </p:txBody>
      </p:sp>
      <p:sp>
        <p:nvSpPr>
          <p:cNvPr id="3" name="内容占位符 2"/>
          <p:cNvSpPr>
            <a:spLocks noGrp="1"/>
          </p:cNvSpPr>
          <p:nvPr>
            <p:ph idx="1"/>
          </p:nvPr>
        </p:nvSpPr>
        <p:spPr>
          <a:xfrm>
            <a:off x="498474" y="1467379"/>
            <a:ext cx="7556313" cy="4144963"/>
          </a:xfrm>
        </p:spPr>
        <p:txBody>
          <a:bodyPr/>
          <a:lstStyle/>
          <a:p>
            <a:r>
              <a:rPr kumimoji="1" lang="en-US" altLang="zh-CN" dirty="0" smtClean="0"/>
              <a:t>Let A be the set of advertisers, and U be the set of users. Each user has daily impression </a:t>
            </a:r>
            <a:r>
              <a:rPr kumimoji="1" lang="en-US" altLang="zh-CN" dirty="0" err="1" smtClean="0"/>
              <a:t>I</a:t>
            </a:r>
            <a:r>
              <a:rPr kumimoji="1" lang="en-US" altLang="zh-CN" baseline="-25000" dirty="0" err="1" smtClean="0"/>
              <a:t>u</a:t>
            </a:r>
            <a:r>
              <a:rPr kumimoji="1" lang="en-US" altLang="zh-CN" baseline="-25000" dirty="0" smtClean="0"/>
              <a:t> </a:t>
            </a:r>
            <a:r>
              <a:rPr kumimoji="1" lang="en-US" altLang="zh-CN" dirty="0" smtClean="0"/>
              <a:t>and social influence function P(u). Each advertiser A</a:t>
            </a:r>
            <a:r>
              <a:rPr kumimoji="1" lang="en-US" altLang="zh-CN" baseline="-25000" dirty="0" smtClean="0"/>
              <a:t>i </a:t>
            </a:r>
            <a:r>
              <a:rPr kumimoji="1" lang="en-US" altLang="zh-CN" dirty="0"/>
              <a:t> </a:t>
            </a:r>
            <a:r>
              <a:rPr kumimoji="1" lang="en-US" altLang="zh-CN" dirty="0" smtClean="0"/>
              <a:t>has a budget B</a:t>
            </a:r>
            <a:r>
              <a:rPr kumimoji="1" lang="en-US" altLang="zh-CN" baseline="-25000" dirty="0" smtClean="0"/>
              <a:t>i</a:t>
            </a:r>
            <a:r>
              <a:rPr kumimoji="1" lang="en-US" altLang="zh-CN" dirty="0" smtClean="0"/>
              <a:t> and bidding price p</a:t>
            </a:r>
            <a:r>
              <a:rPr kumimoji="1" lang="en-US" altLang="zh-CN" baseline="-25000" dirty="0" smtClean="0"/>
              <a:t>i</a:t>
            </a:r>
            <a:r>
              <a:rPr kumimoji="1" lang="en-US" altLang="zh-CN" dirty="0" smtClean="0"/>
              <a:t> , and all advertiser’s targeting preference is a (0,1) matrix T</a:t>
            </a:r>
          </a:p>
          <a:p>
            <a:r>
              <a:rPr kumimoji="1" lang="en-US" altLang="zh-CN" dirty="0" smtClean="0"/>
              <a:t>To maximize the revenue is to find the optimal allocation I:</a:t>
            </a:r>
          </a:p>
        </p:txBody>
      </p:sp>
      <p:sp>
        <p:nvSpPr>
          <p:cNvPr id="10" name="文本框 9"/>
          <p:cNvSpPr txBox="1"/>
          <p:nvPr/>
        </p:nvSpPr>
        <p:spPr>
          <a:xfrm>
            <a:off x="7569200" y="3972428"/>
            <a:ext cx="1172633" cy="369332"/>
          </a:xfrm>
          <a:prstGeom prst="rect">
            <a:avLst/>
          </a:prstGeom>
          <a:noFill/>
        </p:spPr>
        <p:txBody>
          <a:bodyPr wrap="square" rtlCol="0">
            <a:spAutoFit/>
          </a:bodyPr>
          <a:lstStyle/>
          <a:p>
            <a:r>
              <a:rPr kumimoji="1" lang="en-US" altLang="zh-CN" dirty="0" smtClean="0"/>
              <a:t>budget</a:t>
            </a:r>
            <a:endParaRPr kumimoji="1" lang="zh-CN" altLang="en-US" dirty="0"/>
          </a:p>
        </p:txBody>
      </p:sp>
      <p:sp>
        <p:nvSpPr>
          <p:cNvPr id="11" name="文本框 10"/>
          <p:cNvSpPr txBox="1"/>
          <p:nvPr/>
        </p:nvSpPr>
        <p:spPr>
          <a:xfrm>
            <a:off x="7569200" y="4602162"/>
            <a:ext cx="1490133" cy="369332"/>
          </a:xfrm>
          <a:prstGeom prst="rect">
            <a:avLst/>
          </a:prstGeom>
          <a:noFill/>
        </p:spPr>
        <p:txBody>
          <a:bodyPr wrap="square" rtlCol="0">
            <a:spAutoFit/>
          </a:bodyPr>
          <a:lstStyle/>
          <a:p>
            <a:r>
              <a:rPr kumimoji="1" lang="en-US" altLang="zh-CN" dirty="0" smtClean="0"/>
              <a:t>impression</a:t>
            </a:r>
            <a:endParaRPr kumimoji="1" lang="zh-CN" altLang="en-US" dirty="0"/>
          </a:p>
        </p:txBody>
      </p:sp>
      <p:sp>
        <p:nvSpPr>
          <p:cNvPr id="12" name="文本框 11"/>
          <p:cNvSpPr txBox="1"/>
          <p:nvPr/>
        </p:nvSpPr>
        <p:spPr>
          <a:xfrm>
            <a:off x="7569200" y="5226524"/>
            <a:ext cx="1490133" cy="369332"/>
          </a:xfrm>
          <a:prstGeom prst="rect">
            <a:avLst/>
          </a:prstGeom>
          <a:noFill/>
        </p:spPr>
        <p:txBody>
          <a:bodyPr wrap="square" rtlCol="0">
            <a:spAutoFit/>
          </a:bodyPr>
          <a:lstStyle/>
          <a:p>
            <a:r>
              <a:rPr kumimoji="1" lang="en-US" altLang="zh-CN" dirty="0" smtClean="0"/>
              <a:t>targeting</a:t>
            </a:r>
            <a:endParaRPr kumimoji="1" lang="zh-CN" altLang="en-US" dirty="0"/>
          </a:p>
        </p:txBody>
      </p:sp>
      <p:sp>
        <p:nvSpPr>
          <p:cNvPr id="14" name="文本框 13"/>
          <p:cNvSpPr txBox="1"/>
          <p:nvPr/>
        </p:nvSpPr>
        <p:spPr>
          <a:xfrm>
            <a:off x="715434" y="5828241"/>
            <a:ext cx="3041649" cy="369332"/>
          </a:xfrm>
          <a:prstGeom prst="rect">
            <a:avLst/>
          </a:prstGeom>
          <a:noFill/>
        </p:spPr>
        <p:txBody>
          <a:bodyPr wrap="square" rtlCol="0">
            <a:spAutoFit/>
          </a:bodyPr>
          <a:lstStyle/>
          <a:p>
            <a:r>
              <a:rPr kumimoji="1" lang="en-US" altLang="zh-CN" dirty="0" smtClean="0"/>
              <a:t>And the influence function</a:t>
            </a:r>
            <a:endParaRPr kumimoji="1" lang="zh-CN" altLang="en-US" dirty="0"/>
          </a:p>
        </p:txBody>
      </p:sp>
      <p:pic>
        <p:nvPicPr>
          <p:cNvPr id="16" name="图片 15"/>
          <p:cNvPicPr>
            <a:picLocks noChangeAspect="1"/>
          </p:cNvPicPr>
          <p:nvPr/>
        </p:nvPicPr>
        <p:blipFill>
          <a:blip r:embed="rId3"/>
          <a:stretch>
            <a:fillRect/>
          </a:stretch>
        </p:blipFill>
        <p:spPr>
          <a:xfrm>
            <a:off x="1875366" y="3411842"/>
            <a:ext cx="5342467" cy="2380639"/>
          </a:xfrm>
          <a:prstGeom prst="rect">
            <a:avLst/>
          </a:prstGeom>
        </p:spPr>
      </p:pic>
      <p:pic>
        <p:nvPicPr>
          <p:cNvPr id="17" name="图片 16"/>
          <p:cNvPicPr>
            <a:picLocks noChangeAspect="1"/>
          </p:cNvPicPr>
          <p:nvPr/>
        </p:nvPicPr>
        <p:blipFill>
          <a:blip r:embed="rId4"/>
          <a:stretch>
            <a:fillRect/>
          </a:stretch>
        </p:blipFill>
        <p:spPr>
          <a:xfrm>
            <a:off x="3757083" y="5828241"/>
            <a:ext cx="2381250" cy="515938"/>
          </a:xfrm>
          <a:prstGeom prst="rect">
            <a:avLst/>
          </a:prstGeom>
        </p:spPr>
      </p:pic>
    </p:spTree>
    <p:extLst>
      <p:ext uri="{BB962C8B-B14F-4D97-AF65-F5344CB8AC3E}">
        <p14:creationId xmlns:p14="http://schemas.microsoft.com/office/powerpoint/2010/main" val="1556743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a:t>Hyperbolic Embedding for </a:t>
            </a:r>
            <a:r>
              <a:rPr kumimoji="1" lang="en-US" altLang="zh-CN" dirty="0" smtClean="0"/>
              <a:t>Complex Networks</a:t>
            </a:r>
            <a:endParaRPr kumimoji="1" lang="en-US" altLang="zh-CN" dirty="0"/>
          </a:p>
        </p:txBody>
      </p:sp>
      <p:sp>
        <p:nvSpPr>
          <p:cNvPr id="3" name="文本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21869301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en-US" altLang="zh-CN" dirty="0" smtClean="0"/>
              <a:t>Hyperbolic Geometry</a:t>
            </a:r>
            <a:endParaRPr kumimoji="1" lang="zh-CN" altLang="en-US" dirty="0"/>
          </a:p>
        </p:txBody>
      </p:sp>
      <p:sp>
        <p:nvSpPr>
          <p:cNvPr id="5" name="内容占位符 4"/>
          <p:cNvSpPr>
            <a:spLocks noGrp="1"/>
          </p:cNvSpPr>
          <p:nvPr>
            <p:ph idx="1"/>
          </p:nvPr>
        </p:nvSpPr>
        <p:spPr>
          <a:xfrm>
            <a:off x="498474" y="1981200"/>
            <a:ext cx="7556313" cy="4400550"/>
          </a:xfrm>
        </p:spPr>
        <p:txBody>
          <a:bodyPr>
            <a:normAutofit fontScale="85000" lnSpcReduction="20000"/>
          </a:bodyPr>
          <a:lstStyle/>
          <a:p>
            <a:r>
              <a:rPr kumimoji="1" lang="en-US" altLang="zh-CN" dirty="0" smtClean="0"/>
              <a:t>A Non-Euclidean geometry</a:t>
            </a:r>
          </a:p>
          <a:p>
            <a:pPr lvl="1"/>
            <a:r>
              <a:rPr kumimoji="1" lang="en-US" altLang="zh-CN" dirty="0" smtClean="0"/>
              <a:t>Often used in understanding physical time and space. </a:t>
            </a:r>
          </a:p>
          <a:p>
            <a:pPr lvl="2"/>
            <a:r>
              <a:rPr kumimoji="1" lang="en-US" altLang="zh-CN" dirty="0" smtClean="0"/>
              <a:t>E.g. the light cone</a:t>
            </a:r>
          </a:p>
          <a:p>
            <a:pPr lvl="1"/>
            <a:r>
              <a:rPr kumimoji="1" lang="en-US" altLang="zh-CN" dirty="0" smtClean="0"/>
              <a:t>Has its own distance metric</a:t>
            </a:r>
          </a:p>
          <a:p>
            <a:r>
              <a:rPr kumimoji="1" lang="en-US" altLang="zh-CN" dirty="0" smtClean="0"/>
              <a:t>We use the </a:t>
            </a:r>
            <a:r>
              <a:rPr kumimoji="1" lang="en-US" altLang="zh-CN" dirty="0" err="1"/>
              <a:t>Poincaré</a:t>
            </a:r>
            <a:r>
              <a:rPr kumimoji="1" lang="en-US" altLang="zh-CN" dirty="0"/>
              <a:t> hyperbolic </a:t>
            </a:r>
            <a:r>
              <a:rPr kumimoji="1" lang="en-US" altLang="zh-CN" dirty="0" smtClean="0"/>
              <a:t>disc:</a:t>
            </a:r>
          </a:p>
          <a:p>
            <a:pPr lvl="1"/>
            <a:r>
              <a:rPr kumimoji="1" lang="en-US" altLang="zh-CN" dirty="0" smtClean="0"/>
              <a:t>Commonly used </a:t>
            </a:r>
            <a:r>
              <a:rPr kumimoji="1" lang="en-US" altLang="zh-CN" dirty="0"/>
              <a:t>hyperbolic two-</a:t>
            </a:r>
            <a:r>
              <a:rPr kumimoji="1" lang="en-US" altLang="zh-CN" dirty="0" smtClean="0"/>
              <a:t>space model</a:t>
            </a:r>
          </a:p>
          <a:p>
            <a:pPr lvl="1"/>
            <a:r>
              <a:rPr kumimoji="1" lang="en-US" altLang="zh-CN" dirty="0" smtClean="0"/>
              <a:t>Hyperbolic Distance: d(</a:t>
            </a:r>
            <a:r>
              <a:rPr kumimoji="1" lang="en-US" altLang="zh-CN" dirty="0" err="1" smtClean="0"/>
              <a:t>x,y</a:t>
            </a:r>
            <a:r>
              <a:rPr kumimoji="1" lang="en-US" altLang="zh-CN" dirty="0" smtClean="0"/>
              <a:t>)</a:t>
            </a:r>
          </a:p>
          <a:p>
            <a:pPr marL="0" indent="0">
              <a:buNone/>
            </a:pPr>
            <a:endParaRPr kumimoji="1" lang="en-US" altLang="zh-CN" dirty="0" smtClean="0"/>
          </a:p>
          <a:p>
            <a:r>
              <a:rPr kumimoji="1" lang="en-US" altLang="zh-CN" dirty="0" smtClean="0"/>
              <a:t>Interesting things to know, e.g.</a:t>
            </a:r>
          </a:p>
          <a:p>
            <a:pPr lvl="1"/>
            <a:r>
              <a:rPr kumimoji="1" lang="en-US" altLang="zh-CN" dirty="0" smtClean="0"/>
              <a:t>having </a:t>
            </a:r>
            <a:r>
              <a:rPr kumimoji="1" lang="en-US" altLang="zh-CN" dirty="0"/>
              <a:t>no Parallel Postulate</a:t>
            </a:r>
            <a:endParaRPr kumimoji="1" lang="en-US" altLang="zh-CN" dirty="0" smtClean="0"/>
          </a:p>
          <a:p>
            <a:pPr lvl="2"/>
            <a:r>
              <a:rPr kumimoji="1" lang="en-US" altLang="zh-CN" dirty="0"/>
              <a:t>For any infinite straight line L and any point P not on it, there are many other infinitely extending straight lines that pass through P and which do not intersect L. </a:t>
            </a:r>
            <a:endParaRPr kumimoji="1" lang="en-US" altLang="zh-CN" dirty="0" smtClean="0"/>
          </a:p>
          <a:p>
            <a:pPr lvl="1"/>
            <a:r>
              <a:rPr kumimoji="1" lang="en-US" altLang="zh-CN" dirty="0"/>
              <a:t>the sum of angles of a triangle is less </a:t>
            </a:r>
            <a:r>
              <a:rPr kumimoji="1" lang="en-US" altLang="zh-CN" dirty="0" smtClean="0"/>
              <a:t>than 180</a:t>
            </a:r>
          </a:p>
        </p:txBody>
      </p:sp>
      <p:sp>
        <p:nvSpPr>
          <p:cNvPr id="7" name="矩形 6"/>
          <p:cNvSpPr/>
          <p:nvPr/>
        </p:nvSpPr>
        <p:spPr>
          <a:xfrm>
            <a:off x="1241767" y="6581001"/>
            <a:ext cx="7902234" cy="253916"/>
          </a:xfrm>
          <a:prstGeom prst="rect">
            <a:avLst/>
          </a:prstGeom>
        </p:spPr>
        <p:txBody>
          <a:bodyPr wrap="square">
            <a:spAutoFit/>
          </a:bodyPr>
          <a:lstStyle/>
          <a:p>
            <a:r>
              <a:rPr lang="en-US" altLang="zh-CN" sz="1050" dirty="0" smtClean="0"/>
              <a:t>Figure source</a:t>
            </a:r>
            <a:r>
              <a:rPr lang="en-US" altLang="zh-CN" sz="1050" dirty="0"/>
              <a:t>: </a:t>
            </a:r>
            <a:r>
              <a:rPr lang="en-US" altLang="zh-CN" sz="1050" dirty="0">
                <a:hlinkClick r:id="rId3"/>
              </a:rPr>
              <a:t>http://en.wikipedia.org/wiki/</a:t>
            </a:r>
            <a:r>
              <a:rPr lang="en-US" altLang="zh-CN" sz="1050" dirty="0" smtClean="0">
                <a:hlinkClick r:id="rId3"/>
              </a:rPr>
              <a:t>Light_cone</a:t>
            </a:r>
            <a:r>
              <a:rPr lang="en-US" altLang="zh-CN" sz="1050" dirty="0"/>
              <a:t>, http://</a:t>
            </a:r>
            <a:r>
              <a:rPr lang="en-US" altLang="zh-CN" sz="1050" dirty="0" err="1"/>
              <a:t>mathworld.wolfram.com</a:t>
            </a:r>
            <a:r>
              <a:rPr lang="en-US" altLang="zh-CN" sz="1050" dirty="0"/>
              <a:t>/</a:t>
            </a:r>
            <a:r>
              <a:rPr lang="en-US" altLang="zh-CN" sz="1050" dirty="0" err="1"/>
              <a:t>PoincareHyperbolicDisk.html</a:t>
            </a:r>
            <a:endParaRPr lang="zh-CN" altLang="en-US" sz="1050" dirty="0"/>
          </a:p>
        </p:txBody>
      </p:sp>
      <p:pic>
        <p:nvPicPr>
          <p:cNvPr id="8" name="图片 7"/>
          <p:cNvPicPr>
            <a:picLocks noChangeAspect="1"/>
          </p:cNvPicPr>
          <p:nvPr/>
        </p:nvPicPr>
        <p:blipFill>
          <a:blip r:embed="rId4"/>
          <a:stretch>
            <a:fillRect/>
          </a:stretch>
        </p:blipFill>
        <p:spPr>
          <a:xfrm>
            <a:off x="7334249" y="3151716"/>
            <a:ext cx="1809751" cy="1809751"/>
          </a:xfrm>
          <a:prstGeom prst="rect">
            <a:avLst/>
          </a:prstGeom>
        </p:spPr>
      </p:pic>
      <p:sp>
        <p:nvSpPr>
          <p:cNvPr id="10" name="文本框 9"/>
          <p:cNvSpPr txBox="1"/>
          <p:nvPr/>
        </p:nvSpPr>
        <p:spPr>
          <a:xfrm>
            <a:off x="5735732" y="2783416"/>
            <a:ext cx="1111250" cy="369332"/>
          </a:xfrm>
          <a:prstGeom prst="rect">
            <a:avLst/>
          </a:prstGeom>
          <a:noFill/>
        </p:spPr>
        <p:txBody>
          <a:bodyPr wrap="square" rtlCol="0">
            <a:spAutoFit/>
          </a:bodyPr>
          <a:lstStyle/>
          <a:p>
            <a:r>
              <a:rPr kumimoji="1" lang="en-US" altLang="zh-CN" dirty="0" smtClean="0"/>
              <a:t>lines</a:t>
            </a:r>
            <a:endParaRPr kumimoji="1" lang="zh-CN" altLang="en-US" dirty="0"/>
          </a:p>
        </p:txBody>
      </p:sp>
      <p:pic>
        <p:nvPicPr>
          <p:cNvPr id="11" name="图片 10"/>
          <p:cNvPicPr>
            <a:picLocks noChangeAspect="1"/>
          </p:cNvPicPr>
          <p:nvPr/>
        </p:nvPicPr>
        <p:blipFill>
          <a:blip r:embed="rId5"/>
          <a:stretch>
            <a:fillRect/>
          </a:stretch>
        </p:blipFill>
        <p:spPr>
          <a:xfrm>
            <a:off x="1241766" y="3989916"/>
            <a:ext cx="3200400" cy="685800"/>
          </a:xfrm>
          <a:prstGeom prst="rect">
            <a:avLst/>
          </a:prstGeom>
        </p:spPr>
      </p:pic>
      <p:sp>
        <p:nvSpPr>
          <p:cNvPr id="12" name="文本框 11"/>
          <p:cNvSpPr txBox="1"/>
          <p:nvPr/>
        </p:nvSpPr>
        <p:spPr>
          <a:xfrm>
            <a:off x="7365998" y="2815168"/>
            <a:ext cx="1354668" cy="369332"/>
          </a:xfrm>
          <a:prstGeom prst="rect">
            <a:avLst/>
          </a:prstGeom>
          <a:noFill/>
        </p:spPr>
        <p:txBody>
          <a:bodyPr wrap="square" rtlCol="0">
            <a:spAutoFit/>
          </a:bodyPr>
          <a:lstStyle/>
          <a:p>
            <a:r>
              <a:rPr kumimoji="1" lang="en-US" altLang="zh-CN" dirty="0" smtClean="0"/>
              <a:t>triangles</a:t>
            </a:r>
            <a:endParaRPr kumimoji="1" lang="zh-CN" altLang="en-US" dirty="0"/>
          </a:p>
        </p:txBody>
      </p:sp>
      <p:pic>
        <p:nvPicPr>
          <p:cNvPr id="13" name="图片 12"/>
          <p:cNvPicPr>
            <a:picLocks noChangeAspect="1"/>
          </p:cNvPicPr>
          <p:nvPr/>
        </p:nvPicPr>
        <p:blipFill>
          <a:blip r:embed="rId6"/>
          <a:stretch>
            <a:fillRect/>
          </a:stretch>
        </p:blipFill>
        <p:spPr>
          <a:xfrm>
            <a:off x="5868854" y="450532"/>
            <a:ext cx="2121129" cy="2163552"/>
          </a:xfrm>
          <a:prstGeom prst="rect">
            <a:avLst/>
          </a:prstGeom>
        </p:spPr>
      </p:pic>
      <p:pic>
        <p:nvPicPr>
          <p:cNvPr id="14" name="图片 13"/>
          <p:cNvPicPr>
            <a:picLocks noChangeAspect="1"/>
          </p:cNvPicPr>
          <p:nvPr/>
        </p:nvPicPr>
        <p:blipFill>
          <a:blip r:embed="rId7"/>
          <a:stretch>
            <a:fillRect/>
          </a:stretch>
        </p:blipFill>
        <p:spPr>
          <a:xfrm>
            <a:off x="5344582" y="3132669"/>
            <a:ext cx="1807633" cy="1807633"/>
          </a:xfrm>
          <a:prstGeom prst="rect">
            <a:avLst/>
          </a:prstGeom>
        </p:spPr>
      </p:pic>
    </p:spTree>
    <p:extLst>
      <p:ext uri="{BB962C8B-B14F-4D97-AF65-F5344CB8AC3E}">
        <p14:creationId xmlns:p14="http://schemas.microsoft.com/office/powerpoint/2010/main" val="461437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Hyperbolic Embedding</a:t>
            </a:r>
            <a:endParaRPr kumimoji="1" lang="zh-CN" altLang="en-US" dirty="0"/>
          </a:p>
        </p:txBody>
      </p:sp>
      <p:sp>
        <p:nvSpPr>
          <p:cNvPr id="3" name="内容占位符 2"/>
          <p:cNvSpPr>
            <a:spLocks noGrp="1"/>
          </p:cNvSpPr>
          <p:nvPr>
            <p:ph idx="1"/>
          </p:nvPr>
        </p:nvSpPr>
        <p:spPr>
          <a:xfrm>
            <a:off x="498474" y="1738575"/>
            <a:ext cx="7556313" cy="4799298"/>
          </a:xfrm>
        </p:spPr>
        <p:txBody>
          <a:bodyPr>
            <a:normAutofit/>
          </a:bodyPr>
          <a:lstStyle/>
          <a:p>
            <a:r>
              <a:rPr kumimoji="1" lang="en-US" altLang="zh-CN" sz="1800" dirty="0" err="1"/>
              <a:t>Krioukov</a:t>
            </a:r>
            <a:r>
              <a:rPr kumimoji="1" lang="en-US" altLang="zh-CN" sz="1800" dirty="0"/>
              <a:t> et. al </a:t>
            </a:r>
            <a:r>
              <a:rPr kumimoji="1" lang="en-US" altLang="zh-CN" sz="1800" dirty="0" smtClean="0"/>
              <a:t> proposed a </a:t>
            </a:r>
            <a:r>
              <a:rPr kumimoji="1" lang="en-US" altLang="zh-CN" sz="1800" dirty="0"/>
              <a:t>random graph generation method based on </a:t>
            </a:r>
            <a:r>
              <a:rPr kumimoji="1" lang="en-US" altLang="zh-CN" sz="1800" dirty="0" smtClean="0"/>
              <a:t>hyperbolic geometry.</a:t>
            </a:r>
            <a:br>
              <a:rPr kumimoji="1" lang="en-US" altLang="zh-CN" sz="1800" dirty="0" smtClean="0"/>
            </a:br>
            <a:r>
              <a:rPr kumimoji="1" lang="en-US" altLang="zh-CN" sz="300" dirty="0" smtClean="0"/>
              <a:t> </a:t>
            </a:r>
            <a:br>
              <a:rPr kumimoji="1" lang="en-US" altLang="zh-CN" sz="300" dirty="0" smtClean="0"/>
            </a:br>
            <a:endParaRPr kumimoji="1" lang="en-US" altLang="zh-CN" sz="800" dirty="0"/>
          </a:p>
          <a:p>
            <a:pPr lvl="1"/>
            <a:r>
              <a:rPr kumimoji="1" lang="en-US" altLang="zh-CN" sz="1600" dirty="0" smtClean="0"/>
              <a:t>It shows popularity (heterogeneous </a:t>
            </a:r>
            <a:r>
              <a:rPr kumimoji="1" lang="en-US" altLang="zh-CN" sz="1600" dirty="0"/>
              <a:t>degree </a:t>
            </a:r>
            <a:r>
              <a:rPr kumimoji="1" lang="en-US" altLang="zh-CN" sz="1600" dirty="0" smtClean="0"/>
              <a:t>distributions) </a:t>
            </a:r>
            <a:br>
              <a:rPr kumimoji="1" lang="en-US" altLang="zh-CN" sz="1600" dirty="0" smtClean="0"/>
            </a:br>
            <a:r>
              <a:rPr kumimoji="1" lang="en-US" altLang="zh-CN" sz="1600" dirty="0" smtClean="0"/>
              <a:t>as well as strong clustering can described by negative curvature and distance metric of hyperbolic geometry.</a:t>
            </a:r>
          </a:p>
          <a:p>
            <a:pPr lvl="1"/>
            <a:endParaRPr kumimoji="1" lang="en-US" altLang="zh-CN" sz="1600" dirty="0"/>
          </a:p>
          <a:p>
            <a:pPr lvl="1"/>
            <a:endParaRPr kumimoji="1" lang="en-US" altLang="zh-CN" sz="1600" dirty="0" smtClean="0"/>
          </a:p>
          <a:p>
            <a:pPr lvl="1"/>
            <a:endParaRPr kumimoji="1" lang="en-US" altLang="zh-CN" sz="1600" dirty="0"/>
          </a:p>
          <a:p>
            <a:pPr lvl="1"/>
            <a:endParaRPr kumimoji="1" lang="en-US" altLang="zh-CN" sz="1600" dirty="0" smtClean="0"/>
          </a:p>
          <a:p>
            <a:pPr lvl="1"/>
            <a:endParaRPr kumimoji="1" lang="en-US" altLang="zh-CN" sz="1600" dirty="0"/>
          </a:p>
          <a:p>
            <a:pPr lvl="1"/>
            <a:endParaRPr kumimoji="1" lang="en-US" altLang="zh-CN" sz="1600" dirty="0" smtClean="0"/>
          </a:p>
          <a:p>
            <a:endParaRPr kumimoji="1" lang="en-US" altLang="zh-CN" dirty="0" smtClean="0"/>
          </a:p>
        </p:txBody>
      </p:sp>
      <p:pic>
        <p:nvPicPr>
          <p:cNvPr id="4" name="图片 3" descr="hypermapp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36" y="3885116"/>
            <a:ext cx="1514364" cy="1514364"/>
          </a:xfrm>
          <a:prstGeom prst="rect">
            <a:avLst/>
          </a:prstGeom>
        </p:spPr>
      </p:pic>
      <p:sp>
        <p:nvSpPr>
          <p:cNvPr id="7" name="矩形 6"/>
          <p:cNvSpPr/>
          <p:nvPr/>
        </p:nvSpPr>
        <p:spPr>
          <a:xfrm>
            <a:off x="292777" y="6578290"/>
            <a:ext cx="6302034" cy="253916"/>
          </a:xfrm>
          <a:prstGeom prst="rect">
            <a:avLst/>
          </a:prstGeom>
        </p:spPr>
        <p:txBody>
          <a:bodyPr wrap="square">
            <a:spAutoFit/>
          </a:bodyPr>
          <a:lstStyle/>
          <a:p>
            <a:r>
              <a:rPr lang="en-US" altLang="zh-CN" sz="1050" dirty="0" smtClean="0"/>
              <a:t>Figure source</a:t>
            </a:r>
            <a:r>
              <a:rPr lang="en-US" altLang="zh-CN" sz="1050" dirty="0"/>
              <a:t>: Dmitri </a:t>
            </a:r>
            <a:r>
              <a:rPr lang="en-US" altLang="zh-CN" sz="1050" dirty="0" err="1" smtClean="0"/>
              <a:t>Krioukov</a:t>
            </a:r>
            <a:r>
              <a:rPr lang="en-US" altLang="zh-CN" sz="1050" dirty="0" smtClean="0"/>
              <a:t>: http</a:t>
            </a:r>
            <a:r>
              <a:rPr lang="en-US" altLang="zh-CN" sz="1050" dirty="0"/>
              <a:t>://</a:t>
            </a:r>
            <a:r>
              <a:rPr lang="en-US" altLang="zh-CN" sz="1050" dirty="0" err="1"/>
              <a:t>www.isr.umd.edu</a:t>
            </a:r>
            <a:r>
              <a:rPr lang="en-US" altLang="zh-CN" sz="1050" dirty="0"/>
              <a:t>/events/</a:t>
            </a:r>
            <a:r>
              <a:rPr lang="en-US" altLang="zh-CN" sz="1050" dirty="0" err="1"/>
              <a:t>index.php?mode</a:t>
            </a:r>
            <a:r>
              <a:rPr lang="en-US" altLang="zh-CN" sz="1050" dirty="0"/>
              <a:t>=4&amp;id=6403</a:t>
            </a:r>
            <a:endParaRPr lang="zh-CN" altLang="en-US" sz="1050" dirty="0"/>
          </a:p>
        </p:txBody>
      </p:sp>
      <p:sp>
        <p:nvSpPr>
          <p:cNvPr id="8" name="矩形 7"/>
          <p:cNvSpPr/>
          <p:nvPr/>
        </p:nvSpPr>
        <p:spPr>
          <a:xfrm>
            <a:off x="3626630" y="2124053"/>
            <a:ext cx="5517370" cy="430887"/>
          </a:xfrm>
          <a:prstGeom prst="rect">
            <a:avLst/>
          </a:prstGeom>
        </p:spPr>
        <p:txBody>
          <a:bodyPr wrap="square">
            <a:spAutoFit/>
          </a:bodyPr>
          <a:lstStyle/>
          <a:p>
            <a:pPr lvl="1"/>
            <a:r>
              <a:rPr kumimoji="1" lang="en-US" altLang="zh-CN" sz="1100" dirty="0" err="1"/>
              <a:t>Krioukov</a:t>
            </a:r>
            <a:r>
              <a:rPr kumimoji="1" lang="en-US" altLang="zh-CN" sz="1100" dirty="0"/>
              <a:t>, D., Papadopoulos, F., </a:t>
            </a:r>
            <a:r>
              <a:rPr kumimoji="1" lang="en-US" altLang="zh-CN" sz="1100" dirty="0" err="1"/>
              <a:t>Kitsak</a:t>
            </a:r>
            <a:r>
              <a:rPr kumimoji="1" lang="en-US" altLang="zh-CN" sz="1100" dirty="0"/>
              <a:t>, M., </a:t>
            </a:r>
            <a:r>
              <a:rPr kumimoji="1" lang="en-US" altLang="zh-CN" sz="1100" dirty="0" err="1"/>
              <a:t>Vahdat</a:t>
            </a:r>
            <a:r>
              <a:rPr kumimoji="1" lang="en-US" altLang="zh-CN" sz="1100" dirty="0"/>
              <a:t>, A., &amp; </a:t>
            </a:r>
            <a:r>
              <a:rPr kumimoji="1" lang="en-US" altLang="zh-CN" sz="1100" dirty="0" err="1"/>
              <a:t>Boguñá</a:t>
            </a:r>
            <a:r>
              <a:rPr kumimoji="1" lang="en-US" altLang="zh-CN" sz="1100" dirty="0"/>
              <a:t>, M. Hyperbolic geometry of complex networks. Physical Review E, 82(3), (2010). </a:t>
            </a:r>
            <a:endParaRPr kumimoji="1" lang="en-US" altLang="zh-CN" sz="1100" dirty="0"/>
          </a:p>
        </p:txBody>
      </p:sp>
      <p:sp>
        <p:nvSpPr>
          <p:cNvPr id="12" name="内容占位符 2"/>
          <p:cNvSpPr txBox="1">
            <a:spLocks/>
          </p:cNvSpPr>
          <p:nvPr/>
        </p:nvSpPr>
        <p:spPr>
          <a:xfrm>
            <a:off x="2912734" y="3420534"/>
            <a:ext cx="4801282" cy="28871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Font typeface="+mj-lt"/>
              <a:buAutoNum type="arabicPeriod"/>
            </a:pPr>
            <a:r>
              <a:rPr kumimoji="1" lang="en-US" altLang="zh-CN" sz="1400" dirty="0" smtClean="0"/>
              <a:t>Start from empty network</a:t>
            </a:r>
          </a:p>
          <a:p>
            <a:pPr marL="342900" indent="-342900">
              <a:buFont typeface="+mj-lt"/>
              <a:buAutoNum type="arabicPeriod"/>
            </a:pPr>
            <a:r>
              <a:rPr kumimoji="1" lang="en-US" altLang="zh-CN" sz="1400" dirty="0" smtClean="0"/>
              <a:t>At time T</a:t>
            </a:r>
            <a:r>
              <a:rPr kumimoji="1" lang="en-US" altLang="zh-CN" sz="1400" baseline="-25000" dirty="0" smtClean="0"/>
              <a:t>i</a:t>
            </a:r>
            <a:r>
              <a:rPr kumimoji="1" lang="en-US" altLang="zh-CN" sz="1400" dirty="0" smtClean="0"/>
              <a:t>, add a new node </a:t>
            </a:r>
            <a:r>
              <a:rPr kumimoji="1" lang="en-US" altLang="zh-CN" sz="1400" dirty="0" err="1" smtClean="0"/>
              <a:t>i</a:t>
            </a:r>
            <a:r>
              <a:rPr kumimoji="1" lang="en-US" altLang="zh-CN" sz="1400" dirty="0" smtClean="0"/>
              <a:t>  at (</a:t>
            </a:r>
            <a:r>
              <a:rPr kumimoji="1" lang="en-US" altLang="zh-CN" sz="1400" dirty="0" err="1" smtClean="0"/>
              <a:t>r</a:t>
            </a:r>
            <a:r>
              <a:rPr kumimoji="1" lang="en-US" altLang="zh-CN" sz="1400" baseline="-25000" dirty="0" err="1" smtClean="0"/>
              <a:t>i</a:t>
            </a:r>
            <a:r>
              <a:rPr kumimoji="1" lang="en-US" altLang="zh-CN" sz="1400" dirty="0" smtClean="0"/>
              <a:t>, </a:t>
            </a:r>
            <a:r>
              <a:rPr kumimoji="1" lang="en-US" altLang="zh-CN" sz="1400" dirty="0" err="1" smtClean="0"/>
              <a:t>t</a:t>
            </a:r>
            <a:r>
              <a:rPr kumimoji="1" lang="en-US" altLang="zh-CN" sz="1400" baseline="-25000" dirty="0" err="1" smtClean="0"/>
              <a:t>i</a:t>
            </a:r>
            <a:r>
              <a:rPr kumimoji="1" lang="en-US" altLang="zh-CN" sz="1400" dirty="0" smtClean="0"/>
              <a:t>), </a:t>
            </a:r>
            <a:r>
              <a:rPr kumimoji="1" lang="en-US" altLang="zh-CN" sz="1400" dirty="0" err="1" smtClean="0"/>
              <a:t>r</a:t>
            </a:r>
            <a:r>
              <a:rPr kumimoji="1" lang="en-US" altLang="zh-CN" sz="1400" baseline="-25000" dirty="0" err="1" smtClean="0"/>
              <a:t>i</a:t>
            </a:r>
            <a:r>
              <a:rPr kumimoji="1" lang="en-US" altLang="zh-CN" sz="1400" dirty="0" smtClean="0"/>
              <a:t> = 2ln(</a:t>
            </a:r>
            <a:r>
              <a:rPr kumimoji="1" lang="en-US" altLang="zh-CN" sz="1400" dirty="0" err="1" smtClean="0"/>
              <a:t>i</a:t>
            </a:r>
            <a:r>
              <a:rPr kumimoji="1" lang="en-US" altLang="zh-CN" sz="1400" dirty="0" smtClean="0"/>
              <a:t>)/k, assign </a:t>
            </a:r>
            <a:r>
              <a:rPr kumimoji="1" lang="en-US" altLang="zh-CN" sz="1400" dirty="0" err="1" smtClean="0"/>
              <a:t>t</a:t>
            </a:r>
            <a:r>
              <a:rPr kumimoji="1" lang="en-US" altLang="zh-CN" sz="1400" baseline="-25000" dirty="0" err="1" smtClean="0"/>
              <a:t>i</a:t>
            </a:r>
            <a:r>
              <a:rPr kumimoji="1" lang="en-US" altLang="zh-CN" sz="1400" dirty="0" smtClean="0"/>
              <a:t> randomly from 0 to 2Pi, (k is related to curvature coefficient)</a:t>
            </a:r>
          </a:p>
          <a:p>
            <a:pPr marL="342900" indent="-342900">
              <a:buFont typeface="+mj-lt"/>
              <a:buAutoNum type="arabicPeriod"/>
            </a:pPr>
            <a:r>
              <a:rPr kumimoji="1" lang="en-US" altLang="zh-CN" sz="1400" dirty="0" smtClean="0"/>
              <a:t>Shifting all j &lt; </a:t>
            </a:r>
            <a:r>
              <a:rPr kumimoji="1" lang="en-US" altLang="zh-CN" sz="1400" dirty="0" err="1" smtClean="0"/>
              <a:t>i</a:t>
            </a:r>
            <a:r>
              <a:rPr kumimoji="1" lang="en-US" altLang="zh-CN" sz="1400" dirty="0" smtClean="0"/>
              <a:t>, </a:t>
            </a:r>
            <a:r>
              <a:rPr kumimoji="1" lang="en-US" altLang="zh-CN" sz="1400" dirty="0" err="1" smtClean="0"/>
              <a:t>r</a:t>
            </a:r>
            <a:r>
              <a:rPr kumimoji="1" lang="en-US" altLang="zh-CN" sz="1400" baseline="-25000" dirty="0" err="1" smtClean="0"/>
              <a:t>j</a:t>
            </a:r>
            <a:r>
              <a:rPr kumimoji="1" lang="en-US" altLang="zh-CN" sz="1400" dirty="0" smtClean="0"/>
              <a:t> = b </a:t>
            </a:r>
            <a:r>
              <a:rPr kumimoji="1" lang="en-US" altLang="zh-CN" sz="1400" dirty="0" err="1" smtClean="0"/>
              <a:t>r</a:t>
            </a:r>
            <a:r>
              <a:rPr kumimoji="1" lang="en-US" altLang="zh-CN" sz="1400" baseline="-25000" dirty="0" err="1" smtClean="0"/>
              <a:t>i</a:t>
            </a:r>
            <a:r>
              <a:rPr kumimoji="1" lang="en-US" altLang="zh-CN" sz="1400" dirty="0" smtClean="0"/>
              <a:t> + (1-b) </a:t>
            </a:r>
            <a:r>
              <a:rPr kumimoji="1" lang="en-US" altLang="zh-CN" sz="1400" dirty="0" err="1" smtClean="0"/>
              <a:t>r</a:t>
            </a:r>
            <a:r>
              <a:rPr kumimoji="1" lang="en-US" altLang="zh-CN" sz="1400" baseline="-25000" dirty="0" err="1" smtClean="0"/>
              <a:t>i</a:t>
            </a:r>
            <a:r>
              <a:rPr kumimoji="1" lang="en-US" altLang="zh-CN" sz="1400" baseline="-25000" dirty="0" smtClean="0"/>
              <a:t> ,</a:t>
            </a:r>
            <a:r>
              <a:rPr kumimoji="1" lang="en-US" altLang="zh-CN" sz="1400" dirty="0" smtClean="0"/>
              <a:t> (b is related to </a:t>
            </a:r>
            <a:r>
              <a:rPr kumimoji="1" lang="en-US" altLang="zh-CN" sz="1400" dirty="0" err="1" smtClean="0"/>
              <a:t>powerlaw</a:t>
            </a:r>
            <a:r>
              <a:rPr kumimoji="1" lang="en-US" altLang="zh-CN" sz="1400" dirty="0" smtClean="0"/>
              <a:t> </a:t>
            </a:r>
            <a:r>
              <a:rPr kumimoji="1" lang="en-US" altLang="zh-CN" sz="1400" dirty="0" err="1" smtClean="0"/>
              <a:t>skewness</a:t>
            </a:r>
            <a:r>
              <a:rPr kumimoji="1" lang="en-US" altLang="zh-CN" sz="1400" dirty="0" smtClean="0"/>
              <a:t>).</a:t>
            </a:r>
            <a:endParaRPr kumimoji="1" lang="en-US" altLang="zh-CN" sz="1400" dirty="0"/>
          </a:p>
          <a:p>
            <a:pPr marL="342900" indent="-342900">
              <a:buFont typeface="+mj-lt"/>
              <a:buAutoNum type="arabicPeriod"/>
            </a:pPr>
            <a:r>
              <a:rPr kumimoji="1" lang="en-US" altLang="zh-CN" sz="1400" dirty="0" smtClean="0"/>
              <a:t>Creation of edges for </a:t>
            </a:r>
            <a:r>
              <a:rPr kumimoji="1" lang="en-US" altLang="zh-CN" sz="1400" dirty="0" err="1" smtClean="0"/>
              <a:t>i</a:t>
            </a:r>
            <a:r>
              <a:rPr kumimoji="1" lang="en-US" altLang="zh-CN" sz="1400" dirty="0" smtClean="0"/>
              <a:t>,</a:t>
            </a:r>
            <a:r>
              <a:rPr kumimoji="1" lang="en-US" altLang="zh-CN" sz="1400" dirty="0"/>
              <a:t> </a:t>
            </a:r>
            <a:r>
              <a:rPr kumimoji="1" lang="en-US" altLang="zh-CN" sz="1400" dirty="0" smtClean="0"/>
              <a:t>by examine the probability of connection (</a:t>
            </a:r>
            <a:r>
              <a:rPr kumimoji="1" lang="en-US" altLang="zh-CN" sz="1400" dirty="0" err="1" smtClean="0"/>
              <a:t>i,j</a:t>
            </a:r>
            <a:r>
              <a:rPr kumimoji="1" lang="en-US" altLang="zh-CN" sz="1400" dirty="0" smtClean="0"/>
              <a:t>). The probability is related to their hyperbolic distance. </a:t>
            </a:r>
          </a:p>
          <a:p>
            <a:pPr marL="342900" indent="-342900">
              <a:buFont typeface="+mj-lt"/>
              <a:buAutoNum type="arabicPeriod"/>
            </a:pPr>
            <a:r>
              <a:rPr kumimoji="1" lang="en-US" altLang="zh-CN" sz="1400" dirty="0" smtClean="0"/>
              <a:t>Select a random disconnected pair (</a:t>
            </a:r>
            <a:r>
              <a:rPr kumimoji="1" lang="en-US" altLang="zh-CN" sz="1400" dirty="0" err="1" smtClean="0"/>
              <a:t>m,n</a:t>
            </a:r>
            <a:r>
              <a:rPr kumimoji="1" lang="en-US" altLang="zh-CN" sz="1400" dirty="0" smtClean="0"/>
              <a:t>) and connect with the hyperbolic distance based probability p(</a:t>
            </a:r>
            <a:r>
              <a:rPr kumimoji="1" lang="en-US" altLang="zh-CN" sz="1400" dirty="0" err="1" smtClean="0"/>
              <a:t>x_mn</a:t>
            </a:r>
            <a:r>
              <a:rPr kumimoji="1" lang="en-US" altLang="zh-CN" sz="1400" dirty="0" smtClean="0"/>
              <a:t>)</a:t>
            </a:r>
            <a:endParaRPr kumimoji="1" lang="en-US" altLang="zh-CN" sz="1200" dirty="0"/>
          </a:p>
        </p:txBody>
      </p:sp>
      <p:sp>
        <p:nvSpPr>
          <p:cNvPr id="13" name="文本框 12"/>
          <p:cNvSpPr txBox="1"/>
          <p:nvPr/>
        </p:nvSpPr>
        <p:spPr>
          <a:xfrm>
            <a:off x="1604910" y="3420534"/>
            <a:ext cx="997539" cy="369332"/>
          </a:xfrm>
          <a:prstGeom prst="rect">
            <a:avLst/>
          </a:prstGeom>
          <a:noFill/>
        </p:spPr>
        <p:txBody>
          <a:bodyPr wrap="none" rtlCol="0">
            <a:spAutoFit/>
          </a:bodyPr>
          <a:lstStyle/>
          <a:p>
            <a:r>
              <a:rPr kumimoji="1" lang="en-US" altLang="zh-CN" dirty="0" smtClean="0"/>
              <a:t>Method</a:t>
            </a:r>
            <a:endParaRPr kumimoji="1" lang="zh-CN" altLang="en-US" dirty="0"/>
          </a:p>
        </p:txBody>
      </p:sp>
      <p:pic>
        <p:nvPicPr>
          <p:cNvPr id="14" name="图片 13" descr="poinca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59" y="3990949"/>
            <a:ext cx="2421990" cy="1864088"/>
          </a:xfrm>
          <a:prstGeom prst="rect">
            <a:avLst/>
          </a:prstGeom>
        </p:spPr>
      </p:pic>
      <p:pic>
        <p:nvPicPr>
          <p:cNvPr id="15" name="图片 14"/>
          <p:cNvPicPr>
            <a:picLocks noChangeAspect="1"/>
          </p:cNvPicPr>
          <p:nvPr/>
        </p:nvPicPr>
        <p:blipFill>
          <a:blip r:embed="rId5"/>
          <a:stretch>
            <a:fillRect/>
          </a:stretch>
        </p:blipFill>
        <p:spPr>
          <a:xfrm>
            <a:off x="6485467" y="6296679"/>
            <a:ext cx="2014096" cy="526944"/>
          </a:xfrm>
          <a:prstGeom prst="rect">
            <a:avLst/>
          </a:prstGeom>
        </p:spPr>
      </p:pic>
    </p:spTree>
    <p:extLst>
      <p:ext uri="{BB962C8B-B14F-4D97-AF65-F5344CB8AC3E}">
        <p14:creationId xmlns:p14="http://schemas.microsoft.com/office/powerpoint/2010/main" val="2235140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Hyperbolic Embedding</a:t>
            </a:r>
            <a:endParaRPr kumimoji="1" lang="zh-CN" altLang="en-US" dirty="0"/>
          </a:p>
        </p:txBody>
      </p:sp>
      <p:pic>
        <p:nvPicPr>
          <p:cNvPr id="10" name="图片 9" descr="hypermapp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697" y="4073926"/>
            <a:ext cx="1738424" cy="1738424"/>
          </a:xfrm>
          <a:prstGeom prst="rect">
            <a:avLst/>
          </a:prstGeom>
        </p:spPr>
      </p:pic>
      <p:sp>
        <p:nvSpPr>
          <p:cNvPr id="12" name="内容占位符 2"/>
          <p:cNvSpPr txBox="1">
            <a:spLocks/>
          </p:cNvSpPr>
          <p:nvPr/>
        </p:nvSpPr>
        <p:spPr>
          <a:xfrm>
            <a:off x="498474" y="1575867"/>
            <a:ext cx="8074025" cy="249855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kumimoji="1" lang="en-US" altLang="zh-CN" sz="1800" dirty="0"/>
              <a:t>Later they show an embedding algorithm to map real world complex network to the </a:t>
            </a:r>
            <a:r>
              <a:rPr kumimoji="1" lang="en-US" altLang="zh-CN" sz="1800" dirty="0" smtClean="0"/>
              <a:t>hyperbolic </a:t>
            </a:r>
            <a:r>
              <a:rPr kumimoji="1" lang="en-US" altLang="zh-CN" sz="1800" dirty="0"/>
              <a:t>space</a:t>
            </a:r>
            <a:r>
              <a:rPr kumimoji="1" lang="en-US" altLang="zh-CN" sz="1800" dirty="0" smtClean="0"/>
              <a:t>. </a:t>
            </a:r>
            <a:br>
              <a:rPr kumimoji="1" lang="en-US" altLang="zh-CN" sz="1800" dirty="0" smtClean="0"/>
            </a:br>
            <a:r>
              <a:rPr kumimoji="1" lang="en-US" altLang="zh-CN" sz="1050" dirty="0" smtClean="0"/>
              <a:t> </a:t>
            </a:r>
            <a:endParaRPr kumimoji="1" lang="en-US" altLang="zh-CN" sz="1800" dirty="0" smtClean="0"/>
          </a:p>
          <a:p>
            <a:r>
              <a:rPr kumimoji="1" lang="en-US" altLang="zh-CN" sz="1800" dirty="0" smtClean="0"/>
              <a:t>Key idea is they want to get such a hyperbolic embedding that is most likely be produced by the synthetic graph generation algorithm.</a:t>
            </a:r>
          </a:p>
          <a:p>
            <a:r>
              <a:rPr kumimoji="1" lang="en-US" altLang="zh-CN" sz="1800" dirty="0" smtClean="0"/>
              <a:t>Embedding Algorithm:</a:t>
            </a:r>
            <a:endParaRPr kumimoji="1" lang="en-US" altLang="zh-CN" sz="1400" dirty="0" smtClean="0"/>
          </a:p>
        </p:txBody>
      </p:sp>
      <p:sp>
        <p:nvSpPr>
          <p:cNvPr id="14" name="内容占位符 2"/>
          <p:cNvSpPr txBox="1">
            <a:spLocks/>
          </p:cNvSpPr>
          <p:nvPr/>
        </p:nvSpPr>
        <p:spPr>
          <a:xfrm>
            <a:off x="913959" y="3883426"/>
            <a:ext cx="4801282" cy="284757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900" indent="-342900">
              <a:buFont typeface="+mj-lt"/>
              <a:buAutoNum type="arabicPeriod"/>
            </a:pPr>
            <a:r>
              <a:rPr kumimoji="1" lang="en-US" altLang="zh-CN" sz="1400" dirty="0" smtClean="0"/>
              <a:t>Based on the random graph model, they use the real network to estimate the parameters (expected degree of each node) of the joint probability of all nodes by solving a MLE problem.</a:t>
            </a:r>
          </a:p>
          <a:p>
            <a:pPr marL="342900" indent="-342900">
              <a:buFont typeface="+mj-lt"/>
              <a:buAutoNum type="arabicPeriod"/>
            </a:pPr>
            <a:r>
              <a:rPr kumimoji="1" lang="en-US" altLang="zh-CN" sz="1400" dirty="0" smtClean="0"/>
              <a:t>Sort nodes by degree, mapping nodes to (</a:t>
            </a:r>
            <a:r>
              <a:rPr kumimoji="1" lang="en-US" altLang="zh-CN" sz="1400" dirty="0" err="1" smtClean="0"/>
              <a:t>r,t</a:t>
            </a:r>
            <a:r>
              <a:rPr kumimoji="1" lang="en-US" altLang="zh-CN" sz="1400" dirty="0" smtClean="0"/>
              <a:t>) according to the descending order. </a:t>
            </a:r>
            <a:r>
              <a:rPr kumimoji="1" lang="en-US" altLang="zh-CN" sz="1400" dirty="0" err="1"/>
              <a:t>r</a:t>
            </a:r>
            <a:r>
              <a:rPr kumimoji="1" lang="en-US" altLang="zh-CN" sz="1400" baseline="-25000" dirty="0" err="1"/>
              <a:t>i</a:t>
            </a:r>
            <a:r>
              <a:rPr kumimoji="1" lang="en-US" altLang="zh-CN" sz="1400" dirty="0"/>
              <a:t> = 2ln(</a:t>
            </a:r>
            <a:r>
              <a:rPr kumimoji="1" lang="en-US" altLang="zh-CN" sz="1400" dirty="0" err="1"/>
              <a:t>i</a:t>
            </a:r>
            <a:r>
              <a:rPr kumimoji="1" lang="en-US" altLang="zh-CN" sz="1400" dirty="0"/>
              <a:t>)/</a:t>
            </a:r>
            <a:r>
              <a:rPr kumimoji="1" lang="en-US" altLang="zh-CN" sz="1400" dirty="0" smtClean="0"/>
              <a:t>k. </a:t>
            </a:r>
            <a:br>
              <a:rPr kumimoji="1" lang="en-US" altLang="zh-CN" sz="1400" dirty="0" smtClean="0"/>
            </a:br>
            <a:r>
              <a:rPr kumimoji="1" lang="en-US" altLang="zh-CN" sz="1400" dirty="0" smtClean="0"/>
              <a:t>And fix pervious node to </a:t>
            </a:r>
            <a:r>
              <a:rPr kumimoji="1" lang="en-US" altLang="zh-CN" sz="1400" dirty="0"/>
              <a:t>, </a:t>
            </a:r>
            <a:r>
              <a:rPr kumimoji="1" lang="en-US" altLang="zh-CN" sz="1400" dirty="0" err="1"/>
              <a:t>r</a:t>
            </a:r>
            <a:r>
              <a:rPr kumimoji="1" lang="en-US" altLang="zh-CN" sz="1400" baseline="-25000" dirty="0" err="1"/>
              <a:t>j</a:t>
            </a:r>
            <a:r>
              <a:rPr kumimoji="1" lang="en-US" altLang="zh-CN" sz="1400" dirty="0"/>
              <a:t> = b </a:t>
            </a:r>
            <a:r>
              <a:rPr kumimoji="1" lang="en-US" altLang="zh-CN" sz="1400" dirty="0" err="1"/>
              <a:t>r</a:t>
            </a:r>
            <a:r>
              <a:rPr kumimoji="1" lang="en-US" altLang="zh-CN" sz="1400" baseline="-25000" dirty="0" err="1"/>
              <a:t>i</a:t>
            </a:r>
            <a:r>
              <a:rPr kumimoji="1" lang="en-US" altLang="zh-CN" sz="1400" dirty="0"/>
              <a:t> + (1-b) </a:t>
            </a:r>
            <a:r>
              <a:rPr kumimoji="1" lang="en-US" altLang="zh-CN" sz="1400" dirty="0" err="1"/>
              <a:t>r</a:t>
            </a:r>
            <a:r>
              <a:rPr kumimoji="1" lang="en-US" altLang="zh-CN" sz="1400" baseline="-25000" dirty="0" err="1"/>
              <a:t>i</a:t>
            </a:r>
            <a:r>
              <a:rPr kumimoji="1" lang="en-US" altLang="zh-CN" sz="1400" baseline="-25000" dirty="0"/>
              <a:t> </a:t>
            </a:r>
            <a:endParaRPr kumimoji="1" lang="en-US" altLang="zh-CN" sz="1400" dirty="0"/>
          </a:p>
          <a:p>
            <a:pPr marL="342900" indent="-342900">
              <a:buFont typeface="+mj-lt"/>
              <a:buAutoNum type="arabicPeriod"/>
            </a:pPr>
            <a:r>
              <a:rPr kumimoji="1" lang="en-US" altLang="zh-CN" sz="1400" dirty="0" smtClean="0"/>
              <a:t>Use the probability distribution to assign the angular coordinate.</a:t>
            </a:r>
            <a:endParaRPr kumimoji="1" lang="en-US" altLang="zh-CN" sz="1200" dirty="0"/>
          </a:p>
        </p:txBody>
      </p:sp>
      <p:sp>
        <p:nvSpPr>
          <p:cNvPr id="17" name="矩形 16"/>
          <p:cNvSpPr/>
          <p:nvPr/>
        </p:nvSpPr>
        <p:spPr>
          <a:xfrm>
            <a:off x="3208767" y="2192597"/>
            <a:ext cx="5573650" cy="430887"/>
          </a:xfrm>
          <a:prstGeom prst="rect">
            <a:avLst/>
          </a:prstGeom>
        </p:spPr>
        <p:txBody>
          <a:bodyPr wrap="square">
            <a:spAutoFit/>
          </a:bodyPr>
          <a:lstStyle/>
          <a:p>
            <a:pPr marL="228600" lvl="1">
              <a:spcBef>
                <a:spcPts val="2000"/>
              </a:spcBef>
              <a:buClr>
                <a:schemeClr val="accent1"/>
              </a:buClr>
            </a:pPr>
            <a:r>
              <a:rPr kumimoji="1" lang="en-US" altLang="zh-CN" sz="1100" dirty="0"/>
              <a:t>Papadopoulos, F.; </a:t>
            </a:r>
            <a:r>
              <a:rPr kumimoji="1" lang="en-US" altLang="zh-CN" sz="1100" dirty="0" err="1"/>
              <a:t>Psomas</a:t>
            </a:r>
            <a:r>
              <a:rPr kumimoji="1" lang="en-US" altLang="zh-CN" sz="1100" dirty="0"/>
              <a:t>, C.; </a:t>
            </a:r>
            <a:r>
              <a:rPr kumimoji="1" lang="en-US" altLang="zh-CN" sz="1100" dirty="0" err="1"/>
              <a:t>Krioukov</a:t>
            </a:r>
            <a:r>
              <a:rPr kumimoji="1" lang="en-US" altLang="zh-CN" sz="1100" dirty="0"/>
              <a:t>, D., "Network Mapping by Replaying Hyperbolic Growth,", IEEE/ACM Transactions on Networking , </a:t>
            </a:r>
            <a:r>
              <a:rPr kumimoji="1" lang="en-US" altLang="zh-CN" sz="1100" dirty="0" err="1"/>
              <a:t>vol.PP</a:t>
            </a:r>
            <a:r>
              <a:rPr kumimoji="1" lang="en-US" altLang="zh-CN" sz="1100" dirty="0"/>
              <a:t>, no.99, 2013</a:t>
            </a:r>
          </a:p>
        </p:txBody>
      </p:sp>
    </p:spTree>
    <p:extLst>
      <p:ext uri="{BB962C8B-B14F-4D97-AF65-F5344CB8AC3E}">
        <p14:creationId xmlns:p14="http://schemas.microsoft.com/office/powerpoint/2010/main" val="10466157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a:t>Social Network Advertising &amp; </a:t>
            </a:r>
            <a:r>
              <a:rPr kumimoji="1" lang="en-US" altLang="zh-CN" dirty="0" smtClean="0"/>
              <a:t>Ads Allocation Problem</a:t>
            </a:r>
            <a:endParaRPr kumimoji="1" lang="zh-CN" altLang="en-US" dirty="0"/>
          </a:p>
        </p:txBody>
      </p:sp>
      <p:sp>
        <p:nvSpPr>
          <p:cNvPr id="3" name="文本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5270752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en-US" altLang="zh-CN" dirty="0" smtClean="0"/>
              <a:t>Popularity of SNS</a:t>
            </a:r>
            <a:endParaRPr kumimoji="1" lang="zh-CN" altLang="en-US" dirty="0"/>
          </a:p>
        </p:txBody>
      </p:sp>
      <p:pic>
        <p:nvPicPr>
          <p:cNvPr id="12" name="图片 11"/>
          <p:cNvPicPr>
            <a:picLocks noChangeAspect="1"/>
          </p:cNvPicPr>
          <p:nvPr/>
        </p:nvPicPr>
        <p:blipFill>
          <a:blip r:embed="rId3"/>
          <a:stretch>
            <a:fillRect/>
          </a:stretch>
        </p:blipFill>
        <p:spPr>
          <a:xfrm>
            <a:off x="1155525" y="1352058"/>
            <a:ext cx="6308540" cy="4779196"/>
          </a:xfrm>
          <a:prstGeom prst="rect">
            <a:avLst/>
          </a:prstGeom>
        </p:spPr>
      </p:pic>
      <p:sp>
        <p:nvSpPr>
          <p:cNvPr id="15" name="文本框 14"/>
          <p:cNvSpPr txBox="1"/>
          <p:nvPr/>
        </p:nvSpPr>
        <p:spPr>
          <a:xfrm>
            <a:off x="4976043" y="6593544"/>
            <a:ext cx="4080770" cy="215444"/>
          </a:xfrm>
          <a:prstGeom prst="rect">
            <a:avLst/>
          </a:prstGeom>
          <a:noFill/>
        </p:spPr>
        <p:txBody>
          <a:bodyPr wrap="square" rtlCol="0">
            <a:spAutoFit/>
          </a:bodyPr>
          <a:lstStyle/>
          <a:p>
            <a:r>
              <a:rPr kumimoji="1" lang="en-US" altLang="zh-CN" sz="800" dirty="0"/>
              <a:t>Figure created by Rowan Casey: </a:t>
            </a:r>
            <a:r>
              <a:rPr kumimoji="1" lang="fr-FR" altLang="zh-CN" sz="800" dirty="0" err="1"/>
              <a:t>https</a:t>
            </a:r>
            <a:r>
              <a:rPr kumimoji="1" lang="fr-FR" altLang="zh-CN" sz="800" dirty="0"/>
              <a:t>://</a:t>
            </a:r>
            <a:r>
              <a:rPr kumimoji="1" lang="fr-FR" altLang="zh-CN" sz="800" dirty="0" err="1"/>
              <a:t>plus.google.com</a:t>
            </a:r>
            <a:r>
              <a:rPr kumimoji="1" lang="fr-FR" altLang="zh-CN" sz="800" dirty="0"/>
              <a:t>/110172400710124550294</a:t>
            </a:r>
            <a:endParaRPr kumimoji="1" lang="en-US" altLang="zh-CN" sz="800" dirty="0"/>
          </a:p>
        </p:txBody>
      </p:sp>
    </p:spTree>
    <p:extLst>
      <p:ext uri="{BB962C8B-B14F-4D97-AF65-F5344CB8AC3E}">
        <p14:creationId xmlns:p14="http://schemas.microsoft.com/office/powerpoint/2010/main" val="2757455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Popularity of SNS</a:t>
            </a:r>
            <a:endParaRPr kumimoji="1" lang="zh-CN" altLang="en-US" dirty="0"/>
          </a:p>
        </p:txBody>
      </p:sp>
      <p:pic>
        <p:nvPicPr>
          <p:cNvPr id="4" name="内容占位符 8"/>
          <p:cNvPicPr>
            <a:picLocks noGrp="1" noChangeAspect="1"/>
          </p:cNvPicPr>
          <p:nvPr>
            <p:ph sz="half" idx="4294967295"/>
          </p:nvPr>
        </p:nvPicPr>
        <p:blipFill>
          <a:blip r:embed="rId3"/>
          <a:srcRect l="-42856" r="-42856"/>
          <a:stretch>
            <a:fillRect/>
          </a:stretch>
        </p:blipFill>
        <p:spPr>
          <a:xfrm>
            <a:off x="-2944308" y="1391987"/>
            <a:ext cx="14178904" cy="1637254"/>
          </a:xfrm>
          <a:prstGeom prst="rect">
            <a:avLst/>
          </a:prstGeom>
        </p:spPr>
      </p:pic>
      <p:sp>
        <p:nvSpPr>
          <p:cNvPr id="5" name="内容占位符 9"/>
          <p:cNvSpPr>
            <a:spLocks noGrp="1"/>
          </p:cNvSpPr>
          <p:nvPr>
            <p:ph sz="half" idx="1"/>
          </p:nvPr>
        </p:nvSpPr>
        <p:spPr>
          <a:xfrm>
            <a:off x="623396" y="3667877"/>
            <a:ext cx="7881683" cy="1704005"/>
          </a:xfrm>
        </p:spPr>
        <p:txBody>
          <a:bodyPr>
            <a:normAutofit/>
          </a:bodyPr>
          <a:lstStyle/>
          <a:p>
            <a:r>
              <a:rPr kumimoji="1" lang="en-US" altLang="zh-CN" dirty="0" smtClean="0"/>
              <a:t>U.S. Users Spend More time on Facebook than any other web brands</a:t>
            </a:r>
          </a:p>
        </p:txBody>
      </p:sp>
      <p:sp>
        <p:nvSpPr>
          <p:cNvPr id="6" name="文本框 5"/>
          <p:cNvSpPr txBox="1"/>
          <p:nvPr/>
        </p:nvSpPr>
        <p:spPr>
          <a:xfrm>
            <a:off x="2769093" y="6593544"/>
            <a:ext cx="6287720" cy="215444"/>
          </a:xfrm>
          <a:prstGeom prst="rect">
            <a:avLst/>
          </a:prstGeom>
          <a:noFill/>
        </p:spPr>
        <p:txBody>
          <a:bodyPr wrap="square" rtlCol="0">
            <a:spAutoFit/>
          </a:bodyPr>
          <a:lstStyle/>
          <a:p>
            <a:r>
              <a:rPr kumimoji="1" lang="en-US" altLang="zh-CN" sz="800" dirty="0"/>
              <a:t>Source: </a:t>
            </a:r>
            <a:r>
              <a:rPr kumimoji="1" lang="en-US" altLang="zh-CN" sz="800" dirty="0" smtClean="0"/>
              <a:t>Nielsen Social Media </a:t>
            </a:r>
            <a:r>
              <a:rPr kumimoji="1" lang="en-US" altLang="zh-CN" sz="800" dirty="0"/>
              <a:t>Report 2011, http://</a:t>
            </a:r>
            <a:r>
              <a:rPr kumimoji="1" lang="en-US" altLang="zh-CN" sz="800" dirty="0" err="1"/>
              <a:t>cn.nielsen.com</a:t>
            </a:r>
            <a:r>
              <a:rPr kumimoji="1" lang="en-US" altLang="zh-CN" sz="800" dirty="0"/>
              <a:t>/documents/Nielsen-Social-Media-Report_FINAL_090911.pdf </a:t>
            </a:r>
            <a:endParaRPr kumimoji="1" lang="zh-CN" altLang="en-US" sz="800" dirty="0"/>
          </a:p>
        </p:txBody>
      </p:sp>
    </p:spTree>
    <p:extLst>
      <p:ext uri="{BB962C8B-B14F-4D97-AF65-F5344CB8AC3E}">
        <p14:creationId xmlns:p14="http://schemas.microsoft.com/office/powerpoint/2010/main" val="3166718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Popularity of SNS</a:t>
            </a:r>
            <a:endParaRPr kumimoji="1" lang="zh-CN" altLang="en-US" dirty="0"/>
          </a:p>
        </p:txBody>
      </p:sp>
      <p:sp>
        <p:nvSpPr>
          <p:cNvPr id="3" name="内容占位符 2"/>
          <p:cNvSpPr>
            <a:spLocks noGrp="1"/>
          </p:cNvSpPr>
          <p:nvPr>
            <p:ph idx="1"/>
          </p:nvPr>
        </p:nvSpPr>
        <p:spPr>
          <a:xfrm>
            <a:off x="498474" y="1387790"/>
            <a:ext cx="8423011" cy="4144963"/>
          </a:xfrm>
        </p:spPr>
        <p:txBody>
          <a:bodyPr/>
          <a:lstStyle/>
          <a:p>
            <a:r>
              <a:rPr kumimoji="1" lang="en-US" altLang="zh-CN" dirty="0" smtClean="0"/>
              <a:t>Facebook usages </a:t>
            </a:r>
          </a:p>
          <a:p>
            <a:pPr lvl="1"/>
            <a:r>
              <a:rPr kumimoji="1" lang="en-US" altLang="zh-CN" dirty="0" smtClean="0"/>
              <a:t>500 </a:t>
            </a:r>
            <a:r>
              <a:rPr kumimoji="1" lang="en-US" altLang="zh-CN" dirty="0"/>
              <a:t>million active </a:t>
            </a:r>
            <a:r>
              <a:rPr kumimoji="1" lang="en-US" altLang="zh-CN" dirty="0" smtClean="0"/>
              <a:t>users</a:t>
            </a:r>
          </a:p>
          <a:p>
            <a:pPr lvl="1"/>
            <a:r>
              <a:rPr kumimoji="1" lang="en-US" altLang="zh-CN" dirty="0" smtClean="0"/>
              <a:t>100 </a:t>
            </a:r>
            <a:r>
              <a:rPr kumimoji="1" lang="en-US" altLang="zh-CN" dirty="0"/>
              <a:t>billion hits per </a:t>
            </a:r>
            <a:r>
              <a:rPr kumimoji="1" lang="en-US" altLang="zh-CN" dirty="0" smtClean="0"/>
              <a:t>day</a:t>
            </a:r>
          </a:p>
          <a:p>
            <a:pPr lvl="1"/>
            <a:r>
              <a:rPr kumimoji="1" lang="en-US" altLang="zh-CN" dirty="0" smtClean="0"/>
              <a:t>50 </a:t>
            </a:r>
            <a:r>
              <a:rPr kumimoji="1" lang="en-US" altLang="zh-CN" dirty="0"/>
              <a:t>billion </a:t>
            </a:r>
            <a:r>
              <a:rPr kumimoji="1" lang="en-US" altLang="zh-CN" dirty="0" smtClean="0"/>
              <a:t>photos</a:t>
            </a:r>
          </a:p>
          <a:p>
            <a:pPr lvl="1"/>
            <a:r>
              <a:rPr kumimoji="1" lang="en-US" altLang="zh-CN" dirty="0" smtClean="0"/>
              <a:t>2 trillion objects cached, with hundreds of millions of requests per second</a:t>
            </a:r>
          </a:p>
          <a:p>
            <a:pPr lvl="1"/>
            <a:r>
              <a:rPr kumimoji="1" lang="en-US" altLang="zh-CN" dirty="0" smtClean="0"/>
              <a:t>130TB </a:t>
            </a:r>
            <a:r>
              <a:rPr kumimoji="1" lang="en-US" altLang="zh-CN" dirty="0"/>
              <a:t>of logs every </a:t>
            </a:r>
            <a:r>
              <a:rPr kumimoji="1" lang="en-US" altLang="zh-CN" dirty="0" smtClean="0"/>
              <a:t>day</a:t>
            </a:r>
            <a:endParaRPr kumimoji="1" lang="zh-CN" altLang="en-US" dirty="0"/>
          </a:p>
        </p:txBody>
      </p:sp>
      <p:pic>
        <p:nvPicPr>
          <p:cNvPr id="4" name="图片 3"/>
          <p:cNvPicPr>
            <a:picLocks noChangeAspect="1"/>
          </p:cNvPicPr>
          <p:nvPr/>
        </p:nvPicPr>
        <p:blipFill>
          <a:blip r:embed="rId3"/>
          <a:stretch>
            <a:fillRect/>
          </a:stretch>
        </p:blipFill>
        <p:spPr>
          <a:xfrm>
            <a:off x="3266721" y="3591663"/>
            <a:ext cx="5654764" cy="2984741"/>
          </a:xfrm>
          <a:prstGeom prst="rect">
            <a:avLst/>
          </a:prstGeom>
        </p:spPr>
      </p:pic>
      <p:sp>
        <p:nvSpPr>
          <p:cNvPr id="5" name="文本框 4"/>
          <p:cNvSpPr txBox="1"/>
          <p:nvPr/>
        </p:nvSpPr>
        <p:spPr>
          <a:xfrm>
            <a:off x="2769093" y="6593544"/>
            <a:ext cx="6287720" cy="215444"/>
          </a:xfrm>
          <a:prstGeom prst="rect">
            <a:avLst/>
          </a:prstGeom>
          <a:noFill/>
        </p:spPr>
        <p:txBody>
          <a:bodyPr wrap="square" rtlCol="0">
            <a:spAutoFit/>
          </a:bodyPr>
          <a:lstStyle/>
          <a:p>
            <a:pPr defTabSz="457200">
              <a:defRPr/>
            </a:pPr>
            <a:r>
              <a:rPr kumimoji="1" lang="en-US" altLang="zh-CN" sz="800" dirty="0" smtClean="0"/>
              <a:t>Source: </a:t>
            </a:r>
            <a:r>
              <a:rPr kumimoji="1" lang="en-US" altLang="zh-CN" sz="800" dirty="0"/>
              <a:t>Scaling Facebook to 500 Million Users and Beyond, https://</a:t>
            </a:r>
            <a:r>
              <a:rPr kumimoji="1" lang="en-US" altLang="zh-CN" sz="800" dirty="0" err="1"/>
              <a:t>www.facebook.com</a:t>
            </a:r>
            <a:r>
              <a:rPr kumimoji="1" lang="en-US" altLang="zh-CN" sz="800" dirty="0"/>
              <a:t>/</a:t>
            </a:r>
            <a:r>
              <a:rPr kumimoji="1" lang="en-US" altLang="zh-CN" sz="800" dirty="0" err="1"/>
              <a:t>note.php?note_id</a:t>
            </a:r>
            <a:r>
              <a:rPr kumimoji="1" lang="en-US" altLang="zh-CN" sz="800" dirty="0"/>
              <a:t>=</a:t>
            </a:r>
            <a:r>
              <a:rPr kumimoji="1" lang="en-US" altLang="zh-CN" sz="800" dirty="0" smtClean="0"/>
              <a:t>409881258919</a:t>
            </a:r>
            <a:endParaRPr kumimoji="1" lang="zh-CN" altLang="en-US" sz="800" dirty="0"/>
          </a:p>
        </p:txBody>
      </p:sp>
    </p:spTree>
    <p:extLst>
      <p:ext uri="{BB962C8B-B14F-4D97-AF65-F5344CB8AC3E}">
        <p14:creationId xmlns:p14="http://schemas.microsoft.com/office/powerpoint/2010/main" val="16521559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en-US" altLang="zh-CN" dirty="0" smtClean="0"/>
              <a:t>Monetizing Social Networks</a:t>
            </a:r>
            <a:endParaRPr kumimoji="1" lang="zh-CN" altLang="en-US" dirty="0"/>
          </a:p>
        </p:txBody>
      </p:sp>
      <p:sp>
        <p:nvSpPr>
          <p:cNvPr id="5" name="内容占位符 4"/>
          <p:cNvSpPr>
            <a:spLocks noGrp="1"/>
          </p:cNvSpPr>
          <p:nvPr>
            <p:ph idx="1"/>
          </p:nvPr>
        </p:nvSpPr>
        <p:spPr/>
        <p:txBody>
          <a:bodyPr/>
          <a:lstStyle/>
          <a:p>
            <a:r>
              <a:rPr kumimoji="1" lang="en-US" altLang="zh-CN" dirty="0" smtClean="0"/>
              <a:t>Maintaining the operating expenses is definitely not easy. </a:t>
            </a:r>
          </a:p>
          <a:p>
            <a:r>
              <a:rPr kumimoji="1" lang="en-US" altLang="zh-CN" dirty="0" smtClean="0"/>
              <a:t>Facebook introduced Ads in the end of 2007, Twitter in the mid of 2010</a:t>
            </a:r>
          </a:p>
          <a:p>
            <a:pPr lvl="1"/>
            <a:r>
              <a:rPr kumimoji="1" lang="en-US" altLang="zh-CN" dirty="0" smtClean="0"/>
              <a:t>Real people profile &amp; activity, Social graph diffusions, Viral marketing .. make it a new way than search engine Ads</a:t>
            </a:r>
            <a:endParaRPr kumimoji="1" lang="en-US" altLang="zh-CN" dirty="0"/>
          </a:p>
          <a:p>
            <a:r>
              <a:rPr kumimoji="1" lang="en-US" altLang="zh-CN" dirty="0" smtClean="0"/>
              <a:t>Now Ads </a:t>
            </a:r>
            <a:r>
              <a:rPr kumimoji="1" lang="en-US" altLang="zh-CN" dirty="0"/>
              <a:t>are the major source of </a:t>
            </a:r>
            <a:r>
              <a:rPr kumimoji="1" lang="en-US" altLang="zh-CN" dirty="0" smtClean="0"/>
              <a:t>income </a:t>
            </a:r>
            <a:r>
              <a:rPr kumimoji="1" lang="en-US" altLang="zh-CN" dirty="0"/>
              <a:t>of SNS sites:</a:t>
            </a:r>
          </a:p>
          <a:p>
            <a:pPr lvl="1"/>
            <a:r>
              <a:rPr kumimoji="1" lang="en-US" altLang="zh-CN" dirty="0"/>
              <a:t>Facebook 14’ 1Q Financial Report:</a:t>
            </a:r>
          </a:p>
          <a:p>
            <a:pPr lvl="2"/>
            <a:r>
              <a:rPr kumimoji="1" lang="en-US" altLang="zh-CN" dirty="0"/>
              <a:t>Revenue: 2.50 billion (2.27 billion from Ads, 90.8%)</a:t>
            </a:r>
          </a:p>
          <a:p>
            <a:pPr lvl="1"/>
            <a:r>
              <a:rPr kumimoji="1" lang="en-US" altLang="zh-CN" dirty="0"/>
              <a:t>Twitter 14’ 1Q Financial Report: </a:t>
            </a:r>
          </a:p>
          <a:p>
            <a:pPr lvl="2"/>
            <a:r>
              <a:rPr kumimoji="1" lang="en-US" altLang="zh-CN" dirty="0"/>
              <a:t>Revenue: 250 million (226 million from Ads, 90.4%</a:t>
            </a:r>
            <a:r>
              <a:rPr kumimoji="1" lang="en-US" altLang="zh-CN" dirty="0" smtClean="0"/>
              <a:t>)</a:t>
            </a:r>
            <a:endParaRPr kumimoji="1" lang="zh-CN" altLang="en-US" dirty="0"/>
          </a:p>
        </p:txBody>
      </p:sp>
      <p:pic>
        <p:nvPicPr>
          <p:cNvPr id="6" name="图片 5"/>
          <p:cNvPicPr>
            <a:picLocks noChangeAspect="1"/>
          </p:cNvPicPr>
          <p:nvPr/>
        </p:nvPicPr>
        <p:blipFill>
          <a:blip r:embed="rId3"/>
          <a:stretch>
            <a:fillRect/>
          </a:stretch>
        </p:blipFill>
        <p:spPr>
          <a:xfrm>
            <a:off x="6996206" y="4857247"/>
            <a:ext cx="2117161" cy="2000753"/>
          </a:xfrm>
          <a:prstGeom prst="rect">
            <a:avLst/>
          </a:prstGeom>
        </p:spPr>
      </p:pic>
    </p:spTree>
    <p:extLst>
      <p:ext uri="{BB962C8B-B14F-4D97-AF65-F5344CB8AC3E}">
        <p14:creationId xmlns:p14="http://schemas.microsoft.com/office/powerpoint/2010/main" val="1009943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557692" y="1475167"/>
            <a:ext cx="3848100" cy="2984500"/>
          </a:xfrm>
          <a:prstGeom prst="rect">
            <a:avLst/>
          </a:prstGeom>
        </p:spPr>
      </p:pic>
      <p:sp>
        <p:nvSpPr>
          <p:cNvPr id="2" name="标题 1"/>
          <p:cNvSpPr>
            <a:spLocks noGrp="1"/>
          </p:cNvSpPr>
          <p:nvPr>
            <p:ph type="title"/>
          </p:nvPr>
        </p:nvSpPr>
        <p:spPr/>
        <p:txBody>
          <a:bodyPr/>
          <a:lstStyle/>
          <a:p>
            <a:r>
              <a:rPr kumimoji="1" lang="en-US" altLang="zh-CN" dirty="0"/>
              <a:t>Facebook Social </a:t>
            </a:r>
            <a:r>
              <a:rPr kumimoji="1" lang="en-US" altLang="zh-CN" dirty="0" err="1"/>
              <a:t>Ads</a:t>
            </a:r>
            <a:r>
              <a:rPr kumimoji="1" lang="en-US" altLang="zh-CN" baseline="30000" dirty="0" err="1"/>
              <a:t>TM</a:t>
            </a:r>
            <a:r>
              <a:rPr kumimoji="1" lang="en-US" altLang="zh-CN" dirty="0"/>
              <a:t> 101</a:t>
            </a:r>
            <a:endParaRPr kumimoji="1" lang="zh-CN" altLang="en-US" dirty="0"/>
          </a:p>
        </p:txBody>
      </p:sp>
      <p:sp>
        <p:nvSpPr>
          <p:cNvPr id="15" name="内容占位符 14"/>
          <p:cNvSpPr>
            <a:spLocks noGrp="1"/>
          </p:cNvSpPr>
          <p:nvPr>
            <p:ph idx="1"/>
          </p:nvPr>
        </p:nvSpPr>
        <p:spPr>
          <a:xfrm>
            <a:off x="498474" y="1262771"/>
            <a:ext cx="7556313" cy="4144963"/>
          </a:xfrm>
        </p:spPr>
        <p:txBody>
          <a:bodyPr/>
          <a:lstStyle/>
          <a:p>
            <a:r>
              <a:rPr kumimoji="1" lang="en-US" altLang="zh-CN" dirty="0"/>
              <a:t>Identify Ad Objective</a:t>
            </a:r>
            <a:endParaRPr kumimoji="1" lang="zh-CN" altLang="en-US" dirty="0"/>
          </a:p>
          <a:p>
            <a:pPr marL="0" indent="0">
              <a:buNone/>
            </a:pPr>
            <a:endParaRPr kumimoji="1" lang="zh-CN" altLang="en-US" dirty="0"/>
          </a:p>
        </p:txBody>
      </p:sp>
      <p:pic>
        <p:nvPicPr>
          <p:cNvPr id="5" name="图片 4"/>
          <p:cNvPicPr>
            <a:picLocks noChangeAspect="1"/>
          </p:cNvPicPr>
          <p:nvPr/>
        </p:nvPicPr>
        <p:blipFill>
          <a:blip r:embed="rId3"/>
          <a:stretch>
            <a:fillRect/>
          </a:stretch>
        </p:blipFill>
        <p:spPr>
          <a:xfrm>
            <a:off x="1295557" y="2208871"/>
            <a:ext cx="3784600" cy="2984500"/>
          </a:xfrm>
          <a:prstGeom prst="rect">
            <a:avLst/>
          </a:prstGeom>
        </p:spPr>
      </p:pic>
      <p:sp>
        <p:nvSpPr>
          <p:cNvPr id="7" name="文本框 6"/>
          <p:cNvSpPr txBox="1"/>
          <p:nvPr/>
        </p:nvSpPr>
        <p:spPr>
          <a:xfrm>
            <a:off x="1645206" y="1893516"/>
            <a:ext cx="1686441" cy="369332"/>
          </a:xfrm>
          <a:prstGeom prst="rect">
            <a:avLst/>
          </a:prstGeom>
          <a:noFill/>
        </p:spPr>
        <p:txBody>
          <a:bodyPr wrap="square" rtlCol="0">
            <a:spAutoFit/>
          </a:bodyPr>
          <a:lstStyle/>
          <a:p>
            <a:r>
              <a:rPr kumimoji="1" lang="en-US" altLang="zh-CN" dirty="0" smtClean="0"/>
              <a:t>Page in FB</a:t>
            </a:r>
            <a:endParaRPr kumimoji="1" lang="zh-CN" altLang="en-US" dirty="0"/>
          </a:p>
        </p:txBody>
      </p:sp>
      <p:sp>
        <p:nvSpPr>
          <p:cNvPr id="8" name="文本框 7"/>
          <p:cNvSpPr txBox="1"/>
          <p:nvPr/>
        </p:nvSpPr>
        <p:spPr>
          <a:xfrm>
            <a:off x="6652239" y="1209031"/>
            <a:ext cx="1686441" cy="369332"/>
          </a:xfrm>
          <a:prstGeom prst="rect">
            <a:avLst/>
          </a:prstGeom>
          <a:noFill/>
        </p:spPr>
        <p:txBody>
          <a:bodyPr wrap="square" rtlCol="0">
            <a:spAutoFit/>
          </a:bodyPr>
          <a:lstStyle/>
          <a:p>
            <a:r>
              <a:rPr kumimoji="1" lang="en-US" altLang="zh-CN" dirty="0" smtClean="0"/>
              <a:t>Event</a:t>
            </a:r>
            <a:endParaRPr kumimoji="1" lang="zh-CN" altLang="en-US" dirty="0"/>
          </a:p>
        </p:txBody>
      </p:sp>
      <p:pic>
        <p:nvPicPr>
          <p:cNvPr id="9" name="图片 8"/>
          <p:cNvPicPr>
            <a:picLocks noChangeAspect="1"/>
          </p:cNvPicPr>
          <p:nvPr/>
        </p:nvPicPr>
        <p:blipFill>
          <a:blip r:embed="rId4"/>
          <a:stretch>
            <a:fillRect/>
          </a:stretch>
        </p:blipFill>
        <p:spPr>
          <a:xfrm>
            <a:off x="1701957" y="5662094"/>
            <a:ext cx="3378200" cy="660400"/>
          </a:xfrm>
          <a:prstGeom prst="rect">
            <a:avLst/>
          </a:prstGeom>
        </p:spPr>
      </p:pic>
      <p:sp>
        <p:nvSpPr>
          <p:cNvPr id="10" name="文本框 9"/>
          <p:cNvSpPr txBox="1"/>
          <p:nvPr/>
        </p:nvSpPr>
        <p:spPr>
          <a:xfrm>
            <a:off x="1110537" y="5383732"/>
            <a:ext cx="3282944" cy="369332"/>
          </a:xfrm>
          <a:prstGeom prst="rect">
            <a:avLst/>
          </a:prstGeom>
          <a:noFill/>
        </p:spPr>
        <p:txBody>
          <a:bodyPr wrap="square" rtlCol="0">
            <a:spAutoFit/>
          </a:bodyPr>
          <a:lstStyle/>
          <a:p>
            <a:r>
              <a:rPr kumimoji="1" lang="en-US" altLang="zh-CN" dirty="0" smtClean="0"/>
              <a:t>Landing an external website</a:t>
            </a:r>
            <a:endParaRPr kumimoji="1" lang="zh-CN" altLang="en-US" dirty="0"/>
          </a:p>
        </p:txBody>
      </p:sp>
      <p:pic>
        <p:nvPicPr>
          <p:cNvPr id="11" name="图片 10"/>
          <p:cNvPicPr>
            <a:picLocks noChangeAspect="1"/>
          </p:cNvPicPr>
          <p:nvPr/>
        </p:nvPicPr>
        <p:blipFill>
          <a:blip r:embed="rId5"/>
          <a:stretch>
            <a:fillRect/>
          </a:stretch>
        </p:blipFill>
        <p:spPr>
          <a:xfrm>
            <a:off x="5244051" y="5063484"/>
            <a:ext cx="3781900" cy="1711119"/>
          </a:xfrm>
          <a:prstGeom prst="rect">
            <a:avLst/>
          </a:prstGeom>
        </p:spPr>
      </p:pic>
      <p:pic>
        <p:nvPicPr>
          <p:cNvPr id="12" name="图片 11"/>
          <p:cNvPicPr>
            <a:picLocks noChangeAspect="1"/>
          </p:cNvPicPr>
          <p:nvPr/>
        </p:nvPicPr>
        <p:blipFill>
          <a:blip r:embed="rId6"/>
          <a:stretch>
            <a:fillRect/>
          </a:stretch>
        </p:blipFill>
        <p:spPr>
          <a:xfrm>
            <a:off x="7495460" y="4135053"/>
            <a:ext cx="1335354" cy="1377972"/>
          </a:xfrm>
          <a:prstGeom prst="rect">
            <a:avLst/>
          </a:prstGeom>
        </p:spPr>
      </p:pic>
      <p:sp>
        <p:nvSpPr>
          <p:cNvPr id="13" name="文本框 12"/>
          <p:cNvSpPr txBox="1"/>
          <p:nvPr/>
        </p:nvSpPr>
        <p:spPr>
          <a:xfrm>
            <a:off x="5244051" y="4639373"/>
            <a:ext cx="2032632" cy="369332"/>
          </a:xfrm>
          <a:prstGeom prst="rect">
            <a:avLst/>
          </a:prstGeom>
          <a:noFill/>
        </p:spPr>
        <p:txBody>
          <a:bodyPr wrap="square" rtlCol="0">
            <a:spAutoFit/>
          </a:bodyPr>
          <a:lstStyle/>
          <a:p>
            <a:r>
              <a:rPr kumimoji="1" lang="en-US" altLang="zh-CN" dirty="0" smtClean="0"/>
              <a:t>Promote an App</a:t>
            </a:r>
            <a:endParaRPr kumimoji="1" lang="zh-CN" altLang="en-US" dirty="0"/>
          </a:p>
        </p:txBody>
      </p:sp>
      <p:sp>
        <p:nvSpPr>
          <p:cNvPr id="16" name="文本框 15"/>
          <p:cNvSpPr txBox="1"/>
          <p:nvPr/>
        </p:nvSpPr>
        <p:spPr>
          <a:xfrm>
            <a:off x="5105" y="6646059"/>
            <a:ext cx="4080770" cy="215444"/>
          </a:xfrm>
          <a:prstGeom prst="rect">
            <a:avLst/>
          </a:prstGeom>
          <a:noFill/>
        </p:spPr>
        <p:txBody>
          <a:bodyPr wrap="square" rtlCol="0">
            <a:spAutoFit/>
          </a:bodyPr>
          <a:lstStyle/>
          <a:p>
            <a:r>
              <a:rPr kumimoji="1" lang="en-US" altLang="zh-CN" sz="800" dirty="0" smtClean="0"/>
              <a:t>Figures, Source</a:t>
            </a:r>
            <a:r>
              <a:rPr kumimoji="1" lang="en-US" altLang="zh-CN" sz="800" dirty="0"/>
              <a:t>:  https://</a:t>
            </a:r>
            <a:r>
              <a:rPr kumimoji="1" lang="en-US" altLang="zh-CN" sz="800" dirty="0" err="1"/>
              <a:t>www.facebook.com</a:t>
            </a:r>
            <a:r>
              <a:rPr kumimoji="1" lang="en-US" altLang="zh-CN" sz="800" dirty="0"/>
              <a:t>/help</a:t>
            </a:r>
          </a:p>
        </p:txBody>
      </p:sp>
    </p:spTree>
    <p:extLst>
      <p:ext uri="{BB962C8B-B14F-4D97-AF65-F5344CB8AC3E}">
        <p14:creationId xmlns:p14="http://schemas.microsoft.com/office/powerpoint/2010/main" val="3973078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en-US" altLang="zh-CN" dirty="0" smtClean="0"/>
              <a:t>Facebook Social </a:t>
            </a:r>
            <a:r>
              <a:rPr kumimoji="1" lang="en-US" altLang="zh-CN" dirty="0" err="1" smtClean="0"/>
              <a:t>Ads</a:t>
            </a:r>
            <a:r>
              <a:rPr kumimoji="1" lang="en-US" altLang="zh-CN" baseline="30000" dirty="0" err="1" smtClean="0"/>
              <a:t>TM</a:t>
            </a:r>
            <a:r>
              <a:rPr kumimoji="1" lang="en-US" altLang="zh-CN" dirty="0" smtClean="0"/>
              <a:t> 101</a:t>
            </a:r>
            <a:endParaRPr kumimoji="1" lang="zh-CN" altLang="en-US" dirty="0"/>
          </a:p>
        </p:txBody>
      </p:sp>
      <p:sp>
        <p:nvSpPr>
          <p:cNvPr id="7" name="内容占位符 6"/>
          <p:cNvSpPr>
            <a:spLocks noGrp="1"/>
          </p:cNvSpPr>
          <p:nvPr>
            <p:ph idx="1"/>
          </p:nvPr>
        </p:nvSpPr>
        <p:spPr/>
        <p:txBody>
          <a:bodyPr/>
          <a:lstStyle/>
          <a:p>
            <a:r>
              <a:rPr kumimoji="1" lang="en-US" altLang="zh-CN" dirty="0" smtClean="0"/>
              <a:t>Facebook provides these types of Ads placement</a:t>
            </a:r>
            <a:endParaRPr kumimoji="1" lang="zh-CN" altLang="en-US" dirty="0"/>
          </a:p>
        </p:txBody>
      </p:sp>
      <p:pic>
        <p:nvPicPr>
          <p:cNvPr id="9" name="图片 8"/>
          <p:cNvPicPr>
            <a:picLocks noChangeAspect="1"/>
          </p:cNvPicPr>
          <p:nvPr/>
        </p:nvPicPr>
        <p:blipFill>
          <a:blip r:embed="rId3"/>
          <a:stretch>
            <a:fillRect/>
          </a:stretch>
        </p:blipFill>
        <p:spPr>
          <a:xfrm>
            <a:off x="6776650" y="3417805"/>
            <a:ext cx="937294" cy="1542214"/>
          </a:xfrm>
          <a:prstGeom prst="rect">
            <a:avLst/>
          </a:prstGeom>
        </p:spPr>
      </p:pic>
      <p:pic>
        <p:nvPicPr>
          <p:cNvPr id="10" name="图片 9"/>
          <p:cNvPicPr>
            <a:picLocks noChangeAspect="1"/>
          </p:cNvPicPr>
          <p:nvPr/>
        </p:nvPicPr>
        <p:blipFill>
          <a:blip r:embed="rId4"/>
          <a:stretch>
            <a:fillRect/>
          </a:stretch>
        </p:blipFill>
        <p:spPr>
          <a:xfrm>
            <a:off x="3341462" y="2848728"/>
            <a:ext cx="2769141" cy="2257040"/>
          </a:xfrm>
          <a:prstGeom prst="rect">
            <a:avLst/>
          </a:prstGeom>
        </p:spPr>
      </p:pic>
      <p:pic>
        <p:nvPicPr>
          <p:cNvPr id="11" name="图片 10"/>
          <p:cNvPicPr>
            <a:picLocks noChangeAspect="1"/>
          </p:cNvPicPr>
          <p:nvPr/>
        </p:nvPicPr>
        <p:blipFill>
          <a:blip r:embed="rId5"/>
          <a:stretch>
            <a:fillRect/>
          </a:stretch>
        </p:blipFill>
        <p:spPr>
          <a:xfrm>
            <a:off x="679134" y="2626603"/>
            <a:ext cx="2188218" cy="2643634"/>
          </a:xfrm>
          <a:prstGeom prst="rect">
            <a:avLst/>
          </a:prstGeom>
        </p:spPr>
      </p:pic>
      <p:sp>
        <p:nvSpPr>
          <p:cNvPr id="14" name="文本框 13"/>
          <p:cNvSpPr txBox="1"/>
          <p:nvPr/>
        </p:nvSpPr>
        <p:spPr>
          <a:xfrm>
            <a:off x="5105" y="6646059"/>
            <a:ext cx="4080770" cy="215444"/>
          </a:xfrm>
          <a:prstGeom prst="rect">
            <a:avLst/>
          </a:prstGeom>
          <a:noFill/>
        </p:spPr>
        <p:txBody>
          <a:bodyPr wrap="square" rtlCol="0">
            <a:spAutoFit/>
          </a:bodyPr>
          <a:lstStyle/>
          <a:p>
            <a:r>
              <a:rPr kumimoji="1" lang="en-US" altLang="zh-CN" sz="800" dirty="0" smtClean="0"/>
              <a:t>Figures, Source</a:t>
            </a:r>
            <a:r>
              <a:rPr kumimoji="1" lang="en-US" altLang="zh-CN" sz="800" dirty="0"/>
              <a:t>:  https://</a:t>
            </a:r>
            <a:r>
              <a:rPr kumimoji="1" lang="en-US" altLang="zh-CN" sz="800" dirty="0" err="1"/>
              <a:t>www.facebook.com</a:t>
            </a:r>
            <a:r>
              <a:rPr kumimoji="1" lang="en-US" altLang="zh-CN" sz="800" dirty="0"/>
              <a:t>/help</a:t>
            </a:r>
          </a:p>
        </p:txBody>
      </p:sp>
    </p:spTree>
    <p:extLst>
      <p:ext uri="{BB962C8B-B14F-4D97-AF65-F5344CB8AC3E}">
        <p14:creationId xmlns:p14="http://schemas.microsoft.com/office/powerpoint/2010/main" val="1062226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603787" y="156162"/>
            <a:ext cx="7444294" cy="6579516"/>
          </a:xfrm>
          <a:prstGeom prst="rect">
            <a:avLst/>
          </a:prstGeom>
        </p:spPr>
      </p:pic>
      <p:sp>
        <p:nvSpPr>
          <p:cNvPr id="10" name="矩形 9"/>
          <p:cNvSpPr/>
          <p:nvPr/>
        </p:nvSpPr>
        <p:spPr>
          <a:xfrm>
            <a:off x="0" y="1505759"/>
            <a:ext cx="2019566" cy="923330"/>
          </a:xfrm>
          <a:prstGeom prst="rect">
            <a:avLst/>
          </a:prstGeom>
        </p:spPr>
        <p:txBody>
          <a:bodyPr wrap="square">
            <a:spAutoFit/>
          </a:bodyPr>
          <a:lstStyle/>
          <a:p>
            <a:r>
              <a:rPr kumimoji="1" lang="en-US" altLang="zh-CN" dirty="0" smtClean="0"/>
              <a:t>It looks like this in current Facebook</a:t>
            </a:r>
            <a:endParaRPr lang="zh-CN" altLang="en-US" dirty="0"/>
          </a:p>
        </p:txBody>
      </p:sp>
      <p:sp>
        <p:nvSpPr>
          <p:cNvPr id="11" name="文本框 10"/>
          <p:cNvSpPr txBox="1"/>
          <p:nvPr/>
        </p:nvSpPr>
        <p:spPr>
          <a:xfrm>
            <a:off x="1863414" y="4564327"/>
            <a:ext cx="1915464" cy="369332"/>
          </a:xfrm>
          <a:prstGeom prst="rect">
            <a:avLst/>
          </a:prstGeom>
          <a:noFill/>
          <a:ln w="57150" cmpd="sng">
            <a:solidFill>
              <a:srgbClr val="FF0000"/>
            </a:solidFill>
          </a:ln>
        </p:spPr>
        <p:txBody>
          <a:bodyPr wrap="square" rtlCol="0">
            <a:spAutoFit/>
          </a:bodyPr>
          <a:lstStyle/>
          <a:p>
            <a:endParaRPr kumimoji="1" lang="zh-CN" altLang="en-US" dirty="0"/>
          </a:p>
        </p:txBody>
      </p:sp>
      <p:sp>
        <p:nvSpPr>
          <p:cNvPr id="12" name="矩形 11"/>
          <p:cNvSpPr/>
          <p:nvPr/>
        </p:nvSpPr>
        <p:spPr>
          <a:xfrm>
            <a:off x="208204" y="4225774"/>
            <a:ext cx="1655210" cy="646331"/>
          </a:xfrm>
          <a:prstGeom prst="rect">
            <a:avLst/>
          </a:prstGeom>
        </p:spPr>
        <p:txBody>
          <a:bodyPr wrap="square">
            <a:spAutoFit/>
          </a:bodyPr>
          <a:lstStyle/>
          <a:p>
            <a:r>
              <a:rPr kumimoji="1" lang="en-US" altLang="zh-CN" dirty="0" smtClean="0"/>
              <a:t>Diffusion by Engagement</a:t>
            </a:r>
            <a:endParaRPr lang="zh-CN" altLang="en-US" dirty="0"/>
          </a:p>
        </p:txBody>
      </p:sp>
      <p:sp>
        <p:nvSpPr>
          <p:cNvPr id="15" name="矩形 14"/>
          <p:cNvSpPr/>
          <p:nvPr/>
        </p:nvSpPr>
        <p:spPr>
          <a:xfrm>
            <a:off x="6392871" y="5658681"/>
            <a:ext cx="2674354" cy="523220"/>
          </a:xfrm>
          <a:prstGeom prst="rect">
            <a:avLst/>
          </a:prstGeom>
        </p:spPr>
        <p:txBody>
          <a:bodyPr wrap="square">
            <a:spAutoFit/>
          </a:bodyPr>
          <a:lstStyle/>
          <a:p>
            <a:r>
              <a:rPr kumimoji="1" lang="en-US" altLang="zh-CN" sz="1400" dirty="0" smtClean="0"/>
              <a:t>A new user impression (hit, refresh) pops different ads</a:t>
            </a:r>
            <a:endParaRPr lang="zh-CN" altLang="en-US" sz="1400" dirty="0"/>
          </a:p>
        </p:txBody>
      </p:sp>
    </p:spTree>
    <p:extLst>
      <p:ext uri="{BB962C8B-B14F-4D97-AF65-F5344CB8AC3E}">
        <p14:creationId xmlns:p14="http://schemas.microsoft.com/office/powerpoint/2010/main" val="9284461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优势">
  <a:themeElements>
    <a:clrScheme name="优势">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优势">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优势">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优势.thmx</Template>
  <TotalTime>4</TotalTime>
  <Words>1832</Words>
  <Application>Microsoft Macintosh PowerPoint</Application>
  <PresentationFormat>全屏显示(4:3)</PresentationFormat>
  <Paragraphs>174</Paragraphs>
  <Slides>19</Slides>
  <Notes>14</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优势</vt:lpstr>
      <vt:lpstr>Offline Optimal Ads Allocation in SNS Advertising</vt:lpstr>
      <vt:lpstr>Social Network Advertising &amp; Ads Allocation Problem</vt:lpstr>
      <vt:lpstr>Popularity of SNS</vt:lpstr>
      <vt:lpstr>Popularity of SNS</vt:lpstr>
      <vt:lpstr>Popularity of SNS</vt:lpstr>
      <vt:lpstr>Monetizing Social Networks</vt:lpstr>
      <vt:lpstr>Facebook Social AdsTM 101</vt:lpstr>
      <vt:lpstr>Facebook Social AdsTM 101</vt:lpstr>
      <vt:lpstr>PowerPoint 演示文稿</vt:lpstr>
      <vt:lpstr>Facebook Social AdsTM 101</vt:lpstr>
      <vt:lpstr>Facebook Social AdsTM 101</vt:lpstr>
      <vt:lpstr>Facebook Social AdsTM 101</vt:lpstr>
      <vt:lpstr>Facebook Social AdsTM 101</vt:lpstr>
      <vt:lpstr>Summary &amp; the Allocation Problem</vt:lpstr>
      <vt:lpstr>Formulation</vt:lpstr>
      <vt:lpstr>Hyperbolic Embedding for Complex Networks</vt:lpstr>
      <vt:lpstr>Hyperbolic Geometry</vt:lpstr>
      <vt:lpstr>Hyperbolic Embedding</vt:lpstr>
      <vt:lpstr>Hyperbolic Embedding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Offline Optimal Ads Allocation in SNS Advertising</dc:title>
  <dc:creator>hugh miao</dc:creator>
  <cp:lastModifiedBy>hugh miao</cp:lastModifiedBy>
  <cp:revision>3</cp:revision>
  <dcterms:created xsi:type="dcterms:W3CDTF">2014-05-06T21:34:47Z</dcterms:created>
  <dcterms:modified xsi:type="dcterms:W3CDTF">2014-05-06T21:39:28Z</dcterms:modified>
</cp:coreProperties>
</file>