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5DD19-6C6C-4E92-AA56-C05E766BE0D0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5065B-7D12-4DE9-AA7B-F5ED9DFB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1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7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0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92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75102" y="660397"/>
            <a:ext cx="8229600" cy="86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400"/>
            </a:lvl1pPr>
            <a:lvl2pPr rtl="0">
              <a:buNone/>
              <a:defRPr sz="2400"/>
            </a:lvl2pPr>
            <a:lvl3pPr rtl="0">
              <a:buNone/>
              <a:defRPr sz="2400"/>
            </a:lvl3pPr>
            <a:lvl4pPr rtl="0">
              <a:buNone/>
              <a:defRPr sz="2400"/>
            </a:lvl4pPr>
            <a:lvl5pPr rtl="0">
              <a:buNone/>
              <a:defRPr sz="2400"/>
            </a:lvl5pPr>
            <a:lvl6pPr rtl="0">
              <a:buNone/>
              <a:defRPr sz="2400"/>
            </a:lvl6pPr>
            <a:lvl7pPr rtl="0">
              <a:buNone/>
              <a:defRPr sz="2400"/>
            </a:lvl7pPr>
            <a:lvl8pPr rtl="0">
              <a:buNone/>
              <a:defRPr sz="2400"/>
            </a:lvl8pPr>
            <a:lvl9pPr rtl="0">
              <a:buNone/>
              <a:defRPr sz="24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75101" y="1671577"/>
            <a:ext cx="8229600" cy="457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1"/>
              </a:buClr>
              <a:buSzPct val="166666"/>
              <a:buFont typeface="Arial"/>
              <a:buChar char="•"/>
              <a:defRPr sz="2000">
                <a:solidFill>
                  <a:schemeClr val="dk1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1143000" indent="-228600" algn="l" rtl="0">
              <a:spcBef>
                <a:spcPts val="320"/>
              </a:spcBef>
              <a:buClr>
                <a:schemeClr val="dk1"/>
              </a:buClr>
              <a:buSzPct val="100000"/>
              <a:buFont typeface="Wingdings"/>
              <a:buChar char="§"/>
              <a:defRPr sz="1600">
                <a:solidFill>
                  <a:schemeClr val="dk1"/>
                </a:solidFill>
              </a:defRPr>
            </a:lvl3pPr>
            <a:lvl4pPr marL="1600200" indent="-228600" algn="l" rtl="0">
              <a:spcBef>
                <a:spcPts val="320"/>
              </a:spcBef>
              <a:buClr>
                <a:schemeClr val="dk1"/>
              </a:buClr>
              <a:buSzPct val="166666"/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marL="2057400" indent="-228600" algn="l" rtl="0">
              <a:spcBef>
                <a:spcPts val="280"/>
              </a:spcBef>
              <a:buClr>
                <a:schemeClr val="dk1"/>
              </a:buClr>
              <a:buSzPct val="100000"/>
              <a:buFont typeface="Courier New"/>
              <a:buChar char="o"/>
              <a:defRPr sz="1400" baseline="0">
                <a:solidFill>
                  <a:schemeClr val="dk1"/>
                </a:solidFill>
              </a:defRPr>
            </a:lvl5pPr>
            <a:lvl6pPr marL="2514600" indent="-228600" algn="l" rtl="0">
              <a:spcBef>
                <a:spcPts val="280"/>
              </a:spcBef>
              <a:buClr>
                <a:schemeClr val="dk1"/>
              </a:buClr>
              <a:buSzPct val="100000"/>
              <a:buFont typeface="Wingdings"/>
              <a:buChar char="§"/>
              <a:defRPr sz="1400">
                <a:solidFill>
                  <a:schemeClr val="dk1"/>
                </a:solidFill>
              </a:defRPr>
            </a:lvl6pPr>
            <a:lvl7pPr marL="2971800" indent="-228600" algn="l" rtl="0">
              <a:spcBef>
                <a:spcPts val="280"/>
              </a:spcBef>
              <a:buClr>
                <a:schemeClr val="dk1"/>
              </a:buClr>
              <a:buSzPct val="166666"/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marL="3429000" indent="-228600" algn="l" rtl="0">
              <a:spcBef>
                <a:spcPts val="280"/>
              </a:spcBef>
              <a:buClr>
                <a:schemeClr val="dk1"/>
              </a:buClr>
              <a:buSzPct val="100000"/>
              <a:buFont typeface="Courier New"/>
              <a:buChar char="o"/>
              <a:defRPr sz="1400" baseline="0">
                <a:solidFill>
                  <a:schemeClr val="dk1"/>
                </a:solidFill>
              </a:defRPr>
            </a:lvl8pPr>
            <a:lvl9pPr marL="3886200" indent="-228600" algn="l" rtl="0">
              <a:spcBef>
                <a:spcPts val="280"/>
              </a:spcBef>
              <a:buClr>
                <a:schemeClr val="dk1"/>
              </a:buClr>
              <a:buSzPct val="100000"/>
              <a:buFont typeface="Wingdings"/>
              <a:buChar char="§"/>
              <a:defRPr sz="1400" baseline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795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9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9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3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5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6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4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9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1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8E62-EC12-4912-87F8-6BCFAB05146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ADED0-F125-4AB0-9DF9-1C84961E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1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Ad Allocation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620000" cy="1752600"/>
          </a:xfrm>
        </p:spPr>
        <p:txBody>
          <a:bodyPr/>
          <a:lstStyle/>
          <a:p>
            <a:r>
              <a:rPr lang="en-US" dirty="0" err="1" smtClean="0"/>
              <a:t>Hossein</a:t>
            </a:r>
            <a:r>
              <a:rPr lang="en-US" dirty="0" smtClean="0"/>
              <a:t> </a:t>
            </a:r>
            <a:r>
              <a:rPr lang="en-US" dirty="0" err="1" smtClean="0"/>
              <a:t>Esfandiari</a:t>
            </a:r>
            <a:r>
              <a:rPr lang="en-US" dirty="0" smtClean="0"/>
              <a:t> &amp; Mohammad Reza Khani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441236"/>
            <a:ext cx="1190625" cy="11715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38635" y="5612811"/>
            <a:ext cx="1971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Game Theory 2014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571097"/>
            <a:ext cx="1190625" cy="117157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Adding a few common-sense constraints: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2209799"/>
                <a:ext cx="7391400" cy="954107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89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  <a:tileRect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There is a mechanism for Image-text auction with IC and RM with PoRM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sz="2800" b="0" i="1" smtClean="0">
                            <a:latin typeface="Cambria Math"/>
                          </a:rPr>
                          <m:t>𝑘</m:t>
                        </m:r>
                      </m:e>
                    </m:func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09799"/>
                <a:ext cx="73914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733" t="-5096" r="-1815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3962400"/>
                <a:ext cx="7391400" cy="954107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89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  <a:tileRect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There is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no</a:t>
                </a:r>
                <a:r>
                  <a:rPr lang="en-US" sz="2800" dirty="0" smtClean="0"/>
                  <a:t> mechanism for Image-text auction with PoRM better than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sz="2800" b="0" i="1" smtClean="0">
                            <a:latin typeface="Cambria Math"/>
                          </a:rPr>
                          <m:t>𝑘</m:t>
                        </m:r>
                      </m:e>
                    </m:func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62400"/>
                <a:ext cx="739140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733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75102" y="660397"/>
            <a:ext cx="8229600" cy="865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 smtClean="0"/>
              <a:t>Mechanism</a:t>
            </a:r>
            <a:endParaRPr lang="en" dirty="0"/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75101" y="1671577"/>
            <a:ext cx="8229600" cy="457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valuations </a:t>
            </a:r>
            <a:r>
              <a:rPr lang="en" dirty="0"/>
              <a:t>of the </a:t>
            </a:r>
            <a:r>
              <a:rPr lang="en" dirty="0" smtClean="0"/>
              <a:t>text-participants</a:t>
            </a:r>
            <a:endParaRPr lang="en" dirty="0"/>
          </a:p>
          <a:p>
            <a:pPr lvl="0" algn="ctr" rtl="0">
              <a:buNone/>
            </a:pPr>
            <a:r>
              <a:rPr lang="en" dirty="0">
                <a:solidFill>
                  <a:srgbClr val="0000FF"/>
                </a:solidFill>
              </a:rPr>
              <a:t>v</a:t>
            </a:r>
            <a:r>
              <a:rPr lang="en" baseline="-25000" dirty="0">
                <a:solidFill>
                  <a:srgbClr val="0000FF"/>
                </a:solidFill>
              </a:rPr>
              <a:t>1</a:t>
            </a:r>
            <a:r>
              <a:rPr lang="en" dirty="0">
                <a:solidFill>
                  <a:srgbClr val="0000FF"/>
                </a:solidFill>
              </a:rPr>
              <a:t> ≥ v</a:t>
            </a:r>
            <a:r>
              <a:rPr lang="en" baseline="-25000" dirty="0">
                <a:solidFill>
                  <a:srgbClr val="0000FF"/>
                </a:solidFill>
              </a:rPr>
              <a:t>2 </a:t>
            </a:r>
            <a:r>
              <a:rPr lang="en" dirty="0">
                <a:solidFill>
                  <a:srgbClr val="0000FF"/>
                </a:solidFill>
              </a:rPr>
              <a:t>≥ … ≥ v</a:t>
            </a:r>
            <a:r>
              <a:rPr lang="en" baseline="-25000" dirty="0">
                <a:solidFill>
                  <a:srgbClr val="0000FF"/>
                </a:solidFill>
              </a:rPr>
              <a:t>n</a:t>
            </a:r>
          </a:p>
          <a:p>
            <a:pPr lvl="0" rtl="0">
              <a:buNone/>
            </a:pPr>
            <a:r>
              <a:rPr lang="en" dirty="0" smtClean="0">
                <a:solidFill>
                  <a:srgbClr val="000000"/>
                </a:solidFill>
              </a:rPr>
              <a:t>valuations </a:t>
            </a:r>
            <a:r>
              <a:rPr lang="en" dirty="0">
                <a:solidFill>
                  <a:srgbClr val="000000"/>
                </a:solidFill>
              </a:rPr>
              <a:t>of the image-participants </a:t>
            </a:r>
          </a:p>
          <a:p>
            <a:pPr lvl="0" algn="ctr" rtl="0">
              <a:buNone/>
            </a:pPr>
            <a:r>
              <a:rPr lang="en" dirty="0">
                <a:solidFill>
                  <a:srgbClr val="0000FF"/>
                </a:solidFill>
              </a:rPr>
              <a:t>V</a:t>
            </a:r>
            <a:r>
              <a:rPr lang="en" baseline="-25000" dirty="0">
                <a:solidFill>
                  <a:srgbClr val="0000FF"/>
                </a:solidFill>
              </a:rPr>
              <a:t>1</a:t>
            </a:r>
            <a:r>
              <a:rPr lang="en" dirty="0">
                <a:solidFill>
                  <a:srgbClr val="0000FF"/>
                </a:solidFill>
              </a:rPr>
              <a:t> ≥ V</a:t>
            </a:r>
            <a:r>
              <a:rPr lang="en" baseline="-25000" dirty="0">
                <a:solidFill>
                  <a:srgbClr val="0000FF"/>
                </a:solidFill>
              </a:rPr>
              <a:t>2 </a:t>
            </a:r>
            <a:r>
              <a:rPr lang="en" dirty="0">
                <a:solidFill>
                  <a:srgbClr val="0000FF"/>
                </a:solidFill>
              </a:rPr>
              <a:t>≥ … ≥ V</a:t>
            </a:r>
            <a:r>
              <a:rPr lang="en" baseline="-25000" dirty="0">
                <a:solidFill>
                  <a:srgbClr val="0000FF"/>
                </a:solidFill>
              </a:rPr>
              <a:t>m</a:t>
            </a:r>
          </a:p>
          <a:p>
            <a:endParaRPr lang="en" baseline="-25000" dirty="0">
              <a:solidFill>
                <a:srgbClr val="0000FF"/>
              </a:solidFill>
            </a:endParaRPr>
          </a:p>
          <a:p>
            <a:pPr lvl="0" algn="l" rtl="0">
              <a:buNone/>
            </a:pPr>
            <a:r>
              <a:rPr lang="en" dirty="0">
                <a:solidFill>
                  <a:srgbClr val="000000"/>
                </a:solidFill>
              </a:rPr>
              <a:t>The text-participants win if </a:t>
            </a:r>
          </a:p>
          <a:p>
            <a:endParaRPr lang="en" dirty="0">
              <a:solidFill>
                <a:srgbClr val="000000"/>
              </a:solidFill>
            </a:endParaRPr>
          </a:p>
        </p:txBody>
      </p:sp>
      <p:sp>
        <p:nvSpPr>
          <p:cNvPr id="179" name="Shape 179"/>
          <p:cNvSpPr/>
          <p:nvPr/>
        </p:nvSpPr>
        <p:spPr>
          <a:xfrm>
            <a:off x="3157087" y="4101362"/>
            <a:ext cx="2257425" cy="11144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73829136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75102" y="660397"/>
            <a:ext cx="8229600" cy="865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Allocation Function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75101" y="1671577"/>
            <a:ext cx="8229600" cy="457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If </a:t>
            </a:r>
            <a:r>
              <a:rPr lang="en" dirty="0"/>
              <a:t>Image-participants </a:t>
            </a:r>
            <a:r>
              <a:rPr lang="en" dirty="0" smtClean="0"/>
              <a:t>win, the </a:t>
            </a:r>
            <a:r>
              <a:rPr lang="en" dirty="0"/>
              <a:t>first image-participant gets all the items. </a:t>
            </a:r>
            <a:r>
              <a:rPr lang="en" dirty="0" smtClean="0"/>
              <a:t>The critical </a:t>
            </a:r>
            <a:r>
              <a:rPr lang="en" dirty="0"/>
              <a:t>value of the winner is 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</p:txBody>
      </p:sp>
      <p:sp>
        <p:nvSpPr>
          <p:cNvPr id="186" name="Shape 186"/>
          <p:cNvSpPr/>
          <p:nvPr/>
        </p:nvSpPr>
        <p:spPr>
          <a:xfrm>
            <a:off x="3330725" y="4743337"/>
            <a:ext cx="1895475" cy="8858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87" name="Shape 187"/>
          <p:cNvSpPr/>
          <p:nvPr/>
        </p:nvSpPr>
        <p:spPr>
          <a:xfrm>
            <a:off x="3123050" y="2414087"/>
            <a:ext cx="2733675" cy="8667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88" name="Shape 188"/>
          <p:cNvSpPr txBox="1"/>
          <p:nvPr/>
        </p:nvSpPr>
        <p:spPr>
          <a:xfrm>
            <a:off x="461200" y="3613475"/>
            <a:ext cx="8010900" cy="8859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2000" dirty="0">
                <a:solidFill>
                  <a:schemeClr val="dk1"/>
                </a:solidFill>
              </a:rPr>
              <a:t>If text-participants </a:t>
            </a:r>
            <a:r>
              <a:rPr lang="en" sz="2000" dirty="0" smtClean="0">
                <a:solidFill>
                  <a:schemeClr val="dk1"/>
                </a:solidFill>
              </a:rPr>
              <a:t>win, the </a:t>
            </a:r>
            <a:r>
              <a:rPr lang="en" sz="2000" dirty="0">
                <a:solidFill>
                  <a:schemeClr val="dk1"/>
                </a:solidFill>
              </a:rPr>
              <a:t>first </a:t>
            </a:r>
            <a:r>
              <a:rPr lang="en" sz="2000" dirty="0">
                <a:solidFill>
                  <a:srgbClr val="0000FF"/>
                </a:solidFill>
              </a:rPr>
              <a:t>j</a:t>
            </a:r>
            <a:r>
              <a:rPr lang="en" sz="2000" baseline="30000" dirty="0">
                <a:solidFill>
                  <a:srgbClr val="0000FF"/>
                </a:solidFill>
              </a:rPr>
              <a:t>*</a:t>
            </a:r>
            <a:r>
              <a:rPr lang="en" sz="2000" dirty="0"/>
              <a:t> text-participants win where </a:t>
            </a:r>
            <a:r>
              <a:rPr lang="en" sz="2000" dirty="0">
                <a:solidFill>
                  <a:srgbClr val="0000FF"/>
                </a:solidFill>
              </a:rPr>
              <a:t>j</a:t>
            </a:r>
            <a:r>
              <a:rPr lang="en" sz="2000" baseline="30000" dirty="0">
                <a:solidFill>
                  <a:srgbClr val="0000FF"/>
                </a:solidFill>
              </a:rPr>
              <a:t>*</a:t>
            </a:r>
            <a:r>
              <a:rPr lang="en" sz="2000" dirty="0">
                <a:solidFill>
                  <a:srgbClr val="0000FF"/>
                </a:solidFill>
              </a:rPr>
              <a:t> </a:t>
            </a:r>
            <a:r>
              <a:rPr lang="en" sz="2000" dirty="0"/>
              <a:t>is the maximum </a:t>
            </a:r>
            <a:r>
              <a:rPr lang="en" sz="2000" dirty="0">
                <a:solidFill>
                  <a:srgbClr val="0000FF"/>
                </a:solidFill>
              </a:rPr>
              <a:t>j ∈ [k] </a:t>
            </a:r>
            <a:r>
              <a:rPr lang="en" sz="2000" dirty="0"/>
              <a:t>such that </a:t>
            </a:r>
            <a:r>
              <a:rPr lang="en" sz="2000" dirty="0">
                <a:solidFill>
                  <a:srgbClr val="0000FF"/>
                </a:solidFill>
              </a:rPr>
              <a:t>j . v</a:t>
            </a:r>
            <a:r>
              <a:rPr lang="en" sz="2000" baseline="-25000" dirty="0">
                <a:solidFill>
                  <a:srgbClr val="0000FF"/>
                </a:solidFill>
              </a:rPr>
              <a:t>j</a:t>
            </a:r>
            <a:r>
              <a:rPr lang="en" sz="2000" dirty="0">
                <a:solidFill>
                  <a:srgbClr val="0000FF"/>
                </a:solidFill>
              </a:rPr>
              <a:t> </a:t>
            </a:r>
            <a:r>
              <a:rPr lang="en" sz="2000" dirty="0"/>
              <a:t>is greater than </a:t>
            </a:r>
            <a:r>
              <a:rPr lang="en" sz="2000" dirty="0">
                <a:solidFill>
                  <a:srgbClr val="0000FF"/>
                </a:solidFill>
              </a:rPr>
              <a:t>V</a:t>
            </a:r>
            <a:r>
              <a:rPr lang="en" sz="2000" baseline="-25000" dirty="0">
                <a:solidFill>
                  <a:srgbClr val="0000FF"/>
                </a:solidFill>
              </a:rPr>
              <a:t>1</a:t>
            </a:r>
            <a:r>
              <a:rPr lang="en" sz="2000" dirty="0"/>
              <a:t>. The critical value of the winners is</a:t>
            </a:r>
          </a:p>
        </p:txBody>
      </p:sp>
    </p:spTree>
    <p:extLst>
      <p:ext uri="{BB962C8B-B14F-4D97-AF65-F5344CB8AC3E}">
        <p14:creationId xmlns:p14="http://schemas.microsoft.com/office/powerpoint/2010/main" val="11011629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375102" y="660397"/>
            <a:ext cx="8229600" cy="865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 smtClean="0"/>
              <a:t>Price of Revenue Monotonicity (PoRM)</a:t>
            </a:r>
            <a:endParaRPr lang="en" dirty="0"/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375101" y="1671577"/>
            <a:ext cx="8229600" cy="457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The </a:t>
            </a:r>
            <a:r>
              <a:rPr lang="en" dirty="0" smtClean="0"/>
              <a:t>PoRM of </a:t>
            </a:r>
            <a:r>
              <a:rPr lang="en" dirty="0"/>
              <a:t>our mechanism is </a:t>
            </a:r>
            <a:r>
              <a:rPr lang="en" dirty="0">
                <a:solidFill>
                  <a:srgbClr val="0000FF"/>
                </a:solidFill>
              </a:rPr>
              <a:t>ln k</a:t>
            </a:r>
            <a:r>
              <a:rPr lang="en" dirty="0">
                <a:solidFill>
                  <a:srgbClr val="000000"/>
                </a:solidFill>
              </a:rPr>
              <a:t>.</a:t>
            </a:r>
          </a:p>
          <a:p>
            <a:endParaRPr lang="en" dirty="0">
              <a:solidFill>
                <a:srgbClr val="000000"/>
              </a:solidFill>
            </a:endParaRPr>
          </a:p>
          <a:p>
            <a:pPr lvl="0" rtl="0">
              <a:buNone/>
            </a:pPr>
            <a:r>
              <a:rPr lang="en" b="1" dirty="0">
                <a:solidFill>
                  <a:srgbClr val="000000"/>
                </a:solidFill>
              </a:rPr>
              <a:t>Proof by example:</a:t>
            </a:r>
          </a:p>
          <a:p>
            <a:pPr lvl="0" rtl="0">
              <a:buNone/>
            </a:pPr>
            <a:r>
              <a:rPr lang="en" dirty="0">
                <a:solidFill>
                  <a:srgbClr val="CC4125"/>
                </a:solidFill>
              </a:rPr>
              <a:t>Image-participant: 		1</a:t>
            </a:r>
          </a:p>
          <a:p>
            <a:pPr lvl="0" rtl="0">
              <a:buNone/>
            </a:pPr>
            <a:r>
              <a:rPr lang="en" dirty="0">
                <a:solidFill>
                  <a:srgbClr val="00FF00"/>
                </a:solidFill>
              </a:rPr>
              <a:t>Text-Participants:		1 - ϵ,   ½ - ϵ,   ⅓ - ϵ,  …,   1/ k - ϵ</a:t>
            </a:r>
          </a:p>
          <a:p>
            <a:endParaRPr lang="en" dirty="0">
              <a:solidFill>
                <a:srgbClr val="00FF00"/>
              </a:solidFill>
            </a:endParaRPr>
          </a:p>
          <a:p>
            <a:pPr lvl="0" rtl="0">
              <a:buNone/>
            </a:pPr>
            <a:r>
              <a:rPr lang="en" dirty="0"/>
              <a:t>The image-participant wins with social welfare </a:t>
            </a:r>
            <a:r>
              <a:rPr lang="en" dirty="0">
                <a:solidFill>
                  <a:srgbClr val="0000FF"/>
                </a:solidFill>
              </a:rPr>
              <a:t>1</a:t>
            </a:r>
            <a:r>
              <a:rPr lang="en" dirty="0">
                <a:solidFill>
                  <a:srgbClr val="000000"/>
                </a:solidFill>
              </a:rPr>
              <a:t>.</a:t>
            </a:r>
          </a:p>
          <a:p>
            <a:pPr>
              <a:buNone/>
            </a:pPr>
            <a:r>
              <a:rPr lang="en" dirty="0">
                <a:solidFill>
                  <a:srgbClr val="000000"/>
                </a:solidFill>
              </a:rPr>
              <a:t>The maximum welfare is </a:t>
            </a:r>
            <a:r>
              <a:rPr lang="en" dirty="0">
                <a:solidFill>
                  <a:srgbClr val="0000FF"/>
                </a:solidFill>
              </a:rPr>
              <a:t>(1 + ½ + ⅓ + … + 1/k) - k . ϵ</a:t>
            </a:r>
            <a:r>
              <a:rPr lang="en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25461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375102" y="660397"/>
            <a:ext cx="8229600" cy="865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/>
              <a:t>The lower-bound for </a:t>
            </a:r>
            <a:r>
              <a:rPr lang="en" dirty="0" smtClean="0"/>
              <a:t>PoRM</a:t>
            </a:r>
            <a:endParaRPr lang="en" dirty="0"/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375101" y="1671577"/>
            <a:ext cx="8229600" cy="457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
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pPr lvl="0" rtl="0">
              <a:buNone/>
            </a:pPr>
            <a:r>
              <a:rPr lang="en" dirty="0"/>
              <a:t>Let </a:t>
            </a:r>
            <a:r>
              <a:rPr lang="en" dirty="0">
                <a:solidFill>
                  <a:srgbClr val="0000FF"/>
                </a:solidFill>
              </a:rPr>
              <a:t>M</a:t>
            </a:r>
            <a:r>
              <a:rPr lang="en" baseline="30000" dirty="0">
                <a:solidFill>
                  <a:srgbClr val="0000FF"/>
                </a:solidFill>
              </a:rPr>
              <a:t>*</a:t>
            </a:r>
            <a:r>
              <a:rPr lang="en" dirty="0">
                <a:solidFill>
                  <a:srgbClr val="0000FF"/>
                </a:solidFill>
              </a:rPr>
              <a:t> </a:t>
            </a:r>
            <a:r>
              <a:rPr lang="en" dirty="0">
                <a:solidFill>
                  <a:srgbClr val="000000"/>
                </a:solidFill>
              </a:rPr>
              <a:t>be a mechanism with the best </a:t>
            </a:r>
            <a:r>
              <a:rPr lang="en" dirty="0" smtClean="0">
                <a:solidFill>
                  <a:srgbClr val="000000"/>
                </a:solidFill>
              </a:rPr>
              <a:t>PoRM.</a:t>
            </a:r>
            <a:endParaRPr lang="en" dirty="0">
              <a:solidFill>
                <a:srgbClr val="000000"/>
              </a:solidFill>
            </a:endParaRPr>
          </a:p>
          <a:p>
            <a:pPr marL="457200" lvl="0" indent="-3556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rgbClr val="0000FF"/>
                </a:solidFill>
              </a:rPr>
              <a:t>M</a:t>
            </a:r>
            <a:r>
              <a:rPr lang="en" baseline="30000" dirty="0">
                <a:solidFill>
                  <a:srgbClr val="0000FF"/>
                </a:solidFill>
              </a:rPr>
              <a:t>*</a:t>
            </a:r>
            <a:r>
              <a:rPr lang="en" dirty="0">
                <a:solidFill>
                  <a:srgbClr val="000000"/>
                </a:solidFill>
              </a:rPr>
              <a:t> in type profile </a:t>
            </a:r>
            <a:r>
              <a:rPr lang="en" dirty="0">
                <a:solidFill>
                  <a:srgbClr val="0000FF"/>
                </a:solidFill>
              </a:rPr>
              <a:t>((k, 1), (k, 1 + ϵ))</a:t>
            </a:r>
            <a:r>
              <a:rPr lang="en" dirty="0">
                <a:solidFill>
                  <a:srgbClr val="000000"/>
                </a:solidFill>
              </a:rPr>
              <a:t> gives all items to the second participant and make </a:t>
            </a:r>
            <a:r>
              <a:rPr lang="en" dirty="0">
                <a:solidFill>
                  <a:srgbClr val="0000FF"/>
                </a:solidFill>
              </a:rPr>
              <a:t>1</a:t>
            </a:r>
            <a:r>
              <a:rPr lang="en" dirty="0">
                <a:solidFill>
                  <a:srgbClr val="000000"/>
                </a:solidFill>
              </a:rPr>
              <a:t> dollar revenue.</a:t>
            </a:r>
          </a:p>
          <a:p>
            <a:pPr marL="457200" lvl="0" indent="-3556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rgbClr val="0000FF"/>
                </a:solidFill>
              </a:rPr>
              <a:t>M</a:t>
            </a:r>
            <a:r>
              <a:rPr lang="en" baseline="30000" dirty="0">
                <a:solidFill>
                  <a:srgbClr val="0000FF"/>
                </a:solidFill>
              </a:rPr>
              <a:t>*</a:t>
            </a:r>
            <a:r>
              <a:rPr lang="en" dirty="0">
                <a:solidFill>
                  <a:srgbClr val="000000"/>
                </a:solidFill>
              </a:rPr>
              <a:t> in type profile </a:t>
            </a:r>
            <a:r>
              <a:rPr lang="en" dirty="0">
                <a:solidFill>
                  <a:srgbClr val="0000FF"/>
                </a:solidFill>
              </a:rPr>
              <a:t>((k, 1), (k, 1 + ϵ), (1, 1 − ϵ), (1, ½  − ϵ), . . . , (1, 1/k − ϵ))</a:t>
            </a:r>
            <a:r>
              <a:rPr lang="en" dirty="0">
                <a:solidFill>
                  <a:srgbClr val="000000"/>
                </a:solidFill>
              </a:rPr>
              <a:t>, gives the items to image-participants.</a:t>
            </a:r>
          </a:p>
          <a:p>
            <a:endParaRPr lang="en" dirty="0">
              <a:solidFill>
                <a:srgbClr val="000000"/>
              </a:solidFill>
            </a:endParaRPr>
          </a:p>
          <a:p>
            <a:endParaRPr lang="en" dirty="0">
              <a:solidFill>
                <a:srgbClr val="000000"/>
              </a:solidFill>
            </a:endParaRPr>
          </a:p>
          <a:p>
            <a:endParaRPr lang="en" dirty="0">
              <a:solidFill>
                <a:srgbClr val="000000"/>
              </a:solidFill>
            </a:endParaRPr>
          </a:p>
          <a:p>
            <a:endParaRPr lang="en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41159" y="1905000"/>
                <a:ext cx="7391400" cy="954107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89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  <a:tileRect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There is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no</a:t>
                </a:r>
                <a:r>
                  <a:rPr lang="en-US" sz="2800" dirty="0" smtClean="0"/>
                  <a:t> mechanism for Image-text auction with PoRM better than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sz="2800" b="0" i="1" smtClean="0">
                            <a:latin typeface="Cambria Math"/>
                          </a:rPr>
                          <m:t>𝑘</m:t>
                        </m:r>
                      </m:e>
                    </m:func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159" y="1905000"/>
                <a:ext cx="739140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733" t="-5769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333680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charRg st="287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0">
                                            <p:txEl>
                                              <p:charRg st="287" end="2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/>
        </p:nvSpPr>
        <p:spPr>
          <a:xfrm>
            <a:off x="1243275" y="3052000"/>
            <a:ext cx="531300" cy="2165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375102" y="660397"/>
            <a:ext cx="8229600" cy="865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Proof by picture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375101" y="1671577"/>
            <a:ext cx="8229600" cy="457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cxnSp>
        <p:nvCxnSpPr>
          <p:cNvPr id="209" name="Shape 209"/>
          <p:cNvCxnSpPr/>
          <p:nvPr/>
        </p:nvCxnSpPr>
        <p:spPr>
          <a:xfrm>
            <a:off x="1203150" y="5257800"/>
            <a:ext cx="4190999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10" name="Shape 210"/>
          <p:cNvSpPr/>
          <p:nvPr/>
        </p:nvSpPr>
        <p:spPr>
          <a:xfrm>
            <a:off x="3836100" y="4905850"/>
            <a:ext cx="531300" cy="311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4700375" y="5066275"/>
            <a:ext cx="531300" cy="1515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2105525" y="3036075"/>
            <a:ext cx="531300" cy="783000"/>
          </a:xfrm>
          <a:prstGeom prst="rect">
            <a:avLst/>
          </a:prstGeom>
          <a:solidFill>
            <a:srgbClr val="FFFFFF"/>
          </a:solidFill>
          <a:ln w="19050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3" name="Shape 213"/>
          <p:cNvSpPr/>
          <p:nvPr/>
        </p:nvSpPr>
        <p:spPr>
          <a:xfrm>
            <a:off x="2107550" y="3767925"/>
            <a:ext cx="531300" cy="14499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1243275" y="3052000"/>
            <a:ext cx="531300" cy="715800"/>
          </a:xfrm>
          <a:prstGeom prst="rect">
            <a:avLst/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5" name="Shape 215"/>
          <p:cNvSpPr txBox="1"/>
          <p:nvPr/>
        </p:nvSpPr>
        <p:spPr>
          <a:xfrm>
            <a:off x="467225" y="3896225"/>
            <a:ext cx="936600" cy="3861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16" name="Shape 216"/>
          <p:cNvSpPr txBox="1"/>
          <p:nvPr/>
        </p:nvSpPr>
        <p:spPr>
          <a:xfrm>
            <a:off x="1223200" y="5388150"/>
            <a:ext cx="4080600" cy="3861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0000FF"/>
                </a:solidFill>
              </a:rPr>
              <a:t>1-ϵ             ½-ϵ           ⅓-ϵ                             1/k-ϵ</a:t>
            </a:r>
          </a:p>
        </p:txBody>
      </p:sp>
      <p:sp>
        <p:nvSpPr>
          <p:cNvPr id="217" name="Shape 217"/>
          <p:cNvSpPr/>
          <p:nvPr/>
        </p:nvSpPr>
        <p:spPr>
          <a:xfrm>
            <a:off x="2967800" y="3036075"/>
            <a:ext cx="531300" cy="1398599"/>
          </a:xfrm>
          <a:prstGeom prst="rect">
            <a:avLst/>
          </a:prstGeom>
          <a:solidFill>
            <a:srgbClr val="FFFFFF"/>
          </a:solidFill>
          <a:ln w="19050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2971825" y="4434625"/>
            <a:ext cx="531300" cy="7830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2107550" y="3743350"/>
            <a:ext cx="531300" cy="715800"/>
          </a:xfrm>
          <a:prstGeom prst="rect">
            <a:avLst/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20" name="Shape 220"/>
          <p:cNvSpPr/>
          <p:nvPr/>
        </p:nvSpPr>
        <p:spPr>
          <a:xfrm>
            <a:off x="1243250" y="3042850"/>
            <a:ext cx="531300" cy="1449900"/>
          </a:xfrm>
          <a:prstGeom prst="rect">
            <a:avLst/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156581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Auction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Video-pod auction</a:t>
            </a:r>
          </a:p>
          <a:p>
            <a:pPr lvl="1"/>
            <a:r>
              <a:rPr lang="en-US" dirty="0" smtClean="0"/>
              <a:t>Selling </a:t>
            </a:r>
            <a:r>
              <a:rPr lang="en-US" i="1" dirty="0" smtClean="0">
                <a:solidFill>
                  <a:srgbClr val="00B050"/>
                </a:solidFill>
              </a:rPr>
              <a:t>k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identical items</a:t>
            </a:r>
          </a:p>
          <a:p>
            <a:pPr lvl="1"/>
            <a:r>
              <a:rPr lang="en-US" dirty="0" smtClean="0"/>
              <a:t>Each bidder demands </a:t>
            </a:r>
            <a:r>
              <a:rPr lang="en-US" i="1" dirty="0">
                <a:solidFill>
                  <a:srgbClr val="00B050"/>
                </a:solidFill>
              </a:rPr>
              <a:t>d</a:t>
            </a:r>
            <a:endParaRPr lang="en-US" dirty="0" smtClean="0">
              <a:solidFill>
                <a:srgbClr val="00B050"/>
              </a:solidFill>
            </a:endParaRPr>
          </a:p>
          <a:p>
            <a:pPr marL="457200" lvl="1" indent="0">
              <a:buNone/>
            </a:pPr>
            <a:r>
              <a:rPr lang="en-US" dirty="0" smtClean="0"/>
              <a:t>   (</a:t>
            </a:r>
            <a:r>
              <a:rPr lang="en-US" i="1" dirty="0" smtClean="0">
                <a:solidFill>
                  <a:srgbClr val="00B050"/>
                </a:solidFill>
              </a:rPr>
              <a:t>1 ≤ d ≤ 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Generalizes Image-text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auction.</a:t>
            </a:r>
          </a:p>
        </p:txBody>
      </p:sp>
      <p:sp>
        <p:nvSpPr>
          <p:cNvPr id="4" name="Shape 126"/>
          <p:cNvSpPr/>
          <p:nvPr/>
        </p:nvSpPr>
        <p:spPr>
          <a:xfrm>
            <a:off x="4952999" y="2438400"/>
            <a:ext cx="3517725" cy="3064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1676400"/>
            <a:ext cx="44005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1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0" y="2057400"/>
                <a:ext cx="7391400" cy="954107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89000">
                    <a:srgbClr val="9CB86E"/>
                  </a:gs>
                  <a:gs pos="100000">
                    <a:srgbClr val="156B13"/>
                  </a:gs>
                </a:gsLst>
                <a:lin ang="16200000" scaled="0"/>
                <a:tileRect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There is a mechanism for video-pod auction with IC and RM with PoRM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ln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2800" b="0" i="1" smtClean="0">
                            <a:latin typeface="Cambria Math"/>
                          </a:rPr>
                          <m:t>𝑘</m:t>
                        </m:r>
                      </m:e>
                    </m:func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057400"/>
                <a:ext cx="73914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649" t="-5769" r="-577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2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375102" y="660397"/>
            <a:ext cx="8229600" cy="865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Video pod Auctions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375101" y="1671577"/>
            <a:ext cx="8229600" cy="457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Problem:</a:t>
            </a:r>
          </a:p>
          <a:p>
            <a:pPr marL="914400" lvl="1" indent="-342900" rtl="0">
              <a:buClr>
                <a:schemeClr val="dk1"/>
              </a:buClr>
              <a:buSzPct val="90000"/>
              <a:buFont typeface="Arial"/>
              <a:buChar char="○"/>
            </a:pPr>
            <a:r>
              <a:rPr lang="en" dirty="0">
                <a:solidFill>
                  <a:srgbClr val="0000FF"/>
                </a:solidFill>
              </a:rPr>
              <a:t>K</a:t>
            </a:r>
            <a:r>
              <a:rPr lang="en" dirty="0"/>
              <a:t> identical items</a:t>
            </a:r>
          </a:p>
          <a:p>
            <a:pPr marL="914400" lvl="1" indent="-342900" rtl="0">
              <a:buClr>
                <a:schemeClr val="dk1"/>
              </a:buClr>
              <a:buSzPct val="90000"/>
              <a:buFont typeface="Arial"/>
              <a:buChar char="○"/>
            </a:pPr>
            <a:r>
              <a:rPr lang="en" dirty="0"/>
              <a:t>each participant </a:t>
            </a:r>
            <a:r>
              <a:rPr lang="en" dirty="0">
                <a:solidFill>
                  <a:srgbClr val="0000FF"/>
                </a:solidFill>
              </a:rPr>
              <a:t>i</a:t>
            </a:r>
            <a:r>
              <a:rPr lang="en" dirty="0"/>
              <a:t> demands </a:t>
            </a:r>
            <a:r>
              <a:rPr lang="en" dirty="0">
                <a:solidFill>
                  <a:srgbClr val="0000FF"/>
                </a:solidFill>
              </a:rPr>
              <a:t>d</a:t>
            </a:r>
            <a:r>
              <a:rPr lang="en" baseline="-25000" dirty="0">
                <a:solidFill>
                  <a:srgbClr val="0000FF"/>
                </a:solidFill>
              </a:rPr>
              <a:t>i</a:t>
            </a:r>
            <a:r>
              <a:rPr lang="en" dirty="0"/>
              <a:t> and has valuation </a:t>
            </a:r>
            <a:r>
              <a:rPr lang="en" dirty="0">
                <a:solidFill>
                  <a:srgbClr val="0000FF"/>
                </a:solidFill>
              </a:rPr>
              <a:t>v</a:t>
            </a:r>
            <a:r>
              <a:rPr lang="en" baseline="-25000" dirty="0">
                <a:solidFill>
                  <a:srgbClr val="0000FF"/>
                </a:solidFill>
              </a:rPr>
              <a:t>i</a:t>
            </a:r>
          </a:p>
          <a:p>
            <a:pPr marL="457200" lvl="0" indent="-3556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Group the participants with demands in </a:t>
            </a:r>
            <a:r>
              <a:rPr lang="en" dirty="0">
                <a:solidFill>
                  <a:srgbClr val="0000FF"/>
                </a:solidFill>
              </a:rPr>
              <a:t>[2</a:t>
            </a:r>
            <a:r>
              <a:rPr lang="en" baseline="30000" dirty="0">
                <a:solidFill>
                  <a:srgbClr val="0000FF"/>
                </a:solidFill>
              </a:rPr>
              <a:t>i-1</a:t>
            </a:r>
            <a:r>
              <a:rPr lang="en" dirty="0">
                <a:solidFill>
                  <a:srgbClr val="0000FF"/>
                </a:solidFill>
              </a:rPr>
              <a:t>, 2</a:t>
            </a:r>
            <a:r>
              <a:rPr lang="en" baseline="30000" dirty="0">
                <a:solidFill>
                  <a:srgbClr val="0000FF"/>
                </a:solidFill>
              </a:rPr>
              <a:t>i</a:t>
            </a:r>
            <a:r>
              <a:rPr lang="en" dirty="0">
                <a:solidFill>
                  <a:srgbClr val="0000FF"/>
                </a:solidFill>
              </a:rPr>
              <a:t>)</a:t>
            </a:r>
            <a:r>
              <a:rPr lang="en" dirty="0"/>
              <a:t> in </a:t>
            </a:r>
            <a:r>
              <a:rPr lang="en" dirty="0">
                <a:solidFill>
                  <a:srgbClr val="0000FF"/>
                </a:solidFill>
              </a:rPr>
              <a:t>G</a:t>
            </a:r>
            <a:r>
              <a:rPr lang="en" baseline="-25000" dirty="0">
                <a:solidFill>
                  <a:srgbClr val="0000FF"/>
                </a:solidFill>
              </a:rPr>
              <a:t>i</a:t>
            </a:r>
          </a:p>
          <a:p>
            <a:pPr marL="457200" lvl="0" indent="-3556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Let </a:t>
            </a:r>
            <a:r>
              <a:rPr lang="en" dirty="0">
                <a:solidFill>
                  <a:srgbClr val="0000FF"/>
                </a:solidFill>
              </a:rPr>
              <a:t>v</a:t>
            </a:r>
            <a:r>
              <a:rPr lang="en" baseline="-25000" dirty="0">
                <a:solidFill>
                  <a:srgbClr val="0000FF"/>
                </a:solidFill>
              </a:rPr>
              <a:t>1</a:t>
            </a:r>
            <a:r>
              <a:rPr lang="en" dirty="0">
                <a:solidFill>
                  <a:srgbClr val="0000FF"/>
                </a:solidFill>
              </a:rPr>
              <a:t> ≥ v</a:t>
            </a:r>
            <a:r>
              <a:rPr lang="en" baseline="-25000" dirty="0">
                <a:solidFill>
                  <a:srgbClr val="0000FF"/>
                </a:solidFill>
              </a:rPr>
              <a:t>2 </a:t>
            </a:r>
            <a:r>
              <a:rPr lang="en" dirty="0">
                <a:solidFill>
                  <a:srgbClr val="0000FF"/>
                </a:solidFill>
              </a:rPr>
              <a:t>≥ … ≥ v</a:t>
            </a:r>
            <a:r>
              <a:rPr lang="en" baseline="-25000" dirty="0">
                <a:solidFill>
                  <a:srgbClr val="0000FF"/>
                </a:solidFill>
              </a:rPr>
              <a:t>n</a:t>
            </a:r>
            <a:r>
              <a:rPr lang="en" dirty="0">
                <a:solidFill>
                  <a:srgbClr val="000000"/>
                </a:solidFill>
              </a:rPr>
              <a:t> be </a:t>
            </a:r>
            <a:r>
              <a:rPr lang="en" dirty="0" smtClean="0">
                <a:solidFill>
                  <a:srgbClr val="000000"/>
                </a:solidFill>
              </a:rPr>
              <a:t>valuations </a:t>
            </a:r>
            <a:r>
              <a:rPr lang="en" dirty="0">
                <a:solidFill>
                  <a:srgbClr val="000000"/>
                </a:solidFill>
              </a:rPr>
              <a:t>of participants in </a:t>
            </a:r>
            <a:r>
              <a:rPr lang="en" dirty="0">
                <a:solidFill>
                  <a:srgbClr val="0000FF"/>
                </a:solidFill>
              </a:rPr>
              <a:t>G</a:t>
            </a:r>
            <a:r>
              <a:rPr lang="en" baseline="-25000" dirty="0">
                <a:solidFill>
                  <a:srgbClr val="0000FF"/>
                </a:solidFill>
              </a:rPr>
              <a:t>i</a:t>
            </a:r>
          </a:p>
          <a:p>
            <a:pPr marL="457200" lvl="0" indent="-3556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Maximum Possible Revenue of Group i is </a:t>
            </a:r>
            <a:r>
              <a:rPr lang="en" dirty="0">
                <a:solidFill>
                  <a:srgbClr val="0000FF"/>
                </a:solidFill>
              </a:rPr>
              <a:t>MPRG</a:t>
            </a:r>
            <a:r>
              <a:rPr lang="en" baseline="-25000" dirty="0">
                <a:solidFill>
                  <a:srgbClr val="0000FF"/>
                </a:solidFill>
              </a:rPr>
              <a:t>i</a:t>
            </a:r>
            <a:r>
              <a:rPr lang="en" dirty="0">
                <a:solidFill>
                  <a:srgbClr val="0000FF"/>
                </a:solidFill>
              </a:rPr>
              <a:t> = Max</a:t>
            </a:r>
            <a:r>
              <a:rPr lang="en" baseline="-25000" dirty="0">
                <a:solidFill>
                  <a:srgbClr val="0000FF"/>
                </a:solidFill>
              </a:rPr>
              <a:t>j ∈ [k/2^i] </a:t>
            </a:r>
            <a:r>
              <a:rPr lang="en" dirty="0">
                <a:solidFill>
                  <a:srgbClr val="0000FF"/>
                </a:solidFill>
              </a:rPr>
              <a:t>j</a:t>
            </a:r>
            <a:r>
              <a:rPr lang="en" dirty="0"/>
              <a:t> </a:t>
            </a:r>
            <a:r>
              <a:rPr lang="en" dirty="0">
                <a:solidFill>
                  <a:srgbClr val="0000FF"/>
                </a:solidFill>
              </a:rPr>
              <a:t>. v</a:t>
            </a:r>
            <a:r>
              <a:rPr lang="en" baseline="-25000" dirty="0">
                <a:solidFill>
                  <a:srgbClr val="0000FF"/>
                </a:solidFill>
              </a:rPr>
              <a:t>j</a:t>
            </a:r>
          </a:p>
          <a:p>
            <a:pPr marL="457200" lvl="0" indent="-3556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The group with maximum </a:t>
            </a:r>
            <a:r>
              <a:rPr lang="en" dirty="0">
                <a:solidFill>
                  <a:srgbClr val="0000FF"/>
                </a:solidFill>
              </a:rPr>
              <a:t>MPRG</a:t>
            </a:r>
            <a:r>
              <a:rPr lang="en" dirty="0"/>
              <a:t> wins</a:t>
            </a:r>
          </a:p>
          <a:p>
            <a:pPr marL="457200" lvl="0" indent="-3556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We find the maximum </a:t>
            </a:r>
            <a:r>
              <a:rPr lang="en" dirty="0">
                <a:solidFill>
                  <a:srgbClr val="0000FF"/>
                </a:solidFill>
              </a:rPr>
              <a:t>j</a:t>
            </a:r>
            <a:r>
              <a:rPr lang="en" baseline="30000" dirty="0">
                <a:solidFill>
                  <a:srgbClr val="0000FF"/>
                </a:solidFill>
              </a:rPr>
              <a:t>*</a:t>
            </a:r>
            <a:r>
              <a:rPr lang="en" dirty="0"/>
              <a:t> such that </a:t>
            </a:r>
            <a:r>
              <a:rPr lang="en" dirty="0">
                <a:solidFill>
                  <a:srgbClr val="0000FF"/>
                </a:solidFill>
              </a:rPr>
              <a:t>j</a:t>
            </a:r>
            <a:r>
              <a:rPr lang="en" baseline="30000" dirty="0">
                <a:solidFill>
                  <a:srgbClr val="0000FF"/>
                </a:solidFill>
              </a:rPr>
              <a:t>*</a:t>
            </a:r>
            <a:r>
              <a:rPr lang="en" dirty="0">
                <a:solidFill>
                  <a:srgbClr val="0000FF"/>
                </a:solidFill>
              </a:rPr>
              <a:t> . v</a:t>
            </a:r>
            <a:r>
              <a:rPr lang="en" baseline="-25000" dirty="0">
                <a:solidFill>
                  <a:srgbClr val="0000FF"/>
                </a:solidFill>
              </a:rPr>
              <a:t>j*</a:t>
            </a:r>
            <a:r>
              <a:rPr lang="en" dirty="0"/>
              <a:t> is greater than the second </a:t>
            </a:r>
            <a:r>
              <a:rPr lang="en" dirty="0">
                <a:solidFill>
                  <a:srgbClr val="0000FF"/>
                </a:solidFill>
              </a:rPr>
              <a:t>MPRG</a:t>
            </a:r>
          </a:p>
          <a:p>
            <a:pPr marL="457200" lvl="0" indent="-355600" rtl="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dirty="0">
                <a:solidFill>
                  <a:srgbClr val="000000"/>
                </a:solidFill>
              </a:rPr>
              <a:t>The critical value of the winners is </a:t>
            </a:r>
            <a:r>
              <a:rPr lang="en" dirty="0">
                <a:solidFill>
                  <a:srgbClr val="0000FF"/>
                </a:solidFill>
              </a:rPr>
              <a:t>max(v</a:t>
            </a:r>
            <a:r>
              <a:rPr lang="en" baseline="-25000" dirty="0">
                <a:solidFill>
                  <a:srgbClr val="0000FF"/>
                </a:solidFill>
              </a:rPr>
              <a:t>k/2^i* + 1</a:t>
            </a:r>
            <a:r>
              <a:rPr lang="en" dirty="0">
                <a:solidFill>
                  <a:srgbClr val="0000FF"/>
                </a:solidFill>
              </a:rPr>
              <a:t>, MPRG</a:t>
            </a:r>
            <a:r>
              <a:rPr lang="en" baseline="-25000" dirty="0">
                <a:solidFill>
                  <a:srgbClr val="0000FF"/>
                </a:solidFill>
              </a:rPr>
              <a:t>i’</a:t>
            </a:r>
            <a:r>
              <a:rPr lang="en" dirty="0">
                <a:solidFill>
                  <a:srgbClr val="0000FF"/>
                </a:solidFill>
              </a:rPr>
              <a:t>/j*)</a:t>
            </a:r>
          </a:p>
        </p:txBody>
      </p:sp>
    </p:spTree>
    <p:extLst>
      <p:ext uri="{BB962C8B-B14F-4D97-AF65-F5344CB8AC3E}">
        <p14:creationId xmlns:p14="http://schemas.microsoft.com/office/powerpoint/2010/main" val="30664069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online ad allocation</a:t>
            </a:r>
          </a:p>
          <a:p>
            <a:pPr lvl="1"/>
            <a:r>
              <a:rPr lang="en-US" dirty="0" smtClean="0"/>
              <a:t>[already covered in the course]</a:t>
            </a:r>
          </a:p>
          <a:p>
            <a:r>
              <a:rPr lang="en-US" dirty="0" smtClean="0"/>
              <a:t>Introduction to mechanism design for online ad allocation </a:t>
            </a:r>
          </a:p>
          <a:p>
            <a:pPr lvl="1"/>
            <a:r>
              <a:rPr lang="en-US" dirty="0" smtClean="0"/>
              <a:t>[will be covered by me]</a:t>
            </a:r>
          </a:p>
          <a:p>
            <a:r>
              <a:rPr lang="en-US" dirty="0" smtClean="0"/>
              <a:t>Overview of our </a:t>
            </a:r>
            <a:r>
              <a:rPr lang="en-US" smtClean="0"/>
              <a:t>results </a:t>
            </a:r>
          </a:p>
          <a:p>
            <a:pPr lvl="1"/>
            <a:r>
              <a:rPr lang="en-US" smtClean="0"/>
              <a:t>[</a:t>
            </a:r>
            <a:r>
              <a:rPr lang="en-US" dirty="0" smtClean="0"/>
              <a:t>will be covered by </a:t>
            </a:r>
            <a:r>
              <a:rPr lang="en-US" dirty="0" err="1" smtClean="0"/>
              <a:t>Hossein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12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Goals for Auctions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 Compatibility (IC)</a:t>
            </a:r>
          </a:p>
          <a:p>
            <a:pPr lvl="1"/>
            <a:r>
              <a:rPr lang="en-US" dirty="0" smtClean="0"/>
              <a:t>Transparent mechanisms</a:t>
            </a:r>
          </a:p>
          <a:p>
            <a:pPr lvl="1"/>
            <a:r>
              <a:rPr lang="en-US" dirty="0" smtClean="0"/>
              <a:t>Remove computational load from bidders</a:t>
            </a:r>
          </a:p>
          <a:p>
            <a:r>
              <a:rPr lang="en-US" dirty="0" smtClean="0"/>
              <a:t>High Social welfare</a:t>
            </a:r>
          </a:p>
          <a:p>
            <a:pPr lvl="1"/>
            <a:r>
              <a:rPr lang="en-US" dirty="0" smtClean="0"/>
              <a:t>Sum of profits of participants</a:t>
            </a:r>
          </a:p>
          <a:p>
            <a:pPr lvl="1"/>
            <a:r>
              <a:rPr lang="en-US" dirty="0" smtClean="0"/>
              <a:t>The larger it is the happier is the society (a proxy for long term revenue)</a:t>
            </a:r>
          </a:p>
          <a:p>
            <a:r>
              <a:rPr lang="en-US" dirty="0" smtClean="0"/>
              <a:t>Good Revenue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1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relevant design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Revenue Monotonicity (RM):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 is not studied well theoretically.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2355502"/>
            <a:ext cx="5638800" cy="13849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revenue does not decrease if we add a bidder or a bidder increases her bid.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Intuitive: more bidders → more revenue</a:t>
            </a:r>
          </a:p>
          <a:p>
            <a:pPr lvl="1"/>
            <a:r>
              <a:rPr lang="en-US" dirty="0" smtClean="0"/>
              <a:t>Existence of large sale groups in companies to attract more bidders.</a:t>
            </a:r>
          </a:p>
          <a:p>
            <a:r>
              <a:rPr lang="en-US" dirty="0" smtClean="0"/>
              <a:t>Lack of RM leads to confusion in the strategic planning of companies.</a:t>
            </a:r>
          </a:p>
          <a:p>
            <a:r>
              <a:rPr lang="en-US" dirty="0" smtClean="0"/>
              <a:t>No unified benchmark for revenue for general settings.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4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Auction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Image-Text Auction</a:t>
            </a:r>
          </a:p>
          <a:p>
            <a:pPr lvl="1"/>
            <a:r>
              <a:rPr lang="en-US" dirty="0" smtClean="0"/>
              <a:t>Selling </a:t>
            </a:r>
            <a:r>
              <a:rPr lang="en-US" i="1" dirty="0" smtClean="0">
                <a:solidFill>
                  <a:srgbClr val="00B050"/>
                </a:solidFill>
              </a:rPr>
              <a:t>k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identical items</a:t>
            </a:r>
          </a:p>
          <a:p>
            <a:pPr lvl="1"/>
            <a:r>
              <a:rPr lang="en-US" dirty="0" smtClean="0"/>
              <a:t>Text-bidder (demands one)</a:t>
            </a:r>
          </a:p>
          <a:p>
            <a:pPr lvl="1"/>
            <a:r>
              <a:rPr lang="en-US" dirty="0" smtClean="0"/>
              <a:t>Image-bidder (demands all)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76400"/>
            <a:ext cx="323850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9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75102" y="660397"/>
            <a:ext cx="8229600" cy="865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VCG Mechanism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32701" y="1448977"/>
            <a:ext cx="8229600" cy="457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 smtClean="0"/>
              <a:t>Selects </a:t>
            </a:r>
            <a:r>
              <a:rPr lang="en" dirty="0"/>
              <a:t>a set of winners to maximize the sum of </a:t>
            </a:r>
            <a:r>
              <a:rPr lang="en" dirty="0" smtClean="0"/>
              <a:t>valuations </a:t>
            </a:r>
            <a:r>
              <a:rPr lang="en" dirty="0"/>
              <a:t>of </a:t>
            </a:r>
            <a:r>
              <a:rPr lang="en" dirty="0" smtClean="0"/>
              <a:t>winners</a:t>
            </a:r>
            <a:r>
              <a:rPr lang="en" dirty="0"/>
              <a:t>.</a:t>
            </a:r>
          </a:p>
        </p:txBody>
      </p:sp>
      <p:graphicFrame>
        <p:nvGraphicFramePr>
          <p:cNvPr id="133" name="Shape 133"/>
          <p:cNvGraphicFramePr/>
          <p:nvPr/>
        </p:nvGraphicFramePr>
        <p:xfrm>
          <a:off x="812062" y="3963125"/>
          <a:ext cx="7355625" cy="23163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51875"/>
                <a:gridCol w="2451875"/>
                <a:gridCol w="2451875"/>
              </a:tblGrid>
              <a:tr h="381000">
                <a:tc gridSpan="3"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 sz="2000"/>
                        <a:t>Adding one more participant</a:t>
                      </a:r>
                    </a:p>
                  </a:txBody>
                  <a:tcPr marL="91425" marR="91425" marT="91425" marB="91425">
                    <a:solidFill>
                      <a:srgbClr val="D0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Participants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Valuation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/>
                        <a:t>Payment</a:t>
                      </a:r>
                    </a:p>
                  </a:txBody>
                  <a:tcPr marL="91425" marR="91425" marT="91425" marB="91425"/>
                </a:tc>
              </a:tr>
              <a:tr h="3888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>
                          <a:solidFill>
                            <a:srgbClr val="CC4125"/>
                          </a:solidFill>
                        </a:rPr>
                        <a:t>Image-Participant 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1$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marL="91425" marR="91425" marT="91425" marB="91425"/>
                </a:tc>
              </a:tr>
              <a:tr h="388825"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>
                          <a:solidFill>
                            <a:srgbClr val="00FF00"/>
                          </a:solidFill>
                        </a:rPr>
                        <a:t>Text-Participant 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1$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0$</a:t>
                      </a:r>
                    </a:p>
                  </a:txBody>
                  <a:tcPr marL="91425" marR="91425" marT="91425" marB="91425"/>
                </a:tc>
              </a:tr>
              <a:tr h="388825"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>
                          <a:solidFill>
                            <a:srgbClr val="00FF00"/>
                          </a:solidFill>
                        </a:rPr>
                        <a:t>Text-Participant 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/>
                        <a:t>1$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0$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134" name="Shape 134"/>
          <p:cNvGraphicFramePr/>
          <p:nvPr/>
        </p:nvGraphicFramePr>
        <p:xfrm>
          <a:off x="812075" y="2225900"/>
          <a:ext cx="7355625" cy="1859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51875"/>
                <a:gridCol w="2451875"/>
                <a:gridCol w="2451875"/>
              </a:tblGrid>
              <a:tr h="381000">
                <a:tc gridSpan="3">
                  <a:txBody>
                    <a:bodyPr/>
                    <a:lstStyle/>
                    <a:p>
                      <a:pPr algn="ctr" rtl="0">
                        <a:buNone/>
                      </a:pPr>
                      <a:r>
                        <a:rPr lang="en" sz="2000"/>
                        <a:t>VCG is not revenue monotone.</a:t>
                      </a:r>
                    </a:p>
                  </a:txBody>
                  <a:tcPr marL="91425" marR="91425" marT="91425" marB="91425">
                    <a:solidFill>
                      <a:srgbClr val="D0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/>
                        <a:t>Participants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/>
                        <a:t>Valuation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/>
                        <a:t>Payment</a:t>
                      </a:r>
                    </a:p>
                  </a:txBody>
                  <a:tcPr marL="91425" marR="91425" marT="91425" marB="91425"/>
                </a:tc>
              </a:tr>
              <a:tr h="388825"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>
                          <a:solidFill>
                            <a:srgbClr val="CC4125"/>
                          </a:solidFill>
                        </a:rPr>
                        <a:t>Image-Participant 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/>
                        <a:t>1$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marL="91425" marR="91425" marT="91425" marB="91425"/>
                </a:tc>
              </a:tr>
              <a:tr h="388825"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>
                          <a:solidFill>
                            <a:srgbClr val="00FF00"/>
                          </a:solidFill>
                        </a:rPr>
                        <a:t>Text-Participant 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/>
                        <a:t>1$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1$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3226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Efficiency and RM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possible together [AM02].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RM is an across-instance constraint.</a:t>
            </a:r>
          </a:p>
          <a:p>
            <a:pPr marL="0" indent="0">
              <a:buNone/>
            </a:pPr>
            <a:r>
              <a:rPr lang="en-US" dirty="0" smtClean="0"/>
              <a:t>Price of Revenue Monotonicity (PoRM):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28817" y="2286000"/>
            <a:ext cx="60198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Question: how much social welfare does  	       ensuring RM cost?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57400" y="4724400"/>
                <a:ext cx="3962400" cy="85921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𝑚𝑎𝑥𝑖𝑚𝑢𝑚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𝑠𝑜𝑐𝑖𝑎𝑙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𝑤𝑒𝑙𝑓𝑎𝑟𝑒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𝑚𝑒𝑐h𝑎𝑛𝑖𝑠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𝑠𝑜𝑐𝑖𝑎𝑙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𝑤𝑒𝑙𝑓𝑎𝑟𝑒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724400"/>
                <a:ext cx="3962400" cy="8592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1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429000"/>
            <a:ext cx="6324600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/>
            </a:lvl1pPr>
          </a:lstStyle>
          <a:p>
            <a:r>
              <a:rPr lang="en-US" dirty="0"/>
              <a:t>Design RM mechanisms with small PoRM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41E8-E68B-4901-B27F-5A2E21501B1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5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</Words>
  <Application>Microsoft Office PowerPoint</Application>
  <PresentationFormat>On-screen Show (4:3)</PresentationFormat>
  <Paragraphs>150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Online Ad Allocation</vt:lpstr>
      <vt:lpstr>Outline of the presentation</vt:lpstr>
      <vt:lpstr>Design Goals for Auctions</vt:lpstr>
      <vt:lpstr>A relevant design requirement</vt:lpstr>
      <vt:lpstr>Why is it important?</vt:lpstr>
      <vt:lpstr>Auction Example 1</vt:lpstr>
      <vt:lpstr>VCG Mechanism</vt:lpstr>
      <vt:lpstr>Price of RM</vt:lpstr>
      <vt:lpstr>Goal</vt:lpstr>
      <vt:lpstr>Known Results</vt:lpstr>
      <vt:lpstr>Mechanism</vt:lpstr>
      <vt:lpstr>Allocation Function</vt:lpstr>
      <vt:lpstr>Price of Revenue Monotonicity (PoRM)</vt:lpstr>
      <vt:lpstr>The lower-bound for PoRM</vt:lpstr>
      <vt:lpstr>Proof by picture</vt:lpstr>
      <vt:lpstr>Auction Example 2</vt:lpstr>
      <vt:lpstr>Known results</vt:lpstr>
      <vt:lpstr>Video pod Auctions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Ad Allocation</dc:title>
  <dc:creator>reza Khani</dc:creator>
  <cp:lastModifiedBy>reza Khani</cp:lastModifiedBy>
  <cp:revision>1</cp:revision>
  <dcterms:created xsi:type="dcterms:W3CDTF">2014-05-14T00:38:16Z</dcterms:created>
  <dcterms:modified xsi:type="dcterms:W3CDTF">2014-05-14T00:38:46Z</dcterms:modified>
</cp:coreProperties>
</file>