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5" r:id="rId8"/>
    <p:sldId id="285" r:id="rId9"/>
    <p:sldId id="266" r:id="rId10"/>
    <p:sldId id="272" r:id="rId11"/>
    <p:sldId id="280" r:id="rId12"/>
    <p:sldId id="27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Oblivious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KaRTIK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XIONG fan</a:t>
            </a:r>
          </a:p>
        </p:txBody>
      </p:sp>
    </p:spTree>
    <p:extLst>
      <p:ext uri="{BB962C8B-B14F-4D97-AF65-F5344CB8AC3E}">
        <p14:creationId xmlns:p14="http://schemas.microsoft.com/office/powerpoint/2010/main" val="27157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in secure </a:t>
            </a:r>
            <a:r>
              <a:rPr lang="en-US" dirty="0"/>
              <a:t>c</a:t>
            </a:r>
            <a:r>
              <a:rPr lang="en-US" dirty="0" smtClean="0"/>
              <a:t>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is Secure Computation?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</a:t>
            </a:r>
            <a:r>
              <a:rPr lang="en-US" dirty="0"/>
              <a:t>set of parties with private inputs wish to compute some joint function of their inputs.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Parties wish to preserve some security properties. e.g., privacy and correctness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Yao’s Garbled circuit - Yao [86]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Receiver uses 1 out of 2 OT to obliviously obtain keys corresponding to his inputs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GMW protocol – </a:t>
            </a:r>
            <a:r>
              <a:rPr lang="en-US" dirty="0" err="1" smtClean="0"/>
              <a:t>Goldreich</a:t>
            </a:r>
            <a:r>
              <a:rPr lang="en-US" dirty="0" smtClean="0"/>
              <a:t> et.al. [87]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To evaluate AND gate outputs (intermediate outputs of circuits)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Cryptographic definitions allowed arbitrary deviations for adversaries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Rational Cryptography considers </a:t>
            </a:r>
            <a:r>
              <a:rPr lang="en-US" i="1" dirty="0" smtClean="0"/>
              <a:t>incentives </a:t>
            </a:r>
            <a:r>
              <a:rPr lang="en-US" dirty="0" smtClean="0"/>
              <a:t>while defining adversaries’ actions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protocols under this model tend to be more efficient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Helps to circumvent </a:t>
            </a:r>
            <a:r>
              <a:rPr lang="en-US" dirty="0"/>
              <a:t>some lower </a:t>
            </a:r>
            <a:r>
              <a:rPr lang="en-US" dirty="0" smtClean="0"/>
              <a:t>bounds (Rational Fairness - </a:t>
            </a:r>
            <a:r>
              <a:rPr lang="en-US" dirty="0" err="1" smtClean="0"/>
              <a:t>Groce</a:t>
            </a:r>
            <a:r>
              <a:rPr lang="en-US" dirty="0" smtClean="0"/>
              <a:t> et. al.)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Information </a:t>
            </a:r>
            <a:r>
              <a:rPr lang="en-US" dirty="0"/>
              <a:t>about characteristics of the other players </a:t>
            </a:r>
            <a:r>
              <a:rPr lang="en-US" dirty="0" smtClean="0"/>
              <a:t>is incomplete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Players cannot compute their own payoffs and play based on “belief” about other players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 = &lt;N, &lt;A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, T</a:t>
            </a:r>
            <a:r>
              <a:rPr lang="en-US" baseline="-25000" dirty="0" smtClean="0"/>
              <a:t>i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&gt;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 N</a:t>
            </a:r>
            <a:r>
              <a:rPr lang="en-US" dirty="0" smtClean="0"/>
              <a:t> &gt;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N: set of players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: type of the player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: available actions for player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: payoff function of player </a:t>
            </a:r>
            <a:r>
              <a:rPr lang="en-US" dirty="0" err="1" smtClean="0"/>
              <a:t>i</a:t>
            </a:r>
            <a:r>
              <a:rPr lang="en-US" dirty="0" smtClean="0"/>
              <a:t> (depends on A</a:t>
            </a:r>
            <a:r>
              <a:rPr lang="en-US" baseline="-25000" dirty="0" smtClean="0"/>
              <a:t>i</a:t>
            </a:r>
            <a:r>
              <a:rPr lang="en-US" dirty="0" smtClean="0"/>
              <a:t> and T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: view of the distribution over types of the other players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Each player plays action A</a:t>
            </a:r>
            <a:r>
              <a:rPr lang="en-US" baseline="-25000" dirty="0" smtClean="0"/>
              <a:t>i</a:t>
            </a:r>
            <a:r>
              <a:rPr lang="en-US" dirty="0" smtClean="0"/>
              <a:t> conditioned on his belief about the type of other players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One cannot use Game Theory as a tool!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 is not easy to assign utilities to players and have an interpretation for these utilities.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is oblivious transfer?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1 out of 2 oblivious transfer protocol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Applications and motivation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Define rational oblivious transfer using ideal world/real world paradigm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Bayesian Game for efficient 1 out of 2 Oblivious Transfer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transfer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537" y="2443795"/>
            <a:ext cx="1342047" cy="241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95" y="2419519"/>
            <a:ext cx="1552661" cy="2356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14917" y="4960418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database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2128" y="5342083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/>
              <a:t>m</a:t>
            </a:r>
            <a:r>
              <a:rPr lang="en-US" baseline="-25000" dirty="0" smtClean="0"/>
              <a:t>n-1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74068" y="5049430"/>
            <a:ext cx="137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13844" y="3652846"/>
            <a:ext cx="4766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9768" y="3228721"/>
            <a:ext cx="349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related to wearable computing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83" y="2235215"/>
            <a:ext cx="732413" cy="7731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6725" y="1737360"/>
            <a:ext cx="352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Sell this information to a third party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713844" y="4133850"/>
            <a:ext cx="4766609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917424" y="5397388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Indices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l-GR" dirty="0"/>
              <a:t> </a:t>
            </a:r>
            <a:r>
              <a:rPr lang="el-GR" dirty="0" smtClean="0"/>
              <a:t>σ</a:t>
            </a:r>
            <a:r>
              <a:rPr lang="en-US" baseline="-25000" dirty="0" smtClean="0"/>
              <a:t>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15871" y="3738521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</a:t>
            </a:r>
            <a:r>
              <a:rPr lang="el-GR" baseline="-25000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,…,m</a:t>
            </a:r>
            <a:r>
              <a:rPr lang="el-GR" baseline="-25000" dirty="0" smtClean="0"/>
              <a:t>σ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6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transfer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535" y="2884064"/>
            <a:ext cx="1342047" cy="241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95" y="2914819"/>
            <a:ext cx="1552661" cy="2356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3455" y="535719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67996" y="535719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</a:t>
            </a:r>
            <a:r>
              <a:rPr lang="en-US" dirty="0" smtClean="0"/>
              <a:t> = 0 or 1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555356" y="4588416"/>
            <a:ext cx="51771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3709" y="416489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l-GR" baseline="-25000" dirty="0" smtClean="0"/>
              <a:t>σ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Bob does not know </a:t>
            </a:r>
            <a:r>
              <a:rPr lang="el-GR" dirty="0"/>
              <a:t>σ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Alice does not know x</a:t>
            </a:r>
            <a:r>
              <a:rPr lang="en-US" baseline="-25000" dirty="0" smtClean="0"/>
              <a:t>1-</a:t>
            </a:r>
            <a:r>
              <a:rPr lang="el-GR" baseline="-25000" dirty="0" smtClean="0"/>
              <a:t>σ</a:t>
            </a:r>
            <a:endParaRPr lang="en-US" baseline="-250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55356" y="3962400"/>
            <a:ext cx="517717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67661" y="3575238"/>
            <a:ext cx="114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Protocol </a:t>
            </a:r>
            <a:r>
              <a:rPr lang="el-GR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honest sender/receiver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Bob receives </a:t>
            </a:r>
            <a:r>
              <a:rPr lang="el-GR" dirty="0"/>
              <a:t>σ</a:t>
            </a:r>
            <a:r>
              <a:rPr lang="en-US" dirty="0" smtClean="0"/>
              <a:t>, sends x</a:t>
            </a:r>
            <a:r>
              <a:rPr lang="el-GR" baseline="-25000" dirty="0" smtClean="0"/>
              <a:t>σ</a:t>
            </a:r>
            <a:r>
              <a:rPr lang="en-US" dirty="0" smtClean="0"/>
              <a:t> and then forgets </a:t>
            </a:r>
            <a:r>
              <a:rPr lang="el-GR" dirty="0"/>
              <a:t>σ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Bob sends all its messages to Alice and Alice just picks the value she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1 out of 2 Oblivious transfer protocol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4575" y="191452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,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3174" y="2314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0100" y="231445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N, 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0900" y="231445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N, 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0200" y="19145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σ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322" y="267253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r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0213" y="26858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r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26694" y="191452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75" y="3248085"/>
            <a:ext cx="189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 = (r</a:t>
            </a:r>
            <a:r>
              <a:rPr lang="el-GR" baseline="-25000" dirty="0" smtClean="0">
                <a:solidFill>
                  <a:schemeClr val="tx2">
                    <a:lumMod val="75000"/>
                  </a:schemeClr>
                </a:solidFill>
              </a:rPr>
              <a:t>σ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baseline="30000" dirty="0" err="1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mod 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5553" y="32575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4649" y="368891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 = (v – r</a:t>
            </a:r>
            <a:r>
              <a:rPr lang="en-US" baseline="-25000" dirty="0" smtClean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mod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4649" y="3993714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= (v – r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mod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85197" y="429851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m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+ k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5197" y="4612839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m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+ k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09716" y="430434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9716" y="4618673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36222" y="4915496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l-GR" baseline="-25000" dirty="0" smtClean="0">
                <a:solidFill>
                  <a:srgbClr val="C00000"/>
                </a:solidFill>
              </a:rPr>
              <a:t>σ</a:t>
            </a:r>
            <a:r>
              <a:rPr lang="en-US" dirty="0" smtClean="0">
                <a:solidFill>
                  <a:srgbClr val="C00000"/>
                </a:solidFill>
              </a:rPr>
              <a:t> = m'</a:t>
            </a:r>
            <a:r>
              <a:rPr lang="el-GR" baseline="-25000" dirty="0" smtClean="0">
                <a:solidFill>
                  <a:srgbClr val="C00000"/>
                </a:solidFill>
              </a:rPr>
              <a:t>σ</a:t>
            </a:r>
            <a:r>
              <a:rPr lang="en-US" dirty="0" smtClean="0">
                <a:solidFill>
                  <a:srgbClr val="C00000"/>
                </a:solidFill>
              </a:rPr>
              <a:t> - 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5" y="1918216"/>
            <a:ext cx="163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messages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6" idx="3"/>
          </p:cNvCxnSpPr>
          <p:nvPr/>
        </p:nvCxnSpPr>
        <p:spPr>
          <a:xfrm>
            <a:off x="5169869" y="2499122"/>
            <a:ext cx="1850056" cy="2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>
            <a:off x="5184990" y="2857202"/>
            <a:ext cx="1815885" cy="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1"/>
          </p:cNvCxnSpPr>
          <p:nvPr/>
        </p:nvCxnSpPr>
        <p:spPr>
          <a:xfrm flipH="1">
            <a:off x="5169869" y="3432751"/>
            <a:ext cx="1831006" cy="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7789" y="2310289"/>
            <a:ext cx="13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RSA key pair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21915" y="1914525"/>
            <a:ext cx="230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Choice bit </a:t>
            </a:r>
            <a:r>
              <a:rPr lang="el-GR" dirty="0" smtClean="0"/>
              <a:t>σ</a:t>
            </a:r>
            <a:r>
              <a:rPr lang="en-US" dirty="0" smtClean="0"/>
              <a:t>, random k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80975" y="2733675"/>
            <a:ext cx="164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 strings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72115" y="4673680"/>
            <a:ext cx="1447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90750" y="5638800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 (Bob)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229599" y="5724525"/>
            <a:ext cx="169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Receiver (Alice)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185197" y="5526316"/>
            <a:ext cx="35143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Involves exponentiations!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588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oblivious </a:t>
            </a:r>
            <a:r>
              <a:rPr lang="en-US" dirty="0"/>
              <a:t>t</a:t>
            </a:r>
            <a:r>
              <a:rPr lang="en-US" dirty="0" smtClean="0"/>
              <a:t>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How to exchange secrets – Rabin [81]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randomized protocol for signing contracts – Even et. </a:t>
            </a:r>
            <a:r>
              <a:rPr lang="en-US" dirty="0"/>
              <a:t>a</a:t>
            </a:r>
            <a:r>
              <a:rPr lang="en-US" dirty="0" smtClean="0"/>
              <a:t>l. [85]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Simulatable</a:t>
            </a:r>
            <a:r>
              <a:rPr lang="en-US" dirty="0"/>
              <a:t> Adaptive Oblivious </a:t>
            </a:r>
            <a:r>
              <a:rPr lang="en-US" dirty="0" smtClean="0"/>
              <a:t>Transfer – </a:t>
            </a:r>
            <a:r>
              <a:rPr lang="en-US" dirty="0" err="1" smtClean="0"/>
              <a:t>Camenisch</a:t>
            </a:r>
            <a:r>
              <a:rPr lang="en-US" dirty="0" smtClean="0"/>
              <a:t> et. </a:t>
            </a:r>
            <a:r>
              <a:rPr lang="en-US" dirty="0"/>
              <a:t>a</a:t>
            </a:r>
            <a:r>
              <a:rPr lang="en-US" dirty="0" smtClean="0"/>
              <a:t>l. [08]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Efficient Fully-</a:t>
            </a:r>
            <a:r>
              <a:rPr lang="en-US" dirty="0" err="1"/>
              <a:t>Simulatable</a:t>
            </a:r>
            <a:r>
              <a:rPr lang="en-US" dirty="0"/>
              <a:t> Oblivious </a:t>
            </a:r>
            <a:r>
              <a:rPr lang="en-US" dirty="0" smtClean="0"/>
              <a:t>Transfer – </a:t>
            </a:r>
            <a:r>
              <a:rPr lang="en-US" dirty="0" err="1" smtClean="0"/>
              <a:t>Lindell</a:t>
            </a:r>
            <a:r>
              <a:rPr lang="en-US" dirty="0" smtClean="0"/>
              <a:t> et. al. [08]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 out of n OT: The sender can have n messages instead of 2 messages (Brassard et. al. [87])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k out of n OT: The receiver can select k out of n messages (</a:t>
            </a:r>
            <a:r>
              <a:rPr lang="en-US" dirty="0" err="1" smtClean="0"/>
              <a:t>Ishai</a:t>
            </a:r>
            <a:r>
              <a:rPr lang="en-US" dirty="0" smtClean="0"/>
              <a:t> et. al. [03])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0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938</TotalTime>
  <Words>600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Rational Oblivious Transfer</vt:lpstr>
      <vt:lpstr>What we learnt</vt:lpstr>
      <vt:lpstr>Outline</vt:lpstr>
      <vt:lpstr>Oblivious transfer</vt:lpstr>
      <vt:lpstr>Oblivious transfer</vt:lpstr>
      <vt:lpstr>Fully honest sender/receiver</vt:lpstr>
      <vt:lpstr>A 1 out of 2 Oblivious transfer protocol</vt:lpstr>
      <vt:lpstr>History of oblivious transfer</vt:lpstr>
      <vt:lpstr>Generalizations</vt:lpstr>
      <vt:lpstr>Applications in secure computation</vt:lpstr>
      <vt:lpstr>Rational cryptography</vt:lpstr>
      <vt:lpstr>Bayesian games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Oblivious Transfer</dc:title>
  <dc:creator>kartik</dc:creator>
  <cp:lastModifiedBy>kartik</cp:lastModifiedBy>
  <cp:revision>74</cp:revision>
  <dcterms:created xsi:type="dcterms:W3CDTF">2014-05-11T15:04:39Z</dcterms:created>
  <dcterms:modified xsi:type="dcterms:W3CDTF">2014-05-14T00:07:34Z</dcterms:modified>
</cp:coreProperties>
</file>