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3" r:id="rId5"/>
    <p:sldId id="264" r:id="rId6"/>
    <p:sldId id="260" r:id="rId7"/>
    <p:sldId id="265" r:id="rId8"/>
    <p:sldId id="285" r:id="rId9"/>
    <p:sldId id="266" r:id="rId10"/>
    <p:sldId id="272" r:id="rId11"/>
    <p:sldId id="280" r:id="rId12"/>
    <p:sldId id="279" r:id="rId13"/>
    <p:sldId id="283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 showGuides="1">
      <p:cViewPr varScale="1">
        <p:scale>
          <a:sx n="88" d="100"/>
          <a:sy n="88" d="100"/>
        </p:scale>
        <p:origin x="480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5/13/2014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5/13/2014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5/13/2014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5/13/2014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5/13/2014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5/13/2014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5/13/2014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5/13/2014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5/13/2014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5/13/2014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5/13/2014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5/13/2014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Rational Oblivious Transfer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KaRTIK</a:t>
            </a:r>
            <a:r>
              <a:rPr lang="en-US" dirty="0" smtClean="0"/>
              <a:t> </a:t>
            </a:r>
            <a:r>
              <a:rPr lang="en-US" dirty="0" err="1" smtClean="0"/>
              <a:t>nAYAk</a:t>
            </a:r>
            <a:r>
              <a:rPr lang="en-US" dirty="0" smtClean="0"/>
              <a:t>, XIONG fan</a:t>
            </a:r>
          </a:p>
        </p:txBody>
      </p:sp>
    </p:spTree>
    <p:extLst>
      <p:ext uri="{BB962C8B-B14F-4D97-AF65-F5344CB8AC3E}">
        <p14:creationId xmlns:p14="http://schemas.microsoft.com/office/powerpoint/2010/main" val="2715735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Applications in secure </a:t>
            </a:r>
            <a:r>
              <a:rPr lang="en-US" dirty="0"/>
              <a:t>c</a:t>
            </a:r>
            <a:r>
              <a:rPr lang="en-US" dirty="0" smtClean="0"/>
              <a:t>omputation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What is Secure Computation?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A </a:t>
            </a:r>
            <a:r>
              <a:rPr lang="en-US" dirty="0"/>
              <a:t>set of parties with private inputs wish to compute some joint function of their inputs.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Parties wish to preserve some security properties. e.g., privacy and correctness</a:t>
            </a:r>
            <a:r>
              <a:rPr lang="en-US" dirty="0" smtClean="0"/>
              <a:t>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Yao’s Garbled circuit - Yao [86]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Receiver uses 1 out of 2 OT to obliviously obtain keys corresponding to his inputs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GMW protocol – </a:t>
            </a:r>
            <a:r>
              <a:rPr lang="en-US" dirty="0" err="1" smtClean="0"/>
              <a:t>Goldreich</a:t>
            </a:r>
            <a:r>
              <a:rPr lang="en-US" dirty="0" smtClean="0"/>
              <a:t> et.al. [87]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To evaluate AND gate outputs (intermediate outputs of circuits)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4349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Rational cryptography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Cryptographic definitions allowed arbitrary deviations for adversaries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Rational Cryptography considers </a:t>
            </a:r>
            <a:r>
              <a:rPr lang="en-US" i="1" dirty="0" smtClean="0"/>
              <a:t>incentives </a:t>
            </a:r>
            <a:r>
              <a:rPr lang="en-US" dirty="0" smtClean="0"/>
              <a:t>while defining adversaries’ actions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The protocols under this model tend to be more efficient</a:t>
            </a:r>
            <a:endParaRPr lang="en-US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Helps to circumvent </a:t>
            </a:r>
            <a:r>
              <a:rPr lang="en-US" dirty="0"/>
              <a:t>some lower </a:t>
            </a:r>
            <a:r>
              <a:rPr lang="en-US" dirty="0" smtClean="0"/>
              <a:t>bounds (Rational Fairness - </a:t>
            </a:r>
            <a:r>
              <a:rPr lang="en-US" dirty="0" err="1" smtClean="0"/>
              <a:t>Groce</a:t>
            </a:r>
            <a:r>
              <a:rPr lang="en-US" dirty="0" smtClean="0"/>
              <a:t> et. al.)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615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Bayesian games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Information </a:t>
            </a:r>
            <a:r>
              <a:rPr lang="en-US" dirty="0"/>
              <a:t>about characteristics of the other players </a:t>
            </a:r>
            <a:r>
              <a:rPr lang="en-US" dirty="0" smtClean="0"/>
              <a:t>is incomplete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Players cannot compute their own payoffs and play based on “belief” about other players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G = &lt;N, &lt;A</a:t>
            </a:r>
            <a:r>
              <a:rPr lang="en-US" baseline="-25000" dirty="0" smtClean="0"/>
              <a:t>i</a:t>
            </a:r>
            <a:r>
              <a:rPr lang="en-US" dirty="0" smtClean="0"/>
              <a:t>, </a:t>
            </a:r>
            <a:r>
              <a:rPr lang="en-US" dirty="0" err="1" smtClean="0"/>
              <a:t>u</a:t>
            </a:r>
            <a:r>
              <a:rPr lang="en-US" baseline="-25000" dirty="0" err="1" smtClean="0"/>
              <a:t>i</a:t>
            </a:r>
            <a:r>
              <a:rPr lang="en-US" dirty="0" smtClean="0"/>
              <a:t>, T</a:t>
            </a:r>
            <a:r>
              <a:rPr lang="en-US" baseline="-25000" dirty="0" smtClean="0"/>
              <a:t>i</a:t>
            </a:r>
            <a:r>
              <a:rPr lang="en-US" dirty="0" smtClean="0"/>
              <a:t>, p</a:t>
            </a:r>
            <a:r>
              <a:rPr lang="en-US" baseline="-25000" dirty="0" smtClean="0"/>
              <a:t>i</a:t>
            </a:r>
            <a:r>
              <a:rPr lang="en-US" dirty="0" smtClean="0"/>
              <a:t>&gt;</a:t>
            </a:r>
            <a:r>
              <a:rPr lang="en-US" baseline="-25000" dirty="0" err="1" smtClean="0"/>
              <a:t>i</a:t>
            </a:r>
            <a:r>
              <a:rPr lang="en-US" baseline="-25000" dirty="0" smtClean="0"/>
              <a:t> </a:t>
            </a:r>
            <a:r>
              <a:rPr lang="el-GR" baseline="-25000" dirty="0" smtClean="0"/>
              <a:t>ϵ</a:t>
            </a:r>
            <a:r>
              <a:rPr lang="en-US" baseline="-25000" dirty="0" smtClean="0"/>
              <a:t> N</a:t>
            </a:r>
            <a:r>
              <a:rPr lang="en-US" dirty="0" smtClean="0"/>
              <a:t> &gt;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N: set of players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T</a:t>
            </a:r>
            <a:r>
              <a:rPr lang="en-US" baseline="-25000" dirty="0" smtClean="0"/>
              <a:t>i</a:t>
            </a:r>
            <a:r>
              <a:rPr lang="en-US" dirty="0" smtClean="0"/>
              <a:t>: type of the player </a:t>
            </a:r>
            <a:r>
              <a:rPr lang="en-US" dirty="0" err="1" smtClean="0"/>
              <a:t>i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A</a:t>
            </a:r>
            <a:r>
              <a:rPr lang="en-US" baseline="-25000" dirty="0" smtClean="0"/>
              <a:t>i</a:t>
            </a:r>
            <a:r>
              <a:rPr lang="en-US" dirty="0" smtClean="0"/>
              <a:t>: available actions for player </a:t>
            </a:r>
            <a:r>
              <a:rPr lang="en-US" dirty="0" err="1" smtClean="0"/>
              <a:t>i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err="1" smtClean="0"/>
              <a:t>u</a:t>
            </a:r>
            <a:r>
              <a:rPr lang="en-US" baseline="-25000" dirty="0" err="1" smtClean="0"/>
              <a:t>i</a:t>
            </a:r>
            <a:r>
              <a:rPr lang="en-US" dirty="0" smtClean="0"/>
              <a:t>: payoff function of player </a:t>
            </a:r>
            <a:r>
              <a:rPr lang="en-US" dirty="0" err="1" smtClean="0"/>
              <a:t>i</a:t>
            </a:r>
            <a:r>
              <a:rPr lang="en-US" dirty="0" smtClean="0"/>
              <a:t> (depends on A</a:t>
            </a:r>
            <a:r>
              <a:rPr lang="en-US" baseline="-25000" dirty="0" smtClean="0"/>
              <a:t>i</a:t>
            </a:r>
            <a:r>
              <a:rPr lang="en-US" dirty="0" smtClean="0"/>
              <a:t> and T</a:t>
            </a:r>
            <a:r>
              <a:rPr lang="en-US" baseline="-25000" dirty="0" smtClean="0"/>
              <a:t>i</a:t>
            </a:r>
            <a:r>
              <a:rPr lang="en-US" dirty="0" smtClean="0"/>
              <a:t>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p</a:t>
            </a:r>
            <a:r>
              <a:rPr lang="en-US" baseline="-25000" dirty="0" smtClean="0"/>
              <a:t>i</a:t>
            </a:r>
            <a:r>
              <a:rPr lang="en-US" dirty="0" smtClean="0"/>
              <a:t>: view of the distribution over types of the other players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Each player plays action A</a:t>
            </a:r>
            <a:r>
              <a:rPr lang="en-US" baseline="-25000" dirty="0" smtClean="0"/>
              <a:t>i</a:t>
            </a:r>
            <a:r>
              <a:rPr lang="en-US" dirty="0" smtClean="0"/>
              <a:t> conditioned on his belief about the type of other players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767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154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learnt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One cannot use Game Theory as a tool!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It is not easy to assign utilities to players and have an interpretation for these utilities.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5083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What is oblivious transfer?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A 1 out of 2 oblivious transfer protocol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Applications and motivation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Define rational oblivious transfer using ideal world/real world paradigm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Bayesian Game for efficient 1 out of 2 Oblivious Transfer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8325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Oblivious transfer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2537" y="2443795"/>
            <a:ext cx="1342047" cy="241810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2695" y="2419519"/>
            <a:ext cx="1552661" cy="235659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014917" y="4960418"/>
            <a:ext cx="17410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Private database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72128" y="5342083"/>
            <a:ext cx="16161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(m</a:t>
            </a:r>
            <a:r>
              <a:rPr lang="en-US" baseline="-25000" dirty="0" smtClean="0"/>
              <a:t>0</a:t>
            </a:r>
            <a:r>
              <a:rPr lang="en-US" dirty="0" smtClean="0"/>
              <a:t>, m</a:t>
            </a:r>
            <a:r>
              <a:rPr lang="en-US" baseline="-25000" dirty="0" smtClean="0"/>
              <a:t>1</a:t>
            </a:r>
            <a:r>
              <a:rPr lang="en-US" dirty="0" smtClean="0"/>
              <a:t> … </a:t>
            </a:r>
            <a:r>
              <a:rPr lang="en-US" dirty="0"/>
              <a:t>m</a:t>
            </a:r>
            <a:r>
              <a:rPr lang="en-US" baseline="-25000" dirty="0" smtClean="0"/>
              <a:t>n-1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974068" y="5049430"/>
            <a:ext cx="1373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Organization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3713844" y="3652846"/>
            <a:ext cx="476660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199768" y="3228721"/>
            <a:ext cx="34957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Info related to wearable computing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8283" y="2235215"/>
            <a:ext cx="732413" cy="773102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466725" y="1737360"/>
            <a:ext cx="3529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Sell this information to a third party</a:t>
            </a:r>
            <a:endParaRPr lang="en-US" dirty="0"/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3713844" y="4133850"/>
            <a:ext cx="4766609" cy="95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8917424" y="5397388"/>
            <a:ext cx="15552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Indices </a:t>
            </a:r>
            <a:r>
              <a:rPr lang="el-GR" dirty="0" smtClean="0"/>
              <a:t>σ</a:t>
            </a:r>
            <a:r>
              <a:rPr lang="en-US" baseline="-25000" dirty="0" smtClean="0"/>
              <a:t>1</a:t>
            </a:r>
            <a:r>
              <a:rPr lang="en-US" dirty="0" smtClean="0"/>
              <a:t>…</a:t>
            </a:r>
            <a:r>
              <a:rPr lang="el-GR" dirty="0"/>
              <a:t> </a:t>
            </a:r>
            <a:r>
              <a:rPr lang="el-GR" dirty="0" smtClean="0"/>
              <a:t>σ</a:t>
            </a:r>
            <a:r>
              <a:rPr lang="en-US" baseline="-25000" dirty="0" smtClean="0"/>
              <a:t>k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615871" y="3738521"/>
            <a:ext cx="13227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(m</a:t>
            </a:r>
            <a:r>
              <a:rPr lang="el-GR" baseline="-25000" dirty="0" smtClean="0"/>
              <a:t>σ</a:t>
            </a:r>
            <a:r>
              <a:rPr lang="en-US" baseline="-25000" dirty="0" smtClean="0"/>
              <a:t>1</a:t>
            </a:r>
            <a:r>
              <a:rPr lang="en-US" dirty="0" smtClean="0"/>
              <a:t>,…,m</a:t>
            </a:r>
            <a:r>
              <a:rPr lang="el-GR" baseline="-25000" dirty="0" smtClean="0"/>
              <a:t>σ</a:t>
            </a:r>
            <a:r>
              <a:rPr lang="en-US" baseline="-25000" dirty="0" smtClean="0"/>
              <a:t>k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3969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Oblivious transfer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2535" y="2884064"/>
            <a:ext cx="1342047" cy="241810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2695" y="2914819"/>
            <a:ext cx="1552661" cy="235659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453455" y="5357198"/>
            <a:ext cx="792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(x</a:t>
            </a:r>
            <a:r>
              <a:rPr lang="en-US" baseline="-25000" dirty="0" smtClean="0"/>
              <a:t>0</a:t>
            </a:r>
            <a:r>
              <a:rPr lang="en-US" dirty="0" smtClean="0"/>
              <a:t>, x</a:t>
            </a:r>
            <a:r>
              <a:rPr lang="en-US" baseline="-25000" dirty="0" smtClean="0"/>
              <a:t>1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867996" y="5357198"/>
            <a:ext cx="10711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σ</a:t>
            </a:r>
            <a:r>
              <a:rPr lang="en-US" dirty="0" smtClean="0"/>
              <a:t> = 0 or 1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3555356" y="4588416"/>
            <a:ext cx="5177179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923709" y="4164897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r>
              <a:rPr lang="el-GR" baseline="-25000" dirty="0" smtClean="0"/>
              <a:t>σ</a:t>
            </a:r>
            <a:endParaRPr lang="en-US" baseline="-25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Bob does not know </a:t>
            </a:r>
            <a:r>
              <a:rPr lang="el-GR" dirty="0"/>
              <a:t>σ</a:t>
            </a:r>
            <a:endParaRPr lang="en-US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Alice does not know x</a:t>
            </a:r>
            <a:r>
              <a:rPr lang="en-US" baseline="-25000" dirty="0" smtClean="0"/>
              <a:t>1-</a:t>
            </a:r>
            <a:r>
              <a:rPr lang="el-GR" baseline="-25000" dirty="0" smtClean="0"/>
              <a:t>σ</a:t>
            </a:r>
            <a:endParaRPr lang="en-US" baseline="-25000" dirty="0" smtClean="0"/>
          </a:p>
          <a:p>
            <a:pPr lvl="1">
              <a:buFont typeface="Wingdings" panose="05000000000000000000" pitchFamily="2" charset="2"/>
              <a:buChar char="ü"/>
            </a:pP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3555356" y="3962400"/>
            <a:ext cx="5177179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567661" y="3575238"/>
            <a:ext cx="11498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Protocol </a:t>
            </a:r>
            <a:r>
              <a:rPr lang="el-GR" dirty="0" smtClean="0"/>
              <a:t>π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907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Fully honest sender/receiver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Bob receives </a:t>
            </a:r>
            <a:r>
              <a:rPr lang="el-GR" dirty="0"/>
              <a:t>σ</a:t>
            </a:r>
            <a:r>
              <a:rPr lang="en-US" dirty="0" smtClean="0"/>
              <a:t>, sends x</a:t>
            </a:r>
            <a:r>
              <a:rPr lang="el-GR" baseline="-25000" dirty="0" smtClean="0"/>
              <a:t>σ</a:t>
            </a:r>
            <a:r>
              <a:rPr lang="en-US" dirty="0" smtClean="0"/>
              <a:t> and then forgets </a:t>
            </a:r>
            <a:r>
              <a:rPr lang="el-GR" dirty="0"/>
              <a:t>σ</a:t>
            </a:r>
            <a:endParaRPr lang="en-US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Bob sends all its messages to Alice and Alice just picks the value she wants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6367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1 out of 2 Oblivious transfer protocol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314575" y="1914525"/>
            <a:ext cx="8210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m</a:t>
            </a:r>
            <a:r>
              <a:rPr lang="en-US" baseline="-25000" dirty="0" smtClean="0">
                <a:solidFill>
                  <a:srgbClr val="C00000"/>
                </a:solidFill>
              </a:rPr>
              <a:t>0</a:t>
            </a:r>
            <a:r>
              <a:rPr lang="en-US" dirty="0" smtClean="0">
                <a:solidFill>
                  <a:srgbClr val="C00000"/>
                </a:solidFill>
              </a:rPr>
              <a:t>, m</a:t>
            </a:r>
            <a:r>
              <a:rPr lang="en-US" baseline="-25000" dirty="0" smtClean="0">
                <a:solidFill>
                  <a:srgbClr val="C00000"/>
                </a:solidFill>
              </a:rPr>
              <a:t>1</a:t>
            </a:r>
            <a:endParaRPr lang="en-US" baseline="-25000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43174" y="2314456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d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10100" y="2314456"/>
            <a:ext cx="559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N, e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200900" y="2314456"/>
            <a:ext cx="559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N, e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220200" y="1914525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>
                <a:solidFill>
                  <a:srgbClr val="C00000"/>
                </a:solidFill>
              </a:rPr>
              <a:t>σ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72322" y="2672536"/>
            <a:ext cx="612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r</a:t>
            </a:r>
            <a:r>
              <a:rPr lang="en-US" baseline="-25000" dirty="0" smtClean="0">
                <a:solidFill>
                  <a:schemeClr val="tx2">
                    <a:lumMod val="75000"/>
                  </a:schemeClr>
                </a:solidFill>
              </a:rPr>
              <a:t>0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, r</a:t>
            </a:r>
            <a:r>
              <a:rPr lang="en-US" baseline="-25000" dirty="0" smtClean="0">
                <a:solidFill>
                  <a:schemeClr val="tx2">
                    <a:lumMod val="75000"/>
                  </a:schemeClr>
                </a:solidFill>
              </a:rPr>
              <a:t>1</a:t>
            </a:r>
            <a:endParaRPr lang="en-US" baseline="-25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200213" y="2685812"/>
            <a:ext cx="612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r</a:t>
            </a:r>
            <a:r>
              <a:rPr lang="en-US" baseline="-25000" dirty="0" smtClean="0">
                <a:solidFill>
                  <a:schemeClr val="tx2">
                    <a:lumMod val="75000"/>
                  </a:schemeClr>
                </a:solidFill>
              </a:rPr>
              <a:t>0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, r</a:t>
            </a:r>
            <a:r>
              <a:rPr lang="en-US" baseline="-25000" dirty="0" smtClean="0">
                <a:solidFill>
                  <a:schemeClr val="tx2">
                    <a:lumMod val="75000"/>
                  </a:schemeClr>
                </a:solidFill>
              </a:rPr>
              <a:t>1</a:t>
            </a:r>
            <a:endParaRPr lang="en-US" baseline="-25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526694" y="1914525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k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000875" y="3248085"/>
            <a:ext cx="18908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v = (r</a:t>
            </a:r>
            <a:r>
              <a:rPr lang="el-GR" baseline="-25000" dirty="0" smtClean="0">
                <a:solidFill>
                  <a:schemeClr val="tx2">
                    <a:lumMod val="75000"/>
                  </a:schemeClr>
                </a:solidFill>
              </a:rPr>
              <a:t>σ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+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k</a:t>
            </a:r>
            <a:r>
              <a:rPr lang="en-US" baseline="30000" dirty="0" err="1" smtClean="0">
                <a:solidFill>
                  <a:schemeClr val="tx2">
                    <a:lumMod val="75000"/>
                  </a:schemeClr>
                </a:solidFill>
              </a:rPr>
              <a:t>e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) mod N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745553" y="3257550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v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674649" y="3688914"/>
            <a:ext cx="2044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k</a:t>
            </a:r>
            <a:r>
              <a:rPr lang="en-US" baseline="-25000" dirty="0">
                <a:solidFill>
                  <a:srgbClr val="C00000"/>
                </a:solidFill>
              </a:rPr>
              <a:t>0</a:t>
            </a:r>
            <a:r>
              <a:rPr lang="en-US" dirty="0" smtClean="0">
                <a:solidFill>
                  <a:srgbClr val="C00000"/>
                </a:solidFill>
              </a:rPr>
              <a:t> = (v – r</a:t>
            </a:r>
            <a:r>
              <a:rPr lang="en-US" baseline="-25000" dirty="0" smtClean="0">
                <a:solidFill>
                  <a:srgbClr val="C00000"/>
                </a:solidFill>
              </a:rPr>
              <a:t>0</a:t>
            </a:r>
            <a:r>
              <a:rPr lang="en-US" dirty="0" smtClean="0">
                <a:solidFill>
                  <a:srgbClr val="C00000"/>
                </a:solidFill>
              </a:rPr>
              <a:t>)</a:t>
            </a:r>
            <a:r>
              <a:rPr lang="en-US" baseline="30000" dirty="0" smtClean="0">
                <a:solidFill>
                  <a:srgbClr val="C00000"/>
                </a:solidFill>
              </a:rPr>
              <a:t>d</a:t>
            </a:r>
            <a:r>
              <a:rPr lang="en-US" dirty="0" smtClean="0">
                <a:solidFill>
                  <a:srgbClr val="C00000"/>
                </a:solidFill>
              </a:rPr>
              <a:t> mod N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674649" y="3993714"/>
            <a:ext cx="1976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k</a:t>
            </a:r>
            <a:r>
              <a:rPr lang="en-US" baseline="-25000" dirty="0" smtClean="0">
                <a:solidFill>
                  <a:srgbClr val="C00000"/>
                </a:solidFill>
              </a:rPr>
              <a:t>1</a:t>
            </a:r>
            <a:r>
              <a:rPr lang="en-US" dirty="0" smtClean="0">
                <a:solidFill>
                  <a:srgbClr val="C00000"/>
                </a:solidFill>
              </a:rPr>
              <a:t> = (v – r</a:t>
            </a:r>
            <a:r>
              <a:rPr lang="en-US" baseline="-25000" dirty="0">
                <a:solidFill>
                  <a:srgbClr val="C00000"/>
                </a:solidFill>
              </a:rPr>
              <a:t>1</a:t>
            </a:r>
            <a:r>
              <a:rPr lang="en-US" dirty="0" smtClean="0">
                <a:solidFill>
                  <a:srgbClr val="C00000"/>
                </a:solidFill>
              </a:rPr>
              <a:t>)</a:t>
            </a:r>
            <a:r>
              <a:rPr lang="en-US" baseline="30000" dirty="0" smtClean="0">
                <a:solidFill>
                  <a:srgbClr val="C00000"/>
                </a:solidFill>
              </a:rPr>
              <a:t>d</a:t>
            </a:r>
            <a:r>
              <a:rPr lang="en-US" dirty="0" smtClean="0">
                <a:solidFill>
                  <a:srgbClr val="C00000"/>
                </a:solidFill>
              </a:rPr>
              <a:t> mod N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185197" y="4298514"/>
            <a:ext cx="1386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m'</a:t>
            </a:r>
            <a:r>
              <a:rPr lang="en-US" baseline="-25000" dirty="0" smtClean="0">
                <a:solidFill>
                  <a:schemeClr val="tx2">
                    <a:lumMod val="75000"/>
                  </a:schemeClr>
                </a:solidFill>
              </a:rPr>
              <a:t>0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= m</a:t>
            </a:r>
            <a:r>
              <a:rPr lang="en-US" baseline="-25000" dirty="0" smtClean="0">
                <a:solidFill>
                  <a:schemeClr val="tx2">
                    <a:lumMod val="75000"/>
                  </a:schemeClr>
                </a:solidFill>
              </a:rPr>
              <a:t>0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+ k</a:t>
            </a:r>
            <a:r>
              <a:rPr lang="en-US" baseline="-25000" dirty="0" smtClean="0">
                <a:solidFill>
                  <a:schemeClr val="tx2">
                    <a:lumMod val="75000"/>
                  </a:schemeClr>
                </a:solidFill>
              </a:rPr>
              <a:t>0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185197" y="4612839"/>
            <a:ext cx="1386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m'</a:t>
            </a:r>
            <a:r>
              <a:rPr lang="en-US" baseline="-25000" dirty="0" smtClean="0">
                <a:solidFill>
                  <a:schemeClr val="tx2">
                    <a:lumMod val="75000"/>
                  </a:schemeClr>
                </a:solidFill>
              </a:rPr>
              <a:t>1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= m</a:t>
            </a:r>
            <a:r>
              <a:rPr lang="en-US" baseline="-25000" dirty="0" smtClean="0">
                <a:solidFill>
                  <a:schemeClr val="tx2">
                    <a:lumMod val="75000"/>
                  </a:schemeClr>
                </a:solidFill>
              </a:rPr>
              <a:t>1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+ k</a:t>
            </a:r>
            <a:r>
              <a:rPr lang="en-US" baseline="-25000" dirty="0">
                <a:solidFill>
                  <a:schemeClr val="tx2">
                    <a:lumMod val="75000"/>
                  </a:schemeClr>
                </a:solidFill>
              </a:rPr>
              <a:t>1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209716" y="4304348"/>
            <a:ext cx="498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m'</a:t>
            </a:r>
            <a:r>
              <a:rPr lang="en-US" baseline="-25000" dirty="0" smtClean="0">
                <a:solidFill>
                  <a:schemeClr val="tx2">
                    <a:lumMod val="75000"/>
                  </a:schemeClr>
                </a:solidFill>
              </a:rPr>
              <a:t>0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209716" y="4618673"/>
            <a:ext cx="498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m'</a:t>
            </a:r>
            <a:r>
              <a:rPr lang="en-US" baseline="-25000" dirty="0" smtClean="0">
                <a:solidFill>
                  <a:schemeClr val="tx2">
                    <a:lumMod val="75000"/>
                  </a:schemeClr>
                </a:solidFill>
              </a:rPr>
              <a:t>1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9036222" y="4915496"/>
            <a:ext cx="13051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m</a:t>
            </a:r>
            <a:r>
              <a:rPr lang="el-GR" baseline="-25000" dirty="0" smtClean="0">
                <a:solidFill>
                  <a:srgbClr val="C00000"/>
                </a:solidFill>
              </a:rPr>
              <a:t>σ</a:t>
            </a:r>
            <a:r>
              <a:rPr lang="en-US" dirty="0" smtClean="0">
                <a:solidFill>
                  <a:srgbClr val="C00000"/>
                </a:solidFill>
              </a:rPr>
              <a:t> = m'</a:t>
            </a:r>
            <a:r>
              <a:rPr lang="el-GR" baseline="-25000" dirty="0" smtClean="0">
                <a:solidFill>
                  <a:srgbClr val="C00000"/>
                </a:solidFill>
              </a:rPr>
              <a:t>σ</a:t>
            </a:r>
            <a:r>
              <a:rPr lang="en-US" dirty="0" smtClean="0">
                <a:solidFill>
                  <a:srgbClr val="C00000"/>
                </a:solidFill>
              </a:rPr>
              <a:t> - k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42875" y="1918216"/>
            <a:ext cx="16398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Input messages</a:t>
            </a:r>
            <a:endParaRPr lang="en-US" dirty="0"/>
          </a:p>
        </p:txBody>
      </p:sp>
      <p:cxnSp>
        <p:nvCxnSpPr>
          <p:cNvPr id="25" name="Straight Arrow Connector 24"/>
          <p:cNvCxnSpPr>
            <a:stCxn id="6" idx="3"/>
          </p:cNvCxnSpPr>
          <p:nvPr/>
        </p:nvCxnSpPr>
        <p:spPr>
          <a:xfrm>
            <a:off x="5169869" y="2499122"/>
            <a:ext cx="1850056" cy="228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1" idx="3"/>
          </p:cNvCxnSpPr>
          <p:nvPr/>
        </p:nvCxnSpPr>
        <p:spPr>
          <a:xfrm>
            <a:off x="5184990" y="2857202"/>
            <a:ext cx="1815885" cy="2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4" idx="1"/>
          </p:cNvCxnSpPr>
          <p:nvPr/>
        </p:nvCxnSpPr>
        <p:spPr>
          <a:xfrm flipH="1">
            <a:off x="5169869" y="3432751"/>
            <a:ext cx="1831006" cy="94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297789" y="2310289"/>
            <a:ext cx="1330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RSA key pair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9921915" y="1914525"/>
            <a:ext cx="2302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Choice bit </a:t>
            </a:r>
            <a:r>
              <a:rPr lang="el-GR" dirty="0" smtClean="0"/>
              <a:t>σ</a:t>
            </a:r>
            <a:r>
              <a:rPr lang="en-US" dirty="0" smtClean="0"/>
              <a:t>, random k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180975" y="2733675"/>
            <a:ext cx="16408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Random strings</a:t>
            </a:r>
            <a:endParaRPr lang="en-US" dirty="0"/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5572115" y="4673680"/>
            <a:ext cx="144781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2190750" y="5638800"/>
            <a:ext cx="14077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Sender (Bob)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8229599" y="5724525"/>
            <a:ext cx="16923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Receiver (Alice)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4185197" y="5526316"/>
            <a:ext cx="3514360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dirty="0" smtClean="0"/>
              <a:t>Involves exponentiations!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1558809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40" grpId="0"/>
      <p:bldP spid="41" grpId="0"/>
      <p:bldP spid="42" grpId="0"/>
      <p:bldP spid="45" grpId="0"/>
      <p:bldP spid="46" grpId="0"/>
      <p:bldP spid="4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of oblivious </a:t>
            </a:r>
            <a:r>
              <a:rPr lang="en-US" dirty="0"/>
              <a:t>t</a:t>
            </a:r>
            <a:r>
              <a:rPr lang="en-US" dirty="0" smtClean="0"/>
              <a:t>ransfer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How to exchange secrets – Rabin [81]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A randomized protocol for signing contracts – Even et. </a:t>
            </a:r>
            <a:r>
              <a:rPr lang="en-US" dirty="0"/>
              <a:t>a</a:t>
            </a:r>
            <a:r>
              <a:rPr lang="en-US" dirty="0" smtClean="0"/>
              <a:t>l. [85]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err="1"/>
              <a:t>Simulatable</a:t>
            </a:r>
            <a:r>
              <a:rPr lang="en-US" dirty="0"/>
              <a:t> Adaptive Oblivious </a:t>
            </a:r>
            <a:r>
              <a:rPr lang="en-US" dirty="0" smtClean="0"/>
              <a:t>Transfer – </a:t>
            </a:r>
            <a:r>
              <a:rPr lang="en-US" dirty="0" err="1" smtClean="0"/>
              <a:t>Camenisch</a:t>
            </a:r>
            <a:r>
              <a:rPr lang="en-US" dirty="0" smtClean="0"/>
              <a:t> et. </a:t>
            </a:r>
            <a:r>
              <a:rPr lang="en-US" dirty="0"/>
              <a:t>a</a:t>
            </a:r>
            <a:r>
              <a:rPr lang="en-US" dirty="0" smtClean="0"/>
              <a:t>l. [08]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Efficient Fully-</a:t>
            </a:r>
            <a:r>
              <a:rPr lang="en-US" dirty="0" err="1"/>
              <a:t>Simulatable</a:t>
            </a:r>
            <a:r>
              <a:rPr lang="en-US" dirty="0"/>
              <a:t> Oblivious </a:t>
            </a:r>
            <a:r>
              <a:rPr lang="en-US" dirty="0" smtClean="0"/>
              <a:t>Transfer – </a:t>
            </a:r>
            <a:r>
              <a:rPr lang="en-US" dirty="0" err="1" smtClean="0"/>
              <a:t>Lindell</a:t>
            </a:r>
            <a:r>
              <a:rPr lang="en-US" dirty="0" smtClean="0"/>
              <a:t> et. al. [08]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5105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Generalizations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1 out of n OT: The sender can have n messages instead of 2 messages (Brassard et. al. [87])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k out of n OT: The receiver can select k out of n messages (</a:t>
            </a:r>
            <a:r>
              <a:rPr lang="en-US" dirty="0" err="1" smtClean="0"/>
              <a:t>Ishai</a:t>
            </a:r>
            <a:r>
              <a:rPr lang="en-US" dirty="0" smtClean="0"/>
              <a:t> et. al. [03])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203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938</TotalTime>
  <Words>600</Words>
  <Application>Microsoft Office PowerPoint</Application>
  <PresentationFormat>Widescreen</PresentationFormat>
  <Paragraphs>87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Calibri</vt:lpstr>
      <vt:lpstr>Calibri Light</vt:lpstr>
      <vt:lpstr>Wingdings</vt:lpstr>
      <vt:lpstr>Retrospect</vt:lpstr>
      <vt:lpstr>Rational Oblivious Transfer</vt:lpstr>
      <vt:lpstr>What we learnt</vt:lpstr>
      <vt:lpstr>Outline</vt:lpstr>
      <vt:lpstr>Oblivious transfer</vt:lpstr>
      <vt:lpstr>Oblivious transfer</vt:lpstr>
      <vt:lpstr>Fully honest sender/receiver</vt:lpstr>
      <vt:lpstr>A 1 out of 2 Oblivious transfer protocol</vt:lpstr>
      <vt:lpstr>History of oblivious transfer</vt:lpstr>
      <vt:lpstr>Generalizations</vt:lpstr>
      <vt:lpstr>Applications in secure computation</vt:lpstr>
      <vt:lpstr>Rational cryptography</vt:lpstr>
      <vt:lpstr>Bayesian games</vt:lpstr>
      <vt:lpstr>Thank You!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Oblivious Transfer</dc:title>
  <dc:creator>kartik</dc:creator>
  <cp:lastModifiedBy>kartik</cp:lastModifiedBy>
  <cp:revision>74</cp:revision>
  <dcterms:created xsi:type="dcterms:W3CDTF">2014-05-11T15:04:39Z</dcterms:created>
  <dcterms:modified xsi:type="dcterms:W3CDTF">2014-05-14T00:07:34Z</dcterms:modified>
</cp:coreProperties>
</file>