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70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8934" autoAdjust="0"/>
  </p:normalViewPr>
  <p:slideViewPr>
    <p:cSldViewPr>
      <p:cViewPr>
        <p:scale>
          <a:sx n="76" d="100"/>
          <a:sy n="76" d="100"/>
        </p:scale>
        <p:origin x="-67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03F5-D4C4-400F-8B80-62F81C36BB3B}" type="datetimeFigureOut">
              <a:rPr lang="en-US" smtClean="0"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D6A2-7F08-4718-A407-DA8540D66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01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03F5-D4C4-400F-8B80-62F81C36BB3B}" type="datetimeFigureOut">
              <a:rPr lang="en-US" smtClean="0"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D6A2-7F08-4718-A407-DA8540D66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01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03F5-D4C4-400F-8B80-62F81C36BB3B}" type="datetimeFigureOut">
              <a:rPr lang="en-US" smtClean="0"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D6A2-7F08-4718-A407-DA8540D66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02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03F5-D4C4-400F-8B80-62F81C36BB3B}" type="datetimeFigureOut">
              <a:rPr lang="en-US" smtClean="0"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D6A2-7F08-4718-A407-DA8540D66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95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03F5-D4C4-400F-8B80-62F81C36BB3B}" type="datetimeFigureOut">
              <a:rPr lang="en-US" smtClean="0"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D6A2-7F08-4718-A407-DA8540D66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5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03F5-D4C4-400F-8B80-62F81C36BB3B}" type="datetimeFigureOut">
              <a:rPr lang="en-US" smtClean="0"/>
              <a:t>12/8/2010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D6A2-7F08-4718-A407-DA8540D66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53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03F5-D4C4-400F-8B80-62F81C36BB3B}" type="datetimeFigureOut">
              <a:rPr lang="en-US" smtClean="0"/>
              <a:t>12/8/2010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D6A2-7F08-4718-A407-DA8540D66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179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03F5-D4C4-400F-8B80-62F81C36BB3B}" type="datetimeFigureOut">
              <a:rPr lang="en-US" smtClean="0"/>
              <a:t>12/8/2010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D6A2-7F08-4718-A407-DA8540D66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13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03F5-D4C4-400F-8B80-62F81C36BB3B}" type="datetimeFigureOut">
              <a:rPr lang="en-US" smtClean="0"/>
              <a:t>12/8/2010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D6A2-7F08-4718-A407-DA8540D66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14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03F5-D4C4-400F-8B80-62F81C36BB3B}" type="datetimeFigureOut">
              <a:rPr lang="en-US" smtClean="0"/>
              <a:t>12/8/2010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D6A2-7F08-4718-A407-DA8540D66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35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E03F5-D4C4-400F-8B80-62F81C36BB3B}" type="datetimeFigureOut">
              <a:rPr lang="en-US" smtClean="0"/>
              <a:t>12/8/2010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D6A2-7F08-4718-A407-DA8540D66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884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E03F5-D4C4-400F-8B80-62F81C36BB3B}" type="datetimeFigureOut">
              <a:rPr lang="en-US" smtClean="0"/>
              <a:t>12/8/2010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1D6A2-7F08-4718-A407-DA8540D66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40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19.png"/><Relationship Id="rId4" Type="http://schemas.openxmlformats.org/officeDocument/2006/relationships/image" Target="../media/image3.png"/><Relationship Id="rId9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5" Type="http://schemas.openxmlformats.org/officeDocument/2006/relationships/image" Target="../media/image3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/>
              <a:t>Online Stochastic Matching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Barna</a:t>
            </a:r>
            <a:r>
              <a:rPr lang="en-US" dirty="0"/>
              <a:t> </a:t>
            </a:r>
            <a:r>
              <a:rPr lang="en-US" dirty="0" err="1" smtClean="0"/>
              <a:t>Saha</a:t>
            </a:r>
            <a:endParaRPr lang="en-US" dirty="0" smtClean="0"/>
          </a:p>
          <a:p>
            <a:r>
              <a:rPr lang="en-US" dirty="0" smtClean="0"/>
              <a:t>Vahid Liaghat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30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 CENA" pitchFamily="2" charset="0"/>
              </a:rPr>
              <a:t>Adaptive Algorithm - idea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8534400" cy="4525963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𝑦</m:t>
                    </m:r>
                  </m:oMath>
                </a14:m>
                <a:r>
                  <a:rPr lang="en-US" sz="2400" dirty="0" smtClean="0">
                    <a:latin typeface="Comic Sans MS" pitchFamily="66" charset="0"/>
                  </a:rPr>
                  <a:t> arrives!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Comic Sans MS" pitchFamily="66" charset="0"/>
                  </a:rPr>
                  <a:t>A Joint Distribution from which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Comic Sans MS" pitchFamily="66" charset="0"/>
                  </a:rPr>
                  <a:t> are chosen.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Comic Sans MS" pitchFamily="66" charset="0"/>
                  </a:rPr>
                  <a:t>(i) The probability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Comic Sans MS" pitchFamily="66" charset="0"/>
                  </a:rPr>
                  <a:t>(and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Comic Sans MS" pitchFamily="66" charset="0"/>
                  </a:rPr>
                  <a:t>) is equal to some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𝑧</m:t>
                    </m:r>
                  </m:oMath>
                </a14:m>
                <a:r>
                  <a:rPr lang="en-US" sz="2400" dirty="0" smtClean="0">
                    <a:latin typeface="Comic Sans MS" pitchFamily="66" charset="0"/>
                  </a:rPr>
                  <a:t>, is equal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𝑦</m:t>
                        </m:r>
                        <m:r>
                          <a:rPr lang="en-US" sz="2400" b="0" i="1" smtClean="0">
                            <a:latin typeface="Cambria Math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𝑧</m:t>
                        </m:r>
                        <m:r>
                          <a:rPr lang="en-US" sz="2400" b="0" i="1" smtClean="0">
                            <a:latin typeface="Cambria Math"/>
                          </a:rPr>
                          <m:t>)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Comic Sans MS" pitchFamily="66" charset="0"/>
                  </a:rPr>
                  <a:t>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Comic Sans MS" pitchFamily="66" charset="0"/>
                  </a:rPr>
                  <a:t>(ii) Given (i), the joint the distribution is such that the probability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Comic Sans MS" pitchFamily="66" charset="0"/>
                  </a:rPr>
                  <a:t> is minimized.</a:t>
                </a:r>
                <a:endParaRPr lang="en-US" sz="2400" dirty="0">
                  <a:latin typeface="Comic Sans MS" pitchFamily="66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8534400" cy="4525963"/>
              </a:xfrm>
              <a:blipFill rotWithShape="1">
                <a:blip r:embed="rId2"/>
                <a:stretch>
                  <a:fillRect l="-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972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 CENA" pitchFamily="2" charset="0"/>
              </a:rPr>
              <a:t>Adaptive </a:t>
            </a:r>
            <a:r>
              <a:rPr lang="en-US" dirty="0" smtClean="0">
                <a:latin typeface="AR CENA" pitchFamily="2" charset="0"/>
              </a:rPr>
              <a:t>Algorithm - partitions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36" y="2097900"/>
            <a:ext cx="8232928" cy="171519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659682" y="1371600"/>
                <a:ext cx="3824637" cy="4977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≥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≥…≥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≥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+1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9682" y="1371600"/>
                <a:ext cx="3824637" cy="497700"/>
              </a:xfrm>
              <a:prstGeom prst="rect">
                <a:avLst/>
              </a:prstGeom>
              <a:blipFill rotWithShape="1">
                <a:blip r:embed="rId3"/>
                <a:stretch>
                  <a:fillRect b="-97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767" y="3954070"/>
            <a:ext cx="7830467" cy="2525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072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 CENA" pitchFamily="2" charset="0"/>
              </a:rPr>
              <a:t>Adaptive </a:t>
            </a:r>
            <a:r>
              <a:rPr lang="en-US" dirty="0" smtClean="0">
                <a:latin typeface="AR CENA" pitchFamily="2" charset="0"/>
              </a:rPr>
              <a:t>Algorithm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37" y="1524000"/>
            <a:ext cx="7736127" cy="465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35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 CENA" pitchFamily="2" charset="0"/>
              </a:rPr>
              <a:t>Upper Bounds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>
                    <a:latin typeface="Comic Sans MS" pitchFamily="66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=1</m:t>
                    </m:r>
                  </m:oMath>
                </a14:m>
                <a:r>
                  <a:rPr lang="en-US" dirty="0" smtClean="0">
                    <a:latin typeface="Comic Sans MS" pitchFamily="66" charset="0"/>
                  </a:rPr>
                  <a:t>, no online algorithm can do better than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1−1/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>
                    <a:latin typeface="Comic Sans MS" pitchFamily="66" charset="0"/>
                  </a:rPr>
                  <a:t>.</a:t>
                </a:r>
              </a:p>
              <a:p>
                <a:r>
                  <a:rPr lang="en-US" dirty="0" smtClean="0">
                    <a:latin typeface="Comic Sans MS" pitchFamily="66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≤1</m:t>
                    </m:r>
                  </m:oMath>
                </a14:m>
                <a:r>
                  <a:rPr lang="en-US" dirty="0" smtClean="0">
                    <a:latin typeface="Comic Sans MS" pitchFamily="66" charset="0"/>
                  </a:rPr>
                  <a:t>, no online algorithm can do better than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0.823</m:t>
                    </m:r>
                  </m:oMath>
                </a14:m>
                <a:r>
                  <a:rPr lang="en-US" dirty="0" smtClean="0">
                    <a:latin typeface="Comic Sans MS" pitchFamily="66" charset="0"/>
                  </a:rPr>
                  <a:t>.</a:t>
                </a:r>
              </a:p>
              <a:p>
                <a:r>
                  <a:rPr lang="en-US" dirty="0">
                    <a:latin typeface="Comic Sans MS" pitchFamily="66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≪1</m:t>
                    </m:r>
                  </m:oMath>
                </a14:m>
                <a:r>
                  <a:rPr lang="en-US" dirty="0">
                    <a:latin typeface="Comic Sans MS" pitchFamily="66" charset="0"/>
                  </a:rPr>
                  <a:t>, no non-adaptive algorithm can do better than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1−1/</m:t>
                    </m:r>
                    <m:r>
                      <a:rPr lang="en-US" i="1" dirty="0">
                        <a:latin typeface="Cambria Math"/>
                      </a:rPr>
                      <m:t>𝑒</m:t>
                    </m:r>
                  </m:oMath>
                </a14:m>
                <a:r>
                  <a:rPr lang="en-US" dirty="0" smtClean="0">
                    <a:latin typeface="Comic Sans MS" pitchFamily="66" charset="0"/>
                  </a:rPr>
                  <a:t>.</a:t>
                </a:r>
                <a:endParaRPr lang="en-US" dirty="0">
                  <a:latin typeface="Comic Sans MS" pitchFamily="66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243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6049962"/>
          </a:xfrm>
        </p:spPr>
        <p:txBody>
          <a:bodyPr>
            <a:normAutofit/>
          </a:bodyPr>
          <a:lstStyle/>
          <a:p>
            <a:r>
              <a:rPr lang="en-US" sz="8800" dirty="0" smtClean="0">
                <a:latin typeface="AR CENA" pitchFamily="2" charset="0"/>
              </a:rPr>
              <a:t>Questions?</a:t>
            </a:r>
            <a:endParaRPr lang="en-US" sz="8800" dirty="0">
              <a:latin typeface="AR CEN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50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 CENA" pitchFamily="2" charset="0"/>
              </a:rPr>
              <a:t>References</a:t>
            </a:r>
            <a:endParaRPr lang="en-US" dirty="0">
              <a:latin typeface="AR CENA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[1] </a:t>
            </a:r>
            <a:r>
              <a:rPr lang="en-US" sz="2000" b="1" dirty="0"/>
              <a:t>R. M. Karp, U. V. </a:t>
            </a:r>
            <a:r>
              <a:rPr lang="en-US" sz="2000" b="1" dirty="0" err="1"/>
              <a:t>Vazirani</a:t>
            </a:r>
            <a:r>
              <a:rPr lang="en-US" sz="2000" b="1" dirty="0"/>
              <a:t>, and V. V. </a:t>
            </a:r>
            <a:r>
              <a:rPr lang="en-US" sz="2000" b="1" dirty="0" err="1"/>
              <a:t>Vazirani</a:t>
            </a:r>
            <a:r>
              <a:rPr lang="en-US" sz="2000" b="1" dirty="0"/>
              <a:t>. An optimal algorithm for online bipartite matching. In STOC, pages 352–358. ACM, 1990</a:t>
            </a:r>
            <a:r>
              <a:rPr lang="en-US" sz="2000" b="1" dirty="0" smtClean="0"/>
              <a:t>.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[2] </a:t>
            </a:r>
            <a:r>
              <a:rPr lang="en-US" sz="2000" b="1" dirty="0"/>
              <a:t>G. </a:t>
            </a:r>
            <a:r>
              <a:rPr lang="en-US" sz="2000" b="1" dirty="0" err="1"/>
              <a:t>Goel</a:t>
            </a:r>
            <a:r>
              <a:rPr lang="en-US" sz="2000" b="1" dirty="0"/>
              <a:t> and A. Mehta. Online budgeted matching in random input models with applications to </a:t>
            </a:r>
            <a:r>
              <a:rPr lang="en-US" sz="2000" b="1" dirty="0" err="1"/>
              <a:t>adwords</a:t>
            </a:r>
            <a:r>
              <a:rPr lang="en-US" sz="2000" b="1" dirty="0"/>
              <a:t>. In SODA, pages 982–991, 2008</a:t>
            </a:r>
            <a:r>
              <a:rPr lang="en-US" sz="2000" b="1" dirty="0" smtClean="0"/>
              <a:t>.</a:t>
            </a:r>
          </a:p>
          <a:p>
            <a:endParaRPr lang="en-US" sz="2000" b="1" dirty="0"/>
          </a:p>
          <a:p>
            <a:r>
              <a:rPr lang="en-US" sz="2000" b="1" dirty="0" smtClean="0"/>
              <a:t>[3] </a:t>
            </a:r>
            <a:r>
              <a:rPr lang="en-US" sz="2000" b="1" dirty="0"/>
              <a:t>B. </a:t>
            </a:r>
            <a:r>
              <a:rPr lang="en-US" sz="2000" b="1" dirty="0" err="1"/>
              <a:t>Bahmani</a:t>
            </a:r>
            <a:r>
              <a:rPr lang="en-US" sz="2000" b="1" dirty="0"/>
              <a:t> and M. </a:t>
            </a:r>
            <a:r>
              <a:rPr lang="en-US" sz="2000" b="1" dirty="0" err="1"/>
              <a:t>Kapralov</a:t>
            </a:r>
            <a:r>
              <a:rPr lang="en-US" sz="2000" b="1" dirty="0"/>
              <a:t>. Improved bounds for online stochastic matching. In ESA, pages 170–181, 2010</a:t>
            </a:r>
            <a:r>
              <a:rPr lang="en-US" sz="2000" b="1" dirty="0" smtClean="0"/>
              <a:t>.</a:t>
            </a:r>
          </a:p>
          <a:p>
            <a:endParaRPr lang="en-US" sz="2000" b="1" dirty="0"/>
          </a:p>
          <a:p>
            <a:r>
              <a:rPr lang="en-US" sz="2000" b="1" dirty="0"/>
              <a:t>[4] V. H. </a:t>
            </a:r>
            <a:r>
              <a:rPr lang="en-US" sz="2000" b="1" dirty="0" err="1"/>
              <a:t>Manshadi</a:t>
            </a:r>
            <a:r>
              <a:rPr lang="en-US" sz="2000" b="1" dirty="0"/>
              <a:t>, S. </a:t>
            </a:r>
            <a:r>
              <a:rPr lang="en-US" sz="2000" b="1" dirty="0" err="1"/>
              <a:t>Oveis</a:t>
            </a:r>
            <a:r>
              <a:rPr lang="en-US" sz="2000" b="1" dirty="0"/>
              <a:t> </a:t>
            </a:r>
            <a:r>
              <a:rPr lang="en-US" sz="2000" b="1" dirty="0" err="1"/>
              <a:t>Gharan</a:t>
            </a:r>
            <a:r>
              <a:rPr lang="en-US" sz="2000" b="1" dirty="0"/>
              <a:t>, A. </a:t>
            </a:r>
            <a:r>
              <a:rPr lang="en-US" sz="2000" b="1" dirty="0" err="1"/>
              <a:t>Saberi</a:t>
            </a:r>
            <a:r>
              <a:rPr lang="en-US" sz="2000" b="1" dirty="0"/>
              <a:t>. Online Stochastic Matching: Online Actions Based on Offline Statistics. In SODA, 2011.</a:t>
            </a: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80906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 CENA" pitchFamily="2" charset="0"/>
              </a:rPr>
              <a:t>Matching?</a:t>
            </a:r>
            <a:endParaRPr lang="en-US" dirty="0">
              <a:latin typeface="AR CENA" pitchFamily="2" charset="0"/>
            </a:endParaRPr>
          </a:p>
        </p:txBody>
      </p:sp>
      <p:sp>
        <p:nvSpPr>
          <p:cNvPr id="5" name="Can 4"/>
          <p:cNvSpPr/>
          <p:nvPr/>
        </p:nvSpPr>
        <p:spPr>
          <a:xfrm>
            <a:off x="2427110" y="4629090"/>
            <a:ext cx="609600" cy="4572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loud 5"/>
          <p:cNvSpPr/>
          <p:nvPr/>
        </p:nvSpPr>
        <p:spPr>
          <a:xfrm>
            <a:off x="2427110" y="2495490"/>
            <a:ext cx="381000" cy="304800"/>
          </a:xfrm>
          <a:prstGeom prst="cloud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3443284" y="4617608"/>
            <a:ext cx="609600" cy="4572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>
            <a:off x="4433884" y="4629090"/>
            <a:ext cx="609600" cy="4572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an 9"/>
          <p:cNvSpPr/>
          <p:nvPr/>
        </p:nvSpPr>
        <p:spPr>
          <a:xfrm>
            <a:off x="5424484" y="4631178"/>
            <a:ext cx="609600" cy="4572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an 10"/>
          <p:cNvSpPr/>
          <p:nvPr/>
        </p:nvSpPr>
        <p:spPr>
          <a:xfrm>
            <a:off x="6338884" y="4629090"/>
            <a:ext cx="609600" cy="4572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loud 11"/>
          <p:cNvSpPr/>
          <p:nvPr/>
        </p:nvSpPr>
        <p:spPr>
          <a:xfrm>
            <a:off x="2986084" y="2495490"/>
            <a:ext cx="381000" cy="304800"/>
          </a:xfrm>
          <a:prstGeom prst="cloud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loud 12"/>
          <p:cNvSpPr/>
          <p:nvPr/>
        </p:nvSpPr>
        <p:spPr>
          <a:xfrm>
            <a:off x="3519484" y="2495490"/>
            <a:ext cx="381000" cy="304800"/>
          </a:xfrm>
          <a:prstGeom prst="cloud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loud 13"/>
          <p:cNvSpPr/>
          <p:nvPr/>
        </p:nvSpPr>
        <p:spPr>
          <a:xfrm>
            <a:off x="4052884" y="2495490"/>
            <a:ext cx="381000" cy="304800"/>
          </a:xfrm>
          <a:prstGeom prst="cloud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loud 14"/>
          <p:cNvSpPr/>
          <p:nvPr/>
        </p:nvSpPr>
        <p:spPr>
          <a:xfrm>
            <a:off x="4586284" y="2495490"/>
            <a:ext cx="381000" cy="304800"/>
          </a:xfrm>
          <a:prstGeom prst="cloud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loud 15"/>
          <p:cNvSpPr/>
          <p:nvPr/>
        </p:nvSpPr>
        <p:spPr>
          <a:xfrm>
            <a:off x="5119684" y="2495490"/>
            <a:ext cx="381000" cy="304800"/>
          </a:xfrm>
          <a:prstGeom prst="cloud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loud 16"/>
          <p:cNvSpPr/>
          <p:nvPr/>
        </p:nvSpPr>
        <p:spPr>
          <a:xfrm>
            <a:off x="5653084" y="2495490"/>
            <a:ext cx="381000" cy="304800"/>
          </a:xfrm>
          <a:prstGeom prst="cloud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loud 17"/>
          <p:cNvSpPr/>
          <p:nvPr/>
        </p:nvSpPr>
        <p:spPr>
          <a:xfrm>
            <a:off x="6110284" y="2495490"/>
            <a:ext cx="381000" cy="304800"/>
          </a:xfrm>
          <a:prstGeom prst="cloud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loud 18"/>
          <p:cNvSpPr/>
          <p:nvPr/>
        </p:nvSpPr>
        <p:spPr>
          <a:xfrm>
            <a:off x="6643684" y="2495490"/>
            <a:ext cx="381000" cy="304800"/>
          </a:xfrm>
          <a:prstGeom prst="cloud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965218" y="2447835"/>
            <a:ext cx="12314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Adwords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28684" y="4629090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Bidders</a:t>
            </a:r>
            <a:endParaRPr lang="en-US" sz="2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512878" y="5010090"/>
                <a:ext cx="49827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𝒛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2878" y="5010090"/>
                <a:ext cx="498277" cy="40011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519484" y="5010090"/>
                <a:ext cx="49827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𝒛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484" y="5010090"/>
                <a:ext cx="498277" cy="4001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10084" y="5010090"/>
                <a:ext cx="49827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𝒛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0084" y="5010090"/>
                <a:ext cx="498277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415084" y="5010090"/>
                <a:ext cx="49827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𝒛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/>
                            </a:rPr>
                            <m:t>𝟓</m:t>
                          </m:r>
                        </m:sub>
                      </m:sSub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5084" y="5010090"/>
                <a:ext cx="498277" cy="400110"/>
              </a:xfrm>
              <a:prstGeom prst="rect">
                <a:avLst/>
              </a:prstGeom>
              <a:blipFill rotWithShape="1">
                <a:blip r:embed="rId5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500684" y="5010090"/>
                <a:ext cx="49827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𝒛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684" y="5010090"/>
                <a:ext cx="498277" cy="400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>
            <a:stCxn id="6" idx="1"/>
            <a:endCxn id="5" idx="1"/>
          </p:cNvCxnSpPr>
          <p:nvPr/>
        </p:nvCxnSpPr>
        <p:spPr>
          <a:xfrm>
            <a:off x="2617610" y="2799965"/>
            <a:ext cx="114300" cy="182912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6" idx="1"/>
            <a:endCxn id="8" idx="1"/>
          </p:cNvCxnSpPr>
          <p:nvPr/>
        </p:nvCxnSpPr>
        <p:spPr>
          <a:xfrm>
            <a:off x="2617610" y="2799965"/>
            <a:ext cx="1130474" cy="181764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2" idx="1"/>
            <a:endCxn id="8" idx="1"/>
          </p:cNvCxnSpPr>
          <p:nvPr/>
        </p:nvCxnSpPr>
        <p:spPr>
          <a:xfrm>
            <a:off x="3176584" y="2799965"/>
            <a:ext cx="571500" cy="181764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3" idx="1"/>
            <a:endCxn id="5" idx="1"/>
          </p:cNvCxnSpPr>
          <p:nvPr/>
        </p:nvCxnSpPr>
        <p:spPr>
          <a:xfrm flipH="1">
            <a:off x="2731910" y="2799965"/>
            <a:ext cx="978074" cy="182912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1"/>
            <a:endCxn id="11" idx="1"/>
          </p:cNvCxnSpPr>
          <p:nvPr/>
        </p:nvCxnSpPr>
        <p:spPr>
          <a:xfrm>
            <a:off x="3176584" y="2799965"/>
            <a:ext cx="3467100" cy="182912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4" idx="1"/>
            <a:endCxn id="5" idx="1"/>
          </p:cNvCxnSpPr>
          <p:nvPr/>
        </p:nvCxnSpPr>
        <p:spPr>
          <a:xfrm flipH="1">
            <a:off x="2731910" y="2799965"/>
            <a:ext cx="1511474" cy="182912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4" idx="1"/>
            <a:endCxn id="8" idx="1"/>
          </p:cNvCxnSpPr>
          <p:nvPr/>
        </p:nvCxnSpPr>
        <p:spPr>
          <a:xfrm flipH="1">
            <a:off x="3748084" y="2799965"/>
            <a:ext cx="495300" cy="181764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15" idx="1"/>
            <a:endCxn id="10" idx="1"/>
          </p:cNvCxnSpPr>
          <p:nvPr/>
        </p:nvCxnSpPr>
        <p:spPr>
          <a:xfrm>
            <a:off x="4776784" y="2799965"/>
            <a:ext cx="952500" cy="183121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5" idx="1"/>
            <a:endCxn id="9" idx="1"/>
          </p:cNvCxnSpPr>
          <p:nvPr/>
        </p:nvCxnSpPr>
        <p:spPr>
          <a:xfrm flipH="1">
            <a:off x="4738684" y="2799965"/>
            <a:ext cx="38100" cy="182912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6" idx="1"/>
            <a:endCxn id="5" idx="1"/>
          </p:cNvCxnSpPr>
          <p:nvPr/>
        </p:nvCxnSpPr>
        <p:spPr>
          <a:xfrm flipH="1">
            <a:off x="2731910" y="2799965"/>
            <a:ext cx="2578274" cy="182912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17" idx="1"/>
            <a:endCxn id="9" idx="1"/>
          </p:cNvCxnSpPr>
          <p:nvPr/>
        </p:nvCxnSpPr>
        <p:spPr>
          <a:xfrm flipH="1">
            <a:off x="4738684" y="2799965"/>
            <a:ext cx="1104900" cy="182912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8" idx="1"/>
            <a:endCxn id="11" idx="1"/>
          </p:cNvCxnSpPr>
          <p:nvPr/>
        </p:nvCxnSpPr>
        <p:spPr>
          <a:xfrm>
            <a:off x="6300784" y="2799965"/>
            <a:ext cx="342900" cy="182912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8" idx="1"/>
            <a:endCxn id="8" idx="1"/>
          </p:cNvCxnSpPr>
          <p:nvPr/>
        </p:nvCxnSpPr>
        <p:spPr>
          <a:xfrm flipH="1">
            <a:off x="3748084" y="2799965"/>
            <a:ext cx="2552700" cy="181764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19" idx="1"/>
            <a:endCxn id="11" idx="1"/>
          </p:cNvCxnSpPr>
          <p:nvPr/>
        </p:nvCxnSpPr>
        <p:spPr>
          <a:xfrm flipH="1">
            <a:off x="6643684" y="2799965"/>
            <a:ext cx="190500" cy="182912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19" idx="1"/>
            <a:endCxn id="8" idx="1"/>
          </p:cNvCxnSpPr>
          <p:nvPr/>
        </p:nvCxnSpPr>
        <p:spPr>
          <a:xfrm flipH="1">
            <a:off x="3748084" y="2799965"/>
            <a:ext cx="3086100" cy="181764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6" idx="1"/>
            <a:endCxn id="5" idx="1"/>
          </p:cNvCxnSpPr>
          <p:nvPr/>
        </p:nvCxnSpPr>
        <p:spPr>
          <a:xfrm>
            <a:off x="2617610" y="2799965"/>
            <a:ext cx="114300" cy="1829125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12" idx="1"/>
            <a:endCxn id="11" idx="1"/>
          </p:cNvCxnSpPr>
          <p:nvPr/>
        </p:nvCxnSpPr>
        <p:spPr>
          <a:xfrm>
            <a:off x="3176584" y="2799965"/>
            <a:ext cx="3467100" cy="1829125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4" idx="1"/>
            <a:endCxn id="8" idx="1"/>
          </p:cNvCxnSpPr>
          <p:nvPr/>
        </p:nvCxnSpPr>
        <p:spPr>
          <a:xfrm flipH="1">
            <a:off x="3748084" y="2799965"/>
            <a:ext cx="495300" cy="1817643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15" idx="1"/>
            <a:endCxn id="10" idx="1"/>
          </p:cNvCxnSpPr>
          <p:nvPr/>
        </p:nvCxnSpPr>
        <p:spPr>
          <a:xfrm>
            <a:off x="4776784" y="2799965"/>
            <a:ext cx="952500" cy="1831213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17" idx="1"/>
            <a:endCxn id="9" idx="1"/>
          </p:cNvCxnSpPr>
          <p:nvPr/>
        </p:nvCxnSpPr>
        <p:spPr>
          <a:xfrm flipH="1">
            <a:off x="4738684" y="2799965"/>
            <a:ext cx="1104900" cy="1829125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2427110" y="2095380"/>
                <a:ext cx="51911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110" y="2095380"/>
                <a:ext cx="519116" cy="400110"/>
              </a:xfrm>
              <a:prstGeom prst="rect">
                <a:avLst/>
              </a:prstGeom>
              <a:blipFill rotWithShape="1">
                <a:blip r:embed="rId7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2950713" y="2095380"/>
                <a:ext cx="51911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713" y="2095380"/>
                <a:ext cx="519116" cy="400110"/>
              </a:xfrm>
              <a:prstGeom prst="rect">
                <a:avLst/>
              </a:prstGeom>
              <a:blipFill rotWithShape="1">
                <a:blip r:embed="rId8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3519484" y="2114490"/>
                <a:ext cx="51911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C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C00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C000"/>
                              </a:solidFill>
                              <a:latin typeface="Cambria Math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n-US" sz="2000" b="1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484" y="2114490"/>
                <a:ext cx="519116" cy="400110"/>
              </a:xfrm>
              <a:prstGeom prst="rect">
                <a:avLst/>
              </a:prstGeom>
              <a:blipFill rotWithShape="1">
                <a:blip r:embed="rId9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4017513" y="2095380"/>
                <a:ext cx="51911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7513" y="2095380"/>
                <a:ext cx="519116" cy="400110"/>
              </a:xfrm>
              <a:prstGeom prst="rect">
                <a:avLst/>
              </a:prstGeom>
              <a:blipFill rotWithShape="1">
                <a:blip r:embed="rId10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4586284" y="2095380"/>
                <a:ext cx="51911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284" y="2095380"/>
                <a:ext cx="519116" cy="400110"/>
              </a:xfrm>
              <a:prstGeom prst="rect">
                <a:avLst/>
              </a:prstGeom>
              <a:blipFill rotWithShape="1">
                <a:blip r:embed="rId11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5119684" y="2114490"/>
                <a:ext cx="51911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C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C00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C000"/>
                              </a:solidFill>
                              <a:latin typeface="Cambria Math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n-US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9684" y="2114490"/>
                <a:ext cx="519116" cy="400110"/>
              </a:xfrm>
              <a:prstGeom prst="rect">
                <a:avLst/>
              </a:prstGeom>
              <a:blipFill rotWithShape="1">
                <a:blip r:embed="rId12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5617713" y="2095380"/>
                <a:ext cx="51911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7713" y="2095380"/>
                <a:ext cx="519116" cy="400110"/>
              </a:xfrm>
              <a:prstGeom prst="rect">
                <a:avLst/>
              </a:prstGeom>
              <a:blipFill rotWithShape="1">
                <a:blip r:embed="rId13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6125017" y="2095380"/>
                <a:ext cx="51911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5017" y="2095380"/>
                <a:ext cx="519116" cy="400110"/>
              </a:xfrm>
              <a:prstGeom prst="rect">
                <a:avLst/>
              </a:prstGeom>
              <a:blipFill rotWithShape="1">
                <a:blip r:embed="rId1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6643684" y="2095380"/>
                <a:ext cx="51911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3684" y="2095380"/>
                <a:ext cx="519116" cy="400110"/>
              </a:xfrm>
              <a:prstGeom prst="rect">
                <a:avLst/>
              </a:prstGeom>
              <a:blipFill rotWithShape="1">
                <a:blip r:embed="rId15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7" name="Straight Connector 96"/>
          <p:cNvCxnSpPr>
            <a:stCxn id="17" idx="1"/>
            <a:endCxn id="10" idx="1"/>
          </p:cNvCxnSpPr>
          <p:nvPr/>
        </p:nvCxnSpPr>
        <p:spPr>
          <a:xfrm flipH="1">
            <a:off x="5729284" y="2799965"/>
            <a:ext cx="114300" cy="183121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2491411" y="1459468"/>
                <a:ext cx="37314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Comic Sans MS" pitchFamily="66" charset="0"/>
                  </a:rPr>
                  <a:t>Adword Types: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dirty="0" smtClean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2000" b="1" i="1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sz="2000" b="1" i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solidFill>
                              <a:srgbClr val="FFC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FFC000"/>
                            </a:solidFill>
                            <a:latin typeface="Cambria Math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2000" dirty="0" smtClean="0">
                    <a:latin typeface="Comic Sans MS" pitchFamily="66" charset="0"/>
                  </a:rPr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𝒚</m:t>
                        </m:r>
                      </m:e>
                      <m:sub>
                        <m:r>
                          <a:rPr lang="en-US" sz="2000" b="1" i="1">
                            <a:latin typeface="Cambria Math"/>
                          </a:rPr>
                          <m:t>𝟒</m:t>
                        </m:r>
                      </m:sub>
                    </m:sSub>
                  </m:oMath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1411" y="1459468"/>
                <a:ext cx="3731406" cy="400110"/>
              </a:xfrm>
              <a:prstGeom prst="rect">
                <a:avLst/>
              </a:prstGeom>
              <a:blipFill rotWithShape="1">
                <a:blip r:embed="rId16"/>
                <a:stretch>
                  <a:fillRect l="-1797" t="-9091" b="-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1602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10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 CENA" pitchFamily="2" charset="0"/>
              </a:rPr>
              <a:t>Matching?</a:t>
            </a:r>
            <a:endParaRPr lang="en-US" dirty="0">
              <a:latin typeface="AR CENA" pitchFamily="2" charset="0"/>
            </a:endParaRPr>
          </a:p>
        </p:txBody>
      </p:sp>
      <p:sp>
        <p:nvSpPr>
          <p:cNvPr id="5" name="Can 4"/>
          <p:cNvSpPr/>
          <p:nvPr/>
        </p:nvSpPr>
        <p:spPr>
          <a:xfrm>
            <a:off x="2427110" y="4629090"/>
            <a:ext cx="609600" cy="4572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loud 5"/>
          <p:cNvSpPr/>
          <p:nvPr/>
        </p:nvSpPr>
        <p:spPr>
          <a:xfrm>
            <a:off x="2743200" y="2495490"/>
            <a:ext cx="381000" cy="304800"/>
          </a:xfrm>
          <a:prstGeom prst="cloud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n 7"/>
          <p:cNvSpPr/>
          <p:nvPr/>
        </p:nvSpPr>
        <p:spPr>
          <a:xfrm>
            <a:off x="3443284" y="4617608"/>
            <a:ext cx="609600" cy="4572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>
            <a:off x="4433884" y="4629090"/>
            <a:ext cx="609600" cy="4572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an 9"/>
          <p:cNvSpPr/>
          <p:nvPr/>
        </p:nvSpPr>
        <p:spPr>
          <a:xfrm>
            <a:off x="5424484" y="4631178"/>
            <a:ext cx="609600" cy="4572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an 10"/>
          <p:cNvSpPr/>
          <p:nvPr/>
        </p:nvSpPr>
        <p:spPr>
          <a:xfrm>
            <a:off x="6338884" y="4629090"/>
            <a:ext cx="609600" cy="4572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loud 11"/>
          <p:cNvSpPr/>
          <p:nvPr/>
        </p:nvSpPr>
        <p:spPr>
          <a:xfrm>
            <a:off x="3962400" y="2495490"/>
            <a:ext cx="381000" cy="304800"/>
          </a:xfrm>
          <a:prstGeom prst="cloud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loud 12"/>
          <p:cNvSpPr/>
          <p:nvPr/>
        </p:nvSpPr>
        <p:spPr>
          <a:xfrm>
            <a:off x="5181600" y="2495490"/>
            <a:ext cx="381000" cy="304800"/>
          </a:xfrm>
          <a:prstGeom prst="cloud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loud 14"/>
          <p:cNvSpPr/>
          <p:nvPr/>
        </p:nvSpPr>
        <p:spPr>
          <a:xfrm>
            <a:off x="6477000" y="2495490"/>
            <a:ext cx="381000" cy="304800"/>
          </a:xfrm>
          <a:prstGeom prst="cloud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85800" y="2447835"/>
            <a:ext cx="18950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Adword</a:t>
            </a:r>
            <a:r>
              <a:rPr lang="en-US" sz="2000" dirty="0">
                <a:latin typeface="Comic Sans MS" pitchFamily="66" charset="0"/>
              </a:rPr>
              <a:t> Types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28684" y="4629090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Bidders</a:t>
            </a:r>
            <a:endParaRPr lang="en-US" sz="2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512878" y="5010090"/>
                <a:ext cx="49827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𝒛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2878" y="5010090"/>
                <a:ext cx="498277" cy="40011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519484" y="5010090"/>
                <a:ext cx="49827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𝒛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484" y="5010090"/>
                <a:ext cx="498277" cy="4001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10084" y="5010090"/>
                <a:ext cx="49827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𝒛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0084" y="5010090"/>
                <a:ext cx="498277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415084" y="5010090"/>
                <a:ext cx="49827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𝒛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/>
                            </a:rPr>
                            <m:t>𝟓</m:t>
                          </m:r>
                        </m:sub>
                      </m:sSub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5084" y="5010090"/>
                <a:ext cx="498277" cy="400110"/>
              </a:xfrm>
              <a:prstGeom prst="rect">
                <a:avLst/>
              </a:prstGeom>
              <a:blipFill rotWithShape="1">
                <a:blip r:embed="rId5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500684" y="5010090"/>
                <a:ext cx="49827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𝒛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684" y="5010090"/>
                <a:ext cx="498277" cy="400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>
            <a:stCxn id="6" idx="1"/>
            <a:endCxn id="5" idx="1"/>
          </p:cNvCxnSpPr>
          <p:nvPr/>
        </p:nvCxnSpPr>
        <p:spPr>
          <a:xfrm flipH="1">
            <a:off x="2731910" y="2799965"/>
            <a:ext cx="201790" cy="182912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6" idx="1"/>
            <a:endCxn id="8" idx="1"/>
          </p:cNvCxnSpPr>
          <p:nvPr/>
        </p:nvCxnSpPr>
        <p:spPr>
          <a:xfrm>
            <a:off x="2933700" y="2799965"/>
            <a:ext cx="814384" cy="181764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2" idx="1"/>
            <a:endCxn id="8" idx="1"/>
          </p:cNvCxnSpPr>
          <p:nvPr/>
        </p:nvCxnSpPr>
        <p:spPr>
          <a:xfrm flipH="1">
            <a:off x="3748084" y="2799965"/>
            <a:ext cx="404816" cy="181764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3" idx="1"/>
            <a:endCxn id="5" idx="1"/>
          </p:cNvCxnSpPr>
          <p:nvPr/>
        </p:nvCxnSpPr>
        <p:spPr>
          <a:xfrm flipH="1">
            <a:off x="2731910" y="2799965"/>
            <a:ext cx="2640190" cy="182912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1"/>
            <a:endCxn id="11" idx="1"/>
          </p:cNvCxnSpPr>
          <p:nvPr/>
        </p:nvCxnSpPr>
        <p:spPr>
          <a:xfrm>
            <a:off x="4152900" y="2799965"/>
            <a:ext cx="2490784" cy="182912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15" idx="1"/>
            <a:endCxn id="10" idx="1"/>
          </p:cNvCxnSpPr>
          <p:nvPr/>
        </p:nvCxnSpPr>
        <p:spPr>
          <a:xfrm flipH="1">
            <a:off x="5729284" y="2799965"/>
            <a:ext cx="938216" cy="183121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5" idx="1"/>
            <a:endCxn id="9" idx="1"/>
          </p:cNvCxnSpPr>
          <p:nvPr/>
        </p:nvCxnSpPr>
        <p:spPr>
          <a:xfrm flipH="1">
            <a:off x="4738684" y="2799965"/>
            <a:ext cx="1928816" cy="182912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6" idx="1"/>
            <a:endCxn id="5" idx="1"/>
          </p:cNvCxnSpPr>
          <p:nvPr/>
        </p:nvCxnSpPr>
        <p:spPr>
          <a:xfrm flipH="1">
            <a:off x="2731910" y="2799965"/>
            <a:ext cx="201790" cy="1829125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12" idx="1"/>
            <a:endCxn id="11" idx="1"/>
          </p:cNvCxnSpPr>
          <p:nvPr/>
        </p:nvCxnSpPr>
        <p:spPr>
          <a:xfrm>
            <a:off x="4152900" y="2799965"/>
            <a:ext cx="2490784" cy="1829125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6" idx="1"/>
            <a:endCxn id="8" idx="1"/>
          </p:cNvCxnSpPr>
          <p:nvPr/>
        </p:nvCxnSpPr>
        <p:spPr>
          <a:xfrm>
            <a:off x="2933700" y="2799965"/>
            <a:ext cx="814384" cy="1817643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15" idx="1"/>
            <a:endCxn id="10" idx="1"/>
          </p:cNvCxnSpPr>
          <p:nvPr/>
        </p:nvCxnSpPr>
        <p:spPr>
          <a:xfrm flipH="1">
            <a:off x="5729284" y="2799965"/>
            <a:ext cx="938216" cy="1831213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15" idx="1"/>
            <a:endCxn id="9" idx="1"/>
          </p:cNvCxnSpPr>
          <p:nvPr/>
        </p:nvCxnSpPr>
        <p:spPr>
          <a:xfrm flipH="1">
            <a:off x="4738684" y="2799965"/>
            <a:ext cx="1928816" cy="1829125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2209800" y="2145268"/>
                <a:ext cx="12658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𝒏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2145268"/>
                <a:ext cx="1265859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3413169" y="2114490"/>
                <a:ext cx="138743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𝒏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n-US" sz="20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169" y="2114490"/>
                <a:ext cx="1387431" cy="400110"/>
              </a:xfrm>
              <a:prstGeom prst="rect">
                <a:avLst/>
              </a:prstGeom>
              <a:blipFill rotWithShape="1">
                <a:blip r:embed="rId8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4785338" y="2114490"/>
                <a:ext cx="138743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C000"/>
                          </a:solidFill>
                          <a:latin typeface="Cambria Math"/>
                        </a:rPr>
                        <m:t>𝒏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rgbClr val="FFC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C00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</m:e>
                      </m:d>
                      <m:r>
                        <a:rPr lang="en-US" sz="2000" b="1" i="1" smtClean="0">
                          <a:solidFill>
                            <a:srgbClr val="FFC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C000"/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US" sz="2000" b="1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5338" y="2114490"/>
                <a:ext cx="1387431" cy="400110"/>
              </a:xfrm>
              <a:prstGeom prst="rect">
                <a:avLst/>
              </a:prstGeom>
              <a:blipFill rotWithShape="1">
                <a:blip r:embed="rId9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6080169" y="2095380"/>
                <a:ext cx="138743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𝒏</m:t>
                      </m:r>
                      <m:d>
                        <m:d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000" b="1" i="1" smtClean="0">
                                  <a:latin typeface="Cambria Math"/>
                                </a:rPr>
                                <m:t>𝟒</m:t>
                              </m:r>
                            </m:sub>
                          </m:sSub>
                        </m:e>
                      </m:d>
                      <m:r>
                        <a:rPr lang="en-US" sz="2000" b="1" i="1" smtClean="0"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169" y="2095380"/>
                <a:ext cx="1387431" cy="400110"/>
              </a:xfrm>
              <a:prstGeom prst="rect">
                <a:avLst/>
              </a:prstGeom>
              <a:blipFill rotWithShape="1">
                <a:blip r:embed="rId10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444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 CENA" pitchFamily="2" charset="0"/>
              </a:rPr>
              <a:t>Offline LP Relaxation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286000" y="2344344"/>
                <a:ext cx="4419600" cy="21693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𝑂𝑃𝑇</m:t>
                      </m:r>
                      <m:r>
                        <a:rPr lang="en-US" i="1">
                          <a:latin typeface="Cambria Math"/>
                        </a:rPr>
                        <m:t>(</m:t>
                      </m:r>
                      <m:r>
                        <a:rPr lang="en-US" i="1">
                          <a:latin typeface="Cambria Math"/>
                        </a:rPr>
                        <m:t>𝜔</m:t>
                      </m:r>
                      <m:r>
                        <a:rPr lang="en-US" i="1">
                          <a:latin typeface="Cambria Math"/>
                        </a:rPr>
                        <m:t>)=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max</m:t>
                          </m:r>
                        </m:fName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𝑧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𝑦𝑧</m:t>
                                  </m:r>
                                </m:sub>
                              </m:sSub>
                            </m:e>
                          </m:nary>
                        </m:e>
                      </m:func>
                    </m:oMath>
                  </m:oMathPara>
                </a14:m>
                <a:endParaRPr lang="en-US" b="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∀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         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𝑦𝑧</m:t>
                              </m:r>
                            </m:sub>
                          </m:sSub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≤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∀</m:t>
                      </m:r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  <m:r>
                        <a:rPr lang="en-US" b="0" i="1" smtClean="0">
                          <a:latin typeface="Cambria Math"/>
                        </a:rPr>
                        <m:t>                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𝑦𝑧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≤1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344344"/>
                <a:ext cx="4419600" cy="216931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568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 CENA" pitchFamily="2" charset="0"/>
              </a:rPr>
              <a:t>Online Matching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Adversarial, Unknown Graph</a:t>
            </a:r>
          </a:p>
          <a:p>
            <a:pPr marL="0" indent="0">
              <a:buNone/>
            </a:pPr>
            <a:r>
              <a:rPr lang="en-US" sz="2000" dirty="0">
                <a:latin typeface="Comic Sans MS" pitchFamily="66" charset="0"/>
              </a:rPr>
              <a:t>	</a:t>
            </a:r>
            <a:r>
              <a:rPr lang="en-US" sz="2000" dirty="0" err="1" smtClean="0">
                <a:latin typeface="Comic Sans MS" pitchFamily="66" charset="0"/>
              </a:rPr>
              <a:t>Vazirani</a:t>
            </a:r>
            <a:r>
              <a:rPr lang="en-US" sz="2000" dirty="0" smtClean="0">
                <a:latin typeface="Comic Sans MS" pitchFamily="66" charset="0"/>
              </a:rPr>
              <a:t> et al.[1] 1-1/e</a:t>
            </a:r>
          </a:p>
          <a:p>
            <a:pPr marL="0" indent="0">
              <a:buNone/>
            </a:pPr>
            <a:r>
              <a:rPr lang="en-US" sz="2000" dirty="0">
                <a:latin typeface="Comic Sans MS" pitchFamily="66" charset="0"/>
              </a:rPr>
              <a:t>	</a:t>
            </a:r>
            <a:r>
              <a:rPr lang="en-US" sz="2000" dirty="0" smtClean="0">
                <a:latin typeface="Comic Sans MS" pitchFamily="66" charset="0"/>
              </a:rPr>
              <a:t>   can’t do better</a:t>
            </a:r>
          </a:p>
          <a:p>
            <a:r>
              <a:rPr lang="en-US" sz="2800" dirty="0" smtClean="0">
                <a:latin typeface="Comic Sans MS" pitchFamily="66" charset="0"/>
              </a:rPr>
              <a:t>Random Arrival, Unknown Graph</a:t>
            </a:r>
          </a:p>
          <a:p>
            <a:pPr marL="0" indent="0">
              <a:buNone/>
            </a:pPr>
            <a:r>
              <a:rPr lang="en-US" sz="2000" dirty="0">
                <a:latin typeface="Comic Sans MS" pitchFamily="66" charset="0"/>
              </a:rPr>
              <a:t>	</a:t>
            </a:r>
            <a:r>
              <a:rPr lang="en-US" sz="2000" dirty="0" err="1" smtClean="0">
                <a:latin typeface="Comic Sans MS" pitchFamily="66" charset="0"/>
              </a:rPr>
              <a:t>Goel</a:t>
            </a:r>
            <a:r>
              <a:rPr lang="en-US" sz="2000" dirty="0" smtClean="0">
                <a:latin typeface="Comic Sans MS" pitchFamily="66" charset="0"/>
              </a:rPr>
              <a:t> &amp; Mehta[2] 1-1/e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 pitchFamily="66" charset="0"/>
              </a:rPr>
              <a:t>          can’t do better than 0.83</a:t>
            </a:r>
          </a:p>
          <a:p>
            <a:r>
              <a:rPr lang="en-US" sz="2800" dirty="0" err="1" smtClean="0">
                <a:latin typeface="Comic Sans MS" pitchFamily="66" charset="0"/>
              </a:rPr>
              <a:t>i.i.d</a:t>
            </a:r>
            <a:r>
              <a:rPr lang="en-US" sz="2800" dirty="0" smtClean="0">
                <a:latin typeface="Comic Sans MS" pitchFamily="66" charset="0"/>
              </a:rPr>
              <a:t> Model: Known Graph and </a:t>
            </a:r>
            <a:r>
              <a:rPr lang="en-US" sz="2800" dirty="0">
                <a:latin typeface="Comic Sans MS" pitchFamily="66" charset="0"/>
              </a:rPr>
              <a:t>A</a:t>
            </a:r>
            <a:r>
              <a:rPr lang="en-US" sz="2800" dirty="0" smtClean="0">
                <a:latin typeface="Comic Sans MS" pitchFamily="66" charset="0"/>
              </a:rPr>
              <a:t>rrival Ratios</a:t>
            </a:r>
          </a:p>
          <a:p>
            <a:pPr lvl="1"/>
            <a:r>
              <a:rPr lang="en-US" sz="2000" dirty="0" smtClean="0">
                <a:latin typeface="Comic Sans MS" pitchFamily="66" charset="0"/>
              </a:rPr>
              <a:t>Integral: </a:t>
            </a:r>
            <a:r>
              <a:rPr lang="en-US" sz="2000" dirty="0" err="1" smtClean="0">
                <a:latin typeface="Comic Sans MS" pitchFamily="66" charset="0"/>
              </a:rPr>
              <a:t>Bahmani</a:t>
            </a:r>
            <a:r>
              <a:rPr lang="en-US" sz="2000" dirty="0" smtClean="0">
                <a:latin typeface="Comic Sans MS" pitchFamily="66" charset="0"/>
              </a:rPr>
              <a:t> et al.[3] 0.699 Can’t do better than 0.902</a:t>
            </a:r>
          </a:p>
          <a:p>
            <a:pPr lvl="1"/>
            <a:r>
              <a:rPr lang="en-US" sz="2000" dirty="0" smtClean="0">
                <a:latin typeface="Comic Sans MS" pitchFamily="66" charset="0"/>
              </a:rPr>
              <a:t>General: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Saberi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et al.[4] </a:t>
            </a:r>
            <a:r>
              <a:rPr lang="en-US" sz="2000" b="1" dirty="0" smtClean="0">
                <a:latin typeface="Comic Sans MS" pitchFamily="66" charset="0"/>
              </a:rPr>
              <a:t>0.702 </a:t>
            </a:r>
            <a:r>
              <a:rPr lang="en-US" sz="2000" dirty="0" smtClean="0">
                <a:latin typeface="Comic Sans MS" pitchFamily="66" charset="0"/>
              </a:rPr>
              <a:t>Can’t do better than 0.823</a:t>
            </a:r>
            <a:endParaRPr lang="en-US" sz="2000" dirty="0">
              <a:latin typeface="Comic Sans MS" pitchFamily="66" charset="0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6248400" y="1231857"/>
            <a:ext cx="2754490" cy="2336869"/>
            <a:chOff x="2315513" y="1904770"/>
            <a:chExt cx="4735690" cy="3505430"/>
          </a:xfrm>
        </p:grpSpPr>
        <p:sp>
          <p:nvSpPr>
            <p:cNvPr id="4" name="Can 3"/>
            <p:cNvSpPr/>
            <p:nvPr/>
          </p:nvSpPr>
          <p:spPr>
            <a:xfrm>
              <a:off x="2427110" y="4629090"/>
              <a:ext cx="609600" cy="457200"/>
            </a:xfrm>
            <a:prstGeom prst="can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Cloud 4"/>
            <p:cNvSpPr/>
            <p:nvPr/>
          </p:nvSpPr>
          <p:spPr>
            <a:xfrm>
              <a:off x="2427110" y="2495490"/>
              <a:ext cx="381000" cy="304800"/>
            </a:xfrm>
            <a:prstGeom prst="cloud">
              <a:avLst/>
            </a:prstGeom>
            <a:solidFill>
              <a:schemeClr val="bg2">
                <a:lumMod val="75000"/>
              </a:schemeClr>
            </a:solidFill>
            <a:ln w="19050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Can 5"/>
            <p:cNvSpPr/>
            <p:nvPr/>
          </p:nvSpPr>
          <p:spPr>
            <a:xfrm>
              <a:off x="3443284" y="4617608"/>
              <a:ext cx="609600" cy="457200"/>
            </a:xfrm>
            <a:prstGeom prst="can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an 6"/>
            <p:cNvSpPr/>
            <p:nvPr/>
          </p:nvSpPr>
          <p:spPr>
            <a:xfrm>
              <a:off x="4433884" y="4629090"/>
              <a:ext cx="609600" cy="457200"/>
            </a:xfrm>
            <a:prstGeom prst="can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an 7"/>
            <p:cNvSpPr/>
            <p:nvPr/>
          </p:nvSpPr>
          <p:spPr>
            <a:xfrm>
              <a:off x="5424484" y="4631178"/>
              <a:ext cx="609600" cy="457200"/>
            </a:xfrm>
            <a:prstGeom prst="can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Can 8"/>
            <p:cNvSpPr/>
            <p:nvPr/>
          </p:nvSpPr>
          <p:spPr>
            <a:xfrm>
              <a:off x="6338884" y="4629090"/>
              <a:ext cx="609600" cy="457200"/>
            </a:xfrm>
            <a:prstGeom prst="can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loud 9"/>
            <p:cNvSpPr/>
            <p:nvPr/>
          </p:nvSpPr>
          <p:spPr>
            <a:xfrm>
              <a:off x="2986084" y="2495490"/>
              <a:ext cx="381000" cy="304800"/>
            </a:xfrm>
            <a:prstGeom prst="cloud">
              <a:avLst/>
            </a:prstGeom>
            <a:solidFill>
              <a:schemeClr val="bg2">
                <a:lumMod val="75000"/>
              </a:schemeClr>
            </a:solidFill>
            <a:ln w="19050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loud 10"/>
            <p:cNvSpPr/>
            <p:nvPr/>
          </p:nvSpPr>
          <p:spPr>
            <a:xfrm>
              <a:off x="3519484" y="2495490"/>
              <a:ext cx="381000" cy="304800"/>
            </a:xfrm>
            <a:prstGeom prst="cloud">
              <a:avLst/>
            </a:prstGeom>
            <a:solidFill>
              <a:schemeClr val="bg2">
                <a:lumMod val="75000"/>
              </a:schemeClr>
            </a:solidFill>
            <a:ln w="19050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Cloud 11"/>
            <p:cNvSpPr/>
            <p:nvPr/>
          </p:nvSpPr>
          <p:spPr>
            <a:xfrm>
              <a:off x="4052884" y="2495490"/>
              <a:ext cx="381000" cy="304800"/>
            </a:xfrm>
            <a:prstGeom prst="cloud">
              <a:avLst/>
            </a:prstGeom>
            <a:solidFill>
              <a:schemeClr val="bg2">
                <a:lumMod val="75000"/>
              </a:schemeClr>
            </a:solidFill>
            <a:ln w="19050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Cloud 12"/>
            <p:cNvSpPr/>
            <p:nvPr/>
          </p:nvSpPr>
          <p:spPr>
            <a:xfrm>
              <a:off x="4586284" y="2495490"/>
              <a:ext cx="381000" cy="304800"/>
            </a:xfrm>
            <a:prstGeom prst="cloud">
              <a:avLst/>
            </a:prstGeom>
            <a:solidFill>
              <a:schemeClr val="bg2">
                <a:lumMod val="75000"/>
              </a:schemeClr>
            </a:solidFill>
            <a:ln w="19050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Cloud 13"/>
            <p:cNvSpPr/>
            <p:nvPr/>
          </p:nvSpPr>
          <p:spPr>
            <a:xfrm>
              <a:off x="5119684" y="2495490"/>
              <a:ext cx="381000" cy="304800"/>
            </a:xfrm>
            <a:prstGeom prst="cloud">
              <a:avLst/>
            </a:prstGeom>
            <a:solidFill>
              <a:schemeClr val="bg2">
                <a:lumMod val="75000"/>
              </a:schemeClr>
            </a:solidFill>
            <a:ln w="19050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Cloud 14"/>
            <p:cNvSpPr/>
            <p:nvPr/>
          </p:nvSpPr>
          <p:spPr>
            <a:xfrm>
              <a:off x="5653084" y="2495490"/>
              <a:ext cx="381000" cy="304800"/>
            </a:xfrm>
            <a:prstGeom prst="cloud">
              <a:avLst/>
            </a:prstGeom>
            <a:solidFill>
              <a:schemeClr val="bg2">
                <a:lumMod val="75000"/>
              </a:schemeClr>
            </a:solidFill>
            <a:ln w="19050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Cloud 15"/>
            <p:cNvSpPr/>
            <p:nvPr/>
          </p:nvSpPr>
          <p:spPr>
            <a:xfrm>
              <a:off x="6110284" y="2495490"/>
              <a:ext cx="381000" cy="304800"/>
            </a:xfrm>
            <a:prstGeom prst="cloud">
              <a:avLst/>
            </a:prstGeom>
            <a:solidFill>
              <a:schemeClr val="bg2">
                <a:lumMod val="75000"/>
              </a:schemeClr>
            </a:solidFill>
            <a:ln w="19050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Cloud 16"/>
            <p:cNvSpPr/>
            <p:nvPr/>
          </p:nvSpPr>
          <p:spPr>
            <a:xfrm>
              <a:off x="6643684" y="2495490"/>
              <a:ext cx="381000" cy="304800"/>
            </a:xfrm>
            <a:prstGeom prst="cloud">
              <a:avLst/>
            </a:prstGeom>
            <a:solidFill>
              <a:schemeClr val="bg2">
                <a:lumMod val="75000"/>
              </a:schemeClr>
            </a:solidFill>
            <a:ln w="19050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2512878" y="5010090"/>
                  <a:ext cx="49827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latin typeface="Cambria Math"/>
                              </a:rPr>
                              <m:t>𝒛</m:t>
                            </m:r>
                          </m:e>
                          <m:sub>
                            <m:r>
                              <a:rPr lang="en-US" sz="2000" b="1" i="1" smtClean="0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sz="2000" b="1" dirty="0"/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12878" y="5010090"/>
                  <a:ext cx="498277" cy="400110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r="-42553" b="-5348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3519484" y="5010090"/>
                  <a:ext cx="49827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latin typeface="Cambria Math"/>
                              </a:rPr>
                              <m:t>𝒛</m:t>
                            </m:r>
                          </m:e>
                          <m:sub>
                            <m:r>
                              <a:rPr lang="en-US" sz="2000" b="1" i="1" smtClean="0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sz="2000" b="1" dirty="0"/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19484" y="5010090"/>
                  <a:ext cx="498277" cy="40011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r="-42553" b="-5348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4510084" y="5010090"/>
                  <a:ext cx="49827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latin typeface="Cambria Math"/>
                              </a:rPr>
                              <m:t>𝒛</m:t>
                            </m:r>
                          </m:e>
                          <m:sub>
                            <m:r>
                              <a:rPr lang="en-US" sz="2000" b="1" i="1" smtClean="0"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en-US" sz="2000" b="1" dirty="0"/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10084" y="5010090"/>
                  <a:ext cx="498277" cy="40011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r="-41667" b="-5348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6415084" y="5010090"/>
                  <a:ext cx="49827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latin typeface="Cambria Math"/>
                              </a:rPr>
                              <m:t>𝒛</m:t>
                            </m:r>
                          </m:e>
                          <m:sub>
                            <m:r>
                              <a:rPr lang="en-US" sz="2000" b="1" i="1" smtClean="0">
                                <a:latin typeface="Cambria Math"/>
                              </a:rPr>
                              <m:t>𝟓</m:t>
                            </m:r>
                          </m:sub>
                        </m:sSub>
                      </m:oMath>
                    </m:oMathPara>
                  </a14:m>
                  <a:endParaRPr lang="en-US" sz="2000" b="1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15084" y="5010090"/>
                  <a:ext cx="498277" cy="40011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r="-41667" b="-5581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5500684" y="5010090"/>
                  <a:ext cx="49827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latin typeface="Cambria Math"/>
                              </a:rPr>
                              <m:t>𝒛</m:t>
                            </m:r>
                          </m:e>
                          <m:sub>
                            <m:r>
                              <a:rPr lang="en-US" sz="2000" b="1" i="1" smtClean="0">
                                <a:latin typeface="Cambria Math"/>
                              </a:rPr>
                              <m:t>𝟒</m:t>
                            </m:r>
                          </m:sub>
                        </m:sSub>
                      </m:oMath>
                    </m:oMathPara>
                  </a14:m>
                  <a:endParaRPr lang="en-US" sz="2000" b="1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00684" y="5010090"/>
                  <a:ext cx="498277" cy="40011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r="-42553" b="-5348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3" name="Straight Connector 22"/>
            <p:cNvCxnSpPr>
              <a:stCxn id="5" idx="1"/>
              <a:endCxn id="4" idx="1"/>
            </p:cNvCxnSpPr>
            <p:nvPr/>
          </p:nvCxnSpPr>
          <p:spPr>
            <a:xfrm>
              <a:off x="2617610" y="2799965"/>
              <a:ext cx="114300" cy="182912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5" idx="1"/>
              <a:endCxn id="6" idx="1"/>
            </p:cNvCxnSpPr>
            <p:nvPr/>
          </p:nvCxnSpPr>
          <p:spPr>
            <a:xfrm>
              <a:off x="2617610" y="2799965"/>
              <a:ext cx="1130474" cy="1817643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0" idx="1"/>
              <a:endCxn id="6" idx="1"/>
            </p:cNvCxnSpPr>
            <p:nvPr/>
          </p:nvCxnSpPr>
          <p:spPr>
            <a:xfrm>
              <a:off x="3176584" y="2799965"/>
              <a:ext cx="571500" cy="1817643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1" idx="1"/>
              <a:endCxn id="4" idx="1"/>
            </p:cNvCxnSpPr>
            <p:nvPr/>
          </p:nvCxnSpPr>
          <p:spPr>
            <a:xfrm flipH="1">
              <a:off x="2731910" y="2799965"/>
              <a:ext cx="978074" cy="182912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10" idx="1"/>
              <a:endCxn id="9" idx="1"/>
            </p:cNvCxnSpPr>
            <p:nvPr/>
          </p:nvCxnSpPr>
          <p:spPr>
            <a:xfrm>
              <a:off x="3176584" y="2799965"/>
              <a:ext cx="3467100" cy="182912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12" idx="1"/>
              <a:endCxn id="4" idx="1"/>
            </p:cNvCxnSpPr>
            <p:nvPr/>
          </p:nvCxnSpPr>
          <p:spPr>
            <a:xfrm flipH="1">
              <a:off x="2731910" y="2799965"/>
              <a:ext cx="1511474" cy="182912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12" idx="1"/>
              <a:endCxn id="6" idx="1"/>
            </p:cNvCxnSpPr>
            <p:nvPr/>
          </p:nvCxnSpPr>
          <p:spPr>
            <a:xfrm flipH="1">
              <a:off x="3748084" y="2799965"/>
              <a:ext cx="495300" cy="1817643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13" idx="1"/>
              <a:endCxn id="8" idx="1"/>
            </p:cNvCxnSpPr>
            <p:nvPr/>
          </p:nvCxnSpPr>
          <p:spPr>
            <a:xfrm>
              <a:off x="4776784" y="2799965"/>
              <a:ext cx="952500" cy="1831213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13" idx="1"/>
              <a:endCxn id="7" idx="1"/>
            </p:cNvCxnSpPr>
            <p:nvPr/>
          </p:nvCxnSpPr>
          <p:spPr>
            <a:xfrm flipH="1">
              <a:off x="4738684" y="2799965"/>
              <a:ext cx="38100" cy="182912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14" idx="1"/>
              <a:endCxn id="4" idx="1"/>
            </p:cNvCxnSpPr>
            <p:nvPr/>
          </p:nvCxnSpPr>
          <p:spPr>
            <a:xfrm flipH="1">
              <a:off x="2731910" y="2799965"/>
              <a:ext cx="2578274" cy="182912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15" idx="1"/>
              <a:endCxn id="7" idx="1"/>
            </p:cNvCxnSpPr>
            <p:nvPr/>
          </p:nvCxnSpPr>
          <p:spPr>
            <a:xfrm flipH="1">
              <a:off x="4738684" y="2799965"/>
              <a:ext cx="1104900" cy="182912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16" idx="1"/>
              <a:endCxn id="9" idx="1"/>
            </p:cNvCxnSpPr>
            <p:nvPr/>
          </p:nvCxnSpPr>
          <p:spPr>
            <a:xfrm>
              <a:off x="6300784" y="2799965"/>
              <a:ext cx="342900" cy="182912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16" idx="1"/>
              <a:endCxn id="6" idx="1"/>
            </p:cNvCxnSpPr>
            <p:nvPr/>
          </p:nvCxnSpPr>
          <p:spPr>
            <a:xfrm flipH="1">
              <a:off x="3748084" y="2799965"/>
              <a:ext cx="2552700" cy="1817643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17" idx="1"/>
              <a:endCxn id="9" idx="1"/>
            </p:cNvCxnSpPr>
            <p:nvPr/>
          </p:nvCxnSpPr>
          <p:spPr>
            <a:xfrm flipH="1">
              <a:off x="6643684" y="2799965"/>
              <a:ext cx="190500" cy="182912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17" idx="1"/>
              <a:endCxn id="6" idx="1"/>
            </p:cNvCxnSpPr>
            <p:nvPr/>
          </p:nvCxnSpPr>
          <p:spPr>
            <a:xfrm flipH="1">
              <a:off x="3748084" y="2799965"/>
              <a:ext cx="3086100" cy="1817643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5" idx="1"/>
              <a:endCxn id="4" idx="1"/>
            </p:cNvCxnSpPr>
            <p:nvPr/>
          </p:nvCxnSpPr>
          <p:spPr>
            <a:xfrm>
              <a:off x="2617610" y="2799965"/>
              <a:ext cx="114300" cy="1829125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10" idx="1"/>
              <a:endCxn id="9" idx="1"/>
            </p:cNvCxnSpPr>
            <p:nvPr/>
          </p:nvCxnSpPr>
          <p:spPr>
            <a:xfrm>
              <a:off x="3176584" y="2799965"/>
              <a:ext cx="3467100" cy="1829125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12" idx="1"/>
              <a:endCxn id="6" idx="1"/>
            </p:cNvCxnSpPr>
            <p:nvPr/>
          </p:nvCxnSpPr>
          <p:spPr>
            <a:xfrm flipH="1">
              <a:off x="3748084" y="2799965"/>
              <a:ext cx="495300" cy="1817643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13" idx="1"/>
              <a:endCxn id="8" idx="1"/>
            </p:cNvCxnSpPr>
            <p:nvPr/>
          </p:nvCxnSpPr>
          <p:spPr>
            <a:xfrm>
              <a:off x="4776784" y="2799965"/>
              <a:ext cx="952500" cy="1831213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15" idx="1"/>
              <a:endCxn id="7" idx="1"/>
            </p:cNvCxnSpPr>
            <p:nvPr/>
          </p:nvCxnSpPr>
          <p:spPr>
            <a:xfrm flipH="1">
              <a:off x="4738684" y="2799965"/>
              <a:ext cx="1104900" cy="1829125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2315513" y="1904770"/>
                  <a:ext cx="519116" cy="40010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sz="2000" b="1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15513" y="1904770"/>
                  <a:ext cx="519116" cy="400109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r="-40000" b="-6136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/>
                <p:cNvSpPr txBox="1"/>
                <p:nvPr/>
              </p:nvSpPr>
              <p:spPr>
                <a:xfrm>
                  <a:off x="2839116" y="1904770"/>
                  <a:ext cx="519116" cy="40010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tx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tx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tx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sz="2000" b="1" dirty="0"/>
                </a:p>
              </p:txBody>
            </p:sp>
          </mc:Choice>
          <mc:Fallback xmlns=""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39116" y="1904770"/>
                  <a:ext cx="519116" cy="400109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l="-2041" r="-42857" b="-6136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/>
                <p:cNvSpPr txBox="1"/>
                <p:nvPr/>
              </p:nvSpPr>
              <p:spPr>
                <a:xfrm>
                  <a:off x="3407887" y="1923879"/>
                  <a:ext cx="519116" cy="40010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C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C000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C000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en-US" sz="2000" b="1" dirty="0">
                    <a:solidFill>
                      <a:srgbClr val="FFC000"/>
                    </a:solidFill>
                  </a:endParaRPr>
                </a:p>
              </p:txBody>
            </p:sp>
          </mc:Choice>
          <mc:Fallback xmlns="">
            <p:sp>
              <p:nvSpPr>
                <p:cNvPr id="45" name="Text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07887" y="1923879"/>
                  <a:ext cx="519116" cy="400109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r="-42000" b="-6136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/>
                <p:cNvSpPr txBox="1"/>
                <p:nvPr/>
              </p:nvSpPr>
              <p:spPr>
                <a:xfrm>
                  <a:off x="3905916" y="1904770"/>
                  <a:ext cx="519116" cy="40010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sz="2000" b="1" dirty="0"/>
                </a:p>
              </p:txBody>
            </p:sp>
          </mc:Choice>
          <mc:Fallback xmlns="">
            <p:sp>
              <p:nvSpPr>
                <p:cNvPr id="46" name="TextBox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05916" y="1904770"/>
                  <a:ext cx="519116" cy="400109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l="-2041" r="-42857" b="-6136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/>
                <p:cNvSpPr txBox="1"/>
                <p:nvPr/>
              </p:nvSpPr>
              <p:spPr>
                <a:xfrm>
                  <a:off x="4474688" y="1904770"/>
                  <a:ext cx="519116" cy="40010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2000" b="1" i="1" smtClean="0">
                                <a:latin typeface="Cambria Math"/>
                              </a:rPr>
                              <m:t>𝟒</m:t>
                            </m:r>
                          </m:sub>
                        </m:sSub>
                      </m:oMath>
                    </m:oMathPara>
                  </a14:m>
                  <a:endParaRPr lang="en-US" sz="2000" b="1" dirty="0"/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74688" y="1904770"/>
                  <a:ext cx="519116" cy="400109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r="-42000" b="-6136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/>
                <p:cNvSpPr txBox="1"/>
                <p:nvPr/>
              </p:nvSpPr>
              <p:spPr>
                <a:xfrm>
                  <a:off x="5008087" y="1923879"/>
                  <a:ext cx="519116" cy="40010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C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C000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C000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en-US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48" name="TextBox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08087" y="1923879"/>
                  <a:ext cx="519116" cy="400109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l="-2041" r="-42857" b="-6136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5506116" y="1904770"/>
                  <a:ext cx="519116" cy="40010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2000" b="1" i="1" smtClean="0">
                                <a:latin typeface="Cambria Math"/>
                              </a:rPr>
                              <m:t>𝟒</m:t>
                            </m:r>
                          </m:sub>
                        </m:sSub>
                      </m:oMath>
                    </m:oMathPara>
                  </a14:m>
                  <a:endParaRPr lang="en-US" sz="2000" b="1" dirty="0"/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06116" y="1904770"/>
                  <a:ext cx="519116" cy="400109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r="-42000" b="-6136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6013420" y="1904770"/>
                  <a:ext cx="519116" cy="40010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tx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tx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tx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sz="2000" b="1" dirty="0"/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13420" y="1904770"/>
                  <a:ext cx="519116" cy="400109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l="-2041" r="-42857" b="-6136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6532087" y="1904770"/>
                  <a:ext cx="519116" cy="40010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tx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tx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tx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sz="2000" b="1" dirty="0"/>
                </a:p>
              </p:txBody>
            </p:sp>
          </mc:Choice>
          <mc:Fallback xmlns=""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32087" y="1904770"/>
                  <a:ext cx="519116" cy="400109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r="-42000" b="-6136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2" name="Straight Connector 51"/>
            <p:cNvCxnSpPr>
              <a:stCxn id="15" idx="1"/>
              <a:endCxn id="8" idx="1"/>
            </p:cNvCxnSpPr>
            <p:nvPr/>
          </p:nvCxnSpPr>
          <p:spPr>
            <a:xfrm flipH="1">
              <a:off x="5729284" y="2799965"/>
              <a:ext cx="114300" cy="1831213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6288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 CENA" pitchFamily="2" charset="0"/>
              </a:rPr>
              <a:t>i.i.d</a:t>
            </a:r>
            <a:r>
              <a:rPr lang="en-US" dirty="0" smtClean="0">
                <a:latin typeface="AR CENA" pitchFamily="2" charset="0"/>
              </a:rPr>
              <a:t>. Model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057400" y="1640688"/>
                <a:ext cx="4419600" cy="21693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𝑂𝑃𝑇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𝜔</m:t>
                      </m:r>
                      <m:r>
                        <a:rPr lang="en-US" b="0" i="1" smtClean="0">
                          <a:latin typeface="Cambria Math"/>
                        </a:rPr>
                        <m:t>)=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max</m:t>
                          </m:r>
                        </m:fName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𝑧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𝑦𝑧</m:t>
                                  </m:r>
                                </m:sub>
                              </m:sSub>
                            </m:e>
                          </m:nary>
                        </m:e>
                      </m:func>
                    </m:oMath>
                  </m:oMathPara>
                </a14:m>
                <a:endParaRPr lang="en-US" b="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∀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         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/>
                            </a:rPr>
                            <m:t>𝑧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𝑦𝑧</m:t>
                              </m:r>
                            </m:sub>
                          </m:sSub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≤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∀</m:t>
                      </m:r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  <m:r>
                        <a:rPr lang="en-US" b="0" i="1" smtClean="0">
                          <a:latin typeface="Cambria Math"/>
                        </a:rPr>
                        <m:t>                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𝑦𝑧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≤1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1640688"/>
                <a:ext cx="4419600" cy="216931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509876" y="2445773"/>
                <a:ext cx="2505942" cy="4908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𝔼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𝑦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≤1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9876" y="2445773"/>
                <a:ext cx="2505942" cy="490840"/>
              </a:xfrm>
              <a:prstGeom prst="rect">
                <a:avLst/>
              </a:prstGeom>
              <a:blipFill rotWithShape="1">
                <a:blip r:embed="rId3"/>
                <a:stretch>
                  <a:fillRect b="-4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68644" y="4118810"/>
                <a:ext cx="3206712" cy="6817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Comic Sans MS" pitchFamily="66" charset="0"/>
                  </a:rPr>
                  <a:t>Competitive Ratio</a:t>
                </a:r>
                <a:r>
                  <a:rPr lang="en-US" sz="2400" dirty="0" smtClean="0">
                    <a:latin typeface="Comic Sans MS" pitchFamily="66" charset="0"/>
                  </a:rPr>
                  <a:t>: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𝔼</m:t>
                        </m:r>
                        <m:r>
                          <a:rPr lang="en-US" sz="2400" b="0" i="1" smtClean="0">
                            <a:latin typeface="Cambria Math"/>
                          </a:rPr>
                          <m:t>[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𝐴𝐿𝐺</m:t>
                        </m:r>
                        <m:r>
                          <a:rPr lang="en-US" sz="2400" b="0" i="1" smtClean="0">
                            <a:latin typeface="Cambria Math"/>
                          </a:rPr>
                          <m:t>]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𝔼</m:t>
                        </m:r>
                        <m:r>
                          <a:rPr lang="en-US" sz="2400" b="0" i="1" smtClean="0">
                            <a:latin typeface="Cambria Math"/>
                          </a:rPr>
                          <m:t>[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𝑂𝑃𝑇</m:t>
                        </m:r>
                        <m:r>
                          <a:rPr lang="en-US" sz="2400" b="0" i="1" smtClean="0">
                            <a:latin typeface="Cambria Math"/>
                          </a:rPr>
                          <m:t>]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8644" y="4118810"/>
                <a:ext cx="3206712" cy="681790"/>
              </a:xfrm>
              <a:prstGeom prst="rect">
                <a:avLst/>
              </a:prstGeom>
              <a:blipFill rotWithShape="1">
                <a:blip r:embed="rId4"/>
                <a:stretch>
                  <a:fillRect l="-2091" b="-8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026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 CENA" pitchFamily="2" charset="0"/>
              </a:rPr>
              <a:t>Fractional Matching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34583" y="1676400"/>
                <a:ext cx="2674835" cy="9885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𝑓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𝜔</m:t>
                          </m:r>
                        </m:sub>
                        <m:sup/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𝐹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𝜔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/>
                            </a:rPr>
                            <m:t>ℙ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𝜔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4583" y="1676400"/>
                <a:ext cx="2674835" cy="98854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55359" y="2814367"/>
                <a:ext cx="54332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Comic Sans MS" pitchFamily="66" charset="0"/>
                  </a:rPr>
                  <a:t>Fractional Degree: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𝑣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2400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400" b="0" i="1" smtClean="0">
                            <a:latin typeface="Cambria Math"/>
                          </a:rPr>
                          <m:t>𝑒</m:t>
                        </m:r>
                        <m:r>
                          <a:rPr lang="en-US" sz="2400" b="0" i="1" smtClean="0">
                            <a:latin typeface="Cambria Math"/>
                          </a:rPr>
                          <m:t>~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𝑣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𝑒</m:t>
                            </m:r>
                          </m:sub>
                        </m:sSub>
                      </m:e>
                    </m:nary>
                    <m:r>
                      <a:rPr lang="en-US" sz="2400" b="0" i="1" smtClean="0">
                        <a:latin typeface="Cambria Math"/>
                      </a:rPr>
                      <m:t> ∀</m:t>
                    </m:r>
                    <m:r>
                      <a:rPr lang="en-US" sz="2400" b="0" i="1" smtClean="0">
                        <a:latin typeface="Cambria Math"/>
                      </a:rPr>
                      <m:t>𝑣</m:t>
                    </m:r>
                    <m:r>
                      <a:rPr lang="en-US" sz="2400" b="0" i="1" smtClean="0">
                        <a:latin typeface="Cambria Math"/>
                      </a:rPr>
                      <m:t>∈</m:t>
                    </m:r>
                    <m:r>
                      <a:rPr lang="en-US" sz="2400" b="0" i="1" smtClean="0">
                        <a:latin typeface="Cambria Math"/>
                      </a:rPr>
                      <m:t>𝑌</m:t>
                    </m:r>
                    <m:r>
                      <a:rPr lang="en-US" sz="2400" b="0" i="1" smtClean="0">
                        <a:latin typeface="Cambria Math"/>
                      </a:rPr>
                      <m:t>∪</m:t>
                    </m:r>
                    <m:r>
                      <a:rPr lang="en-US" sz="2400" b="0" i="1" smtClean="0">
                        <a:latin typeface="Cambria Math"/>
                      </a:rPr>
                      <m:t>𝑍</m:t>
                    </m:r>
                  </m:oMath>
                </a14:m>
                <a:endParaRPr lang="en-US" sz="2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5359" y="2814367"/>
                <a:ext cx="5433282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897" t="-132000" b="-19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97719" y="3886200"/>
                <a:ext cx="7290778" cy="1911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dirty="0" smtClean="0">
                    <a:latin typeface="Comic Sans MS" pitchFamily="66" charset="0"/>
                  </a:rPr>
                  <a:t>(Corollary 2.1 [4]) It </a:t>
                </a:r>
                <a:r>
                  <a:rPr lang="en-US" sz="2000" dirty="0">
                    <a:latin typeface="Comic Sans MS" pitchFamily="66" charset="0"/>
                  </a:rPr>
                  <a:t>is possible to efficiently and </a:t>
                </a:r>
                <a:r>
                  <a:rPr lang="en-US" sz="2000" dirty="0" smtClean="0">
                    <a:latin typeface="Comic Sans MS" pitchFamily="66" charset="0"/>
                  </a:rPr>
                  <a:t>explicitly</a:t>
                </a:r>
              </a:p>
              <a:p>
                <a:pPr algn="ctr"/>
                <a:r>
                  <a:rPr lang="en-US" sz="2000" dirty="0" smtClean="0">
                    <a:latin typeface="Comic Sans MS" pitchFamily="66" charset="0"/>
                  </a:rPr>
                  <a:t>construct </a:t>
                </a:r>
                <a:r>
                  <a:rPr lang="en-US" sz="2000" dirty="0">
                    <a:latin typeface="Comic Sans MS" pitchFamily="66" charset="0"/>
                  </a:rPr>
                  <a:t>(and sample </a:t>
                </a:r>
                <a:r>
                  <a:rPr lang="en-US" sz="2000" dirty="0" smtClean="0">
                    <a:latin typeface="Comic Sans MS" pitchFamily="66" charset="0"/>
                  </a:rPr>
                  <a:t>from) a </a:t>
                </a:r>
                <a:r>
                  <a:rPr lang="en-US" sz="2000" dirty="0">
                    <a:latin typeface="Comic Sans MS" pitchFamily="66" charset="0"/>
                  </a:rPr>
                  <a:t>distribution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𝜇</m:t>
                    </m:r>
                  </m:oMath>
                </a14:m>
                <a:r>
                  <a:rPr lang="en-US" sz="2000" dirty="0" smtClean="0">
                    <a:latin typeface="Comic Sans MS" pitchFamily="66" charset="0"/>
                  </a:rPr>
                  <a:t> </a:t>
                </a:r>
                <a:r>
                  <a:rPr lang="en-US" sz="2000" dirty="0">
                    <a:latin typeface="Comic Sans MS" pitchFamily="66" charset="0"/>
                  </a:rPr>
                  <a:t>on the set </a:t>
                </a:r>
                <a:r>
                  <a:rPr lang="en-US" sz="2000" dirty="0" smtClean="0">
                    <a:latin typeface="Comic Sans MS" pitchFamily="66" charset="0"/>
                  </a:rPr>
                  <a:t>of</a:t>
                </a:r>
              </a:p>
              <a:p>
                <a:pPr algn="ctr"/>
                <a:r>
                  <a:rPr lang="en-US" sz="2000" dirty="0" err="1" smtClean="0">
                    <a:latin typeface="Comic Sans MS" pitchFamily="66" charset="0"/>
                  </a:rPr>
                  <a:t>matchings</a:t>
                </a:r>
                <a:r>
                  <a:rPr lang="en-US" sz="2000" dirty="0" smtClean="0">
                    <a:latin typeface="Comic Sans MS" pitchFamily="66" charset="0"/>
                  </a:rPr>
                  <a:t> </a:t>
                </a:r>
                <a:r>
                  <a:rPr lang="en-US" sz="2000" dirty="0">
                    <a:latin typeface="Comic Sans MS" pitchFamily="66" charset="0"/>
                  </a:rPr>
                  <a:t>in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𝐺</m:t>
                    </m:r>
                  </m:oMath>
                </a14:m>
                <a:r>
                  <a:rPr lang="en-US" sz="2000" dirty="0" smtClean="0">
                    <a:latin typeface="Comic Sans MS" pitchFamily="66" charset="0"/>
                  </a:rPr>
                  <a:t> </a:t>
                </a:r>
                <a:r>
                  <a:rPr lang="en-US" sz="2000" dirty="0">
                    <a:latin typeface="Comic Sans MS" pitchFamily="66" charset="0"/>
                  </a:rPr>
                  <a:t>such </a:t>
                </a:r>
                <a:r>
                  <a:rPr lang="en-US" sz="2000" dirty="0" smtClean="0">
                    <a:latin typeface="Comic Sans MS" pitchFamily="66" charset="0"/>
                  </a:rPr>
                  <a:t>that for all edges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𝑒</m:t>
                    </m:r>
                  </m:oMath>
                </a14:m>
                <a:endParaRPr lang="en-US" sz="2000" dirty="0" smtClean="0">
                  <a:latin typeface="Comic Sans MS" pitchFamily="66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𝑀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∋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𝑒</m:t>
                          </m:r>
                        </m:sub>
                        <m:sup/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𝜇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𝑀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𝑒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719" y="3886200"/>
                <a:ext cx="7290778" cy="1911870"/>
              </a:xfrm>
              <a:prstGeom prst="rect">
                <a:avLst/>
              </a:prstGeom>
              <a:blipFill rotWithShape="1">
                <a:blip r:embed="rId4"/>
                <a:stretch>
                  <a:fillRect l="-502" t="-1597" r="-5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5578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 CENA" pitchFamily="2" charset="0"/>
              </a:rPr>
              <a:t>Non-Adaptive Algorithm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863" y="1399509"/>
            <a:ext cx="6792273" cy="4772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26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 CENA" pitchFamily="2" charset="0"/>
              </a:rPr>
              <a:t>Algorithm 1 - Analysis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9443" y="1571515"/>
            <a:ext cx="4925113" cy="79068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743200"/>
            <a:ext cx="7183145" cy="272509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934200" y="1676400"/>
                <a:ext cx="131209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≥0.684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1676400"/>
                <a:ext cx="1312090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7199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1018</TotalTime>
  <Words>770</Words>
  <Application>Microsoft Office PowerPoint</Application>
  <PresentationFormat>On-screen Show (4:3)</PresentationFormat>
  <Paragraphs>98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Online Stochastic Matching</vt:lpstr>
      <vt:lpstr>Matching?</vt:lpstr>
      <vt:lpstr>Matching?</vt:lpstr>
      <vt:lpstr>Offline LP Relaxation</vt:lpstr>
      <vt:lpstr>Online Matching</vt:lpstr>
      <vt:lpstr>i.i.d. Model</vt:lpstr>
      <vt:lpstr>Fractional Matching</vt:lpstr>
      <vt:lpstr>Non-Adaptive Algorithm</vt:lpstr>
      <vt:lpstr>Algorithm 1 - Analysis</vt:lpstr>
      <vt:lpstr>Adaptive Algorithm - idea</vt:lpstr>
      <vt:lpstr>Adaptive Algorithm - partitions</vt:lpstr>
      <vt:lpstr>Adaptive Algorithm</vt:lpstr>
      <vt:lpstr>Upper Bounds</vt:lpstr>
      <vt:lpstr>Questions?</vt:lpstr>
      <vt:lpstr>References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(Parameterized) Complexity of Coalitional Games</dc:title>
  <dc:creator>vahid</dc:creator>
  <cp:lastModifiedBy>vahid</cp:lastModifiedBy>
  <cp:revision>273</cp:revision>
  <dcterms:created xsi:type="dcterms:W3CDTF">2010-11-27T15:04:12Z</dcterms:created>
  <dcterms:modified xsi:type="dcterms:W3CDTF">2010-12-08T19:38:48Z</dcterms:modified>
</cp:coreProperties>
</file>