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3" r:id="rId11"/>
    <p:sldId id="274" r:id="rId12"/>
    <p:sldId id="275" r:id="rId13"/>
    <p:sldId id="278" r:id="rId14"/>
    <p:sldId id="277" r:id="rId15"/>
    <p:sldId id="261" r:id="rId16"/>
    <p:sldId id="272" r:id="rId17"/>
    <p:sldId id="279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00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8DA71-1E8A-44B9-BBE5-DB7CDB6F8AE0}" type="datetimeFigureOut">
              <a:rPr lang="en-US" smtClean="0"/>
              <a:t>12/7/2011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9F354-E5B0-44CF-80A0-D80EA6623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654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5CC6B-E451-496E-9E99-623433C3A60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9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2826911-AE99-4978-8869-75F7D78273F1}" type="datetimeFigureOut">
              <a:rPr lang="en-US" smtClean="0"/>
              <a:t>12/7/2011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B7D464-9A91-436B-B21C-407E5268EA3F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6911-AE99-4978-8869-75F7D78273F1}" type="datetimeFigureOut">
              <a:rPr lang="en-US" smtClean="0"/>
              <a:t>12/7/2011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7D464-9A91-436B-B21C-407E5268EA3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2826911-AE99-4978-8869-75F7D78273F1}" type="datetimeFigureOut">
              <a:rPr lang="en-US" smtClean="0"/>
              <a:t>12/7/2011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6B7D464-9A91-436B-B21C-407E5268EA3F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6911-AE99-4978-8869-75F7D78273F1}" type="datetimeFigureOut">
              <a:rPr lang="en-US" smtClean="0"/>
              <a:t>12/7/2011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B7D464-9A91-436B-B21C-407E5268EA3F}" type="slidenum">
              <a:rPr lang="en-IN" smtClean="0"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6911-AE99-4978-8869-75F7D78273F1}" type="datetimeFigureOut">
              <a:rPr lang="en-US" smtClean="0"/>
              <a:t>12/7/2011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6B7D464-9A91-436B-B21C-407E5268EA3F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2826911-AE99-4978-8869-75F7D78273F1}" type="datetimeFigureOut">
              <a:rPr lang="en-US" smtClean="0"/>
              <a:t>12/7/2011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B7D464-9A91-436B-B21C-407E5268EA3F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2826911-AE99-4978-8869-75F7D78273F1}" type="datetimeFigureOut">
              <a:rPr lang="en-US" smtClean="0"/>
              <a:t>12/7/2011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6B7D464-9A91-436B-B21C-407E5268EA3F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6911-AE99-4978-8869-75F7D78273F1}" type="datetimeFigureOut">
              <a:rPr lang="en-US" smtClean="0"/>
              <a:t>12/7/2011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B7D464-9A91-436B-B21C-407E5268EA3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6911-AE99-4978-8869-75F7D78273F1}" type="datetimeFigureOut">
              <a:rPr lang="en-US" smtClean="0"/>
              <a:t>12/7/2011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6B7D464-9A91-436B-B21C-407E5268EA3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26911-AE99-4978-8869-75F7D78273F1}" type="datetimeFigureOut">
              <a:rPr lang="en-US" smtClean="0"/>
              <a:t>12/7/2011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B7D464-9A91-436B-B21C-407E5268EA3F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2826911-AE99-4978-8869-75F7D78273F1}" type="datetimeFigureOut">
              <a:rPr lang="en-US" smtClean="0"/>
              <a:t>12/7/2011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6B7D464-9A91-436B-B21C-407E5268EA3F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2826911-AE99-4978-8869-75F7D78273F1}" type="datetimeFigureOut">
              <a:rPr lang="en-US" smtClean="0"/>
              <a:t>12/7/2011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6B7D464-9A91-436B-B21C-407E5268EA3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Graph Balancing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2-approximation LP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values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ev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 0, for each e and </a:t>
            </a:r>
            <a:r>
              <a:rPr lang="en-US" dirty="0" err="1" smtClean="0">
                <a:sym typeface="Symbol"/>
              </a:rPr>
              <a:t>ve</a:t>
            </a:r>
            <a:r>
              <a:rPr lang="en-US" dirty="0">
                <a:sym typeface="Symbol"/>
              </a:rPr>
              <a:t>,</a:t>
            </a:r>
            <a:r>
              <a:rPr lang="en-US" dirty="0" smtClean="0">
                <a:sym typeface="Symbol"/>
              </a:rPr>
              <a:t> such that</a:t>
            </a:r>
          </a:p>
          <a:p>
            <a:pPr lvl="1"/>
            <a:r>
              <a:rPr lang="en-US" dirty="0" smtClean="0">
                <a:sym typeface="Symbol"/>
              </a:rPr>
              <a:t>For each e  E,   </a:t>
            </a:r>
            <a:r>
              <a:rPr lang="en-US" dirty="0" err="1" smtClean="0">
                <a:sym typeface="Symbol"/>
              </a:rPr>
              <a:t>u,ve</a:t>
            </a:r>
            <a:r>
              <a:rPr lang="en-US" dirty="0" smtClean="0">
                <a:sym typeface="Symbol"/>
              </a:rPr>
              <a:t>: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	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-25000" dirty="0" err="1" smtClean="0">
                <a:sym typeface="Symbol"/>
              </a:rPr>
              <a:t>eu</a:t>
            </a:r>
            <a:r>
              <a:rPr lang="en-US" baseline="30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+ 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-25000" dirty="0" err="1" smtClean="0">
                <a:sym typeface="Symbol"/>
              </a:rPr>
              <a:t>ev</a:t>
            </a:r>
            <a:r>
              <a:rPr lang="en-US" dirty="0" smtClean="0">
                <a:sym typeface="Symbol"/>
              </a:rPr>
              <a:t> = 1</a:t>
            </a:r>
          </a:p>
          <a:p>
            <a:pPr lvl="1"/>
            <a:r>
              <a:rPr lang="en-US" dirty="0" smtClean="0">
                <a:sym typeface="Symbol"/>
              </a:rPr>
              <a:t>For each v  V: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	q</a:t>
            </a:r>
            <a:r>
              <a:rPr lang="en-US" baseline="-25000" dirty="0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 + </a:t>
            </a:r>
            <a:r>
              <a:rPr lang="en-US" dirty="0">
                <a:sym typeface="Symbol"/>
              </a:rPr>
              <a:t></a:t>
            </a:r>
            <a:r>
              <a:rPr lang="en-US" baseline="-25000" dirty="0" err="1" smtClean="0">
                <a:sym typeface="Symbol"/>
              </a:rPr>
              <a:t>e:ve</a:t>
            </a:r>
            <a:r>
              <a:rPr lang="en-US" baseline="-25000" dirty="0" smtClean="0">
                <a:sym typeface="Symbol"/>
              </a:rPr>
              <a:t>   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-25000" dirty="0" err="1" smtClean="0">
                <a:sym typeface="Symbol"/>
              </a:rPr>
              <a:t>ev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  1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	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91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2-Relaxed Decision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8205"/>
            <a:ext cx="8229600" cy="4983163"/>
          </a:xfrm>
        </p:spPr>
        <p:txBody>
          <a:bodyPr/>
          <a:lstStyle/>
          <a:p>
            <a:r>
              <a:rPr lang="en-US" dirty="0" smtClean="0"/>
              <a:t>Solve LP in polynomial time.</a:t>
            </a:r>
          </a:p>
          <a:p>
            <a:r>
              <a:rPr lang="en-US" dirty="0" smtClean="0"/>
              <a:t>If not feasible, return “NO”</a:t>
            </a:r>
          </a:p>
          <a:p>
            <a:r>
              <a:rPr lang="en-US" dirty="0" smtClean="0"/>
              <a:t>If feasible, round solution using rotation and tree assignment</a:t>
            </a:r>
          </a:p>
          <a:p>
            <a:r>
              <a:rPr lang="en-US" dirty="0" smtClean="0"/>
              <a:t>After rounding, the maximum load is at most 2</a:t>
            </a:r>
          </a:p>
          <a:p>
            <a:r>
              <a:rPr lang="en-US" dirty="0" smtClean="0"/>
              <a:t>For rounding, decompose the graph as </a:t>
            </a:r>
            <a:endParaRPr lang="en-US" dirty="0"/>
          </a:p>
          <a:p>
            <a:pPr lvl="1"/>
            <a:r>
              <a:rPr lang="en-US" dirty="0" smtClean="0"/>
              <a:t>Cycles</a:t>
            </a:r>
          </a:p>
          <a:p>
            <a:pPr lvl="1"/>
            <a:r>
              <a:rPr lang="en-US" dirty="0" smtClean="0"/>
              <a:t>Trees</a:t>
            </a:r>
          </a:p>
        </p:txBody>
      </p:sp>
    </p:spTree>
    <p:extLst>
      <p:ext uri="{BB962C8B-B14F-4D97-AF65-F5344CB8AC3E}">
        <p14:creationId xmlns:p14="http://schemas.microsoft.com/office/powerpoint/2010/main" val="309515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Placeholder 6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3682465" cy="4525963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𝑝𝑟𝑜𝑐𝑒𝑑𝑢𝑟𝑒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𝑅𝑜𝑡𝑎𝑡𝑒</m:t>
                    </m:r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r>
                      <a:rPr lang="en-US" sz="2400" i="1" dirty="0" err="1">
                        <a:latin typeface="Cambria Math"/>
                      </a:rPr>
                      <m:t>𝑥</m:t>
                    </m:r>
                    <m:r>
                      <a:rPr lang="en-US" sz="2400" i="1" dirty="0" err="1">
                        <a:latin typeface="Cambria Math"/>
                      </a:rPr>
                      <m:t>,</m:t>
                    </m:r>
                    <m:r>
                      <a:rPr lang="en-US" sz="2400" i="1" dirty="0" err="1">
                        <a:latin typeface="Cambria Math"/>
                      </a:rPr>
                      <m:t>𝐶</m:t>
                    </m:r>
                    <m:r>
                      <a:rPr lang="en-US" sz="2400" i="1" dirty="0">
                        <a:latin typeface="Cambria Math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𝑓𝑜𝑟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𝑎𝑙𝑙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𝑒𝑑𝑔𝑒𝑠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𝑒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𝑖𝑛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𝐶</m:t>
                    </m:r>
                    <m:r>
                      <a:rPr lang="en-US" sz="2400" i="1" dirty="0" smtClean="0">
                        <a:latin typeface="Cambria Math"/>
                      </a:rPr>
                      <m:t>, </m:t>
                    </m:r>
                    <m:r>
                      <a:rPr lang="en-US" sz="2400" i="1" dirty="0" smtClean="0">
                        <a:latin typeface="Cambria Math"/>
                      </a:rPr>
                      <m:t>𝑒</m:t>
                    </m:r>
                    <m:r>
                      <a:rPr lang="en-US" sz="2400" i="1" dirty="0" smtClean="0">
                        <a:latin typeface="Cambria Math"/>
                      </a:rPr>
                      <m:t>  </m:t>
                    </m:r>
                  </m:oMath>
                </a14:m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/>
                        </a:rPr>
                        <m:t>𝑑𝑖𝑟𝑒𝑐𝑡𝑒𝑑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𝑓𝑟𝑜𝑚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𝑢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𝑡𝑜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𝑣</m:t>
                      </m:r>
                      <m:r>
                        <a:rPr lang="en-US" sz="2400" i="1" dirty="0">
                          <a:latin typeface="Cambria Math"/>
                        </a:rPr>
                        <m:t> :</m:t>
                      </m:r>
                    </m:oMath>
                  </m:oMathPara>
                </a14:m>
                <a:endParaRPr lang="en-US" sz="2400" dirty="0"/>
              </a:p>
              <a:p>
                <a:pPr marL="742950" lvl="1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/>
                      </a:rPr>
                      <m:t>𝐷</m:t>
                    </m:r>
                    <m:r>
                      <a:rPr lang="en-US" sz="2400" i="1" baseline="-25000" dirty="0" smtClean="0">
                        <a:latin typeface="Cambria Math"/>
                      </a:rPr>
                      <m:t>𝑒</m:t>
                    </m:r>
                    <m:r>
                      <a:rPr lang="en-US" sz="2400" i="1" dirty="0" smtClean="0">
                        <a:latin typeface="Cambria Math"/>
                      </a:rPr>
                      <m:t> := </m:t>
                    </m:r>
                    <m:r>
                      <a:rPr lang="en-US" sz="2400" i="1" dirty="0" err="1">
                        <a:latin typeface="Cambria Math"/>
                      </a:rPr>
                      <m:t>𝑥</m:t>
                    </m:r>
                    <m:r>
                      <a:rPr lang="en-US" sz="2400" i="1" baseline="-25000" dirty="0" err="1">
                        <a:latin typeface="Cambria Math"/>
                      </a:rPr>
                      <m:t>𝑒𝑢</m:t>
                    </m:r>
                    <m:r>
                      <a:rPr lang="en-US" sz="2400" i="1" dirty="0" err="1">
                        <a:latin typeface="Cambria Math"/>
                      </a:rPr>
                      <m:t>𝑝</m:t>
                    </m:r>
                    <m:r>
                      <a:rPr lang="en-US" sz="2400" i="1" baseline="-25000" dirty="0" err="1">
                        <a:latin typeface="Cambria Math"/>
                      </a:rPr>
                      <m:t>𝑒</m:t>
                    </m:r>
                  </m:oMath>
                </a14:m>
                <a:endParaRPr lang="en-US" sz="2400" baseline="-25000" dirty="0"/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𝐷</m:t>
                    </m:r>
                    <m:r>
                      <a:rPr lang="en-US" sz="2400" i="1" dirty="0" smtClean="0">
                        <a:latin typeface="Cambria Math"/>
                      </a:rPr>
                      <m:t> := </m:t>
                    </m:r>
                    <m:r>
                      <m:rPr>
                        <m:sty m:val="p"/>
                      </m:rPr>
                      <a:rPr lang="en-US" sz="2400" i="1" dirty="0" smtClean="0">
                        <a:latin typeface="Cambria Math"/>
                      </a:rPr>
                      <m:t>min</m:t>
                    </m:r>
                    <m:r>
                      <a:rPr lang="en-US" sz="2400" b="0" i="1" dirty="0" smtClean="0">
                        <a:latin typeface="Cambria Math"/>
                      </a:rPr>
                      <m:t> </m:t>
                    </m:r>
                    <m:r>
                      <a:rPr lang="en-US" sz="2400" b="0" i="1" dirty="0" smtClean="0">
                        <a:latin typeface="Cambria Math"/>
                      </a:rPr>
                      <m:t>𝐷𝑒</m:t>
                    </m:r>
                  </m:oMath>
                </a14:m>
                <a:endParaRPr lang="en-US" sz="2400" baseline="-25000" dirty="0"/>
              </a:p>
              <a:p>
                <a:pPr marL="285750" indent="-285750"/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𝑓𝑜𝑟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𝑎𝑙𝑙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𝑒𝑑𝑔𝑒𝑠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𝑒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𝑖𝑛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𝐶</m:t>
                    </m:r>
                    <m:r>
                      <a:rPr lang="en-US" sz="2400" i="1" dirty="0" smtClean="0">
                        <a:latin typeface="Cambria Math"/>
                      </a:rPr>
                      <m:t>, </m:t>
                    </m:r>
                    <m:r>
                      <a:rPr lang="en-US" sz="2400" i="1" dirty="0" smtClean="0">
                        <a:latin typeface="Cambria Math"/>
                      </a:rPr>
                      <m:t>𝑒</m:t>
                    </m:r>
                    <m:r>
                      <a:rPr lang="en-US" sz="2400" i="1" dirty="0" smtClean="0">
                        <a:latin typeface="Cambria Math"/>
                      </a:rPr>
                      <m:t>  </m:t>
                    </m:r>
                  </m:oMath>
                </a14:m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/>
                        </a:rPr>
                        <m:t>𝑑𝑖𝑟𝑒𝑐𝑡𝑒𝑑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𝑓𝑟𝑜𝑚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𝑢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𝑡𝑜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𝑣</m:t>
                      </m:r>
                      <m:r>
                        <a:rPr lang="en-US" sz="2400" i="1" dirty="0">
                          <a:latin typeface="Cambria Math"/>
                        </a:rPr>
                        <m:t> :</m:t>
                      </m:r>
                    </m:oMath>
                  </m:oMathPara>
                </a14:m>
                <a:endParaRPr lang="en-US" sz="2400" dirty="0" smtClean="0"/>
              </a:p>
              <a:p>
                <a:pPr marL="685800" lvl="1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𝑥</m:t>
                    </m:r>
                    <m:r>
                      <a:rPr lang="en-US" sz="2400" i="1" baseline="-25000" dirty="0" smtClean="0">
                        <a:latin typeface="Cambria Math"/>
                      </a:rPr>
                      <m:t>𝑒𝑢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>
                        <a:latin typeface="Cambria Math"/>
                      </a:rPr>
                      <m:t>:= </m:t>
                    </m:r>
                    <m:r>
                      <a:rPr lang="en-US" sz="2400" i="1" dirty="0" err="1">
                        <a:latin typeface="Cambria Math"/>
                      </a:rPr>
                      <m:t>𝑥</m:t>
                    </m:r>
                    <m:r>
                      <a:rPr lang="en-US" sz="2400" i="1" baseline="-25000" dirty="0" err="1">
                        <a:latin typeface="Cambria Math"/>
                      </a:rPr>
                      <m:t>𝑒𝑢</m:t>
                    </m:r>
                    <m:r>
                      <a:rPr lang="en-US" sz="2400" i="1" dirty="0">
                        <a:latin typeface="Cambria Math"/>
                      </a:rPr>
                      <m:t> −</m:t>
                    </m:r>
                    <m:f>
                      <m:f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/>
                          </a:rPr>
                          <m:t>𝐷</m:t>
                        </m:r>
                      </m:num>
                      <m:den>
                        <m:r>
                          <a:rPr lang="en-US" sz="2400" i="1" dirty="0" err="1">
                            <a:latin typeface="Cambria Math"/>
                          </a:rPr>
                          <m:t>𝑝</m:t>
                        </m:r>
                        <m:r>
                          <a:rPr lang="en-US" sz="2400" i="1" baseline="-25000" dirty="0" err="1">
                            <a:latin typeface="Cambria Math"/>
                          </a:rPr>
                          <m:t>𝑒</m:t>
                        </m:r>
                      </m:den>
                    </m:f>
                  </m:oMath>
                </a14:m>
                <a:endParaRPr lang="en-US" sz="2400" baseline="-25000" dirty="0"/>
              </a:p>
              <a:p>
                <a:pPr marL="685800" lvl="1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𝑥</m:t>
                    </m:r>
                    <m:r>
                      <a:rPr lang="en-US" sz="2400" i="1" baseline="-25000" dirty="0" smtClean="0">
                        <a:latin typeface="Cambria Math"/>
                      </a:rPr>
                      <m:t>𝑒𝑣</m:t>
                    </m:r>
                    <m:r>
                      <a:rPr lang="en-US" sz="2400" i="1" dirty="0">
                        <a:latin typeface="Cambria Math"/>
                      </a:rPr>
                      <m:t> := </m:t>
                    </m:r>
                    <m:r>
                      <a:rPr lang="en-US" sz="2400" i="1" dirty="0" err="1">
                        <a:latin typeface="Cambria Math"/>
                      </a:rPr>
                      <m:t>𝑥</m:t>
                    </m:r>
                    <m:r>
                      <a:rPr lang="en-US" sz="2400" i="1" baseline="-25000" dirty="0" err="1">
                        <a:latin typeface="Cambria Math"/>
                      </a:rPr>
                      <m:t>𝑒𝑣</m:t>
                    </m:r>
                    <m:r>
                      <a:rPr lang="en-US" sz="2400" i="1" dirty="0">
                        <a:latin typeface="Cambria Math"/>
                      </a:rPr>
                      <m:t> +</m:t>
                    </m:r>
                    <m:f>
                      <m:fPr>
                        <m:ctrlPr>
                          <a:rPr lang="en-US" sz="24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/>
                          </a:rPr>
                          <m:t>𝐷</m:t>
                        </m:r>
                      </m:num>
                      <m:den>
                        <m:r>
                          <a:rPr lang="en-US" sz="2400" i="1" dirty="0" err="1">
                            <a:latin typeface="Cambria Math"/>
                          </a:rPr>
                          <m:t>𝑝</m:t>
                        </m:r>
                        <m:r>
                          <a:rPr lang="en-US" sz="2400" b="0" i="1" baseline="-25000" dirty="0" smtClean="0">
                            <a:latin typeface="Cambria Math"/>
                          </a:rPr>
                          <m:t>𝑒</m:t>
                        </m:r>
                      </m:den>
                    </m:f>
                  </m:oMath>
                </a14:m>
                <a:endParaRPr lang="en-US" sz="2400" i="1" dirty="0" smtClean="0">
                  <a:latin typeface="Cambria Math"/>
                </a:endParaRPr>
              </a:p>
              <a:p>
                <a:pPr marL="285750"/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</a:rPr>
                      <m:t>𝑟𝑒𝑡𝑢𝑟𝑛</m:t>
                    </m:r>
                    <m:r>
                      <a:rPr lang="en-US" sz="2400" i="1" dirty="0">
                        <a:latin typeface="Cambria Math"/>
                      </a:rPr>
                      <m:t> </m:t>
                    </m:r>
                    <m:r>
                      <a:rPr lang="en-US" sz="2400" i="1" dirty="0">
                        <a:latin typeface="Cambria Math"/>
                      </a:rPr>
                      <m:t>𝑥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4" name="Text Placeholder 6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3682465" cy="4525963"/>
              </a:xfrm>
              <a:blipFill rotWithShape="1">
                <a:blip r:embed="rId2"/>
                <a:stretch>
                  <a:fillRect l="-2152" t="-674" r="-993" b="-6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4215867" y="3475187"/>
            <a:ext cx="606392" cy="64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" name="Oval 5"/>
          <p:cNvSpPr/>
          <p:nvPr/>
        </p:nvSpPr>
        <p:spPr>
          <a:xfrm>
            <a:off x="5226520" y="2257129"/>
            <a:ext cx="606392" cy="64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7" name="Oval 6"/>
          <p:cNvSpPr/>
          <p:nvPr/>
        </p:nvSpPr>
        <p:spPr>
          <a:xfrm>
            <a:off x="6944629" y="2257129"/>
            <a:ext cx="606392" cy="64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" name="Oval 7"/>
          <p:cNvSpPr/>
          <p:nvPr/>
        </p:nvSpPr>
        <p:spPr>
          <a:xfrm>
            <a:off x="8106880" y="3475187"/>
            <a:ext cx="606392" cy="64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Oval 8"/>
          <p:cNvSpPr/>
          <p:nvPr/>
        </p:nvSpPr>
        <p:spPr>
          <a:xfrm>
            <a:off x="7247825" y="4885569"/>
            <a:ext cx="606392" cy="64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" name="Oval 9"/>
          <p:cNvSpPr/>
          <p:nvPr/>
        </p:nvSpPr>
        <p:spPr>
          <a:xfrm>
            <a:off x="5277053" y="4885569"/>
            <a:ext cx="606392" cy="64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12" name="Straight Connector 11"/>
          <p:cNvCxnSpPr>
            <a:stCxn id="5" idx="7"/>
            <a:endCxn id="6" idx="3"/>
          </p:cNvCxnSpPr>
          <p:nvPr/>
        </p:nvCxnSpPr>
        <p:spPr>
          <a:xfrm flipV="1">
            <a:off x="4733455" y="2804328"/>
            <a:ext cx="581869" cy="764743"/>
          </a:xfrm>
          <a:prstGeom prst="line">
            <a:avLst/>
          </a:prstGeom>
          <a:ln w="34925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6"/>
            <a:endCxn id="7" idx="2"/>
          </p:cNvCxnSpPr>
          <p:nvPr/>
        </p:nvCxnSpPr>
        <p:spPr>
          <a:xfrm>
            <a:off x="5832911" y="2577671"/>
            <a:ext cx="1111718" cy="0"/>
          </a:xfrm>
          <a:prstGeom prst="line">
            <a:avLst/>
          </a:prstGeom>
          <a:ln w="34925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8" idx="1"/>
          </p:cNvCxnSpPr>
          <p:nvPr/>
        </p:nvCxnSpPr>
        <p:spPr>
          <a:xfrm>
            <a:off x="7462217" y="2804328"/>
            <a:ext cx="733467" cy="764743"/>
          </a:xfrm>
          <a:prstGeom prst="line">
            <a:avLst/>
          </a:prstGeom>
          <a:ln w="34925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3"/>
            <a:endCxn id="9" idx="7"/>
          </p:cNvCxnSpPr>
          <p:nvPr/>
        </p:nvCxnSpPr>
        <p:spPr>
          <a:xfrm flipH="1">
            <a:off x="7765413" y="4022386"/>
            <a:ext cx="430271" cy="957068"/>
          </a:xfrm>
          <a:prstGeom prst="line">
            <a:avLst/>
          </a:prstGeom>
          <a:ln w="34925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2"/>
            <a:endCxn id="10" idx="6"/>
          </p:cNvCxnSpPr>
          <p:nvPr/>
        </p:nvCxnSpPr>
        <p:spPr>
          <a:xfrm flipH="1">
            <a:off x="5883444" y="5206111"/>
            <a:ext cx="1364381" cy="0"/>
          </a:xfrm>
          <a:prstGeom prst="line">
            <a:avLst/>
          </a:prstGeom>
          <a:ln w="34925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1"/>
            <a:endCxn id="5" idx="5"/>
          </p:cNvCxnSpPr>
          <p:nvPr/>
        </p:nvCxnSpPr>
        <p:spPr>
          <a:xfrm flipH="1" flipV="1">
            <a:off x="4733455" y="4022386"/>
            <a:ext cx="632402" cy="957068"/>
          </a:xfrm>
          <a:prstGeom prst="line">
            <a:avLst/>
          </a:prstGeom>
          <a:ln w="34925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4"/>
            <a:endCxn id="5" idx="5"/>
          </p:cNvCxnSpPr>
          <p:nvPr/>
        </p:nvCxnSpPr>
        <p:spPr>
          <a:xfrm flipV="1">
            <a:off x="4519063" y="4022386"/>
            <a:ext cx="214392" cy="93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005939" y="3095025"/>
            <a:ext cx="523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1/2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6214884" y="2564904"/>
            <a:ext cx="517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1/4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7854217" y="2769996"/>
            <a:ext cx="475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1/4</a:t>
            </a:r>
            <a:endParaRPr lang="en-US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8056347" y="4433056"/>
            <a:ext cx="526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1/3</a:t>
            </a:r>
            <a:endParaRPr lang="en-US" sz="1200" dirty="0"/>
          </a:p>
        </p:txBody>
      </p:sp>
      <p:sp>
        <p:nvSpPr>
          <p:cNvPr id="35" name="TextBox 34"/>
          <p:cNvSpPr txBox="1"/>
          <p:nvPr/>
        </p:nvSpPr>
        <p:spPr>
          <a:xfrm>
            <a:off x="4468530" y="4436811"/>
            <a:ext cx="4604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1/2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6372200" y="5301208"/>
            <a:ext cx="454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1/2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5220072" y="2863969"/>
            <a:ext cx="454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.3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42499" y="2577671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.5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904749" y="3395001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721194" y="3859837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.5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04749" y="3907867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771726" y="3395001"/>
            <a:ext cx="409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.7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782379" y="2641779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.5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98358" y="2818026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.6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500488" y="4565028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.6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83444" y="4821461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.6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045695" y="4869492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27585" y="4565028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.5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400800" y="2237601"/>
            <a:ext cx="505326" cy="27699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92D050"/>
                </a:solidFill>
              </a:rPr>
              <a:t>.125</a:t>
            </a:r>
            <a:endParaRPr lang="en-US" sz="1200" dirty="0">
              <a:solidFill>
                <a:srgbClr val="92D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077200" y="3152001"/>
            <a:ext cx="332876" cy="27699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92D050"/>
                </a:solidFill>
              </a:rPr>
              <a:t>.1</a:t>
            </a:r>
            <a:endParaRPr lang="en-US" sz="1200" dirty="0">
              <a:solidFill>
                <a:srgbClr val="92D05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876674" y="4821461"/>
            <a:ext cx="381803" cy="27699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92D050"/>
                </a:solidFill>
              </a:rPr>
              <a:t>.2</a:t>
            </a:r>
            <a:endParaRPr lang="en-US" sz="1200" dirty="0">
              <a:solidFill>
                <a:srgbClr val="92D05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819274" y="5410200"/>
            <a:ext cx="395610" cy="27699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92D050"/>
                </a:solidFill>
              </a:rPr>
              <a:t>.3</a:t>
            </a:r>
            <a:endParaRPr lang="en-US" sz="1200" dirty="0">
              <a:solidFill>
                <a:srgbClr val="92D05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295274" y="4142601"/>
            <a:ext cx="505326" cy="27699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92D050"/>
                </a:solidFill>
              </a:rPr>
              <a:t>.25</a:t>
            </a:r>
            <a:endParaRPr lang="en-US" sz="1200" dirty="0">
              <a:solidFill>
                <a:srgbClr val="92D05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676274" y="2621213"/>
            <a:ext cx="505326" cy="27699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92D050"/>
                </a:solidFill>
              </a:rPr>
              <a:t>.15</a:t>
            </a:r>
            <a:endParaRPr lang="en-US" sz="12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97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1" grpId="0"/>
      <p:bldP spid="42" grpId="0"/>
      <p:bldP spid="42" grpId="1"/>
      <p:bldP spid="42" grpId="2"/>
      <p:bldP spid="43" grpId="0"/>
      <p:bldP spid="43" grpId="1"/>
      <p:bldP spid="43" grpId="2"/>
      <p:bldP spid="44" grpId="0"/>
      <p:bldP spid="44" grpId="1"/>
      <p:bldP spid="44" grpId="2"/>
      <p:bldP spid="45" grpId="0"/>
      <p:bldP spid="45" grpId="1"/>
      <p:bldP spid="45" grpId="2"/>
      <p:bldP spid="46" grpId="0"/>
      <p:bldP spid="47" grpId="0"/>
      <p:bldP spid="48" grpId="0"/>
      <p:bldP spid="48" grpId="1"/>
      <p:bldP spid="48" grpId="2"/>
      <p:bldP spid="49" grpId="0"/>
      <p:bldP spid="49" grpId="1"/>
      <p:bldP spid="49" grpId="2"/>
      <p:bldP spid="51" grpId="0" animBg="1"/>
      <p:bldP spid="51" grpId="1" animBg="1"/>
      <p:bldP spid="52" grpId="0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Placeholder 6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3682465" cy="4525963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𝑝𝑟𝑜𝑐𝑒𝑑𝑢𝑟𝑒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𝑅𝑜𝑡𝑎𝑡𝑒</m:t>
                    </m:r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r>
                      <a:rPr lang="en-US" sz="2400" i="1" dirty="0" err="1">
                        <a:latin typeface="Cambria Math"/>
                      </a:rPr>
                      <m:t>𝑥</m:t>
                    </m:r>
                    <m:r>
                      <a:rPr lang="en-US" sz="2400" i="1" dirty="0" err="1">
                        <a:latin typeface="Cambria Math"/>
                      </a:rPr>
                      <m:t>,</m:t>
                    </m:r>
                    <m:r>
                      <a:rPr lang="en-US" sz="2400" i="1" dirty="0" err="1">
                        <a:latin typeface="Cambria Math"/>
                      </a:rPr>
                      <m:t>𝐶</m:t>
                    </m:r>
                    <m:r>
                      <a:rPr lang="en-US" sz="2400" i="1" dirty="0">
                        <a:latin typeface="Cambria Math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𝑓𝑜𝑟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𝑎𝑙𝑙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𝑒𝑑𝑔𝑒𝑠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𝑒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𝑖𝑛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𝐶</m:t>
                    </m:r>
                    <m:r>
                      <a:rPr lang="en-US" sz="2400" i="1" dirty="0" smtClean="0">
                        <a:latin typeface="Cambria Math"/>
                      </a:rPr>
                      <m:t>, </m:t>
                    </m:r>
                    <m:r>
                      <a:rPr lang="en-US" sz="2400" i="1" dirty="0" smtClean="0">
                        <a:latin typeface="Cambria Math"/>
                      </a:rPr>
                      <m:t>𝑒</m:t>
                    </m:r>
                    <m:r>
                      <a:rPr lang="en-US" sz="2400" i="1" dirty="0" smtClean="0">
                        <a:latin typeface="Cambria Math"/>
                      </a:rPr>
                      <m:t>  </m:t>
                    </m:r>
                  </m:oMath>
                </a14:m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/>
                        </a:rPr>
                        <m:t>𝑑𝑖𝑟𝑒𝑐𝑡𝑒𝑑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𝑓𝑟𝑜𝑚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𝑢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𝑡𝑜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𝑣</m:t>
                      </m:r>
                      <m:r>
                        <a:rPr lang="en-US" sz="2400" i="1" dirty="0">
                          <a:latin typeface="Cambria Math"/>
                        </a:rPr>
                        <m:t> :</m:t>
                      </m:r>
                    </m:oMath>
                  </m:oMathPara>
                </a14:m>
                <a:endParaRPr lang="en-US" sz="2400" dirty="0"/>
              </a:p>
              <a:p>
                <a:pPr marL="742950" lvl="1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/>
                      </a:rPr>
                      <m:t>𝐷</m:t>
                    </m:r>
                    <m:r>
                      <a:rPr lang="en-US" sz="2400" i="1" baseline="-25000" dirty="0" smtClean="0">
                        <a:latin typeface="Cambria Math"/>
                      </a:rPr>
                      <m:t>𝑒</m:t>
                    </m:r>
                    <m:r>
                      <a:rPr lang="en-US" sz="2400" i="1" dirty="0" smtClean="0">
                        <a:latin typeface="Cambria Math"/>
                      </a:rPr>
                      <m:t> := </m:t>
                    </m:r>
                    <m:r>
                      <a:rPr lang="en-US" sz="2400" i="1" dirty="0" err="1">
                        <a:latin typeface="Cambria Math"/>
                      </a:rPr>
                      <m:t>𝑥</m:t>
                    </m:r>
                    <m:r>
                      <a:rPr lang="en-US" sz="2400" i="1" baseline="-25000" dirty="0" err="1">
                        <a:latin typeface="Cambria Math"/>
                      </a:rPr>
                      <m:t>𝑒𝑢</m:t>
                    </m:r>
                    <m:r>
                      <a:rPr lang="en-US" sz="2400" i="1" dirty="0" err="1">
                        <a:latin typeface="Cambria Math"/>
                      </a:rPr>
                      <m:t>𝑝</m:t>
                    </m:r>
                    <m:r>
                      <a:rPr lang="en-US" sz="2400" i="1" baseline="-25000" dirty="0" err="1">
                        <a:latin typeface="Cambria Math"/>
                      </a:rPr>
                      <m:t>𝑒</m:t>
                    </m:r>
                  </m:oMath>
                </a14:m>
                <a:endParaRPr lang="en-US" sz="2400" baseline="-25000" dirty="0"/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𝐷</m:t>
                    </m:r>
                    <m:r>
                      <a:rPr lang="en-US" sz="2400" i="1" dirty="0" smtClean="0">
                        <a:latin typeface="Cambria Math"/>
                      </a:rPr>
                      <m:t> := </m:t>
                    </m:r>
                    <m:r>
                      <m:rPr>
                        <m:sty m:val="p"/>
                      </m:rPr>
                      <a:rPr lang="en-US" sz="2400" i="1" dirty="0" smtClean="0">
                        <a:latin typeface="Cambria Math"/>
                      </a:rPr>
                      <m:t>min</m:t>
                    </m:r>
                    <m:r>
                      <a:rPr lang="en-US" sz="2400" b="0" i="1" dirty="0" smtClean="0">
                        <a:latin typeface="Cambria Math"/>
                      </a:rPr>
                      <m:t> </m:t>
                    </m:r>
                    <m:r>
                      <a:rPr lang="en-US" sz="2400" b="0" i="1" dirty="0" smtClean="0">
                        <a:latin typeface="Cambria Math"/>
                      </a:rPr>
                      <m:t>𝐷𝑒</m:t>
                    </m:r>
                  </m:oMath>
                </a14:m>
                <a:endParaRPr lang="en-US" sz="2400" baseline="-25000" dirty="0"/>
              </a:p>
              <a:p>
                <a:pPr marL="285750" indent="-285750"/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𝑓𝑜𝑟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𝑎𝑙𝑙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𝑒𝑑𝑔𝑒𝑠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𝑒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𝑖𝑛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 smtClean="0">
                        <a:latin typeface="Cambria Math"/>
                      </a:rPr>
                      <m:t>𝐶</m:t>
                    </m:r>
                    <m:r>
                      <a:rPr lang="en-US" sz="2400" i="1" dirty="0" smtClean="0">
                        <a:latin typeface="Cambria Math"/>
                      </a:rPr>
                      <m:t>, </m:t>
                    </m:r>
                    <m:r>
                      <a:rPr lang="en-US" sz="2400" i="1" dirty="0" smtClean="0">
                        <a:latin typeface="Cambria Math"/>
                      </a:rPr>
                      <m:t>𝑒</m:t>
                    </m:r>
                    <m:r>
                      <a:rPr lang="en-US" sz="2400" i="1" dirty="0" smtClean="0">
                        <a:latin typeface="Cambria Math"/>
                      </a:rPr>
                      <m:t>  </m:t>
                    </m:r>
                  </m:oMath>
                </a14:m>
                <a:endParaRPr lang="en-US" sz="2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/>
                        </a:rPr>
                        <m:t>𝑑𝑖𝑟𝑒𝑐𝑡𝑒𝑑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𝑓𝑟𝑜𝑚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𝑢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𝑡𝑜</m:t>
                      </m:r>
                      <m:r>
                        <a:rPr lang="en-US" sz="2400" i="1" dirty="0">
                          <a:latin typeface="Cambria Math"/>
                        </a:rPr>
                        <m:t> </m:t>
                      </m:r>
                      <m:r>
                        <a:rPr lang="en-US" sz="2400" i="1" dirty="0">
                          <a:latin typeface="Cambria Math"/>
                        </a:rPr>
                        <m:t>𝑣</m:t>
                      </m:r>
                      <m:r>
                        <a:rPr lang="en-US" sz="2400" i="1" dirty="0">
                          <a:latin typeface="Cambria Math"/>
                        </a:rPr>
                        <m:t> :</m:t>
                      </m:r>
                    </m:oMath>
                  </m:oMathPara>
                </a14:m>
                <a:endParaRPr lang="en-US" sz="2400" dirty="0" smtClean="0"/>
              </a:p>
              <a:p>
                <a:pPr marL="685800" lvl="1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𝑥</m:t>
                    </m:r>
                    <m:r>
                      <a:rPr lang="en-US" sz="2400" i="1" baseline="-25000" dirty="0" smtClean="0">
                        <a:latin typeface="Cambria Math"/>
                      </a:rPr>
                      <m:t>𝑒𝑢</m:t>
                    </m:r>
                    <m:r>
                      <a:rPr lang="en-US" sz="2400" i="1" dirty="0" smtClean="0">
                        <a:latin typeface="Cambria Math"/>
                      </a:rPr>
                      <m:t> </m:t>
                    </m:r>
                    <m:r>
                      <a:rPr lang="en-US" sz="2400" i="1" dirty="0">
                        <a:latin typeface="Cambria Math"/>
                      </a:rPr>
                      <m:t>:= </m:t>
                    </m:r>
                    <m:r>
                      <a:rPr lang="en-US" sz="2400" i="1" dirty="0" err="1">
                        <a:latin typeface="Cambria Math"/>
                      </a:rPr>
                      <m:t>𝑥</m:t>
                    </m:r>
                    <m:r>
                      <a:rPr lang="en-US" sz="2400" i="1" baseline="-25000" dirty="0" err="1">
                        <a:latin typeface="Cambria Math"/>
                      </a:rPr>
                      <m:t>𝑒𝑢</m:t>
                    </m:r>
                    <m:r>
                      <a:rPr lang="en-US" sz="2400" i="1" dirty="0">
                        <a:latin typeface="Cambria Math"/>
                      </a:rPr>
                      <m:t> −</m:t>
                    </m:r>
                    <m:f>
                      <m:f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/>
                          </a:rPr>
                          <m:t>𝐷</m:t>
                        </m:r>
                      </m:num>
                      <m:den>
                        <m:r>
                          <a:rPr lang="en-US" sz="2400" i="1" dirty="0" err="1">
                            <a:latin typeface="Cambria Math"/>
                          </a:rPr>
                          <m:t>𝑝</m:t>
                        </m:r>
                        <m:r>
                          <a:rPr lang="en-US" sz="2400" i="1" baseline="-25000" dirty="0" err="1">
                            <a:latin typeface="Cambria Math"/>
                          </a:rPr>
                          <m:t>𝑒</m:t>
                        </m:r>
                      </m:den>
                    </m:f>
                  </m:oMath>
                </a14:m>
                <a:endParaRPr lang="en-US" sz="2400" baseline="-25000" dirty="0"/>
              </a:p>
              <a:p>
                <a:pPr marL="685800" lvl="1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𝑥</m:t>
                    </m:r>
                    <m:r>
                      <a:rPr lang="en-US" sz="2400" i="1" baseline="-25000" dirty="0" smtClean="0">
                        <a:latin typeface="Cambria Math"/>
                      </a:rPr>
                      <m:t>𝑒𝑣</m:t>
                    </m:r>
                    <m:r>
                      <a:rPr lang="en-US" sz="2400" i="1" dirty="0">
                        <a:latin typeface="Cambria Math"/>
                      </a:rPr>
                      <m:t> := </m:t>
                    </m:r>
                    <m:r>
                      <a:rPr lang="en-US" sz="2400" i="1" dirty="0" err="1">
                        <a:latin typeface="Cambria Math"/>
                      </a:rPr>
                      <m:t>𝑥</m:t>
                    </m:r>
                    <m:r>
                      <a:rPr lang="en-US" sz="2400" i="1" baseline="-25000" dirty="0" err="1">
                        <a:latin typeface="Cambria Math"/>
                      </a:rPr>
                      <m:t>𝑒𝑣</m:t>
                    </m:r>
                    <m:r>
                      <a:rPr lang="en-US" sz="2400" i="1" dirty="0">
                        <a:latin typeface="Cambria Math"/>
                      </a:rPr>
                      <m:t> +</m:t>
                    </m:r>
                    <m:f>
                      <m:fPr>
                        <m:ctrlPr>
                          <a:rPr lang="en-US" sz="24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/>
                          </a:rPr>
                          <m:t>𝐷</m:t>
                        </m:r>
                      </m:num>
                      <m:den>
                        <m:r>
                          <a:rPr lang="en-US" sz="2400" i="1" dirty="0" err="1">
                            <a:latin typeface="Cambria Math"/>
                          </a:rPr>
                          <m:t>𝑝</m:t>
                        </m:r>
                        <m:r>
                          <a:rPr lang="en-US" sz="2400" b="0" i="1" baseline="-25000" dirty="0" smtClean="0">
                            <a:latin typeface="Cambria Math"/>
                          </a:rPr>
                          <m:t>𝑒</m:t>
                        </m:r>
                      </m:den>
                    </m:f>
                  </m:oMath>
                </a14:m>
                <a:endParaRPr lang="en-US" sz="2400" i="1" dirty="0" smtClean="0">
                  <a:latin typeface="Cambria Math"/>
                </a:endParaRPr>
              </a:p>
              <a:p>
                <a:pPr marL="285750"/>
                <a14:m>
                  <m:oMath xmlns:m="http://schemas.openxmlformats.org/officeDocument/2006/math">
                    <m:r>
                      <a:rPr lang="en-US" sz="2400" i="1" dirty="0">
                        <a:latin typeface="Cambria Math"/>
                      </a:rPr>
                      <m:t>𝑟𝑒𝑡𝑢𝑟𝑛</m:t>
                    </m:r>
                    <m:r>
                      <a:rPr lang="en-US" sz="2400" i="1" dirty="0">
                        <a:latin typeface="Cambria Math"/>
                      </a:rPr>
                      <m:t> </m:t>
                    </m:r>
                    <m:r>
                      <a:rPr lang="en-US" sz="2400" i="1" dirty="0">
                        <a:latin typeface="Cambria Math"/>
                      </a:rPr>
                      <m:t>𝑥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4" name="Text Placeholder 6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3682465" cy="4525963"/>
              </a:xfrm>
              <a:blipFill rotWithShape="1">
                <a:blip r:embed="rId2"/>
                <a:stretch>
                  <a:fillRect l="-2152" t="-674" r="-993" b="-6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6" name="Oval 125"/>
          <p:cNvSpPr/>
          <p:nvPr/>
        </p:nvSpPr>
        <p:spPr>
          <a:xfrm>
            <a:off x="4215867" y="3475187"/>
            <a:ext cx="606392" cy="64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27" name="Oval 126"/>
          <p:cNvSpPr/>
          <p:nvPr/>
        </p:nvSpPr>
        <p:spPr>
          <a:xfrm>
            <a:off x="5226520" y="2257129"/>
            <a:ext cx="606392" cy="64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28" name="Oval 127"/>
          <p:cNvSpPr/>
          <p:nvPr/>
        </p:nvSpPr>
        <p:spPr>
          <a:xfrm>
            <a:off x="6944629" y="2257129"/>
            <a:ext cx="606392" cy="64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29" name="Oval 128"/>
          <p:cNvSpPr/>
          <p:nvPr/>
        </p:nvSpPr>
        <p:spPr>
          <a:xfrm>
            <a:off x="8106880" y="3475187"/>
            <a:ext cx="606392" cy="64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30" name="Oval 129"/>
          <p:cNvSpPr/>
          <p:nvPr/>
        </p:nvSpPr>
        <p:spPr>
          <a:xfrm>
            <a:off x="7247825" y="4885569"/>
            <a:ext cx="606392" cy="64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31" name="Oval 130"/>
          <p:cNvSpPr/>
          <p:nvPr/>
        </p:nvSpPr>
        <p:spPr>
          <a:xfrm>
            <a:off x="5277053" y="4885569"/>
            <a:ext cx="606392" cy="6410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cxnSp>
        <p:nvCxnSpPr>
          <p:cNvPr id="132" name="Straight Connector 131"/>
          <p:cNvCxnSpPr>
            <a:stCxn id="126" idx="7"/>
            <a:endCxn id="127" idx="3"/>
          </p:cNvCxnSpPr>
          <p:nvPr/>
        </p:nvCxnSpPr>
        <p:spPr>
          <a:xfrm flipV="1">
            <a:off x="4733455" y="2804328"/>
            <a:ext cx="581869" cy="764743"/>
          </a:xfrm>
          <a:prstGeom prst="line">
            <a:avLst/>
          </a:prstGeom>
          <a:ln w="34925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stCxn id="127" idx="6"/>
            <a:endCxn id="128" idx="2"/>
          </p:cNvCxnSpPr>
          <p:nvPr/>
        </p:nvCxnSpPr>
        <p:spPr>
          <a:xfrm>
            <a:off x="5832911" y="2577671"/>
            <a:ext cx="1111718" cy="0"/>
          </a:xfrm>
          <a:prstGeom prst="line">
            <a:avLst/>
          </a:prstGeom>
          <a:ln w="34925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28" idx="5"/>
            <a:endCxn id="129" idx="1"/>
          </p:cNvCxnSpPr>
          <p:nvPr/>
        </p:nvCxnSpPr>
        <p:spPr>
          <a:xfrm>
            <a:off x="7462217" y="2804328"/>
            <a:ext cx="733467" cy="764743"/>
          </a:xfrm>
          <a:prstGeom prst="line">
            <a:avLst/>
          </a:prstGeom>
          <a:ln w="34925">
            <a:solidFill>
              <a:srgbClr val="FF0000"/>
            </a:solidFill>
            <a:prstDash val="dash"/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29" idx="3"/>
            <a:endCxn id="130" idx="7"/>
          </p:cNvCxnSpPr>
          <p:nvPr/>
        </p:nvCxnSpPr>
        <p:spPr>
          <a:xfrm flipH="1">
            <a:off x="7765413" y="4022386"/>
            <a:ext cx="430271" cy="957068"/>
          </a:xfrm>
          <a:prstGeom prst="line">
            <a:avLst/>
          </a:prstGeom>
          <a:ln w="34925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130" idx="2"/>
            <a:endCxn id="131" idx="6"/>
          </p:cNvCxnSpPr>
          <p:nvPr/>
        </p:nvCxnSpPr>
        <p:spPr>
          <a:xfrm flipH="1">
            <a:off x="5883444" y="5206111"/>
            <a:ext cx="1364381" cy="0"/>
          </a:xfrm>
          <a:prstGeom prst="line">
            <a:avLst/>
          </a:prstGeom>
          <a:ln w="34925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31" idx="1"/>
            <a:endCxn id="126" idx="5"/>
          </p:cNvCxnSpPr>
          <p:nvPr/>
        </p:nvCxnSpPr>
        <p:spPr>
          <a:xfrm flipH="1" flipV="1">
            <a:off x="4733455" y="4022386"/>
            <a:ext cx="632402" cy="957068"/>
          </a:xfrm>
          <a:prstGeom prst="line">
            <a:avLst/>
          </a:prstGeom>
          <a:ln w="34925"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4"/>
            <a:endCxn id="126" idx="5"/>
          </p:cNvCxnSpPr>
          <p:nvPr/>
        </p:nvCxnSpPr>
        <p:spPr>
          <a:xfrm flipV="1">
            <a:off x="4519063" y="4022386"/>
            <a:ext cx="214392" cy="93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5005939" y="3095025"/>
            <a:ext cx="5237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1/2</a:t>
            </a:r>
            <a:endParaRPr lang="en-US" sz="1200" dirty="0"/>
          </a:p>
        </p:txBody>
      </p:sp>
      <p:sp>
        <p:nvSpPr>
          <p:cNvPr id="140" name="TextBox 139"/>
          <p:cNvSpPr txBox="1"/>
          <p:nvPr/>
        </p:nvSpPr>
        <p:spPr>
          <a:xfrm>
            <a:off x="6214884" y="2564904"/>
            <a:ext cx="517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1/4</a:t>
            </a:r>
            <a:endParaRPr lang="en-US" sz="1200" dirty="0"/>
          </a:p>
        </p:txBody>
      </p:sp>
      <p:sp>
        <p:nvSpPr>
          <p:cNvPr id="141" name="TextBox 140"/>
          <p:cNvSpPr txBox="1"/>
          <p:nvPr/>
        </p:nvSpPr>
        <p:spPr>
          <a:xfrm>
            <a:off x="7854217" y="2769996"/>
            <a:ext cx="475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1/4</a:t>
            </a:r>
            <a:endParaRPr lang="en-US" sz="1200" dirty="0"/>
          </a:p>
        </p:txBody>
      </p:sp>
      <p:sp>
        <p:nvSpPr>
          <p:cNvPr id="142" name="TextBox 141"/>
          <p:cNvSpPr txBox="1"/>
          <p:nvPr/>
        </p:nvSpPr>
        <p:spPr>
          <a:xfrm>
            <a:off x="8056347" y="4433056"/>
            <a:ext cx="526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1/3</a:t>
            </a:r>
            <a:endParaRPr lang="en-US" sz="1200" dirty="0"/>
          </a:p>
        </p:txBody>
      </p:sp>
      <p:sp>
        <p:nvSpPr>
          <p:cNvPr id="143" name="TextBox 142"/>
          <p:cNvSpPr txBox="1"/>
          <p:nvPr/>
        </p:nvSpPr>
        <p:spPr>
          <a:xfrm>
            <a:off x="4468530" y="4436811"/>
            <a:ext cx="4604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1/2</a:t>
            </a:r>
            <a:endParaRPr lang="en-US" sz="1200" dirty="0"/>
          </a:p>
        </p:txBody>
      </p:sp>
      <p:sp>
        <p:nvSpPr>
          <p:cNvPr id="144" name="TextBox 143"/>
          <p:cNvSpPr txBox="1"/>
          <p:nvPr/>
        </p:nvSpPr>
        <p:spPr>
          <a:xfrm>
            <a:off x="6372200" y="5301208"/>
            <a:ext cx="454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1/2</a:t>
            </a:r>
            <a:endParaRPr lang="en-US" sz="1200" dirty="0"/>
          </a:p>
        </p:txBody>
      </p:sp>
      <p:sp>
        <p:nvSpPr>
          <p:cNvPr id="145" name="TextBox 144"/>
          <p:cNvSpPr txBox="1"/>
          <p:nvPr/>
        </p:nvSpPr>
        <p:spPr>
          <a:xfrm>
            <a:off x="5220072" y="2863969"/>
            <a:ext cx="454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6742499" y="2577671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.1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904749" y="3395001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0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4721194" y="3859837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.3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904749" y="3907867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.7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4771726" y="3395001"/>
            <a:ext cx="409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.9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782379" y="2641779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.9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7298358" y="2818026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7500488" y="4565028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.3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5883444" y="4821461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.4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7045695" y="4869492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.6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327585" y="4565028"/>
            <a:ext cx="404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.7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41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Increases the number of integral solutions.</a:t>
            </a:r>
          </a:p>
          <a:p>
            <a:r>
              <a:rPr lang="en-US" dirty="0" smtClean="0"/>
              <a:t>Breaks the fractional cycles.</a:t>
            </a:r>
          </a:p>
          <a:p>
            <a:r>
              <a:rPr lang="en-US" dirty="0" smtClean="0">
                <a:sym typeface="Symbol"/>
              </a:rPr>
              <a:t>Unchanged after rotation</a:t>
            </a:r>
          </a:p>
          <a:p>
            <a:pPr lvl="1"/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-25000" dirty="0" err="1" smtClean="0">
                <a:sym typeface="Symbol"/>
              </a:rPr>
              <a:t>eu</a:t>
            </a:r>
            <a:r>
              <a:rPr lang="en-US" baseline="30000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+ 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-25000" dirty="0" err="1" smtClean="0">
                <a:sym typeface="Symbol"/>
              </a:rPr>
              <a:t>ev</a:t>
            </a:r>
            <a:r>
              <a:rPr lang="en-US" dirty="0" smtClean="0">
                <a:sym typeface="Symbol"/>
              </a:rPr>
              <a:t>) for all edges e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/>
              <a:t> (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err="1" smtClean="0">
                <a:sym typeface="Symbol"/>
              </a:rPr>
              <a:t>e:v</a:t>
            </a:r>
            <a:r>
              <a:rPr lang="en-US" baseline="-25000" dirty="0" smtClean="0">
                <a:sym typeface="Symbol"/>
              </a:rPr>
              <a:t> e   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-25000" dirty="0" err="1" smtClean="0">
                <a:sym typeface="Symbol"/>
              </a:rPr>
              <a:t>ev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) for all vertices v</a:t>
            </a:r>
            <a:endParaRPr lang="en-US" baseline="-25000" dirty="0">
              <a:sym typeface="Symbol"/>
            </a:endParaRPr>
          </a:p>
          <a:p>
            <a:r>
              <a:rPr lang="en-US" dirty="0" smtClean="0">
                <a:sym typeface="Symbol"/>
              </a:rPr>
              <a:t>Maximum load after rotation is  1</a:t>
            </a:r>
            <a:r>
              <a:rPr lang="en-US" dirty="0" smtClean="0">
                <a:latin typeface="Comic Sans MS" pitchFamily="66" charset="0"/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After all fractional cycles are broken, only fractional trees remain</a:t>
            </a:r>
          </a:p>
          <a:p>
            <a:pPr marL="457200" lvl="1" indent="0">
              <a:buNone/>
            </a:pPr>
            <a:endParaRPr lang="en-US" dirty="0" smtClean="0">
              <a:latin typeface="Comic Sans MS" pitchFamily="66" charset="0"/>
              <a:sym typeface="Symbol"/>
            </a:endParaRPr>
          </a:p>
          <a:p>
            <a:pPr marL="457200" lvl="1" indent="0">
              <a:buNone/>
            </a:pPr>
            <a:endParaRPr lang="en-US" dirty="0" smtClean="0">
              <a:sym typeface="Symbol"/>
            </a:endParaRPr>
          </a:p>
          <a:p>
            <a:pPr marL="457200" lvl="1" indent="0">
              <a:buNone/>
            </a:pPr>
            <a:endParaRPr lang="en-US" dirty="0">
              <a:latin typeface="Comic Sans MS" pitchFamily="66" charset="0"/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77560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295400" y="3352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971800" y="41910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048000" y="2590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724400" y="28956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800600" y="16764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124200" y="55626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105400" y="48006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Connector 10"/>
          <p:cNvCxnSpPr>
            <a:endCxn id="50" idx="2"/>
          </p:cNvCxnSpPr>
          <p:nvPr/>
        </p:nvCxnSpPr>
        <p:spPr>
          <a:xfrm flipV="1">
            <a:off x="1981200" y="2895600"/>
            <a:ext cx="1066800" cy="609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0" idx="7"/>
            <a:endCxn id="53" idx="2"/>
          </p:cNvCxnSpPr>
          <p:nvPr/>
        </p:nvCxnSpPr>
        <p:spPr>
          <a:xfrm flipV="1">
            <a:off x="3633788" y="1981200"/>
            <a:ext cx="1166812" cy="6985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0" idx="6"/>
            <a:endCxn id="51" idx="2"/>
          </p:cNvCxnSpPr>
          <p:nvPr/>
        </p:nvCxnSpPr>
        <p:spPr>
          <a:xfrm>
            <a:off x="3733800" y="2895600"/>
            <a:ext cx="9906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" idx="6"/>
            <a:endCxn id="40" idx="1"/>
          </p:cNvCxnSpPr>
          <p:nvPr/>
        </p:nvCxnSpPr>
        <p:spPr>
          <a:xfrm>
            <a:off x="1981200" y="3657600"/>
            <a:ext cx="1090613" cy="6223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0" idx="4"/>
            <a:endCxn id="54" idx="0"/>
          </p:cNvCxnSpPr>
          <p:nvPr/>
        </p:nvCxnSpPr>
        <p:spPr>
          <a:xfrm>
            <a:off x="3314700" y="4800600"/>
            <a:ext cx="152400" cy="762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1" idx="4"/>
          </p:cNvCxnSpPr>
          <p:nvPr/>
        </p:nvCxnSpPr>
        <p:spPr>
          <a:xfrm>
            <a:off x="5067300" y="3505200"/>
            <a:ext cx="342900" cy="1447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0" name="Rectangle 55"/>
          <p:cNvSpPr>
            <a:spLocks noChangeArrowheads="1"/>
          </p:cNvSpPr>
          <p:nvPr/>
        </p:nvSpPr>
        <p:spPr bwMode="auto">
          <a:xfrm>
            <a:off x="3048000" y="2181220"/>
            <a:ext cx="5826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omic Sans MS" pitchFamily="66" charset="0"/>
                <a:sym typeface="Symbol" pitchFamily="18" charset="2"/>
              </a:rPr>
              <a:t> 1</a:t>
            </a:r>
            <a:endParaRPr lang="en-US" sz="2400"/>
          </a:p>
        </p:txBody>
      </p:sp>
      <p:sp>
        <p:nvSpPr>
          <p:cNvPr id="6161" name="Rectangle 56"/>
          <p:cNvSpPr>
            <a:spLocks noChangeArrowheads="1"/>
          </p:cNvSpPr>
          <p:nvPr/>
        </p:nvSpPr>
        <p:spPr bwMode="auto">
          <a:xfrm>
            <a:off x="714348" y="3357562"/>
            <a:ext cx="5826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 pitchFamily="18" charset="2"/>
              </a:rPr>
              <a:t> 1</a:t>
            </a:r>
            <a:endParaRPr lang="en-US" sz="2400" dirty="0"/>
          </a:p>
        </p:txBody>
      </p:sp>
      <p:sp>
        <p:nvSpPr>
          <p:cNvPr id="6163" name="Rectangle 58"/>
          <p:cNvSpPr>
            <a:spLocks noChangeArrowheads="1"/>
          </p:cNvSpPr>
          <p:nvPr/>
        </p:nvSpPr>
        <p:spPr bwMode="auto">
          <a:xfrm>
            <a:off x="3846511" y="5610244"/>
            <a:ext cx="5826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 pitchFamily="18" charset="2"/>
              </a:rPr>
              <a:t> 1</a:t>
            </a:r>
            <a:endParaRPr lang="en-US" sz="2400" dirty="0"/>
          </a:p>
        </p:txBody>
      </p:sp>
      <p:sp>
        <p:nvSpPr>
          <p:cNvPr id="6164" name="Rectangle 59"/>
          <p:cNvSpPr>
            <a:spLocks noChangeArrowheads="1"/>
          </p:cNvSpPr>
          <p:nvPr/>
        </p:nvSpPr>
        <p:spPr bwMode="auto">
          <a:xfrm>
            <a:off x="5489586" y="3038475"/>
            <a:ext cx="582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 pitchFamily="18" charset="2"/>
              </a:rPr>
              <a:t> 1</a:t>
            </a:r>
            <a:endParaRPr lang="en-US" sz="2400" dirty="0"/>
          </a:p>
        </p:txBody>
      </p:sp>
      <p:sp>
        <p:nvSpPr>
          <p:cNvPr id="6165" name="Rectangle 60"/>
          <p:cNvSpPr>
            <a:spLocks noChangeArrowheads="1"/>
          </p:cNvSpPr>
          <p:nvPr/>
        </p:nvSpPr>
        <p:spPr bwMode="auto">
          <a:xfrm>
            <a:off x="5846776" y="4967302"/>
            <a:ext cx="5826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 pitchFamily="18" charset="2"/>
              </a:rPr>
              <a:t> 1</a:t>
            </a:r>
            <a:endParaRPr lang="en-US" sz="2400" dirty="0"/>
          </a:p>
        </p:txBody>
      </p:sp>
      <p:sp>
        <p:nvSpPr>
          <p:cNvPr id="6166" name="Rectangle 61"/>
          <p:cNvSpPr>
            <a:spLocks noChangeArrowheads="1"/>
          </p:cNvSpPr>
          <p:nvPr/>
        </p:nvSpPr>
        <p:spPr bwMode="auto">
          <a:xfrm>
            <a:off x="5513388" y="1600200"/>
            <a:ext cx="582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omic Sans MS" pitchFamily="66" charset="0"/>
                <a:sym typeface="Symbol" pitchFamily="18" charset="2"/>
              </a:rPr>
              <a:t> 1</a:t>
            </a:r>
            <a:endParaRPr lang="en-US" sz="2400"/>
          </a:p>
        </p:txBody>
      </p:sp>
      <p:sp>
        <p:nvSpPr>
          <p:cNvPr id="6167" name="Rectangle 62"/>
          <p:cNvSpPr>
            <a:spLocks noChangeArrowheads="1"/>
          </p:cNvSpPr>
          <p:nvPr/>
        </p:nvSpPr>
        <p:spPr bwMode="auto">
          <a:xfrm>
            <a:off x="3929058" y="1928802"/>
            <a:ext cx="59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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168" name="Rectangle 63"/>
          <p:cNvSpPr>
            <a:spLocks noChangeArrowheads="1"/>
          </p:cNvSpPr>
          <p:nvPr/>
        </p:nvSpPr>
        <p:spPr bwMode="auto">
          <a:xfrm>
            <a:off x="4000496" y="3000372"/>
            <a:ext cx="59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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169" name="Rectangle 64"/>
          <p:cNvSpPr>
            <a:spLocks noChangeArrowheads="1"/>
          </p:cNvSpPr>
          <p:nvPr/>
        </p:nvSpPr>
        <p:spPr bwMode="auto">
          <a:xfrm>
            <a:off x="4692655" y="4029082"/>
            <a:ext cx="59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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170" name="Rectangle 65"/>
          <p:cNvSpPr>
            <a:spLocks noChangeArrowheads="1"/>
          </p:cNvSpPr>
          <p:nvPr/>
        </p:nvSpPr>
        <p:spPr bwMode="auto">
          <a:xfrm>
            <a:off x="3406771" y="5072074"/>
            <a:ext cx="59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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171" name="Rectangle 66"/>
          <p:cNvSpPr>
            <a:spLocks noChangeArrowheads="1"/>
          </p:cNvSpPr>
          <p:nvPr/>
        </p:nvSpPr>
        <p:spPr bwMode="auto">
          <a:xfrm>
            <a:off x="2143108" y="3929066"/>
            <a:ext cx="59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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172" name="Rectangle 67"/>
          <p:cNvSpPr>
            <a:spLocks noChangeArrowheads="1"/>
          </p:cNvSpPr>
          <p:nvPr/>
        </p:nvSpPr>
        <p:spPr bwMode="auto">
          <a:xfrm>
            <a:off x="2214546" y="2814636"/>
            <a:ext cx="59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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9" name="Rectangle 57"/>
          <p:cNvSpPr>
            <a:spLocks noChangeArrowheads="1"/>
          </p:cNvSpPr>
          <p:nvPr/>
        </p:nvSpPr>
        <p:spPr bwMode="auto">
          <a:xfrm>
            <a:off x="3714744" y="4071942"/>
            <a:ext cx="58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 pitchFamily="18" charset="2"/>
              </a:rPr>
              <a:t> 1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Assignment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295400" y="3352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971800" y="41910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048000" y="25908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724400" y="28956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800600" y="16764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124200" y="55626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105400" y="48006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1" name="Straight Connector 10"/>
          <p:cNvCxnSpPr>
            <a:endCxn id="50" idx="2"/>
          </p:cNvCxnSpPr>
          <p:nvPr/>
        </p:nvCxnSpPr>
        <p:spPr>
          <a:xfrm flipV="1">
            <a:off x="1981200" y="2895600"/>
            <a:ext cx="1066800" cy="609600"/>
          </a:xfrm>
          <a:prstGeom prst="line">
            <a:avLst/>
          </a:prstGeom>
          <a:ln w="222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0" idx="7"/>
            <a:endCxn id="53" idx="2"/>
          </p:cNvCxnSpPr>
          <p:nvPr/>
        </p:nvCxnSpPr>
        <p:spPr>
          <a:xfrm flipV="1">
            <a:off x="3633788" y="1981200"/>
            <a:ext cx="1166812" cy="698500"/>
          </a:xfrm>
          <a:prstGeom prst="line">
            <a:avLst/>
          </a:prstGeom>
          <a:ln w="222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0" idx="6"/>
            <a:endCxn id="51" idx="2"/>
          </p:cNvCxnSpPr>
          <p:nvPr/>
        </p:nvCxnSpPr>
        <p:spPr>
          <a:xfrm>
            <a:off x="3733800" y="2895600"/>
            <a:ext cx="990600" cy="304800"/>
          </a:xfrm>
          <a:prstGeom prst="line">
            <a:avLst/>
          </a:prstGeom>
          <a:ln w="222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" idx="6"/>
            <a:endCxn id="40" idx="1"/>
          </p:cNvCxnSpPr>
          <p:nvPr/>
        </p:nvCxnSpPr>
        <p:spPr>
          <a:xfrm>
            <a:off x="1981200" y="3657600"/>
            <a:ext cx="1090613" cy="622300"/>
          </a:xfrm>
          <a:prstGeom prst="line">
            <a:avLst/>
          </a:prstGeom>
          <a:ln w="222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0" idx="4"/>
            <a:endCxn id="54" idx="0"/>
          </p:cNvCxnSpPr>
          <p:nvPr/>
        </p:nvCxnSpPr>
        <p:spPr>
          <a:xfrm>
            <a:off x="3314700" y="4800600"/>
            <a:ext cx="152400" cy="762000"/>
          </a:xfrm>
          <a:prstGeom prst="line">
            <a:avLst/>
          </a:prstGeom>
          <a:ln w="222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1" idx="4"/>
          </p:cNvCxnSpPr>
          <p:nvPr/>
        </p:nvCxnSpPr>
        <p:spPr>
          <a:xfrm rot="16200000" flipH="1">
            <a:off x="4571998" y="4000502"/>
            <a:ext cx="1281122" cy="290518"/>
          </a:xfrm>
          <a:prstGeom prst="line">
            <a:avLst/>
          </a:prstGeom>
          <a:ln w="2222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0" name="Rectangle 55"/>
          <p:cNvSpPr>
            <a:spLocks noChangeArrowheads="1"/>
          </p:cNvSpPr>
          <p:nvPr/>
        </p:nvSpPr>
        <p:spPr bwMode="auto">
          <a:xfrm>
            <a:off x="3048000" y="2181220"/>
            <a:ext cx="631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 pitchFamily="18" charset="2"/>
              </a:rPr>
              <a:t> 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2</a:t>
            </a:r>
            <a:endParaRPr lang="en-US" sz="2400" dirty="0"/>
          </a:p>
        </p:txBody>
      </p:sp>
      <p:sp>
        <p:nvSpPr>
          <p:cNvPr id="6161" name="Rectangle 56"/>
          <p:cNvSpPr>
            <a:spLocks noChangeArrowheads="1"/>
          </p:cNvSpPr>
          <p:nvPr/>
        </p:nvSpPr>
        <p:spPr bwMode="auto">
          <a:xfrm>
            <a:off x="714348" y="3357562"/>
            <a:ext cx="5826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 pitchFamily="18" charset="2"/>
              </a:rPr>
              <a:t> 1</a:t>
            </a:r>
            <a:endParaRPr lang="en-US" sz="2400" dirty="0"/>
          </a:p>
        </p:txBody>
      </p:sp>
      <p:sp>
        <p:nvSpPr>
          <p:cNvPr id="6162" name="Rectangle 57"/>
          <p:cNvSpPr>
            <a:spLocks noChangeArrowheads="1"/>
          </p:cNvSpPr>
          <p:nvPr/>
        </p:nvSpPr>
        <p:spPr bwMode="auto">
          <a:xfrm>
            <a:off x="3714744" y="4071942"/>
            <a:ext cx="631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 pitchFamily="18" charset="2"/>
              </a:rPr>
              <a:t> 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2</a:t>
            </a:r>
            <a:endParaRPr lang="en-US" sz="2400" dirty="0"/>
          </a:p>
        </p:txBody>
      </p:sp>
      <p:sp>
        <p:nvSpPr>
          <p:cNvPr id="6163" name="Rectangle 58"/>
          <p:cNvSpPr>
            <a:spLocks noChangeArrowheads="1"/>
          </p:cNvSpPr>
          <p:nvPr/>
        </p:nvSpPr>
        <p:spPr bwMode="auto">
          <a:xfrm>
            <a:off x="3846511" y="5610244"/>
            <a:ext cx="631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 pitchFamily="18" charset="2"/>
              </a:rPr>
              <a:t> 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2</a:t>
            </a:r>
            <a:endParaRPr lang="en-US" sz="2400" dirty="0"/>
          </a:p>
        </p:txBody>
      </p:sp>
      <p:sp>
        <p:nvSpPr>
          <p:cNvPr id="6164" name="Rectangle 59"/>
          <p:cNvSpPr>
            <a:spLocks noChangeArrowheads="1"/>
          </p:cNvSpPr>
          <p:nvPr/>
        </p:nvSpPr>
        <p:spPr bwMode="auto">
          <a:xfrm>
            <a:off x="5489586" y="3038475"/>
            <a:ext cx="631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 pitchFamily="18" charset="2"/>
              </a:rPr>
              <a:t> 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2</a:t>
            </a:r>
            <a:endParaRPr lang="en-US" sz="2400" dirty="0"/>
          </a:p>
        </p:txBody>
      </p:sp>
      <p:sp>
        <p:nvSpPr>
          <p:cNvPr id="6165" name="Rectangle 60"/>
          <p:cNvSpPr>
            <a:spLocks noChangeArrowheads="1"/>
          </p:cNvSpPr>
          <p:nvPr/>
        </p:nvSpPr>
        <p:spPr bwMode="auto">
          <a:xfrm>
            <a:off x="5846776" y="4967302"/>
            <a:ext cx="631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 pitchFamily="18" charset="2"/>
              </a:rPr>
              <a:t> 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2</a:t>
            </a:r>
            <a:endParaRPr lang="en-US" sz="2400" dirty="0"/>
          </a:p>
        </p:txBody>
      </p:sp>
      <p:sp>
        <p:nvSpPr>
          <p:cNvPr id="6166" name="Rectangle 61"/>
          <p:cNvSpPr>
            <a:spLocks noChangeArrowheads="1"/>
          </p:cNvSpPr>
          <p:nvPr/>
        </p:nvSpPr>
        <p:spPr bwMode="auto">
          <a:xfrm>
            <a:off x="5513388" y="1600200"/>
            <a:ext cx="6319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itchFamily="66" charset="0"/>
                <a:sym typeface="Symbol" pitchFamily="18" charset="2"/>
              </a:rPr>
              <a:t> </a:t>
            </a:r>
            <a:r>
              <a:rPr lang="en-US" sz="2400" dirty="0" smtClean="0">
                <a:latin typeface="Comic Sans MS" pitchFamily="66" charset="0"/>
                <a:sym typeface="Symbol" pitchFamily="18" charset="2"/>
              </a:rPr>
              <a:t>2</a:t>
            </a:r>
            <a:endParaRPr lang="en-US" sz="2400" dirty="0"/>
          </a:p>
        </p:txBody>
      </p:sp>
      <p:sp>
        <p:nvSpPr>
          <p:cNvPr id="6167" name="Rectangle 62"/>
          <p:cNvSpPr>
            <a:spLocks noChangeArrowheads="1"/>
          </p:cNvSpPr>
          <p:nvPr/>
        </p:nvSpPr>
        <p:spPr bwMode="auto">
          <a:xfrm>
            <a:off x="3929058" y="1928802"/>
            <a:ext cx="59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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168" name="Rectangle 63"/>
          <p:cNvSpPr>
            <a:spLocks noChangeArrowheads="1"/>
          </p:cNvSpPr>
          <p:nvPr/>
        </p:nvSpPr>
        <p:spPr bwMode="auto">
          <a:xfrm>
            <a:off x="4000496" y="3000372"/>
            <a:ext cx="59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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169" name="Rectangle 64"/>
          <p:cNvSpPr>
            <a:spLocks noChangeArrowheads="1"/>
          </p:cNvSpPr>
          <p:nvPr/>
        </p:nvSpPr>
        <p:spPr bwMode="auto">
          <a:xfrm>
            <a:off x="4692655" y="4029082"/>
            <a:ext cx="59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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170" name="Rectangle 65"/>
          <p:cNvSpPr>
            <a:spLocks noChangeArrowheads="1"/>
          </p:cNvSpPr>
          <p:nvPr/>
        </p:nvSpPr>
        <p:spPr bwMode="auto">
          <a:xfrm>
            <a:off x="3406771" y="5072074"/>
            <a:ext cx="59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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171" name="Rectangle 66"/>
          <p:cNvSpPr>
            <a:spLocks noChangeArrowheads="1"/>
          </p:cNvSpPr>
          <p:nvPr/>
        </p:nvSpPr>
        <p:spPr bwMode="auto">
          <a:xfrm>
            <a:off x="2143108" y="3929066"/>
            <a:ext cx="59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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172" name="Rectangle 67"/>
          <p:cNvSpPr>
            <a:spLocks noChangeArrowheads="1"/>
          </p:cNvSpPr>
          <p:nvPr/>
        </p:nvSpPr>
        <p:spPr bwMode="auto">
          <a:xfrm>
            <a:off x="2214546" y="2814636"/>
            <a:ext cx="593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 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Assignment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2027490" y="3102453"/>
            <a:ext cx="363653" cy="346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707221" y="3102453"/>
            <a:ext cx="363653" cy="346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889673" y="4019056"/>
            <a:ext cx="400018" cy="346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6729539" y="3178654"/>
            <a:ext cx="400018" cy="346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2867355" y="3942855"/>
            <a:ext cx="363653" cy="346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1187624" y="3942855"/>
            <a:ext cx="363653" cy="346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7569405" y="4019056"/>
            <a:ext cx="400018" cy="346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1" name="Straight Connector 30"/>
          <p:cNvCxnSpPr>
            <a:stCxn id="28" idx="0"/>
            <a:endCxn id="22" idx="3"/>
          </p:cNvCxnSpPr>
          <p:nvPr/>
        </p:nvCxnSpPr>
        <p:spPr>
          <a:xfrm flipV="1">
            <a:off x="1369451" y="3397823"/>
            <a:ext cx="711295" cy="54503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5"/>
            <a:endCxn id="27" idx="1"/>
          </p:cNvCxnSpPr>
          <p:nvPr/>
        </p:nvCxnSpPr>
        <p:spPr>
          <a:xfrm>
            <a:off x="2337887" y="3397823"/>
            <a:ext cx="582724" cy="5957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7" idx="7"/>
            <a:endCxn id="24" idx="3"/>
          </p:cNvCxnSpPr>
          <p:nvPr/>
        </p:nvCxnSpPr>
        <p:spPr>
          <a:xfrm flipV="1">
            <a:off x="3177752" y="3397823"/>
            <a:ext cx="582724" cy="5957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25" idx="1"/>
          </p:cNvCxnSpPr>
          <p:nvPr/>
        </p:nvCxnSpPr>
        <p:spPr>
          <a:xfrm>
            <a:off x="5378388" y="3474024"/>
            <a:ext cx="569867" cy="5957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5" idx="7"/>
            <a:endCxn id="26" idx="3"/>
          </p:cNvCxnSpPr>
          <p:nvPr/>
        </p:nvCxnSpPr>
        <p:spPr>
          <a:xfrm flipV="1">
            <a:off x="6203261" y="3474024"/>
            <a:ext cx="612711" cy="5957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26" idx="5"/>
            <a:endCxn id="29" idx="1"/>
          </p:cNvCxnSpPr>
          <p:nvPr/>
        </p:nvCxnSpPr>
        <p:spPr>
          <a:xfrm>
            <a:off x="7070976" y="3474024"/>
            <a:ext cx="557010" cy="5957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721023" y="3526904"/>
                <a:ext cx="430810" cy="239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− 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</a:rPr>
                      <m:t>ϵ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1023" y="3526904"/>
                <a:ext cx="430810" cy="239607"/>
              </a:xfrm>
              <a:prstGeom prst="rect">
                <a:avLst/>
              </a:prstGeom>
              <a:blipFill rotWithShape="1">
                <a:blip r:embed="rId2"/>
                <a:stretch>
                  <a:fillRect l="-11268" t="-12821" r="-40845" b="-948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863933" y="3526904"/>
                <a:ext cx="430810" cy="239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− 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</a:rPr>
                      <m:t>ϵ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3933" y="3526904"/>
                <a:ext cx="430810" cy="239607"/>
              </a:xfrm>
              <a:prstGeom prst="rect">
                <a:avLst/>
              </a:prstGeom>
              <a:blipFill rotWithShape="1">
                <a:blip r:embed="rId3"/>
                <a:stretch>
                  <a:fillRect l="-12857" t="-12821" r="-41429" b="-948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66197" y="3526904"/>
                <a:ext cx="430810" cy="239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− 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</a:rPr>
                      <m:t>ϵ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197" y="3526904"/>
                <a:ext cx="430810" cy="239607"/>
              </a:xfrm>
              <a:prstGeom prst="rect">
                <a:avLst/>
              </a:prstGeom>
              <a:blipFill rotWithShape="1">
                <a:blip r:embed="rId4"/>
                <a:stretch>
                  <a:fillRect l="-11268" t="-12821" r="-40845" b="-948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492696" y="3528613"/>
                <a:ext cx="430810" cy="239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− 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</a:rPr>
                      <m:t>ϵ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696" y="3528613"/>
                <a:ext cx="430810" cy="239607"/>
              </a:xfrm>
              <a:prstGeom prst="rect">
                <a:avLst/>
              </a:prstGeom>
              <a:blipFill rotWithShape="1">
                <a:blip r:embed="rId5"/>
                <a:stretch>
                  <a:fillRect l="-11268" t="-12821" r="-40845" b="-948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443010" y="3528613"/>
                <a:ext cx="473890" cy="239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− 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</a:rPr>
                      <m:t>ϵ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3010" y="3528613"/>
                <a:ext cx="473890" cy="239607"/>
              </a:xfrm>
              <a:prstGeom prst="rect">
                <a:avLst/>
              </a:prstGeom>
              <a:blipFill rotWithShape="1">
                <a:blip r:embed="rId6"/>
                <a:stretch>
                  <a:fillRect l="-11538" t="-12821" r="-26923" b="-948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207061" y="3528613"/>
                <a:ext cx="430810" cy="2396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− 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/>
                        <a:ea typeface="Cambria Math"/>
                      </a:rPr>
                      <m:t>ϵ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061" y="3528613"/>
                <a:ext cx="430810" cy="239607"/>
              </a:xfrm>
              <a:prstGeom prst="rect">
                <a:avLst/>
              </a:prstGeom>
              <a:blipFill rotWithShape="1">
                <a:blip r:embed="rId7"/>
                <a:stretch>
                  <a:fillRect l="-11268" t="-12821" r="-40845" b="-948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Oval 53"/>
          <p:cNvSpPr/>
          <p:nvPr/>
        </p:nvSpPr>
        <p:spPr>
          <a:xfrm>
            <a:off x="5063198" y="3147613"/>
            <a:ext cx="363653" cy="346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4174239" y="3222104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/>
          <p:cNvSpPr/>
          <p:nvPr/>
        </p:nvSpPr>
        <p:spPr>
          <a:xfrm>
            <a:off x="4388023" y="3222104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v`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4616623" y="3222104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4860039" y="3222104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Integrality Gap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4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Big edges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(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sz="3200" b="0" i="1" smtClean="0">
                        <a:latin typeface="Cambria Math"/>
                      </a:rPr>
                      <m:t>&gt;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1/2</m:t>
                    </m:r>
                  </m:oMath>
                </a14:m>
                <a:r>
                  <a:rPr lang="en-US" sz="3200" dirty="0" smtClean="0"/>
                  <a:t>)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1066800" y="3856112"/>
            <a:ext cx="914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Oval 5"/>
          <p:cNvSpPr/>
          <p:nvPr/>
        </p:nvSpPr>
        <p:spPr>
          <a:xfrm>
            <a:off x="2590800" y="2408312"/>
            <a:ext cx="914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" name="Oval 6"/>
          <p:cNvSpPr/>
          <p:nvPr/>
        </p:nvSpPr>
        <p:spPr>
          <a:xfrm>
            <a:off x="5181600" y="2408312"/>
            <a:ext cx="914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8" name="Oval 7"/>
          <p:cNvSpPr/>
          <p:nvPr/>
        </p:nvSpPr>
        <p:spPr>
          <a:xfrm>
            <a:off x="6934200" y="3856112"/>
            <a:ext cx="914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" name="Oval 8"/>
          <p:cNvSpPr/>
          <p:nvPr/>
        </p:nvSpPr>
        <p:spPr>
          <a:xfrm>
            <a:off x="5638800" y="5532512"/>
            <a:ext cx="914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0" name="Oval 9"/>
          <p:cNvSpPr/>
          <p:nvPr/>
        </p:nvSpPr>
        <p:spPr>
          <a:xfrm>
            <a:off x="2667000" y="5532512"/>
            <a:ext cx="914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cxnSp>
        <p:nvCxnSpPr>
          <p:cNvPr id="12" name="Straight Connector 11"/>
          <p:cNvCxnSpPr>
            <a:stCxn id="5" idx="7"/>
            <a:endCxn id="6" idx="3"/>
          </p:cNvCxnSpPr>
          <p:nvPr/>
        </p:nvCxnSpPr>
        <p:spPr>
          <a:xfrm flipV="1">
            <a:off x="1847289" y="3058720"/>
            <a:ext cx="877422" cy="908984"/>
          </a:xfrm>
          <a:prstGeom prst="line">
            <a:avLst/>
          </a:prstGeom>
          <a:ln w="85725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6" idx="6"/>
            <a:endCxn id="7" idx="2"/>
          </p:cNvCxnSpPr>
          <p:nvPr/>
        </p:nvCxnSpPr>
        <p:spPr>
          <a:xfrm>
            <a:off x="3505200" y="2789312"/>
            <a:ext cx="1676400" cy="0"/>
          </a:xfrm>
          <a:prstGeom prst="line">
            <a:avLst/>
          </a:prstGeom>
          <a:ln w="85725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5"/>
            <a:endCxn id="8" idx="1"/>
          </p:cNvCxnSpPr>
          <p:nvPr/>
        </p:nvCxnSpPr>
        <p:spPr>
          <a:xfrm>
            <a:off x="5962089" y="3058720"/>
            <a:ext cx="1106022" cy="908984"/>
          </a:xfrm>
          <a:prstGeom prst="line">
            <a:avLst/>
          </a:prstGeom>
          <a:ln w="85725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8" idx="3"/>
            <a:endCxn id="9" idx="7"/>
          </p:cNvCxnSpPr>
          <p:nvPr/>
        </p:nvCxnSpPr>
        <p:spPr>
          <a:xfrm flipH="1">
            <a:off x="6419289" y="4506520"/>
            <a:ext cx="648822" cy="1137584"/>
          </a:xfrm>
          <a:prstGeom prst="line">
            <a:avLst/>
          </a:prstGeom>
          <a:ln w="85725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9" idx="2"/>
            <a:endCxn id="10" idx="6"/>
          </p:cNvCxnSpPr>
          <p:nvPr/>
        </p:nvCxnSpPr>
        <p:spPr>
          <a:xfrm flipH="1">
            <a:off x="3581400" y="5913512"/>
            <a:ext cx="2057400" cy="0"/>
          </a:xfrm>
          <a:prstGeom prst="line">
            <a:avLst/>
          </a:prstGeom>
          <a:ln w="85725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1"/>
            <a:endCxn id="5" idx="5"/>
          </p:cNvCxnSpPr>
          <p:nvPr/>
        </p:nvCxnSpPr>
        <p:spPr>
          <a:xfrm flipH="1" flipV="1">
            <a:off x="1847289" y="4506520"/>
            <a:ext cx="953622" cy="1137584"/>
          </a:xfrm>
          <a:prstGeom prst="line">
            <a:avLst/>
          </a:prstGeom>
          <a:ln w="85725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4"/>
            <a:endCxn id="5" idx="5"/>
          </p:cNvCxnSpPr>
          <p:nvPr/>
        </p:nvCxnSpPr>
        <p:spPr>
          <a:xfrm flipV="1">
            <a:off x="1524000" y="4506520"/>
            <a:ext cx="323289" cy="111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676399" y="2861049"/>
                <a:ext cx="104831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&gt; </m:t>
                    </m:r>
                  </m:oMath>
                </a14:m>
                <a:r>
                  <a:rPr lang="en-US" sz="2000" dirty="0" smtClean="0"/>
                  <a:t>1/2</a:t>
                </a:r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399" y="2861049"/>
                <a:ext cx="1048311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86200" y="2177479"/>
                <a:ext cx="11811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&gt; </m:t>
                    </m:r>
                  </m:oMath>
                </a14:m>
                <a:r>
                  <a:rPr lang="en-US" sz="2000" dirty="0" smtClean="0"/>
                  <a:t>1/2</a:t>
                </a:r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177479"/>
                <a:ext cx="1181100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456503" y="2939479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&gt;</m:t>
                    </m:r>
                  </m:oMath>
                </a14:m>
                <a:r>
                  <a:rPr lang="en-US" sz="2000" dirty="0" smtClean="0"/>
                  <a:t>1/2</a:t>
                </a:r>
                <a:endParaRPr lang="en-US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503" y="2939479"/>
                <a:ext cx="914400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743700" y="5173581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&gt;</m:t>
                    </m:r>
                  </m:oMath>
                </a14:m>
                <a:r>
                  <a:rPr lang="en-US" sz="2000" dirty="0" smtClean="0"/>
                  <a:t>1/2</a:t>
                </a:r>
                <a:endParaRPr lang="en-US" sz="20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3700" y="5173581"/>
                <a:ext cx="914400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367170" y="5117381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&gt;</m:t>
                    </m:r>
                  </m:oMath>
                </a14:m>
                <a:r>
                  <a:rPr lang="en-US" sz="2000" dirty="0" smtClean="0"/>
                  <a:t>1/2</a:t>
                </a:r>
                <a:endParaRPr lang="en-US" sz="20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170" y="5117381"/>
                <a:ext cx="914400" cy="400110"/>
              </a:xfrm>
              <a:prstGeom prst="rect">
                <a:avLst/>
              </a:prstGeom>
              <a:blipFill rotWithShape="1">
                <a:blip r:embed="rId7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152900" y="6063679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&gt;</m:t>
                    </m:r>
                  </m:oMath>
                </a14:m>
                <a:r>
                  <a:rPr lang="en-US" sz="2000" dirty="0" smtClean="0"/>
                  <a:t>1/2</a:t>
                </a:r>
                <a:endParaRPr lang="en-US" sz="20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900" y="6063679"/>
                <a:ext cx="914400" cy="400110"/>
              </a:xfrm>
              <a:prstGeom prst="rect">
                <a:avLst/>
              </a:prstGeom>
              <a:blipFill rotWithShape="1">
                <a:blip r:embed="rId8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Connector 59"/>
          <p:cNvCxnSpPr>
            <a:stCxn id="7" idx="6"/>
            <a:endCxn id="61" idx="2"/>
          </p:cNvCxnSpPr>
          <p:nvPr/>
        </p:nvCxnSpPr>
        <p:spPr>
          <a:xfrm flipV="1">
            <a:off x="6096000" y="2179712"/>
            <a:ext cx="1371600" cy="609600"/>
          </a:xfrm>
          <a:prstGeom prst="line">
            <a:avLst/>
          </a:prstGeom>
          <a:ln w="85725">
            <a:solidFill>
              <a:srgbClr val="FF0000"/>
            </a:solidFill>
            <a:prstDash val="lgDashDot"/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/>
          <p:cNvSpPr/>
          <p:nvPr/>
        </p:nvSpPr>
        <p:spPr>
          <a:xfrm>
            <a:off x="7467600" y="1798712"/>
            <a:ext cx="914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228184" y="2020778"/>
                <a:ext cx="914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&gt; </m:t>
                    </m:r>
                  </m:oMath>
                </a14:m>
                <a:r>
                  <a:rPr lang="en-US" sz="2000" dirty="0" smtClean="0"/>
                  <a:t>1/2</a:t>
                </a:r>
                <a:endParaRPr lang="en-US" sz="20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020778"/>
                <a:ext cx="914400" cy="400110"/>
              </a:xfrm>
              <a:prstGeom prst="rect">
                <a:avLst/>
              </a:prstGeom>
              <a:blipFill rotWithShape="1">
                <a:blip r:embed="rId9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>
            <a:off x="6705600" y="914400"/>
            <a:ext cx="1676400" cy="0"/>
          </a:xfrm>
          <a:prstGeom prst="line">
            <a:avLst/>
          </a:prstGeom>
          <a:ln w="85725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5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273177" y="3175696"/>
            <a:ext cx="817051" cy="506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270413" y="3871829"/>
            <a:ext cx="817051" cy="506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61196" y="2542849"/>
            <a:ext cx="817051" cy="506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358432" y="2795988"/>
            <a:ext cx="817051" cy="506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449215" y="1783432"/>
            <a:ext cx="817051" cy="506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451980" y="5010954"/>
            <a:ext cx="817051" cy="506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812349" y="4378107"/>
            <a:ext cx="817051" cy="50627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>
            <a:endCxn id="50" idx="2"/>
          </p:cNvCxnSpPr>
          <p:nvPr/>
        </p:nvCxnSpPr>
        <p:spPr>
          <a:xfrm flipV="1">
            <a:off x="1908661" y="2795988"/>
            <a:ext cx="1452535" cy="506278"/>
          </a:xfrm>
          <a:prstGeom prst="line">
            <a:avLst/>
          </a:prstGeom>
          <a:ln w="82550">
            <a:solidFill>
              <a:srgbClr val="FF000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0" idx="7"/>
            <a:endCxn id="53" idx="2"/>
          </p:cNvCxnSpPr>
          <p:nvPr/>
        </p:nvCxnSpPr>
        <p:spPr>
          <a:xfrm flipV="1">
            <a:off x="4058593" y="2036571"/>
            <a:ext cx="1390622" cy="580421"/>
          </a:xfrm>
          <a:prstGeom prst="line">
            <a:avLst/>
          </a:prstGeom>
          <a:ln w="825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0" idx="6"/>
            <a:endCxn id="51" idx="2"/>
          </p:cNvCxnSpPr>
          <p:nvPr/>
        </p:nvCxnSpPr>
        <p:spPr>
          <a:xfrm>
            <a:off x="4178247" y="2795988"/>
            <a:ext cx="1180185" cy="253139"/>
          </a:xfrm>
          <a:prstGeom prst="line">
            <a:avLst/>
          </a:prstGeom>
          <a:ln w="82550">
            <a:solidFill>
              <a:srgbClr val="FF000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3" idx="6"/>
            <a:endCxn id="40" idx="1"/>
          </p:cNvCxnSpPr>
          <p:nvPr/>
        </p:nvCxnSpPr>
        <p:spPr>
          <a:xfrm>
            <a:off x="2090228" y="3428835"/>
            <a:ext cx="1299839" cy="517136"/>
          </a:xfrm>
          <a:prstGeom prst="line">
            <a:avLst/>
          </a:prstGeom>
          <a:ln w="825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0" idx="4"/>
            <a:endCxn id="54" idx="0"/>
          </p:cNvCxnSpPr>
          <p:nvPr/>
        </p:nvCxnSpPr>
        <p:spPr>
          <a:xfrm>
            <a:off x="3678938" y="4378107"/>
            <a:ext cx="181567" cy="632847"/>
          </a:xfrm>
          <a:prstGeom prst="line">
            <a:avLst/>
          </a:prstGeom>
          <a:ln w="825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1" idx="4"/>
          </p:cNvCxnSpPr>
          <p:nvPr/>
        </p:nvCxnSpPr>
        <p:spPr>
          <a:xfrm>
            <a:off x="5766957" y="3302266"/>
            <a:ext cx="408525" cy="1202410"/>
          </a:xfrm>
          <a:prstGeom prst="line">
            <a:avLst/>
          </a:prstGeom>
          <a:ln w="82550">
            <a:solidFill>
              <a:srgbClr val="FF0000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90600" y="5498068"/>
                <a:ext cx="7543800" cy="80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36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600" b="0" i="1" smtClean="0">
                            <a:latin typeface="Cambria Math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𝑣</m:t>
                        </m:r>
                        <m:r>
                          <a:rPr lang="en-US" sz="3600" b="0" i="1" smtClean="0">
                            <a:latin typeface="Cambria Math"/>
                          </a:rPr>
                          <m:t>,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𝑒</m:t>
                        </m:r>
                        <m:r>
                          <a:rPr lang="en-US" sz="3600" b="0" i="1" smtClean="0">
                            <a:latin typeface="Cambria Math"/>
                          </a:rPr>
                          <m:t>)∈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  <a:sym typeface="Symbol"/>
                          </a:rPr>
                          <m:t>𝐿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  <a:sym typeface="Symbol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  <a:sym typeface="Symbol"/>
                          </a:rPr>
                          <m:t>𝑇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  <a:sym typeface="Symbol"/>
                          </a:rPr>
                          <m:t>)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3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𝑒𝑣</m:t>
                            </m:r>
                          </m:sub>
                        </m:sSub>
                        <m:sSub>
                          <m:sSubPr>
                            <m:ctrlPr>
                              <a:rPr lang="en-US" sz="3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𝑒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≥ </m:t>
                        </m:r>
                      </m:e>
                    </m:nary>
                  </m:oMath>
                </a14:m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36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600" b="0" i="1" smtClean="0">
                            <a:latin typeface="Cambria Math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𝑣</m:t>
                        </m:r>
                        <m:r>
                          <a:rPr lang="en-US" sz="3600" b="0" i="1" smtClean="0">
                            <a:latin typeface="Cambria Math"/>
                          </a:rPr>
                          <m:t>,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𝑒</m:t>
                        </m:r>
                        <m:r>
                          <a:rPr lang="en-US" sz="3600" b="0" i="1" smtClean="0">
                            <a:latin typeface="Cambria Math"/>
                          </a:rPr>
                          <m:t>)∈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  <a:sym typeface="Symbol"/>
                          </a:rPr>
                          <m:t>𝐿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  <a:sym typeface="Symbol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  <a:sym typeface="Symbol"/>
                          </a:rPr>
                          <m:t>𝑇</m:t>
                        </m:r>
                        <m:r>
                          <a:rPr lang="en-US" sz="3600" b="0" i="1" smtClean="0">
                            <a:latin typeface="Cambria Math"/>
                            <a:ea typeface="Cambria Math"/>
                            <a:sym typeface="Symbol"/>
                          </a:rPr>
                          <m:t>)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36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</a:rPr>
                              <m:t>𝑒</m:t>
                            </m:r>
                            <m:r>
                              <a:rPr lang="en-US" sz="3600" b="0" i="1" smtClean="0"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/>
                          </a:rPr>
                          <m:t>−</m:t>
                        </m:r>
                      </m:e>
                    </m:nary>
                  </m:oMath>
                </a14:m>
                <a:r>
                  <a:rPr lang="en-US" sz="3600" dirty="0" smtClean="0"/>
                  <a:t> 1</a:t>
                </a:r>
                <a:endParaRPr lang="en-US" sz="3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498068"/>
                <a:ext cx="7543800" cy="801886"/>
              </a:xfrm>
              <a:prstGeom prst="rect">
                <a:avLst/>
              </a:prstGeom>
              <a:blipFill rotWithShape="1">
                <a:blip r:embed="rId3"/>
                <a:stretch>
                  <a:fillRect t="-763" r="-1374" b="-19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058593" y="1783432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&gt;</m:t>
                    </m:r>
                  </m:oMath>
                </a14:m>
                <a:r>
                  <a:rPr lang="en-US" sz="2400" dirty="0" smtClean="0"/>
                  <a:t>1/2</a:t>
                </a:r>
                <a:endParaRPr lang="en-US" sz="2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593" y="1783432"/>
                <a:ext cx="914400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667" t="-10667" r="-9333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281311" y="3410164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&gt;1/2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4191000" y="292643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&gt;1/2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962400" y="4369767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&gt;</m:t>
                    </m:r>
                  </m:oMath>
                </a14:m>
                <a:r>
                  <a:rPr lang="en-US" sz="2400" dirty="0" smtClean="0"/>
                  <a:t>1/2</a:t>
                </a:r>
                <a:endParaRPr lang="en-US" sz="2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369767"/>
                <a:ext cx="914400" cy="461665"/>
              </a:xfrm>
              <a:prstGeom prst="rect">
                <a:avLst/>
              </a:prstGeom>
              <a:blipFill rotWithShape="1">
                <a:blip r:embed="rId5"/>
                <a:stretch>
                  <a:fillRect t="-10526" r="-9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133600" y="3688432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&gt;</m:t>
                    </m:r>
                  </m:oMath>
                </a14:m>
                <a:r>
                  <a:rPr lang="en-US" sz="2400" dirty="0" smtClean="0"/>
                  <a:t>1/2</a:t>
                </a:r>
                <a:endParaRPr lang="en-US" sz="2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688432"/>
                <a:ext cx="914400" cy="461665"/>
              </a:xfrm>
              <a:prstGeom prst="rect">
                <a:avLst/>
              </a:prstGeom>
              <a:blipFill rotWithShape="1">
                <a:blip r:embed="rId6"/>
                <a:stretch>
                  <a:fillRect t="-10526" r="-9333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2362200" y="254543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&gt;1/2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trees constraint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49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Scheduling on Unrelated Machines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3000364" y="2786058"/>
            <a:ext cx="2928958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3000364" y="3000372"/>
            <a:ext cx="3286148" cy="214314"/>
          </a:xfrm>
          <a:prstGeom prst="rect">
            <a:avLst/>
          </a:prstGeom>
          <a:solidFill>
            <a:srgbClr val="37E2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3000364" y="3571876"/>
            <a:ext cx="1428760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3000364" y="4357694"/>
            <a:ext cx="1643074" cy="21431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3000364" y="4572008"/>
            <a:ext cx="3357586" cy="214314"/>
          </a:xfrm>
          <a:prstGeom prst="rect">
            <a:avLst/>
          </a:prstGeom>
          <a:solidFill>
            <a:srgbClr val="37E2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/>
          <p:cNvSpPr/>
          <p:nvPr/>
        </p:nvSpPr>
        <p:spPr>
          <a:xfrm>
            <a:off x="3000364" y="5143512"/>
            <a:ext cx="2643206" cy="21431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3000364" y="5572140"/>
            <a:ext cx="2143140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3000364" y="5929330"/>
            <a:ext cx="2000264" cy="21431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/>
          <p:cNvSpPr/>
          <p:nvPr/>
        </p:nvSpPr>
        <p:spPr>
          <a:xfrm>
            <a:off x="3000364" y="5357826"/>
            <a:ext cx="3000396" cy="214314"/>
          </a:xfrm>
          <a:prstGeom prst="rect">
            <a:avLst/>
          </a:prstGeom>
          <a:solidFill>
            <a:srgbClr val="37E2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ectangle 26"/>
          <p:cNvSpPr/>
          <p:nvPr/>
        </p:nvSpPr>
        <p:spPr>
          <a:xfrm>
            <a:off x="3000364" y="6143644"/>
            <a:ext cx="1643074" cy="214314"/>
          </a:xfrm>
          <a:prstGeom prst="rect">
            <a:avLst/>
          </a:prstGeom>
          <a:solidFill>
            <a:srgbClr val="37E2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TextBox 30"/>
          <p:cNvSpPr txBox="1"/>
          <p:nvPr/>
        </p:nvSpPr>
        <p:spPr>
          <a:xfrm>
            <a:off x="2285984" y="278605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J1</a:t>
            </a: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2285984" y="357187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J2</a:t>
            </a:r>
            <a:endParaRPr lang="en-IN" dirty="0"/>
          </a:p>
        </p:txBody>
      </p:sp>
      <p:sp>
        <p:nvSpPr>
          <p:cNvPr id="33" name="TextBox 32"/>
          <p:cNvSpPr txBox="1"/>
          <p:nvPr/>
        </p:nvSpPr>
        <p:spPr>
          <a:xfrm>
            <a:off x="2285984" y="435769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J3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2285984" y="527424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J4</a:t>
            </a:r>
            <a:endParaRPr lang="en-IN" dirty="0"/>
          </a:p>
        </p:txBody>
      </p:sp>
      <p:sp>
        <p:nvSpPr>
          <p:cNvPr id="35" name="TextBox 34"/>
          <p:cNvSpPr txBox="1"/>
          <p:nvPr/>
        </p:nvSpPr>
        <p:spPr>
          <a:xfrm>
            <a:off x="2285984" y="592933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J5</a:t>
            </a:r>
            <a:endParaRPr lang="en-IN" dirty="0"/>
          </a:p>
        </p:txBody>
      </p:sp>
      <p:sp>
        <p:nvSpPr>
          <p:cNvPr id="36" name="Rectangle 35"/>
          <p:cNvSpPr/>
          <p:nvPr/>
        </p:nvSpPr>
        <p:spPr>
          <a:xfrm>
            <a:off x="3000364" y="3786190"/>
            <a:ext cx="2428892" cy="214314"/>
          </a:xfrm>
          <a:prstGeom prst="rect">
            <a:avLst/>
          </a:prstGeom>
          <a:solidFill>
            <a:srgbClr val="37E2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Rectangle 36"/>
          <p:cNvSpPr/>
          <p:nvPr/>
        </p:nvSpPr>
        <p:spPr>
          <a:xfrm>
            <a:off x="3000364" y="3214686"/>
            <a:ext cx="2428892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8" name="Rectangle 37"/>
          <p:cNvSpPr/>
          <p:nvPr/>
        </p:nvSpPr>
        <p:spPr>
          <a:xfrm>
            <a:off x="3000364" y="6357958"/>
            <a:ext cx="2428892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ectangle 38"/>
          <p:cNvSpPr/>
          <p:nvPr/>
        </p:nvSpPr>
        <p:spPr>
          <a:xfrm>
            <a:off x="3000364" y="4000504"/>
            <a:ext cx="2000264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Rectangle 39"/>
          <p:cNvSpPr/>
          <p:nvPr/>
        </p:nvSpPr>
        <p:spPr>
          <a:xfrm>
            <a:off x="3000364" y="4786322"/>
            <a:ext cx="2928958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" name="Group 40"/>
          <p:cNvGrpSpPr/>
          <p:nvPr/>
        </p:nvGrpSpPr>
        <p:grpSpPr>
          <a:xfrm>
            <a:off x="1857356" y="1571612"/>
            <a:ext cx="928694" cy="785818"/>
            <a:chOff x="1857356" y="1785926"/>
            <a:chExt cx="928694" cy="785818"/>
          </a:xfrm>
        </p:grpSpPr>
        <p:sp>
          <p:nvSpPr>
            <p:cNvPr id="42" name="Oval 41"/>
            <p:cNvSpPr/>
            <p:nvPr/>
          </p:nvSpPr>
          <p:spPr>
            <a:xfrm>
              <a:off x="1857356" y="1785926"/>
              <a:ext cx="785818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000232" y="1988098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M1</a:t>
              </a:r>
              <a:endParaRPr lang="en-IN" dirty="0"/>
            </a:p>
          </p:txBody>
        </p:sp>
      </p:grpSp>
      <p:grpSp>
        <p:nvGrpSpPr>
          <p:cNvPr id="3" name="Group 43"/>
          <p:cNvGrpSpPr/>
          <p:nvPr/>
        </p:nvGrpSpPr>
        <p:grpSpPr>
          <a:xfrm>
            <a:off x="4143372" y="1571612"/>
            <a:ext cx="928694" cy="785818"/>
            <a:chOff x="4143372" y="1785926"/>
            <a:chExt cx="928694" cy="785818"/>
          </a:xfrm>
        </p:grpSpPr>
        <p:sp>
          <p:nvSpPr>
            <p:cNvPr id="45" name="Oval 44"/>
            <p:cNvSpPr/>
            <p:nvPr/>
          </p:nvSpPr>
          <p:spPr>
            <a:xfrm>
              <a:off x="4143372" y="1785926"/>
              <a:ext cx="785818" cy="785818"/>
            </a:xfrm>
            <a:prstGeom prst="ellipse">
              <a:avLst/>
            </a:prstGeom>
            <a:solidFill>
              <a:srgbClr val="37E22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86248" y="2000240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M2</a:t>
              </a:r>
              <a:endParaRPr lang="en-IN" dirty="0"/>
            </a:p>
          </p:txBody>
        </p:sp>
      </p:grpSp>
      <p:grpSp>
        <p:nvGrpSpPr>
          <p:cNvPr id="5" name="Group 46"/>
          <p:cNvGrpSpPr/>
          <p:nvPr/>
        </p:nvGrpSpPr>
        <p:grpSpPr>
          <a:xfrm>
            <a:off x="6429388" y="1571612"/>
            <a:ext cx="928694" cy="785818"/>
            <a:chOff x="6429388" y="1785926"/>
            <a:chExt cx="928694" cy="785818"/>
          </a:xfrm>
        </p:grpSpPr>
        <p:sp>
          <p:nvSpPr>
            <p:cNvPr id="48" name="Oval 47"/>
            <p:cNvSpPr/>
            <p:nvPr/>
          </p:nvSpPr>
          <p:spPr>
            <a:xfrm>
              <a:off x="6429388" y="1785926"/>
              <a:ext cx="785818" cy="78581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572264" y="1988098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1.75-approximation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Find values </a:t>
            </a:r>
            <a:r>
              <a:rPr lang="en-US" dirty="0" err="1" smtClean="0">
                <a:latin typeface="Comic Sans MS" pitchFamily="66" charset="0"/>
              </a:rPr>
              <a:t>x</a:t>
            </a:r>
            <a:r>
              <a:rPr lang="en-US" baseline="-25000" dirty="0" err="1" smtClean="0">
                <a:latin typeface="Comic Sans MS" pitchFamily="66" charset="0"/>
              </a:rPr>
              <a:t>ev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 0, for each e and </a:t>
            </a:r>
            <a:r>
              <a:rPr lang="en-US" dirty="0" err="1" smtClean="0">
                <a:latin typeface="Comic Sans MS" pitchFamily="66" charset="0"/>
                <a:sym typeface="Symbol"/>
              </a:rPr>
              <a:t>ve</a:t>
            </a:r>
            <a:r>
              <a:rPr lang="en-US" dirty="0" smtClean="0">
                <a:latin typeface="Comic Sans MS" pitchFamily="66" charset="0"/>
                <a:sym typeface="Symbol"/>
              </a:rPr>
              <a:t>,  such that</a:t>
            </a:r>
          </a:p>
          <a:p>
            <a:pPr lvl="1"/>
            <a:r>
              <a:rPr lang="en-US" dirty="0" smtClean="0">
                <a:latin typeface="Comic Sans MS" pitchFamily="66" charset="0"/>
                <a:sym typeface="Symbol"/>
              </a:rPr>
              <a:t>For each e  E,   </a:t>
            </a:r>
            <a:r>
              <a:rPr lang="en-US" dirty="0" err="1" smtClean="0">
                <a:latin typeface="Comic Sans MS" pitchFamily="66" charset="0"/>
                <a:sym typeface="Symbol"/>
              </a:rPr>
              <a:t>u,v</a:t>
            </a:r>
            <a:r>
              <a:rPr lang="en-US" dirty="0" smtClean="0">
                <a:latin typeface="Comic Sans MS" pitchFamily="66" charset="0"/>
                <a:sym typeface="Symbol"/>
              </a:rPr>
              <a:t> e:</a:t>
            </a:r>
          </a:p>
          <a:p>
            <a:pPr marL="457200" lvl="1" indent="0">
              <a:buNone/>
            </a:pPr>
            <a:r>
              <a:rPr lang="en-US" dirty="0" smtClean="0">
                <a:latin typeface="Comic Sans MS" pitchFamily="66" charset="0"/>
                <a:sym typeface="Symbol"/>
              </a:rPr>
              <a:t>	</a:t>
            </a:r>
            <a:r>
              <a:rPr lang="en-US" dirty="0" err="1" smtClean="0">
                <a:latin typeface="Comic Sans MS" pitchFamily="66" charset="0"/>
                <a:sym typeface="Symbol"/>
              </a:rPr>
              <a:t>x</a:t>
            </a:r>
            <a:r>
              <a:rPr lang="en-US" baseline="-25000" dirty="0" err="1" smtClean="0">
                <a:latin typeface="Comic Sans MS" pitchFamily="66" charset="0"/>
                <a:sym typeface="Symbol"/>
              </a:rPr>
              <a:t>eu</a:t>
            </a:r>
            <a:r>
              <a:rPr lang="en-US" baseline="30000" dirty="0" smtClean="0">
                <a:latin typeface="Comic Sans MS" pitchFamily="66" charset="0"/>
                <a:sym typeface="Symbol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 + </a:t>
            </a:r>
            <a:r>
              <a:rPr lang="en-US" dirty="0" err="1" smtClean="0">
                <a:latin typeface="Comic Sans MS" pitchFamily="66" charset="0"/>
                <a:sym typeface="Symbol"/>
              </a:rPr>
              <a:t>x</a:t>
            </a:r>
            <a:r>
              <a:rPr lang="en-US" baseline="-25000" dirty="0" err="1" smtClean="0">
                <a:latin typeface="Comic Sans MS" pitchFamily="66" charset="0"/>
                <a:sym typeface="Symbol"/>
              </a:rPr>
              <a:t>ev</a:t>
            </a:r>
            <a:r>
              <a:rPr lang="en-US" dirty="0" smtClean="0">
                <a:latin typeface="Comic Sans MS" pitchFamily="66" charset="0"/>
                <a:sym typeface="Symbol"/>
              </a:rPr>
              <a:t> = 1</a:t>
            </a:r>
          </a:p>
          <a:p>
            <a:pPr lvl="1"/>
            <a:r>
              <a:rPr lang="en-US" dirty="0" smtClean="0">
                <a:latin typeface="Comic Sans MS" pitchFamily="66" charset="0"/>
                <a:sym typeface="Symbol"/>
              </a:rPr>
              <a:t>For each v  V:</a:t>
            </a:r>
          </a:p>
          <a:p>
            <a:pPr marL="457200" lvl="1" indent="0">
              <a:buNone/>
            </a:pPr>
            <a:r>
              <a:rPr lang="en-US" dirty="0" smtClean="0">
                <a:latin typeface="Comic Sans MS" pitchFamily="66" charset="0"/>
                <a:sym typeface="Symbol"/>
              </a:rPr>
              <a:t>	q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v</a:t>
            </a:r>
            <a:r>
              <a:rPr lang="en-US" dirty="0" smtClean="0">
                <a:latin typeface="Comic Sans MS" pitchFamily="66" charset="0"/>
                <a:sym typeface="Symbol"/>
              </a:rPr>
              <a:t> + </a:t>
            </a:r>
            <a:r>
              <a:rPr lang="en-US" dirty="0">
                <a:latin typeface="Comic Sans MS" pitchFamily="66" charset="0"/>
                <a:sym typeface="Symbol"/>
              </a:rPr>
              <a:t></a:t>
            </a:r>
            <a:r>
              <a:rPr lang="en-US" baseline="-25000" dirty="0" err="1" smtClean="0">
                <a:latin typeface="Comic Sans MS" pitchFamily="66" charset="0"/>
                <a:sym typeface="Symbol"/>
              </a:rPr>
              <a:t>e:v</a:t>
            </a:r>
            <a:r>
              <a:rPr lang="en-US" baseline="-25000" dirty="0" smtClean="0">
                <a:latin typeface="Comic Sans MS" pitchFamily="66" charset="0"/>
                <a:sym typeface="Symbol"/>
              </a:rPr>
              <a:t> e   </a:t>
            </a:r>
            <a:r>
              <a:rPr lang="en-US" dirty="0" smtClean="0">
                <a:latin typeface="Comic Sans MS" pitchFamily="66" charset="0"/>
                <a:sym typeface="Symbol"/>
              </a:rPr>
              <a:t> </a:t>
            </a:r>
            <a:r>
              <a:rPr lang="en-US" dirty="0" err="1" smtClean="0">
                <a:latin typeface="Comic Sans MS" pitchFamily="66" charset="0"/>
                <a:sym typeface="Symbol"/>
              </a:rPr>
              <a:t>x</a:t>
            </a:r>
            <a:r>
              <a:rPr lang="en-US" baseline="-25000" dirty="0" err="1" smtClean="0">
                <a:latin typeface="Comic Sans MS" pitchFamily="66" charset="0"/>
                <a:sym typeface="Symbol"/>
              </a:rPr>
              <a:t>ev</a:t>
            </a:r>
            <a:r>
              <a:rPr lang="en-US" dirty="0" smtClean="0">
                <a:latin typeface="Comic Sans MS" pitchFamily="66" charset="0"/>
                <a:sym typeface="Symbol"/>
              </a:rPr>
              <a:t> </a:t>
            </a:r>
            <a:r>
              <a:rPr lang="en-US" dirty="0" err="1" smtClean="0">
                <a:latin typeface="Comic Sans MS" pitchFamily="66" charset="0"/>
                <a:sym typeface="Symbol"/>
              </a:rPr>
              <a:t>p</a:t>
            </a:r>
            <a:r>
              <a:rPr lang="en-US" baseline="-25000" dirty="0" err="1" smtClean="0">
                <a:latin typeface="Comic Sans MS" pitchFamily="66" charset="0"/>
                <a:sym typeface="Symbol"/>
              </a:rPr>
              <a:t>e</a:t>
            </a:r>
            <a:r>
              <a:rPr lang="en-US" dirty="0" smtClean="0">
                <a:latin typeface="Comic Sans MS" pitchFamily="66" charset="0"/>
                <a:sym typeface="Symbol"/>
              </a:rPr>
              <a:t>   1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For each T  G</a:t>
            </a:r>
            <a:r>
              <a:rPr lang="en-US" baseline="30000" dirty="0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B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  <a:sym typeface="Symbol"/>
              </a:rPr>
              <a:t>(graph induced on big edges)</a:t>
            </a:r>
            <a:endParaRPr lang="en-US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5181600"/>
                <a:ext cx="7543800" cy="80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36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𝑒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)∈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𝐿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(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𝑇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)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360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𝑒𝑣</m:t>
                            </m:r>
                          </m:sub>
                        </m:sSub>
                        <m:sSub>
                          <m:sSubPr>
                            <m:ctrlPr>
                              <a:rPr lang="en-US" sz="360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𝑒</m:t>
                            </m:r>
                            <m:r>
                              <a:rPr lang="en-US" sz="36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≥ </m:t>
                        </m:r>
                      </m:e>
                    </m:nary>
                  </m:oMath>
                </a14:m>
                <a:r>
                  <a:rPr lang="en-US" sz="36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36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𝑣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𝑒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)∈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𝐿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(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𝑇</m:t>
                        </m:r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  <a:sym typeface="Symbol"/>
                          </a:rPr>
                          <m:t>)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360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36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𝑒</m:t>
                            </m:r>
                            <m:r>
                              <a:rPr lang="en-US" sz="36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en-US" sz="36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−</m:t>
                        </m:r>
                      </m:e>
                    </m:nary>
                  </m:oMath>
                </a14:m>
                <a:r>
                  <a:rPr lang="en-US" sz="3600" dirty="0" smtClean="0">
                    <a:solidFill>
                      <a:srgbClr val="C00000"/>
                    </a:solidFill>
                  </a:rPr>
                  <a:t> 1</a:t>
                </a:r>
                <a:endParaRPr lang="en-US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181600"/>
                <a:ext cx="7543800" cy="801886"/>
              </a:xfrm>
              <a:prstGeom prst="rect">
                <a:avLst/>
              </a:prstGeom>
              <a:blipFill rotWithShape="1">
                <a:blip r:embed="rId2"/>
                <a:stretch>
                  <a:fillRect t="-758" r="-1374" b="-18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42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33053"/>
                <a:ext cx="8229600" cy="54403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𝑤h𝑖𝑙𝑒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err="1" smtClean="0">
                        <a:latin typeface="Cambria Math"/>
                      </a:rPr>
                      <m:t>𝐺</m:t>
                    </m:r>
                    <m:r>
                      <a:rPr lang="en-US" sz="2300" i="1" baseline="-25000" dirty="0" err="1" smtClean="0">
                        <a:latin typeface="Cambria Math"/>
                      </a:rPr>
                      <m:t>𝑥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h𝑎𝑠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𝑎𝑛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𝑒𝑑𝑔𝑒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𝑑𝑜</m:t>
                    </m:r>
                    <m:r>
                      <a:rPr lang="en-US" sz="2300" i="1" dirty="0" smtClean="0">
                        <a:latin typeface="Cambria Math"/>
                      </a:rPr>
                      <m:t> :</m:t>
                    </m:r>
                  </m:oMath>
                </a14:m>
                <a:endParaRPr lang="en-US" sz="2300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𝑖𝑓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err="1" smtClean="0">
                        <a:latin typeface="Cambria Math"/>
                      </a:rPr>
                      <m:t>𝐺</m:t>
                    </m:r>
                    <m:r>
                      <a:rPr lang="en-US" sz="2300" i="1" baseline="-25000" dirty="0" err="1" smtClean="0">
                        <a:latin typeface="Cambria Math"/>
                      </a:rPr>
                      <m:t>𝑥</m:t>
                    </m:r>
                    <m:r>
                      <a:rPr lang="en-US" sz="2300" i="1" baseline="-25000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h𝑎𝑠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𝑎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𝑙𝑒𝑎𝑓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𝑝𝑎𝑖𝑟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3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300" i="1" dirty="0" smtClean="0">
                            <a:latin typeface="Cambria Math"/>
                          </a:rPr>
                          <m:t>𝑣</m:t>
                        </m:r>
                        <m:r>
                          <a:rPr lang="en-US" sz="2300" i="1" dirty="0" smtClean="0">
                            <a:latin typeface="Cambria Math"/>
                          </a:rPr>
                          <m:t>, </m:t>
                        </m:r>
                        <m:r>
                          <a:rPr lang="en-US" sz="2300" i="1" dirty="0" smtClean="0">
                            <a:latin typeface="Cambria Math"/>
                          </a:rPr>
                          <m:t>𝑒</m:t>
                        </m:r>
                      </m:e>
                    </m:d>
                    <m:r>
                      <a:rPr lang="en-US" sz="2300" b="0" i="1" dirty="0" smtClean="0">
                        <a:latin typeface="Cambria Math"/>
                      </a:rPr>
                      <m:t>:</m:t>
                    </m:r>
                  </m:oMath>
                </a14:m>
                <a:endParaRPr lang="en-US" sz="2300" dirty="0"/>
              </a:p>
              <a:p>
                <a:pPr lvl="2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𝐿𝑒𝑡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3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300" i="1" dirty="0" smtClean="0">
                            <a:latin typeface="Cambria Math"/>
                          </a:rPr>
                          <m:t>𝑢</m:t>
                        </m:r>
                        <m:r>
                          <a:rPr lang="en-US" sz="2300" b="0" i="1" dirty="0" smtClean="0">
                            <a:latin typeface="Cambria Math"/>
                          </a:rPr>
                          <m:t>,</m:t>
                        </m:r>
                        <m:r>
                          <a:rPr lang="en-US" sz="2300" b="0" i="1" dirty="0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300" b="0" i="1" dirty="0" smtClean="0">
                        <a:latin typeface="Cambria Math"/>
                        <a:ea typeface="Cambria Math"/>
                      </a:rPr>
                      <m:t>𝑒</m:t>
                    </m:r>
                  </m:oMath>
                </a14:m>
                <a:endParaRPr lang="en-US" sz="2300" dirty="0"/>
              </a:p>
              <a:p>
                <a:pPr lvl="2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𝑖𝑓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err="1" smtClean="0">
                        <a:latin typeface="Cambria Math"/>
                      </a:rPr>
                      <m:t>𝑥</m:t>
                    </m:r>
                    <m:r>
                      <a:rPr lang="en-US" sz="2300" i="1" baseline="-25000" dirty="0" err="1" smtClean="0">
                        <a:latin typeface="Cambria Math"/>
                      </a:rPr>
                      <m:t>𝑒𝑢</m:t>
                    </m:r>
                    <m:r>
                      <a:rPr lang="en-US" sz="2300" b="0" i="1" baseline="-25000" dirty="0" smtClean="0">
                        <a:latin typeface="Cambria Math"/>
                      </a:rPr>
                      <m:t> </m:t>
                    </m:r>
                    <m:r>
                      <a:rPr lang="en-US" sz="2300" i="1" dirty="0" err="1" smtClean="0">
                        <a:latin typeface="Cambria Math"/>
                      </a:rPr>
                      <m:t>𝑝</m:t>
                    </m:r>
                    <m:r>
                      <a:rPr lang="en-US" sz="2300" i="1" baseline="-25000" dirty="0" smtClean="0">
                        <a:latin typeface="Cambria Math"/>
                      </a:rPr>
                      <m:t>𝑒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≤</m:t>
                    </m:r>
                    <m:r>
                      <a:rPr lang="en-US" sz="2300" i="1" dirty="0" smtClean="0">
                        <a:latin typeface="Cambria Math"/>
                      </a:rPr>
                      <m:t>0.7</m:t>
                    </m:r>
                    <m:r>
                      <a:rPr lang="en-US" sz="2300" b="0" i="1" dirty="0" smtClean="0">
                        <a:latin typeface="Cambria Math"/>
                      </a:rPr>
                      <m:t>5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sz="2300" dirty="0" smtClean="0"/>
                  <a:t> </a:t>
                </a:r>
                <a:endParaRPr lang="en-US" sz="2300" dirty="0"/>
              </a:p>
              <a:p>
                <a:pPr lvl="3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(</m:t>
                    </m:r>
                    <m:r>
                      <a:rPr lang="en-US" sz="2300" i="1" dirty="0" err="1" smtClean="0">
                        <a:latin typeface="Cambria Math"/>
                      </a:rPr>
                      <m:t>𝑥</m:t>
                    </m:r>
                    <m:r>
                      <a:rPr lang="en-US" sz="2300" i="1" baseline="-25000" dirty="0" err="1" smtClean="0">
                        <a:latin typeface="Cambria Math"/>
                      </a:rPr>
                      <m:t>𝑒𝑣</m:t>
                    </m:r>
                    <m:r>
                      <a:rPr lang="en-US" sz="2300" b="0" i="1" baseline="-25000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,</m:t>
                    </m:r>
                    <m:r>
                      <a:rPr lang="en-US" sz="2300" b="0" i="1" dirty="0" smtClean="0">
                        <a:latin typeface="Cambria Math"/>
                      </a:rPr>
                      <m:t>𝑥𝑒𝑢</m:t>
                    </m:r>
                    <m:r>
                      <a:rPr lang="en-US" sz="2300" i="1" dirty="0" smtClean="0">
                        <a:latin typeface="Cambria Math"/>
                      </a:rPr>
                      <m:t>) := (1, 0)</m:t>
                    </m:r>
                  </m:oMath>
                </a14:m>
                <a:endParaRPr lang="en-US" sz="2300" dirty="0"/>
              </a:p>
              <a:p>
                <a:pPr lvl="2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𝑒𝑙𝑠𝑒</m:t>
                    </m:r>
                    <m:r>
                      <a:rPr lang="en-US" sz="2300" b="0" i="1" dirty="0" smtClean="0">
                        <a:latin typeface="Cambria Math"/>
                      </a:rPr>
                      <m:t> :</m:t>
                    </m:r>
                  </m:oMath>
                </a14:m>
                <a:endParaRPr lang="en-US" sz="2300" i="1" dirty="0" smtClean="0">
                  <a:latin typeface="Cambria Math"/>
                </a:endParaRPr>
              </a:p>
              <a:p>
                <a:pPr lvl="3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𝐿𝑒𝑡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sz="23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300" i="1" dirty="0" smtClean="0">
                            <a:latin typeface="Cambria Math"/>
                          </a:rPr>
                          <m:t>𝑉</m:t>
                        </m:r>
                        <m:r>
                          <a:rPr lang="en-US" sz="2300" b="0" i="1" dirty="0" smtClean="0">
                            <a:latin typeface="Cambria Math"/>
                          </a:rPr>
                          <m:t>′</m:t>
                        </m:r>
                        <m:r>
                          <a:rPr lang="en-US" sz="2300" i="1" dirty="0" smtClean="0">
                            <a:latin typeface="Cambria Math"/>
                          </a:rPr>
                          <m:t>,</m:t>
                        </m:r>
                        <m:r>
                          <a:rPr lang="en-US" sz="2300" i="1" dirty="0" smtClean="0">
                            <a:latin typeface="Cambria Math"/>
                          </a:rPr>
                          <m:t>𝐸</m:t>
                        </m:r>
                        <m:r>
                          <a:rPr lang="en-US" sz="2300" b="0" i="1" dirty="0" smtClean="0">
                            <a:latin typeface="Cambria Math"/>
                          </a:rPr>
                          <m:t>′</m:t>
                        </m:r>
                      </m:e>
                    </m:d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𝑏𝑒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𝑡h𝑒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𝑐𝑜𝑚𝑝𝑜𝑛𝑒𝑛𝑡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𝑜𝑓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sSubSup>
                      <m:sSubSupPr>
                        <m:ctrlPr>
                          <a:rPr lang="en-US" sz="2300" i="1" dirty="0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300" b="0" i="1" dirty="0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2300" b="0" i="1" dirty="0" smtClean="0">
                            <a:latin typeface="Cambria Math"/>
                          </a:rPr>
                          <m:t>𝐵</m:t>
                        </m:r>
                      </m:sub>
                      <m:sup>
                        <m:r>
                          <a:rPr lang="en-US" sz="2300" b="0" i="1" dirty="0" smtClean="0">
                            <a:latin typeface="Cambria Math"/>
                          </a:rPr>
                          <m:t>𝑥</m:t>
                        </m:r>
                      </m:sup>
                    </m:sSubSup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𝑐𝑜𝑛𝑡𝑎𝑖𝑛𝑖𝑛𝑔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𝑒</m:t>
                    </m:r>
                  </m:oMath>
                </a14:m>
                <a:endParaRPr lang="en-US" sz="2300" i="1" dirty="0" smtClean="0">
                  <a:latin typeface="Cambria Math"/>
                </a:endParaRPr>
              </a:p>
              <a:p>
                <a:pPr lvl="3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300" i="1" dirty="0">
                        <a:latin typeface="Cambria Math"/>
                      </a:rPr>
                      <m:t>t</m:t>
                    </m:r>
                    <m:r>
                      <a:rPr lang="en-US" sz="2300" b="0" i="1" dirty="0" smtClean="0">
                        <a:latin typeface="Cambria Math"/>
                      </a:rPr>
                      <m:t>𝑎𝑘𝑖𝑛𝑔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𝑒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𝑎𝑠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𝑟𝑜𝑜𝑡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𝑎𝑙𝑖𝑔𝑛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𝑎𝑙𝑙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𝑒𝑑𝑔𝑒𝑠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𝑎𝑤𝑎𝑦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𝑓𝑟𝑜𝑚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𝑖𝑡</m:t>
                    </m:r>
                    <m:r>
                      <a:rPr lang="en-US" sz="2300" b="0" i="1" dirty="0" smtClean="0">
                        <a:latin typeface="Cambria Math"/>
                      </a:rPr>
                      <m:t>. </m:t>
                    </m:r>
                  </m:oMath>
                </a14:m>
                <a:endParaRPr lang="en-US" sz="2300" b="0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𝑒𝑙𝑠𝑒</m:t>
                    </m:r>
                    <m:r>
                      <a:rPr lang="en-US" sz="2300" i="1" dirty="0" smtClean="0">
                        <a:latin typeface="Cambria Math"/>
                      </a:rPr>
                      <m:t> :</m:t>
                    </m:r>
                  </m:oMath>
                </a14:m>
                <a:endParaRPr lang="en-US" sz="2300" dirty="0"/>
              </a:p>
              <a:p>
                <a:pPr lvl="2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𝐹𝑖𝑛𝑑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𝑎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𝑑𝑖𝑟𝑒𝑐𝑡𝑒𝑑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𝑐𝑦𝑐𝑙𝑒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𝐶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𝑜𝑓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𝑏𝑖𝑔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𝑒𝑑𝑔𝑒𝑠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𝑖𝑓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𝑝𝑜𝑠𝑠𝑖𝑏𝑙𝑒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</m:oMath>
                </a14:m>
                <a:endParaRPr lang="en-US" sz="2300" b="0" i="1" dirty="0" smtClean="0">
                  <a:latin typeface="Cambria Math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𝑅𝑜𝑡𝑎𝑡𝑒</m:t>
                    </m:r>
                    <m:r>
                      <a:rPr lang="en-US" sz="2300" i="1" dirty="0" smtClean="0">
                        <a:latin typeface="Cambria Math"/>
                      </a:rPr>
                      <m:t>(</m:t>
                    </m:r>
                    <m:r>
                      <a:rPr lang="en-US" sz="2300" i="1" dirty="0" err="1" smtClean="0">
                        <a:latin typeface="Cambria Math"/>
                      </a:rPr>
                      <m:t>𝑥</m:t>
                    </m:r>
                    <m:r>
                      <a:rPr lang="en-US" sz="2300" i="1" dirty="0" err="1" smtClean="0">
                        <a:latin typeface="Cambria Math"/>
                      </a:rPr>
                      <m:t>,</m:t>
                    </m:r>
                    <m:r>
                      <a:rPr lang="en-US" sz="2300" i="1" dirty="0" err="1" smtClean="0">
                        <a:latin typeface="Cambria Math"/>
                      </a:rPr>
                      <m:t>𝐶</m:t>
                    </m:r>
                    <m:r>
                      <a:rPr lang="en-US" sz="2300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sz="2300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33053"/>
                <a:ext cx="8229600" cy="5440363"/>
              </a:xfrm>
              <a:blipFill rotWithShape="1">
                <a:blip r:embed="rId2"/>
                <a:stretch>
                  <a:fillRect l="-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4876801" y="1577125"/>
            <a:ext cx="3283669" cy="2643963"/>
            <a:chOff x="2082209" y="1470837"/>
            <a:chExt cx="4547191" cy="2819400"/>
          </a:xfrm>
        </p:grpSpPr>
        <p:cxnSp>
          <p:nvCxnSpPr>
            <p:cNvPr id="6" name="Straight Arrow Connector 5"/>
            <p:cNvCxnSpPr>
              <a:stCxn id="9" idx="6"/>
              <a:endCxn id="7" idx="2"/>
            </p:cNvCxnSpPr>
            <p:nvPr/>
          </p:nvCxnSpPr>
          <p:spPr>
            <a:xfrm flipV="1">
              <a:off x="4953000" y="3009900"/>
              <a:ext cx="1295400" cy="457200"/>
            </a:xfrm>
            <a:prstGeom prst="straightConnector1">
              <a:avLst/>
            </a:prstGeom>
            <a:ln w="476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6248400" y="2743200"/>
              <a:ext cx="381000" cy="533400"/>
            </a:xfrm>
            <a:prstGeom prst="ellipse">
              <a:avLst/>
            </a:prstGeom>
            <a:solidFill>
              <a:srgbClr val="FF0000">
                <a:alpha val="35000"/>
              </a:srgbClr>
            </a:solidFill>
            <a:ln>
              <a:solidFill>
                <a:schemeClr val="accent1">
                  <a:shade val="50000"/>
                  <a:alpha val="4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v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82209" y="1470837"/>
              <a:ext cx="3543300" cy="2819400"/>
            </a:xfrm>
            <a:prstGeom prst="rect">
              <a:avLst/>
            </a:prstGeom>
            <a:solidFill>
              <a:schemeClr val="accent1">
                <a:alpha val="1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572000" y="3200400"/>
              <a:ext cx="381000" cy="533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867400" y="2373868"/>
              <a:ext cx="255814" cy="3938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en-US" dirty="0"/>
            </a:p>
          </p:txBody>
        </p:sp>
        <p:cxnSp>
          <p:nvCxnSpPr>
            <p:cNvPr id="11" name="Straight Connector 10"/>
            <p:cNvCxnSpPr>
              <a:endCxn id="9" idx="1"/>
            </p:cNvCxnSpPr>
            <p:nvPr/>
          </p:nvCxnSpPr>
          <p:spPr>
            <a:xfrm>
              <a:off x="3519377" y="2570053"/>
              <a:ext cx="1108419" cy="70846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4343400" y="3467100"/>
              <a:ext cx="228600" cy="1143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3"/>
            </p:cNvCxnSpPr>
            <p:nvPr/>
          </p:nvCxnSpPr>
          <p:spPr>
            <a:xfrm flipH="1">
              <a:off x="4457700" y="3655685"/>
              <a:ext cx="170096" cy="230515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3081761" y="1772816"/>
            <a:ext cx="3146423" cy="2510135"/>
            <a:chOff x="1273177" y="1219200"/>
            <a:chExt cx="5922534" cy="3733800"/>
          </a:xfrm>
        </p:grpSpPr>
        <p:sp>
          <p:nvSpPr>
            <p:cNvPr id="25" name="Oval 24"/>
            <p:cNvSpPr/>
            <p:nvPr/>
          </p:nvSpPr>
          <p:spPr>
            <a:xfrm>
              <a:off x="1273177" y="2611464"/>
              <a:ext cx="817051" cy="5062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6" name="Oval 25"/>
            <p:cNvSpPr/>
            <p:nvPr/>
          </p:nvSpPr>
          <p:spPr>
            <a:xfrm>
              <a:off x="3270413" y="3307597"/>
              <a:ext cx="817051" cy="5062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7" name="Oval 26"/>
            <p:cNvSpPr/>
            <p:nvPr/>
          </p:nvSpPr>
          <p:spPr>
            <a:xfrm>
              <a:off x="3361196" y="1978617"/>
              <a:ext cx="817051" cy="5062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8" name="Oval 27"/>
            <p:cNvSpPr/>
            <p:nvPr/>
          </p:nvSpPr>
          <p:spPr>
            <a:xfrm>
              <a:off x="5358432" y="2231756"/>
              <a:ext cx="817051" cy="5062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29" name="Oval 28"/>
            <p:cNvSpPr/>
            <p:nvPr/>
          </p:nvSpPr>
          <p:spPr>
            <a:xfrm>
              <a:off x="5449215" y="1219200"/>
              <a:ext cx="817051" cy="5062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30" name="Oval 29"/>
            <p:cNvSpPr/>
            <p:nvPr/>
          </p:nvSpPr>
          <p:spPr>
            <a:xfrm>
              <a:off x="3451980" y="4446722"/>
              <a:ext cx="817051" cy="5062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/>
            </a:p>
          </p:txBody>
        </p:sp>
        <p:sp>
          <p:nvSpPr>
            <p:cNvPr id="31" name="Oval 30"/>
            <p:cNvSpPr/>
            <p:nvPr/>
          </p:nvSpPr>
          <p:spPr>
            <a:xfrm>
              <a:off x="5812349" y="3813875"/>
              <a:ext cx="817051" cy="506278"/>
            </a:xfrm>
            <a:prstGeom prst="ellipse">
              <a:avLst/>
            </a:prstGeom>
            <a:solidFill>
              <a:srgbClr val="FF0000">
                <a:alpha val="29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v</a:t>
              </a:r>
              <a:endParaRPr lang="en-US" sz="1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32" name="Straight Connector 31"/>
            <p:cNvCxnSpPr>
              <a:endCxn id="27" idx="2"/>
            </p:cNvCxnSpPr>
            <p:nvPr/>
          </p:nvCxnSpPr>
          <p:spPr>
            <a:xfrm flipV="1">
              <a:off x="1908661" y="2231756"/>
              <a:ext cx="1452535" cy="506278"/>
            </a:xfrm>
            <a:prstGeom prst="line">
              <a:avLst/>
            </a:prstGeom>
            <a:ln w="82550">
              <a:solidFill>
                <a:srgbClr val="FF0000"/>
              </a:solidFill>
              <a:head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7" idx="7"/>
              <a:endCxn id="29" idx="2"/>
            </p:cNvCxnSpPr>
            <p:nvPr/>
          </p:nvCxnSpPr>
          <p:spPr>
            <a:xfrm flipV="1">
              <a:off x="4058593" y="1472339"/>
              <a:ext cx="1390622" cy="580421"/>
            </a:xfrm>
            <a:prstGeom prst="line">
              <a:avLst/>
            </a:prstGeom>
            <a:ln w="825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27" idx="6"/>
              <a:endCxn id="28" idx="2"/>
            </p:cNvCxnSpPr>
            <p:nvPr/>
          </p:nvCxnSpPr>
          <p:spPr>
            <a:xfrm>
              <a:off x="4178247" y="2231756"/>
              <a:ext cx="1180185" cy="253139"/>
            </a:xfrm>
            <a:prstGeom prst="line">
              <a:avLst/>
            </a:prstGeom>
            <a:ln w="82550">
              <a:solidFill>
                <a:srgbClr val="FF0000"/>
              </a:solidFill>
              <a:head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5" idx="6"/>
              <a:endCxn id="26" idx="1"/>
            </p:cNvCxnSpPr>
            <p:nvPr/>
          </p:nvCxnSpPr>
          <p:spPr>
            <a:xfrm>
              <a:off x="2090228" y="2864603"/>
              <a:ext cx="1299839" cy="517136"/>
            </a:xfrm>
            <a:prstGeom prst="line">
              <a:avLst/>
            </a:prstGeom>
            <a:ln w="825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6" idx="4"/>
              <a:endCxn id="30" idx="0"/>
            </p:cNvCxnSpPr>
            <p:nvPr/>
          </p:nvCxnSpPr>
          <p:spPr>
            <a:xfrm>
              <a:off x="3678938" y="3813875"/>
              <a:ext cx="181567" cy="632847"/>
            </a:xfrm>
            <a:prstGeom prst="line">
              <a:avLst/>
            </a:prstGeom>
            <a:ln w="8255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8" idx="4"/>
            </p:cNvCxnSpPr>
            <p:nvPr/>
          </p:nvCxnSpPr>
          <p:spPr>
            <a:xfrm>
              <a:off x="5766958" y="2738034"/>
              <a:ext cx="408524" cy="1067501"/>
            </a:xfrm>
            <a:prstGeom prst="line">
              <a:avLst/>
            </a:prstGeom>
            <a:ln w="82550">
              <a:solidFill>
                <a:srgbClr val="FF0000"/>
              </a:solidFill>
              <a:head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4058592" y="1219200"/>
                  <a:ext cx="914400" cy="3662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000" b="0" i="1" smtClean="0">
                          <a:latin typeface="Cambria Math"/>
                        </a:rPr>
                        <m:t>&gt;</m:t>
                      </m:r>
                    </m:oMath>
                  </a14:m>
                  <a:r>
                    <a:rPr lang="en-US" sz="1000" dirty="0" smtClean="0"/>
                    <a:t>1/2</a:t>
                  </a:r>
                  <a:endParaRPr lang="en-US" sz="1000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8592" y="1219200"/>
                  <a:ext cx="914400" cy="38914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6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TextBox 38"/>
            <p:cNvSpPr txBox="1"/>
            <p:nvPr/>
          </p:nvSpPr>
          <p:spPr>
            <a:xfrm>
              <a:off x="6281311" y="2845932"/>
              <a:ext cx="914400" cy="3662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&gt;1/2</a:t>
              </a:r>
              <a:endParaRPr 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190999" y="2362200"/>
              <a:ext cx="914400" cy="3662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&gt;1/2</a:t>
              </a:r>
              <a:endParaRPr lang="en-US" sz="1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962401" y="3805536"/>
                  <a:ext cx="914400" cy="3662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000" b="0" i="1" smtClean="0">
                          <a:latin typeface="Cambria Math"/>
                        </a:rPr>
                        <m:t>&gt;</m:t>
                      </m:r>
                    </m:oMath>
                  </a14:m>
                  <a:r>
                    <a:rPr lang="en-US" sz="1000" dirty="0" smtClean="0"/>
                    <a:t>1/2</a:t>
                  </a:r>
                  <a:endParaRPr lang="en-US" sz="1000" dirty="0"/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62401" y="3805536"/>
                  <a:ext cx="914400" cy="38914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6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2133600" y="3124200"/>
                  <a:ext cx="914400" cy="36625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000" b="0" i="1" smtClean="0">
                          <a:latin typeface="Cambria Math"/>
                        </a:rPr>
                        <m:t>&gt;</m:t>
                      </m:r>
                    </m:oMath>
                  </a14:m>
                  <a:r>
                    <a:rPr lang="en-US" sz="1000" dirty="0" smtClean="0"/>
                    <a:t>1/2</a:t>
                  </a:r>
                  <a:endParaRPr lang="en-US" sz="1000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3600" y="3124200"/>
                  <a:ext cx="914400" cy="38914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62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3" name="TextBox 42"/>
            <p:cNvSpPr txBox="1"/>
            <p:nvPr/>
          </p:nvSpPr>
          <p:spPr>
            <a:xfrm>
              <a:off x="2362201" y="1981199"/>
              <a:ext cx="914400" cy="3662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&gt;1/2</a:t>
              </a:r>
              <a:endParaRPr lang="en-US" sz="1000" dirty="0"/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2282576" y="1752600"/>
            <a:ext cx="3051424" cy="2673331"/>
            <a:chOff x="1066800" y="1905000"/>
            <a:chExt cx="6781800" cy="3886200"/>
          </a:xfrm>
        </p:grpSpPr>
        <p:sp>
          <p:nvSpPr>
            <p:cNvPr id="109" name="Oval 108"/>
            <p:cNvSpPr/>
            <p:nvPr/>
          </p:nvSpPr>
          <p:spPr>
            <a:xfrm>
              <a:off x="1066800" y="3352800"/>
              <a:ext cx="9144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10" name="Oval 109"/>
            <p:cNvSpPr/>
            <p:nvPr/>
          </p:nvSpPr>
          <p:spPr>
            <a:xfrm>
              <a:off x="2590800" y="1905000"/>
              <a:ext cx="9144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11" name="Oval 110"/>
            <p:cNvSpPr/>
            <p:nvPr/>
          </p:nvSpPr>
          <p:spPr>
            <a:xfrm>
              <a:off x="5181600" y="1905000"/>
              <a:ext cx="9144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12" name="Oval 111"/>
            <p:cNvSpPr/>
            <p:nvPr/>
          </p:nvSpPr>
          <p:spPr>
            <a:xfrm>
              <a:off x="6934200" y="3352800"/>
              <a:ext cx="9144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13" name="Oval 112"/>
            <p:cNvSpPr/>
            <p:nvPr/>
          </p:nvSpPr>
          <p:spPr>
            <a:xfrm>
              <a:off x="5638800" y="5029200"/>
              <a:ext cx="9144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14" name="Oval 113"/>
            <p:cNvSpPr/>
            <p:nvPr/>
          </p:nvSpPr>
          <p:spPr>
            <a:xfrm>
              <a:off x="2667000" y="5029200"/>
              <a:ext cx="9144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cxnSp>
          <p:nvCxnSpPr>
            <p:cNvPr id="115" name="Straight Connector 114"/>
            <p:cNvCxnSpPr>
              <a:stCxn id="109" idx="7"/>
              <a:endCxn id="110" idx="3"/>
            </p:cNvCxnSpPr>
            <p:nvPr/>
          </p:nvCxnSpPr>
          <p:spPr>
            <a:xfrm flipV="1">
              <a:off x="1847289" y="2555408"/>
              <a:ext cx="877422" cy="908984"/>
            </a:xfrm>
            <a:prstGeom prst="line">
              <a:avLst/>
            </a:prstGeom>
            <a:ln w="34925"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110" idx="6"/>
              <a:endCxn id="111" idx="2"/>
            </p:cNvCxnSpPr>
            <p:nvPr/>
          </p:nvCxnSpPr>
          <p:spPr>
            <a:xfrm>
              <a:off x="3505200" y="2286000"/>
              <a:ext cx="1676400" cy="0"/>
            </a:xfrm>
            <a:prstGeom prst="line">
              <a:avLst/>
            </a:prstGeom>
            <a:ln w="34925"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1" idx="5"/>
              <a:endCxn id="112" idx="1"/>
            </p:cNvCxnSpPr>
            <p:nvPr/>
          </p:nvCxnSpPr>
          <p:spPr>
            <a:xfrm>
              <a:off x="5962089" y="2555408"/>
              <a:ext cx="1106022" cy="908984"/>
            </a:xfrm>
            <a:prstGeom prst="line">
              <a:avLst/>
            </a:prstGeom>
            <a:ln w="34925">
              <a:solidFill>
                <a:srgbClr val="FF0000"/>
              </a:solidFill>
              <a:prstDash val="lgDashDotDot"/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12" idx="3"/>
              <a:endCxn id="113" idx="7"/>
            </p:cNvCxnSpPr>
            <p:nvPr/>
          </p:nvCxnSpPr>
          <p:spPr>
            <a:xfrm flipH="1">
              <a:off x="6419289" y="4003208"/>
              <a:ext cx="648822" cy="1137584"/>
            </a:xfrm>
            <a:prstGeom prst="line">
              <a:avLst/>
            </a:prstGeom>
            <a:ln w="34925"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113" idx="2"/>
              <a:endCxn id="114" idx="6"/>
            </p:cNvCxnSpPr>
            <p:nvPr/>
          </p:nvCxnSpPr>
          <p:spPr>
            <a:xfrm flipH="1">
              <a:off x="3581400" y="5410200"/>
              <a:ext cx="2057400" cy="0"/>
            </a:xfrm>
            <a:prstGeom prst="line">
              <a:avLst/>
            </a:prstGeom>
            <a:ln w="34925"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114" idx="1"/>
              <a:endCxn id="109" idx="5"/>
            </p:cNvCxnSpPr>
            <p:nvPr/>
          </p:nvCxnSpPr>
          <p:spPr>
            <a:xfrm flipH="1" flipV="1">
              <a:off x="1847289" y="4003208"/>
              <a:ext cx="953622" cy="1137584"/>
            </a:xfrm>
            <a:prstGeom prst="line">
              <a:avLst/>
            </a:prstGeom>
            <a:ln w="34925"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109" idx="4"/>
              <a:endCxn id="109" idx="5"/>
            </p:cNvCxnSpPr>
            <p:nvPr/>
          </p:nvCxnSpPr>
          <p:spPr>
            <a:xfrm flipV="1">
              <a:off x="1524000" y="4003208"/>
              <a:ext cx="323289" cy="1115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2743201" y="2667001"/>
              <a:ext cx="457200" cy="536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.1</a:t>
              </a:r>
              <a:endParaRPr lang="en-U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876800" y="2286000"/>
              <a:ext cx="609599" cy="335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.1</a:t>
              </a:r>
              <a:endParaRPr lang="en-U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629399" y="3257490"/>
              <a:ext cx="609599" cy="335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828801" y="3809999"/>
              <a:ext cx="609599" cy="335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.3</a:t>
              </a:r>
              <a:endParaRPr lang="en-U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629399" y="3867090"/>
              <a:ext cx="609599" cy="335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.7</a:t>
              </a:r>
              <a:endParaRPr lang="en-U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904999" y="3257490"/>
              <a:ext cx="457200" cy="536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.9</a:t>
              </a:r>
              <a:endParaRPr lang="en-U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3429001" y="2362201"/>
              <a:ext cx="609599" cy="335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.9</a:t>
              </a:r>
              <a:endParaRPr lang="en-U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5714999" y="2571689"/>
              <a:ext cx="609599" cy="335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019800" y="4648200"/>
              <a:ext cx="609599" cy="335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.3</a:t>
              </a:r>
              <a:endParaRPr lang="en-U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581400" y="4953000"/>
              <a:ext cx="609599" cy="335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.4</a:t>
              </a:r>
              <a:endParaRPr lang="en-U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5334000" y="5010091"/>
              <a:ext cx="609599" cy="335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.6</a:t>
              </a:r>
              <a:endParaRPr lang="en-U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2743201" y="4648200"/>
              <a:ext cx="609599" cy="3355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solidFill>
                    <a:srgbClr val="FF0000"/>
                  </a:solidFill>
                </a:rPr>
                <a:t>.7</a:t>
              </a:r>
              <a:endParaRPr lang="en-US" sz="9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67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Invariants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2648" y="1741512"/>
                <a:ext cx="8153400" cy="4495800"/>
              </a:xfrm>
            </p:spPr>
            <p:txBody>
              <a:bodyPr>
                <a:normAutofit/>
              </a:bodyPr>
              <a:lstStyle/>
              <a:p>
                <a:r>
                  <a:rPr lang="en-US" i="1" dirty="0" smtClean="0">
                    <a:latin typeface="Cambria Math"/>
                  </a:rPr>
                  <a:t>At any stage of iteration: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𝑙𝑜𝑎𝑑</m:t>
                    </m:r>
                    <m:d>
                      <m:dPr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b="0" i="1" dirty="0" smtClean="0">
                        <a:latin typeface="Cambria Math"/>
                      </a:rPr>
                      <m:t>≤</m:t>
                    </m:r>
                    <m:r>
                      <a:rPr lang="en-US" i="1" dirty="0" smtClean="0">
                        <a:latin typeface="Cambria Math"/>
                      </a:rPr>
                      <m:t> 1.75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  <a:p>
                <a:pPr lvl="1"/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𝑙𝑜𝑎𝑑</m:t>
                    </m:r>
                    <m:d>
                      <m:dPr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b="0" i="1" dirty="0" smtClean="0">
                        <a:latin typeface="Cambria Math"/>
                      </a:rPr>
                      <m:t>≤</m:t>
                    </m:r>
                    <m:r>
                      <a:rPr lang="en-US" i="1" dirty="0" smtClean="0">
                        <a:latin typeface="Cambria Math"/>
                      </a:rPr>
                      <m:t> 1.</m:t>
                    </m:r>
                    <m:r>
                      <a:rPr lang="en-US" b="0" i="1" dirty="0" smtClean="0">
                        <a:latin typeface="Cambria Math"/>
                      </a:rPr>
                      <m:t>2</m:t>
                    </m:r>
                    <m:r>
                      <a:rPr lang="en-US" i="1" dirty="0" smtClean="0">
                        <a:latin typeface="Cambria Math"/>
                      </a:rPr>
                      <m:t>5</m:t>
                    </m:r>
                    <m:r>
                      <a:rPr lang="en-US" b="0" i="1" dirty="0" smtClean="0">
                        <a:latin typeface="Cambria Math"/>
                      </a:rPr>
                      <m:t>,</m:t>
                    </m:r>
                    <m:r>
                      <a:rPr lang="en-US" b="0" i="0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/>
                  <a:t> is incident to any edge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𝐺</m:t>
                    </m:r>
                    <m:r>
                      <a:rPr lang="en-US" i="1" baseline="-25000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𝑙𝑜𝑎𝑑</m:t>
                    </m:r>
                    <m:d>
                      <m:dPr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b="0" i="1" dirty="0" smtClean="0">
                        <a:latin typeface="Cambria Math"/>
                      </a:rPr>
                      <m:t>≤</m:t>
                    </m:r>
                    <m:r>
                      <a:rPr lang="en-US" i="1" dirty="0" smtClean="0">
                        <a:latin typeface="Cambria Math"/>
                      </a:rPr>
                      <m:t> 1</m:t>
                    </m:r>
                    <m:r>
                      <a:rPr lang="en-US" b="0" i="1" dirty="0" smtClean="0">
                        <a:latin typeface="Cambria Math"/>
                      </a:rPr>
                      <m:t>,</m:t>
                    </m:r>
                    <m:r>
                      <a:rPr lang="en-US" b="0" i="0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/>
                  <a:t> is incident to </a:t>
                </a:r>
                <a:r>
                  <a:rPr lang="en-US" dirty="0" smtClean="0"/>
                  <a:t>any big </a:t>
                </a:r>
                <a:r>
                  <a:rPr lang="en-US" dirty="0"/>
                  <a:t>edge in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𝐺</m:t>
                    </m:r>
                    <m:r>
                      <a:rPr lang="en-US" i="1" baseline="-25000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Big tree constraint is not violated.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2648" y="1741512"/>
                <a:ext cx="8153400" cy="4495800"/>
              </a:xfrm>
              <a:blipFill rotWithShape="1">
                <a:blip r:embed="rId2"/>
                <a:stretch>
                  <a:fillRect l="-449" t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960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661045"/>
                <a:ext cx="8229600" cy="544036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𝑤h𝑖𝑙𝑒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err="1" smtClean="0">
                        <a:latin typeface="Cambria Math"/>
                      </a:rPr>
                      <m:t>𝐺</m:t>
                    </m:r>
                    <m:r>
                      <a:rPr lang="en-US" sz="2300" i="1" baseline="-25000" dirty="0" err="1" smtClean="0">
                        <a:latin typeface="Cambria Math"/>
                      </a:rPr>
                      <m:t>𝑥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h𝑎𝑠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𝑎𝑛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𝑒𝑑𝑔𝑒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𝑑𝑜</m:t>
                    </m:r>
                    <m:r>
                      <a:rPr lang="en-US" sz="2300" i="1" dirty="0" smtClean="0">
                        <a:latin typeface="Cambria Math"/>
                      </a:rPr>
                      <m:t> :</m:t>
                    </m:r>
                  </m:oMath>
                </a14:m>
                <a:endParaRPr lang="en-US" sz="2300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𝑖𝑓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err="1" smtClean="0">
                        <a:latin typeface="Cambria Math"/>
                      </a:rPr>
                      <m:t>𝐺</m:t>
                    </m:r>
                    <m:r>
                      <a:rPr lang="en-US" sz="2300" i="1" baseline="-25000" dirty="0" err="1" smtClean="0">
                        <a:latin typeface="Cambria Math"/>
                      </a:rPr>
                      <m:t>𝑥</m:t>
                    </m:r>
                    <m:r>
                      <a:rPr lang="en-US" sz="2300" i="1" baseline="-25000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h𝑎𝑠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𝑎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𝑙𝑒𝑎𝑓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𝑝𝑎𝑖𝑟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3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300" i="1" dirty="0" smtClean="0">
                            <a:latin typeface="Cambria Math"/>
                          </a:rPr>
                          <m:t>𝑣</m:t>
                        </m:r>
                        <m:r>
                          <a:rPr lang="en-US" sz="2300" i="1" dirty="0" smtClean="0">
                            <a:latin typeface="Cambria Math"/>
                          </a:rPr>
                          <m:t>, </m:t>
                        </m:r>
                        <m:r>
                          <a:rPr lang="en-US" sz="2300" i="1" dirty="0" smtClean="0">
                            <a:latin typeface="Cambria Math"/>
                          </a:rPr>
                          <m:t>𝑒</m:t>
                        </m:r>
                      </m:e>
                    </m:d>
                    <m:r>
                      <a:rPr lang="en-US" sz="2300" b="0" i="1" dirty="0" smtClean="0">
                        <a:latin typeface="Cambria Math"/>
                      </a:rPr>
                      <m:t>:</m:t>
                    </m:r>
                  </m:oMath>
                </a14:m>
                <a:endParaRPr lang="en-US" sz="2300" dirty="0"/>
              </a:p>
              <a:p>
                <a:pPr lvl="2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𝐿𝑒𝑡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US" sz="2300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300" i="1" dirty="0" smtClean="0">
                            <a:latin typeface="Cambria Math"/>
                          </a:rPr>
                          <m:t>𝑢</m:t>
                        </m:r>
                        <m:r>
                          <a:rPr lang="en-US" sz="2300" b="0" i="1" dirty="0" smtClean="0">
                            <a:latin typeface="Cambria Math"/>
                          </a:rPr>
                          <m:t>,</m:t>
                        </m:r>
                        <m:r>
                          <a:rPr lang="en-US" sz="2300" b="0" i="1" dirty="0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sz="2300" b="0" i="1" dirty="0" smtClean="0">
                        <a:latin typeface="Cambria Math"/>
                        <a:ea typeface="Cambria Math"/>
                      </a:rPr>
                      <m:t>𝑒</m:t>
                    </m:r>
                  </m:oMath>
                </a14:m>
                <a:endParaRPr lang="en-US" sz="2300" dirty="0"/>
              </a:p>
              <a:p>
                <a:pPr lvl="2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𝑖𝑓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err="1" smtClean="0">
                        <a:latin typeface="Cambria Math"/>
                      </a:rPr>
                      <m:t>𝑥</m:t>
                    </m:r>
                    <m:r>
                      <a:rPr lang="en-US" sz="2300" i="1" baseline="-25000" dirty="0" err="1" smtClean="0">
                        <a:latin typeface="Cambria Math"/>
                      </a:rPr>
                      <m:t>𝑒𝑢</m:t>
                    </m:r>
                    <m:r>
                      <a:rPr lang="en-US" sz="2300" b="0" i="1" baseline="-25000" dirty="0" smtClean="0">
                        <a:latin typeface="Cambria Math"/>
                      </a:rPr>
                      <m:t> </m:t>
                    </m:r>
                    <m:r>
                      <a:rPr lang="en-US" sz="2300" i="1" dirty="0" err="1" smtClean="0">
                        <a:latin typeface="Cambria Math"/>
                      </a:rPr>
                      <m:t>𝑝</m:t>
                    </m:r>
                    <m:r>
                      <a:rPr lang="en-US" sz="2300" i="1" baseline="-25000" dirty="0" smtClean="0">
                        <a:latin typeface="Cambria Math"/>
                      </a:rPr>
                      <m:t>𝑒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≤</m:t>
                    </m:r>
                    <m:r>
                      <a:rPr lang="en-US" sz="2300" i="1" dirty="0" smtClean="0">
                        <a:latin typeface="Cambria Math"/>
                      </a:rPr>
                      <m:t>0.7</m:t>
                    </m:r>
                    <m:r>
                      <a:rPr lang="en-US" sz="2300" b="0" i="1" dirty="0" smtClean="0">
                        <a:latin typeface="Cambria Math"/>
                      </a:rPr>
                      <m:t>5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sz="2300" dirty="0" smtClean="0"/>
                  <a:t> </a:t>
                </a:r>
                <a:endParaRPr lang="en-US" sz="2300" dirty="0"/>
              </a:p>
              <a:p>
                <a:pPr lvl="3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(</m:t>
                    </m:r>
                    <m:r>
                      <a:rPr lang="en-US" sz="2300" i="1" dirty="0" err="1" smtClean="0">
                        <a:latin typeface="Cambria Math"/>
                      </a:rPr>
                      <m:t>𝑥</m:t>
                    </m:r>
                    <m:r>
                      <a:rPr lang="en-US" sz="2300" i="1" baseline="-25000" dirty="0" err="1" smtClean="0">
                        <a:latin typeface="Cambria Math"/>
                      </a:rPr>
                      <m:t>𝑒𝑣</m:t>
                    </m:r>
                    <m:r>
                      <a:rPr lang="en-US" sz="2300" b="0" i="1" baseline="-25000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,</m:t>
                    </m:r>
                    <m:r>
                      <a:rPr lang="en-US" sz="2300" b="0" i="1" dirty="0" smtClean="0">
                        <a:latin typeface="Cambria Math"/>
                      </a:rPr>
                      <m:t>𝑥𝑒𝑢</m:t>
                    </m:r>
                    <m:r>
                      <a:rPr lang="en-US" sz="2300" i="1" dirty="0" smtClean="0">
                        <a:latin typeface="Cambria Math"/>
                      </a:rPr>
                      <m:t>) := (1, 0)</m:t>
                    </m:r>
                  </m:oMath>
                </a14:m>
                <a:endParaRPr lang="en-US" sz="2300" dirty="0"/>
              </a:p>
              <a:p>
                <a:pPr lvl="2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𝑒𝑙𝑠𝑒</m:t>
                    </m:r>
                    <m:r>
                      <a:rPr lang="en-US" sz="2300" b="0" i="1" dirty="0" smtClean="0">
                        <a:latin typeface="Cambria Math"/>
                      </a:rPr>
                      <m:t> :</m:t>
                    </m:r>
                  </m:oMath>
                </a14:m>
                <a:endParaRPr lang="en-US" sz="2300" i="1" dirty="0" smtClean="0">
                  <a:latin typeface="Cambria Math"/>
                </a:endParaRPr>
              </a:p>
              <a:p>
                <a:pPr lvl="3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𝐿𝑒𝑡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sz="23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300" i="1" dirty="0" smtClean="0">
                            <a:latin typeface="Cambria Math"/>
                          </a:rPr>
                          <m:t>𝑉</m:t>
                        </m:r>
                        <m:r>
                          <a:rPr lang="en-US" sz="2300" b="0" i="1" dirty="0" smtClean="0">
                            <a:latin typeface="Cambria Math"/>
                          </a:rPr>
                          <m:t>′</m:t>
                        </m:r>
                        <m:r>
                          <a:rPr lang="en-US" sz="2300" i="1" dirty="0" smtClean="0">
                            <a:latin typeface="Cambria Math"/>
                          </a:rPr>
                          <m:t>,</m:t>
                        </m:r>
                        <m:r>
                          <a:rPr lang="en-US" sz="2300" i="1" dirty="0" smtClean="0">
                            <a:latin typeface="Cambria Math"/>
                          </a:rPr>
                          <m:t>𝐸</m:t>
                        </m:r>
                        <m:r>
                          <a:rPr lang="en-US" sz="2300" b="0" i="1" dirty="0" smtClean="0">
                            <a:latin typeface="Cambria Math"/>
                          </a:rPr>
                          <m:t>′</m:t>
                        </m:r>
                      </m:e>
                    </m:d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𝑏𝑒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𝑡h𝑒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𝑐𝑜𝑚𝑝𝑜𝑛𝑒𝑛𝑡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𝑜𝑓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sSubSup>
                      <m:sSubSupPr>
                        <m:ctrlPr>
                          <a:rPr lang="en-US" sz="2300" i="1" dirty="0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300" b="0" i="1" dirty="0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2300" b="0" i="1" dirty="0" smtClean="0">
                            <a:latin typeface="Cambria Math"/>
                          </a:rPr>
                          <m:t>𝐵</m:t>
                        </m:r>
                      </m:sub>
                      <m:sup>
                        <m:r>
                          <a:rPr lang="en-US" sz="2300" b="0" i="1" dirty="0" smtClean="0">
                            <a:latin typeface="Cambria Math"/>
                          </a:rPr>
                          <m:t>𝑥</m:t>
                        </m:r>
                      </m:sup>
                    </m:sSubSup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𝑐𝑜𝑛𝑡𝑎𝑖𝑛𝑖𝑛𝑔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𝑒</m:t>
                    </m:r>
                  </m:oMath>
                </a14:m>
                <a:endParaRPr lang="en-US" sz="2300" i="1" dirty="0" smtClean="0">
                  <a:latin typeface="Cambria Math"/>
                </a:endParaRPr>
              </a:p>
              <a:p>
                <a:pPr lvl="3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300" i="1" dirty="0">
                        <a:latin typeface="Cambria Math"/>
                      </a:rPr>
                      <m:t>t</m:t>
                    </m:r>
                    <m:r>
                      <a:rPr lang="en-US" sz="2300" b="0" i="1" dirty="0" smtClean="0">
                        <a:latin typeface="Cambria Math"/>
                      </a:rPr>
                      <m:t>𝑎𝑘𝑖𝑛𝑔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𝑟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𝑎𝑠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𝑟𝑜𝑜𝑡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𝑎𝑙𝑖𝑔𝑛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𝑎𝑙𝑙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𝑒𝑑𝑔𝑒𝑠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𝑎𝑤𝑎𝑦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𝑓𝑟𝑜𝑚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𝑖𝑡</m:t>
                    </m:r>
                    <m:r>
                      <a:rPr lang="en-US" sz="2300" b="0" i="1" dirty="0" smtClean="0">
                        <a:latin typeface="Cambria Math"/>
                      </a:rPr>
                      <m:t>. </m:t>
                    </m:r>
                  </m:oMath>
                </a14:m>
                <a:endParaRPr lang="en-US" sz="2300" b="0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𝑒𝑙𝑠𝑒</m:t>
                    </m:r>
                    <m:r>
                      <a:rPr lang="en-US" sz="2300" i="1" dirty="0" smtClean="0">
                        <a:latin typeface="Cambria Math"/>
                      </a:rPr>
                      <m:t> :</m:t>
                    </m:r>
                  </m:oMath>
                </a14:m>
                <a:endParaRPr lang="en-US" sz="2300" dirty="0"/>
              </a:p>
              <a:p>
                <a:pPr lvl="2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𝐹𝑖𝑛𝑑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𝑎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𝑑𝑖𝑟𝑒𝑐𝑡𝑒𝑑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𝑐𝑦𝑐𝑙𝑒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i="1" dirty="0" smtClean="0">
                        <a:latin typeface="Cambria Math"/>
                      </a:rPr>
                      <m:t>𝐶</m:t>
                    </m:r>
                    <m:r>
                      <a:rPr lang="en-US" sz="230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𝑜𝑓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𝑏𝑖𝑔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𝑒𝑑𝑔𝑒𝑠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𝑖𝑓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  <m:r>
                      <a:rPr lang="en-US" sz="2300" b="0" i="1" dirty="0" smtClean="0">
                        <a:latin typeface="Cambria Math"/>
                      </a:rPr>
                      <m:t>𝑝𝑜𝑠𝑠𝑖𝑏𝑙𝑒</m:t>
                    </m:r>
                    <m:r>
                      <a:rPr lang="en-US" sz="2300" b="0" i="1" dirty="0" smtClean="0">
                        <a:latin typeface="Cambria Math"/>
                      </a:rPr>
                      <m:t> </m:t>
                    </m:r>
                  </m:oMath>
                </a14:m>
                <a:endParaRPr lang="en-US" sz="2300" b="0" i="1" dirty="0" smtClean="0">
                  <a:latin typeface="Cambria Math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sz="2300" i="1" dirty="0" smtClean="0">
                        <a:latin typeface="Cambria Math"/>
                      </a:rPr>
                      <m:t>𝑅𝑜𝑡𝑎𝑡𝑒</m:t>
                    </m:r>
                    <m:r>
                      <a:rPr lang="en-US" sz="2300" i="1" dirty="0" smtClean="0">
                        <a:latin typeface="Cambria Math"/>
                      </a:rPr>
                      <m:t>(</m:t>
                    </m:r>
                    <m:r>
                      <a:rPr lang="en-US" sz="2300" i="1" dirty="0" err="1" smtClean="0">
                        <a:latin typeface="Cambria Math"/>
                      </a:rPr>
                      <m:t>𝑥</m:t>
                    </m:r>
                    <m:r>
                      <a:rPr lang="en-US" sz="2300" i="1" dirty="0" err="1" smtClean="0">
                        <a:latin typeface="Cambria Math"/>
                      </a:rPr>
                      <m:t>,</m:t>
                    </m:r>
                    <m:r>
                      <a:rPr lang="en-US" sz="2300" i="1" dirty="0" err="1" smtClean="0">
                        <a:latin typeface="Cambria Math"/>
                      </a:rPr>
                      <m:t>𝐶</m:t>
                    </m:r>
                    <m:r>
                      <a:rPr lang="en-US" sz="2300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sz="2300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661045"/>
                <a:ext cx="8229600" cy="5440363"/>
              </a:xfrm>
              <a:blipFill rotWithShape="1">
                <a:blip r:embed="rId2"/>
                <a:stretch>
                  <a:fillRect l="-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99992" y="1772816"/>
            <a:ext cx="464400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1: e is a big edge (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&gt;= 0.5)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Increase in load =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ev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=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eu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&lt;= 0.75</a:t>
            </a:r>
          </a:p>
          <a:p>
            <a:endParaRPr lang="en-US" baseline="-25000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Case 2: e is not a big edge (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&lt; 0.5)</a:t>
            </a:r>
          </a:p>
          <a:p>
            <a:r>
              <a:rPr lang="en-US" dirty="0">
                <a:solidFill>
                  <a:srgbClr val="FF0000"/>
                </a:solidFill>
              </a:rPr>
              <a:t>Increase in load = </a:t>
            </a:r>
            <a:r>
              <a:rPr lang="en-US" dirty="0" err="1">
                <a:solidFill>
                  <a:srgbClr val="FF0000"/>
                </a:solidFill>
              </a:rPr>
              <a:t>p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 – </a:t>
            </a:r>
            <a:r>
              <a:rPr lang="en-US" dirty="0" err="1">
                <a:solidFill>
                  <a:srgbClr val="FF0000"/>
                </a:solidFill>
              </a:rPr>
              <a:t>x</a:t>
            </a:r>
            <a:r>
              <a:rPr lang="en-US" baseline="-25000" dirty="0" err="1">
                <a:solidFill>
                  <a:srgbClr val="FF0000"/>
                </a:solidFill>
              </a:rPr>
              <a:t>ev</a:t>
            </a:r>
            <a:r>
              <a:rPr lang="en-US" dirty="0" err="1">
                <a:solidFill>
                  <a:srgbClr val="FF0000"/>
                </a:solidFill>
              </a:rPr>
              <a:t>p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&lt;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&lt; 0.5	</a:t>
            </a:r>
            <a:r>
              <a:rPr lang="en-US" dirty="0" smtClean="0"/>
              <a:t>          	</a:t>
            </a:r>
          </a:p>
          <a:p>
            <a:r>
              <a:rPr lang="en-US" baseline="-25000" dirty="0"/>
              <a:t> </a:t>
            </a:r>
            <a:r>
              <a:rPr lang="en-US" baseline="-25000" dirty="0" smtClean="0"/>
              <a:t>                                   </a:t>
            </a:r>
            <a:endParaRPr lang="en-US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1844824"/>
            <a:ext cx="65527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Since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eu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&gt; 0.75, e is definitely a big edge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For any vertex u’ in the tree T, the path joining u’ to v is also a </a:t>
            </a:r>
            <a:r>
              <a:rPr lang="en-US" dirty="0" err="1" smtClean="0">
                <a:solidFill>
                  <a:srgbClr val="FF0000"/>
                </a:solidFill>
              </a:rPr>
              <a:t>subtree</a:t>
            </a:r>
            <a:r>
              <a:rPr lang="en-US" dirty="0" smtClean="0">
                <a:solidFill>
                  <a:srgbClr val="FF0000"/>
                </a:solidFill>
              </a:rPr>
              <a:t> of G</a:t>
            </a:r>
            <a:r>
              <a:rPr lang="en-US" baseline="-25000" dirty="0" smtClean="0">
                <a:solidFill>
                  <a:srgbClr val="FF0000"/>
                </a:solidFill>
              </a:rPr>
              <a:t>B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By the tree constraint,</a:t>
            </a:r>
          </a:p>
          <a:p>
            <a:r>
              <a:rPr lang="en-US" dirty="0" err="1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ev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+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e’u’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baseline="-25000" dirty="0" smtClean="0">
                <a:solidFill>
                  <a:srgbClr val="FF0000"/>
                </a:solidFill>
              </a:rPr>
              <a:t>’</a:t>
            </a:r>
            <a:r>
              <a:rPr lang="en-US" dirty="0" smtClean="0">
                <a:solidFill>
                  <a:srgbClr val="FF0000"/>
                </a:solidFill>
              </a:rPr>
              <a:t> &gt;=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+ 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baseline="-25000" dirty="0" smtClean="0">
                <a:solidFill>
                  <a:srgbClr val="FF0000"/>
                </a:solidFill>
              </a:rPr>
              <a:t>’</a:t>
            </a:r>
            <a:r>
              <a:rPr lang="en-US" dirty="0" smtClean="0">
                <a:solidFill>
                  <a:srgbClr val="FF0000"/>
                </a:solidFill>
              </a:rPr>
              <a:t> -1</a:t>
            </a:r>
          </a:p>
          <a:p>
            <a:r>
              <a:rPr lang="en-US" dirty="0" err="1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baseline="-25000" dirty="0" smtClean="0">
                <a:solidFill>
                  <a:srgbClr val="FF0000"/>
                </a:solidFill>
              </a:rPr>
              <a:t>’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e’u’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baseline="-25000" dirty="0" smtClean="0">
                <a:solidFill>
                  <a:srgbClr val="FF0000"/>
                </a:solidFill>
              </a:rPr>
              <a:t>’</a:t>
            </a:r>
            <a:r>
              <a:rPr lang="en-US" dirty="0" smtClean="0">
                <a:solidFill>
                  <a:srgbClr val="FF0000"/>
                </a:solidFill>
              </a:rPr>
              <a:t> &lt;= 1 – (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-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baseline="-25000" dirty="0" err="1" smtClean="0">
                <a:solidFill>
                  <a:srgbClr val="FF0000"/>
                </a:solidFill>
              </a:rPr>
              <a:t>ev</a:t>
            </a:r>
            <a:r>
              <a:rPr lang="en-US" dirty="0" err="1" smtClean="0">
                <a:solidFill>
                  <a:srgbClr val="FF0000"/>
                </a:solidFill>
              </a:rPr>
              <a:t>p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Increase in load &lt;= 0.25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91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Integrality gap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749353" y="3374461"/>
            <a:ext cx="604646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6" name="Oval 5"/>
          <p:cNvSpPr/>
          <p:nvPr/>
        </p:nvSpPr>
        <p:spPr>
          <a:xfrm>
            <a:off x="3429084" y="3374461"/>
            <a:ext cx="604646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7" name="Oval 6"/>
          <p:cNvSpPr/>
          <p:nvPr/>
        </p:nvSpPr>
        <p:spPr>
          <a:xfrm>
            <a:off x="5611535" y="4291064"/>
            <a:ext cx="665109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8" name="Oval 7"/>
          <p:cNvSpPr/>
          <p:nvPr/>
        </p:nvSpPr>
        <p:spPr>
          <a:xfrm>
            <a:off x="6451401" y="3450662"/>
            <a:ext cx="665109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9" name="Oval 8"/>
          <p:cNvSpPr/>
          <p:nvPr/>
        </p:nvSpPr>
        <p:spPr>
          <a:xfrm>
            <a:off x="2589218" y="4214863"/>
            <a:ext cx="604646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10" name="Oval 9"/>
          <p:cNvSpPr/>
          <p:nvPr/>
        </p:nvSpPr>
        <p:spPr>
          <a:xfrm>
            <a:off x="909486" y="4214863"/>
            <a:ext cx="685799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.25</a:t>
            </a:r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7291267" y="4291064"/>
            <a:ext cx="665109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cxnSp>
        <p:nvCxnSpPr>
          <p:cNvPr id="12" name="Straight Connector 11"/>
          <p:cNvCxnSpPr>
            <a:stCxn id="10" idx="0"/>
            <a:endCxn id="5" idx="3"/>
          </p:cNvCxnSpPr>
          <p:nvPr/>
        </p:nvCxnSpPr>
        <p:spPr>
          <a:xfrm flipV="1">
            <a:off x="1252386" y="3717269"/>
            <a:ext cx="585515" cy="49759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5"/>
            <a:endCxn id="9" idx="1"/>
          </p:cNvCxnSpPr>
          <p:nvPr/>
        </p:nvCxnSpPr>
        <p:spPr>
          <a:xfrm>
            <a:off x="2265451" y="3717269"/>
            <a:ext cx="412315" cy="55641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7"/>
            <a:endCxn id="6" idx="3"/>
          </p:cNvCxnSpPr>
          <p:nvPr/>
        </p:nvCxnSpPr>
        <p:spPr>
          <a:xfrm flipV="1">
            <a:off x="3105316" y="3717269"/>
            <a:ext cx="412316" cy="55641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7" idx="1"/>
          </p:cNvCxnSpPr>
          <p:nvPr/>
        </p:nvCxnSpPr>
        <p:spPr>
          <a:xfrm>
            <a:off x="5100251" y="3746032"/>
            <a:ext cx="608687" cy="603849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7"/>
            <a:endCxn id="8" idx="3"/>
          </p:cNvCxnSpPr>
          <p:nvPr/>
        </p:nvCxnSpPr>
        <p:spPr>
          <a:xfrm flipV="1">
            <a:off x="6179241" y="3793470"/>
            <a:ext cx="369563" cy="55641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8" idx="5"/>
            <a:endCxn id="11" idx="0"/>
          </p:cNvCxnSpPr>
          <p:nvPr/>
        </p:nvCxnSpPr>
        <p:spPr>
          <a:xfrm>
            <a:off x="7019107" y="3793470"/>
            <a:ext cx="604715" cy="49759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95286" y="37989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57286" y="3570312"/>
                <a:ext cx="8467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.5−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7286" y="3570312"/>
                <a:ext cx="846707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/>
          <p:cNvSpPr/>
          <p:nvPr/>
        </p:nvSpPr>
        <p:spPr>
          <a:xfrm>
            <a:off x="4785061" y="3419621"/>
            <a:ext cx="604646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26" name="Oval 25"/>
          <p:cNvSpPr/>
          <p:nvPr/>
        </p:nvSpPr>
        <p:spPr>
          <a:xfrm>
            <a:off x="4109886" y="3494112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v`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338486" y="3494112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581902" y="3494112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33886" y="3722712"/>
                <a:ext cx="8467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.5−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3886" y="3722712"/>
                <a:ext cx="84670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5027400" y="37989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081686" y="37989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1636663" y="4919084"/>
            <a:ext cx="604646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60" name="Oval 59"/>
          <p:cNvSpPr/>
          <p:nvPr/>
        </p:nvSpPr>
        <p:spPr>
          <a:xfrm>
            <a:off x="3316394" y="4919084"/>
            <a:ext cx="604646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61" name="Oval 60"/>
          <p:cNvSpPr/>
          <p:nvPr/>
        </p:nvSpPr>
        <p:spPr>
          <a:xfrm>
            <a:off x="5498845" y="5835687"/>
            <a:ext cx="665109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62" name="Oval 61"/>
          <p:cNvSpPr/>
          <p:nvPr/>
        </p:nvSpPr>
        <p:spPr>
          <a:xfrm>
            <a:off x="6338711" y="4995285"/>
            <a:ext cx="665109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63" name="Oval 62"/>
          <p:cNvSpPr/>
          <p:nvPr/>
        </p:nvSpPr>
        <p:spPr>
          <a:xfrm>
            <a:off x="2476528" y="5759486"/>
            <a:ext cx="604646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cxnSp>
        <p:nvCxnSpPr>
          <p:cNvPr id="66" name="Straight Connector 65"/>
          <p:cNvCxnSpPr>
            <a:stCxn id="10" idx="4"/>
            <a:endCxn id="59" idx="3"/>
          </p:cNvCxnSpPr>
          <p:nvPr/>
        </p:nvCxnSpPr>
        <p:spPr>
          <a:xfrm>
            <a:off x="1252386" y="4616488"/>
            <a:ext cx="472825" cy="645404"/>
          </a:xfrm>
          <a:prstGeom prst="line">
            <a:avLst/>
          </a:prstGeom>
          <a:ln w="444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59" idx="5"/>
            <a:endCxn id="63" idx="1"/>
          </p:cNvCxnSpPr>
          <p:nvPr/>
        </p:nvCxnSpPr>
        <p:spPr>
          <a:xfrm>
            <a:off x="2152761" y="5261892"/>
            <a:ext cx="412315" cy="556411"/>
          </a:xfrm>
          <a:prstGeom prst="line">
            <a:avLst/>
          </a:prstGeom>
          <a:ln w="444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3" idx="7"/>
            <a:endCxn id="60" idx="3"/>
          </p:cNvCxnSpPr>
          <p:nvPr/>
        </p:nvCxnSpPr>
        <p:spPr>
          <a:xfrm flipV="1">
            <a:off x="2992626" y="5261892"/>
            <a:ext cx="412316" cy="556411"/>
          </a:xfrm>
          <a:prstGeom prst="line">
            <a:avLst/>
          </a:prstGeom>
          <a:ln w="444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endCxn id="61" idx="1"/>
          </p:cNvCxnSpPr>
          <p:nvPr/>
        </p:nvCxnSpPr>
        <p:spPr>
          <a:xfrm>
            <a:off x="4987561" y="5290655"/>
            <a:ext cx="608687" cy="603849"/>
          </a:xfrm>
          <a:prstGeom prst="line">
            <a:avLst/>
          </a:prstGeom>
          <a:ln w="444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1" idx="7"/>
            <a:endCxn id="62" idx="3"/>
          </p:cNvCxnSpPr>
          <p:nvPr/>
        </p:nvCxnSpPr>
        <p:spPr>
          <a:xfrm flipV="1">
            <a:off x="6066551" y="5338093"/>
            <a:ext cx="369563" cy="556411"/>
          </a:xfrm>
          <a:prstGeom prst="line">
            <a:avLst/>
          </a:prstGeom>
          <a:ln w="444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2" idx="5"/>
            <a:endCxn id="11" idx="4"/>
          </p:cNvCxnSpPr>
          <p:nvPr/>
        </p:nvCxnSpPr>
        <p:spPr>
          <a:xfrm flipV="1">
            <a:off x="6906417" y="4692689"/>
            <a:ext cx="717405" cy="645404"/>
          </a:xfrm>
          <a:prstGeom prst="line">
            <a:avLst/>
          </a:prstGeom>
          <a:ln w="444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065000" y="47249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281086" y="5170512"/>
                <a:ext cx="8467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.5−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086" y="5170512"/>
                <a:ext cx="84670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Oval 73"/>
          <p:cNvSpPr/>
          <p:nvPr/>
        </p:nvSpPr>
        <p:spPr>
          <a:xfrm>
            <a:off x="4672371" y="4964244"/>
            <a:ext cx="604646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75" name="Oval 74"/>
          <p:cNvSpPr/>
          <p:nvPr/>
        </p:nvSpPr>
        <p:spPr>
          <a:xfrm>
            <a:off x="3997196" y="5038735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v`</a:t>
            </a:r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4225796" y="5038735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/>
          <p:cNvSpPr/>
          <p:nvPr/>
        </p:nvSpPr>
        <p:spPr>
          <a:xfrm>
            <a:off x="4469212" y="5038735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978396" y="5343535"/>
                <a:ext cx="8467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.5−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396" y="5343535"/>
                <a:ext cx="846707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4914710" y="53435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7310286" y="4953580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1749353" y="2046312"/>
            <a:ext cx="604646" cy="401625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82" name="Oval 81"/>
          <p:cNvSpPr/>
          <p:nvPr/>
        </p:nvSpPr>
        <p:spPr>
          <a:xfrm>
            <a:off x="3429084" y="2046312"/>
            <a:ext cx="604646" cy="401625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83" name="Oval 82"/>
          <p:cNvSpPr/>
          <p:nvPr/>
        </p:nvSpPr>
        <p:spPr>
          <a:xfrm>
            <a:off x="5611535" y="2962915"/>
            <a:ext cx="665109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84" name="Oval 83"/>
          <p:cNvSpPr/>
          <p:nvPr/>
        </p:nvSpPr>
        <p:spPr>
          <a:xfrm>
            <a:off x="6451401" y="2122513"/>
            <a:ext cx="665109" cy="40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85" name="Oval 84"/>
          <p:cNvSpPr/>
          <p:nvPr/>
        </p:nvSpPr>
        <p:spPr>
          <a:xfrm>
            <a:off x="2589218" y="2886714"/>
            <a:ext cx="604646" cy="401625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cxnSp>
        <p:nvCxnSpPr>
          <p:cNvPr id="88" name="Straight Connector 87"/>
          <p:cNvCxnSpPr>
            <a:stCxn id="10" idx="0"/>
            <a:endCxn id="81" idx="3"/>
          </p:cNvCxnSpPr>
          <p:nvPr/>
        </p:nvCxnSpPr>
        <p:spPr>
          <a:xfrm flipV="1">
            <a:off x="1252386" y="2389120"/>
            <a:ext cx="585515" cy="1825743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stCxn id="81" idx="5"/>
            <a:endCxn id="85" idx="1"/>
          </p:cNvCxnSpPr>
          <p:nvPr/>
        </p:nvCxnSpPr>
        <p:spPr>
          <a:xfrm>
            <a:off x="2265451" y="2389120"/>
            <a:ext cx="412315" cy="556411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85" idx="7"/>
            <a:endCxn id="82" idx="3"/>
          </p:cNvCxnSpPr>
          <p:nvPr/>
        </p:nvCxnSpPr>
        <p:spPr>
          <a:xfrm flipV="1">
            <a:off x="3105316" y="2389120"/>
            <a:ext cx="412316" cy="556411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endCxn id="83" idx="1"/>
          </p:cNvCxnSpPr>
          <p:nvPr/>
        </p:nvCxnSpPr>
        <p:spPr>
          <a:xfrm>
            <a:off x="5100251" y="2417883"/>
            <a:ext cx="608687" cy="603849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3" idx="7"/>
            <a:endCxn id="84" idx="3"/>
          </p:cNvCxnSpPr>
          <p:nvPr/>
        </p:nvCxnSpPr>
        <p:spPr>
          <a:xfrm flipV="1">
            <a:off x="6179241" y="2465321"/>
            <a:ext cx="369563" cy="556411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84" idx="5"/>
            <a:endCxn id="11" idx="0"/>
          </p:cNvCxnSpPr>
          <p:nvPr/>
        </p:nvCxnSpPr>
        <p:spPr>
          <a:xfrm>
            <a:off x="7019107" y="2465321"/>
            <a:ext cx="604715" cy="1825743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595286" y="24707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6" name="Oval 95"/>
          <p:cNvSpPr/>
          <p:nvPr/>
        </p:nvSpPr>
        <p:spPr>
          <a:xfrm>
            <a:off x="4785061" y="2091472"/>
            <a:ext cx="604646" cy="401625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.25</a:t>
            </a:r>
          </a:p>
        </p:txBody>
      </p:sp>
      <p:sp>
        <p:nvSpPr>
          <p:cNvPr id="97" name="Oval 96"/>
          <p:cNvSpPr/>
          <p:nvPr/>
        </p:nvSpPr>
        <p:spPr>
          <a:xfrm>
            <a:off x="4109886" y="2165963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v`</a:t>
            </a:r>
            <a:endParaRPr lang="en-US" dirty="0"/>
          </a:p>
        </p:txBody>
      </p:sp>
      <p:sp>
        <p:nvSpPr>
          <p:cNvPr id="98" name="Oval 97"/>
          <p:cNvSpPr/>
          <p:nvPr/>
        </p:nvSpPr>
        <p:spPr>
          <a:xfrm>
            <a:off x="4338486" y="2165963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/>
          <p:nvPr/>
        </p:nvSpPr>
        <p:spPr>
          <a:xfrm>
            <a:off x="4581902" y="2165963"/>
            <a:ext cx="61384" cy="951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091086" y="2470763"/>
                <a:ext cx="8467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.5−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086" y="2470763"/>
                <a:ext cx="846707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Box 100"/>
          <p:cNvSpPr txBox="1"/>
          <p:nvPr/>
        </p:nvSpPr>
        <p:spPr>
          <a:xfrm>
            <a:off x="5027400" y="24707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2" name="TextBox 101"/>
          <p:cNvSpPr txBox="1"/>
          <p:nvPr/>
        </p:nvSpPr>
        <p:spPr>
          <a:xfrm>
            <a:off x="7081686" y="24707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2272579" y="2286580"/>
                <a:ext cx="8467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/>
                        </a:rPr>
                        <m:t>.5−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/>
                          <a:ea typeface="Cambria Math"/>
                        </a:rPr>
                        <m:t>ϵ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579" y="2286580"/>
                <a:ext cx="846707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TextBox 109"/>
          <p:cNvSpPr txBox="1"/>
          <p:nvPr/>
        </p:nvSpPr>
        <p:spPr>
          <a:xfrm>
            <a:off x="3351000" y="25035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3424086" y="38867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3271686" y="541078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0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78405" y="2967335"/>
            <a:ext cx="23871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Thanks!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988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3000364" y="6357958"/>
            <a:ext cx="2428892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3000364" y="4357694"/>
            <a:ext cx="1643074" cy="21431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3000364" y="3571876"/>
            <a:ext cx="1428760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Rectangle 36"/>
          <p:cNvSpPr/>
          <p:nvPr/>
        </p:nvSpPr>
        <p:spPr>
          <a:xfrm>
            <a:off x="3000364" y="3214686"/>
            <a:ext cx="2428892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3000364" y="2786058"/>
            <a:ext cx="2928958" cy="214314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3000364" y="3000372"/>
            <a:ext cx="3286148" cy="214314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3000364" y="4572008"/>
            <a:ext cx="3357586" cy="214314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/>
          <p:cNvSpPr/>
          <p:nvPr/>
        </p:nvSpPr>
        <p:spPr>
          <a:xfrm>
            <a:off x="3000364" y="5143512"/>
            <a:ext cx="2643206" cy="214314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3000364" y="5572140"/>
            <a:ext cx="2143140" cy="214314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3000364" y="5929330"/>
            <a:ext cx="2000264" cy="214314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/>
          <p:cNvSpPr/>
          <p:nvPr/>
        </p:nvSpPr>
        <p:spPr>
          <a:xfrm>
            <a:off x="3000364" y="5357826"/>
            <a:ext cx="3000396" cy="214314"/>
          </a:xfrm>
          <a:prstGeom prst="rect">
            <a:avLst/>
          </a:prstGeom>
          <a:solidFill>
            <a:srgbClr val="37E2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ectangle 26"/>
          <p:cNvSpPr/>
          <p:nvPr/>
        </p:nvSpPr>
        <p:spPr>
          <a:xfrm>
            <a:off x="3000364" y="6143644"/>
            <a:ext cx="1643074" cy="214314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" name="Group 58"/>
          <p:cNvGrpSpPr/>
          <p:nvPr/>
        </p:nvGrpSpPr>
        <p:grpSpPr>
          <a:xfrm>
            <a:off x="1857356" y="1571612"/>
            <a:ext cx="928694" cy="785818"/>
            <a:chOff x="1857356" y="1785926"/>
            <a:chExt cx="928694" cy="785818"/>
          </a:xfrm>
        </p:grpSpPr>
        <p:sp>
          <p:nvSpPr>
            <p:cNvPr id="6" name="Oval 5"/>
            <p:cNvSpPr/>
            <p:nvPr/>
          </p:nvSpPr>
          <p:spPr>
            <a:xfrm>
              <a:off x="1857356" y="1785926"/>
              <a:ext cx="785818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000232" y="1988098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M1</a:t>
              </a:r>
              <a:endParaRPr lang="en-IN" dirty="0"/>
            </a:p>
          </p:txBody>
        </p:sp>
      </p:grpSp>
      <p:grpSp>
        <p:nvGrpSpPr>
          <p:cNvPr id="3" name="Group 59"/>
          <p:cNvGrpSpPr/>
          <p:nvPr/>
        </p:nvGrpSpPr>
        <p:grpSpPr>
          <a:xfrm>
            <a:off x="4143372" y="1571612"/>
            <a:ext cx="928694" cy="785818"/>
            <a:chOff x="4143372" y="1785926"/>
            <a:chExt cx="928694" cy="785818"/>
          </a:xfrm>
        </p:grpSpPr>
        <p:sp>
          <p:nvSpPr>
            <p:cNvPr id="7" name="Oval 6"/>
            <p:cNvSpPr/>
            <p:nvPr/>
          </p:nvSpPr>
          <p:spPr>
            <a:xfrm>
              <a:off x="4143372" y="1785926"/>
              <a:ext cx="785818" cy="785818"/>
            </a:xfrm>
            <a:prstGeom prst="ellipse">
              <a:avLst/>
            </a:prstGeom>
            <a:solidFill>
              <a:srgbClr val="37E22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86248" y="2000240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M2</a:t>
              </a:r>
              <a:endParaRPr lang="en-IN" dirty="0"/>
            </a:p>
          </p:txBody>
        </p:sp>
      </p:grpSp>
      <p:grpSp>
        <p:nvGrpSpPr>
          <p:cNvPr id="4" name="Group 60"/>
          <p:cNvGrpSpPr/>
          <p:nvPr/>
        </p:nvGrpSpPr>
        <p:grpSpPr>
          <a:xfrm>
            <a:off x="6429388" y="1571612"/>
            <a:ext cx="928694" cy="785818"/>
            <a:chOff x="6429388" y="1785926"/>
            <a:chExt cx="928694" cy="785818"/>
          </a:xfrm>
        </p:grpSpPr>
        <p:sp>
          <p:nvSpPr>
            <p:cNvPr id="8" name="Oval 7"/>
            <p:cNvSpPr/>
            <p:nvPr/>
          </p:nvSpPr>
          <p:spPr>
            <a:xfrm>
              <a:off x="6429388" y="1785926"/>
              <a:ext cx="785818" cy="785818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572264" y="1988098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M3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2285984" y="435769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J3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2285984" y="527424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J4</a:t>
            </a:r>
            <a:endParaRPr lang="en-IN" dirty="0"/>
          </a:p>
        </p:txBody>
      </p:sp>
      <p:sp>
        <p:nvSpPr>
          <p:cNvPr id="36" name="Rectangle 35"/>
          <p:cNvSpPr/>
          <p:nvPr/>
        </p:nvSpPr>
        <p:spPr>
          <a:xfrm>
            <a:off x="3000364" y="3786190"/>
            <a:ext cx="2428892" cy="214314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Rectangle 38"/>
          <p:cNvSpPr/>
          <p:nvPr/>
        </p:nvSpPr>
        <p:spPr>
          <a:xfrm>
            <a:off x="3000364" y="4000504"/>
            <a:ext cx="2000264" cy="214314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Rectangle 39"/>
          <p:cNvSpPr/>
          <p:nvPr/>
        </p:nvSpPr>
        <p:spPr>
          <a:xfrm>
            <a:off x="3000364" y="4786322"/>
            <a:ext cx="2928958" cy="214314"/>
          </a:xfrm>
          <a:prstGeom prst="rect">
            <a:avLst/>
          </a:prstGeom>
          <a:solidFill>
            <a:srgbClr val="DDDDD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TextBox 30"/>
          <p:cNvSpPr txBox="1"/>
          <p:nvPr/>
        </p:nvSpPr>
        <p:spPr>
          <a:xfrm>
            <a:off x="2285984" y="278605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J1</a:t>
            </a: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2285984" y="357187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J2</a:t>
            </a:r>
            <a:endParaRPr lang="en-IN" dirty="0"/>
          </a:p>
        </p:txBody>
      </p:sp>
      <p:sp>
        <p:nvSpPr>
          <p:cNvPr id="35" name="TextBox 34"/>
          <p:cNvSpPr txBox="1"/>
          <p:nvPr/>
        </p:nvSpPr>
        <p:spPr>
          <a:xfrm>
            <a:off x="2285984" y="592933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J5</a:t>
            </a:r>
            <a:endParaRPr lang="en-IN" dirty="0"/>
          </a:p>
        </p:txBody>
      </p:sp>
      <p:grpSp>
        <p:nvGrpSpPr>
          <p:cNvPr id="5" name="Group 63"/>
          <p:cNvGrpSpPr/>
          <p:nvPr/>
        </p:nvGrpSpPr>
        <p:grpSpPr>
          <a:xfrm>
            <a:off x="3000364" y="3131106"/>
            <a:ext cx="2428892" cy="369332"/>
            <a:chOff x="214282" y="3416858"/>
            <a:chExt cx="2428892" cy="369332"/>
          </a:xfrm>
        </p:grpSpPr>
        <p:sp>
          <p:nvSpPr>
            <p:cNvPr id="62" name="Rectangle 61"/>
            <p:cNvSpPr/>
            <p:nvPr/>
          </p:nvSpPr>
          <p:spPr>
            <a:xfrm>
              <a:off x="214282" y="3500438"/>
              <a:ext cx="2428892" cy="21431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214414" y="3416858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J1</a:t>
              </a:r>
              <a:endParaRPr lang="en-IN" dirty="0"/>
            </a:p>
          </p:txBody>
        </p:sp>
      </p:grpSp>
      <p:grpSp>
        <p:nvGrpSpPr>
          <p:cNvPr id="10" name="Group 72"/>
          <p:cNvGrpSpPr/>
          <p:nvPr/>
        </p:nvGrpSpPr>
        <p:grpSpPr>
          <a:xfrm>
            <a:off x="3000364" y="3488296"/>
            <a:ext cx="1428760" cy="369332"/>
            <a:chOff x="214282" y="3988362"/>
            <a:chExt cx="1428760" cy="369332"/>
          </a:xfrm>
        </p:grpSpPr>
        <p:sp>
          <p:nvSpPr>
            <p:cNvPr id="65" name="Rectangle 64"/>
            <p:cNvSpPr/>
            <p:nvPr/>
          </p:nvSpPr>
          <p:spPr>
            <a:xfrm>
              <a:off x="214282" y="4071942"/>
              <a:ext cx="1428760" cy="2143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14348" y="3988362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J2</a:t>
              </a:r>
              <a:endParaRPr lang="en-IN" dirty="0"/>
            </a:p>
          </p:txBody>
        </p:sp>
      </p:grpSp>
      <p:grpSp>
        <p:nvGrpSpPr>
          <p:cNvPr id="11" name="Group 73"/>
          <p:cNvGrpSpPr/>
          <p:nvPr/>
        </p:nvGrpSpPr>
        <p:grpSpPr>
          <a:xfrm>
            <a:off x="3000364" y="4286256"/>
            <a:ext cx="1643074" cy="369332"/>
            <a:chOff x="214282" y="4572008"/>
            <a:chExt cx="1643074" cy="369332"/>
          </a:xfrm>
          <a:noFill/>
        </p:grpSpPr>
        <p:sp>
          <p:nvSpPr>
            <p:cNvPr id="67" name="Rectangle 66"/>
            <p:cNvSpPr/>
            <p:nvPr/>
          </p:nvSpPr>
          <p:spPr>
            <a:xfrm>
              <a:off x="214282" y="4643446"/>
              <a:ext cx="1643074" cy="21431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14348" y="4572008"/>
              <a:ext cx="78581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J3</a:t>
              </a:r>
              <a:endParaRPr lang="en-IN" dirty="0"/>
            </a:p>
          </p:txBody>
        </p:sp>
      </p:grpSp>
      <p:grpSp>
        <p:nvGrpSpPr>
          <p:cNvPr id="12" name="Group 74"/>
          <p:cNvGrpSpPr/>
          <p:nvPr/>
        </p:nvGrpSpPr>
        <p:grpSpPr>
          <a:xfrm>
            <a:off x="3000364" y="5274246"/>
            <a:ext cx="3000396" cy="369332"/>
            <a:chOff x="214282" y="5202808"/>
            <a:chExt cx="3000396" cy="369332"/>
          </a:xfrm>
        </p:grpSpPr>
        <p:sp>
          <p:nvSpPr>
            <p:cNvPr id="69" name="Rectangle 68"/>
            <p:cNvSpPr/>
            <p:nvPr/>
          </p:nvSpPr>
          <p:spPr>
            <a:xfrm>
              <a:off x="214282" y="5286388"/>
              <a:ext cx="3000396" cy="214314"/>
            </a:xfrm>
            <a:prstGeom prst="rect">
              <a:avLst/>
            </a:prstGeom>
            <a:solidFill>
              <a:srgbClr val="37E22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357290" y="5202808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J4</a:t>
              </a:r>
              <a:endParaRPr lang="en-IN" dirty="0"/>
            </a:p>
          </p:txBody>
        </p:sp>
      </p:grpSp>
      <p:grpSp>
        <p:nvGrpSpPr>
          <p:cNvPr id="13" name="Group 75"/>
          <p:cNvGrpSpPr/>
          <p:nvPr/>
        </p:nvGrpSpPr>
        <p:grpSpPr>
          <a:xfrm>
            <a:off x="3000364" y="6286520"/>
            <a:ext cx="2428892" cy="369332"/>
            <a:chOff x="214282" y="5845750"/>
            <a:chExt cx="2428892" cy="369332"/>
          </a:xfrm>
        </p:grpSpPr>
        <p:sp>
          <p:nvSpPr>
            <p:cNvPr id="71" name="Rectangle 70"/>
            <p:cNvSpPr/>
            <p:nvPr/>
          </p:nvSpPr>
          <p:spPr>
            <a:xfrm>
              <a:off x="214282" y="5929330"/>
              <a:ext cx="2428892" cy="21431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357290" y="5845750"/>
              <a:ext cx="7858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J5</a:t>
              </a:r>
              <a:endParaRPr lang="en-IN" dirty="0"/>
            </a:p>
          </p:txBody>
        </p:sp>
      </p:grpSp>
      <p:sp>
        <p:nvSpPr>
          <p:cNvPr id="95" name="Title 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on Unrelated Machines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16" grpId="0" animBg="1"/>
      <p:bldP spid="37" grpId="0" animBg="1"/>
      <p:bldP spid="9" grpId="0" animBg="1"/>
      <p:bldP spid="14" grpId="0" animBg="1"/>
      <p:bldP spid="19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33" grpId="0"/>
      <p:bldP spid="34" grpId="0"/>
      <p:bldP spid="36" grpId="0" animBg="1"/>
      <p:bldP spid="39" grpId="0" animBg="1"/>
      <p:bldP spid="40" grpId="0" animBg="1"/>
      <p:bldP spid="31" grpId="0"/>
      <p:bldP spid="32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5715008" y="5500702"/>
            <a:ext cx="2428892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Rectangle 36"/>
          <p:cNvSpPr/>
          <p:nvPr/>
        </p:nvSpPr>
        <p:spPr>
          <a:xfrm>
            <a:off x="3286116" y="5500702"/>
            <a:ext cx="2428892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Scheduling on Unrelated Machines</a:t>
            </a:r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1857356" y="2143116"/>
            <a:ext cx="785818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1857356" y="3714752"/>
            <a:ext cx="785818" cy="785818"/>
          </a:xfrm>
          <a:prstGeom prst="ellipse">
            <a:avLst/>
          </a:prstGeom>
          <a:solidFill>
            <a:srgbClr val="37E2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1857356" y="5214950"/>
            <a:ext cx="785818" cy="7858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3286116" y="2428868"/>
            <a:ext cx="1428760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4714876" y="2428868"/>
            <a:ext cx="1643074" cy="21431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/>
          <p:cNvSpPr/>
          <p:nvPr/>
        </p:nvSpPr>
        <p:spPr>
          <a:xfrm>
            <a:off x="3286116" y="4000504"/>
            <a:ext cx="3000396" cy="214314"/>
          </a:xfrm>
          <a:prstGeom prst="rect">
            <a:avLst/>
          </a:prstGeom>
          <a:solidFill>
            <a:srgbClr val="37E2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TextBox 27"/>
          <p:cNvSpPr txBox="1"/>
          <p:nvPr/>
        </p:nvSpPr>
        <p:spPr>
          <a:xfrm>
            <a:off x="2000232" y="234528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M1</a:t>
            </a:r>
            <a:endParaRPr lang="en-IN" dirty="0"/>
          </a:p>
        </p:txBody>
      </p:sp>
      <p:sp>
        <p:nvSpPr>
          <p:cNvPr id="29" name="TextBox 28"/>
          <p:cNvSpPr txBox="1"/>
          <p:nvPr/>
        </p:nvSpPr>
        <p:spPr>
          <a:xfrm>
            <a:off x="2000232" y="391692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M2</a:t>
            </a:r>
            <a:endParaRPr lang="en-IN" dirty="0"/>
          </a:p>
        </p:txBody>
      </p:sp>
      <p:sp>
        <p:nvSpPr>
          <p:cNvPr id="30" name="TextBox 29"/>
          <p:cNvSpPr txBox="1"/>
          <p:nvPr/>
        </p:nvSpPr>
        <p:spPr>
          <a:xfrm>
            <a:off x="2000232" y="542926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248" y="542926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J1</a:t>
            </a: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3786182" y="234528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J2</a:t>
            </a:r>
            <a:endParaRPr lang="en-IN" dirty="0"/>
          </a:p>
        </p:txBody>
      </p:sp>
      <p:sp>
        <p:nvSpPr>
          <p:cNvPr id="33" name="TextBox 32"/>
          <p:cNvSpPr txBox="1"/>
          <p:nvPr/>
        </p:nvSpPr>
        <p:spPr>
          <a:xfrm>
            <a:off x="5214942" y="234528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J3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4572000" y="391692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J4</a:t>
            </a:r>
            <a:endParaRPr lang="en-IN" dirty="0"/>
          </a:p>
        </p:txBody>
      </p:sp>
      <p:sp>
        <p:nvSpPr>
          <p:cNvPr id="35" name="TextBox 34"/>
          <p:cNvSpPr txBox="1"/>
          <p:nvPr/>
        </p:nvSpPr>
        <p:spPr>
          <a:xfrm>
            <a:off x="6715140" y="541712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J5</a:t>
            </a:r>
            <a:endParaRPr lang="en-IN" dirty="0"/>
          </a:p>
        </p:txBody>
      </p:sp>
      <p:sp>
        <p:nvSpPr>
          <p:cNvPr id="41" name="Right Brace 40"/>
          <p:cNvSpPr/>
          <p:nvPr/>
        </p:nvSpPr>
        <p:spPr>
          <a:xfrm rot="5400000">
            <a:off x="5536413" y="3607595"/>
            <a:ext cx="285752" cy="4786346"/>
          </a:xfrm>
          <a:prstGeom prst="rightBrace">
            <a:avLst>
              <a:gd name="adj1" fmla="val 7643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2" name="TextBox 41"/>
          <p:cNvSpPr txBox="1"/>
          <p:nvPr/>
        </p:nvSpPr>
        <p:spPr>
          <a:xfrm>
            <a:off x="5000628" y="614364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Makespan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Assignment</a:t>
            </a:r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1857356" y="1785926"/>
            <a:ext cx="785818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4143372" y="1785926"/>
            <a:ext cx="785818" cy="785818"/>
          </a:xfrm>
          <a:prstGeom prst="ellipse">
            <a:avLst/>
          </a:prstGeom>
          <a:solidFill>
            <a:srgbClr val="37E2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6429388" y="1785926"/>
            <a:ext cx="785818" cy="7858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3000364" y="3143248"/>
            <a:ext cx="2928958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3000364" y="3357562"/>
            <a:ext cx="2928958" cy="214314"/>
          </a:xfrm>
          <a:prstGeom prst="rect">
            <a:avLst/>
          </a:prstGeom>
          <a:solidFill>
            <a:srgbClr val="37E2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3000364" y="3786190"/>
            <a:ext cx="207170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3000364" y="4429132"/>
            <a:ext cx="3357586" cy="214314"/>
          </a:xfrm>
          <a:prstGeom prst="rect">
            <a:avLst/>
          </a:prstGeom>
          <a:solidFill>
            <a:srgbClr val="37E2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3000364" y="4643446"/>
            <a:ext cx="3357586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/>
          <p:cNvSpPr/>
          <p:nvPr/>
        </p:nvSpPr>
        <p:spPr>
          <a:xfrm>
            <a:off x="3000364" y="5072074"/>
            <a:ext cx="171451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3000364" y="5500702"/>
            <a:ext cx="1714512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3000364" y="5929330"/>
            <a:ext cx="3214710" cy="21431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/>
          <p:cNvSpPr/>
          <p:nvPr/>
        </p:nvSpPr>
        <p:spPr>
          <a:xfrm>
            <a:off x="3000364" y="5286388"/>
            <a:ext cx="1714512" cy="214314"/>
          </a:xfrm>
          <a:prstGeom prst="rect">
            <a:avLst/>
          </a:prstGeom>
          <a:solidFill>
            <a:srgbClr val="37E2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Rectangle 26"/>
          <p:cNvSpPr/>
          <p:nvPr/>
        </p:nvSpPr>
        <p:spPr>
          <a:xfrm>
            <a:off x="3000364" y="6143644"/>
            <a:ext cx="3214710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TextBox 27"/>
          <p:cNvSpPr txBox="1"/>
          <p:nvPr/>
        </p:nvSpPr>
        <p:spPr>
          <a:xfrm>
            <a:off x="2000232" y="141659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M1</a:t>
            </a:r>
            <a:endParaRPr lang="en-IN" dirty="0"/>
          </a:p>
        </p:txBody>
      </p:sp>
      <p:sp>
        <p:nvSpPr>
          <p:cNvPr id="29" name="TextBox 28"/>
          <p:cNvSpPr txBox="1"/>
          <p:nvPr/>
        </p:nvSpPr>
        <p:spPr>
          <a:xfrm>
            <a:off x="4357686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M2</a:t>
            </a:r>
            <a:endParaRPr lang="en-IN" dirty="0"/>
          </a:p>
        </p:txBody>
      </p:sp>
      <p:sp>
        <p:nvSpPr>
          <p:cNvPr id="30" name="TextBox 29"/>
          <p:cNvSpPr txBox="1"/>
          <p:nvPr/>
        </p:nvSpPr>
        <p:spPr>
          <a:xfrm>
            <a:off x="6643702" y="142873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M3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285984" y="314324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J1</a:t>
            </a: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2285984" y="378619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J2</a:t>
            </a:r>
            <a:endParaRPr lang="en-IN" dirty="0"/>
          </a:p>
        </p:txBody>
      </p:sp>
      <p:sp>
        <p:nvSpPr>
          <p:cNvPr id="33" name="TextBox 32"/>
          <p:cNvSpPr txBox="1"/>
          <p:nvPr/>
        </p:nvSpPr>
        <p:spPr>
          <a:xfrm>
            <a:off x="2285984" y="442913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J3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2285984" y="520280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J4</a:t>
            </a:r>
            <a:endParaRPr lang="en-IN" dirty="0"/>
          </a:p>
        </p:txBody>
      </p:sp>
      <p:sp>
        <p:nvSpPr>
          <p:cNvPr id="35" name="TextBox 34"/>
          <p:cNvSpPr txBox="1"/>
          <p:nvPr/>
        </p:nvSpPr>
        <p:spPr>
          <a:xfrm>
            <a:off x="2285984" y="592933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J5</a:t>
            </a:r>
            <a:endParaRPr lang="en-IN" dirty="0"/>
          </a:p>
        </p:txBody>
      </p:sp>
      <p:sp>
        <p:nvSpPr>
          <p:cNvPr id="36" name="Rectangle 35"/>
          <p:cNvSpPr/>
          <p:nvPr/>
        </p:nvSpPr>
        <p:spPr>
          <a:xfrm>
            <a:off x="3000364" y="4000504"/>
            <a:ext cx="2071702" cy="21431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Balancing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Special case of Restricted Assignment</a:t>
            </a:r>
          </a:p>
          <a:p>
            <a:r>
              <a:rPr lang="en-US" dirty="0" smtClean="0"/>
              <a:t>Each job can be scheduled on at most 2 machines</a:t>
            </a:r>
          </a:p>
          <a:p>
            <a:r>
              <a:rPr lang="en-US" dirty="0" smtClean="0"/>
              <a:t>Machines 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en-US" dirty="0" smtClean="0"/>
              <a:t>vertices </a:t>
            </a:r>
          </a:p>
          <a:p>
            <a:r>
              <a:rPr lang="en-US" dirty="0" smtClean="0"/>
              <a:t>Jobs </a:t>
            </a:r>
            <a:r>
              <a:rPr lang="en-US" dirty="0" smtClean="0">
                <a:sym typeface="Wingdings" pitchFamily="2" charset="2"/>
              </a:rPr>
              <a:t></a:t>
            </a:r>
            <a:r>
              <a:rPr lang="en-US" dirty="0" smtClean="0"/>
              <a:t> edges</a:t>
            </a:r>
          </a:p>
          <a:p>
            <a:r>
              <a:rPr lang="en-US" dirty="0" smtClean="0"/>
              <a:t>Assign dedicated loads to vertices</a:t>
            </a:r>
          </a:p>
          <a:p>
            <a:r>
              <a:rPr lang="en-US" dirty="0" smtClean="0"/>
              <a:t>Problem is to orient the edges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en-US" dirty="0" smtClean="0"/>
              <a:t>Graph Balancing</a:t>
            </a:r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6143636" y="3214686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3071802" y="5286388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/>
          <p:cNvSpPr/>
          <p:nvPr/>
        </p:nvSpPr>
        <p:spPr>
          <a:xfrm>
            <a:off x="2500298" y="3214686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/>
          <p:cNvSpPr/>
          <p:nvPr/>
        </p:nvSpPr>
        <p:spPr>
          <a:xfrm>
            <a:off x="4357686" y="1857364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Oval 13"/>
          <p:cNvSpPr/>
          <p:nvPr/>
        </p:nvSpPr>
        <p:spPr>
          <a:xfrm>
            <a:off x="5572132" y="5286388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6" name="Straight Connector 15"/>
          <p:cNvCxnSpPr>
            <a:stCxn id="12" idx="7"/>
            <a:endCxn id="13" idx="3"/>
          </p:cNvCxnSpPr>
          <p:nvPr/>
        </p:nvCxnSpPr>
        <p:spPr>
          <a:xfrm rot="5400000" flipH="1" flipV="1">
            <a:off x="3055212" y="1912212"/>
            <a:ext cx="1104750" cy="160481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2" idx="4"/>
            <a:endCxn id="9" idx="0"/>
          </p:cNvCxnSpPr>
          <p:nvPr/>
        </p:nvCxnSpPr>
        <p:spPr>
          <a:xfrm rot="16200000" flipH="1">
            <a:off x="2107389" y="4143380"/>
            <a:ext cx="1714512" cy="5715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5"/>
            <a:endCxn id="5" idx="1"/>
          </p:cNvCxnSpPr>
          <p:nvPr/>
        </p:nvCxnSpPr>
        <p:spPr>
          <a:xfrm rot="16200000" flipH="1">
            <a:off x="4876881" y="1947931"/>
            <a:ext cx="1104750" cy="153337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4"/>
            <a:endCxn id="14" idx="0"/>
          </p:cNvCxnSpPr>
          <p:nvPr/>
        </p:nvCxnSpPr>
        <p:spPr>
          <a:xfrm rot="5400000">
            <a:off x="5179223" y="4143380"/>
            <a:ext cx="1714512" cy="57150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428992" y="5499114"/>
            <a:ext cx="214314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9" idx="7"/>
            <a:endCxn id="13" idx="4"/>
          </p:cNvCxnSpPr>
          <p:nvPr/>
        </p:nvCxnSpPr>
        <p:spPr>
          <a:xfrm rot="5400000" flipH="1" flipV="1">
            <a:off x="2394411" y="3196827"/>
            <a:ext cx="3124143" cy="115959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9" idx="7"/>
            <a:endCxn id="5" idx="3"/>
          </p:cNvCxnSpPr>
          <p:nvPr/>
        </p:nvCxnSpPr>
        <p:spPr>
          <a:xfrm rot="5400000" flipH="1" flipV="1">
            <a:off x="3876749" y="3019501"/>
            <a:ext cx="1819130" cy="281926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286116" y="242886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IN" dirty="0"/>
          </a:p>
        </p:txBody>
      </p:sp>
      <p:sp>
        <p:nvSpPr>
          <p:cNvPr id="30" name="TextBox 29"/>
          <p:cNvSpPr txBox="1"/>
          <p:nvPr/>
        </p:nvSpPr>
        <p:spPr>
          <a:xfrm>
            <a:off x="5500694" y="242886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IN" dirty="0"/>
          </a:p>
        </p:txBody>
      </p:sp>
      <p:sp>
        <p:nvSpPr>
          <p:cNvPr id="31" name="TextBox 30"/>
          <p:cNvSpPr txBox="1"/>
          <p:nvPr/>
        </p:nvSpPr>
        <p:spPr>
          <a:xfrm>
            <a:off x="3929058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2714612" y="427411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IN" dirty="0"/>
          </a:p>
        </p:txBody>
      </p:sp>
      <p:sp>
        <p:nvSpPr>
          <p:cNvPr id="33" name="TextBox 32"/>
          <p:cNvSpPr txBox="1"/>
          <p:nvPr/>
        </p:nvSpPr>
        <p:spPr>
          <a:xfrm>
            <a:off x="4714876" y="40719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IN" dirty="0"/>
          </a:p>
        </p:txBody>
      </p:sp>
      <p:sp>
        <p:nvSpPr>
          <p:cNvPr id="34" name="TextBox 33"/>
          <p:cNvSpPr txBox="1"/>
          <p:nvPr/>
        </p:nvSpPr>
        <p:spPr>
          <a:xfrm>
            <a:off x="6000760" y="435769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IN" dirty="0"/>
          </a:p>
        </p:txBody>
      </p:sp>
      <p:sp>
        <p:nvSpPr>
          <p:cNvPr id="35" name="TextBox 34"/>
          <p:cNvSpPr txBox="1"/>
          <p:nvPr/>
        </p:nvSpPr>
        <p:spPr>
          <a:xfrm>
            <a:off x="4429124" y="54292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IN" dirty="0"/>
          </a:p>
        </p:txBody>
      </p:sp>
      <p:sp>
        <p:nvSpPr>
          <p:cNvPr id="42" name="Right Arrow 41"/>
          <p:cNvSpPr/>
          <p:nvPr/>
        </p:nvSpPr>
        <p:spPr>
          <a:xfrm rot="19515123">
            <a:off x="2624033" y="2676911"/>
            <a:ext cx="1931167" cy="161829"/>
          </a:xfrm>
          <a:prstGeom prst="rightArrow">
            <a:avLst>
              <a:gd name="adj1" fmla="val 0"/>
              <a:gd name="adj2" fmla="val 11609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7" name="Right Arrow 46"/>
          <p:cNvSpPr/>
          <p:nvPr/>
        </p:nvSpPr>
        <p:spPr>
          <a:xfrm rot="15061121">
            <a:off x="2106516" y="4379693"/>
            <a:ext cx="1767326" cy="133078"/>
          </a:xfrm>
          <a:prstGeom prst="rightArrow">
            <a:avLst>
              <a:gd name="adj1" fmla="val 0"/>
              <a:gd name="adj2" fmla="val 11609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8" name="Right Arrow 47"/>
          <p:cNvSpPr/>
          <p:nvPr/>
        </p:nvSpPr>
        <p:spPr>
          <a:xfrm rot="6606589">
            <a:off x="2309223" y="3732815"/>
            <a:ext cx="3235659" cy="180384"/>
          </a:xfrm>
          <a:prstGeom prst="rightArrow">
            <a:avLst>
              <a:gd name="adj1" fmla="val 0"/>
              <a:gd name="adj2" fmla="val 11609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9" name="Right Arrow 48"/>
          <p:cNvSpPr/>
          <p:nvPr/>
        </p:nvSpPr>
        <p:spPr>
          <a:xfrm rot="12916870">
            <a:off x="4493875" y="2658888"/>
            <a:ext cx="1931167" cy="161829"/>
          </a:xfrm>
          <a:prstGeom prst="rightArrow">
            <a:avLst>
              <a:gd name="adj1" fmla="val 0"/>
              <a:gd name="adj2" fmla="val 11609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50" name="Right Arrow 49"/>
          <p:cNvSpPr/>
          <p:nvPr/>
        </p:nvSpPr>
        <p:spPr>
          <a:xfrm rot="19627828">
            <a:off x="3127400" y="4369229"/>
            <a:ext cx="3317829" cy="130536"/>
          </a:xfrm>
          <a:prstGeom prst="rightArrow">
            <a:avLst>
              <a:gd name="adj1" fmla="val 0"/>
              <a:gd name="adj2" fmla="val 11609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51" name="Right Arrow 50"/>
          <p:cNvSpPr/>
          <p:nvPr/>
        </p:nvSpPr>
        <p:spPr>
          <a:xfrm>
            <a:off x="3357554" y="5446364"/>
            <a:ext cx="2214578" cy="142876"/>
          </a:xfrm>
          <a:prstGeom prst="rightArrow">
            <a:avLst>
              <a:gd name="adj1" fmla="val 0"/>
              <a:gd name="adj2" fmla="val 11609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52" name="Right Arrow 51"/>
          <p:cNvSpPr/>
          <p:nvPr/>
        </p:nvSpPr>
        <p:spPr>
          <a:xfrm rot="6473827">
            <a:off x="5166155" y="4383803"/>
            <a:ext cx="1767326" cy="133078"/>
          </a:xfrm>
          <a:prstGeom prst="rightArrow">
            <a:avLst>
              <a:gd name="adj1" fmla="val 0"/>
              <a:gd name="adj2" fmla="val 116097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429124" y="142873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6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500298" y="29167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215074" y="278605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6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857488" y="500063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929322" y="507207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5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14876" y="178592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2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500826" y="320254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572132" y="557214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2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214546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solidFill>
                  <a:srgbClr val="00B050"/>
                </a:solidFill>
              </a:rPr>
              <a:t>2</a:t>
            </a:r>
            <a:endParaRPr lang="en-IN" dirty="0">
              <a:solidFill>
                <a:srgbClr val="00B05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928926" y="555999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en-IN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3" grpId="1"/>
      <p:bldP spid="54" grpId="0"/>
      <p:bldP spid="55" grpId="0"/>
      <p:bldP spid="55" grpId="1"/>
      <p:bldP spid="56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Balancing Summary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Given: weighted </a:t>
            </a:r>
            <a:r>
              <a:rPr lang="en-US" dirty="0" err="1" smtClean="0"/>
              <a:t>multigraph</a:t>
            </a:r>
            <a:r>
              <a:rPr lang="en-US" dirty="0" smtClean="0"/>
              <a:t> (V, E, p, q)</a:t>
            </a:r>
          </a:p>
          <a:p>
            <a:r>
              <a:rPr lang="en-US" dirty="0" smtClean="0"/>
              <a:t>V : Vertices </a:t>
            </a:r>
            <a:r>
              <a:rPr lang="en-US" dirty="0" smtClean="0">
                <a:sym typeface="Wingdings" pitchFamily="2" charset="2"/>
              </a:rPr>
              <a:t> </a:t>
            </a:r>
            <a:r>
              <a:rPr lang="en-US" dirty="0" smtClean="0"/>
              <a:t>Machines</a:t>
            </a:r>
          </a:p>
          <a:p>
            <a:r>
              <a:rPr lang="en-US" dirty="0" smtClean="0"/>
              <a:t>E : Edges </a:t>
            </a:r>
            <a:r>
              <a:rPr lang="en-US" dirty="0" smtClean="0">
                <a:sym typeface="Wingdings" pitchFamily="2" charset="2"/>
              </a:rPr>
              <a:t> </a:t>
            </a:r>
            <a:r>
              <a:rPr lang="en-US" dirty="0" smtClean="0"/>
              <a:t>Jobs </a:t>
            </a:r>
          </a:p>
          <a:p>
            <a:r>
              <a:rPr lang="en-US" dirty="0" smtClean="0">
                <a:sym typeface="Symbol"/>
              </a:rPr>
              <a:t></a:t>
            </a:r>
            <a:r>
              <a:rPr lang="en-US" dirty="0" err="1" smtClean="0">
                <a:sym typeface="Symbol"/>
              </a:rPr>
              <a:t>eE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processing time of job e</a:t>
            </a:r>
          </a:p>
          <a:p>
            <a:r>
              <a:rPr lang="en-US" dirty="0" smtClean="0">
                <a:sym typeface="Symbol"/>
              </a:rPr>
              <a:t></a:t>
            </a:r>
            <a:r>
              <a:rPr lang="en-US" dirty="0" err="1" smtClean="0">
                <a:sym typeface="Symbol"/>
              </a:rPr>
              <a:t>vV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q</a:t>
            </a:r>
            <a:r>
              <a:rPr lang="en-US" baseline="-25000" dirty="0" err="1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 = dedicated load on vertex v</a:t>
            </a:r>
          </a:p>
          <a:p>
            <a:r>
              <a:rPr lang="en-US" dirty="0" smtClean="0">
                <a:sym typeface="Symbol"/>
              </a:rPr>
              <a:t>Output: Orientation of edges :E </a:t>
            </a:r>
            <a:r>
              <a:rPr lang="en-US" dirty="0" smtClean="0">
                <a:sym typeface="Wingdings" pitchFamily="2" charset="2"/>
              </a:rPr>
              <a:t>V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 such that </a:t>
            </a:r>
            <a:r>
              <a:rPr lang="en-US" dirty="0" smtClean="0">
                <a:sym typeface="Symbol"/>
              </a:rPr>
              <a:t>(e)  e</a:t>
            </a:r>
          </a:p>
          <a:p>
            <a:r>
              <a:rPr lang="en-US" dirty="0" err="1" smtClean="0">
                <a:sym typeface="Symbol"/>
              </a:rPr>
              <a:t>Load</a:t>
            </a:r>
            <a:r>
              <a:rPr lang="en-US" baseline="-25000" dirty="0" err="1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q</a:t>
            </a:r>
            <a:r>
              <a:rPr lang="en-US" baseline="-25000" dirty="0" err="1" smtClean="0">
                <a:sym typeface="Symbol"/>
              </a:rPr>
              <a:t>v</a:t>
            </a:r>
            <a:r>
              <a:rPr lang="en-US" dirty="0" smtClean="0">
                <a:sym typeface="Symbol"/>
              </a:rPr>
              <a:t> + </a:t>
            </a:r>
            <a:r>
              <a:rPr lang="en-US" baseline="-25000" dirty="0" smtClean="0">
                <a:sym typeface="Symbol"/>
              </a:rPr>
              <a:t>e:v = (e)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e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Objective: Minimize maximum load</a:t>
            </a:r>
          </a:p>
          <a:p>
            <a:endParaRPr lang="en-IN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Optimization </a:t>
            </a:r>
            <a:r>
              <a:rPr lang="en-US" dirty="0" smtClean="0">
                <a:sym typeface="Wingdings" pitchFamily="2" charset="2"/>
              </a:rPr>
              <a:t> Decision 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i="1" dirty="0" smtClean="0">
                <a:sym typeface="Symbol"/>
              </a:rPr>
              <a:t></a:t>
            </a:r>
            <a:r>
              <a:rPr lang="en-IN" b="1" dirty="0" smtClean="0">
                <a:sym typeface="Symbol"/>
              </a:rPr>
              <a:t>-relaxed decision procedure</a:t>
            </a:r>
          </a:p>
          <a:p>
            <a:r>
              <a:rPr lang="en-US" dirty="0" smtClean="0">
                <a:sym typeface="Symbol"/>
              </a:rPr>
              <a:t>Is there any orientation with maximum load at most </a:t>
            </a:r>
            <a:r>
              <a:rPr lang="en-US" i="1" dirty="0" smtClean="0">
                <a:sym typeface="Symbol"/>
              </a:rPr>
              <a:t>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?</a:t>
            </a:r>
          </a:p>
          <a:p>
            <a:pPr lvl="1"/>
            <a:r>
              <a:rPr lang="en-US" dirty="0" smtClean="0">
                <a:sym typeface="Symbol"/>
              </a:rPr>
              <a:t>Answer:</a:t>
            </a:r>
          </a:p>
          <a:p>
            <a:pPr lvl="2"/>
            <a:r>
              <a:rPr lang="en-US" dirty="0" smtClean="0">
                <a:sym typeface="Symbol"/>
              </a:rPr>
              <a:t>“NO”</a:t>
            </a:r>
          </a:p>
          <a:p>
            <a:pPr lvl="2"/>
            <a:r>
              <a:rPr lang="en-US" dirty="0" smtClean="0">
                <a:sym typeface="Symbol"/>
              </a:rPr>
              <a:t>Orientation with maximum load at most </a:t>
            </a:r>
            <a:r>
              <a:rPr lang="en-IN" i="1" dirty="0" smtClean="0">
                <a:sym typeface="Symbol"/>
              </a:rPr>
              <a:t>d.</a:t>
            </a:r>
          </a:p>
          <a:p>
            <a:r>
              <a:rPr lang="en-US" dirty="0" smtClean="0">
                <a:sym typeface="Symbol"/>
              </a:rPr>
              <a:t>Binary search for </a:t>
            </a:r>
            <a:r>
              <a:rPr lang="en-US" i="1" dirty="0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and scale everything appropriately</a:t>
            </a:r>
            <a:endParaRPr lang="en-IN" i="1" dirty="0" smtClean="0"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318</TotalTime>
  <Words>1258</Words>
  <Application>Microsoft Office PowerPoint</Application>
  <PresentationFormat>On-screen Show (4:3)</PresentationFormat>
  <Paragraphs>344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Median</vt:lpstr>
      <vt:lpstr>Graph Balancing</vt:lpstr>
      <vt:lpstr>Scheduling on Unrelated Machines</vt:lpstr>
      <vt:lpstr>Scheduling on Unrelated Machines</vt:lpstr>
      <vt:lpstr>Scheduling on Unrelated Machines</vt:lpstr>
      <vt:lpstr>Restricted Assignment</vt:lpstr>
      <vt:lpstr>Graph Balancing</vt:lpstr>
      <vt:lpstr>Graph Balancing</vt:lpstr>
      <vt:lpstr>Graph Balancing Summary</vt:lpstr>
      <vt:lpstr>Optimization  Decision Problem</vt:lpstr>
      <vt:lpstr>2-approximation LP</vt:lpstr>
      <vt:lpstr>2-Relaxed Decision Procedure</vt:lpstr>
      <vt:lpstr>Rotation</vt:lpstr>
      <vt:lpstr>Rotation</vt:lpstr>
      <vt:lpstr>Rotation</vt:lpstr>
      <vt:lpstr>Tree Assignment</vt:lpstr>
      <vt:lpstr>Tree Assignment</vt:lpstr>
      <vt:lpstr>Integrality Gap</vt:lpstr>
      <vt:lpstr>Big edges 〖(p〗_e&gt;1/2) </vt:lpstr>
      <vt:lpstr>Big trees constraint</vt:lpstr>
      <vt:lpstr>1.75-approximation </vt:lpstr>
      <vt:lpstr>Algorithm</vt:lpstr>
      <vt:lpstr>Invariants</vt:lpstr>
      <vt:lpstr>Algorithm</vt:lpstr>
      <vt:lpstr>Integrality gap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Manish</dc:creator>
  <cp:lastModifiedBy>hajiagha</cp:lastModifiedBy>
  <cp:revision>35</cp:revision>
  <dcterms:created xsi:type="dcterms:W3CDTF">2011-11-29T05:49:30Z</dcterms:created>
  <dcterms:modified xsi:type="dcterms:W3CDTF">2011-12-07T17:46:55Z</dcterms:modified>
</cp:coreProperties>
</file>