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10" autoAdjust="0"/>
  </p:normalViewPr>
  <p:slideViewPr>
    <p:cSldViewPr>
      <p:cViewPr>
        <p:scale>
          <a:sx n="98" d="100"/>
          <a:sy n="98" d="100"/>
        </p:scale>
        <p:origin x="-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7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5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8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3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6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3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8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1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9C5C-557A-4DCE-99B3-7763C039F252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73A71-F58C-4FF5-9BD6-F559E39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0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0.png"/><Relationship Id="rId4" Type="http://schemas.openxmlformats.org/officeDocument/2006/relationships/image" Target="../media/image60.png"/><Relationship Id="rId9" Type="http://schemas.openxmlformats.org/officeDocument/2006/relationships/image" Target="../media/image9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0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0.png"/><Relationship Id="rId4" Type="http://schemas.openxmlformats.org/officeDocument/2006/relationships/image" Target="../media/image60.png"/><Relationship Id="rId9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22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0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772400" cy="2286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On (In)Tractability of Movement Problems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477000" cy="1447800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Team :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Rajesh </a:t>
            </a:r>
            <a:r>
              <a:rPr lang="en-US" sz="2400" dirty="0" err="1" smtClean="0">
                <a:solidFill>
                  <a:schemeClr val="tx1"/>
                </a:solidFill>
              </a:rPr>
              <a:t>Chitnis</a:t>
            </a:r>
            <a:r>
              <a:rPr lang="en-US" sz="2400" dirty="0" smtClean="0">
                <a:solidFill>
                  <a:schemeClr val="tx1"/>
                </a:solidFill>
              </a:rPr>
              <a:t>, M. Reza </a:t>
            </a:r>
            <a:r>
              <a:rPr lang="en-US" sz="2400" dirty="0" err="1" smtClean="0">
                <a:solidFill>
                  <a:schemeClr val="tx1"/>
                </a:solidFill>
              </a:rPr>
              <a:t>Khani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</a:rPr>
              <a:t>Vahid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Liaghat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 descr="UMD_logo_web_v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05200"/>
            <a:ext cx="18097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2600" y="2590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92D050"/>
                </a:solidFill>
              </a:rPr>
              <a:t>Course Project for CMSC 858F</a:t>
            </a:r>
            <a:endParaRPr lang="en-US" sz="2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2600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en-US" sz="2800" dirty="0" smtClean="0"/>
                  <a:t> has a Hamiltonian path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 smtClean="0"/>
                  <a:t> say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1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−…−</m:t>
                    </m:r>
                    <m:r>
                      <a:rPr lang="en-US" sz="2800" i="1" dirty="0" err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err="1" smtClean="0">
                        <a:solidFill>
                          <a:srgbClr val="FF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 then we give a solution for </a:t>
                </a:r>
                <a:r>
                  <a:rPr lang="en-US" sz="2800" dirty="0" err="1" smtClean="0"/>
                  <a:t>ConMax</a:t>
                </a:r>
                <a:r>
                  <a:rPr lang="en-US" sz="2800" dirty="0" smtClean="0"/>
                  <a:t> of cost 1 as follows :</a:t>
                </a:r>
              </a:p>
              <a:p>
                <a:r>
                  <a:rPr lang="en-US" sz="2800" dirty="0" smtClean="0"/>
                  <a:t>For each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∈ [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𝑛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800" dirty="0" smtClean="0">
                    <a:latin typeface="Cambria"/>
                  </a:rPr>
                  <a:t>, </a:t>
                </a:r>
                <a:r>
                  <a:rPr lang="en-US" sz="2800" dirty="0" smtClean="0"/>
                  <a:t>the leaf attached to x</a:t>
                </a:r>
                <a:r>
                  <a:rPr lang="en-US" sz="2800" baseline="-25000" dirty="0" smtClean="0"/>
                  <a:t>i </a:t>
                </a:r>
                <a:r>
                  <a:rPr lang="en-US" sz="2800" dirty="0" smtClean="0"/>
                  <a:t> shifts its agent to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2800" baseline="-25000" dirty="0" smtClean="0"/>
                  <a:t>  </a:t>
                </a:r>
                <a:r>
                  <a:rPr lang="en-US" sz="2800" dirty="0" smtClean="0"/>
                  <a:t>  </a:t>
                </a:r>
                <a:r>
                  <a:rPr lang="en-US" sz="2800" baseline="-25000" dirty="0"/>
                  <a:t> </a:t>
                </a:r>
                <a:r>
                  <a:rPr lang="en-US" sz="2800" dirty="0" smtClean="0"/>
                  <a:t>   </a:t>
                </a:r>
              </a:p>
              <a:p>
                <a:r>
                  <a:rPr lang="en-US" sz="2800" dirty="0" smtClean="0"/>
                  <a:t>For each edge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– </m:t>
                    </m:r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𝑥𝑖</m:t>
                    </m:r>
                    <m:r>
                      <a:rPr lang="en-US" sz="2800" b="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 in P we make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i="1" baseline="-25000" dirty="0" smtClean="0">
                        <a:solidFill>
                          <a:srgbClr val="FF0000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 shift one pebble each to the path of length 3 between them.</a:t>
                </a:r>
              </a:p>
              <a:p>
                <a:r>
                  <a:rPr lang="en-US" sz="2800" dirty="0" smtClean="0"/>
                  <a:t>This clearly gives a connected graph on the agents such that each agent moves at most 1.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2600"/>
                <a:ext cx="8229600" cy="4525963"/>
              </a:xfrm>
              <a:blipFill rotWithShape="1">
                <a:blip r:embed="rId2"/>
                <a:stretch>
                  <a:fillRect l="-1259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</a:rPr>
              <a:t>ConMax</a:t>
            </a:r>
            <a:r>
              <a:rPr lang="en-US" sz="3200" dirty="0" smtClean="0">
                <a:solidFill>
                  <a:srgbClr val="00B050"/>
                </a:solidFill>
              </a:rPr>
              <a:t> is NP-complete (even to approximate better than 2)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Now suppose there is a solution of </a:t>
                </a:r>
                <a:r>
                  <a:rPr lang="en-US" sz="2400" dirty="0" err="1" smtClean="0"/>
                  <a:t>ConMax</a:t>
                </a:r>
                <a:r>
                  <a:rPr lang="en-US" sz="2400" dirty="0" smtClean="0"/>
                  <a:t> of cost 1.</a:t>
                </a:r>
              </a:p>
              <a:p>
                <a:r>
                  <a:rPr lang="en-US" sz="2400" dirty="0" smtClean="0"/>
                  <a:t>WLOG let the agent on each leaf move to its corresponding vertex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.  Each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now has 3 agents.</a:t>
                </a:r>
              </a:p>
              <a:p>
                <a:r>
                  <a:rPr lang="en-US" sz="2400" dirty="0" smtClean="0"/>
                  <a:t>So now all vertices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must be connected in the graph induced by the agents.</a:t>
                </a:r>
              </a:p>
              <a:p>
                <a:r>
                  <a:rPr lang="en-US" sz="2400" dirty="0" smtClean="0"/>
                  <a:t>Therefore there is a tree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sz="2400" dirty="0" smtClean="0"/>
                  <a:t> containing all vertices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If a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has degree at least 3 in the tree then that will be a contradiction since this means that he gave all his agents away</a:t>
                </a:r>
                <a:r>
                  <a:rPr lang="en-US" sz="2400" dirty="0"/>
                  <a:t> (</a:t>
                </a:r>
                <a:r>
                  <a:rPr lang="en-US" sz="2400" dirty="0" smtClean="0"/>
                  <a:t> agents of a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cannot reach another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with movement at most 1 )</a:t>
                </a:r>
              </a:p>
              <a:p>
                <a:r>
                  <a:rPr lang="en-US" sz="2400" dirty="0" smtClean="0"/>
                  <a:t>And so we have a Hamiltonian Path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𝐺</m:t>
                    </m: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 r="-519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</a:rPr>
              <a:t>ConMax</a:t>
            </a:r>
            <a:r>
              <a:rPr lang="en-US" sz="3200" dirty="0" smtClean="0">
                <a:solidFill>
                  <a:srgbClr val="00B050"/>
                </a:solidFill>
              </a:rPr>
              <a:t> is NP-complete (even to approximate better than 2)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0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PathMax</a:t>
            </a:r>
            <a:r>
              <a:rPr lang="en-US" dirty="0" smtClean="0"/>
              <a:t> is NP-hard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800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endParaRPr lang="en-US" sz="2800" dirty="0"/>
              </a:p>
              <a:p>
                <a:pPr marL="0" indent="0">
                  <a:buNone/>
                </a:pPr>
                <a:endParaRPr lang="en-US" sz="2800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 flipH="1">
            <a:off x="1600200" y="161290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42160" y="25908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62480" y="29387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70100" y="32308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87880" y="35052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5943600" y="156972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00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668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200400" y="161290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642360" y="25908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42360" y="28956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660140" y="32004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642360" y="35052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431280" y="25882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43128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31280" y="30937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31280" y="34340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57010" y="1882021"/>
                <a:ext cx="785664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010" y="1882021"/>
                <a:ext cx="785664" cy="8617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85870" y="1917581"/>
                <a:ext cx="772712" cy="867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870" y="1917581"/>
                <a:ext cx="772712" cy="8676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57010" y="3525520"/>
                <a:ext cx="792909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010" y="3525520"/>
                <a:ext cx="792909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75771" y="3596640"/>
                <a:ext cx="80393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771" y="3596640"/>
                <a:ext cx="803938" cy="8617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2312614" y="2432288"/>
            <a:ext cx="1073256" cy="463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228156" y="2312908"/>
            <a:ext cx="1310114" cy="674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179320" y="3550920"/>
            <a:ext cx="1358950" cy="13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0"/>
          </p:cNvCxnSpPr>
          <p:nvPr/>
        </p:nvCxnSpPr>
        <p:spPr>
          <a:xfrm flipV="1">
            <a:off x="5608320" y="2419160"/>
            <a:ext cx="868680" cy="4154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562600" y="3491906"/>
            <a:ext cx="914400" cy="336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95488" y="2432288"/>
            <a:ext cx="894344" cy="4181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500" y="2578180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578180"/>
                <a:ext cx="5334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990600" y="2351386"/>
            <a:ext cx="914400" cy="5191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83506" y="2893656"/>
            <a:ext cx="1058654" cy="476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8" idx="3"/>
          </p:cNvCxnSpPr>
          <p:nvPr/>
        </p:nvCxnSpPr>
        <p:spPr>
          <a:xfrm>
            <a:off x="990600" y="2917488"/>
            <a:ext cx="1110671" cy="6657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16000" y="2930879"/>
            <a:ext cx="1026160" cy="10255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054100" y="2613999"/>
            <a:ext cx="1054100" cy="2595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772400" y="2644105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644105"/>
                <a:ext cx="5334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 flipV="1">
            <a:off x="6522720" y="2917488"/>
            <a:ext cx="1049416" cy="2194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677792" y="2663944"/>
            <a:ext cx="894344" cy="2164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94632" y="2386051"/>
            <a:ext cx="777504" cy="4739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2" idx="6"/>
          </p:cNvCxnSpPr>
          <p:nvPr/>
        </p:nvCxnSpPr>
        <p:spPr>
          <a:xfrm flipV="1">
            <a:off x="6522720" y="2917488"/>
            <a:ext cx="1049416" cy="562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32600" y="2941321"/>
            <a:ext cx="739536" cy="8559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286764" y="5181600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764" y="5181600"/>
                <a:ext cx="533400" cy="1077218"/>
              </a:xfrm>
              <a:prstGeom prst="rect">
                <a:avLst/>
              </a:prstGeom>
              <a:blipFill rotWithShape="1">
                <a:blip r:embed="rId9"/>
                <a:stretch>
                  <a:fillRect r="-10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467100" y="5257799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100" y="5257799"/>
                <a:ext cx="533400" cy="1077218"/>
              </a:xfrm>
              <a:prstGeom prst="rect">
                <a:avLst/>
              </a:prstGeom>
              <a:blipFill rotWithShape="1">
                <a:blip r:embed="rId10"/>
                <a:stretch>
                  <a:fillRect r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694756" y="5257800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756" y="5257800"/>
                <a:ext cx="533400" cy="1077218"/>
              </a:xfrm>
              <a:prstGeom prst="rect">
                <a:avLst/>
              </a:prstGeom>
              <a:blipFill rotWithShape="1">
                <a:blip r:embed="rId11"/>
                <a:stretch>
                  <a:fillRect r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4373880" y="551967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74980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18668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569976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01" y="5831249"/>
            <a:ext cx="464109" cy="71924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745" y="5858812"/>
            <a:ext cx="464109" cy="71924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80" y="5831249"/>
            <a:ext cx="464109" cy="719247"/>
          </a:xfrm>
          <a:prstGeom prst="rect">
            <a:avLst/>
          </a:prstGeom>
        </p:spPr>
      </p:pic>
      <p:cxnSp>
        <p:nvCxnSpPr>
          <p:cNvPr id="85" name="Straight Connector 84"/>
          <p:cNvCxnSpPr/>
          <p:nvPr/>
        </p:nvCxnSpPr>
        <p:spPr>
          <a:xfrm flipV="1">
            <a:off x="698500" y="838200"/>
            <a:ext cx="0" cy="1828800"/>
          </a:xfrm>
          <a:prstGeom prst="line">
            <a:avLst/>
          </a:prstGeom>
          <a:ln w="98425" cmpd="sng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45" y="116671"/>
            <a:ext cx="464109" cy="719247"/>
          </a:xfrm>
          <a:prstGeom prst="rect">
            <a:avLst/>
          </a:prstGeom>
        </p:spPr>
      </p:pic>
      <p:cxnSp>
        <p:nvCxnSpPr>
          <p:cNvPr id="87" name="Straight Connector 86"/>
          <p:cNvCxnSpPr/>
          <p:nvPr/>
        </p:nvCxnSpPr>
        <p:spPr>
          <a:xfrm flipV="1">
            <a:off x="7924800" y="914995"/>
            <a:ext cx="0" cy="1828800"/>
          </a:xfrm>
          <a:prstGeom prst="line">
            <a:avLst/>
          </a:prstGeom>
          <a:ln w="98425" cmpd="sng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Picture 8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745" y="113242"/>
            <a:ext cx="464109" cy="719247"/>
          </a:xfrm>
          <a:prstGeom prst="rect">
            <a:avLst/>
          </a:prstGeom>
        </p:spPr>
      </p:pic>
      <p:sp>
        <p:nvSpPr>
          <p:cNvPr id="91" name="Freeform 90"/>
          <p:cNvSpPr/>
          <p:nvPr/>
        </p:nvSpPr>
        <p:spPr>
          <a:xfrm>
            <a:off x="1295400" y="2247900"/>
            <a:ext cx="660400" cy="3429000"/>
          </a:xfrm>
          <a:custGeom>
            <a:avLst/>
            <a:gdLst>
              <a:gd name="connsiteX0" fmla="*/ 866807 w 866807"/>
              <a:gd name="connsiteY0" fmla="*/ 50800 h 3429000"/>
              <a:gd name="connsiteX1" fmla="*/ 689007 w 866807"/>
              <a:gd name="connsiteY1" fmla="*/ 25400 h 3429000"/>
              <a:gd name="connsiteX2" fmla="*/ 600107 w 866807"/>
              <a:gd name="connsiteY2" fmla="*/ 12700 h 3429000"/>
              <a:gd name="connsiteX3" fmla="*/ 396907 w 866807"/>
              <a:gd name="connsiteY3" fmla="*/ 0 h 3429000"/>
              <a:gd name="connsiteX4" fmla="*/ 257207 w 866807"/>
              <a:gd name="connsiteY4" fmla="*/ 12700 h 3429000"/>
              <a:gd name="connsiteX5" fmla="*/ 219107 w 866807"/>
              <a:gd name="connsiteY5" fmla="*/ 25400 h 3429000"/>
              <a:gd name="connsiteX6" fmla="*/ 181007 w 866807"/>
              <a:gd name="connsiteY6" fmla="*/ 63500 h 3429000"/>
              <a:gd name="connsiteX7" fmla="*/ 168307 w 866807"/>
              <a:gd name="connsiteY7" fmla="*/ 139700 h 3429000"/>
              <a:gd name="connsiteX8" fmla="*/ 155607 w 866807"/>
              <a:gd name="connsiteY8" fmla="*/ 177800 h 3429000"/>
              <a:gd name="connsiteX9" fmla="*/ 142907 w 866807"/>
              <a:gd name="connsiteY9" fmla="*/ 241300 h 3429000"/>
              <a:gd name="connsiteX10" fmla="*/ 130207 w 866807"/>
              <a:gd name="connsiteY10" fmla="*/ 292100 h 3429000"/>
              <a:gd name="connsiteX11" fmla="*/ 117507 w 866807"/>
              <a:gd name="connsiteY11" fmla="*/ 368300 h 3429000"/>
              <a:gd name="connsiteX12" fmla="*/ 79407 w 866807"/>
              <a:gd name="connsiteY12" fmla="*/ 546100 h 3429000"/>
              <a:gd name="connsiteX13" fmla="*/ 66707 w 866807"/>
              <a:gd name="connsiteY13" fmla="*/ 1054100 h 3429000"/>
              <a:gd name="connsiteX14" fmla="*/ 54007 w 866807"/>
              <a:gd name="connsiteY14" fmla="*/ 1333500 h 3429000"/>
              <a:gd name="connsiteX15" fmla="*/ 28607 w 866807"/>
              <a:gd name="connsiteY15" fmla="*/ 2095500 h 3429000"/>
              <a:gd name="connsiteX16" fmla="*/ 15907 w 866807"/>
              <a:gd name="connsiteY16" fmla="*/ 2451100 h 3429000"/>
              <a:gd name="connsiteX17" fmla="*/ 15907 w 866807"/>
              <a:gd name="connsiteY17" fmla="*/ 2692400 h 3429000"/>
              <a:gd name="connsiteX18" fmla="*/ 92107 w 866807"/>
              <a:gd name="connsiteY18" fmla="*/ 2781300 h 3429000"/>
              <a:gd name="connsiteX19" fmla="*/ 130207 w 866807"/>
              <a:gd name="connsiteY19" fmla="*/ 2832100 h 3429000"/>
              <a:gd name="connsiteX20" fmla="*/ 219107 w 866807"/>
              <a:gd name="connsiteY20" fmla="*/ 2959100 h 3429000"/>
              <a:gd name="connsiteX21" fmla="*/ 257207 w 866807"/>
              <a:gd name="connsiteY21" fmla="*/ 3035300 h 3429000"/>
              <a:gd name="connsiteX22" fmla="*/ 295307 w 866807"/>
              <a:gd name="connsiteY22" fmla="*/ 3111500 h 3429000"/>
              <a:gd name="connsiteX23" fmla="*/ 333407 w 866807"/>
              <a:gd name="connsiteY23" fmla="*/ 3136900 h 3429000"/>
              <a:gd name="connsiteX24" fmla="*/ 396907 w 866807"/>
              <a:gd name="connsiteY24" fmla="*/ 3251200 h 3429000"/>
              <a:gd name="connsiteX25" fmla="*/ 435007 w 866807"/>
              <a:gd name="connsiteY25" fmla="*/ 3289300 h 3429000"/>
              <a:gd name="connsiteX26" fmla="*/ 485807 w 866807"/>
              <a:gd name="connsiteY26" fmla="*/ 3365500 h 3429000"/>
              <a:gd name="connsiteX27" fmla="*/ 562007 w 866807"/>
              <a:gd name="connsiteY27" fmla="*/ 3403600 h 3429000"/>
              <a:gd name="connsiteX28" fmla="*/ 638207 w 866807"/>
              <a:gd name="connsiteY28" fmla="*/ 3429000 h 3429000"/>
              <a:gd name="connsiteX29" fmla="*/ 752507 w 866807"/>
              <a:gd name="connsiteY29" fmla="*/ 34163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66807" h="3429000">
                <a:moveTo>
                  <a:pt x="866807" y="50800"/>
                </a:moveTo>
                <a:cubicBezTo>
                  <a:pt x="732958" y="28492"/>
                  <a:pt x="847946" y="46592"/>
                  <a:pt x="689007" y="25400"/>
                </a:cubicBezTo>
                <a:cubicBezTo>
                  <a:pt x="659335" y="21444"/>
                  <a:pt x="629929" y="15293"/>
                  <a:pt x="600107" y="12700"/>
                </a:cubicBezTo>
                <a:cubicBezTo>
                  <a:pt x="532497" y="6821"/>
                  <a:pt x="464640" y="4233"/>
                  <a:pt x="396907" y="0"/>
                </a:cubicBezTo>
                <a:cubicBezTo>
                  <a:pt x="350340" y="4233"/>
                  <a:pt x="303496" y="6087"/>
                  <a:pt x="257207" y="12700"/>
                </a:cubicBezTo>
                <a:cubicBezTo>
                  <a:pt x="243955" y="14593"/>
                  <a:pt x="230246" y="17974"/>
                  <a:pt x="219107" y="25400"/>
                </a:cubicBezTo>
                <a:cubicBezTo>
                  <a:pt x="204163" y="35363"/>
                  <a:pt x="193707" y="50800"/>
                  <a:pt x="181007" y="63500"/>
                </a:cubicBezTo>
                <a:cubicBezTo>
                  <a:pt x="176774" y="88900"/>
                  <a:pt x="173893" y="114563"/>
                  <a:pt x="168307" y="139700"/>
                </a:cubicBezTo>
                <a:cubicBezTo>
                  <a:pt x="165403" y="152768"/>
                  <a:pt x="158854" y="164813"/>
                  <a:pt x="155607" y="177800"/>
                </a:cubicBezTo>
                <a:cubicBezTo>
                  <a:pt x="150372" y="198741"/>
                  <a:pt x="147590" y="220228"/>
                  <a:pt x="142907" y="241300"/>
                </a:cubicBezTo>
                <a:cubicBezTo>
                  <a:pt x="139121" y="258339"/>
                  <a:pt x="133630" y="274984"/>
                  <a:pt x="130207" y="292100"/>
                </a:cubicBezTo>
                <a:cubicBezTo>
                  <a:pt x="125157" y="317350"/>
                  <a:pt x="122252" y="342991"/>
                  <a:pt x="117507" y="368300"/>
                </a:cubicBezTo>
                <a:cubicBezTo>
                  <a:pt x="95890" y="483592"/>
                  <a:pt x="99664" y="465071"/>
                  <a:pt x="79407" y="546100"/>
                </a:cubicBezTo>
                <a:cubicBezTo>
                  <a:pt x="75174" y="715433"/>
                  <a:pt x="72168" y="884802"/>
                  <a:pt x="66707" y="1054100"/>
                </a:cubicBezTo>
                <a:cubicBezTo>
                  <a:pt x="63701" y="1147281"/>
                  <a:pt x="56560" y="1240305"/>
                  <a:pt x="54007" y="1333500"/>
                </a:cubicBezTo>
                <a:cubicBezTo>
                  <a:pt x="33463" y="2083361"/>
                  <a:pt x="66413" y="1755247"/>
                  <a:pt x="28607" y="2095500"/>
                </a:cubicBezTo>
                <a:cubicBezTo>
                  <a:pt x="24374" y="2214033"/>
                  <a:pt x="22486" y="2332674"/>
                  <a:pt x="15907" y="2451100"/>
                </a:cubicBezTo>
                <a:cubicBezTo>
                  <a:pt x="9483" y="2566724"/>
                  <a:pt x="-16427" y="2563062"/>
                  <a:pt x="15907" y="2692400"/>
                </a:cubicBezTo>
                <a:cubicBezTo>
                  <a:pt x="36656" y="2775394"/>
                  <a:pt x="49053" y="2738246"/>
                  <a:pt x="92107" y="2781300"/>
                </a:cubicBezTo>
                <a:cubicBezTo>
                  <a:pt x="107074" y="2796267"/>
                  <a:pt x="118069" y="2814760"/>
                  <a:pt x="130207" y="2832100"/>
                </a:cubicBezTo>
                <a:cubicBezTo>
                  <a:pt x="239654" y="2988453"/>
                  <a:pt x="130167" y="2840514"/>
                  <a:pt x="219107" y="2959100"/>
                </a:cubicBezTo>
                <a:cubicBezTo>
                  <a:pt x="251029" y="3054865"/>
                  <a:pt x="207968" y="2936823"/>
                  <a:pt x="257207" y="3035300"/>
                </a:cubicBezTo>
                <a:cubicBezTo>
                  <a:pt x="277865" y="3076617"/>
                  <a:pt x="258911" y="3075104"/>
                  <a:pt x="295307" y="3111500"/>
                </a:cubicBezTo>
                <a:cubicBezTo>
                  <a:pt x="306100" y="3122293"/>
                  <a:pt x="320707" y="3128433"/>
                  <a:pt x="333407" y="3136900"/>
                </a:cubicBezTo>
                <a:cubicBezTo>
                  <a:pt x="351500" y="3173086"/>
                  <a:pt x="372987" y="3219306"/>
                  <a:pt x="396907" y="3251200"/>
                </a:cubicBezTo>
                <a:cubicBezTo>
                  <a:pt x="407683" y="3265568"/>
                  <a:pt x="423980" y="3275123"/>
                  <a:pt x="435007" y="3289300"/>
                </a:cubicBezTo>
                <a:cubicBezTo>
                  <a:pt x="453749" y="3313397"/>
                  <a:pt x="456847" y="3355847"/>
                  <a:pt x="485807" y="3365500"/>
                </a:cubicBezTo>
                <a:cubicBezTo>
                  <a:pt x="624758" y="3411817"/>
                  <a:pt x="414291" y="3337948"/>
                  <a:pt x="562007" y="3403600"/>
                </a:cubicBezTo>
                <a:cubicBezTo>
                  <a:pt x="586473" y="3414474"/>
                  <a:pt x="638207" y="3429000"/>
                  <a:pt x="638207" y="3429000"/>
                </a:cubicBezTo>
                <a:lnTo>
                  <a:pt x="752507" y="3416300"/>
                </a:ln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2260600" y="2438400"/>
            <a:ext cx="1384300" cy="3060700"/>
          </a:xfrm>
          <a:custGeom>
            <a:avLst/>
            <a:gdLst>
              <a:gd name="connsiteX0" fmla="*/ 1384300 w 1384300"/>
              <a:gd name="connsiteY0" fmla="*/ 0 h 3060700"/>
              <a:gd name="connsiteX1" fmla="*/ 1333500 w 1384300"/>
              <a:gd name="connsiteY1" fmla="*/ 63500 h 3060700"/>
              <a:gd name="connsiteX2" fmla="*/ 1257300 w 1384300"/>
              <a:gd name="connsiteY2" fmla="*/ 127000 h 3060700"/>
              <a:gd name="connsiteX3" fmla="*/ 1231900 w 1384300"/>
              <a:gd name="connsiteY3" fmla="*/ 165100 h 3060700"/>
              <a:gd name="connsiteX4" fmla="*/ 1155700 w 1384300"/>
              <a:gd name="connsiteY4" fmla="*/ 228600 h 3060700"/>
              <a:gd name="connsiteX5" fmla="*/ 1130300 w 1384300"/>
              <a:gd name="connsiteY5" fmla="*/ 304800 h 3060700"/>
              <a:gd name="connsiteX6" fmla="*/ 1041400 w 1384300"/>
              <a:gd name="connsiteY6" fmla="*/ 431800 h 3060700"/>
              <a:gd name="connsiteX7" fmla="*/ 1003300 w 1384300"/>
              <a:gd name="connsiteY7" fmla="*/ 546100 h 3060700"/>
              <a:gd name="connsiteX8" fmla="*/ 990600 w 1384300"/>
              <a:gd name="connsiteY8" fmla="*/ 584200 h 3060700"/>
              <a:gd name="connsiteX9" fmla="*/ 977900 w 1384300"/>
              <a:gd name="connsiteY9" fmla="*/ 635000 h 3060700"/>
              <a:gd name="connsiteX10" fmla="*/ 965200 w 1384300"/>
              <a:gd name="connsiteY10" fmla="*/ 711200 h 3060700"/>
              <a:gd name="connsiteX11" fmla="*/ 952500 w 1384300"/>
              <a:gd name="connsiteY11" fmla="*/ 749300 h 3060700"/>
              <a:gd name="connsiteX12" fmla="*/ 965200 w 1384300"/>
              <a:gd name="connsiteY12" fmla="*/ 1231900 h 3060700"/>
              <a:gd name="connsiteX13" fmla="*/ 939800 w 1384300"/>
              <a:gd name="connsiteY13" fmla="*/ 1447800 h 3060700"/>
              <a:gd name="connsiteX14" fmla="*/ 927100 w 1384300"/>
              <a:gd name="connsiteY14" fmla="*/ 2032000 h 3060700"/>
              <a:gd name="connsiteX15" fmla="*/ 914400 w 1384300"/>
              <a:gd name="connsiteY15" fmla="*/ 2095500 h 3060700"/>
              <a:gd name="connsiteX16" fmla="*/ 889000 w 1384300"/>
              <a:gd name="connsiteY16" fmla="*/ 2171700 h 3060700"/>
              <a:gd name="connsiteX17" fmla="*/ 876300 w 1384300"/>
              <a:gd name="connsiteY17" fmla="*/ 2209800 h 3060700"/>
              <a:gd name="connsiteX18" fmla="*/ 850900 w 1384300"/>
              <a:gd name="connsiteY18" fmla="*/ 2298700 h 3060700"/>
              <a:gd name="connsiteX19" fmla="*/ 825500 w 1384300"/>
              <a:gd name="connsiteY19" fmla="*/ 2336800 h 3060700"/>
              <a:gd name="connsiteX20" fmla="*/ 749300 w 1384300"/>
              <a:gd name="connsiteY20" fmla="*/ 2413000 h 3060700"/>
              <a:gd name="connsiteX21" fmla="*/ 698500 w 1384300"/>
              <a:gd name="connsiteY21" fmla="*/ 2463800 h 3060700"/>
              <a:gd name="connsiteX22" fmla="*/ 622300 w 1384300"/>
              <a:gd name="connsiteY22" fmla="*/ 2527300 h 3060700"/>
              <a:gd name="connsiteX23" fmla="*/ 596900 w 1384300"/>
              <a:gd name="connsiteY23" fmla="*/ 2590800 h 3060700"/>
              <a:gd name="connsiteX24" fmla="*/ 584200 w 1384300"/>
              <a:gd name="connsiteY24" fmla="*/ 2628900 h 3060700"/>
              <a:gd name="connsiteX25" fmla="*/ 546100 w 1384300"/>
              <a:gd name="connsiteY25" fmla="*/ 2654300 h 3060700"/>
              <a:gd name="connsiteX26" fmla="*/ 495300 w 1384300"/>
              <a:gd name="connsiteY26" fmla="*/ 2717800 h 3060700"/>
              <a:gd name="connsiteX27" fmla="*/ 469900 w 1384300"/>
              <a:gd name="connsiteY27" fmla="*/ 2755900 h 3060700"/>
              <a:gd name="connsiteX28" fmla="*/ 431800 w 1384300"/>
              <a:gd name="connsiteY28" fmla="*/ 2781300 h 3060700"/>
              <a:gd name="connsiteX29" fmla="*/ 381000 w 1384300"/>
              <a:gd name="connsiteY29" fmla="*/ 2819400 h 3060700"/>
              <a:gd name="connsiteX30" fmla="*/ 342900 w 1384300"/>
              <a:gd name="connsiteY30" fmla="*/ 2844800 h 3060700"/>
              <a:gd name="connsiteX31" fmla="*/ 254000 w 1384300"/>
              <a:gd name="connsiteY31" fmla="*/ 2908300 h 3060700"/>
              <a:gd name="connsiteX32" fmla="*/ 215900 w 1384300"/>
              <a:gd name="connsiteY32" fmla="*/ 2921000 h 3060700"/>
              <a:gd name="connsiteX33" fmla="*/ 127000 w 1384300"/>
              <a:gd name="connsiteY33" fmla="*/ 2984500 h 3060700"/>
              <a:gd name="connsiteX34" fmla="*/ 88900 w 1384300"/>
              <a:gd name="connsiteY34" fmla="*/ 2997200 h 3060700"/>
              <a:gd name="connsiteX35" fmla="*/ 63500 w 1384300"/>
              <a:gd name="connsiteY35" fmla="*/ 3035300 h 3060700"/>
              <a:gd name="connsiteX36" fmla="*/ 25400 w 1384300"/>
              <a:gd name="connsiteY36" fmla="*/ 3048000 h 3060700"/>
              <a:gd name="connsiteX37" fmla="*/ 0 w 1384300"/>
              <a:gd name="connsiteY37" fmla="*/ 306070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384300" h="3060700">
                <a:moveTo>
                  <a:pt x="1384300" y="0"/>
                </a:moveTo>
                <a:cubicBezTo>
                  <a:pt x="1367367" y="21167"/>
                  <a:pt x="1352667" y="44333"/>
                  <a:pt x="1333500" y="63500"/>
                </a:cubicBezTo>
                <a:cubicBezTo>
                  <a:pt x="1233600" y="163400"/>
                  <a:pt x="1361328" y="2166"/>
                  <a:pt x="1257300" y="127000"/>
                </a:cubicBezTo>
                <a:cubicBezTo>
                  <a:pt x="1247529" y="138726"/>
                  <a:pt x="1241671" y="153374"/>
                  <a:pt x="1231900" y="165100"/>
                </a:cubicBezTo>
                <a:cubicBezTo>
                  <a:pt x="1201342" y="201770"/>
                  <a:pt x="1193162" y="203625"/>
                  <a:pt x="1155700" y="228600"/>
                </a:cubicBezTo>
                <a:cubicBezTo>
                  <a:pt x="1147233" y="254000"/>
                  <a:pt x="1146364" y="283381"/>
                  <a:pt x="1130300" y="304800"/>
                </a:cubicBezTo>
                <a:cubicBezTo>
                  <a:pt x="1112912" y="327984"/>
                  <a:pt x="1047654" y="413038"/>
                  <a:pt x="1041400" y="431800"/>
                </a:cubicBezTo>
                <a:lnTo>
                  <a:pt x="1003300" y="546100"/>
                </a:lnTo>
                <a:cubicBezTo>
                  <a:pt x="999067" y="558800"/>
                  <a:pt x="993847" y="571213"/>
                  <a:pt x="990600" y="584200"/>
                </a:cubicBezTo>
                <a:cubicBezTo>
                  <a:pt x="986367" y="601133"/>
                  <a:pt x="981323" y="617884"/>
                  <a:pt x="977900" y="635000"/>
                </a:cubicBezTo>
                <a:cubicBezTo>
                  <a:pt x="972850" y="660250"/>
                  <a:pt x="970786" y="686063"/>
                  <a:pt x="965200" y="711200"/>
                </a:cubicBezTo>
                <a:cubicBezTo>
                  <a:pt x="962296" y="724268"/>
                  <a:pt x="956733" y="736600"/>
                  <a:pt x="952500" y="749300"/>
                </a:cubicBezTo>
                <a:cubicBezTo>
                  <a:pt x="956733" y="910167"/>
                  <a:pt x="965200" y="1070978"/>
                  <a:pt x="965200" y="1231900"/>
                </a:cubicBezTo>
                <a:cubicBezTo>
                  <a:pt x="965200" y="1358248"/>
                  <a:pt x="961448" y="1361210"/>
                  <a:pt x="939800" y="1447800"/>
                </a:cubicBezTo>
                <a:cubicBezTo>
                  <a:pt x="935567" y="1642533"/>
                  <a:pt x="934733" y="1837370"/>
                  <a:pt x="927100" y="2032000"/>
                </a:cubicBezTo>
                <a:cubicBezTo>
                  <a:pt x="926254" y="2053569"/>
                  <a:pt x="920080" y="2074675"/>
                  <a:pt x="914400" y="2095500"/>
                </a:cubicBezTo>
                <a:cubicBezTo>
                  <a:pt x="907355" y="2121331"/>
                  <a:pt x="897467" y="2146300"/>
                  <a:pt x="889000" y="2171700"/>
                </a:cubicBezTo>
                <a:cubicBezTo>
                  <a:pt x="884767" y="2184400"/>
                  <a:pt x="879547" y="2196813"/>
                  <a:pt x="876300" y="2209800"/>
                </a:cubicBezTo>
                <a:cubicBezTo>
                  <a:pt x="872231" y="2226076"/>
                  <a:pt x="860010" y="2280480"/>
                  <a:pt x="850900" y="2298700"/>
                </a:cubicBezTo>
                <a:cubicBezTo>
                  <a:pt x="844074" y="2312352"/>
                  <a:pt x="835641" y="2325392"/>
                  <a:pt x="825500" y="2336800"/>
                </a:cubicBezTo>
                <a:cubicBezTo>
                  <a:pt x="801635" y="2363648"/>
                  <a:pt x="774700" y="2387600"/>
                  <a:pt x="749300" y="2413000"/>
                </a:cubicBezTo>
                <a:cubicBezTo>
                  <a:pt x="732367" y="2429933"/>
                  <a:pt x="718425" y="2450516"/>
                  <a:pt x="698500" y="2463800"/>
                </a:cubicBezTo>
                <a:cubicBezTo>
                  <a:pt x="645456" y="2499163"/>
                  <a:pt x="671193" y="2478407"/>
                  <a:pt x="622300" y="2527300"/>
                </a:cubicBezTo>
                <a:cubicBezTo>
                  <a:pt x="613833" y="2548467"/>
                  <a:pt x="604905" y="2569454"/>
                  <a:pt x="596900" y="2590800"/>
                </a:cubicBezTo>
                <a:cubicBezTo>
                  <a:pt x="592200" y="2603335"/>
                  <a:pt x="592563" y="2618447"/>
                  <a:pt x="584200" y="2628900"/>
                </a:cubicBezTo>
                <a:cubicBezTo>
                  <a:pt x="574665" y="2640819"/>
                  <a:pt x="558800" y="2645833"/>
                  <a:pt x="546100" y="2654300"/>
                </a:cubicBezTo>
                <a:cubicBezTo>
                  <a:pt x="521376" y="2728473"/>
                  <a:pt x="552745" y="2660355"/>
                  <a:pt x="495300" y="2717800"/>
                </a:cubicBezTo>
                <a:cubicBezTo>
                  <a:pt x="484507" y="2728593"/>
                  <a:pt x="480693" y="2745107"/>
                  <a:pt x="469900" y="2755900"/>
                </a:cubicBezTo>
                <a:cubicBezTo>
                  <a:pt x="459107" y="2766693"/>
                  <a:pt x="444220" y="2772428"/>
                  <a:pt x="431800" y="2781300"/>
                </a:cubicBezTo>
                <a:cubicBezTo>
                  <a:pt x="414576" y="2793603"/>
                  <a:pt x="398224" y="2807097"/>
                  <a:pt x="381000" y="2819400"/>
                </a:cubicBezTo>
                <a:cubicBezTo>
                  <a:pt x="368580" y="2828272"/>
                  <a:pt x="355320" y="2835928"/>
                  <a:pt x="342900" y="2844800"/>
                </a:cubicBezTo>
                <a:cubicBezTo>
                  <a:pt x="329477" y="2854388"/>
                  <a:pt x="273953" y="2898323"/>
                  <a:pt x="254000" y="2908300"/>
                </a:cubicBezTo>
                <a:cubicBezTo>
                  <a:pt x="242026" y="2914287"/>
                  <a:pt x="227874" y="2915013"/>
                  <a:pt x="215900" y="2921000"/>
                </a:cubicBezTo>
                <a:cubicBezTo>
                  <a:pt x="176588" y="2940656"/>
                  <a:pt x="167269" y="2961489"/>
                  <a:pt x="127000" y="2984500"/>
                </a:cubicBezTo>
                <a:cubicBezTo>
                  <a:pt x="115377" y="2991142"/>
                  <a:pt x="101600" y="2992967"/>
                  <a:pt x="88900" y="2997200"/>
                </a:cubicBezTo>
                <a:cubicBezTo>
                  <a:pt x="80433" y="3009900"/>
                  <a:pt x="75419" y="3025765"/>
                  <a:pt x="63500" y="3035300"/>
                </a:cubicBezTo>
                <a:cubicBezTo>
                  <a:pt x="53047" y="3043663"/>
                  <a:pt x="37829" y="3043028"/>
                  <a:pt x="25400" y="3048000"/>
                </a:cubicBezTo>
                <a:cubicBezTo>
                  <a:pt x="16611" y="3051516"/>
                  <a:pt x="8467" y="3056467"/>
                  <a:pt x="0" y="3060700"/>
                </a:cubicBez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2354580" y="1400278"/>
            <a:ext cx="4038600" cy="3938064"/>
          </a:xfrm>
          <a:custGeom>
            <a:avLst/>
            <a:gdLst>
              <a:gd name="connsiteX0" fmla="*/ 4038600 w 4038600"/>
              <a:gd name="connsiteY0" fmla="*/ 622300 h 3938064"/>
              <a:gd name="connsiteX1" fmla="*/ 4013200 w 4038600"/>
              <a:gd name="connsiteY1" fmla="*/ 533400 h 3938064"/>
              <a:gd name="connsiteX2" fmla="*/ 3987800 w 4038600"/>
              <a:gd name="connsiteY2" fmla="*/ 469900 h 3938064"/>
              <a:gd name="connsiteX3" fmla="*/ 3949700 w 4038600"/>
              <a:gd name="connsiteY3" fmla="*/ 342900 h 3938064"/>
              <a:gd name="connsiteX4" fmla="*/ 3924300 w 4038600"/>
              <a:gd name="connsiteY4" fmla="*/ 241300 h 3938064"/>
              <a:gd name="connsiteX5" fmla="*/ 3835400 w 4038600"/>
              <a:gd name="connsiteY5" fmla="*/ 127000 h 3938064"/>
              <a:gd name="connsiteX6" fmla="*/ 3784600 w 4038600"/>
              <a:gd name="connsiteY6" fmla="*/ 63500 h 3938064"/>
              <a:gd name="connsiteX7" fmla="*/ 3721100 w 4038600"/>
              <a:gd name="connsiteY7" fmla="*/ 0 h 3938064"/>
              <a:gd name="connsiteX8" fmla="*/ 3429000 w 4038600"/>
              <a:gd name="connsiteY8" fmla="*/ 12700 h 3938064"/>
              <a:gd name="connsiteX9" fmla="*/ 3378200 w 4038600"/>
              <a:gd name="connsiteY9" fmla="*/ 38100 h 3938064"/>
              <a:gd name="connsiteX10" fmla="*/ 3289300 w 4038600"/>
              <a:gd name="connsiteY10" fmla="*/ 114300 h 3938064"/>
              <a:gd name="connsiteX11" fmla="*/ 3200400 w 4038600"/>
              <a:gd name="connsiteY11" fmla="*/ 190500 h 3938064"/>
              <a:gd name="connsiteX12" fmla="*/ 3162300 w 4038600"/>
              <a:gd name="connsiteY12" fmla="*/ 241300 h 3938064"/>
              <a:gd name="connsiteX13" fmla="*/ 3111500 w 4038600"/>
              <a:gd name="connsiteY13" fmla="*/ 330200 h 3938064"/>
              <a:gd name="connsiteX14" fmla="*/ 3098800 w 4038600"/>
              <a:gd name="connsiteY14" fmla="*/ 368300 h 3938064"/>
              <a:gd name="connsiteX15" fmla="*/ 3073400 w 4038600"/>
              <a:gd name="connsiteY15" fmla="*/ 406400 h 3938064"/>
              <a:gd name="connsiteX16" fmla="*/ 3009900 w 4038600"/>
              <a:gd name="connsiteY16" fmla="*/ 622300 h 3938064"/>
              <a:gd name="connsiteX17" fmla="*/ 2997200 w 4038600"/>
              <a:gd name="connsiteY17" fmla="*/ 685800 h 3938064"/>
              <a:gd name="connsiteX18" fmla="*/ 2971800 w 4038600"/>
              <a:gd name="connsiteY18" fmla="*/ 749300 h 3938064"/>
              <a:gd name="connsiteX19" fmla="*/ 2959100 w 4038600"/>
              <a:gd name="connsiteY19" fmla="*/ 927100 h 3938064"/>
              <a:gd name="connsiteX20" fmla="*/ 2946400 w 4038600"/>
              <a:gd name="connsiteY20" fmla="*/ 1930400 h 3938064"/>
              <a:gd name="connsiteX21" fmla="*/ 2933700 w 4038600"/>
              <a:gd name="connsiteY21" fmla="*/ 2019300 h 3938064"/>
              <a:gd name="connsiteX22" fmla="*/ 2921000 w 4038600"/>
              <a:gd name="connsiteY22" fmla="*/ 2146300 h 3938064"/>
              <a:gd name="connsiteX23" fmla="*/ 2870200 w 4038600"/>
              <a:gd name="connsiteY23" fmla="*/ 2311400 h 3938064"/>
              <a:gd name="connsiteX24" fmla="*/ 2844800 w 4038600"/>
              <a:gd name="connsiteY24" fmla="*/ 2387600 h 3938064"/>
              <a:gd name="connsiteX25" fmla="*/ 2832100 w 4038600"/>
              <a:gd name="connsiteY25" fmla="*/ 2438400 h 3938064"/>
              <a:gd name="connsiteX26" fmla="*/ 2806700 w 4038600"/>
              <a:gd name="connsiteY26" fmla="*/ 2476500 h 3938064"/>
              <a:gd name="connsiteX27" fmla="*/ 2781300 w 4038600"/>
              <a:gd name="connsiteY27" fmla="*/ 2590800 h 3938064"/>
              <a:gd name="connsiteX28" fmla="*/ 2755900 w 4038600"/>
              <a:gd name="connsiteY28" fmla="*/ 2667000 h 3938064"/>
              <a:gd name="connsiteX29" fmla="*/ 2717800 w 4038600"/>
              <a:gd name="connsiteY29" fmla="*/ 2743200 h 3938064"/>
              <a:gd name="connsiteX30" fmla="*/ 2679700 w 4038600"/>
              <a:gd name="connsiteY30" fmla="*/ 2768600 h 3938064"/>
              <a:gd name="connsiteX31" fmla="*/ 2654300 w 4038600"/>
              <a:gd name="connsiteY31" fmla="*/ 2806700 h 3938064"/>
              <a:gd name="connsiteX32" fmla="*/ 2616200 w 4038600"/>
              <a:gd name="connsiteY32" fmla="*/ 2819400 h 3938064"/>
              <a:gd name="connsiteX33" fmla="*/ 2565400 w 4038600"/>
              <a:gd name="connsiteY33" fmla="*/ 2844800 h 3938064"/>
              <a:gd name="connsiteX34" fmla="*/ 2527300 w 4038600"/>
              <a:gd name="connsiteY34" fmla="*/ 2870200 h 3938064"/>
              <a:gd name="connsiteX35" fmla="*/ 2400300 w 4038600"/>
              <a:gd name="connsiteY35" fmla="*/ 2895600 h 3938064"/>
              <a:gd name="connsiteX36" fmla="*/ 2362200 w 4038600"/>
              <a:gd name="connsiteY36" fmla="*/ 2921000 h 3938064"/>
              <a:gd name="connsiteX37" fmla="*/ 2311400 w 4038600"/>
              <a:gd name="connsiteY37" fmla="*/ 2933700 h 3938064"/>
              <a:gd name="connsiteX38" fmla="*/ 2057400 w 4038600"/>
              <a:gd name="connsiteY38" fmla="*/ 2946400 h 3938064"/>
              <a:gd name="connsiteX39" fmla="*/ 2019300 w 4038600"/>
              <a:gd name="connsiteY39" fmla="*/ 2959100 h 3938064"/>
              <a:gd name="connsiteX40" fmla="*/ 1917700 w 4038600"/>
              <a:gd name="connsiteY40" fmla="*/ 2984500 h 3938064"/>
              <a:gd name="connsiteX41" fmla="*/ 1879600 w 4038600"/>
              <a:gd name="connsiteY41" fmla="*/ 3022600 h 3938064"/>
              <a:gd name="connsiteX42" fmla="*/ 1790700 w 4038600"/>
              <a:gd name="connsiteY42" fmla="*/ 3048000 h 3938064"/>
              <a:gd name="connsiteX43" fmla="*/ 1739900 w 4038600"/>
              <a:gd name="connsiteY43" fmla="*/ 3073400 h 3938064"/>
              <a:gd name="connsiteX44" fmla="*/ 1676400 w 4038600"/>
              <a:gd name="connsiteY44" fmla="*/ 3086100 h 3938064"/>
              <a:gd name="connsiteX45" fmla="*/ 1524000 w 4038600"/>
              <a:gd name="connsiteY45" fmla="*/ 3149600 h 3938064"/>
              <a:gd name="connsiteX46" fmla="*/ 1435100 w 4038600"/>
              <a:gd name="connsiteY46" fmla="*/ 3175000 h 3938064"/>
              <a:gd name="connsiteX47" fmla="*/ 1358900 w 4038600"/>
              <a:gd name="connsiteY47" fmla="*/ 3213100 h 3938064"/>
              <a:gd name="connsiteX48" fmla="*/ 1270000 w 4038600"/>
              <a:gd name="connsiteY48" fmla="*/ 3225800 h 3938064"/>
              <a:gd name="connsiteX49" fmla="*/ 1181100 w 4038600"/>
              <a:gd name="connsiteY49" fmla="*/ 3251200 h 3938064"/>
              <a:gd name="connsiteX50" fmla="*/ 1143000 w 4038600"/>
              <a:gd name="connsiteY50" fmla="*/ 3263900 h 3938064"/>
              <a:gd name="connsiteX51" fmla="*/ 1041400 w 4038600"/>
              <a:gd name="connsiteY51" fmla="*/ 3289300 h 3938064"/>
              <a:gd name="connsiteX52" fmla="*/ 1003300 w 4038600"/>
              <a:gd name="connsiteY52" fmla="*/ 3302000 h 3938064"/>
              <a:gd name="connsiteX53" fmla="*/ 914400 w 4038600"/>
              <a:gd name="connsiteY53" fmla="*/ 3327400 h 3938064"/>
              <a:gd name="connsiteX54" fmla="*/ 800100 w 4038600"/>
              <a:gd name="connsiteY54" fmla="*/ 3365500 h 3938064"/>
              <a:gd name="connsiteX55" fmla="*/ 762000 w 4038600"/>
              <a:gd name="connsiteY55" fmla="*/ 3378200 h 3938064"/>
              <a:gd name="connsiteX56" fmla="*/ 749300 w 4038600"/>
              <a:gd name="connsiteY56" fmla="*/ 3416300 h 3938064"/>
              <a:gd name="connsiteX57" fmla="*/ 723900 w 4038600"/>
              <a:gd name="connsiteY57" fmla="*/ 3454400 h 3938064"/>
              <a:gd name="connsiteX58" fmla="*/ 698500 w 4038600"/>
              <a:gd name="connsiteY58" fmla="*/ 3581400 h 3938064"/>
              <a:gd name="connsiteX59" fmla="*/ 685800 w 4038600"/>
              <a:gd name="connsiteY59" fmla="*/ 3619500 h 3938064"/>
              <a:gd name="connsiteX60" fmla="*/ 647700 w 4038600"/>
              <a:gd name="connsiteY60" fmla="*/ 3644900 h 3938064"/>
              <a:gd name="connsiteX61" fmla="*/ 622300 w 4038600"/>
              <a:gd name="connsiteY61" fmla="*/ 3683000 h 3938064"/>
              <a:gd name="connsiteX62" fmla="*/ 533400 w 4038600"/>
              <a:gd name="connsiteY62" fmla="*/ 3721100 h 3938064"/>
              <a:gd name="connsiteX63" fmla="*/ 495300 w 4038600"/>
              <a:gd name="connsiteY63" fmla="*/ 3746500 h 3938064"/>
              <a:gd name="connsiteX64" fmla="*/ 419100 w 4038600"/>
              <a:gd name="connsiteY64" fmla="*/ 3810000 h 3938064"/>
              <a:gd name="connsiteX65" fmla="*/ 317500 w 4038600"/>
              <a:gd name="connsiteY65" fmla="*/ 3860800 h 3938064"/>
              <a:gd name="connsiteX66" fmla="*/ 215900 w 4038600"/>
              <a:gd name="connsiteY66" fmla="*/ 3886200 h 3938064"/>
              <a:gd name="connsiteX67" fmla="*/ 139700 w 4038600"/>
              <a:gd name="connsiteY67" fmla="*/ 3911600 h 3938064"/>
              <a:gd name="connsiteX68" fmla="*/ 88900 w 4038600"/>
              <a:gd name="connsiteY68" fmla="*/ 3924300 h 3938064"/>
              <a:gd name="connsiteX69" fmla="*/ 50800 w 4038600"/>
              <a:gd name="connsiteY69" fmla="*/ 3937000 h 3938064"/>
              <a:gd name="connsiteX70" fmla="*/ 0 w 4038600"/>
              <a:gd name="connsiteY70" fmla="*/ 3937000 h 3938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038600" h="3938064">
                <a:moveTo>
                  <a:pt x="4038600" y="622300"/>
                </a:moveTo>
                <a:cubicBezTo>
                  <a:pt x="4030133" y="592667"/>
                  <a:pt x="4022946" y="562638"/>
                  <a:pt x="4013200" y="533400"/>
                </a:cubicBezTo>
                <a:cubicBezTo>
                  <a:pt x="4005991" y="511773"/>
                  <a:pt x="3993329" y="492017"/>
                  <a:pt x="3987800" y="469900"/>
                </a:cubicBezTo>
                <a:cubicBezTo>
                  <a:pt x="3955111" y="339144"/>
                  <a:pt x="4000796" y="419544"/>
                  <a:pt x="3949700" y="342900"/>
                </a:cubicBezTo>
                <a:cubicBezTo>
                  <a:pt x="3941233" y="309033"/>
                  <a:pt x="3943664" y="270346"/>
                  <a:pt x="3924300" y="241300"/>
                </a:cubicBezTo>
                <a:cubicBezTo>
                  <a:pt x="3863537" y="150156"/>
                  <a:pt x="3895086" y="186686"/>
                  <a:pt x="3835400" y="127000"/>
                </a:cubicBezTo>
                <a:cubicBezTo>
                  <a:pt x="3810676" y="52827"/>
                  <a:pt x="3842045" y="120945"/>
                  <a:pt x="3784600" y="63500"/>
                </a:cubicBezTo>
                <a:cubicBezTo>
                  <a:pt x="3699933" y="-21167"/>
                  <a:pt x="3822700" y="67733"/>
                  <a:pt x="3721100" y="0"/>
                </a:cubicBezTo>
                <a:cubicBezTo>
                  <a:pt x="3623733" y="4233"/>
                  <a:pt x="3525863" y="1937"/>
                  <a:pt x="3429000" y="12700"/>
                </a:cubicBezTo>
                <a:cubicBezTo>
                  <a:pt x="3410184" y="14791"/>
                  <a:pt x="3394638" y="28707"/>
                  <a:pt x="3378200" y="38100"/>
                </a:cubicBezTo>
                <a:cubicBezTo>
                  <a:pt x="3322214" y="70092"/>
                  <a:pt x="3347694" y="63205"/>
                  <a:pt x="3289300" y="114300"/>
                </a:cubicBezTo>
                <a:cubicBezTo>
                  <a:pt x="3231940" y="164490"/>
                  <a:pt x="3246842" y="136318"/>
                  <a:pt x="3200400" y="190500"/>
                </a:cubicBezTo>
                <a:cubicBezTo>
                  <a:pt x="3186625" y="206571"/>
                  <a:pt x="3174603" y="224076"/>
                  <a:pt x="3162300" y="241300"/>
                </a:cubicBezTo>
                <a:cubicBezTo>
                  <a:pt x="3139524" y="273186"/>
                  <a:pt x="3127446" y="292994"/>
                  <a:pt x="3111500" y="330200"/>
                </a:cubicBezTo>
                <a:cubicBezTo>
                  <a:pt x="3106227" y="342505"/>
                  <a:pt x="3104787" y="356326"/>
                  <a:pt x="3098800" y="368300"/>
                </a:cubicBezTo>
                <a:cubicBezTo>
                  <a:pt x="3091974" y="381952"/>
                  <a:pt x="3079271" y="392311"/>
                  <a:pt x="3073400" y="406400"/>
                </a:cubicBezTo>
                <a:cubicBezTo>
                  <a:pt x="3046481" y="471005"/>
                  <a:pt x="3025726" y="553721"/>
                  <a:pt x="3009900" y="622300"/>
                </a:cubicBezTo>
                <a:cubicBezTo>
                  <a:pt x="3005046" y="643333"/>
                  <a:pt x="3003403" y="665125"/>
                  <a:pt x="2997200" y="685800"/>
                </a:cubicBezTo>
                <a:cubicBezTo>
                  <a:pt x="2990649" y="707636"/>
                  <a:pt x="2980267" y="728133"/>
                  <a:pt x="2971800" y="749300"/>
                </a:cubicBezTo>
                <a:cubicBezTo>
                  <a:pt x="2967567" y="808567"/>
                  <a:pt x="2960378" y="867696"/>
                  <a:pt x="2959100" y="927100"/>
                </a:cubicBezTo>
                <a:cubicBezTo>
                  <a:pt x="2951909" y="1261483"/>
                  <a:pt x="2954176" y="1596030"/>
                  <a:pt x="2946400" y="1930400"/>
                </a:cubicBezTo>
                <a:cubicBezTo>
                  <a:pt x="2945704" y="1960326"/>
                  <a:pt x="2937198" y="1989571"/>
                  <a:pt x="2933700" y="2019300"/>
                </a:cubicBezTo>
                <a:cubicBezTo>
                  <a:pt x="2928729" y="2061553"/>
                  <a:pt x="2927994" y="2104334"/>
                  <a:pt x="2921000" y="2146300"/>
                </a:cubicBezTo>
                <a:cubicBezTo>
                  <a:pt x="2904585" y="2244789"/>
                  <a:pt x="2899086" y="2231963"/>
                  <a:pt x="2870200" y="2311400"/>
                </a:cubicBezTo>
                <a:cubicBezTo>
                  <a:pt x="2861050" y="2336562"/>
                  <a:pt x="2851294" y="2361625"/>
                  <a:pt x="2844800" y="2387600"/>
                </a:cubicBezTo>
                <a:cubicBezTo>
                  <a:pt x="2840567" y="2404533"/>
                  <a:pt x="2838976" y="2422357"/>
                  <a:pt x="2832100" y="2438400"/>
                </a:cubicBezTo>
                <a:cubicBezTo>
                  <a:pt x="2826087" y="2452429"/>
                  <a:pt x="2815167" y="2463800"/>
                  <a:pt x="2806700" y="2476500"/>
                </a:cubicBezTo>
                <a:cubicBezTo>
                  <a:pt x="2799449" y="2512754"/>
                  <a:pt x="2792061" y="2554929"/>
                  <a:pt x="2781300" y="2590800"/>
                </a:cubicBezTo>
                <a:cubicBezTo>
                  <a:pt x="2773607" y="2616445"/>
                  <a:pt x="2764367" y="2641600"/>
                  <a:pt x="2755900" y="2667000"/>
                </a:cubicBezTo>
                <a:cubicBezTo>
                  <a:pt x="2745571" y="2697988"/>
                  <a:pt x="2742419" y="2718581"/>
                  <a:pt x="2717800" y="2743200"/>
                </a:cubicBezTo>
                <a:cubicBezTo>
                  <a:pt x="2707007" y="2753993"/>
                  <a:pt x="2692400" y="2760133"/>
                  <a:pt x="2679700" y="2768600"/>
                </a:cubicBezTo>
                <a:cubicBezTo>
                  <a:pt x="2671233" y="2781300"/>
                  <a:pt x="2666219" y="2797165"/>
                  <a:pt x="2654300" y="2806700"/>
                </a:cubicBezTo>
                <a:cubicBezTo>
                  <a:pt x="2643847" y="2815063"/>
                  <a:pt x="2628505" y="2814127"/>
                  <a:pt x="2616200" y="2819400"/>
                </a:cubicBezTo>
                <a:cubicBezTo>
                  <a:pt x="2598799" y="2826858"/>
                  <a:pt x="2581838" y="2835407"/>
                  <a:pt x="2565400" y="2844800"/>
                </a:cubicBezTo>
                <a:cubicBezTo>
                  <a:pt x="2552148" y="2852373"/>
                  <a:pt x="2541889" y="2865711"/>
                  <a:pt x="2527300" y="2870200"/>
                </a:cubicBezTo>
                <a:cubicBezTo>
                  <a:pt x="2486037" y="2882896"/>
                  <a:pt x="2400300" y="2895600"/>
                  <a:pt x="2400300" y="2895600"/>
                </a:cubicBezTo>
                <a:cubicBezTo>
                  <a:pt x="2387600" y="2904067"/>
                  <a:pt x="2376229" y="2914987"/>
                  <a:pt x="2362200" y="2921000"/>
                </a:cubicBezTo>
                <a:cubicBezTo>
                  <a:pt x="2346157" y="2927876"/>
                  <a:pt x="2328794" y="2932250"/>
                  <a:pt x="2311400" y="2933700"/>
                </a:cubicBezTo>
                <a:cubicBezTo>
                  <a:pt x="2226920" y="2940740"/>
                  <a:pt x="2142067" y="2942167"/>
                  <a:pt x="2057400" y="2946400"/>
                </a:cubicBezTo>
                <a:cubicBezTo>
                  <a:pt x="2044700" y="2950633"/>
                  <a:pt x="2032215" y="2955578"/>
                  <a:pt x="2019300" y="2959100"/>
                </a:cubicBezTo>
                <a:cubicBezTo>
                  <a:pt x="1985621" y="2968285"/>
                  <a:pt x="1917700" y="2984500"/>
                  <a:pt x="1917700" y="2984500"/>
                </a:cubicBezTo>
                <a:cubicBezTo>
                  <a:pt x="1905000" y="2997200"/>
                  <a:pt x="1894544" y="3012637"/>
                  <a:pt x="1879600" y="3022600"/>
                </a:cubicBezTo>
                <a:cubicBezTo>
                  <a:pt x="1866442" y="3031372"/>
                  <a:pt x="1800377" y="3044371"/>
                  <a:pt x="1790700" y="3048000"/>
                </a:cubicBezTo>
                <a:cubicBezTo>
                  <a:pt x="1772973" y="3054647"/>
                  <a:pt x="1757861" y="3067413"/>
                  <a:pt x="1739900" y="3073400"/>
                </a:cubicBezTo>
                <a:cubicBezTo>
                  <a:pt x="1719422" y="3080226"/>
                  <a:pt x="1697155" y="3080170"/>
                  <a:pt x="1676400" y="3086100"/>
                </a:cubicBezTo>
                <a:cubicBezTo>
                  <a:pt x="1429883" y="3156534"/>
                  <a:pt x="1640263" y="3091469"/>
                  <a:pt x="1524000" y="3149600"/>
                </a:cubicBezTo>
                <a:cubicBezTo>
                  <a:pt x="1487055" y="3168072"/>
                  <a:pt x="1475791" y="3158724"/>
                  <a:pt x="1435100" y="3175000"/>
                </a:cubicBezTo>
                <a:cubicBezTo>
                  <a:pt x="1408733" y="3185547"/>
                  <a:pt x="1386042" y="3204749"/>
                  <a:pt x="1358900" y="3213100"/>
                </a:cubicBezTo>
                <a:cubicBezTo>
                  <a:pt x="1330290" y="3221903"/>
                  <a:pt x="1299633" y="3221567"/>
                  <a:pt x="1270000" y="3225800"/>
                </a:cubicBezTo>
                <a:cubicBezTo>
                  <a:pt x="1178649" y="3256250"/>
                  <a:pt x="1292728" y="3219306"/>
                  <a:pt x="1181100" y="3251200"/>
                </a:cubicBezTo>
                <a:cubicBezTo>
                  <a:pt x="1168228" y="3254878"/>
                  <a:pt x="1155915" y="3260378"/>
                  <a:pt x="1143000" y="3263900"/>
                </a:cubicBezTo>
                <a:cubicBezTo>
                  <a:pt x="1109321" y="3273085"/>
                  <a:pt x="1074518" y="3278261"/>
                  <a:pt x="1041400" y="3289300"/>
                </a:cubicBezTo>
                <a:cubicBezTo>
                  <a:pt x="1028700" y="3293533"/>
                  <a:pt x="1016122" y="3298153"/>
                  <a:pt x="1003300" y="3302000"/>
                </a:cubicBezTo>
                <a:cubicBezTo>
                  <a:pt x="973781" y="3310856"/>
                  <a:pt x="943816" y="3318207"/>
                  <a:pt x="914400" y="3327400"/>
                </a:cubicBezTo>
                <a:cubicBezTo>
                  <a:pt x="876067" y="3339379"/>
                  <a:pt x="838200" y="3352800"/>
                  <a:pt x="800100" y="3365500"/>
                </a:cubicBezTo>
                <a:lnTo>
                  <a:pt x="762000" y="3378200"/>
                </a:lnTo>
                <a:cubicBezTo>
                  <a:pt x="757767" y="3390900"/>
                  <a:pt x="755287" y="3404326"/>
                  <a:pt x="749300" y="3416300"/>
                </a:cubicBezTo>
                <a:cubicBezTo>
                  <a:pt x="742474" y="3429952"/>
                  <a:pt x="728389" y="3439811"/>
                  <a:pt x="723900" y="3454400"/>
                </a:cubicBezTo>
                <a:cubicBezTo>
                  <a:pt x="711204" y="3495663"/>
                  <a:pt x="712152" y="3540444"/>
                  <a:pt x="698500" y="3581400"/>
                </a:cubicBezTo>
                <a:cubicBezTo>
                  <a:pt x="694267" y="3594100"/>
                  <a:pt x="694163" y="3609047"/>
                  <a:pt x="685800" y="3619500"/>
                </a:cubicBezTo>
                <a:cubicBezTo>
                  <a:pt x="676265" y="3631419"/>
                  <a:pt x="660400" y="3636433"/>
                  <a:pt x="647700" y="3644900"/>
                </a:cubicBezTo>
                <a:cubicBezTo>
                  <a:pt x="639233" y="3657600"/>
                  <a:pt x="634026" y="3673229"/>
                  <a:pt x="622300" y="3683000"/>
                </a:cubicBezTo>
                <a:cubicBezTo>
                  <a:pt x="582659" y="3716034"/>
                  <a:pt x="573103" y="3701248"/>
                  <a:pt x="533400" y="3721100"/>
                </a:cubicBezTo>
                <a:cubicBezTo>
                  <a:pt x="519748" y="3727926"/>
                  <a:pt x="508000" y="3738033"/>
                  <a:pt x="495300" y="3746500"/>
                </a:cubicBezTo>
                <a:cubicBezTo>
                  <a:pt x="474036" y="3831556"/>
                  <a:pt x="503832" y="3777411"/>
                  <a:pt x="419100" y="3810000"/>
                </a:cubicBezTo>
                <a:cubicBezTo>
                  <a:pt x="383760" y="3823592"/>
                  <a:pt x="353421" y="3848826"/>
                  <a:pt x="317500" y="3860800"/>
                </a:cubicBezTo>
                <a:cubicBezTo>
                  <a:pt x="201895" y="3899335"/>
                  <a:pt x="384479" y="3840224"/>
                  <a:pt x="215900" y="3886200"/>
                </a:cubicBezTo>
                <a:cubicBezTo>
                  <a:pt x="190069" y="3893245"/>
                  <a:pt x="165675" y="3905106"/>
                  <a:pt x="139700" y="3911600"/>
                </a:cubicBezTo>
                <a:cubicBezTo>
                  <a:pt x="122767" y="3915833"/>
                  <a:pt x="105683" y="3919505"/>
                  <a:pt x="88900" y="3924300"/>
                </a:cubicBezTo>
                <a:cubicBezTo>
                  <a:pt x="76028" y="3927978"/>
                  <a:pt x="64052" y="3935107"/>
                  <a:pt x="50800" y="3937000"/>
                </a:cubicBezTo>
                <a:cubicBezTo>
                  <a:pt x="34037" y="3939395"/>
                  <a:pt x="16933" y="3937000"/>
                  <a:pt x="0" y="3937000"/>
                </a:cubicBez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895389" y="4027526"/>
            <a:ext cx="2096211" cy="131081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 has a Hamiltonian path if and only if </a:t>
            </a:r>
            <a:r>
              <a:rPr lang="en-US" dirty="0" err="1" smtClean="0">
                <a:solidFill>
                  <a:schemeClr val="bg1"/>
                </a:solidFill>
              </a:rPr>
              <a:t>PathMax</a:t>
            </a:r>
            <a:r>
              <a:rPr lang="en-US" dirty="0" smtClean="0">
                <a:solidFill>
                  <a:schemeClr val="bg1"/>
                </a:solidFill>
              </a:rPr>
              <a:t> has a solution of cost 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PathSum</a:t>
            </a:r>
            <a:r>
              <a:rPr lang="en-US" dirty="0" smtClean="0"/>
              <a:t> is NP-hard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800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endParaRPr lang="en-US" sz="2800" dirty="0"/>
              </a:p>
              <a:p>
                <a:pPr marL="0" indent="0">
                  <a:buNone/>
                </a:pPr>
                <a:endParaRPr lang="en-US" sz="2800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 flipH="1">
            <a:off x="1600200" y="161290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42160" y="25908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62480" y="29387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70100" y="32308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87880" y="35052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5943600" y="156972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00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668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200400" y="1612900"/>
            <a:ext cx="10668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642360" y="25908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42360" y="28956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660140" y="32004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642360" y="350520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431280" y="25882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431280" y="28346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31280" y="30937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31280" y="34340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57010" y="1882021"/>
                <a:ext cx="785664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010" y="1882021"/>
                <a:ext cx="785664" cy="8617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85870" y="1917581"/>
                <a:ext cx="772712" cy="867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870" y="1917581"/>
                <a:ext cx="772712" cy="8676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57010" y="3525520"/>
                <a:ext cx="792909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010" y="3525520"/>
                <a:ext cx="792909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75771" y="3596640"/>
                <a:ext cx="80393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771" y="3596640"/>
                <a:ext cx="803938" cy="8617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2312614" y="2432288"/>
            <a:ext cx="1073256" cy="463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228156" y="2312908"/>
            <a:ext cx="1310114" cy="674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179320" y="3550920"/>
            <a:ext cx="1358950" cy="13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0"/>
          </p:cNvCxnSpPr>
          <p:nvPr/>
        </p:nvCxnSpPr>
        <p:spPr>
          <a:xfrm flipV="1">
            <a:off x="5608320" y="2419160"/>
            <a:ext cx="868680" cy="4154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562600" y="3491906"/>
            <a:ext cx="914400" cy="336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95488" y="2432288"/>
            <a:ext cx="894344" cy="4181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500" y="2578180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578180"/>
                <a:ext cx="5334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990600" y="2351386"/>
            <a:ext cx="914400" cy="5191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83506" y="2893656"/>
            <a:ext cx="1058654" cy="476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8" idx="3"/>
          </p:cNvCxnSpPr>
          <p:nvPr/>
        </p:nvCxnSpPr>
        <p:spPr>
          <a:xfrm>
            <a:off x="990600" y="2917488"/>
            <a:ext cx="1110671" cy="6657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16000" y="2930879"/>
            <a:ext cx="1026160" cy="10255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054100" y="2613999"/>
            <a:ext cx="1054100" cy="2595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772400" y="2644105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644105"/>
                <a:ext cx="5334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 flipV="1">
            <a:off x="6522720" y="2917488"/>
            <a:ext cx="1049416" cy="2194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677792" y="2663944"/>
            <a:ext cx="894344" cy="2164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94632" y="2386051"/>
            <a:ext cx="777504" cy="4739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2" idx="6"/>
          </p:cNvCxnSpPr>
          <p:nvPr/>
        </p:nvCxnSpPr>
        <p:spPr>
          <a:xfrm flipV="1">
            <a:off x="6522720" y="2917488"/>
            <a:ext cx="1049416" cy="562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32600" y="2941321"/>
            <a:ext cx="739536" cy="8559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286764" y="5181600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764" y="5181600"/>
                <a:ext cx="533400" cy="1077218"/>
              </a:xfrm>
              <a:prstGeom prst="rect">
                <a:avLst/>
              </a:prstGeom>
              <a:blipFill rotWithShape="1">
                <a:blip r:embed="rId9"/>
                <a:stretch>
                  <a:fillRect r="-10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467100" y="5257799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100" y="5257799"/>
                <a:ext cx="533400" cy="1077218"/>
              </a:xfrm>
              <a:prstGeom prst="rect">
                <a:avLst/>
              </a:prstGeom>
              <a:blipFill rotWithShape="1">
                <a:blip r:embed="rId10"/>
                <a:stretch>
                  <a:fillRect r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694756" y="5257800"/>
                <a:ext cx="5334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756" y="5257800"/>
                <a:ext cx="533400" cy="1077218"/>
              </a:xfrm>
              <a:prstGeom prst="rect">
                <a:avLst/>
              </a:prstGeom>
              <a:blipFill rotWithShape="1">
                <a:blip r:embed="rId11"/>
                <a:stretch>
                  <a:fillRect r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4373880" y="551967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74980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18668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5699760" y="55246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01" y="5831249"/>
            <a:ext cx="464109" cy="71924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745" y="5858812"/>
            <a:ext cx="464109" cy="71924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80" y="5831249"/>
            <a:ext cx="464109" cy="719247"/>
          </a:xfrm>
          <a:prstGeom prst="rect">
            <a:avLst/>
          </a:prstGeom>
        </p:spPr>
      </p:pic>
      <p:cxnSp>
        <p:nvCxnSpPr>
          <p:cNvPr id="85" name="Straight Connector 84"/>
          <p:cNvCxnSpPr/>
          <p:nvPr/>
        </p:nvCxnSpPr>
        <p:spPr>
          <a:xfrm flipV="1">
            <a:off x="698500" y="838200"/>
            <a:ext cx="0" cy="1828800"/>
          </a:xfrm>
          <a:prstGeom prst="line">
            <a:avLst/>
          </a:prstGeom>
          <a:ln w="98425" cmpd="sng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45" y="116671"/>
            <a:ext cx="464109" cy="719247"/>
          </a:xfrm>
          <a:prstGeom prst="rect">
            <a:avLst/>
          </a:prstGeom>
        </p:spPr>
      </p:pic>
      <p:cxnSp>
        <p:nvCxnSpPr>
          <p:cNvPr id="87" name="Straight Connector 86"/>
          <p:cNvCxnSpPr/>
          <p:nvPr/>
        </p:nvCxnSpPr>
        <p:spPr>
          <a:xfrm flipV="1">
            <a:off x="7924800" y="914995"/>
            <a:ext cx="0" cy="1828800"/>
          </a:xfrm>
          <a:prstGeom prst="line">
            <a:avLst/>
          </a:prstGeom>
          <a:ln w="98425" cmpd="sng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Picture 8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745" y="113242"/>
            <a:ext cx="464109" cy="719247"/>
          </a:xfrm>
          <a:prstGeom prst="rect">
            <a:avLst/>
          </a:prstGeom>
        </p:spPr>
      </p:pic>
      <p:sp>
        <p:nvSpPr>
          <p:cNvPr id="91" name="Freeform 90"/>
          <p:cNvSpPr/>
          <p:nvPr/>
        </p:nvSpPr>
        <p:spPr>
          <a:xfrm>
            <a:off x="1295400" y="2247900"/>
            <a:ext cx="660400" cy="3429000"/>
          </a:xfrm>
          <a:custGeom>
            <a:avLst/>
            <a:gdLst>
              <a:gd name="connsiteX0" fmla="*/ 866807 w 866807"/>
              <a:gd name="connsiteY0" fmla="*/ 50800 h 3429000"/>
              <a:gd name="connsiteX1" fmla="*/ 689007 w 866807"/>
              <a:gd name="connsiteY1" fmla="*/ 25400 h 3429000"/>
              <a:gd name="connsiteX2" fmla="*/ 600107 w 866807"/>
              <a:gd name="connsiteY2" fmla="*/ 12700 h 3429000"/>
              <a:gd name="connsiteX3" fmla="*/ 396907 w 866807"/>
              <a:gd name="connsiteY3" fmla="*/ 0 h 3429000"/>
              <a:gd name="connsiteX4" fmla="*/ 257207 w 866807"/>
              <a:gd name="connsiteY4" fmla="*/ 12700 h 3429000"/>
              <a:gd name="connsiteX5" fmla="*/ 219107 w 866807"/>
              <a:gd name="connsiteY5" fmla="*/ 25400 h 3429000"/>
              <a:gd name="connsiteX6" fmla="*/ 181007 w 866807"/>
              <a:gd name="connsiteY6" fmla="*/ 63500 h 3429000"/>
              <a:gd name="connsiteX7" fmla="*/ 168307 w 866807"/>
              <a:gd name="connsiteY7" fmla="*/ 139700 h 3429000"/>
              <a:gd name="connsiteX8" fmla="*/ 155607 w 866807"/>
              <a:gd name="connsiteY8" fmla="*/ 177800 h 3429000"/>
              <a:gd name="connsiteX9" fmla="*/ 142907 w 866807"/>
              <a:gd name="connsiteY9" fmla="*/ 241300 h 3429000"/>
              <a:gd name="connsiteX10" fmla="*/ 130207 w 866807"/>
              <a:gd name="connsiteY10" fmla="*/ 292100 h 3429000"/>
              <a:gd name="connsiteX11" fmla="*/ 117507 w 866807"/>
              <a:gd name="connsiteY11" fmla="*/ 368300 h 3429000"/>
              <a:gd name="connsiteX12" fmla="*/ 79407 w 866807"/>
              <a:gd name="connsiteY12" fmla="*/ 546100 h 3429000"/>
              <a:gd name="connsiteX13" fmla="*/ 66707 w 866807"/>
              <a:gd name="connsiteY13" fmla="*/ 1054100 h 3429000"/>
              <a:gd name="connsiteX14" fmla="*/ 54007 w 866807"/>
              <a:gd name="connsiteY14" fmla="*/ 1333500 h 3429000"/>
              <a:gd name="connsiteX15" fmla="*/ 28607 w 866807"/>
              <a:gd name="connsiteY15" fmla="*/ 2095500 h 3429000"/>
              <a:gd name="connsiteX16" fmla="*/ 15907 w 866807"/>
              <a:gd name="connsiteY16" fmla="*/ 2451100 h 3429000"/>
              <a:gd name="connsiteX17" fmla="*/ 15907 w 866807"/>
              <a:gd name="connsiteY17" fmla="*/ 2692400 h 3429000"/>
              <a:gd name="connsiteX18" fmla="*/ 92107 w 866807"/>
              <a:gd name="connsiteY18" fmla="*/ 2781300 h 3429000"/>
              <a:gd name="connsiteX19" fmla="*/ 130207 w 866807"/>
              <a:gd name="connsiteY19" fmla="*/ 2832100 h 3429000"/>
              <a:gd name="connsiteX20" fmla="*/ 219107 w 866807"/>
              <a:gd name="connsiteY20" fmla="*/ 2959100 h 3429000"/>
              <a:gd name="connsiteX21" fmla="*/ 257207 w 866807"/>
              <a:gd name="connsiteY21" fmla="*/ 3035300 h 3429000"/>
              <a:gd name="connsiteX22" fmla="*/ 295307 w 866807"/>
              <a:gd name="connsiteY22" fmla="*/ 3111500 h 3429000"/>
              <a:gd name="connsiteX23" fmla="*/ 333407 w 866807"/>
              <a:gd name="connsiteY23" fmla="*/ 3136900 h 3429000"/>
              <a:gd name="connsiteX24" fmla="*/ 396907 w 866807"/>
              <a:gd name="connsiteY24" fmla="*/ 3251200 h 3429000"/>
              <a:gd name="connsiteX25" fmla="*/ 435007 w 866807"/>
              <a:gd name="connsiteY25" fmla="*/ 3289300 h 3429000"/>
              <a:gd name="connsiteX26" fmla="*/ 485807 w 866807"/>
              <a:gd name="connsiteY26" fmla="*/ 3365500 h 3429000"/>
              <a:gd name="connsiteX27" fmla="*/ 562007 w 866807"/>
              <a:gd name="connsiteY27" fmla="*/ 3403600 h 3429000"/>
              <a:gd name="connsiteX28" fmla="*/ 638207 w 866807"/>
              <a:gd name="connsiteY28" fmla="*/ 3429000 h 3429000"/>
              <a:gd name="connsiteX29" fmla="*/ 752507 w 866807"/>
              <a:gd name="connsiteY29" fmla="*/ 34163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66807" h="3429000">
                <a:moveTo>
                  <a:pt x="866807" y="50800"/>
                </a:moveTo>
                <a:cubicBezTo>
                  <a:pt x="732958" y="28492"/>
                  <a:pt x="847946" y="46592"/>
                  <a:pt x="689007" y="25400"/>
                </a:cubicBezTo>
                <a:cubicBezTo>
                  <a:pt x="659335" y="21444"/>
                  <a:pt x="629929" y="15293"/>
                  <a:pt x="600107" y="12700"/>
                </a:cubicBezTo>
                <a:cubicBezTo>
                  <a:pt x="532497" y="6821"/>
                  <a:pt x="464640" y="4233"/>
                  <a:pt x="396907" y="0"/>
                </a:cubicBezTo>
                <a:cubicBezTo>
                  <a:pt x="350340" y="4233"/>
                  <a:pt x="303496" y="6087"/>
                  <a:pt x="257207" y="12700"/>
                </a:cubicBezTo>
                <a:cubicBezTo>
                  <a:pt x="243955" y="14593"/>
                  <a:pt x="230246" y="17974"/>
                  <a:pt x="219107" y="25400"/>
                </a:cubicBezTo>
                <a:cubicBezTo>
                  <a:pt x="204163" y="35363"/>
                  <a:pt x="193707" y="50800"/>
                  <a:pt x="181007" y="63500"/>
                </a:cubicBezTo>
                <a:cubicBezTo>
                  <a:pt x="176774" y="88900"/>
                  <a:pt x="173893" y="114563"/>
                  <a:pt x="168307" y="139700"/>
                </a:cubicBezTo>
                <a:cubicBezTo>
                  <a:pt x="165403" y="152768"/>
                  <a:pt x="158854" y="164813"/>
                  <a:pt x="155607" y="177800"/>
                </a:cubicBezTo>
                <a:cubicBezTo>
                  <a:pt x="150372" y="198741"/>
                  <a:pt x="147590" y="220228"/>
                  <a:pt x="142907" y="241300"/>
                </a:cubicBezTo>
                <a:cubicBezTo>
                  <a:pt x="139121" y="258339"/>
                  <a:pt x="133630" y="274984"/>
                  <a:pt x="130207" y="292100"/>
                </a:cubicBezTo>
                <a:cubicBezTo>
                  <a:pt x="125157" y="317350"/>
                  <a:pt x="122252" y="342991"/>
                  <a:pt x="117507" y="368300"/>
                </a:cubicBezTo>
                <a:cubicBezTo>
                  <a:pt x="95890" y="483592"/>
                  <a:pt x="99664" y="465071"/>
                  <a:pt x="79407" y="546100"/>
                </a:cubicBezTo>
                <a:cubicBezTo>
                  <a:pt x="75174" y="715433"/>
                  <a:pt x="72168" y="884802"/>
                  <a:pt x="66707" y="1054100"/>
                </a:cubicBezTo>
                <a:cubicBezTo>
                  <a:pt x="63701" y="1147281"/>
                  <a:pt x="56560" y="1240305"/>
                  <a:pt x="54007" y="1333500"/>
                </a:cubicBezTo>
                <a:cubicBezTo>
                  <a:pt x="33463" y="2083361"/>
                  <a:pt x="66413" y="1755247"/>
                  <a:pt x="28607" y="2095500"/>
                </a:cubicBezTo>
                <a:cubicBezTo>
                  <a:pt x="24374" y="2214033"/>
                  <a:pt x="22486" y="2332674"/>
                  <a:pt x="15907" y="2451100"/>
                </a:cubicBezTo>
                <a:cubicBezTo>
                  <a:pt x="9483" y="2566724"/>
                  <a:pt x="-16427" y="2563062"/>
                  <a:pt x="15907" y="2692400"/>
                </a:cubicBezTo>
                <a:cubicBezTo>
                  <a:pt x="36656" y="2775394"/>
                  <a:pt x="49053" y="2738246"/>
                  <a:pt x="92107" y="2781300"/>
                </a:cubicBezTo>
                <a:cubicBezTo>
                  <a:pt x="107074" y="2796267"/>
                  <a:pt x="118069" y="2814760"/>
                  <a:pt x="130207" y="2832100"/>
                </a:cubicBezTo>
                <a:cubicBezTo>
                  <a:pt x="239654" y="2988453"/>
                  <a:pt x="130167" y="2840514"/>
                  <a:pt x="219107" y="2959100"/>
                </a:cubicBezTo>
                <a:cubicBezTo>
                  <a:pt x="251029" y="3054865"/>
                  <a:pt x="207968" y="2936823"/>
                  <a:pt x="257207" y="3035300"/>
                </a:cubicBezTo>
                <a:cubicBezTo>
                  <a:pt x="277865" y="3076617"/>
                  <a:pt x="258911" y="3075104"/>
                  <a:pt x="295307" y="3111500"/>
                </a:cubicBezTo>
                <a:cubicBezTo>
                  <a:pt x="306100" y="3122293"/>
                  <a:pt x="320707" y="3128433"/>
                  <a:pt x="333407" y="3136900"/>
                </a:cubicBezTo>
                <a:cubicBezTo>
                  <a:pt x="351500" y="3173086"/>
                  <a:pt x="372987" y="3219306"/>
                  <a:pt x="396907" y="3251200"/>
                </a:cubicBezTo>
                <a:cubicBezTo>
                  <a:pt x="407683" y="3265568"/>
                  <a:pt x="423980" y="3275123"/>
                  <a:pt x="435007" y="3289300"/>
                </a:cubicBezTo>
                <a:cubicBezTo>
                  <a:pt x="453749" y="3313397"/>
                  <a:pt x="456847" y="3355847"/>
                  <a:pt x="485807" y="3365500"/>
                </a:cubicBezTo>
                <a:cubicBezTo>
                  <a:pt x="624758" y="3411817"/>
                  <a:pt x="414291" y="3337948"/>
                  <a:pt x="562007" y="3403600"/>
                </a:cubicBezTo>
                <a:cubicBezTo>
                  <a:pt x="586473" y="3414474"/>
                  <a:pt x="638207" y="3429000"/>
                  <a:pt x="638207" y="3429000"/>
                </a:cubicBezTo>
                <a:lnTo>
                  <a:pt x="752507" y="3416300"/>
                </a:ln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2260600" y="2438400"/>
            <a:ext cx="1384300" cy="3060700"/>
          </a:xfrm>
          <a:custGeom>
            <a:avLst/>
            <a:gdLst>
              <a:gd name="connsiteX0" fmla="*/ 1384300 w 1384300"/>
              <a:gd name="connsiteY0" fmla="*/ 0 h 3060700"/>
              <a:gd name="connsiteX1" fmla="*/ 1333500 w 1384300"/>
              <a:gd name="connsiteY1" fmla="*/ 63500 h 3060700"/>
              <a:gd name="connsiteX2" fmla="*/ 1257300 w 1384300"/>
              <a:gd name="connsiteY2" fmla="*/ 127000 h 3060700"/>
              <a:gd name="connsiteX3" fmla="*/ 1231900 w 1384300"/>
              <a:gd name="connsiteY3" fmla="*/ 165100 h 3060700"/>
              <a:gd name="connsiteX4" fmla="*/ 1155700 w 1384300"/>
              <a:gd name="connsiteY4" fmla="*/ 228600 h 3060700"/>
              <a:gd name="connsiteX5" fmla="*/ 1130300 w 1384300"/>
              <a:gd name="connsiteY5" fmla="*/ 304800 h 3060700"/>
              <a:gd name="connsiteX6" fmla="*/ 1041400 w 1384300"/>
              <a:gd name="connsiteY6" fmla="*/ 431800 h 3060700"/>
              <a:gd name="connsiteX7" fmla="*/ 1003300 w 1384300"/>
              <a:gd name="connsiteY7" fmla="*/ 546100 h 3060700"/>
              <a:gd name="connsiteX8" fmla="*/ 990600 w 1384300"/>
              <a:gd name="connsiteY8" fmla="*/ 584200 h 3060700"/>
              <a:gd name="connsiteX9" fmla="*/ 977900 w 1384300"/>
              <a:gd name="connsiteY9" fmla="*/ 635000 h 3060700"/>
              <a:gd name="connsiteX10" fmla="*/ 965200 w 1384300"/>
              <a:gd name="connsiteY10" fmla="*/ 711200 h 3060700"/>
              <a:gd name="connsiteX11" fmla="*/ 952500 w 1384300"/>
              <a:gd name="connsiteY11" fmla="*/ 749300 h 3060700"/>
              <a:gd name="connsiteX12" fmla="*/ 965200 w 1384300"/>
              <a:gd name="connsiteY12" fmla="*/ 1231900 h 3060700"/>
              <a:gd name="connsiteX13" fmla="*/ 939800 w 1384300"/>
              <a:gd name="connsiteY13" fmla="*/ 1447800 h 3060700"/>
              <a:gd name="connsiteX14" fmla="*/ 927100 w 1384300"/>
              <a:gd name="connsiteY14" fmla="*/ 2032000 h 3060700"/>
              <a:gd name="connsiteX15" fmla="*/ 914400 w 1384300"/>
              <a:gd name="connsiteY15" fmla="*/ 2095500 h 3060700"/>
              <a:gd name="connsiteX16" fmla="*/ 889000 w 1384300"/>
              <a:gd name="connsiteY16" fmla="*/ 2171700 h 3060700"/>
              <a:gd name="connsiteX17" fmla="*/ 876300 w 1384300"/>
              <a:gd name="connsiteY17" fmla="*/ 2209800 h 3060700"/>
              <a:gd name="connsiteX18" fmla="*/ 850900 w 1384300"/>
              <a:gd name="connsiteY18" fmla="*/ 2298700 h 3060700"/>
              <a:gd name="connsiteX19" fmla="*/ 825500 w 1384300"/>
              <a:gd name="connsiteY19" fmla="*/ 2336800 h 3060700"/>
              <a:gd name="connsiteX20" fmla="*/ 749300 w 1384300"/>
              <a:gd name="connsiteY20" fmla="*/ 2413000 h 3060700"/>
              <a:gd name="connsiteX21" fmla="*/ 698500 w 1384300"/>
              <a:gd name="connsiteY21" fmla="*/ 2463800 h 3060700"/>
              <a:gd name="connsiteX22" fmla="*/ 622300 w 1384300"/>
              <a:gd name="connsiteY22" fmla="*/ 2527300 h 3060700"/>
              <a:gd name="connsiteX23" fmla="*/ 596900 w 1384300"/>
              <a:gd name="connsiteY23" fmla="*/ 2590800 h 3060700"/>
              <a:gd name="connsiteX24" fmla="*/ 584200 w 1384300"/>
              <a:gd name="connsiteY24" fmla="*/ 2628900 h 3060700"/>
              <a:gd name="connsiteX25" fmla="*/ 546100 w 1384300"/>
              <a:gd name="connsiteY25" fmla="*/ 2654300 h 3060700"/>
              <a:gd name="connsiteX26" fmla="*/ 495300 w 1384300"/>
              <a:gd name="connsiteY26" fmla="*/ 2717800 h 3060700"/>
              <a:gd name="connsiteX27" fmla="*/ 469900 w 1384300"/>
              <a:gd name="connsiteY27" fmla="*/ 2755900 h 3060700"/>
              <a:gd name="connsiteX28" fmla="*/ 431800 w 1384300"/>
              <a:gd name="connsiteY28" fmla="*/ 2781300 h 3060700"/>
              <a:gd name="connsiteX29" fmla="*/ 381000 w 1384300"/>
              <a:gd name="connsiteY29" fmla="*/ 2819400 h 3060700"/>
              <a:gd name="connsiteX30" fmla="*/ 342900 w 1384300"/>
              <a:gd name="connsiteY30" fmla="*/ 2844800 h 3060700"/>
              <a:gd name="connsiteX31" fmla="*/ 254000 w 1384300"/>
              <a:gd name="connsiteY31" fmla="*/ 2908300 h 3060700"/>
              <a:gd name="connsiteX32" fmla="*/ 215900 w 1384300"/>
              <a:gd name="connsiteY32" fmla="*/ 2921000 h 3060700"/>
              <a:gd name="connsiteX33" fmla="*/ 127000 w 1384300"/>
              <a:gd name="connsiteY33" fmla="*/ 2984500 h 3060700"/>
              <a:gd name="connsiteX34" fmla="*/ 88900 w 1384300"/>
              <a:gd name="connsiteY34" fmla="*/ 2997200 h 3060700"/>
              <a:gd name="connsiteX35" fmla="*/ 63500 w 1384300"/>
              <a:gd name="connsiteY35" fmla="*/ 3035300 h 3060700"/>
              <a:gd name="connsiteX36" fmla="*/ 25400 w 1384300"/>
              <a:gd name="connsiteY36" fmla="*/ 3048000 h 3060700"/>
              <a:gd name="connsiteX37" fmla="*/ 0 w 1384300"/>
              <a:gd name="connsiteY37" fmla="*/ 306070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384300" h="3060700">
                <a:moveTo>
                  <a:pt x="1384300" y="0"/>
                </a:moveTo>
                <a:cubicBezTo>
                  <a:pt x="1367367" y="21167"/>
                  <a:pt x="1352667" y="44333"/>
                  <a:pt x="1333500" y="63500"/>
                </a:cubicBezTo>
                <a:cubicBezTo>
                  <a:pt x="1233600" y="163400"/>
                  <a:pt x="1361328" y="2166"/>
                  <a:pt x="1257300" y="127000"/>
                </a:cubicBezTo>
                <a:cubicBezTo>
                  <a:pt x="1247529" y="138726"/>
                  <a:pt x="1241671" y="153374"/>
                  <a:pt x="1231900" y="165100"/>
                </a:cubicBezTo>
                <a:cubicBezTo>
                  <a:pt x="1201342" y="201770"/>
                  <a:pt x="1193162" y="203625"/>
                  <a:pt x="1155700" y="228600"/>
                </a:cubicBezTo>
                <a:cubicBezTo>
                  <a:pt x="1147233" y="254000"/>
                  <a:pt x="1146364" y="283381"/>
                  <a:pt x="1130300" y="304800"/>
                </a:cubicBezTo>
                <a:cubicBezTo>
                  <a:pt x="1112912" y="327984"/>
                  <a:pt x="1047654" y="413038"/>
                  <a:pt x="1041400" y="431800"/>
                </a:cubicBezTo>
                <a:lnTo>
                  <a:pt x="1003300" y="546100"/>
                </a:lnTo>
                <a:cubicBezTo>
                  <a:pt x="999067" y="558800"/>
                  <a:pt x="993847" y="571213"/>
                  <a:pt x="990600" y="584200"/>
                </a:cubicBezTo>
                <a:cubicBezTo>
                  <a:pt x="986367" y="601133"/>
                  <a:pt x="981323" y="617884"/>
                  <a:pt x="977900" y="635000"/>
                </a:cubicBezTo>
                <a:cubicBezTo>
                  <a:pt x="972850" y="660250"/>
                  <a:pt x="970786" y="686063"/>
                  <a:pt x="965200" y="711200"/>
                </a:cubicBezTo>
                <a:cubicBezTo>
                  <a:pt x="962296" y="724268"/>
                  <a:pt x="956733" y="736600"/>
                  <a:pt x="952500" y="749300"/>
                </a:cubicBezTo>
                <a:cubicBezTo>
                  <a:pt x="956733" y="910167"/>
                  <a:pt x="965200" y="1070978"/>
                  <a:pt x="965200" y="1231900"/>
                </a:cubicBezTo>
                <a:cubicBezTo>
                  <a:pt x="965200" y="1358248"/>
                  <a:pt x="961448" y="1361210"/>
                  <a:pt x="939800" y="1447800"/>
                </a:cubicBezTo>
                <a:cubicBezTo>
                  <a:pt x="935567" y="1642533"/>
                  <a:pt x="934733" y="1837370"/>
                  <a:pt x="927100" y="2032000"/>
                </a:cubicBezTo>
                <a:cubicBezTo>
                  <a:pt x="926254" y="2053569"/>
                  <a:pt x="920080" y="2074675"/>
                  <a:pt x="914400" y="2095500"/>
                </a:cubicBezTo>
                <a:cubicBezTo>
                  <a:pt x="907355" y="2121331"/>
                  <a:pt x="897467" y="2146300"/>
                  <a:pt x="889000" y="2171700"/>
                </a:cubicBezTo>
                <a:cubicBezTo>
                  <a:pt x="884767" y="2184400"/>
                  <a:pt x="879547" y="2196813"/>
                  <a:pt x="876300" y="2209800"/>
                </a:cubicBezTo>
                <a:cubicBezTo>
                  <a:pt x="872231" y="2226076"/>
                  <a:pt x="860010" y="2280480"/>
                  <a:pt x="850900" y="2298700"/>
                </a:cubicBezTo>
                <a:cubicBezTo>
                  <a:pt x="844074" y="2312352"/>
                  <a:pt x="835641" y="2325392"/>
                  <a:pt x="825500" y="2336800"/>
                </a:cubicBezTo>
                <a:cubicBezTo>
                  <a:pt x="801635" y="2363648"/>
                  <a:pt x="774700" y="2387600"/>
                  <a:pt x="749300" y="2413000"/>
                </a:cubicBezTo>
                <a:cubicBezTo>
                  <a:pt x="732367" y="2429933"/>
                  <a:pt x="718425" y="2450516"/>
                  <a:pt x="698500" y="2463800"/>
                </a:cubicBezTo>
                <a:cubicBezTo>
                  <a:pt x="645456" y="2499163"/>
                  <a:pt x="671193" y="2478407"/>
                  <a:pt x="622300" y="2527300"/>
                </a:cubicBezTo>
                <a:cubicBezTo>
                  <a:pt x="613833" y="2548467"/>
                  <a:pt x="604905" y="2569454"/>
                  <a:pt x="596900" y="2590800"/>
                </a:cubicBezTo>
                <a:cubicBezTo>
                  <a:pt x="592200" y="2603335"/>
                  <a:pt x="592563" y="2618447"/>
                  <a:pt x="584200" y="2628900"/>
                </a:cubicBezTo>
                <a:cubicBezTo>
                  <a:pt x="574665" y="2640819"/>
                  <a:pt x="558800" y="2645833"/>
                  <a:pt x="546100" y="2654300"/>
                </a:cubicBezTo>
                <a:cubicBezTo>
                  <a:pt x="521376" y="2728473"/>
                  <a:pt x="552745" y="2660355"/>
                  <a:pt x="495300" y="2717800"/>
                </a:cubicBezTo>
                <a:cubicBezTo>
                  <a:pt x="484507" y="2728593"/>
                  <a:pt x="480693" y="2745107"/>
                  <a:pt x="469900" y="2755900"/>
                </a:cubicBezTo>
                <a:cubicBezTo>
                  <a:pt x="459107" y="2766693"/>
                  <a:pt x="444220" y="2772428"/>
                  <a:pt x="431800" y="2781300"/>
                </a:cubicBezTo>
                <a:cubicBezTo>
                  <a:pt x="414576" y="2793603"/>
                  <a:pt x="398224" y="2807097"/>
                  <a:pt x="381000" y="2819400"/>
                </a:cubicBezTo>
                <a:cubicBezTo>
                  <a:pt x="368580" y="2828272"/>
                  <a:pt x="355320" y="2835928"/>
                  <a:pt x="342900" y="2844800"/>
                </a:cubicBezTo>
                <a:cubicBezTo>
                  <a:pt x="329477" y="2854388"/>
                  <a:pt x="273953" y="2898323"/>
                  <a:pt x="254000" y="2908300"/>
                </a:cubicBezTo>
                <a:cubicBezTo>
                  <a:pt x="242026" y="2914287"/>
                  <a:pt x="227874" y="2915013"/>
                  <a:pt x="215900" y="2921000"/>
                </a:cubicBezTo>
                <a:cubicBezTo>
                  <a:pt x="176588" y="2940656"/>
                  <a:pt x="167269" y="2961489"/>
                  <a:pt x="127000" y="2984500"/>
                </a:cubicBezTo>
                <a:cubicBezTo>
                  <a:pt x="115377" y="2991142"/>
                  <a:pt x="101600" y="2992967"/>
                  <a:pt x="88900" y="2997200"/>
                </a:cubicBezTo>
                <a:cubicBezTo>
                  <a:pt x="80433" y="3009900"/>
                  <a:pt x="75419" y="3025765"/>
                  <a:pt x="63500" y="3035300"/>
                </a:cubicBezTo>
                <a:cubicBezTo>
                  <a:pt x="53047" y="3043663"/>
                  <a:pt x="37829" y="3043028"/>
                  <a:pt x="25400" y="3048000"/>
                </a:cubicBezTo>
                <a:cubicBezTo>
                  <a:pt x="16611" y="3051516"/>
                  <a:pt x="8467" y="3056467"/>
                  <a:pt x="0" y="3060700"/>
                </a:cubicBez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2354580" y="1400278"/>
            <a:ext cx="4038600" cy="3938064"/>
          </a:xfrm>
          <a:custGeom>
            <a:avLst/>
            <a:gdLst>
              <a:gd name="connsiteX0" fmla="*/ 4038600 w 4038600"/>
              <a:gd name="connsiteY0" fmla="*/ 622300 h 3938064"/>
              <a:gd name="connsiteX1" fmla="*/ 4013200 w 4038600"/>
              <a:gd name="connsiteY1" fmla="*/ 533400 h 3938064"/>
              <a:gd name="connsiteX2" fmla="*/ 3987800 w 4038600"/>
              <a:gd name="connsiteY2" fmla="*/ 469900 h 3938064"/>
              <a:gd name="connsiteX3" fmla="*/ 3949700 w 4038600"/>
              <a:gd name="connsiteY3" fmla="*/ 342900 h 3938064"/>
              <a:gd name="connsiteX4" fmla="*/ 3924300 w 4038600"/>
              <a:gd name="connsiteY4" fmla="*/ 241300 h 3938064"/>
              <a:gd name="connsiteX5" fmla="*/ 3835400 w 4038600"/>
              <a:gd name="connsiteY5" fmla="*/ 127000 h 3938064"/>
              <a:gd name="connsiteX6" fmla="*/ 3784600 w 4038600"/>
              <a:gd name="connsiteY6" fmla="*/ 63500 h 3938064"/>
              <a:gd name="connsiteX7" fmla="*/ 3721100 w 4038600"/>
              <a:gd name="connsiteY7" fmla="*/ 0 h 3938064"/>
              <a:gd name="connsiteX8" fmla="*/ 3429000 w 4038600"/>
              <a:gd name="connsiteY8" fmla="*/ 12700 h 3938064"/>
              <a:gd name="connsiteX9" fmla="*/ 3378200 w 4038600"/>
              <a:gd name="connsiteY9" fmla="*/ 38100 h 3938064"/>
              <a:gd name="connsiteX10" fmla="*/ 3289300 w 4038600"/>
              <a:gd name="connsiteY10" fmla="*/ 114300 h 3938064"/>
              <a:gd name="connsiteX11" fmla="*/ 3200400 w 4038600"/>
              <a:gd name="connsiteY11" fmla="*/ 190500 h 3938064"/>
              <a:gd name="connsiteX12" fmla="*/ 3162300 w 4038600"/>
              <a:gd name="connsiteY12" fmla="*/ 241300 h 3938064"/>
              <a:gd name="connsiteX13" fmla="*/ 3111500 w 4038600"/>
              <a:gd name="connsiteY13" fmla="*/ 330200 h 3938064"/>
              <a:gd name="connsiteX14" fmla="*/ 3098800 w 4038600"/>
              <a:gd name="connsiteY14" fmla="*/ 368300 h 3938064"/>
              <a:gd name="connsiteX15" fmla="*/ 3073400 w 4038600"/>
              <a:gd name="connsiteY15" fmla="*/ 406400 h 3938064"/>
              <a:gd name="connsiteX16" fmla="*/ 3009900 w 4038600"/>
              <a:gd name="connsiteY16" fmla="*/ 622300 h 3938064"/>
              <a:gd name="connsiteX17" fmla="*/ 2997200 w 4038600"/>
              <a:gd name="connsiteY17" fmla="*/ 685800 h 3938064"/>
              <a:gd name="connsiteX18" fmla="*/ 2971800 w 4038600"/>
              <a:gd name="connsiteY18" fmla="*/ 749300 h 3938064"/>
              <a:gd name="connsiteX19" fmla="*/ 2959100 w 4038600"/>
              <a:gd name="connsiteY19" fmla="*/ 927100 h 3938064"/>
              <a:gd name="connsiteX20" fmla="*/ 2946400 w 4038600"/>
              <a:gd name="connsiteY20" fmla="*/ 1930400 h 3938064"/>
              <a:gd name="connsiteX21" fmla="*/ 2933700 w 4038600"/>
              <a:gd name="connsiteY21" fmla="*/ 2019300 h 3938064"/>
              <a:gd name="connsiteX22" fmla="*/ 2921000 w 4038600"/>
              <a:gd name="connsiteY22" fmla="*/ 2146300 h 3938064"/>
              <a:gd name="connsiteX23" fmla="*/ 2870200 w 4038600"/>
              <a:gd name="connsiteY23" fmla="*/ 2311400 h 3938064"/>
              <a:gd name="connsiteX24" fmla="*/ 2844800 w 4038600"/>
              <a:gd name="connsiteY24" fmla="*/ 2387600 h 3938064"/>
              <a:gd name="connsiteX25" fmla="*/ 2832100 w 4038600"/>
              <a:gd name="connsiteY25" fmla="*/ 2438400 h 3938064"/>
              <a:gd name="connsiteX26" fmla="*/ 2806700 w 4038600"/>
              <a:gd name="connsiteY26" fmla="*/ 2476500 h 3938064"/>
              <a:gd name="connsiteX27" fmla="*/ 2781300 w 4038600"/>
              <a:gd name="connsiteY27" fmla="*/ 2590800 h 3938064"/>
              <a:gd name="connsiteX28" fmla="*/ 2755900 w 4038600"/>
              <a:gd name="connsiteY28" fmla="*/ 2667000 h 3938064"/>
              <a:gd name="connsiteX29" fmla="*/ 2717800 w 4038600"/>
              <a:gd name="connsiteY29" fmla="*/ 2743200 h 3938064"/>
              <a:gd name="connsiteX30" fmla="*/ 2679700 w 4038600"/>
              <a:gd name="connsiteY30" fmla="*/ 2768600 h 3938064"/>
              <a:gd name="connsiteX31" fmla="*/ 2654300 w 4038600"/>
              <a:gd name="connsiteY31" fmla="*/ 2806700 h 3938064"/>
              <a:gd name="connsiteX32" fmla="*/ 2616200 w 4038600"/>
              <a:gd name="connsiteY32" fmla="*/ 2819400 h 3938064"/>
              <a:gd name="connsiteX33" fmla="*/ 2565400 w 4038600"/>
              <a:gd name="connsiteY33" fmla="*/ 2844800 h 3938064"/>
              <a:gd name="connsiteX34" fmla="*/ 2527300 w 4038600"/>
              <a:gd name="connsiteY34" fmla="*/ 2870200 h 3938064"/>
              <a:gd name="connsiteX35" fmla="*/ 2400300 w 4038600"/>
              <a:gd name="connsiteY35" fmla="*/ 2895600 h 3938064"/>
              <a:gd name="connsiteX36" fmla="*/ 2362200 w 4038600"/>
              <a:gd name="connsiteY36" fmla="*/ 2921000 h 3938064"/>
              <a:gd name="connsiteX37" fmla="*/ 2311400 w 4038600"/>
              <a:gd name="connsiteY37" fmla="*/ 2933700 h 3938064"/>
              <a:gd name="connsiteX38" fmla="*/ 2057400 w 4038600"/>
              <a:gd name="connsiteY38" fmla="*/ 2946400 h 3938064"/>
              <a:gd name="connsiteX39" fmla="*/ 2019300 w 4038600"/>
              <a:gd name="connsiteY39" fmla="*/ 2959100 h 3938064"/>
              <a:gd name="connsiteX40" fmla="*/ 1917700 w 4038600"/>
              <a:gd name="connsiteY40" fmla="*/ 2984500 h 3938064"/>
              <a:gd name="connsiteX41" fmla="*/ 1879600 w 4038600"/>
              <a:gd name="connsiteY41" fmla="*/ 3022600 h 3938064"/>
              <a:gd name="connsiteX42" fmla="*/ 1790700 w 4038600"/>
              <a:gd name="connsiteY42" fmla="*/ 3048000 h 3938064"/>
              <a:gd name="connsiteX43" fmla="*/ 1739900 w 4038600"/>
              <a:gd name="connsiteY43" fmla="*/ 3073400 h 3938064"/>
              <a:gd name="connsiteX44" fmla="*/ 1676400 w 4038600"/>
              <a:gd name="connsiteY44" fmla="*/ 3086100 h 3938064"/>
              <a:gd name="connsiteX45" fmla="*/ 1524000 w 4038600"/>
              <a:gd name="connsiteY45" fmla="*/ 3149600 h 3938064"/>
              <a:gd name="connsiteX46" fmla="*/ 1435100 w 4038600"/>
              <a:gd name="connsiteY46" fmla="*/ 3175000 h 3938064"/>
              <a:gd name="connsiteX47" fmla="*/ 1358900 w 4038600"/>
              <a:gd name="connsiteY47" fmla="*/ 3213100 h 3938064"/>
              <a:gd name="connsiteX48" fmla="*/ 1270000 w 4038600"/>
              <a:gd name="connsiteY48" fmla="*/ 3225800 h 3938064"/>
              <a:gd name="connsiteX49" fmla="*/ 1181100 w 4038600"/>
              <a:gd name="connsiteY49" fmla="*/ 3251200 h 3938064"/>
              <a:gd name="connsiteX50" fmla="*/ 1143000 w 4038600"/>
              <a:gd name="connsiteY50" fmla="*/ 3263900 h 3938064"/>
              <a:gd name="connsiteX51" fmla="*/ 1041400 w 4038600"/>
              <a:gd name="connsiteY51" fmla="*/ 3289300 h 3938064"/>
              <a:gd name="connsiteX52" fmla="*/ 1003300 w 4038600"/>
              <a:gd name="connsiteY52" fmla="*/ 3302000 h 3938064"/>
              <a:gd name="connsiteX53" fmla="*/ 914400 w 4038600"/>
              <a:gd name="connsiteY53" fmla="*/ 3327400 h 3938064"/>
              <a:gd name="connsiteX54" fmla="*/ 800100 w 4038600"/>
              <a:gd name="connsiteY54" fmla="*/ 3365500 h 3938064"/>
              <a:gd name="connsiteX55" fmla="*/ 762000 w 4038600"/>
              <a:gd name="connsiteY55" fmla="*/ 3378200 h 3938064"/>
              <a:gd name="connsiteX56" fmla="*/ 749300 w 4038600"/>
              <a:gd name="connsiteY56" fmla="*/ 3416300 h 3938064"/>
              <a:gd name="connsiteX57" fmla="*/ 723900 w 4038600"/>
              <a:gd name="connsiteY57" fmla="*/ 3454400 h 3938064"/>
              <a:gd name="connsiteX58" fmla="*/ 698500 w 4038600"/>
              <a:gd name="connsiteY58" fmla="*/ 3581400 h 3938064"/>
              <a:gd name="connsiteX59" fmla="*/ 685800 w 4038600"/>
              <a:gd name="connsiteY59" fmla="*/ 3619500 h 3938064"/>
              <a:gd name="connsiteX60" fmla="*/ 647700 w 4038600"/>
              <a:gd name="connsiteY60" fmla="*/ 3644900 h 3938064"/>
              <a:gd name="connsiteX61" fmla="*/ 622300 w 4038600"/>
              <a:gd name="connsiteY61" fmla="*/ 3683000 h 3938064"/>
              <a:gd name="connsiteX62" fmla="*/ 533400 w 4038600"/>
              <a:gd name="connsiteY62" fmla="*/ 3721100 h 3938064"/>
              <a:gd name="connsiteX63" fmla="*/ 495300 w 4038600"/>
              <a:gd name="connsiteY63" fmla="*/ 3746500 h 3938064"/>
              <a:gd name="connsiteX64" fmla="*/ 419100 w 4038600"/>
              <a:gd name="connsiteY64" fmla="*/ 3810000 h 3938064"/>
              <a:gd name="connsiteX65" fmla="*/ 317500 w 4038600"/>
              <a:gd name="connsiteY65" fmla="*/ 3860800 h 3938064"/>
              <a:gd name="connsiteX66" fmla="*/ 215900 w 4038600"/>
              <a:gd name="connsiteY66" fmla="*/ 3886200 h 3938064"/>
              <a:gd name="connsiteX67" fmla="*/ 139700 w 4038600"/>
              <a:gd name="connsiteY67" fmla="*/ 3911600 h 3938064"/>
              <a:gd name="connsiteX68" fmla="*/ 88900 w 4038600"/>
              <a:gd name="connsiteY68" fmla="*/ 3924300 h 3938064"/>
              <a:gd name="connsiteX69" fmla="*/ 50800 w 4038600"/>
              <a:gd name="connsiteY69" fmla="*/ 3937000 h 3938064"/>
              <a:gd name="connsiteX70" fmla="*/ 0 w 4038600"/>
              <a:gd name="connsiteY70" fmla="*/ 3937000 h 3938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038600" h="3938064">
                <a:moveTo>
                  <a:pt x="4038600" y="622300"/>
                </a:moveTo>
                <a:cubicBezTo>
                  <a:pt x="4030133" y="592667"/>
                  <a:pt x="4022946" y="562638"/>
                  <a:pt x="4013200" y="533400"/>
                </a:cubicBezTo>
                <a:cubicBezTo>
                  <a:pt x="4005991" y="511773"/>
                  <a:pt x="3993329" y="492017"/>
                  <a:pt x="3987800" y="469900"/>
                </a:cubicBezTo>
                <a:cubicBezTo>
                  <a:pt x="3955111" y="339144"/>
                  <a:pt x="4000796" y="419544"/>
                  <a:pt x="3949700" y="342900"/>
                </a:cubicBezTo>
                <a:cubicBezTo>
                  <a:pt x="3941233" y="309033"/>
                  <a:pt x="3943664" y="270346"/>
                  <a:pt x="3924300" y="241300"/>
                </a:cubicBezTo>
                <a:cubicBezTo>
                  <a:pt x="3863537" y="150156"/>
                  <a:pt x="3895086" y="186686"/>
                  <a:pt x="3835400" y="127000"/>
                </a:cubicBezTo>
                <a:cubicBezTo>
                  <a:pt x="3810676" y="52827"/>
                  <a:pt x="3842045" y="120945"/>
                  <a:pt x="3784600" y="63500"/>
                </a:cubicBezTo>
                <a:cubicBezTo>
                  <a:pt x="3699933" y="-21167"/>
                  <a:pt x="3822700" y="67733"/>
                  <a:pt x="3721100" y="0"/>
                </a:cubicBezTo>
                <a:cubicBezTo>
                  <a:pt x="3623733" y="4233"/>
                  <a:pt x="3525863" y="1937"/>
                  <a:pt x="3429000" y="12700"/>
                </a:cubicBezTo>
                <a:cubicBezTo>
                  <a:pt x="3410184" y="14791"/>
                  <a:pt x="3394638" y="28707"/>
                  <a:pt x="3378200" y="38100"/>
                </a:cubicBezTo>
                <a:cubicBezTo>
                  <a:pt x="3322214" y="70092"/>
                  <a:pt x="3347694" y="63205"/>
                  <a:pt x="3289300" y="114300"/>
                </a:cubicBezTo>
                <a:cubicBezTo>
                  <a:pt x="3231940" y="164490"/>
                  <a:pt x="3246842" y="136318"/>
                  <a:pt x="3200400" y="190500"/>
                </a:cubicBezTo>
                <a:cubicBezTo>
                  <a:pt x="3186625" y="206571"/>
                  <a:pt x="3174603" y="224076"/>
                  <a:pt x="3162300" y="241300"/>
                </a:cubicBezTo>
                <a:cubicBezTo>
                  <a:pt x="3139524" y="273186"/>
                  <a:pt x="3127446" y="292994"/>
                  <a:pt x="3111500" y="330200"/>
                </a:cubicBezTo>
                <a:cubicBezTo>
                  <a:pt x="3106227" y="342505"/>
                  <a:pt x="3104787" y="356326"/>
                  <a:pt x="3098800" y="368300"/>
                </a:cubicBezTo>
                <a:cubicBezTo>
                  <a:pt x="3091974" y="381952"/>
                  <a:pt x="3079271" y="392311"/>
                  <a:pt x="3073400" y="406400"/>
                </a:cubicBezTo>
                <a:cubicBezTo>
                  <a:pt x="3046481" y="471005"/>
                  <a:pt x="3025726" y="553721"/>
                  <a:pt x="3009900" y="622300"/>
                </a:cubicBezTo>
                <a:cubicBezTo>
                  <a:pt x="3005046" y="643333"/>
                  <a:pt x="3003403" y="665125"/>
                  <a:pt x="2997200" y="685800"/>
                </a:cubicBezTo>
                <a:cubicBezTo>
                  <a:pt x="2990649" y="707636"/>
                  <a:pt x="2980267" y="728133"/>
                  <a:pt x="2971800" y="749300"/>
                </a:cubicBezTo>
                <a:cubicBezTo>
                  <a:pt x="2967567" y="808567"/>
                  <a:pt x="2960378" y="867696"/>
                  <a:pt x="2959100" y="927100"/>
                </a:cubicBezTo>
                <a:cubicBezTo>
                  <a:pt x="2951909" y="1261483"/>
                  <a:pt x="2954176" y="1596030"/>
                  <a:pt x="2946400" y="1930400"/>
                </a:cubicBezTo>
                <a:cubicBezTo>
                  <a:pt x="2945704" y="1960326"/>
                  <a:pt x="2937198" y="1989571"/>
                  <a:pt x="2933700" y="2019300"/>
                </a:cubicBezTo>
                <a:cubicBezTo>
                  <a:pt x="2928729" y="2061553"/>
                  <a:pt x="2927994" y="2104334"/>
                  <a:pt x="2921000" y="2146300"/>
                </a:cubicBezTo>
                <a:cubicBezTo>
                  <a:pt x="2904585" y="2244789"/>
                  <a:pt x="2899086" y="2231963"/>
                  <a:pt x="2870200" y="2311400"/>
                </a:cubicBezTo>
                <a:cubicBezTo>
                  <a:pt x="2861050" y="2336562"/>
                  <a:pt x="2851294" y="2361625"/>
                  <a:pt x="2844800" y="2387600"/>
                </a:cubicBezTo>
                <a:cubicBezTo>
                  <a:pt x="2840567" y="2404533"/>
                  <a:pt x="2838976" y="2422357"/>
                  <a:pt x="2832100" y="2438400"/>
                </a:cubicBezTo>
                <a:cubicBezTo>
                  <a:pt x="2826087" y="2452429"/>
                  <a:pt x="2815167" y="2463800"/>
                  <a:pt x="2806700" y="2476500"/>
                </a:cubicBezTo>
                <a:cubicBezTo>
                  <a:pt x="2799449" y="2512754"/>
                  <a:pt x="2792061" y="2554929"/>
                  <a:pt x="2781300" y="2590800"/>
                </a:cubicBezTo>
                <a:cubicBezTo>
                  <a:pt x="2773607" y="2616445"/>
                  <a:pt x="2764367" y="2641600"/>
                  <a:pt x="2755900" y="2667000"/>
                </a:cubicBezTo>
                <a:cubicBezTo>
                  <a:pt x="2745571" y="2697988"/>
                  <a:pt x="2742419" y="2718581"/>
                  <a:pt x="2717800" y="2743200"/>
                </a:cubicBezTo>
                <a:cubicBezTo>
                  <a:pt x="2707007" y="2753993"/>
                  <a:pt x="2692400" y="2760133"/>
                  <a:pt x="2679700" y="2768600"/>
                </a:cubicBezTo>
                <a:cubicBezTo>
                  <a:pt x="2671233" y="2781300"/>
                  <a:pt x="2666219" y="2797165"/>
                  <a:pt x="2654300" y="2806700"/>
                </a:cubicBezTo>
                <a:cubicBezTo>
                  <a:pt x="2643847" y="2815063"/>
                  <a:pt x="2628505" y="2814127"/>
                  <a:pt x="2616200" y="2819400"/>
                </a:cubicBezTo>
                <a:cubicBezTo>
                  <a:pt x="2598799" y="2826858"/>
                  <a:pt x="2581838" y="2835407"/>
                  <a:pt x="2565400" y="2844800"/>
                </a:cubicBezTo>
                <a:cubicBezTo>
                  <a:pt x="2552148" y="2852373"/>
                  <a:pt x="2541889" y="2865711"/>
                  <a:pt x="2527300" y="2870200"/>
                </a:cubicBezTo>
                <a:cubicBezTo>
                  <a:pt x="2486037" y="2882896"/>
                  <a:pt x="2400300" y="2895600"/>
                  <a:pt x="2400300" y="2895600"/>
                </a:cubicBezTo>
                <a:cubicBezTo>
                  <a:pt x="2387600" y="2904067"/>
                  <a:pt x="2376229" y="2914987"/>
                  <a:pt x="2362200" y="2921000"/>
                </a:cubicBezTo>
                <a:cubicBezTo>
                  <a:pt x="2346157" y="2927876"/>
                  <a:pt x="2328794" y="2932250"/>
                  <a:pt x="2311400" y="2933700"/>
                </a:cubicBezTo>
                <a:cubicBezTo>
                  <a:pt x="2226920" y="2940740"/>
                  <a:pt x="2142067" y="2942167"/>
                  <a:pt x="2057400" y="2946400"/>
                </a:cubicBezTo>
                <a:cubicBezTo>
                  <a:pt x="2044700" y="2950633"/>
                  <a:pt x="2032215" y="2955578"/>
                  <a:pt x="2019300" y="2959100"/>
                </a:cubicBezTo>
                <a:cubicBezTo>
                  <a:pt x="1985621" y="2968285"/>
                  <a:pt x="1917700" y="2984500"/>
                  <a:pt x="1917700" y="2984500"/>
                </a:cubicBezTo>
                <a:cubicBezTo>
                  <a:pt x="1905000" y="2997200"/>
                  <a:pt x="1894544" y="3012637"/>
                  <a:pt x="1879600" y="3022600"/>
                </a:cubicBezTo>
                <a:cubicBezTo>
                  <a:pt x="1866442" y="3031372"/>
                  <a:pt x="1800377" y="3044371"/>
                  <a:pt x="1790700" y="3048000"/>
                </a:cubicBezTo>
                <a:cubicBezTo>
                  <a:pt x="1772973" y="3054647"/>
                  <a:pt x="1757861" y="3067413"/>
                  <a:pt x="1739900" y="3073400"/>
                </a:cubicBezTo>
                <a:cubicBezTo>
                  <a:pt x="1719422" y="3080226"/>
                  <a:pt x="1697155" y="3080170"/>
                  <a:pt x="1676400" y="3086100"/>
                </a:cubicBezTo>
                <a:cubicBezTo>
                  <a:pt x="1429883" y="3156534"/>
                  <a:pt x="1640263" y="3091469"/>
                  <a:pt x="1524000" y="3149600"/>
                </a:cubicBezTo>
                <a:cubicBezTo>
                  <a:pt x="1487055" y="3168072"/>
                  <a:pt x="1475791" y="3158724"/>
                  <a:pt x="1435100" y="3175000"/>
                </a:cubicBezTo>
                <a:cubicBezTo>
                  <a:pt x="1408733" y="3185547"/>
                  <a:pt x="1386042" y="3204749"/>
                  <a:pt x="1358900" y="3213100"/>
                </a:cubicBezTo>
                <a:cubicBezTo>
                  <a:pt x="1330290" y="3221903"/>
                  <a:pt x="1299633" y="3221567"/>
                  <a:pt x="1270000" y="3225800"/>
                </a:cubicBezTo>
                <a:cubicBezTo>
                  <a:pt x="1178649" y="3256250"/>
                  <a:pt x="1292728" y="3219306"/>
                  <a:pt x="1181100" y="3251200"/>
                </a:cubicBezTo>
                <a:cubicBezTo>
                  <a:pt x="1168228" y="3254878"/>
                  <a:pt x="1155915" y="3260378"/>
                  <a:pt x="1143000" y="3263900"/>
                </a:cubicBezTo>
                <a:cubicBezTo>
                  <a:pt x="1109321" y="3273085"/>
                  <a:pt x="1074518" y="3278261"/>
                  <a:pt x="1041400" y="3289300"/>
                </a:cubicBezTo>
                <a:cubicBezTo>
                  <a:pt x="1028700" y="3293533"/>
                  <a:pt x="1016122" y="3298153"/>
                  <a:pt x="1003300" y="3302000"/>
                </a:cubicBezTo>
                <a:cubicBezTo>
                  <a:pt x="973781" y="3310856"/>
                  <a:pt x="943816" y="3318207"/>
                  <a:pt x="914400" y="3327400"/>
                </a:cubicBezTo>
                <a:cubicBezTo>
                  <a:pt x="876067" y="3339379"/>
                  <a:pt x="838200" y="3352800"/>
                  <a:pt x="800100" y="3365500"/>
                </a:cubicBezTo>
                <a:lnTo>
                  <a:pt x="762000" y="3378200"/>
                </a:lnTo>
                <a:cubicBezTo>
                  <a:pt x="757767" y="3390900"/>
                  <a:pt x="755287" y="3404326"/>
                  <a:pt x="749300" y="3416300"/>
                </a:cubicBezTo>
                <a:cubicBezTo>
                  <a:pt x="742474" y="3429952"/>
                  <a:pt x="728389" y="3439811"/>
                  <a:pt x="723900" y="3454400"/>
                </a:cubicBezTo>
                <a:cubicBezTo>
                  <a:pt x="711204" y="3495663"/>
                  <a:pt x="712152" y="3540444"/>
                  <a:pt x="698500" y="3581400"/>
                </a:cubicBezTo>
                <a:cubicBezTo>
                  <a:pt x="694267" y="3594100"/>
                  <a:pt x="694163" y="3609047"/>
                  <a:pt x="685800" y="3619500"/>
                </a:cubicBezTo>
                <a:cubicBezTo>
                  <a:pt x="676265" y="3631419"/>
                  <a:pt x="660400" y="3636433"/>
                  <a:pt x="647700" y="3644900"/>
                </a:cubicBezTo>
                <a:cubicBezTo>
                  <a:pt x="639233" y="3657600"/>
                  <a:pt x="634026" y="3673229"/>
                  <a:pt x="622300" y="3683000"/>
                </a:cubicBezTo>
                <a:cubicBezTo>
                  <a:pt x="582659" y="3716034"/>
                  <a:pt x="573103" y="3701248"/>
                  <a:pt x="533400" y="3721100"/>
                </a:cubicBezTo>
                <a:cubicBezTo>
                  <a:pt x="519748" y="3727926"/>
                  <a:pt x="508000" y="3738033"/>
                  <a:pt x="495300" y="3746500"/>
                </a:cubicBezTo>
                <a:cubicBezTo>
                  <a:pt x="474036" y="3831556"/>
                  <a:pt x="503832" y="3777411"/>
                  <a:pt x="419100" y="3810000"/>
                </a:cubicBezTo>
                <a:cubicBezTo>
                  <a:pt x="383760" y="3823592"/>
                  <a:pt x="353421" y="3848826"/>
                  <a:pt x="317500" y="3860800"/>
                </a:cubicBezTo>
                <a:cubicBezTo>
                  <a:pt x="201895" y="3899335"/>
                  <a:pt x="384479" y="3840224"/>
                  <a:pt x="215900" y="3886200"/>
                </a:cubicBezTo>
                <a:cubicBezTo>
                  <a:pt x="190069" y="3893245"/>
                  <a:pt x="165675" y="3905106"/>
                  <a:pt x="139700" y="3911600"/>
                </a:cubicBezTo>
                <a:cubicBezTo>
                  <a:pt x="122767" y="3915833"/>
                  <a:pt x="105683" y="3919505"/>
                  <a:pt x="88900" y="3924300"/>
                </a:cubicBezTo>
                <a:cubicBezTo>
                  <a:pt x="76028" y="3927978"/>
                  <a:pt x="64052" y="3935107"/>
                  <a:pt x="50800" y="3937000"/>
                </a:cubicBezTo>
                <a:cubicBezTo>
                  <a:pt x="34037" y="3939395"/>
                  <a:pt x="16933" y="3937000"/>
                  <a:pt x="0" y="3937000"/>
                </a:cubicBezTo>
              </a:path>
            </a:pathLst>
          </a:custGeom>
          <a:noFill/>
          <a:ln w="889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895389" y="4027526"/>
            <a:ext cx="2096211" cy="131081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 has a Hamiltonian path if and only if </a:t>
            </a:r>
            <a:r>
              <a:rPr lang="en-US" dirty="0" err="1" smtClean="0">
                <a:solidFill>
                  <a:schemeClr val="bg1"/>
                </a:solidFill>
              </a:rPr>
              <a:t>PathSum</a:t>
            </a:r>
            <a:r>
              <a:rPr lang="en-US" dirty="0" smtClean="0">
                <a:solidFill>
                  <a:schemeClr val="bg1"/>
                </a:solidFill>
              </a:rPr>
              <a:t> has a solution of cost n(n+2)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4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Facility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We have two types of agents : </a:t>
            </a:r>
            <a:r>
              <a:rPr lang="en-US" sz="2800" dirty="0" smtClean="0">
                <a:solidFill>
                  <a:srgbClr val="FF0000"/>
                </a:solidFill>
              </a:rPr>
              <a:t>clients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facilities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Given an initial location of clients and facilities we want to </a:t>
            </a:r>
            <a:r>
              <a:rPr lang="en-US" sz="2800" dirty="0" smtClean="0">
                <a:solidFill>
                  <a:srgbClr val="FF0000"/>
                </a:solidFill>
              </a:rPr>
              <a:t>minimize the maximum movement </a:t>
            </a:r>
            <a:r>
              <a:rPr lang="en-US" sz="2800" dirty="0" smtClean="0"/>
              <a:t>needed for any agent in arriving at a final configuration such that every client is co-located with some facility.</a:t>
            </a:r>
          </a:p>
          <a:p>
            <a:r>
              <a:rPr lang="en-US" sz="2800" dirty="0" smtClean="0"/>
              <a:t>Simple </a:t>
            </a:r>
            <a:r>
              <a:rPr lang="en-US" sz="2800" dirty="0" smtClean="0">
                <a:solidFill>
                  <a:srgbClr val="FF0000"/>
                </a:solidFill>
              </a:rPr>
              <a:t>2-approximation</a:t>
            </a:r>
            <a:r>
              <a:rPr lang="en-US" sz="2800" dirty="0" smtClean="0"/>
              <a:t> : Do not move the facilities. Just move each client to his closest facility. [</a:t>
            </a:r>
            <a:r>
              <a:rPr lang="en-US" sz="2800" dirty="0" err="1" smtClean="0"/>
              <a:t>Demaine</a:t>
            </a:r>
            <a:r>
              <a:rPr lang="en-US" sz="2800" dirty="0" smtClean="0"/>
              <a:t> et al. SODA 07]</a:t>
            </a:r>
          </a:p>
          <a:p>
            <a:r>
              <a:rPr lang="en-US" sz="2800" dirty="0" smtClean="0"/>
              <a:t>Surprisingly this bound is also tight !! [</a:t>
            </a:r>
            <a:r>
              <a:rPr lang="en-US" sz="2800" dirty="0" err="1" smtClean="0"/>
              <a:t>Friggstad</a:t>
            </a:r>
            <a:r>
              <a:rPr lang="en-US" sz="2800" dirty="0" smtClean="0"/>
              <a:t> and </a:t>
            </a:r>
            <a:r>
              <a:rPr lang="en-US" sz="2800" dirty="0" err="1" smtClean="0"/>
              <a:t>Salvatipour</a:t>
            </a:r>
            <a:r>
              <a:rPr lang="en-US" sz="2800" dirty="0" smtClean="0"/>
              <a:t> FOCS 08]</a:t>
            </a:r>
          </a:p>
          <a:p>
            <a:r>
              <a:rPr lang="en-US" sz="2800" dirty="0" smtClean="0"/>
              <a:t>Proof on next slide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797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smtClean="0"/>
                  <a:t>No (</a:t>
                </a:r>
                <a14:m>
                  <m:oMath xmlns:m="http://schemas.openxmlformats.org/officeDocument/2006/math">
                    <m:r>
                      <a:rPr lang="en-US" sz="3400" b="0" i="1" smtClean="0">
                        <a:latin typeface="Cambria Math"/>
                      </a:rPr>
                      <m:t>2−</m:t>
                    </m:r>
                    <m:r>
                      <m:rPr>
                        <m:sty m:val="p"/>
                      </m:rPr>
                      <a:rPr lang="en-US" sz="3400" b="0" i="1" smtClean="0">
                        <a:latin typeface="Cambria Math"/>
                      </a:rPr>
                      <m:t>ϵ</m:t>
                    </m:r>
                  </m:oMath>
                </a14:m>
                <a:r>
                  <a:rPr lang="en-US" sz="3400" dirty="0" smtClean="0"/>
                  <a:t>) approximation for minimizing max. movement unless P=NP</a:t>
                </a:r>
                <a:endParaRPr lang="en-US" sz="3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778" t="-6383" r="-3111" b="-17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438400" y="1752600"/>
            <a:ext cx="990600" cy="2895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1100" y="4776923"/>
                <a:ext cx="1219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𝑉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𝐺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100" y="4776923"/>
                <a:ext cx="12192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24100" y="3749644"/>
                <a:ext cx="1219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3749644"/>
                <a:ext cx="1219200" cy="10772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24100" y="2123182"/>
                <a:ext cx="1219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2123182"/>
                <a:ext cx="1219200" cy="107721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4600" y="1752600"/>
                <a:ext cx="838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752600"/>
                <a:ext cx="838200" cy="107721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2887980" y="282981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82900" y="32080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0520" y="36017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8200" y="1805940"/>
            <a:ext cx="990600" cy="2895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0100" y="4776923"/>
                <a:ext cx="1219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/>
                        </a:rPr>
                        <m:t>𝐸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i="1" dirty="0" smtClean="0">
                          <a:latin typeface="Cambria Math"/>
                        </a:rPr>
                        <m:t>𝐺</m:t>
                      </m:r>
                      <m:r>
                        <a:rPr lang="en-US" sz="32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4776923"/>
                <a:ext cx="1219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90600" y="1826002"/>
                <a:ext cx="838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826002"/>
                <a:ext cx="838200" cy="10772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4400" y="2205386"/>
                <a:ext cx="838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205386"/>
                <a:ext cx="838200" cy="107721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1287780" y="2926596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300480" y="328260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275080" y="36474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6920" y="3749644"/>
                <a:ext cx="1219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0" y="3749644"/>
                <a:ext cx="1219200" cy="10772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1600200" y="2694940"/>
            <a:ext cx="1219200" cy="558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0200" y="2205386"/>
            <a:ext cx="1066800" cy="4666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600200" y="2921258"/>
            <a:ext cx="1219200" cy="11935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2" idx="2"/>
          </p:cNvCxnSpPr>
          <p:nvPr/>
        </p:nvCxnSpPr>
        <p:spPr>
          <a:xfrm flipV="1">
            <a:off x="1676400" y="3647440"/>
            <a:ext cx="1214120" cy="4209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724400" y="1752600"/>
            <a:ext cx="990600" cy="2895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543300" y="2549315"/>
            <a:ext cx="1104900" cy="120032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Complete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Bipartite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Grap</a:t>
            </a:r>
            <a:r>
              <a:rPr lang="en-US" dirty="0">
                <a:solidFill>
                  <a:srgbClr val="00B050"/>
                </a:solidFill>
              </a:rPr>
              <a:t>h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24400" y="2205386"/>
                <a:ext cx="838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205386"/>
                <a:ext cx="838200" cy="107721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62500" y="1752600"/>
                <a:ext cx="76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1752600"/>
                <a:ext cx="762000" cy="10772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72660" y="3749644"/>
                <a:ext cx="8382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660" y="3749644"/>
                <a:ext cx="838200" cy="107721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/>
          <p:cNvSpPr/>
          <p:nvPr/>
        </p:nvSpPr>
        <p:spPr>
          <a:xfrm>
            <a:off x="5100320" y="29032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097780" y="323688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15560" y="360172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172200" y="2560728"/>
            <a:ext cx="2514600" cy="8460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511799" y="4751523"/>
            <a:ext cx="3251201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G has a Vertex Cover of size k if and only if there is a solution with maximum movement 1</a:t>
            </a:r>
            <a:endParaRPr 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72200" y="2565948"/>
                <a:ext cx="3048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Facilities =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m:rPr>
                        <m:lit/>
                      </m:rP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Clients =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𝐸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𝐺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65948"/>
                <a:ext cx="3048000" cy="646331"/>
              </a:xfrm>
              <a:prstGeom prst="rect">
                <a:avLst/>
              </a:prstGeom>
              <a:blipFill rotWithShape="1">
                <a:blip r:embed="rId14"/>
                <a:stretch>
                  <a:fillRect l="-180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950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Rajesh</a:t>
            </a:r>
            <a:r>
              <a:rPr lang="en-US" sz="2400" dirty="0" smtClean="0"/>
              <a:t> – present the framework of movement problems introduced by </a:t>
            </a:r>
            <a:r>
              <a:rPr lang="en-US" sz="2400" dirty="0" err="1" smtClean="0"/>
              <a:t>Demaine</a:t>
            </a:r>
            <a:r>
              <a:rPr lang="en-US" sz="2400" dirty="0" smtClean="0"/>
              <a:t> et al. [SODA 07] and show that various </a:t>
            </a:r>
            <a:r>
              <a:rPr lang="en-US" sz="2400" dirty="0" err="1" smtClean="0"/>
              <a:t>polytime</a:t>
            </a:r>
            <a:r>
              <a:rPr lang="en-US" sz="2400" dirty="0"/>
              <a:t> </a:t>
            </a:r>
            <a:r>
              <a:rPr lang="en-US" sz="2400" dirty="0" smtClean="0"/>
              <a:t>solvable problems become hard if we allow movement.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Vahid</a:t>
            </a:r>
            <a:r>
              <a:rPr lang="en-US" sz="2400" dirty="0" smtClean="0"/>
              <a:t> – present some results we obtained in our project in the framework of </a:t>
            </a:r>
            <a:r>
              <a:rPr lang="en-US" sz="2400" dirty="0" err="1" smtClean="0"/>
              <a:t>Demaine</a:t>
            </a:r>
            <a:r>
              <a:rPr lang="en-US" sz="2400" dirty="0" smtClean="0"/>
              <a:t> et al. [SODA 07]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Reza</a:t>
            </a:r>
            <a:r>
              <a:rPr lang="en-US" sz="2400" dirty="0" smtClean="0"/>
              <a:t> – define a new model of Firefighter problems and present some new results in that framework.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65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– Movement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 smtClean="0"/>
              <a:t>Various real-life scenarios involve planning the coordinated  motion of mobile agents in order to achieve certain tasks.</a:t>
            </a:r>
          </a:p>
          <a:p>
            <a:r>
              <a:rPr lang="en-US" sz="2400" dirty="0" smtClean="0"/>
              <a:t>Examples are firefighters responding to fires, SWAT teams responding to emergency situations, etc.</a:t>
            </a:r>
          </a:p>
          <a:p>
            <a:r>
              <a:rPr lang="en-US" sz="2400" dirty="0" smtClean="0"/>
              <a:t>In real-life the number of mobile agents is quite small and they have to move in a vast terrain.</a:t>
            </a:r>
          </a:p>
          <a:p>
            <a:r>
              <a:rPr lang="en-US" sz="2400" dirty="0" smtClean="0"/>
              <a:t>We desire the most efficient way to plan the motion of the agents in order to achieve our goals.</a:t>
            </a:r>
          </a:p>
          <a:p>
            <a:r>
              <a:rPr lang="en-US" sz="2400" dirty="0" smtClean="0"/>
              <a:t>Efficiency can be measured in various parameters : time taken, energy spent, etc.</a:t>
            </a:r>
            <a:endParaRPr lang="en-US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833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Firefighters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155" y="1600200"/>
            <a:ext cx="6025690" cy="4525963"/>
          </a:xfrm>
        </p:spPr>
      </p:pic>
    </p:spTree>
    <p:extLst>
      <p:ext uri="{BB962C8B-B14F-4D97-AF65-F5344CB8AC3E}">
        <p14:creationId xmlns:p14="http://schemas.microsoft.com/office/powerpoint/2010/main" val="20005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Consider a group of firefighters responding to a fire where each firefighter has a fixed initial position.</a:t>
            </a:r>
          </a:p>
          <a:p>
            <a:r>
              <a:rPr lang="en-US" sz="2400" dirty="0" smtClean="0"/>
              <a:t>We assume each firefighter has a walkie-talkie and they must communicate with all others to fight the fire effectively.</a:t>
            </a:r>
          </a:p>
          <a:p>
            <a:r>
              <a:rPr lang="en-US" sz="2400" dirty="0" smtClean="0"/>
              <a:t>Hence we need the firefighters to induce a connected graph, i.e., each one has a route to communicate with everybody else.</a:t>
            </a:r>
          </a:p>
          <a:p>
            <a:r>
              <a:rPr lang="en-US" sz="2400" dirty="0" smtClean="0"/>
              <a:t>We want to minimize the time required for the firefighters to form a connected graph, i.e., minimize the maximum movement needed for the firefighters to induce a connected graph assuming that each firefighter has constant speed.</a:t>
            </a:r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Firefighters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90600"/>
          </a:xfrm>
        </p:spPr>
        <p:txBody>
          <a:bodyPr/>
          <a:lstStyle/>
          <a:p>
            <a:r>
              <a:rPr lang="en-US" dirty="0" smtClean="0"/>
              <a:t>General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previous slide asks us to </a:t>
            </a:r>
            <a:r>
              <a:rPr lang="en-US" sz="2400" dirty="0" smtClean="0">
                <a:solidFill>
                  <a:srgbClr val="FF0000"/>
                </a:solidFill>
              </a:rPr>
              <a:t>minimize the maximum movement</a:t>
            </a:r>
            <a:r>
              <a:rPr lang="en-US" sz="2400" dirty="0" smtClean="0"/>
              <a:t> of firefighters to </a:t>
            </a:r>
            <a:r>
              <a:rPr lang="en-US" sz="2400" dirty="0" smtClean="0">
                <a:solidFill>
                  <a:srgbClr val="00B050"/>
                </a:solidFill>
              </a:rPr>
              <a:t>induce a connected graph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“Minimize the maximum movement” is the </a:t>
            </a:r>
            <a:r>
              <a:rPr lang="en-US" sz="2400" dirty="0" smtClean="0">
                <a:solidFill>
                  <a:srgbClr val="FF0000"/>
                </a:solidFill>
              </a:rPr>
              <a:t>efficiency criterion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can look at other efficiency criteria like “minimize the total movement” (which is related to average consumption) or “minimize the number of agents which need to move”.</a:t>
            </a:r>
          </a:p>
          <a:p>
            <a:r>
              <a:rPr lang="en-US" sz="2400" dirty="0" smtClean="0"/>
              <a:t>“Induce a connected graph” is the </a:t>
            </a:r>
            <a:r>
              <a:rPr lang="en-US" sz="2400" dirty="0" smtClean="0">
                <a:solidFill>
                  <a:srgbClr val="00B050"/>
                </a:solidFill>
              </a:rPr>
              <a:t>property</a:t>
            </a:r>
            <a:r>
              <a:rPr lang="en-US" sz="2400" dirty="0" smtClean="0"/>
              <a:t> we desire the agents to have in final configuration.</a:t>
            </a:r>
          </a:p>
          <a:p>
            <a:r>
              <a:rPr lang="en-US" sz="2400" dirty="0" smtClean="0"/>
              <a:t>We can desire other properties like “induce an independent set”, “graph induced by agents has directed connectivity from each vertex to some root” or “induced graph has a perfect matching”.</a:t>
            </a:r>
          </a:p>
          <a:p>
            <a:r>
              <a:rPr lang="en-US" sz="2400" dirty="0" smtClean="0"/>
              <a:t>This framework was introduced by </a:t>
            </a:r>
            <a:r>
              <a:rPr lang="en-US" sz="2400" dirty="0" err="1" smtClean="0"/>
              <a:t>Demaine</a:t>
            </a:r>
            <a:r>
              <a:rPr lang="en-US" sz="2400" dirty="0" smtClean="0"/>
              <a:t> et al. [SODA 07]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709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Results of </a:t>
            </a:r>
            <a:r>
              <a:rPr lang="en-US" sz="2800" dirty="0" err="1" smtClean="0"/>
              <a:t>Demaine</a:t>
            </a:r>
            <a:r>
              <a:rPr lang="en-US" sz="2800" dirty="0" smtClean="0"/>
              <a:t>, </a:t>
            </a:r>
            <a:r>
              <a:rPr lang="en-US" sz="2800" dirty="0" err="1" smtClean="0"/>
              <a:t>Hajiaghayi</a:t>
            </a:r>
            <a:r>
              <a:rPr lang="en-US" sz="2800" dirty="0" smtClean="0"/>
              <a:t>, </a:t>
            </a:r>
            <a:r>
              <a:rPr lang="en-US" sz="2800" dirty="0" err="1" smtClean="0"/>
              <a:t>Mahini</a:t>
            </a:r>
            <a:r>
              <a:rPr lang="en-US" sz="2800" dirty="0" smtClean="0"/>
              <a:t>, </a:t>
            </a:r>
            <a:r>
              <a:rPr lang="en-US" sz="2800" dirty="0" err="1" smtClean="0"/>
              <a:t>Sayedi-Roshkar</a:t>
            </a:r>
            <a:r>
              <a:rPr lang="en-US" sz="2800" dirty="0" smtClean="0"/>
              <a:t>, </a:t>
            </a:r>
            <a:r>
              <a:rPr lang="en-US" sz="2800" dirty="0" err="1" smtClean="0"/>
              <a:t>Oveisgharan</a:t>
            </a:r>
            <a:r>
              <a:rPr lang="en-US" sz="2800" dirty="0" smtClean="0"/>
              <a:t> and </a:t>
            </a:r>
            <a:r>
              <a:rPr lang="en-US" sz="2800" dirty="0" err="1" smtClean="0"/>
              <a:t>Zadimoghaddam</a:t>
            </a:r>
            <a:r>
              <a:rPr lang="en-US" sz="2800" dirty="0" smtClean="0"/>
              <a:t> [SODA 07]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8229600" cy="3279347"/>
          </a:xfrm>
        </p:spPr>
      </p:pic>
      <p:sp>
        <p:nvSpPr>
          <p:cNvPr id="7" name="TextBox 6"/>
          <p:cNvSpPr txBox="1"/>
          <p:nvPr/>
        </p:nvSpPr>
        <p:spPr>
          <a:xfrm>
            <a:off x="838200" y="5572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Constant-factor</a:t>
            </a:r>
            <a:r>
              <a:rPr lang="en-US" dirty="0" smtClean="0"/>
              <a:t> approximations were given for </a:t>
            </a:r>
            <a:r>
              <a:rPr lang="en-US" dirty="0" err="1" smtClean="0"/>
              <a:t>ConMax</a:t>
            </a:r>
            <a:r>
              <a:rPr lang="en-US" dirty="0" smtClean="0"/>
              <a:t> and </a:t>
            </a:r>
            <a:r>
              <a:rPr lang="en-US" dirty="0" err="1" smtClean="0"/>
              <a:t>PathMax</a:t>
            </a:r>
            <a:r>
              <a:rPr lang="en-US" dirty="0" smtClean="0"/>
              <a:t> (and some other problems) by Berman, </a:t>
            </a:r>
            <a:r>
              <a:rPr lang="en-US" dirty="0" err="1" smtClean="0"/>
              <a:t>Demaine</a:t>
            </a:r>
            <a:r>
              <a:rPr lang="en-US" dirty="0" smtClean="0"/>
              <a:t> and </a:t>
            </a:r>
            <a:r>
              <a:rPr lang="en-US" dirty="0" err="1" smtClean="0"/>
              <a:t>Zadimoghaddam</a:t>
            </a:r>
            <a:r>
              <a:rPr lang="en-US" dirty="0" smtClean="0"/>
              <a:t> [APPROX 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5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Movement makes the problems difficult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53" y="16002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Consider the problem </a:t>
            </a:r>
            <a:r>
              <a:rPr lang="en-US" sz="2400" dirty="0" err="1" smtClean="0"/>
              <a:t>ConMax</a:t>
            </a:r>
            <a:r>
              <a:rPr lang="en-US" sz="2400" dirty="0" smtClean="0"/>
              <a:t>. Just checking if a given set of agents induces a connected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is </a:t>
            </a:r>
            <a:r>
              <a:rPr lang="en-US" sz="2400" dirty="0" err="1" smtClean="0">
                <a:solidFill>
                  <a:srgbClr val="FF0000"/>
                </a:solidFill>
              </a:rPr>
              <a:t>polytime</a:t>
            </a:r>
            <a:r>
              <a:rPr lang="en-US" sz="2400" dirty="0" smtClean="0"/>
              <a:t> solvable.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Take-home Message</a:t>
            </a:r>
            <a:r>
              <a:rPr lang="en-US" sz="2400" dirty="0" smtClean="0"/>
              <a:t>:</a:t>
            </a:r>
          </a:p>
          <a:p>
            <a:pPr marL="0" indent="0" algn="ctr">
              <a:buNone/>
            </a:pPr>
            <a:r>
              <a:rPr lang="en-US" sz="2400" dirty="0" smtClean="0"/>
              <a:t>Allowing the movement of agents makes the problems computationally hard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Theorem : </a:t>
            </a:r>
            <a:r>
              <a:rPr lang="en-US" sz="2400" dirty="0" err="1" smtClean="0"/>
              <a:t>ConMax</a:t>
            </a:r>
            <a:r>
              <a:rPr lang="en-US" sz="2400" dirty="0" smtClean="0"/>
              <a:t> is NP-complete (even to approximate better than factor 2).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Proof : </a:t>
            </a:r>
            <a:r>
              <a:rPr lang="en-US" sz="2400" dirty="0" smtClean="0"/>
              <a:t>On next slide.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9953" y="2925762"/>
            <a:ext cx="8077200" cy="17986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</a:rPr>
              <a:t>ConMax</a:t>
            </a:r>
            <a:r>
              <a:rPr lang="en-US" sz="3200" dirty="0" smtClean="0">
                <a:solidFill>
                  <a:srgbClr val="00B050"/>
                </a:solidFill>
              </a:rPr>
              <a:t> is NP-complete (even to approximate better than 2)</a:t>
            </a:r>
            <a:endParaRPr 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51037"/>
                <a:ext cx="8229600" cy="467836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Consider an instance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𝐺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=(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of Hamiltonian Path.</a:t>
                </a:r>
              </a:p>
              <a:p>
                <a:r>
                  <a:rPr lang="en-US" sz="2400" dirty="0" smtClean="0"/>
                  <a:t>First split each edge into a path of length 3.</a:t>
                </a:r>
              </a:p>
              <a:p>
                <a:r>
                  <a:rPr lang="en-US" sz="2400" dirty="0" smtClean="0"/>
                  <a:t>Attach a leaf to each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. </a:t>
                </a:r>
              </a:p>
              <a:p>
                <a:r>
                  <a:rPr lang="en-US" sz="2400" dirty="0" smtClean="0"/>
                  <a:t>Place 2 agents on each vertex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sz="2400" dirty="0" smtClean="0"/>
                  <a:t> and 1 agent on each leaf.</a:t>
                </a:r>
              </a:p>
              <a:p>
                <a:r>
                  <a:rPr lang="en-US" sz="2400" dirty="0" smtClean="0"/>
                  <a:t>Consider this instance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𝐺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’</m:t>
                    </m:r>
                  </m:oMath>
                </a14:m>
                <a:r>
                  <a:rPr lang="en-US" sz="2400" dirty="0" smtClean="0"/>
                  <a:t> of </a:t>
                </a:r>
                <a:r>
                  <a:rPr lang="en-US" sz="2400" dirty="0" err="1" smtClean="0"/>
                  <a:t>ConMax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We claim that cost of </a:t>
                </a:r>
                <a:r>
                  <a:rPr lang="en-US" sz="2400" dirty="0" err="1" smtClean="0"/>
                  <a:t>ConMax</a:t>
                </a:r>
                <a:r>
                  <a:rPr lang="en-US" sz="2400" dirty="0" smtClean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𝐺</m:t>
                    </m:r>
                    <m:r>
                      <a:rPr lang="en-US" sz="2400" i="1" dirty="0" smtClean="0">
                        <a:latin typeface="Cambria Math"/>
                      </a:rPr>
                      <m:t>’</m:t>
                    </m:r>
                  </m:oMath>
                </a14:m>
                <a:r>
                  <a:rPr lang="en-US" sz="2400" dirty="0" smtClean="0"/>
                  <a:t> is 1 if and only 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sz="2400" dirty="0" smtClean="0"/>
                  <a:t> has a Hamiltonian path.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51037"/>
                <a:ext cx="8229600" cy="4678363"/>
              </a:xfrm>
              <a:blipFill rotWithShape="1">
                <a:blip r:embed="rId2"/>
                <a:stretch>
                  <a:fillRect l="-963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6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RAJESH@OWKWMKNFUVWZY553" val="423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1196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On (In)Tractability of Movement Problems</vt:lpstr>
      <vt:lpstr>Outline of our presentation</vt:lpstr>
      <vt:lpstr>Introduction – Movement Problems</vt:lpstr>
      <vt:lpstr>Example – Firefighters</vt:lpstr>
      <vt:lpstr>Example – Firefighters</vt:lpstr>
      <vt:lpstr>General Framework</vt:lpstr>
      <vt:lpstr>Results of Demaine, Hajiaghayi, Mahini, Sayedi-Roshkar, Oveisgharan and Zadimoghaddam [SODA 07]</vt:lpstr>
      <vt:lpstr>Movement makes the problems difficult </vt:lpstr>
      <vt:lpstr>ConMax is NP-complete (even to approximate better than 2)</vt:lpstr>
      <vt:lpstr>ConMax is NP-complete (even to approximate better than 2)</vt:lpstr>
      <vt:lpstr>ConMax is NP-complete (even to approximate better than 2)</vt:lpstr>
      <vt:lpstr>PathMax is NP-hard</vt:lpstr>
      <vt:lpstr>PathSum is NP-hard</vt:lpstr>
      <vt:lpstr>Mobile Facility Location</vt:lpstr>
      <vt:lpstr>No (2-ϵ) approximation for minimizing max. movement unless P=NP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(In)Tractability of Movement Problems</dc:title>
  <dc:creator>Rajesh</dc:creator>
  <cp:lastModifiedBy>hajiagha</cp:lastModifiedBy>
  <cp:revision>57</cp:revision>
  <dcterms:created xsi:type="dcterms:W3CDTF">2011-11-29T22:10:24Z</dcterms:created>
  <dcterms:modified xsi:type="dcterms:W3CDTF">2011-12-07T17:50:10Z</dcterms:modified>
</cp:coreProperties>
</file>