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5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D42"/>
    <a:srgbClr val="EDF2F4"/>
    <a:srgbClr val="8D99AE"/>
    <a:srgbClr val="EAE2B7"/>
    <a:srgbClr val="00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>
        <p:scale>
          <a:sx n="45" d="100"/>
          <a:sy n="45" d="100"/>
        </p:scale>
        <p:origin x="568" y="-4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6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0189-BF22-5045-A9FB-ED523E333CE4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6A0D-838F-094C-AB18-EF956132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34" Type="http://schemas.openxmlformats.org/officeDocument/2006/relationships/image" Target="../media/image3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1.wdp"/><Relationship Id="rId32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5">
            <a:extLst>
              <a:ext uri="{FF2B5EF4-FFF2-40B4-BE49-F238E27FC236}">
                <a16:creationId xmlns:a16="http://schemas.microsoft.com/office/drawing/2014/main" id="{C1DEB725-E7DD-4607-A1FD-D5DB8C862D2E}"/>
              </a:ext>
            </a:extLst>
          </p:cNvPr>
          <p:cNvSpPr/>
          <p:nvPr/>
        </p:nvSpPr>
        <p:spPr>
          <a:xfrm>
            <a:off x="93230" y="31402279"/>
            <a:ext cx="21670546" cy="1402359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3A495C8-B270-D5E3-F183-8912ED1F8852}"/>
              </a:ext>
            </a:extLst>
          </p:cNvPr>
          <p:cNvSpPr/>
          <p:nvPr/>
        </p:nvSpPr>
        <p:spPr>
          <a:xfrm>
            <a:off x="5543369" y="26344925"/>
            <a:ext cx="16225884" cy="4768318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C51DD51-F002-34A3-6B1B-DF67244792B3}"/>
              </a:ext>
            </a:extLst>
          </p:cNvPr>
          <p:cNvSpPr/>
          <p:nvPr/>
        </p:nvSpPr>
        <p:spPr>
          <a:xfrm>
            <a:off x="102950" y="26344926"/>
            <a:ext cx="5294548" cy="4804384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4AB717A-0FC5-45ED-7BEF-7680A4D554B4}"/>
              </a:ext>
            </a:extLst>
          </p:cNvPr>
          <p:cNvSpPr/>
          <p:nvPr/>
        </p:nvSpPr>
        <p:spPr>
          <a:xfrm>
            <a:off x="99656" y="2825498"/>
            <a:ext cx="10742286" cy="6194419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BEBEBF1-1D78-AD80-6470-45BB8A9BAB59}"/>
              </a:ext>
            </a:extLst>
          </p:cNvPr>
          <p:cNvSpPr/>
          <p:nvPr/>
        </p:nvSpPr>
        <p:spPr>
          <a:xfrm>
            <a:off x="11043506" y="2825177"/>
            <a:ext cx="10714518" cy="6194419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7BE5A0A-3CED-49C3-A2CB-2381E309A404}"/>
              </a:ext>
            </a:extLst>
          </p:cNvPr>
          <p:cNvSpPr/>
          <p:nvPr/>
        </p:nvSpPr>
        <p:spPr>
          <a:xfrm>
            <a:off x="11026967" y="20969695"/>
            <a:ext cx="10742286" cy="5069942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31A90C7-3FEE-9333-63D1-D9A273F035E7}"/>
              </a:ext>
            </a:extLst>
          </p:cNvPr>
          <p:cNvSpPr/>
          <p:nvPr/>
        </p:nvSpPr>
        <p:spPr>
          <a:xfrm>
            <a:off x="99656" y="20962030"/>
            <a:ext cx="10742285" cy="5093405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17642C1-B139-931B-7D8B-C96927ADB15D}"/>
              </a:ext>
            </a:extLst>
          </p:cNvPr>
          <p:cNvSpPr/>
          <p:nvPr/>
        </p:nvSpPr>
        <p:spPr>
          <a:xfrm>
            <a:off x="99657" y="14864663"/>
            <a:ext cx="21670547" cy="5844160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108AED4-3D67-2DC3-63BE-079E1E6E250F}"/>
              </a:ext>
            </a:extLst>
          </p:cNvPr>
          <p:cNvSpPr/>
          <p:nvPr/>
        </p:nvSpPr>
        <p:spPr>
          <a:xfrm>
            <a:off x="90233" y="9258654"/>
            <a:ext cx="21670547" cy="5304683"/>
          </a:xfrm>
          <a:prstGeom prst="rect">
            <a:avLst/>
          </a:prstGeom>
          <a:solidFill>
            <a:srgbClr val="EDF2F4"/>
          </a:solidFill>
          <a:ln w="31750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F8116-A673-7BB6-D612-CDFC38842B26}"/>
              </a:ext>
            </a:extLst>
          </p:cNvPr>
          <p:cNvSpPr/>
          <p:nvPr/>
        </p:nvSpPr>
        <p:spPr>
          <a:xfrm>
            <a:off x="0" y="1"/>
            <a:ext cx="21945599" cy="2541522"/>
          </a:xfrm>
          <a:prstGeom prst="rect">
            <a:avLst/>
          </a:prstGeom>
          <a:solidFill>
            <a:srgbClr val="2B2D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39" dirty="0">
                <a:solidFill>
                  <a:schemeClr val="bg1"/>
                </a:solidFill>
              </a:rPr>
              <a:t>For Human Ears Only: Preventing Automated Monitoring on Voice Data</a:t>
            </a:r>
          </a:p>
          <a:p>
            <a:pPr algn="ctr"/>
            <a:r>
              <a:rPr lang="en-US" sz="4513" dirty="0" err="1">
                <a:solidFill>
                  <a:schemeClr val="bg1"/>
                </a:solidFill>
              </a:rPr>
              <a:t>Irtaza</a:t>
            </a:r>
            <a:r>
              <a:rPr lang="en-US" sz="4513" dirty="0">
                <a:solidFill>
                  <a:schemeClr val="bg1"/>
                </a:solidFill>
              </a:rPr>
              <a:t> Shahid, Nirupam Roy</a:t>
            </a:r>
          </a:p>
          <a:p>
            <a:pPr algn="ctr"/>
            <a:r>
              <a:rPr lang="en-US" sz="4513" dirty="0">
                <a:solidFill>
                  <a:schemeClr val="bg1"/>
                </a:solidFill>
              </a:rPr>
              <a:t>University of Maryland, College Park</a:t>
            </a:r>
            <a:endParaRPr lang="en-US" sz="6770" dirty="0">
              <a:solidFill>
                <a:schemeClr val="bg1"/>
              </a:solidFill>
            </a:endParaRPr>
          </a:p>
        </p:txBody>
      </p:sp>
      <p:pic>
        <p:nvPicPr>
          <p:cNvPr id="99" name="Picture 2" descr="AI Is Not Similar To Human Intelligence. Thinking So Could Be Dangerous">
            <a:extLst>
              <a:ext uri="{FF2B5EF4-FFF2-40B4-BE49-F238E27FC236}">
                <a16:creationId xmlns:a16="http://schemas.microsoft.com/office/drawing/2014/main" id="{0B6005E9-F673-AAC2-DB92-F4A22578F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2" r="18176"/>
          <a:stretch/>
        </p:blipFill>
        <p:spPr bwMode="auto">
          <a:xfrm>
            <a:off x="18446714" y="22689913"/>
            <a:ext cx="3283602" cy="33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5028AF6-82C9-56BE-3A19-CAD1E8657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7631" y="21244153"/>
            <a:ext cx="7806061" cy="48112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9CEDE7C-5A24-5B7D-8161-969653ED2F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845" y="27625577"/>
            <a:ext cx="4991909" cy="3009141"/>
          </a:xfrm>
          <a:prstGeom prst="rect">
            <a:avLst/>
          </a:prstGeom>
        </p:spPr>
      </p:pic>
      <p:pic>
        <p:nvPicPr>
          <p:cNvPr id="102" name="Picture 10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53315D80-687B-4938-CE1B-115C00A2DC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6608" y="27499971"/>
            <a:ext cx="5153474" cy="3566160"/>
          </a:xfrm>
          <a:prstGeom prst="rect">
            <a:avLst/>
          </a:prstGeom>
        </p:spPr>
      </p:pic>
      <p:pic>
        <p:nvPicPr>
          <p:cNvPr id="103" name="Picture 10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57021060-6C72-608B-47DF-3E62842ED6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8846" y="27499971"/>
            <a:ext cx="5153474" cy="3566160"/>
          </a:xfrm>
          <a:prstGeom prst="rect">
            <a:avLst/>
          </a:prstGeom>
        </p:spPr>
      </p:pic>
      <p:pic>
        <p:nvPicPr>
          <p:cNvPr id="105" name="Picture 2" descr="Crafting The Human Voice - Think">
            <a:extLst>
              <a:ext uri="{FF2B5EF4-FFF2-40B4-BE49-F238E27FC236}">
                <a16:creationId xmlns:a16="http://schemas.microsoft.com/office/drawing/2014/main" id="{66A5014B-CC6F-10FB-FA7B-10F7EC29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6" y="4599875"/>
            <a:ext cx="6256533" cy="40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0D11FFD5-6DE6-C9AF-C523-AAB856FA8D1D}"/>
              </a:ext>
            </a:extLst>
          </p:cNvPr>
          <p:cNvSpPr/>
          <p:nvPr/>
        </p:nvSpPr>
        <p:spPr>
          <a:xfrm>
            <a:off x="6871732" y="4455703"/>
            <a:ext cx="3663570" cy="4216934"/>
          </a:xfrm>
          <a:prstGeom prst="roundRect">
            <a:avLst>
              <a:gd name="adj" fmla="val 3014"/>
            </a:avLst>
          </a:prstGeom>
          <a:solidFill>
            <a:srgbClr val="2B2D42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Speech Content</a:t>
            </a:r>
          </a:p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Speaker Identity</a:t>
            </a:r>
          </a:p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Gender</a:t>
            </a:r>
          </a:p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Geography</a:t>
            </a:r>
          </a:p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Age</a:t>
            </a:r>
          </a:p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Emotional cues</a:t>
            </a:r>
          </a:p>
          <a:p>
            <a:pPr marL="351713" indent="-351713">
              <a:buFont typeface="Arial" panose="020B0604020202020204" pitchFamily="34" charset="0"/>
              <a:buChar char="•"/>
            </a:pPr>
            <a:r>
              <a:rPr lang="en-US" sz="3282" dirty="0">
                <a:solidFill>
                  <a:schemeClr val="bg1"/>
                </a:solidFill>
              </a:rPr>
              <a:t>Health signatures</a:t>
            </a:r>
          </a:p>
        </p:txBody>
      </p:sp>
      <p:pic>
        <p:nvPicPr>
          <p:cNvPr id="107" name="Picture 4" descr="Artificial Intelligence Logo Vector Art, Icons, and Graphics for Free  Download">
            <a:extLst>
              <a:ext uri="{FF2B5EF4-FFF2-40B4-BE49-F238E27FC236}">
                <a16:creationId xmlns:a16="http://schemas.microsoft.com/office/drawing/2014/main" id="{66F6F908-A13A-8877-DC83-C479609A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98" y="4326213"/>
            <a:ext cx="2165768" cy="21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ight Arrow 107">
            <a:extLst>
              <a:ext uri="{FF2B5EF4-FFF2-40B4-BE49-F238E27FC236}">
                <a16:creationId xmlns:a16="http://schemas.microsoft.com/office/drawing/2014/main" id="{0D899C8E-F914-BE38-C16E-DEE417BB1AEB}"/>
              </a:ext>
            </a:extLst>
          </p:cNvPr>
          <p:cNvSpPr/>
          <p:nvPr/>
        </p:nvSpPr>
        <p:spPr>
          <a:xfrm>
            <a:off x="2434914" y="5032206"/>
            <a:ext cx="1086109" cy="7537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sp>
        <p:nvSpPr>
          <p:cNvPr id="109" name="Right Arrow 108">
            <a:extLst>
              <a:ext uri="{FF2B5EF4-FFF2-40B4-BE49-F238E27FC236}">
                <a16:creationId xmlns:a16="http://schemas.microsoft.com/office/drawing/2014/main" id="{ED16626E-5E92-624C-BEDD-F19BB9646336}"/>
              </a:ext>
            </a:extLst>
          </p:cNvPr>
          <p:cNvSpPr/>
          <p:nvPr/>
        </p:nvSpPr>
        <p:spPr>
          <a:xfrm>
            <a:off x="5597573" y="5032206"/>
            <a:ext cx="1069454" cy="7537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A28CB6-CDA7-9452-2053-FE5822BA49CC}"/>
              </a:ext>
            </a:extLst>
          </p:cNvPr>
          <p:cNvGrpSpPr>
            <a:grpSpLocks noChangeAspect="1"/>
          </p:cNvGrpSpPr>
          <p:nvPr/>
        </p:nvGrpSpPr>
        <p:grpSpPr>
          <a:xfrm>
            <a:off x="11473872" y="4793831"/>
            <a:ext cx="5729366" cy="4023253"/>
            <a:chOff x="1580083" y="1704442"/>
            <a:chExt cx="5281576" cy="370880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F737868-E387-B96D-B904-7C235F2E7984}"/>
                </a:ext>
              </a:extLst>
            </p:cNvPr>
            <p:cNvSpPr/>
            <p:nvPr/>
          </p:nvSpPr>
          <p:spPr>
            <a:xfrm>
              <a:off x="1580083" y="1704442"/>
              <a:ext cx="5281576" cy="370880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A825DF01-C5E4-ED8D-3880-0C03040F1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5188" y="4857997"/>
              <a:ext cx="5146158" cy="49837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2D38C93F-5E47-BE78-9D92-BBB43DE15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79" t="25637" r="27611" b="13119"/>
            <a:stretch/>
          </p:blipFill>
          <p:spPr>
            <a:xfrm>
              <a:off x="1645188" y="1766208"/>
              <a:ext cx="5146158" cy="2975087"/>
            </a:xfrm>
            <a:prstGeom prst="rect">
              <a:avLst/>
            </a:prstGeom>
          </p:spPr>
        </p:pic>
        <p:pic>
          <p:nvPicPr>
            <p:cNvPr id="114" name="Picture 4" descr="CNN Logo and symbol, meaning, history ...">
              <a:extLst>
                <a:ext uri="{FF2B5EF4-FFF2-40B4-BE49-F238E27FC236}">
                  <a16:creationId xmlns:a16="http://schemas.microsoft.com/office/drawing/2014/main" id="{88AAAE0C-AA19-539F-6620-64CA719B0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188" y="4028690"/>
              <a:ext cx="1272509" cy="712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C2AD51F-1CF9-3E78-E948-39677F76F3CC}"/>
              </a:ext>
            </a:extLst>
          </p:cNvPr>
          <p:cNvGrpSpPr>
            <a:grpSpLocks noChangeAspect="1"/>
          </p:cNvGrpSpPr>
          <p:nvPr/>
        </p:nvGrpSpPr>
        <p:grpSpPr>
          <a:xfrm>
            <a:off x="15806916" y="3910485"/>
            <a:ext cx="5467640" cy="4219353"/>
            <a:chOff x="2140856" y="791029"/>
            <a:chExt cx="5239657" cy="402045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21C97D8-2076-9743-B118-331A076E956D}"/>
                </a:ext>
              </a:extLst>
            </p:cNvPr>
            <p:cNvSpPr/>
            <p:nvPr/>
          </p:nvSpPr>
          <p:spPr>
            <a:xfrm>
              <a:off x="2140856" y="791029"/>
              <a:ext cx="5239657" cy="402045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 dirty="0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363280E-DBFC-13E1-DB70-7AA4A388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09800" y="4204061"/>
              <a:ext cx="5109059" cy="573029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76706CB9-2F1E-946B-3F59-E4500D65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09800" y="870701"/>
              <a:ext cx="5109059" cy="3363311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7255866-8E5E-469F-F6F3-32C59BD45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947" r="3726" b="9759"/>
            <a:stretch/>
          </p:blipFill>
          <p:spPr>
            <a:xfrm>
              <a:off x="4822804" y="893834"/>
              <a:ext cx="2455818" cy="573029"/>
            </a:xfrm>
            <a:prstGeom prst="rect">
              <a:avLst/>
            </a:prstGeom>
          </p:spPr>
        </p:pic>
      </p:grpSp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A82386A-EE42-7CA2-6869-95BACB5F7F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12222" y="31596647"/>
            <a:ext cx="3879803" cy="1076866"/>
          </a:xfrm>
          <a:prstGeom prst="rect">
            <a:avLst/>
          </a:prstGeom>
        </p:spPr>
      </p:pic>
      <p:pic>
        <p:nvPicPr>
          <p:cNvPr id="7" name="Picture 6" descr="The University of Maryland | A Preeminent Public Research ...">
            <a:extLst>
              <a:ext uri="{FF2B5EF4-FFF2-40B4-BE49-F238E27FC236}">
                <a16:creationId xmlns:a16="http://schemas.microsoft.com/office/drawing/2014/main" id="{52AB9A76-635B-6C21-C3FA-8B8C28647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33455" r="3878" b="34796"/>
          <a:stretch/>
        </p:blipFill>
        <p:spPr bwMode="auto">
          <a:xfrm>
            <a:off x="156313" y="31736328"/>
            <a:ext cx="4725230" cy="8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CA2A36B7-C60C-5BB8-0580-4FC8381CBD49}"/>
              </a:ext>
            </a:extLst>
          </p:cNvPr>
          <p:cNvSpPr txBox="1"/>
          <p:nvPr/>
        </p:nvSpPr>
        <p:spPr>
          <a:xfrm>
            <a:off x="267636" y="2931861"/>
            <a:ext cx="10003839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923" dirty="0">
                <a:solidFill>
                  <a:schemeClr val="bg1"/>
                </a:solidFill>
              </a:rPr>
              <a:t>Over 95% data is transferred digitally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0584AB4-2189-5AF4-A4CD-EFB491097F44}"/>
              </a:ext>
            </a:extLst>
          </p:cNvPr>
          <p:cNvGrpSpPr/>
          <p:nvPr/>
        </p:nvGrpSpPr>
        <p:grpSpPr>
          <a:xfrm>
            <a:off x="335419" y="9601041"/>
            <a:ext cx="21274762" cy="4907393"/>
            <a:chOff x="327024" y="8686317"/>
            <a:chExt cx="20742277" cy="4784566"/>
          </a:xfrm>
        </p:grpSpPr>
        <p:pic>
          <p:nvPicPr>
            <p:cNvPr id="10" name="Picture 14" descr="Cloud server Generic Flat icon | Freepik">
              <a:extLst>
                <a:ext uri="{FF2B5EF4-FFF2-40B4-BE49-F238E27FC236}">
                  <a16:creationId xmlns:a16="http://schemas.microsoft.com/office/drawing/2014/main" id="{BED5D585-1B93-C939-372A-0151DE8AF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0759" y="11357644"/>
              <a:ext cx="1609484" cy="1609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Cell Tower icons for free download | Freepik">
              <a:extLst>
                <a:ext uri="{FF2B5EF4-FFF2-40B4-BE49-F238E27FC236}">
                  <a16:creationId xmlns:a16="http://schemas.microsoft.com/office/drawing/2014/main" id="{86D0E3BF-F667-8E10-6834-7B1E8A62F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53" y="11775257"/>
              <a:ext cx="1158457" cy="115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Iphone X Photos and Images &amp; Pictures | Shutterstock">
              <a:extLst>
                <a:ext uri="{FF2B5EF4-FFF2-40B4-BE49-F238E27FC236}">
                  <a16:creationId xmlns:a16="http://schemas.microsoft.com/office/drawing/2014/main" id="{D084C54A-5BC7-6406-DB30-040618E42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49"/>
            <a:stretch/>
          </p:blipFill>
          <p:spPr bwMode="auto">
            <a:xfrm rot="21158028">
              <a:off x="1921835" y="11494597"/>
              <a:ext cx="2598461" cy="1615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6E0691-9F7D-6D9C-3A7A-7C3650A8CEE1}"/>
                </a:ext>
              </a:extLst>
            </p:cNvPr>
            <p:cNvCxnSpPr>
              <a:cxnSpLocks/>
            </p:cNvCxnSpPr>
            <p:nvPr/>
          </p:nvCxnSpPr>
          <p:spPr>
            <a:xfrm>
              <a:off x="3767779" y="12569569"/>
              <a:ext cx="2378435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978515-FA8B-AC7C-8FA7-2BEE90E49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2867" y="12569569"/>
              <a:ext cx="2404697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BA9122-3365-766F-9587-86278D5B2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9059" y="12569569"/>
              <a:ext cx="2533631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BBC6D5-FE2C-43CD-E4E3-D52CCB76A4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98415" y="8686317"/>
              <a:ext cx="1402969" cy="1402969"/>
              <a:chOff x="2139072" y="4891221"/>
              <a:chExt cx="853310" cy="85331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93555F-ADDB-81D6-18FB-CEA250F6080B}"/>
                  </a:ext>
                </a:extLst>
              </p:cNvPr>
              <p:cNvSpPr/>
              <p:nvPr/>
            </p:nvSpPr>
            <p:spPr>
              <a:xfrm>
                <a:off x="2193704" y="4960084"/>
                <a:ext cx="749209" cy="714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0"/>
              </a:p>
            </p:txBody>
          </p:sp>
          <p:pic>
            <p:nvPicPr>
              <p:cNvPr id="19" name="Picture 8" descr="Spy Flat Red Color Rounded Glyph Icon Pictogram, Isolated, Examine, Secret  PNG Transparent Image and Clipart for Free Download">
                <a:extLst>
                  <a:ext uri="{FF2B5EF4-FFF2-40B4-BE49-F238E27FC236}">
                    <a16:creationId xmlns:a16="http://schemas.microsoft.com/office/drawing/2014/main" id="{FF139F8C-8829-AFD3-86C6-0E77BEE6E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9072" y="4891221"/>
                <a:ext cx="853310" cy="853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F1068E2-E476-6E9F-A9AF-0D0934B77999}"/>
                </a:ext>
              </a:extLst>
            </p:cNvPr>
            <p:cNvSpPr/>
            <p:nvPr/>
          </p:nvSpPr>
          <p:spPr>
            <a:xfrm>
              <a:off x="9018109" y="10431025"/>
              <a:ext cx="3370974" cy="2772611"/>
            </a:xfrm>
            <a:prstGeom prst="roundRect">
              <a:avLst>
                <a:gd name="adj" fmla="val 5563"/>
              </a:avLst>
            </a:prstGeom>
            <a:noFill/>
            <a:ln w="38100">
              <a:solidFill>
                <a:srgbClr val="00304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4D7AA7C-45BC-58C5-BB15-B5043FB4A65E}"/>
                </a:ext>
              </a:extLst>
            </p:cNvPr>
            <p:cNvSpPr/>
            <p:nvPr/>
          </p:nvSpPr>
          <p:spPr>
            <a:xfrm>
              <a:off x="5491618" y="10431026"/>
              <a:ext cx="2559225" cy="2772612"/>
            </a:xfrm>
            <a:prstGeom prst="roundRect">
              <a:avLst>
                <a:gd name="adj" fmla="val 5563"/>
              </a:avLst>
            </a:prstGeom>
            <a:noFill/>
            <a:ln w="38100">
              <a:solidFill>
                <a:srgbClr val="00304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866F740-29B9-EC41-418D-68F3BBBBA3BD}"/>
                </a:ext>
              </a:extLst>
            </p:cNvPr>
            <p:cNvSpPr/>
            <p:nvPr/>
          </p:nvSpPr>
          <p:spPr>
            <a:xfrm>
              <a:off x="2116808" y="10421812"/>
              <a:ext cx="2407544" cy="2781826"/>
            </a:xfrm>
            <a:prstGeom prst="roundRect">
              <a:avLst>
                <a:gd name="adj" fmla="val 5563"/>
              </a:avLst>
            </a:prstGeom>
            <a:noFill/>
            <a:ln w="38100">
              <a:solidFill>
                <a:srgbClr val="00304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D6A39A-6B45-90B7-239F-EA89C2FE0635}"/>
                </a:ext>
              </a:extLst>
            </p:cNvPr>
            <p:cNvSpPr txBox="1"/>
            <p:nvPr/>
          </p:nvSpPr>
          <p:spPr>
            <a:xfrm>
              <a:off x="9034090" y="10450416"/>
              <a:ext cx="3389198" cy="97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b="1" dirty="0"/>
                <a:t>Compromised Server</a:t>
              </a:r>
            </a:p>
            <a:p>
              <a:r>
                <a:rPr lang="en-US" sz="2872" dirty="0"/>
                <a:t>(Data Breach)</a:t>
              </a:r>
            </a:p>
          </p:txBody>
        </p:sp>
        <p:pic>
          <p:nvPicPr>
            <p:cNvPr id="32" name="Picture 2" descr="Person Speaking Vector Art, Icons, and Graphics for Free Download">
              <a:extLst>
                <a:ext uri="{FF2B5EF4-FFF2-40B4-BE49-F238E27FC236}">
                  <a16:creationId xmlns:a16="http://schemas.microsoft.com/office/drawing/2014/main" id="{FE5E3182-98C2-D302-7072-D3F5D648E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8"/>
            <a:stretch/>
          </p:blipFill>
          <p:spPr bwMode="auto">
            <a:xfrm>
              <a:off x="327024" y="10251461"/>
              <a:ext cx="2407544" cy="321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AA1DCC-80BC-622D-4431-F2B186AD2E32}"/>
                </a:ext>
              </a:extLst>
            </p:cNvPr>
            <p:cNvSpPr txBox="1"/>
            <p:nvPr/>
          </p:nvSpPr>
          <p:spPr>
            <a:xfrm>
              <a:off x="5505532" y="10450416"/>
              <a:ext cx="2593082" cy="141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b="1" dirty="0"/>
                <a:t>Untrusted</a:t>
              </a:r>
            </a:p>
            <a:p>
              <a:r>
                <a:rPr lang="en-US" sz="2872" b="1" dirty="0"/>
                <a:t>Network</a:t>
              </a:r>
            </a:p>
            <a:p>
              <a:r>
                <a:rPr lang="en-US" sz="2872" dirty="0"/>
                <a:t>(Eavesdropping)</a:t>
              </a:r>
            </a:p>
          </p:txBody>
        </p: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324CEF47-8AC7-60C3-49B8-2E7ACDAA67A2}"/>
                </a:ext>
              </a:extLst>
            </p:cNvPr>
            <p:cNvCxnSpPr>
              <a:cxnSpLocks/>
              <a:stCxn id="19" idx="1"/>
              <a:endCxn id="24" idx="0"/>
            </p:cNvCxnSpPr>
            <p:nvPr/>
          </p:nvCxnSpPr>
          <p:spPr>
            <a:xfrm rot="10800000" flipV="1">
              <a:off x="3320581" y="9387802"/>
              <a:ext cx="6677835" cy="1034010"/>
            </a:xfrm>
            <a:prstGeom prst="curvedConnector2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73E7F400-9075-B7DE-B199-3BDDA4EDE7F9}"/>
                </a:ext>
              </a:extLst>
            </p:cNvPr>
            <p:cNvCxnSpPr>
              <a:cxnSpLocks/>
              <a:stCxn id="19" idx="1"/>
              <a:endCxn id="23" idx="0"/>
            </p:cNvCxnSpPr>
            <p:nvPr/>
          </p:nvCxnSpPr>
          <p:spPr>
            <a:xfrm rot="10800000" flipV="1">
              <a:off x="6771231" y="9387802"/>
              <a:ext cx="3227184" cy="1043224"/>
            </a:xfrm>
            <a:prstGeom prst="curvedConnector2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4DA56BDF-F774-5761-E983-C22B12100783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 rot="16200000" flipH="1">
              <a:off x="10530879" y="10258307"/>
              <a:ext cx="341739" cy="369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51C7A98A-729B-21C7-6129-AB2479A5D4B5}"/>
                </a:ext>
              </a:extLst>
            </p:cNvPr>
            <p:cNvCxnSpPr>
              <a:cxnSpLocks/>
              <a:stCxn id="19" idx="3"/>
              <a:endCxn id="127" idx="0"/>
            </p:cNvCxnSpPr>
            <p:nvPr/>
          </p:nvCxnSpPr>
          <p:spPr>
            <a:xfrm>
              <a:off x="11401384" y="9387802"/>
              <a:ext cx="3298713" cy="1051112"/>
            </a:xfrm>
            <a:prstGeom prst="curvedConnector2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25366CFA-C776-BB74-6D38-84DF88DD5F2A}"/>
                </a:ext>
              </a:extLst>
            </p:cNvPr>
            <p:cNvCxnSpPr>
              <a:cxnSpLocks/>
              <a:stCxn id="19" idx="3"/>
              <a:endCxn id="130" idx="0"/>
            </p:cNvCxnSpPr>
            <p:nvPr/>
          </p:nvCxnSpPr>
          <p:spPr>
            <a:xfrm>
              <a:off x="11401384" y="9387802"/>
              <a:ext cx="6701239" cy="1040160"/>
            </a:xfrm>
            <a:prstGeom prst="curvedConnector2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CF7E67B-F9AB-F7F5-AE33-044ACC56494F}"/>
                </a:ext>
              </a:extLst>
            </p:cNvPr>
            <p:cNvSpPr txBox="1"/>
            <p:nvPr/>
          </p:nvSpPr>
          <p:spPr>
            <a:xfrm>
              <a:off x="2105941" y="10392618"/>
              <a:ext cx="2324124" cy="1418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2" b="1" dirty="0"/>
                <a:t>Compromised </a:t>
              </a:r>
            </a:p>
            <a:p>
              <a:r>
                <a:rPr lang="en-US" sz="2872" b="1" dirty="0"/>
                <a:t>User Devices</a:t>
              </a:r>
            </a:p>
            <a:p>
              <a:r>
                <a:rPr lang="en-US" sz="2872" dirty="0"/>
                <a:t>(Malware)</a:t>
              </a:r>
            </a:p>
          </p:txBody>
        </p:sp>
        <p:pic>
          <p:nvPicPr>
            <p:cNvPr id="125" name="Picture 16" descr="Cell Tower icons for free download | Freepik">
              <a:extLst>
                <a:ext uri="{FF2B5EF4-FFF2-40B4-BE49-F238E27FC236}">
                  <a16:creationId xmlns:a16="http://schemas.microsoft.com/office/drawing/2014/main" id="{127E2F1C-C277-BDC8-5E38-B582D0742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440" y="11809321"/>
              <a:ext cx="1158457" cy="115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F6048415-BC82-20BF-5DBB-04D6DE8153CA}"/>
                </a:ext>
              </a:extLst>
            </p:cNvPr>
            <p:cNvSpPr/>
            <p:nvPr/>
          </p:nvSpPr>
          <p:spPr>
            <a:xfrm>
              <a:off x="13356349" y="10419524"/>
              <a:ext cx="2559225" cy="2772612"/>
            </a:xfrm>
            <a:prstGeom prst="roundRect">
              <a:avLst>
                <a:gd name="adj" fmla="val 5563"/>
              </a:avLst>
            </a:prstGeom>
            <a:noFill/>
            <a:ln w="38100">
              <a:solidFill>
                <a:srgbClr val="00304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7E95A04-F05C-9800-FABC-BCAA0F109854}"/>
                </a:ext>
              </a:extLst>
            </p:cNvPr>
            <p:cNvSpPr txBox="1"/>
            <p:nvPr/>
          </p:nvSpPr>
          <p:spPr>
            <a:xfrm>
              <a:off x="13403556" y="10438914"/>
              <a:ext cx="2593082" cy="1418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b="1" dirty="0"/>
                <a:t>Untrusted</a:t>
              </a:r>
            </a:p>
            <a:p>
              <a:r>
                <a:rPr lang="en-US" sz="2872" b="1" dirty="0"/>
                <a:t>Network</a:t>
              </a:r>
            </a:p>
            <a:p>
              <a:r>
                <a:rPr lang="en-US" sz="2872" dirty="0"/>
                <a:t>(Eavesdropping)</a:t>
              </a:r>
            </a:p>
          </p:txBody>
        </p:sp>
        <p:pic>
          <p:nvPicPr>
            <p:cNvPr id="128" name="Picture 16" descr="Iphone X Photos and Images &amp; Pictures | Shutterstock">
              <a:extLst>
                <a:ext uri="{FF2B5EF4-FFF2-40B4-BE49-F238E27FC236}">
                  <a16:creationId xmlns:a16="http://schemas.microsoft.com/office/drawing/2014/main" id="{60993D02-6981-51E0-64A0-90F1575BF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49"/>
            <a:stretch/>
          </p:blipFill>
          <p:spPr bwMode="auto">
            <a:xfrm rot="21158028" flipH="1">
              <a:off x="16851066" y="11406290"/>
              <a:ext cx="2596896" cy="181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6272B018-1BCC-C354-282B-A47F5F7F9C91}"/>
                </a:ext>
              </a:extLst>
            </p:cNvPr>
            <p:cNvSpPr/>
            <p:nvPr/>
          </p:nvSpPr>
          <p:spPr>
            <a:xfrm>
              <a:off x="16882840" y="10410310"/>
              <a:ext cx="2407544" cy="2781826"/>
            </a:xfrm>
            <a:prstGeom prst="roundRect">
              <a:avLst>
                <a:gd name="adj" fmla="val 5563"/>
              </a:avLst>
            </a:prstGeom>
            <a:noFill/>
            <a:ln w="38100">
              <a:solidFill>
                <a:srgbClr val="00304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03A5D70-178B-D1D0-B7CD-609940C1B821}"/>
                </a:ext>
              </a:extLst>
            </p:cNvPr>
            <p:cNvSpPr txBox="1"/>
            <p:nvPr/>
          </p:nvSpPr>
          <p:spPr>
            <a:xfrm>
              <a:off x="16940561" y="10427962"/>
              <a:ext cx="2324124" cy="1418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2" b="1" dirty="0"/>
                <a:t>Compromised </a:t>
              </a:r>
            </a:p>
            <a:p>
              <a:r>
                <a:rPr lang="en-US" sz="2872" b="1" dirty="0"/>
                <a:t>User Devices</a:t>
              </a:r>
            </a:p>
            <a:p>
              <a:r>
                <a:rPr lang="en-US" sz="2872" dirty="0"/>
                <a:t>(Malware)</a:t>
              </a:r>
            </a:p>
          </p:txBody>
        </p:sp>
        <p:pic>
          <p:nvPicPr>
            <p:cNvPr id="31" name="Picture 2" descr="Person Speaking Vector Art, Icons, and Graphics for Free Download">
              <a:extLst>
                <a:ext uri="{FF2B5EF4-FFF2-40B4-BE49-F238E27FC236}">
                  <a16:creationId xmlns:a16="http://schemas.microsoft.com/office/drawing/2014/main" id="{0227EE4E-748B-7FDA-B7B9-2C4F7768C7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8"/>
            <a:stretch/>
          </p:blipFill>
          <p:spPr bwMode="auto">
            <a:xfrm flipH="1">
              <a:off x="18662307" y="10252195"/>
              <a:ext cx="2406994" cy="321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DD8F0E-5CE6-9E44-2431-546FD5502BCA}"/>
                </a:ext>
              </a:extLst>
            </p:cNvPr>
            <p:cNvCxnSpPr>
              <a:cxnSpLocks/>
            </p:cNvCxnSpPr>
            <p:nvPr/>
          </p:nvCxnSpPr>
          <p:spPr>
            <a:xfrm>
              <a:off x="15157743" y="12569569"/>
              <a:ext cx="2159529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Picture 2" descr="Generated image">
            <a:extLst>
              <a:ext uri="{FF2B5EF4-FFF2-40B4-BE49-F238E27FC236}">
                <a16:creationId xmlns:a16="http://schemas.microsoft.com/office/drawing/2014/main" id="{37C1C36F-FC36-FF8A-EE26-3BDE3DFB8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9"/>
          <a:stretch/>
        </p:blipFill>
        <p:spPr bwMode="auto">
          <a:xfrm>
            <a:off x="1290484" y="22070847"/>
            <a:ext cx="2700312" cy="38050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Generated image">
            <a:extLst>
              <a:ext uri="{FF2B5EF4-FFF2-40B4-BE49-F238E27FC236}">
                <a16:creationId xmlns:a16="http://schemas.microsoft.com/office/drawing/2014/main" id="{4C6084C4-4A3D-5C12-A683-0D624FBE1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6" r="2703"/>
          <a:stretch/>
        </p:blipFill>
        <p:spPr bwMode="auto">
          <a:xfrm>
            <a:off x="6944071" y="22070848"/>
            <a:ext cx="2700312" cy="38050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3E15B22E-803E-EF95-8418-31B313CF0456}"/>
              </a:ext>
            </a:extLst>
          </p:cNvPr>
          <p:cNvSpPr txBox="1"/>
          <p:nvPr/>
        </p:nvSpPr>
        <p:spPr>
          <a:xfrm>
            <a:off x="11288031" y="2961002"/>
            <a:ext cx="10003839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923" dirty="0">
                <a:solidFill>
                  <a:schemeClr val="bg1"/>
                </a:solidFill>
              </a:rPr>
              <a:t>Huge Privacy Concern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B3A1833-E8DF-0D48-3774-FD51D1338218}"/>
              </a:ext>
            </a:extLst>
          </p:cNvPr>
          <p:cNvGrpSpPr/>
          <p:nvPr/>
        </p:nvGrpSpPr>
        <p:grpSpPr>
          <a:xfrm>
            <a:off x="4070566" y="15217433"/>
            <a:ext cx="17627370" cy="5501221"/>
            <a:chOff x="1393057" y="13848134"/>
            <a:chExt cx="17186176" cy="5363531"/>
          </a:xfrm>
        </p:grpSpPr>
        <p:pic>
          <p:nvPicPr>
            <p:cNvPr id="145" name="Picture 2" descr="Person Speaking Vector Art, Icons, and Graphics for Free Download">
              <a:extLst>
                <a:ext uri="{FF2B5EF4-FFF2-40B4-BE49-F238E27FC236}">
                  <a16:creationId xmlns:a16="http://schemas.microsoft.com/office/drawing/2014/main" id="{5E00A52E-9151-3DBD-C510-5E8CFDBD7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9" r="34683"/>
            <a:stretch/>
          </p:blipFill>
          <p:spPr bwMode="auto">
            <a:xfrm flipH="1">
              <a:off x="16065626" y="14504843"/>
              <a:ext cx="1290635" cy="321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6" descr="Iphone X Photos and Images &amp; Pictures | Shutterstock">
              <a:extLst>
                <a:ext uri="{FF2B5EF4-FFF2-40B4-BE49-F238E27FC236}">
                  <a16:creationId xmlns:a16="http://schemas.microsoft.com/office/drawing/2014/main" id="{727263F7-BAFD-F51A-2C2D-52A71149C3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49"/>
            <a:stretch/>
          </p:blipFill>
          <p:spPr bwMode="auto">
            <a:xfrm rot="21158028">
              <a:off x="8599040" y="14584445"/>
              <a:ext cx="2299938" cy="142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B1CB269-1D8E-3ECE-5B83-5548724C12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4881" y="15541623"/>
              <a:ext cx="6018948" cy="1581578"/>
              <a:chOff x="2368461" y="3158806"/>
              <a:chExt cx="4361785" cy="1146131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D6322156-5437-9BC7-49DE-44DFC5DAD847}"/>
                  </a:ext>
                </a:extLst>
              </p:cNvPr>
              <p:cNvSpPr/>
              <p:nvPr/>
            </p:nvSpPr>
            <p:spPr>
              <a:xfrm>
                <a:off x="2780778" y="3158806"/>
                <a:ext cx="2299938" cy="114613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0"/>
              </a:p>
            </p:txBody>
          </p:sp>
          <p:pic>
            <p:nvPicPr>
              <p:cNvPr id="50" name="Picture 2" descr="Microphone Icon Images – Browse 383,810 Stock Photos, Vectors, and Video |  Adobe Stock">
                <a:extLst>
                  <a:ext uri="{FF2B5EF4-FFF2-40B4-BE49-F238E27FC236}">
                    <a16:creationId xmlns:a16="http://schemas.microsoft.com/office/drawing/2014/main" id="{2F9E701B-6168-206E-DC9E-604423F46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21389" b="77500" l="57956" r="69333">
                            <a14:foregroundMark x1="58222" y1="41667" x2="58400" y2="57222"/>
                            <a14:foregroundMark x1="61600" y1="78056" x2="64178" y2="77500"/>
                            <a14:foregroundMark x1="64178" y1="77500" x2="64889" y2="77500"/>
                            <a14:foregroundMark x1="68711" y1="41389" x2="68711" y2="56389"/>
                            <a14:foregroundMark x1="61600" y1="25000" x2="63733" y2="21389"/>
                            <a14:foregroundMark x1="63733" y1="21389" x2="65511" y2="23611"/>
                            <a14:foregroundMark x1="69156" y1="40278" x2="69333" y2="48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23" t="17096" r="29829" b="19423"/>
              <a:stretch/>
            </p:blipFill>
            <p:spPr bwMode="auto">
              <a:xfrm>
                <a:off x="2913914" y="3427326"/>
                <a:ext cx="364147" cy="567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50" descr="Chip minimono - Download free icons">
                <a:extLst>
                  <a:ext uri="{FF2B5EF4-FFF2-40B4-BE49-F238E27FC236}">
                    <a16:creationId xmlns:a16="http://schemas.microsoft.com/office/drawing/2014/main" id="{E5391CBD-EBC0-EB54-45FB-13A87E2E9A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2129" y="3227562"/>
                <a:ext cx="966543" cy="966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8" descr="Neural network Generic gradient outline icon | Freepik">
                <a:extLst>
                  <a:ext uri="{FF2B5EF4-FFF2-40B4-BE49-F238E27FC236}">
                    <a16:creationId xmlns:a16="http://schemas.microsoft.com/office/drawing/2014/main" id="{91B22293-A982-D93C-8772-6EC78E166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3550" y="3548983"/>
                <a:ext cx="323700" cy="323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9CDB1DD-9492-678B-ECFE-AC17CCB4E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683" y="3703551"/>
                <a:ext cx="362323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5596AFB-23A5-614C-23A8-35E5DF6954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8393" y="3698355"/>
                <a:ext cx="161685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129A463-8D3D-A02B-CA87-A2E019F70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7540" y="3427950"/>
                <a:ext cx="412706" cy="27040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55981B4-BF5D-8F10-5C73-ABAF59C4F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61" y="3698355"/>
                <a:ext cx="29944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ADA868B-DA2E-C7E7-CEAE-2BB25F9CFAD4}"/>
                </a:ext>
              </a:extLst>
            </p:cNvPr>
            <p:cNvSpPr txBox="1"/>
            <p:nvPr/>
          </p:nvSpPr>
          <p:spPr>
            <a:xfrm>
              <a:off x="3341831" y="17141579"/>
              <a:ext cx="3796937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dirty="0"/>
                <a:t>(Trusted offline module)</a:t>
              </a:r>
            </a:p>
          </p:txBody>
        </p:sp>
        <p:pic>
          <p:nvPicPr>
            <p:cNvPr id="59" name="Picture 58" descr="Iphone X Photos and Images &amp; Pictures | Shutterstock">
              <a:extLst>
                <a:ext uri="{FF2B5EF4-FFF2-40B4-BE49-F238E27FC236}">
                  <a16:creationId xmlns:a16="http://schemas.microsoft.com/office/drawing/2014/main" id="{BAF1F4B0-76CA-5FF4-8E94-B4F8B5953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49"/>
            <a:stretch/>
          </p:blipFill>
          <p:spPr bwMode="auto">
            <a:xfrm rot="441972" flipH="1">
              <a:off x="12949055" y="14591111"/>
              <a:ext cx="2299938" cy="142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927,820 Audio Icon Images, Stock Photos, 3D objects, &amp; Vectors |  Shutterstock">
              <a:extLst>
                <a:ext uri="{FF2B5EF4-FFF2-40B4-BE49-F238E27FC236}">
                  <a16:creationId xmlns:a16="http://schemas.microsoft.com/office/drawing/2014/main" id="{DF8C4A51-B60A-3FA2-2F0C-A1908F926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6" t="3558" b="12925"/>
            <a:stretch/>
          </p:blipFill>
          <p:spPr bwMode="auto">
            <a:xfrm>
              <a:off x="15740043" y="15640873"/>
              <a:ext cx="280534" cy="48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6F6748-81EE-A35D-AA59-E3736A3C7818}"/>
                </a:ext>
              </a:extLst>
            </p:cNvPr>
            <p:cNvCxnSpPr>
              <a:cxnSpLocks/>
            </p:cNvCxnSpPr>
            <p:nvPr/>
          </p:nvCxnSpPr>
          <p:spPr>
            <a:xfrm>
              <a:off x="10854945" y="16433344"/>
              <a:ext cx="351126" cy="21360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A495B7D-5428-F271-8BAB-0AF6D375BB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4540" y="16433344"/>
              <a:ext cx="351126" cy="21360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2DE958E-3F8A-3887-BE5D-08AF88821AA6}"/>
                </a:ext>
              </a:extLst>
            </p:cNvPr>
            <p:cNvSpPr/>
            <p:nvPr/>
          </p:nvSpPr>
          <p:spPr>
            <a:xfrm>
              <a:off x="10486044" y="15243325"/>
              <a:ext cx="233705" cy="663879"/>
            </a:xfrm>
            <a:custGeom>
              <a:avLst/>
              <a:gdLst>
                <a:gd name="connsiteX0" fmla="*/ 0 w 233705"/>
                <a:gd name="connsiteY0" fmla="*/ 0 h 663879"/>
                <a:gd name="connsiteX1" fmla="*/ 225469 w 233705"/>
                <a:gd name="connsiteY1" fmla="*/ 200416 h 663879"/>
                <a:gd name="connsiteX2" fmla="*/ 162838 w 233705"/>
                <a:gd name="connsiteY2" fmla="*/ 663879 h 6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05" h="663879">
                  <a:moveTo>
                    <a:pt x="0" y="0"/>
                  </a:moveTo>
                  <a:cubicBezTo>
                    <a:pt x="99164" y="44885"/>
                    <a:pt x="198329" y="89770"/>
                    <a:pt x="225469" y="200416"/>
                  </a:cubicBezTo>
                  <a:cubicBezTo>
                    <a:pt x="252609" y="311062"/>
                    <a:pt x="207723" y="487470"/>
                    <a:pt x="162838" y="663879"/>
                  </a:cubicBezTo>
                </a:path>
              </a:pathLst>
            </a:custGeom>
            <a:noFill/>
            <a:ln w="31750">
              <a:prstDash val="sysDot"/>
              <a:headEnd type="oval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89959BD-B224-515F-5F80-48AD17046A3E}"/>
                </a:ext>
              </a:extLst>
            </p:cNvPr>
            <p:cNvSpPr/>
            <p:nvPr/>
          </p:nvSpPr>
          <p:spPr>
            <a:xfrm rot="2581082" flipH="1" flipV="1">
              <a:off x="13061937" y="15218404"/>
              <a:ext cx="233705" cy="663879"/>
            </a:xfrm>
            <a:custGeom>
              <a:avLst/>
              <a:gdLst>
                <a:gd name="connsiteX0" fmla="*/ 0 w 233705"/>
                <a:gd name="connsiteY0" fmla="*/ 0 h 663879"/>
                <a:gd name="connsiteX1" fmla="*/ 225469 w 233705"/>
                <a:gd name="connsiteY1" fmla="*/ 200416 h 663879"/>
                <a:gd name="connsiteX2" fmla="*/ 162838 w 233705"/>
                <a:gd name="connsiteY2" fmla="*/ 663879 h 6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05" h="663879">
                  <a:moveTo>
                    <a:pt x="0" y="0"/>
                  </a:moveTo>
                  <a:cubicBezTo>
                    <a:pt x="99164" y="44885"/>
                    <a:pt x="198329" y="89770"/>
                    <a:pt x="225469" y="200416"/>
                  </a:cubicBezTo>
                  <a:cubicBezTo>
                    <a:pt x="252609" y="311062"/>
                    <a:pt x="207723" y="487470"/>
                    <a:pt x="162838" y="663879"/>
                  </a:cubicBezTo>
                </a:path>
              </a:pathLst>
            </a:custGeom>
            <a:noFill/>
            <a:ln w="31750">
              <a:prstDash val="sysDot"/>
              <a:headEnd type="oval"/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DD33AA-E6CF-5253-8B69-4351DDF958D8}"/>
                </a:ext>
              </a:extLst>
            </p:cNvPr>
            <p:cNvSpPr txBox="1"/>
            <p:nvPr/>
          </p:nvSpPr>
          <p:spPr>
            <a:xfrm>
              <a:off x="8206801" y="14184664"/>
              <a:ext cx="7625164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dirty="0"/>
                <a:t>(Cellular network, application server, end devices)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085D99A-D748-A8D2-51B6-9718564B6F4F}"/>
                </a:ext>
              </a:extLst>
            </p:cNvPr>
            <p:cNvSpPr txBox="1"/>
            <p:nvPr/>
          </p:nvSpPr>
          <p:spPr>
            <a:xfrm>
              <a:off x="8270975" y="13855137"/>
              <a:ext cx="7252755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b="1" dirty="0"/>
                <a:t>Untrusted voice communication infrastructure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29043C2B-030C-9A85-C9B3-B6FE7277225D}"/>
                </a:ext>
              </a:extLst>
            </p:cNvPr>
            <p:cNvSpPr/>
            <p:nvPr/>
          </p:nvSpPr>
          <p:spPr>
            <a:xfrm>
              <a:off x="8146908" y="13848134"/>
              <a:ext cx="7432419" cy="3589387"/>
            </a:xfrm>
            <a:prstGeom prst="roundRect">
              <a:avLst>
                <a:gd name="adj" fmla="val 5563"/>
              </a:avLst>
            </a:prstGeom>
            <a:noFill/>
            <a:ln w="38100">
              <a:solidFill>
                <a:srgbClr val="00304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E55A33A-ADCA-1923-9A11-EF3925B55EC9}"/>
                </a:ext>
              </a:extLst>
            </p:cNvPr>
            <p:cNvCxnSpPr>
              <a:cxnSpLocks/>
            </p:cNvCxnSpPr>
            <p:nvPr/>
          </p:nvCxnSpPr>
          <p:spPr>
            <a:xfrm>
              <a:off x="15291062" y="15912863"/>
              <a:ext cx="45723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oval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Notched Right Arrow 72">
              <a:extLst>
                <a:ext uri="{FF2B5EF4-FFF2-40B4-BE49-F238E27FC236}">
                  <a16:creationId xmlns:a16="http://schemas.microsoft.com/office/drawing/2014/main" id="{C6E93834-E658-9459-17AB-5C25D2A5859B}"/>
                </a:ext>
              </a:extLst>
            </p:cNvPr>
            <p:cNvSpPr/>
            <p:nvPr/>
          </p:nvSpPr>
          <p:spPr>
            <a:xfrm rot="5400000">
              <a:off x="8823684" y="16703492"/>
              <a:ext cx="1231454" cy="691163"/>
            </a:xfrm>
            <a:prstGeom prst="notched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408A18-D23C-97AE-01F6-9844E2103E37}"/>
                </a:ext>
              </a:extLst>
            </p:cNvPr>
            <p:cNvSpPr txBox="1"/>
            <p:nvPr/>
          </p:nvSpPr>
          <p:spPr>
            <a:xfrm>
              <a:off x="10169550" y="17799455"/>
              <a:ext cx="3047694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dirty="0"/>
                <a:t>Speech recognition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E667962-CD50-365F-06BD-6F733C56A587}"/>
                </a:ext>
              </a:extLst>
            </p:cNvPr>
            <p:cNvSpPr txBox="1"/>
            <p:nvPr/>
          </p:nvSpPr>
          <p:spPr>
            <a:xfrm>
              <a:off x="10210964" y="18480567"/>
              <a:ext cx="2701189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72" dirty="0"/>
                <a:t>Speaker profiling</a:t>
              </a:r>
            </a:p>
          </p:txBody>
        </p:sp>
        <p:pic>
          <p:nvPicPr>
            <p:cNvPr id="76" name="Picture 6" descr="Download Cross, Red, Button. Royalty-Free Vector Graphic - Pixabay">
              <a:extLst>
                <a:ext uri="{FF2B5EF4-FFF2-40B4-BE49-F238E27FC236}">
                  <a16:creationId xmlns:a16="http://schemas.microsoft.com/office/drawing/2014/main" id="{9C48E651-E061-9895-B4AF-12FAA0F70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6595" y="17726105"/>
              <a:ext cx="599076" cy="67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ownload Cross, Red, Button. Royalty-Free Vector Graphic - Pixabay">
              <a:extLst>
                <a:ext uri="{FF2B5EF4-FFF2-40B4-BE49-F238E27FC236}">
                  <a16:creationId xmlns:a16="http://schemas.microsoft.com/office/drawing/2014/main" id="{354C74A6-C16B-D705-7EB0-5FF167DDB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5340" y="18416470"/>
              <a:ext cx="599076" cy="67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98E2A5D-79FF-5864-52FD-210EA58D93D1}"/>
                </a:ext>
              </a:extLst>
            </p:cNvPr>
            <p:cNvSpPr txBox="1"/>
            <p:nvPr/>
          </p:nvSpPr>
          <p:spPr>
            <a:xfrm>
              <a:off x="15186069" y="17806568"/>
              <a:ext cx="2022350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72" dirty="0"/>
                <a:t>Intelligibility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7807580-0285-1861-F87A-3C9AA01CCBB1}"/>
                </a:ext>
              </a:extLst>
            </p:cNvPr>
            <p:cNvSpPr txBox="1"/>
            <p:nvPr/>
          </p:nvSpPr>
          <p:spPr>
            <a:xfrm>
              <a:off x="14317819" y="18471055"/>
              <a:ext cx="2890600" cy="534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72" dirty="0"/>
                <a:t>Perceptual quality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685093-B2D6-B87A-5005-993B32B951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61437" y="17647816"/>
              <a:ext cx="1563849" cy="1563849"/>
              <a:chOff x="2139072" y="4891221"/>
              <a:chExt cx="853310" cy="8533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FBE6560-26B4-4C6C-F013-9337A7FEBDBE}"/>
                  </a:ext>
                </a:extLst>
              </p:cNvPr>
              <p:cNvSpPr/>
              <p:nvPr/>
            </p:nvSpPr>
            <p:spPr>
              <a:xfrm>
                <a:off x="2193704" y="4960084"/>
                <a:ext cx="749209" cy="714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60"/>
              </a:p>
            </p:txBody>
          </p:sp>
          <p:pic>
            <p:nvPicPr>
              <p:cNvPr id="82" name="Picture 8" descr="Spy Flat Red Color Rounded Glyph Icon Pictogram, Isolated, Examine, Secret  PNG Transparent Image and Clipart for Free Download">
                <a:extLst>
                  <a:ext uri="{FF2B5EF4-FFF2-40B4-BE49-F238E27FC236}">
                    <a16:creationId xmlns:a16="http://schemas.microsoft.com/office/drawing/2014/main" id="{9216398B-FE7A-1FC1-04A1-4647B1675B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9072" y="4891221"/>
                <a:ext cx="853310" cy="853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" name="Picture 10" descr="Tick icon png transparent 9664506 PNG">
              <a:extLst>
                <a:ext uri="{FF2B5EF4-FFF2-40B4-BE49-F238E27FC236}">
                  <a16:creationId xmlns:a16="http://schemas.microsoft.com/office/drawing/2014/main" id="{E41E2150-FCE5-0FFD-5C30-F45A7506A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0921" y="17123201"/>
              <a:ext cx="1788312" cy="136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0" descr="Tick icon png transparent 9664506 PNG">
              <a:extLst>
                <a:ext uri="{FF2B5EF4-FFF2-40B4-BE49-F238E27FC236}">
                  <a16:creationId xmlns:a16="http://schemas.microsoft.com/office/drawing/2014/main" id="{588257CB-6B54-F0C4-76BC-F8267F7CA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0921" y="17828228"/>
              <a:ext cx="1788312" cy="136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Notched Right Arrow 84">
              <a:extLst>
                <a:ext uri="{FF2B5EF4-FFF2-40B4-BE49-F238E27FC236}">
                  <a16:creationId xmlns:a16="http://schemas.microsoft.com/office/drawing/2014/main" id="{77FD0FF9-33FE-9B3B-68EB-80FF12305650}"/>
                </a:ext>
              </a:extLst>
            </p:cNvPr>
            <p:cNvSpPr/>
            <p:nvPr/>
          </p:nvSpPr>
          <p:spPr>
            <a:xfrm rot="5400000">
              <a:off x="15557294" y="16880236"/>
              <a:ext cx="1071911" cy="530518"/>
            </a:xfrm>
            <a:prstGeom prst="notched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B3FB09-C759-D107-097E-0283F5CEF08B}"/>
                </a:ext>
              </a:extLst>
            </p:cNvPr>
            <p:cNvSpPr txBox="1"/>
            <p:nvPr/>
          </p:nvSpPr>
          <p:spPr>
            <a:xfrm>
              <a:off x="6281055" y="17943985"/>
              <a:ext cx="2481577" cy="97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72" dirty="0"/>
                <a:t>Malicious voice</a:t>
              </a:r>
            </a:p>
            <a:p>
              <a:pPr algn="r"/>
              <a:r>
                <a:rPr lang="en-US" sz="2872" dirty="0"/>
                <a:t>monitoring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11850CD-7D54-2CF6-EA67-19DA267E3934}"/>
                </a:ext>
              </a:extLst>
            </p:cNvPr>
            <p:cNvGrpSpPr/>
            <p:nvPr/>
          </p:nvGrpSpPr>
          <p:grpSpPr>
            <a:xfrm>
              <a:off x="3107438" y="14270378"/>
              <a:ext cx="4246773" cy="1204726"/>
              <a:chOff x="6419678" y="-197408"/>
              <a:chExt cx="2767636" cy="1326522"/>
            </a:xfrm>
          </p:grpSpPr>
          <p:sp>
            <p:nvSpPr>
              <p:cNvPr id="88" name="Rectangle: Rounded Corners 9">
                <a:extLst>
                  <a:ext uri="{FF2B5EF4-FFF2-40B4-BE49-F238E27FC236}">
                    <a16:creationId xmlns:a16="http://schemas.microsoft.com/office/drawing/2014/main" id="{CE8FEEFD-C91F-7F2E-D395-351E82DAF144}"/>
                  </a:ext>
                </a:extLst>
              </p:cNvPr>
              <p:cNvSpPr/>
              <p:nvPr/>
            </p:nvSpPr>
            <p:spPr>
              <a:xfrm>
                <a:off x="6419678" y="-170672"/>
                <a:ext cx="2767636" cy="1298481"/>
              </a:xfrm>
              <a:prstGeom prst="roundRect">
                <a:avLst/>
              </a:prstGeom>
              <a:solidFill>
                <a:srgbClr val="2B2D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103" dirty="0"/>
              </a:p>
            </p:txBody>
          </p:sp>
          <p:pic>
            <p:nvPicPr>
              <p:cNvPr id="89" name="Graphic 88" descr="Lock with solid fill">
                <a:extLst>
                  <a:ext uri="{FF2B5EF4-FFF2-40B4-BE49-F238E27FC236}">
                    <a16:creationId xmlns:a16="http://schemas.microsoft.com/office/drawing/2014/main" id="{92495E88-4241-83D0-B38E-0470E33A1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8403125" y="-197408"/>
                <a:ext cx="780296" cy="1326522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FA2D5B-E92B-5155-D9CB-1758A4563345}"/>
                  </a:ext>
                </a:extLst>
              </p:cNvPr>
              <p:cNvSpPr txBox="1"/>
              <p:nvPr/>
            </p:nvSpPr>
            <p:spPr>
              <a:xfrm>
                <a:off x="6452568" y="113214"/>
                <a:ext cx="2139007" cy="866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13" dirty="0">
                    <a:solidFill>
                      <a:schemeClr val="bg1"/>
                    </a:solidFill>
                  </a:rPr>
                  <a:t>VoiceSecure</a:t>
                </a:r>
                <a:endParaRPr lang="en-US" sz="4103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4" name="Picture 2" descr="Person Speaking Vector Art, Icons, and Graphics for Free Download">
              <a:extLst>
                <a:ext uri="{FF2B5EF4-FFF2-40B4-BE49-F238E27FC236}">
                  <a16:creationId xmlns:a16="http://schemas.microsoft.com/office/drawing/2014/main" id="{32569AC0-75E0-CED2-7B19-320EA78D8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8"/>
            <a:stretch/>
          </p:blipFill>
          <p:spPr bwMode="auto">
            <a:xfrm>
              <a:off x="1393057" y="14768853"/>
              <a:ext cx="2407544" cy="321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6" descr="Cell Tower icons for free download | Freepik">
              <a:extLst>
                <a:ext uri="{FF2B5EF4-FFF2-40B4-BE49-F238E27FC236}">
                  <a16:creationId xmlns:a16="http://schemas.microsoft.com/office/drawing/2014/main" id="{0E5B111E-50AA-E1D4-788D-8BC413A5A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5722" y="15810718"/>
              <a:ext cx="1158457" cy="115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6" descr="Cell Tower icons for free download | Freepik">
              <a:extLst>
                <a:ext uri="{FF2B5EF4-FFF2-40B4-BE49-F238E27FC236}">
                  <a16:creationId xmlns:a16="http://schemas.microsoft.com/office/drawing/2014/main" id="{85DADB30-32FD-B93B-AAC1-0C2103116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760" y="15810718"/>
              <a:ext cx="1158457" cy="115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4" descr="Cloud server Generic Flat icon | Freepik">
              <a:extLst>
                <a:ext uri="{FF2B5EF4-FFF2-40B4-BE49-F238E27FC236}">
                  <a16:creationId xmlns:a16="http://schemas.microsoft.com/office/drawing/2014/main" id="{285FE17A-E71B-CD41-24BD-D57C28746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4399" y="15518958"/>
              <a:ext cx="1609484" cy="1609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E3F823B-5D81-5EB1-0200-1E09BEA76943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5788" y="31493356"/>
            <a:ext cx="1186433" cy="1180156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664DA4E9-BA8E-E700-70DC-18283F1CD8AF}"/>
              </a:ext>
            </a:extLst>
          </p:cNvPr>
          <p:cNvSpPr txBox="1"/>
          <p:nvPr/>
        </p:nvSpPr>
        <p:spPr>
          <a:xfrm>
            <a:off x="205186" y="9382471"/>
            <a:ext cx="4676357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923" dirty="0">
                <a:solidFill>
                  <a:schemeClr val="bg1"/>
                </a:solidFill>
              </a:rPr>
              <a:t>Adversary Model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CC58083-BC60-8333-6D79-BADB51601195}"/>
              </a:ext>
            </a:extLst>
          </p:cNvPr>
          <p:cNvSpPr txBox="1"/>
          <p:nvPr/>
        </p:nvSpPr>
        <p:spPr>
          <a:xfrm>
            <a:off x="247665" y="14983042"/>
            <a:ext cx="4633877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923" dirty="0">
                <a:solidFill>
                  <a:schemeClr val="bg1"/>
                </a:solidFill>
              </a:rPr>
              <a:t>System design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2B21D58-E35E-B78A-33CF-AA8CC2DE02F8}"/>
              </a:ext>
            </a:extLst>
          </p:cNvPr>
          <p:cNvSpPr txBox="1"/>
          <p:nvPr/>
        </p:nvSpPr>
        <p:spPr>
          <a:xfrm>
            <a:off x="211436" y="21077015"/>
            <a:ext cx="10427613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923" dirty="0">
                <a:solidFill>
                  <a:schemeClr val="bg1"/>
                </a:solidFill>
              </a:rPr>
              <a:t>Perceived Perception (Psychoacoustics)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6AA1E201-9466-E0AD-16FC-90C69D16B01D}"/>
              </a:ext>
            </a:extLst>
          </p:cNvPr>
          <p:cNvSpPr txBox="1"/>
          <p:nvPr/>
        </p:nvSpPr>
        <p:spPr>
          <a:xfrm>
            <a:off x="17126964" y="21090099"/>
            <a:ext cx="4453268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923" dirty="0">
                <a:solidFill>
                  <a:schemeClr val="bg1"/>
                </a:solidFill>
              </a:rPr>
              <a:t>Adaptive tuner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2A03594-BBD9-7026-BF5F-C8B1A27462C2}"/>
              </a:ext>
            </a:extLst>
          </p:cNvPr>
          <p:cNvSpPr txBox="1"/>
          <p:nvPr/>
        </p:nvSpPr>
        <p:spPr>
          <a:xfrm>
            <a:off x="288957" y="26435769"/>
            <a:ext cx="4868599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923" dirty="0">
                <a:solidFill>
                  <a:schemeClr val="bg1"/>
                </a:solidFill>
              </a:rPr>
              <a:t>Prototype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CD860BA-0A1F-D27D-959D-2A3C5083FDA8}"/>
              </a:ext>
            </a:extLst>
          </p:cNvPr>
          <p:cNvSpPr txBox="1"/>
          <p:nvPr/>
        </p:nvSpPr>
        <p:spPr>
          <a:xfrm>
            <a:off x="5679609" y="26419449"/>
            <a:ext cx="4959439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923" dirty="0">
                <a:solidFill>
                  <a:schemeClr val="bg1"/>
                </a:solidFill>
              </a:rPr>
              <a:t>Evaluation Results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67511D99-2D27-A96B-BBE7-E142C5EE818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8"/>
          <a:stretch/>
        </p:blipFill>
        <p:spPr>
          <a:xfrm>
            <a:off x="16751084" y="27499971"/>
            <a:ext cx="4808851" cy="3566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8BC6F-55FF-5807-8EF3-3077E8390ACF}"/>
              </a:ext>
            </a:extLst>
          </p:cNvPr>
          <p:cNvSpPr txBox="1"/>
          <p:nvPr/>
        </p:nvSpPr>
        <p:spPr>
          <a:xfrm>
            <a:off x="10239369" y="31493357"/>
            <a:ext cx="10003839" cy="113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82" dirty="0"/>
              <a:t>Reach out to us</a:t>
            </a:r>
          </a:p>
          <a:p>
            <a:pPr algn="r"/>
            <a:r>
              <a:rPr lang="en-US" sz="3282" dirty="0"/>
              <a:t>Code and artifacts available online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E9908-A352-5064-780F-709B6FFFAA6D}"/>
              </a:ext>
            </a:extLst>
          </p:cNvPr>
          <p:cNvSpPr txBox="1"/>
          <p:nvPr/>
        </p:nvSpPr>
        <p:spPr>
          <a:xfrm>
            <a:off x="18621018" y="21896496"/>
            <a:ext cx="2959214" cy="871732"/>
          </a:xfrm>
          <a:prstGeom prst="rect">
            <a:avLst/>
          </a:prstGeom>
          <a:solidFill>
            <a:srgbClr val="2B2D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923" dirty="0">
                <a:solidFill>
                  <a:schemeClr val="bg1"/>
                </a:solidFill>
              </a:rPr>
              <a:t>(AI agent)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B55DF-DFE0-FF87-E6DF-EC0BA5CFDE94}"/>
              </a:ext>
            </a:extLst>
          </p:cNvPr>
          <p:cNvSpPr txBox="1"/>
          <p:nvPr/>
        </p:nvSpPr>
        <p:spPr>
          <a:xfrm>
            <a:off x="22249564" y="13744351"/>
            <a:ext cx="189473" cy="40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6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645ACA-AD16-DBE3-0B98-3A2F237ED5C4}"/>
              </a:ext>
            </a:extLst>
          </p:cNvPr>
          <p:cNvSpPr>
            <a:spLocks noChangeAspect="1"/>
          </p:cNvSpPr>
          <p:nvPr/>
        </p:nvSpPr>
        <p:spPr>
          <a:xfrm>
            <a:off x="4487368" y="22989786"/>
            <a:ext cx="1875748" cy="1875748"/>
          </a:xfrm>
          <a:prstGeom prst="ellipse">
            <a:avLst/>
          </a:prstGeom>
          <a:solidFill>
            <a:srgbClr val="2B2D42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70" dirty="0">
                <a:solidFill>
                  <a:schemeClr val="bg1"/>
                </a:solidFill>
              </a:rPr>
              <a:t>VS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10803E-018F-059E-A74A-58085CEA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15" y="1175121"/>
            <a:ext cx="1219236" cy="12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FB6AE5A8-3912-500E-546A-B76ABB3E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600" y="1175121"/>
            <a:ext cx="1219236" cy="12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47D2FCE4-FFEB-9286-4EAE-62D440CE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85" y="1175121"/>
            <a:ext cx="1219236" cy="12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10014</TotalTime>
  <Words>129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Irtaza Shahid</dc:creator>
  <cp:lastModifiedBy>Irtaza Shahid</cp:lastModifiedBy>
  <cp:revision>14</cp:revision>
  <cp:lastPrinted>2025-08-11T21:31:09Z</cp:lastPrinted>
  <dcterms:created xsi:type="dcterms:W3CDTF">2025-08-03T23:46:15Z</dcterms:created>
  <dcterms:modified xsi:type="dcterms:W3CDTF">2025-08-12T18:01:15Z</dcterms:modified>
</cp:coreProperties>
</file>