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40" r:id="rId3"/>
    <p:sldId id="368" r:id="rId4"/>
    <p:sldId id="369" r:id="rId5"/>
    <p:sldId id="370" r:id="rId6"/>
    <p:sldId id="341" r:id="rId7"/>
    <p:sldId id="371" r:id="rId8"/>
    <p:sldId id="372" r:id="rId9"/>
    <p:sldId id="373" r:id="rId10"/>
    <p:sldId id="374" r:id="rId11"/>
    <p:sldId id="343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  <p:sldId id="39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58" y="6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F08B-654A-478C-BE30-FCB958DA8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Regrade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BE2A5-BA6A-422C-B0EC-F7E583823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Regrade requests are intended to correct an objective error in grading</a:t>
            </a:r>
          </a:p>
          <a:p>
            <a:r>
              <a:rPr lang="en-US" dirty="0"/>
              <a:t>Regrade requests should be made to me</a:t>
            </a:r>
          </a:p>
          <a:p>
            <a:pPr lvl="1"/>
            <a:r>
              <a:rPr lang="en-US" dirty="0"/>
              <a:t>Must include a detailed (written) explanation why you believe a regrade is warranted</a:t>
            </a:r>
          </a:p>
          <a:p>
            <a:pPr lvl="1"/>
            <a:r>
              <a:rPr lang="en-US" dirty="0"/>
              <a:t>The entire HW/exam will be regraded (not just  the specific sub-part you want regraded)</a:t>
            </a:r>
          </a:p>
        </p:txBody>
      </p:sp>
    </p:spTree>
    <p:extLst>
      <p:ext uri="{BB962C8B-B14F-4D97-AF65-F5344CB8AC3E}">
        <p14:creationId xmlns:p14="http://schemas.microsoft.com/office/powerpoint/2010/main" val="3050213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Names and office hours listed on webpage</a:t>
            </a:r>
          </a:p>
          <a:p>
            <a:r>
              <a:rPr lang="en-US" dirty="0"/>
              <a:t>Ask questions about course material on Piazza</a:t>
            </a:r>
          </a:p>
          <a:p>
            <a:r>
              <a:rPr lang="en-US" dirty="0"/>
              <a:t>Send administrative questions to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6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8777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E97B9-1973-481B-AA8A-C42AEE146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77077-55E1-4DED-90EA-A058DB750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course focuses on the </a:t>
            </a:r>
            <a:r>
              <a:rPr lang="en-US" i="1" dirty="0"/>
              <a:t>design</a:t>
            </a:r>
            <a:r>
              <a:rPr lang="en-US" dirty="0"/>
              <a:t> and </a:t>
            </a:r>
            <a:r>
              <a:rPr lang="en-US" i="1" dirty="0"/>
              <a:t>analysis</a:t>
            </a:r>
            <a:r>
              <a:rPr lang="en-US" dirty="0"/>
              <a:t> of algorithms</a:t>
            </a:r>
          </a:p>
          <a:p>
            <a:pPr lvl="1"/>
            <a:r>
              <a:rPr lang="en-US" dirty="0"/>
              <a:t>A (the?) core part of computer science</a:t>
            </a:r>
          </a:p>
          <a:p>
            <a:endParaRPr lang="en-US" dirty="0"/>
          </a:p>
          <a:p>
            <a:r>
              <a:rPr lang="en-US" dirty="0"/>
              <a:t>Algorithm: well-defined sequence of steps to solve some problem</a:t>
            </a:r>
          </a:p>
          <a:p>
            <a:pPr lvl="1"/>
            <a:r>
              <a:rPr lang="en-US" dirty="0"/>
              <a:t>Related (but not identical) to programming</a:t>
            </a:r>
          </a:p>
          <a:p>
            <a:pPr lvl="1"/>
            <a:r>
              <a:rPr lang="en-US" dirty="0"/>
              <a:t>Specify algorithms in pseudocode that can be translated to a programming language of choice</a:t>
            </a:r>
          </a:p>
          <a:p>
            <a:pPr lvl="1"/>
            <a:r>
              <a:rPr lang="en-US" dirty="0"/>
              <a:t>Analyze algorithms in models that reflect (but may not be identical to) real-world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2A25-15CF-4C06-8E7F-51EE30991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BCCB3-7220-4D3B-BE6C-5B590FA5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Designing algorithms</a:t>
            </a:r>
          </a:p>
          <a:p>
            <a:pPr lvl="1"/>
            <a:r>
              <a:rPr lang="en-US" dirty="0"/>
              <a:t>Be aware of algorithms for common problems</a:t>
            </a:r>
          </a:p>
          <a:p>
            <a:pPr lvl="1"/>
            <a:r>
              <a:rPr lang="en-US" dirty="0"/>
              <a:t>Be able to design algorithms for variants of those problems</a:t>
            </a:r>
          </a:p>
          <a:p>
            <a:pPr lvl="1"/>
            <a:r>
              <a:rPr lang="en-US" dirty="0"/>
              <a:t>Identify when problems may not have an efficient solution, and know what to do about it</a:t>
            </a:r>
          </a:p>
          <a:p>
            <a:pPr lvl="1"/>
            <a:endParaRPr lang="en-US" dirty="0"/>
          </a:p>
          <a:p>
            <a:r>
              <a:rPr lang="en-US" dirty="0"/>
              <a:t>Analyzing algorithms</a:t>
            </a:r>
          </a:p>
          <a:p>
            <a:pPr lvl="1"/>
            <a:r>
              <a:rPr lang="en-US" dirty="0"/>
              <a:t>Understand measure of complexity</a:t>
            </a:r>
          </a:p>
          <a:p>
            <a:pPr lvl="1"/>
            <a:r>
              <a:rPr lang="en-US" dirty="0"/>
              <a:t>Analyze correctness/efficiency of algorithms</a:t>
            </a:r>
          </a:p>
        </p:txBody>
      </p:sp>
    </p:spTree>
    <p:extLst>
      <p:ext uri="{BB962C8B-B14F-4D97-AF65-F5344CB8AC3E}">
        <p14:creationId xmlns:p14="http://schemas.microsoft.com/office/powerpoint/2010/main" val="286563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482B-B3B9-4224-8104-E2B32B630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30406-9FED-4A16-9D86-2C08C9F8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reasoning and precision</a:t>
            </a:r>
          </a:p>
          <a:p>
            <a:pPr lvl="1"/>
            <a:r>
              <a:rPr lang="en-US" dirty="0"/>
              <a:t>Precisely describe an algorithm in pseudocode</a:t>
            </a:r>
          </a:p>
          <a:p>
            <a:pPr lvl="1"/>
            <a:r>
              <a:rPr lang="en-US" dirty="0"/>
              <a:t>Learn to formally analyze correctness/efficiency</a:t>
            </a:r>
          </a:p>
          <a:p>
            <a:pPr lvl="1"/>
            <a:r>
              <a:rPr lang="en-US" dirty="0"/>
              <a:t>Learn to write proofs that convince others</a:t>
            </a:r>
          </a:p>
        </p:txBody>
      </p:sp>
    </p:spTree>
    <p:extLst>
      <p:ext uri="{BB962C8B-B14F-4D97-AF65-F5344CB8AC3E}">
        <p14:creationId xmlns:p14="http://schemas.microsoft.com/office/powerpoint/2010/main" val="3303607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03D5F-1C59-493F-B83E-FDF755C8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11AE-6D9F-4015-90A6-59442AA41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follow “Algorithm Design,” by Kleinberg and </a:t>
            </a:r>
            <a:r>
              <a:rPr lang="en-US" dirty="0" err="1"/>
              <a:t>Tardos</a:t>
            </a:r>
            <a:endParaRPr lang="en-US" dirty="0"/>
          </a:p>
          <a:p>
            <a:r>
              <a:rPr lang="en-US" dirty="0"/>
              <a:t>Material is fairly standard, and you can find many other textbooks, lecture notes, etc.</a:t>
            </a:r>
          </a:p>
        </p:txBody>
      </p:sp>
    </p:spTree>
    <p:extLst>
      <p:ext uri="{BB962C8B-B14F-4D97-AF65-F5344CB8AC3E}">
        <p14:creationId xmlns:p14="http://schemas.microsoft.com/office/powerpoint/2010/main" val="1704576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4BD5-7895-44ED-B144-4F33ED23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3A79F-2F43-4670-B05D-40982276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Discrete math (CMSC 250), basic algorithms (CMSC 351) </a:t>
            </a:r>
          </a:p>
          <a:p>
            <a:endParaRPr lang="en-US" dirty="0"/>
          </a:p>
          <a:p>
            <a:r>
              <a:rPr lang="en-US" dirty="0"/>
              <a:t>Although this is a theory class, there will be some programming assignments (language of your choice)</a:t>
            </a:r>
          </a:p>
        </p:txBody>
      </p:sp>
    </p:spTree>
    <p:extLst>
      <p:ext uri="{BB962C8B-B14F-4D97-AF65-F5344CB8AC3E}">
        <p14:creationId xmlns:p14="http://schemas.microsoft.com/office/powerpoint/2010/main" val="3065314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66592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B0A2-96E7-4D8D-908C-B7006DC4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56EA-6799-4007-9092-091B33AD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 are used everywhere!</a:t>
            </a:r>
          </a:p>
          <a:p>
            <a:pPr lvl="1"/>
            <a:r>
              <a:rPr lang="en-US" dirty="0"/>
              <a:t>Including outside of CS</a:t>
            </a:r>
          </a:p>
          <a:p>
            <a:r>
              <a:rPr lang="en-US" dirty="0"/>
              <a:t>Complexity of solving a problem can be very sensitive to the problem statement</a:t>
            </a:r>
          </a:p>
          <a:p>
            <a:r>
              <a:rPr lang="en-US" dirty="0"/>
              <a:t>Look at 5 representative problems we will study this semester…</a:t>
            </a:r>
          </a:p>
        </p:txBody>
      </p:sp>
    </p:spTree>
    <p:extLst>
      <p:ext uri="{BB962C8B-B14F-4D97-AF65-F5344CB8AC3E}">
        <p14:creationId xmlns:p14="http://schemas.microsoft.com/office/powerpoint/2010/main" val="326674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webpage: </a:t>
            </a:r>
            <a:r>
              <a:rPr lang="en-US" sz="2800" dirty="0">
                <a:solidFill>
                  <a:schemeClr val="accent1"/>
                </a:solidFill>
              </a:rPr>
              <a:t>http://www.cs.umd.edu/~jkatz/451/f20</a:t>
            </a:r>
          </a:p>
          <a:p>
            <a:pPr lvl="1"/>
            <a:r>
              <a:rPr lang="en-US" dirty="0"/>
              <a:t>Administrative information</a:t>
            </a:r>
          </a:p>
          <a:p>
            <a:pPr lvl="1"/>
            <a:r>
              <a:rPr lang="en-US" dirty="0"/>
              <a:t>Syllabus</a:t>
            </a:r>
          </a:p>
          <a:p>
            <a:pPr lvl="2"/>
            <a:r>
              <a:rPr lang="en-US" dirty="0"/>
              <a:t>Updated as semester progresses</a:t>
            </a:r>
          </a:p>
          <a:p>
            <a:pPr lvl="2"/>
            <a:r>
              <a:rPr lang="en-US" dirty="0"/>
              <a:t>Reading from book listed</a:t>
            </a:r>
          </a:p>
          <a:p>
            <a:pPr lvl="1"/>
            <a:r>
              <a:rPr lang="en-US" dirty="0"/>
              <a:t>HW and exam schedule</a:t>
            </a:r>
          </a:p>
          <a:p>
            <a:pPr lvl="1"/>
            <a:r>
              <a:rPr lang="en-US" dirty="0"/>
              <a:t>Slides </a:t>
            </a:r>
          </a:p>
          <a:p>
            <a:pPr lvl="1"/>
            <a:r>
              <a:rPr lang="en-US" dirty="0"/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1552419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a shared resource and several requests, maximize the number of requests that can be satisfied overall</a:t>
            </a:r>
          </a:p>
          <a:p>
            <a:pPr lvl="1"/>
            <a:r>
              <a:rPr lang="en-US" dirty="0"/>
              <a:t>A request has a start time and an end time</a:t>
            </a:r>
          </a:p>
          <a:p>
            <a:pPr lvl="1"/>
            <a:r>
              <a:rPr lang="en-US" dirty="0"/>
              <a:t>Assume at most one request can be satisfied at any given time, and requests cannot be broken up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066800" y="6126164"/>
            <a:ext cx="693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447800" y="5562600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1676400" y="5883965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048000" y="5565913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276600" y="5334000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162300" y="5883965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229100" y="5883965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334000" y="5562600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4919870" y="588727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4876800" y="5334000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1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BF650-271D-482E-B9AC-F21230A0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AEC6-7533-4335-98DE-9D0E249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Scale the availability of the resource to range from 0 to 100</a:t>
            </a:r>
          </a:p>
          <a:p>
            <a:pPr lvl="1"/>
            <a:r>
              <a:rPr lang="en-US" dirty="0"/>
              <a:t>Request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has the form 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 with 0 ≤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&lt;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≤ 100</a:t>
            </a:r>
          </a:p>
          <a:p>
            <a:pPr lvl="1"/>
            <a:r>
              <a:rPr lang="en-US" dirty="0"/>
              <a:t>Input: a set of requests R = {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Output: R’ </a:t>
            </a:r>
            <a:r>
              <a:rPr lang="en-US" dirty="0">
                <a:sym typeface="Symbol" panose="05050102010706020507" pitchFamily="18" charset="2"/>
              </a:rPr>
              <a:t> R of maximum size such that all distinct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 R’ do not overlap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Namely, either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or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99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9E02-65C1-4BBA-8FE1-86A9FC37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CB294-2FB5-43A0-8E7B-4AAEDFB5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 interval scheduling, but every request has a (nonnegative) </a:t>
            </a:r>
            <a:r>
              <a:rPr lang="en-US" i="1" dirty="0"/>
              <a:t>weight</a:t>
            </a:r>
            <a:r>
              <a:rPr lang="en-US" dirty="0"/>
              <a:t>; want to maximize the total weight of the satisfied requests</a:t>
            </a:r>
          </a:p>
        </p:txBody>
      </p:sp>
    </p:spTree>
    <p:extLst>
      <p:ext uri="{BB962C8B-B14F-4D97-AF65-F5344CB8AC3E}">
        <p14:creationId xmlns:p14="http://schemas.microsoft.com/office/powerpoint/2010/main" val="2494057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E5112-235A-4552-8A5C-0BBE90AE2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FCCCC-439B-4ED2-9159-ABE6A9B1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two types of objects that can be matched only in certain ways, match as many as possible (each object only once)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4EB4A9D-264F-4A69-8BEA-05C6A7FFABB6}"/>
              </a:ext>
            </a:extLst>
          </p:cNvPr>
          <p:cNvSpPr/>
          <p:nvPr/>
        </p:nvSpPr>
        <p:spPr>
          <a:xfrm>
            <a:off x="54102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chips</a:t>
            </a:r>
            <a:endParaRPr lang="en-US" sz="105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A39A8A-0C65-4A66-A1E1-977CEBC791B1}"/>
              </a:ext>
            </a:extLst>
          </p:cNvPr>
          <p:cNvSpPr/>
          <p:nvPr/>
        </p:nvSpPr>
        <p:spPr>
          <a:xfrm>
            <a:off x="41910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guac</a:t>
            </a:r>
            <a:endParaRPr lang="en-US" sz="105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885AF9-D7A7-4981-A3B0-0F6734E269B3}"/>
              </a:ext>
            </a:extLst>
          </p:cNvPr>
          <p:cNvSpPr/>
          <p:nvPr/>
        </p:nvSpPr>
        <p:spPr>
          <a:xfrm>
            <a:off x="66294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beer</a:t>
            </a:r>
            <a:endParaRPr lang="en-US" sz="10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A0C6C14-E22A-4894-AF24-3C4CE74B28D9}"/>
              </a:ext>
            </a:extLst>
          </p:cNvPr>
          <p:cNvSpPr/>
          <p:nvPr/>
        </p:nvSpPr>
        <p:spPr>
          <a:xfrm>
            <a:off x="29718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cups</a:t>
            </a:r>
            <a:endParaRPr lang="en-US" sz="105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E2D48A3-D4C8-4DC0-98FE-E0BA9A06C43C}"/>
              </a:ext>
            </a:extLst>
          </p:cNvPr>
          <p:cNvSpPr/>
          <p:nvPr/>
        </p:nvSpPr>
        <p:spPr>
          <a:xfrm>
            <a:off x="1752600" y="3429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soda</a:t>
            </a:r>
            <a:endParaRPr lang="en-US" sz="105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9EBE22-010C-4868-BB96-9AF25484CB51}"/>
              </a:ext>
            </a:extLst>
          </p:cNvPr>
          <p:cNvSpPr/>
          <p:nvPr/>
        </p:nvSpPr>
        <p:spPr>
          <a:xfrm>
            <a:off x="54102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D’ante</a:t>
            </a:r>
            <a:endParaRPr lang="en-US" sz="6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2404093-3BC2-4F57-82D7-DF6D1CBF682E}"/>
              </a:ext>
            </a:extLst>
          </p:cNvPr>
          <p:cNvSpPr/>
          <p:nvPr/>
        </p:nvSpPr>
        <p:spPr>
          <a:xfrm>
            <a:off x="41910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Carlos</a:t>
            </a:r>
            <a:endParaRPr lang="en-US" sz="105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B46A07-019F-4B00-AE24-CF9A2A9F1078}"/>
              </a:ext>
            </a:extLst>
          </p:cNvPr>
          <p:cNvSpPr/>
          <p:nvPr/>
        </p:nvSpPr>
        <p:spPr>
          <a:xfrm>
            <a:off x="66294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Ellyn</a:t>
            </a:r>
            <a:endParaRPr lang="en-US" sz="105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9AF4399-7038-4987-93FA-0B0D56A56110}"/>
              </a:ext>
            </a:extLst>
          </p:cNvPr>
          <p:cNvSpPr/>
          <p:nvPr/>
        </p:nvSpPr>
        <p:spPr>
          <a:xfrm>
            <a:off x="29718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Bree</a:t>
            </a:r>
            <a:endParaRPr lang="en-US" sz="105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F756A8E-B840-44A3-A595-3AEB8847B719}"/>
              </a:ext>
            </a:extLst>
          </p:cNvPr>
          <p:cNvSpPr/>
          <p:nvPr/>
        </p:nvSpPr>
        <p:spPr>
          <a:xfrm>
            <a:off x="1752600" y="5410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Alex</a:t>
            </a:r>
            <a:endParaRPr lang="en-US" sz="105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D2EFDF7-5757-466C-8690-A4668A1209A2}"/>
              </a:ext>
            </a:extLst>
          </p:cNvPr>
          <p:cNvCxnSpPr>
            <a:stCxn id="12" idx="4"/>
            <a:endCxn id="16" idx="0"/>
          </p:cNvCxnSpPr>
          <p:nvPr/>
        </p:nvCxnSpPr>
        <p:spPr>
          <a:xfrm>
            <a:off x="2171700" y="4267200"/>
            <a:ext cx="2438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5ED34-4A65-4ABC-9709-B254B1882093}"/>
              </a:ext>
            </a:extLst>
          </p:cNvPr>
          <p:cNvCxnSpPr>
            <a:endCxn id="14" idx="0"/>
          </p:cNvCxnSpPr>
          <p:nvPr/>
        </p:nvCxnSpPr>
        <p:spPr>
          <a:xfrm>
            <a:off x="2171700" y="4267200"/>
            <a:ext cx="36576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D18762-C334-4B71-834B-2DE23DD1BEEF}"/>
              </a:ext>
            </a:extLst>
          </p:cNvPr>
          <p:cNvCxnSpPr>
            <a:stCxn id="10" idx="4"/>
          </p:cNvCxnSpPr>
          <p:nvPr/>
        </p:nvCxnSpPr>
        <p:spPr>
          <a:xfrm flipH="1">
            <a:off x="2171700" y="4267200"/>
            <a:ext cx="121920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C87FC60-8306-41EB-A222-685362242D03}"/>
              </a:ext>
            </a:extLst>
          </p:cNvPr>
          <p:cNvCxnSpPr>
            <a:stCxn id="8" idx="4"/>
            <a:endCxn id="18" idx="0"/>
          </p:cNvCxnSpPr>
          <p:nvPr/>
        </p:nvCxnSpPr>
        <p:spPr>
          <a:xfrm>
            <a:off x="7048500" y="42672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C817E16-76B2-4652-B9CE-F9223FC62979}"/>
              </a:ext>
            </a:extLst>
          </p:cNvPr>
          <p:cNvCxnSpPr/>
          <p:nvPr/>
        </p:nvCxnSpPr>
        <p:spPr>
          <a:xfrm flipH="1">
            <a:off x="2171700" y="4267200"/>
            <a:ext cx="487680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9FC1EBB-46B4-4EE6-908A-0E5A8CF54F09}"/>
              </a:ext>
            </a:extLst>
          </p:cNvPr>
          <p:cNvCxnSpPr>
            <a:stCxn id="6" idx="4"/>
            <a:endCxn id="20" idx="0"/>
          </p:cNvCxnSpPr>
          <p:nvPr/>
        </p:nvCxnSpPr>
        <p:spPr>
          <a:xfrm flipH="1">
            <a:off x="3390900" y="4267200"/>
            <a:ext cx="12192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B5FC2EB-C52E-4472-B588-8DBE368E4839}"/>
              </a:ext>
            </a:extLst>
          </p:cNvPr>
          <p:cNvCxnSpPr>
            <a:stCxn id="4" idx="4"/>
          </p:cNvCxnSpPr>
          <p:nvPr/>
        </p:nvCxnSpPr>
        <p:spPr>
          <a:xfrm flipH="1">
            <a:off x="4591050" y="4267200"/>
            <a:ext cx="1238250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A0F999-72EE-4DE8-A5E0-3661065D962E}"/>
              </a:ext>
            </a:extLst>
          </p:cNvPr>
          <p:cNvCxnSpPr>
            <a:endCxn id="18" idx="0"/>
          </p:cNvCxnSpPr>
          <p:nvPr/>
        </p:nvCxnSpPr>
        <p:spPr>
          <a:xfrm>
            <a:off x="3381375" y="4267200"/>
            <a:ext cx="366712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68A740F-C551-46AA-AF10-6FA5BF09F83A}"/>
              </a:ext>
            </a:extLst>
          </p:cNvPr>
          <p:cNvCxnSpPr>
            <a:endCxn id="4" idx="4"/>
          </p:cNvCxnSpPr>
          <p:nvPr/>
        </p:nvCxnSpPr>
        <p:spPr>
          <a:xfrm flipV="1">
            <a:off x="3424238" y="4267200"/>
            <a:ext cx="2405062" cy="114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579406-5E0B-4C4D-9F38-FD8089E20DA2}"/>
              </a:ext>
            </a:extLst>
          </p:cNvPr>
          <p:cNvCxnSpPr>
            <a:stCxn id="14" idx="0"/>
          </p:cNvCxnSpPr>
          <p:nvPr/>
        </p:nvCxnSpPr>
        <p:spPr>
          <a:xfrm flipH="1" flipV="1">
            <a:off x="4591050" y="4267200"/>
            <a:ext cx="123825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6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8345-5381-49AA-9BB3-5718F46F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6B687-560D-40EB-A34E-936ACCF4E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objects with pairwise conflicts, choose the maximum number of non-conflicting objects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CEAD794-7D5C-4D8C-BBE3-AF5A6AD81553}"/>
              </a:ext>
            </a:extLst>
          </p:cNvPr>
          <p:cNvSpPr/>
          <p:nvPr/>
        </p:nvSpPr>
        <p:spPr>
          <a:xfrm>
            <a:off x="2928730" y="3886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43C95C7-0131-4068-8C29-68861471FFE1}"/>
              </a:ext>
            </a:extLst>
          </p:cNvPr>
          <p:cNvSpPr/>
          <p:nvPr/>
        </p:nvSpPr>
        <p:spPr>
          <a:xfrm>
            <a:off x="2547730" y="4876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C33734-D8CB-45EE-B171-2948AE81C92F}"/>
              </a:ext>
            </a:extLst>
          </p:cNvPr>
          <p:cNvSpPr/>
          <p:nvPr/>
        </p:nvSpPr>
        <p:spPr>
          <a:xfrm>
            <a:off x="3766930" y="5638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5EAA64C-76FA-40F6-AE6B-E8B23149D820}"/>
              </a:ext>
            </a:extLst>
          </p:cNvPr>
          <p:cNvSpPr/>
          <p:nvPr/>
        </p:nvSpPr>
        <p:spPr>
          <a:xfrm>
            <a:off x="4452730" y="3810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BF624CD-D3D9-4925-9050-C4EFB101C866}"/>
              </a:ext>
            </a:extLst>
          </p:cNvPr>
          <p:cNvSpPr/>
          <p:nvPr/>
        </p:nvSpPr>
        <p:spPr>
          <a:xfrm>
            <a:off x="4605130" y="4800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A53441B-5398-4D74-A41F-AB0014343A78}"/>
              </a:ext>
            </a:extLst>
          </p:cNvPr>
          <p:cNvSpPr/>
          <p:nvPr/>
        </p:nvSpPr>
        <p:spPr>
          <a:xfrm>
            <a:off x="5791200" y="4191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300A21-2937-4AAB-B19C-08900304AAC1}"/>
              </a:ext>
            </a:extLst>
          </p:cNvPr>
          <p:cNvCxnSpPr>
            <a:stCxn id="10" idx="2"/>
            <a:endCxn id="4" idx="6"/>
          </p:cNvCxnSpPr>
          <p:nvPr/>
        </p:nvCxnSpPr>
        <p:spPr>
          <a:xfrm flipH="1">
            <a:off x="3309730" y="4000500"/>
            <a:ext cx="114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15BB50-EBF1-48A6-95C7-9BE8089B27BE}"/>
              </a:ext>
            </a:extLst>
          </p:cNvPr>
          <p:cNvCxnSpPr>
            <a:stCxn id="4" idx="4"/>
            <a:endCxn id="6" idx="0"/>
          </p:cNvCxnSpPr>
          <p:nvPr/>
        </p:nvCxnSpPr>
        <p:spPr>
          <a:xfrm flipH="1">
            <a:off x="2738230" y="42672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43DC92-286B-466B-8746-2C5111E8F04D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2738230" y="4991100"/>
            <a:ext cx="1866900" cy="9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01271C4-5BB6-4D4D-94E3-2EC3EA3F72D8}"/>
              </a:ext>
            </a:extLst>
          </p:cNvPr>
          <p:cNvCxnSpPr>
            <a:cxnSpLocks/>
          </p:cNvCxnSpPr>
          <p:nvPr/>
        </p:nvCxnSpPr>
        <p:spPr>
          <a:xfrm flipH="1">
            <a:off x="4833730" y="4425834"/>
            <a:ext cx="1109870" cy="56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1F3F2DD-278F-4734-AA53-153D969AE4C0}"/>
              </a:ext>
            </a:extLst>
          </p:cNvPr>
          <p:cNvCxnSpPr>
            <a:cxnSpLocks/>
          </p:cNvCxnSpPr>
          <p:nvPr/>
        </p:nvCxnSpPr>
        <p:spPr>
          <a:xfrm flipH="1">
            <a:off x="3957430" y="5029200"/>
            <a:ext cx="8382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B6D088D-5C3C-4CBC-B92D-42CD25521EE8}"/>
              </a:ext>
            </a:extLst>
          </p:cNvPr>
          <p:cNvCxnSpPr>
            <a:stCxn id="10" idx="4"/>
            <a:endCxn id="8" idx="0"/>
          </p:cNvCxnSpPr>
          <p:nvPr/>
        </p:nvCxnSpPr>
        <p:spPr>
          <a:xfrm flipH="1">
            <a:off x="3957430" y="4191000"/>
            <a:ext cx="6858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95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245D-12AF-4342-A312-31F1B6BA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2D7E8-8ACE-4008-A8C2-D550395F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Interval scheduling is a special case of independent set!</a:t>
            </a:r>
          </a:p>
          <a:p>
            <a:pPr lvl="1"/>
            <a:r>
              <a:rPr lang="en-US" dirty="0"/>
              <a:t>The intervals are nodes; there is an edge between two nodes </a:t>
            </a:r>
            <a:r>
              <a:rPr lang="en-US" dirty="0" err="1"/>
              <a:t>iff</a:t>
            </a:r>
            <a:r>
              <a:rPr lang="en-US" dirty="0"/>
              <a:t> they overlap</a:t>
            </a:r>
          </a:p>
          <a:p>
            <a:r>
              <a:rPr lang="en-US" dirty="0"/>
              <a:t>Bipartite matching is a special case of independent set!</a:t>
            </a:r>
          </a:p>
          <a:p>
            <a:pPr lvl="1"/>
            <a:r>
              <a:rPr lang="en-US" dirty="0"/>
              <a:t>The edges in the original graph are nodes; there is an edge between two nodes if they share an endpoint in the original graph</a:t>
            </a:r>
          </a:p>
        </p:txBody>
      </p:sp>
    </p:spTree>
    <p:extLst>
      <p:ext uri="{BB962C8B-B14F-4D97-AF65-F5344CB8AC3E}">
        <p14:creationId xmlns:p14="http://schemas.microsoft.com/office/powerpoint/2010/main" val="110932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0EAB-8761-45AE-8CFC-4BF5D0D7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DF097-5630-43A9-A17D-DB105F888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two-player game on a graph, where each vertex has a value and players alternately choose distinct vertices that form an independent set; is there a strategy for P</a:t>
            </a:r>
            <a:r>
              <a:rPr lang="en-US" baseline="-25000" dirty="0"/>
              <a:t>1</a:t>
            </a:r>
            <a:r>
              <a:rPr lang="en-US" dirty="0"/>
              <a:t> to achieve score ≥B?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1033F8-D3D0-4CF1-82FC-DBB3978777AA}"/>
              </a:ext>
            </a:extLst>
          </p:cNvPr>
          <p:cNvSpPr/>
          <p:nvPr/>
        </p:nvSpPr>
        <p:spPr>
          <a:xfrm>
            <a:off x="330973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73CAB77-CC6E-4F2F-AFDA-C95539D00BE7}"/>
              </a:ext>
            </a:extLst>
          </p:cNvPr>
          <p:cNvSpPr/>
          <p:nvPr/>
        </p:nvSpPr>
        <p:spPr>
          <a:xfrm>
            <a:off x="2928730" y="5334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0C6601D-1F6A-4F88-9906-713C41600596}"/>
              </a:ext>
            </a:extLst>
          </p:cNvPr>
          <p:cNvSpPr/>
          <p:nvPr/>
        </p:nvSpPr>
        <p:spPr>
          <a:xfrm>
            <a:off x="4147930" y="6096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14CF52-0581-4E76-8106-73EFEF2078AF}"/>
              </a:ext>
            </a:extLst>
          </p:cNvPr>
          <p:cNvSpPr/>
          <p:nvPr/>
        </p:nvSpPr>
        <p:spPr>
          <a:xfrm>
            <a:off x="483373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58A0DB-6DD3-4793-8179-B6F60244DFA1}"/>
              </a:ext>
            </a:extLst>
          </p:cNvPr>
          <p:cNvSpPr/>
          <p:nvPr/>
        </p:nvSpPr>
        <p:spPr>
          <a:xfrm>
            <a:off x="4986130" y="5257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A7CF23-1CDC-4D48-A053-FD1B467B010F}"/>
              </a:ext>
            </a:extLst>
          </p:cNvPr>
          <p:cNvSpPr/>
          <p:nvPr/>
        </p:nvSpPr>
        <p:spPr>
          <a:xfrm>
            <a:off x="6172200" y="4648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701CE2-45DC-42B8-97AB-114626C53EAE}"/>
              </a:ext>
            </a:extLst>
          </p:cNvPr>
          <p:cNvCxnSpPr>
            <a:stCxn id="7" idx="2"/>
            <a:endCxn id="4" idx="6"/>
          </p:cNvCxnSpPr>
          <p:nvPr/>
        </p:nvCxnSpPr>
        <p:spPr>
          <a:xfrm flipH="1">
            <a:off x="3690730" y="4457700"/>
            <a:ext cx="114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8A0FA5-807C-407A-94C3-2313552B885F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3119230" y="47244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4C2F3B-9FEC-4872-9C29-108825157200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3119230" y="5448300"/>
            <a:ext cx="1866900" cy="9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66CF21-5EB0-45D0-B2C6-C9C8B9D8CDDE}"/>
              </a:ext>
            </a:extLst>
          </p:cNvPr>
          <p:cNvCxnSpPr>
            <a:cxnSpLocks/>
          </p:cNvCxnSpPr>
          <p:nvPr/>
        </p:nvCxnSpPr>
        <p:spPr>
          <a:xfrm flipH="1">
            <a:off x="5214730" y="4883034"/>
            <a:ext cx="1109870" cy="56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803D33-136E-43A3-8AC2-464A49ED00D8}"/>
              </a:ext>
            </a:extLst>
          </p:cNvPr>
          <p:cNvCxnSpPr>
            <a:cxnSpLocks/>
          </p:cNvCxnSpPr>
          <p:nvPr/>
        </p:nvCxnSpPr>
        <p:spPr>
          <a:xfrm flipH="1">
            <a:off x="4338430" y="5486400"/>
            <a:ext cx="8382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6596E3-329B-42B4-8C89-1DA2AE88C43D}"/>
              </a:ext>
            </a:extLst>
          </p:cNvPr>
          <p:cNvCxnSpPr>
            <a:stCxn id="7" idx="4"/>
            <a:endCxn id="6" idx="0"/>
          </p:cNvCxnSpPr>
          <p:nvPr/>
        </p:nvCxnSpPr>
        <p:spPr>
          <a:xfrm flipH="1">
            <a:off x="4338430" y="4648200"/>
            <a:ext cx="6858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27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BDA-C8EC-4E17-91B0-7A7FF6313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 are these problems?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2C2AF-0670-47D7-837C-A1354552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Interval scheduling, weighted interval scheduling, and bipartite matching can be solved efficiently</a:t>
            </a:r>
          </a:p>
          <a:p>
            <a:pPr lvl="1"/>
            <a:r>
              <a:rPr lang="en-US" dirty="0"/>
              <a:t>We will define what we mean by “efficient” in a moment</a:t>
            </a:r>
          </a:p>
          <a:p>
            <a:r>
              <a:rPr lang="en-US" dirty="0"/>
              <a:t>Independent set (likely) cannot be solved efficiently, but it is possible to efficiently check that there is a solution of a given size</a:t>
            </a:r>
          </a:p>
          <a:p>
            <a:r>
              <a:rPr lang="en-US" dirty="0"/>
              <a:t>Facility location (likely) cannot be solved efficiently, and it is does not even seem possible to efficiently verify a claimed solution!</a:t>
            </a:r>
          </a:p>
        </p:txBody>
      </p:sp>
    </p:spTree>
    <p:extLst>
      <p:ext uri="{BB962C8B-B14F-4D97-AF65-F5344CB8AC3E}">
        <p14:creationId xmlns:p14="http://schemas.microsoft.com/office/powerpoint/2010/main" val="28243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Stable matching</a:t>
            </a:r>
          </a:p>
        </p:txBody>
      </p:sp>
    </p:spTree>
    <p:extLst>
      <p:ext uri="{BB962C8B-B14F-4D97-AF65-F5344CB8AC3E}">
        <p14:creationId xmlns:p14="http://schemas.microsoft.com/office/powerpoint/2010/main" val="4052735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89E98-C5F4-431D-8434-AD29242A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5D57D-FC8D-46CA-AC79-9CBA1651C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199"/>
          </a:xfrm>
        </p:spPr>
        <p:txBody>
          <a:bodyPr/>
          <a:lstStyle/>
          <a:p>
            <a:r>
              <a:rPr lang="en-US" dirty="0"/>
              <a:t>Idea: want to pair up members of two sets according to their preferences</a:t>
            </a:r>
          </a:p>
          <a:p>
            <a:r>
              <a:rPr lang="en-US" dirty="0"/>
              <a:t>Can’t hope to give everyone their first choice!</a:t>
            </a:r>
          </a:p>
          <a:p>
            <a:r>
              <a:rPr lang="en-US" dirty="0"/>
              <a:t>Instead, prevent any </a:t>
            </a:r>
            <a:r>
              <a:rPr lang="en-US" i="1" dirty="0"/>
              <a:t>instabilities</a:t>
            </a:r>
            <a:r>
              <a:rPr lang="en-US" dirty="0"/>
              <a:t>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22AF37-72F1-4F1F-A955-5EF094D43D52}"/>
              </a:ext>
            </a:extLst>
          </p:cNvPr>
          <p:cNvSpPr/>
          <p:nvPr/>
        </p:nvSpPr>
        <p:spPr>
          <a:xfrm>
            <a:off x="1676400" y="426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0F07638-1350-45B5-AB5A-340ED2BBBB06}"/>
              </a:ext>
            </a:extLst>
          </p:cNvPr>
          <p:cNvSpPr/>
          <p:nvPr/>
        </p:nvSpPr>
        <p:spPr>
          <a:xfrm>
            <a:off x="1676400" y="5410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F000A2-72B0-4E00-A5A1-FF5F20B2EA39}"/>
              </a:ext>
            </a:extLst>
          </p:cNvPr>
          <p:cNvSpPr/>
          <p:nvPr/>
        </p:nvSpPr>
        <p:spPr>
          <a:xfrm>
            <a:off x="3505200" y="426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F78EFBB-6655-4F28-9D84-CA4776D133F1}"/>
              </a:ext>
            </a:extLst>
          </p:cNvPr>
          <p:cNvSpPr/>
          <p:nvPr/>
        </p:nvSpPr>
        <p:spPr>
          <a:xfrm>
            <a:off x="3505200" y="5410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C5B77A-5DE4-4A85-AC50-2225B82D5CAB}"/>
              </a:ext>
            </a:extLst>
          </p:cNvPr>
          <p:cNvCxnSpPr>
            <a:stCxn id="4" idx="6"/>
            <a:endCxn id="8" idx="2"/>
          </p:cNvCxnSpPr>
          <p:nvPr/>
        </p:nvCxnSpPr>
        <p:spPr>
          <a:xfrm>
            <a:off x="2209800" y="4533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3D37D8-C1F3-4D3B-ACF6-2D7C16769999}"/>
              </a:ext>
            </a:extLst>
          </p:cNvPr>
          <p:cNvCxnSpPr>
            <a:stCxn id="6" idx="6"/>
            <a:endCxn id="10" idx="2"/>
          </p:cNvCxnSpPr>
          <p:nvPr/>
        </p:nvCxnSpPr>
        <p:spPr>
          <a:xfrm>
            <a:off x="2209800" y="5676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6707938-B163-42DC-A1D9-F3474846F2F7}"/>
              </a:ext>
            </a:extLst>
          </p:cNvPr>
          <p:cNvCxnSpPr/>
          <p:nvPr/>
        </p:nvCxnSpPr>
        <p:spPr>
          <a:xfrm flipV="1">
            <a:off x="1943100" y="4533900"/>
            <a:ext cx="1828800" cy="1143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D14548D-7948-4893-AB52-5FE7AAE13757}"/>
              </a:ext>
            </a:extLst>
          </p:cNvPr>
          <p:cNvSpPr txBox="1"/>
          <p:nvPr/>
        </p:nvSpPr>
        <p:spPr>
          <a:xfrm>
            <a:off x="5105402" y="4505235"/>
            <a:ext cx="21016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 prefers 1 to 2</a:t>
            </a:r>
            <a:br>
              <a:rPr lang="en-US" sz="2400" dirty="0"/>
            </a:br>
            <a:r>
              <a:rPr lang="en-US" sz="2400" i="1" dirty="0"/>
              <a:t>and</a:t>
            </a:r>
          </a:p>
          <a:p>
            <a:pPr algn="ctr"/>
            <a:r>
              <a:rPr lang="en-US" sz="2400" dirty="0"/>
              <a:t>1 prefers B to A</a:t>
            </a:r>
          </a:p>
        </p:txBody>
      </p:sp>
    </p:spTree>
    <p:extLst>
      <p:ext uri="{BB962C8B-B14F-4D97-AF65-F5344CB8AC3E}">
        <p14:creationId xmlns:p14="http://schemas.microsoft.com/office/powerpoint/2010/main" val="397896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8" grpId="0" animBg="1"/>
      <p:bldP spid="10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02AE4-2A3D-449A-B3B7-8F4F2952B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A62B6-F381-4B89-BFEC-ABA6EF40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Lectures will be offered </a:t>
            </a:r>
            <a:r>
              <a:rPr lang="en-US" i="1" dirty="0"/>
              <a:t>synchronously</a:t>
            </a:r>
            <a:r>
              <a:rPr lang="en-US" dirty="0"/>
              <a:t>, at the scheduled class time</a:t>
            </a:r>
          </a:p>
          <a:p>
            <a:pPr lvl="1"/>
            <a:r>
              <a:rPr lang="en-US" dirty="0"/>
              <a:t>Please join with first + last name</a:t>
            </a:r>
          </a:p>
          <a:p>
            <a:pPr lvl="1"/>
            <a:r>
              <a:rPr lang="en-US" dirty="0"/>
              <a:t>Consider enabling video, at least when speaking</a:t>
            </a:r>
          </a:p>
          <a:p>
            <a:pPr lvl="1"/>
            <a:r>
              <a:rPr lang="en-US" dirty="0"/>
              <a:t>Following campus recommendations, lectures will </a:t>
            </a:r>
            <a:r>
              <a:rPr lang="en-US" u="sng" dirty="0"/>
              <a:t>not</a:t>
            </a:r>
            <a:r>
              <a:rPr lang="en-US" dirty="0"/>
              <a:t> be recorded</a:t>
            </a:r>
          </a:p>
          <a:p>
            <a:pPr lvl="1"/>
            <a:r>
              <a:rPr lang="en-US" dirty="0"/>
              <a:t>Slides will be posted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Will revisit as semester progresses</a:t>
            </a:r>
          </a:p>
          <a:p>
            <a:pPr lvl="1"/>
            <a:endParaRPr lang="en-US" dirty="0"/>
          </a:p>
          <a:p>
            <a:r>
              <a:rPr lang="en-US" dirty="0"/>
              <a:t>Note in chat if you have a question</a:t>
            </a:r>
          </a:p>
        </p:txBody>
      </p:sp>
    </p:spTree>
    <p:extLst>
      <p:ext uri="{BB962C8B-B14F-4D97-AF65-F5344CB8AC3E}">
        <p14:creationId xmlns:p14="http://schemas.microsoft.com/office/powerpoint/2010/main" val="62770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0CEF-A78C-4550-851C-5622701A7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7889B-B802-4F8C-B9DB-F8D8CFEBE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Motivating examples: </a:t>
            </a:r>
          </a:p>
          <a:p>
            <a:pPr lvl="1"/>
            <a:r>
              <a:rPr lang="en-US" dirty="0"/>
              <a:t>Matching candidates to employers</a:t>
            </a:r>
          </a:p>
          <a:p>
            <a:pPr lvl="1"/>
            <a:r>
              <a:rPr lang="en-US" dirty="0"/>
              <a:t>Matching residents to medical schools 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0E33-411E-4DF8-A7D4-E81185D98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0846F-60FC-4104-AFDD-1C18CA329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Grading based on 5 HWs (40%), midterm (25%), and final (35%)</a:t>
            </a:r>
          </a:p>
          <a:p>
            <a:pPr lvl="1"/>
            <a:r>
              <a:rPr lang="en-US" dirty="0"/>
              <a:t>Lowest HW grade dropped</a:t>
            </a:r>
          </a:p>
          <a:p>
            <a:endParaRPr lang="en-US" dirty="0"/>
          </a:p>
          <a:p>
            <a:r>
              <a:rPr lang="en-US" dirty="0"/>
              <a:t>Class is not curved</a:t>
            </a:r>
          </a:p>
          <a:p>
            <a:pPr lvl="1"/>
            <a:r>
              <a:rPr lang="en-US" dirty="0"/>
              <a:t>Each student’s grade determined by how well they demonstrate their understanding of the material</a:t>
            </a:r>
          </a:p>
          <a:p>
            <a:pPr lvl="1"/>
            <a:r>
              <a:rPr lang="en-US" dirty="0"/>
              <a:t>Every student is capable of getting an A</a:t>
            </a:r>
          </a:p>
          <a:p>
            <a:pPr lvl="1"/>
            <a:r>
              <a:rPr lang="en-US" dirty="0"/>
              <a:t>You are not competing with each other</a:t>
            </a:r>
          </a:p>
        </p:txBody>
      </p:sp>
    </p:spTree>
    <p:extLst>
      <p:ext uri="{BB962C8B-B14F-4D97-AF65-F5344CB8AC3E}">
        <p14:creationId xmlns:p14="http://schemas.microsoft.com/office/powerpoint/2010/main" val="245564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B11A-5E8F-4662-8FAD-AF91DAC9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1B629-370B-49EE-B50C-29282716A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Please use Piazza for questions about the course material</a:t>
            </a:r>
          </a:p>
          <a:p>
            <a:pPr lvl="1"/>
            <a:r>
              <a:rPr lang="en-US" dirty="0"/>
              <a:t>The TAs and I will monitor it frequently</a:t>
            </a:r>
          </a:p>
          <a:p>
            <a:pPr lvl="1"/>
            <a:r>
              <a:rPr lang="en-US" dirty="0"/>
              <a:t>Students should feel free to answer each other’s questions as well</a:t>
            </a:r>
          </a:p>
          <a:p>
            <a:r>
              <a:rPr lang="en-US" dirty="0"/>
              <a:t>Will also post announcements on Piazza</a:t>
            </a:r>
          </a:p>
          <a:p>
            <a:pPr lvl="1"/>
            <a:endParaRPr lang="en-US" dirty="0"/>
          </a:p>
          <a:p>
            <a:r>
              <a:rPr lang="en-US" dirty="0"/>
              <a:t>Use email only for administrative questions</a:t>
            </a:r>
          </a:p>
          <a:p>
            <a:pPr lvl="1"/>
            <a:r>
              <a:rPr lang="en-US" dirty="0"/>
              <a:t>Prefix the subject line with “[CMSC451]”</a:t>
            </a:r>
          </a:p>
        </p:txBody>
      </p:sp>
    </p:spTree>
    <p:extLst>
      <p:ext uri="{BB962C8B-B14F-4D97-AF65-F5344CB8AC3E}">
        <p14:creationId xmlns:p14="http://schemas.microsoft.com/office/powerpoint/2010/main" val="91924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HWs will be posted on Canvas/ELMS</a:t>
            </a:r>
          </a:p>
          <a:p>
            <a:r>
              <a:rPr lang="en-US" dirty="0"/>
              <a:t>HWs should be submitted as pdf files using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Type solutions using LaTeX (preferred)</a:t>
            </a:r>
          </a:p>
          <a:p>
            <a:pPr lvl="1"/>
            <a:r>
              <a:rPr lang="en-US" dirty="0"/>
              <a:t>Clear scan of neat handwritten solutions</a:t>
            </a:r>
          </a:p>
          <a:p>
            <a:pPr lvl="1"/>
            <a:r>
              <a:rPr lang="en-US" dirty="0"/>
              <a:t>Word doc converted to pdf</a:t>
            </a:r>
          </a:p>
          <a:p>
            <a:r>
              <a:rPr lang="en-US" dirty="0"/>
              <a:t>Your solutions should be simple and concise!</a:t>
            </a:r>
          </a:p>
          <a:p>
            <a:r>
              <a:rPr lang="en-US" dirty="0"/>
              <a:t>Cheating will not be tolerated</a:t>
            </a:r>
          </a:p>
        </p:txBody>
      </p:sp>
    </p:spTree>
    <p:extLst>
      <p:ext uri="{BB962C8B-B14F-4D97-AF65-F5344CB8AC3E}">
        <p14:creationId xmlns:p14="http://schemas.microsoft.com/office/powerpoint/2010/main" val="10654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B41C-13EA-4C31-887F-03E999AF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Personal/medical 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40EBC-914C-4587-9E9A-EB4C36AB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No extensions will be given</a:t>
            </a:r>
          </a:p>
          <a:p>
            <a:r>
              <a:rPr lang="en-US" dirty="0"/>
              <a:t>Lowest HW grade will be dropped </a:t>
            </a:r>
          </a:p>
          <a:p>
            <a:pPr lvl="1"/>
            <a:r>
              <a:rPr lang="en-US" dirty="0"/>
              <a:t>This is intended to account for emergencies!</a:t>
            </a:r>
          </a:p>
          <a:p>
            <a:r>
              <a:rPr lang="en-US" dirty="0"/>
              <a:t>After failing to submit one assignment, if you cannot submit a subsequent assignment for a valid reason (per UMD policy), you will be excused from that assignment and your other grades reweighted</a:t>
            </a:r>
          </a:p>
          <a:p>
            <a:pPr lvl="1"/>
            <a:r>
              <a:rPr lang="en-US" dirty="0"/>
              <a:t>Email me to let me know</a:t>
            </a:r>
          </a:p>
          <a:p>
            <a:pPr lvl="1"/>
            <a:r>
              <a:rPr lang="en-US" dirty="0"/>
              <a:t>Do not email me for the first assignment you miss</a:t>
            </a:r>
          </a:p>
          <a:p>
            <a:r>
              <a:rPr lang="en-US" dirty="0"/>
              <a:t>If you complete &lt; 50% of the coursework you should drop the class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2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E78C-F5D1-40D0-A94C-754B9933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AA8F3-6471-4E70-98F9-4D7AC9C11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Exams will be posted on Canvas/ELMS</a:t>
            </a:r>
          </a:p>
          <a:p>
            <a:r>
              <a:rPr lang="en-US" dirty="0"/>
              <a:t>Self-monitored time limit within a 36-hour period</a:t>
            </a:r>
          </a:p>
          <a:p>
            <a:pPr lvl="1"/>
            <a:r>
              <a:rPr lang="en-US" dirty="0"/>
              <a:t>Exam dates listed on syllabus</a:t>
            </a:r>
          </a:p>
          <a:p>
            <a:pPr lvl="1"/>
            <a:r>
              <a:rPr lang="en-US" dirty="0"/>
              <a:t>Open book/notes; no Internet</a:t>
            </a:r>
          </a:p>
          <a:p>
            <a:r>
              <a:rPr lang="en-US" dirty="0"/>
              <a:t>Exams should be submitted as pdf files using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Type solutions using LaTeX (preferred)</a:t>
            </a:r>
          </a:p>
          <a:p>
            <a:pPr lvl="1"/>
            <a:r>
              <a:rPr lang="en-US" dirty="0"/>
              <a:t>Clear scan of neat handwritten solutions</a:t>
            </a:r>
          </a:p>
          <a:p>
            <a:pPr lvl="1"/>
            <a:r>
              <a:rPr lang="en-US" dirty="0"/>
              <a:t>Word doc converted to pdf</a:t>
            </a:r>
          </a:p>
          <a:p>
            <a:r>
              <a:rPr lang="en-US" dirty="0"/>
              <a:t>Cheating will not be tolerated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B41C-13EA-4C31-887F-03E999AF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Personal/medical 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40EBC-914C-4587-9E9A-EB4C36AB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extensions will be given</a:t>
            </a:r>
          </a:p>
          <a:p>
            <a:r>
              <a:rPr lang="en-US" dirty="0"/>
              <a:t>If you cannot complete an exam on time for a valid reason (per UMD policy), you will be excused from that exam and your other grades will be reweighted</a:t>
            </a:r>
          </a:p>
          <a:p>
            <a:pPr lvl="1"/>
            <a:r>
              <a:rPr lang="en-US" dirty="0"/>
              <a:t>Email me to let me know</a:t>
            </a:r>
          </a:p>
          <a:p>
            <a:r>
              <a:rPr lang="en-US" dirty="0"/>
              <a:t>If you complete &lt; 50% of the coursework you should drop the class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2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13425</TotalTime>
  <Words>1243</Words>
  <Application>Microsoft Office PowerPoint</Application>
  <PresentationFormat>On-screen Show (4:3)</PresentationFormat>
  <Paragraphs>174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Algorithms</vt:lpstr>
      <vt:lpstr>Administrative notes</vt:lpstr>
      <vt:lpstr>Lectures</vt:lpstr>
      <vt:lpstr>Grading</vt:lpstr>
      <vt:lpstr>Questions/discussion</vt:lpstr>
      <vt:lpstr>Homeworks</vt:lpstr>
      <vt:lpstr>Personal/medical emergencies</vt:lpstr>
      <vt:lpstr>Exams</vt:lpstr>
      <vt:lpstr>Personal/medical emergencies</vt:lpstr>
      <vt:lpstr>Regrade requests</vt:lpstr>
      <vt:lpstr>TAs</vt:lpstr>
      <vt:lpstr>Questions?</vt:lpstr>
      <vt:lpstr>Course content</vt:lpstr>
      <vt:lpstr>Course goals</vt:lpstr>
      <vt:lpstr>Course goals</vt:lpstr>
      <vt:lpstr>Course material</vt:lpstr>
      <vt:lpstr>Prerequisites</vt:lpstr>
      <vt:lpstr>Questions?</vt:lpstr>
      <vt:lpstr>Algorithms</vt:lpstr>
      <vt:lpstr>Interval scheduling</vt:lpstr>
      <vt:lpstr>Interval scheduling</vt:lpstr>
      <vt:lpstr>Weighted interval scheduling</vt:lpstr>
      <vt:lpstr>Bipartite matching</vt:lpstr>
      <vt:lpstr>Independent set</vt:lpstr>
      <vt:lpstr>Independent set</vt:lpstr>
      <vt:lpstr>Facility location</vt:lpstr>
      <vt:lpstr>How hard are these problems?</vt:lpstr>
      <vt:lpstr>Stable matching</vt:lpstr>
      <vt:lpstr>Stable-matching problem</vt:lpstr>
      <vt:lpstr>Stable-matching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616</cp:revision>
  <dcterms:created xsi:type="dcterms:W3CDTF">2014-06-02T02:25:30Z</dcterms:created>
  <dcterms:modified xsi:type="dcterms:W3CDTF">2020-09-01T15:00:36Z</dcterms:modified>
</cp:coreProperties>
</file>