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71" r:id="rId2"/>
    <p:sldId id="558" r:id="rId3"/>
    <p:sldId id="559" r:id="rId4"/>
    <p:sldId id="560" r:id="rId5"/>
    <p:sldId id="561" r:id="rId6"/>
    <p:sldId id="562" r:id="rId7"/>
    <p:sldId id="383" r:id="rId8"/>
    <p:sldId id="564" r:id="rId9"/>
    <p:sldId id="384" r:id="rId10"/>
    <p:sldId id="565" r:id="rId11"/>
    <p:sldId id="566" r:id="rId12"/>
    <p:sldId id="567" r:id="rId13"/>
    <p:sldId id="568" r:id="rId14"/>
    <p:sldId id="569" r:id="rId15"/>
    <p:sldId id="570" r:id="rId16"/>
    <p:sldId id="571" r:id="rId17"/>
    <p:sldId id="5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42AE6-878C-46A5-A432-87C112332D2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7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10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0520-536C-423F-B9B1-DDB52812D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046F1-CE2E-4416-A099-B1DDD7F90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Order intervals by ending times I</a:t>
            </a:r>
            <a:r>
              <a:rPr lang="en-US" baseline="-25000" dirty="0"/>
              <a:t>1</a:t>
            </a:r>
            <a:r>
              <a:rPr lang="en-US" dirty="0"/>
              <a:t>, …, I</a:t>
            </a:r>
            <a:r>
              <a:rPr lang="en-US" baseline="-25000" dirty="0"/>
              <a:t>n</a:t>
            </a:r>
            <a:endParaRPr lang="en-US" dirty="0"/>
          </a:p>
          <a:p>
            <a:r>
              <a:rPr lang="en-US" dirty="0"/>
              <a:t>Idea: an optimal solution either includes the last interval I</a:t>
            </a:r>
            <a:r>
              <a:rPr lang="en-US" baseline="-25000" dirty="0"/>
              <a:t>n</a:t>
            </a:r>
            <a:r>
              <a:rPr lang="en-US" dirty="0"/>
              <a:t> or not</a:t>
            </a:r>
          </a:p>
          <a:p>
            <a:pPr lvl="1"/>
            <a:r>
              <a:rPr lang="en-US" dirty="0"/>
              <a:t>If it does not, then an optimal solution is an optimal solution for intervals I</a:t>
            </a:r>
            <a:r>
              <a:rPr lang="en-US" baseline="-25000" dirty="0"/>
              <a:t>1</a:t>
            </a:r>
            <a:r>
              <a:rPr lang="en-US" dirty="0"/>
              <a:t>, …, I</a:t>
            </a:r>
            <a:r>
              <a:rPr lang="en-US" baseline="-25000" dirty="0"/>
              <a:t>n-1</a:t>
            </a:r>
            <a:endParaRPr lang="en-US" dirty="0"/>
          </a:p>
          <a:p>
            <a:pPr lvl="1"/>
            <a:r>
              <a:rPr lang="en-US" dirty="0"/>
              <a:t>If it does, then let p=p(n) be maximum such that I</a:t>
            </a:r>
            <a:r>
              <a:rPr lang="en-US" baseline="-25000" dirty="0"/>
              <a:t>p</a:t>
            </a:r>
            <a:r>
              <a:rPr lang="en-US" dirty="0"/>
              <a:t> does not overlap with I</a:t>
            </a:r>
            <a:r>
              <a:rPr lang="en-US" baseline="-25000" dirty="0"/>
              <a:t>n</a:t>
            </a:r>
            <a:r>
              <a:rPr lang="en-US" dirty="0"/>
              <a:t> (so I</a:t>
            </a:r>
            <a:r>
              <a:rPr lang="en-US" baseline="-25000" dirty="0"/>
              <a:t>p+1</a:t>
            </a:r>
            <a:r>
              <a:rPr lang="en-US" dirty="0"/>
              <a:t>, …, I</a:t>
            </a:r>
            <a:r>
              <a:rPr lang="en-US" baseline="-25000" dirty="0"/>
              <a:t>n-1</a:t>
            </a:r>
            <a:r>
              <a:rPr lang="en-US" dirty="0"/>
              <a:t> overlap with I</a:t>
            </a:r>
            <a:r>
              <a:rPr lang="en-US" baseline="-25000" dirty="0"/>
              <a:t>n</a:t>
            </a:r>
            <a:r>
              <a:rPr lang="en-US" dirty="0"/>
              <a:t>, while I</a:t>
            </a:r>
            <a:r>
              <a:rPr lang="en-US" baseline="-25000" dirty="0"/>
              <a:t>1</a:t>
            </a:r>
            <a:r>
              <a:rPr lang="en-US" dirty="0"/>
              <a:t>, …, I</a:t>
            </a:r>
            <a:r>
              <a:rPr lang="en-US" baseline="-25000" dirty="0"/>
              <a:t>p</a:t>
            </a:r>
            <a:r>
              <a:rPr lang="en-US" dirty="0"/>
              <a:t> do not)</a:t>
            </a:r>
          </a:p>
          <a:p>
            <a:pPr lvl="2"/>
            <a:r>
              <a:rPr lang="en-US" dirty="0"/>
              <a:t>Optimal solution is then I</a:t>
            </a:r>
            <a:r>
              <a:rPr lang="en-US" baseline="-25000" dirty="0"/>
              <a:t>n</a:t>
            </a:r>
            <a:r>
              <a:rPr lang="en-US" dirty="0"/>
              <a:t> + optimal solution to I</a:t>
            </a:r>
            <a:r>
              <a:rPr lang="en-US" baseline="-25000" dirty="0"/>
              <a:t>1</a:t>
            </a:r>
            <a:r>
              <a:rPr lang="en-US" dirty="0"/>
              <a:t>, …, I</a:t>
            </a:r>
            <a:r>
              <a:rPr lang="en-US" baseline="-25000" dirty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0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FF46F-8D19-4F1E-8CF8-66C44D578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2FA46-D150-4A68-BD5E-1E829E84F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 err="1"/>
              <a:t>O</a:t>
            </a:r>
            <a:r>
              <a:rPr lang="en-US" baseline="-25000" dirty="0" err="1"/>
              <a:t>j</a:t>
            </a:r>
            <a:r>
              <a:rPr lang="en-US" dirty="0"/>
              <a:t> be the weight of an optimal solution for intervals I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I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For all j, let p=p(j) be maximum such that I</a:t>
            </a:r>
            <a:r>
              <a:rPr lang="en-US" baseline="-25000" dirty="0"/>
              <a:t>p</a:t>
            </a:r>
            <a:r>
              <a:rPr lang="en-US" dirty="0"/>
              <a:t> does not overlap with </a:t>
            </a:r>
            <a:r>
              <a:rPr lang="en-US" dirty="0" err="1"/>
              <a:t>I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Then O</a:t>
            </a:r>
            <a:r>
              <a:rPr lang="en-US" baseline="-25000" dirty="0"/>
              <a:t>n</a:t>
            </a:r>
            <a:r>
              <a:rPr lang="en-US" dirty="0"/>
              <a:t> = max{O</a:t>
            </a:r>
            <a:r>
              <a:rPr lang="en-US" baseline="-25000" dirty="0"/>
              <a:t>n-1</a:t>
            </a:r>
            <a:r>
              <a:rPr lang="en-US" dirty="0"/>
              <a:t>, 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 + O</a:t>
            </a:r>
            <a:r>
              <a:rPr lang="en-US" baseline="-25000" dirty="0"/>
              <a:t>p(n)</a:t>
            </a:r>
            <a:r>
              <a:rPr lang="en-US" dirty="0"/>
              <a:t>}…</a:t>
            </a:r>
          </a:p>
          <a:p>
            <a:r>
              <a:rPr lang="en-US" dirty="0"/>
              <a:t>…and I</a:t>
            </a:r>
            <a:r>
              <a:rPr lang="en-US" baseline="-25000" dirty="0"/>
              <a:t>n</a:t>
            </a:r>
            <a:r>
              <a:rPr lang="en-US" dirty="0"/>
              <a:t> is in an optimal solution </a:t>
            </a:r>
            <a:r>
              <a:rPr lang="en-US" dirty="0" err="1"/>
              <a:t>iff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    O</a:t>
            </a:r>
            <a:r>
              <a:rPr lang="en-US" baseline="-25000" dirty="0"/>
              <a:t>n-1</a:t>
            </a:r>
            <a:r>
              <a:rPr lang="en-US" dirty="0"/>
              <a:t> ≤ 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 + O</a:t>
            </a:r>
            <a:r>
              <a:rPr lang="en-US" baseline="-25000" dirty="0"/>
              <a:t>p(n)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3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C5362-4A12-498B-B14D-68F059BA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(recursive)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B6A59-9903-409C-ACAB-1BF7CEEA3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can implement this recursively (if we store intermediate results in a global array O)</a:t>
            </a:r>
          </a:p>
          <a:p>
            <a:r>
              <a:rPr lang="en-US" dirty="0"/>
              <a:t>Sort intervals by end time, precompute array p, and set O[0]=0 and NULL elsewhere</a:t>
            </a:r>
          </a:p>
          <a:p>
            <a:pPr lvl="1"/>
            <a:r>
              <a:rPr lang="en-US" dirty="0"/>
              <a:t>Can be done in O(n log n) time</a:t>
            </a:r>
          </a:p>
          <a:p>
            <a:r>
              <a:rPr lang="en-US" dirty="0" err="1"/>
              <a:t>Opt</a:t>
            </a:r>
            <a:r>
              <a:rPr lang="en-US" dirty="0"/>
              <a:t>(j):</a:t>
            </a:r>
            <a:br>
              <a:rPr lang="en-US" dirty="0"/>
            </a:br>
            <a:r>
              <a:rPr lang="en-US" dirty="0"/>
              <a:t>   if O[j] </a:t>
            </a:r>
            <a:r>
              <a:rPr lang="en-US" dirty="0">
                <a:sym typeface="Symbol" panose="05050102010706020507" pitchFamily="18" charset="2"/>
              </a:rPr>
              <a:t> NULL return O[j]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else return max{</a:t>
            </a:r>
            <a:r>
              <a:rPr lang="en-US" dirty="0" err="1">
                <a:sym typeface="Symbol" panose="05050102010706020507" pitchFamily="18" charset="2"/>
              </a:rPr>
              <a:t>w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+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(p[j]),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(j-1)}</a:t>
            </a:r>
          </a:p>
          <a:p>
            <a:r>
              <a:rPr lang="en-US" dirty="0">
                <a:sym typeface="Symbol" panose="05050102010706020507" pitchFamily="18" charset="2"/>
              </a:rPr>
              <a:t>Can modify algorithm to return optimal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00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6A8FB-43CD-429E-88CF-CFD9FA4AA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(iterative)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03FDF-F8F7-45D8-AFCD-FD6383CB7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work “bottom up” instead of “top down”</a:t>
            </a:r>
          </a:p>
          <a:p>
            <a:r>
              <a:rPr lang="en-US" dirty="0"/>
              <a:t>Sort intervals by end time, precompute p, set O[0]=0 and NULL elsewhere</a:t>
            </a:r>
          </a:p>
          <a:p>
            <a:pPr lvl="1"/>
            <a:r>
              <a:rPr lang="en-US" dirty="0"/>
              <a:t>Can be done in O(n log n) time</a:t>
            </a:r>
          </a:p>
          <a:p>
            <a:r>
              <a:rPr lang="en-US" dirty="0" err="1"/>
              <a:t>Opt</a:t>
            </a:r>
            <a:r>
              <a:rPr lang="en-US" dirty="0"/>
              <a:t>(n):</a:t>
            </a:r>
            <a:br>
              <a:rPr lang="en-US" dirty="0"/>
            </a:b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=1, …, n</a:t>
            </a:r>
            <a:br>
              <a:rPr lang="en-US" dirty="0"/>
            </a:br>
            <a:r>
              <a:rPr lang="en-US" dirty="0"/>
              <a:t>   O[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>
                <a:sym typeface="Symbol" panose="05050102010706020507" pitchFamily="18" charset="2"/>
              </a:rPr>
              <a:t>max{</a:t>
            </a:r>
            <a:r>
              <a:rPr lang="en-US" dirty="0" err="1">
                <a:sym typeface="Symbol" panose="05050102010706020507" pitchFamily="18" charset="2"/>
              </a:rPr>
              <a:t>w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+ O[p[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]], O[i-1]}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return O[n]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7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2A3D7-AA15-48E4-BD9A-7B6A82431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40535-A2E6-4817-974F-66159E957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programming is effective when a problem can be broken into sub-problems and</a:t>
            </a:r>
          </a:p>
          <a:p>
            <a:pPr lvl="1"/>
            <a:r>
              <a:rPr lang="en-US" dirty="0"/>
              <a:t>It is possible to order problems by their size</a:t>
            </a:r>
          </a:p>
          <a:p>
            <a:pPr lvl="1"/>
            <a:r>
              <a:rPr lang="en-US" dirty="0"/>
              <a:t>Solution to the original problem can be computed efficiently from solutions to smaller sub-problems</a:t>
            </a:r>
          </a:p>
          <a:p>
            <a:pPr lvl="1"/>
            <a:r>
              <a:rPr lang="en-US" dirty="0"/>
              <a:t>There are only </a:t>
            </a:r>
            <a:r>
              <a:rPr lang="en-US" dirty="0" err="1"/>
              <a:t>polynomially</a:t>
            </a:r>
            <a:r>
              <a:rPr lang="en-US" dirty="0"/>
              <a:t> many sub-problems overall</a:t>
            </a:r>
          </a:p>
        </p:txBody>
      </p:sp>
    </p:spTree>
    <p:extLst>
      <p:ext uri="{BB962C8B-B14F-4D97-AF65-F5344CB8AC3E}">
        <p14:creationId xmlns:p14="http://schemas.microsoft.com/office/powerpoint/2010/main" val="4058817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A737D-CB06-4C2D-8F68-6CF0CACC7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7D0F5-BD78-420E-9AC2-0A6A7A359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n items with positive (integer) weights w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 and a positive </a:t>
            </a:r>
            <a:r>
              <a:rPr lang="en-US"/>
              <a:t>(integer) bound </a:t>
            </a:r>
            <a:r>
              <a:rPr lang="en-US" dirty="0"/>
              <a:t>W</a:t>
            </a:r>
          </a:p>
          <a:p>
            <a:r>
              <a:rPr lang="en-US" dirty="0"/>
              <a:t>Goal: find S that maximizes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iS</a:t>
            </a:r>
            <a:r>
              <a:rPr lang="en-US" dirty="0" err="1">
                <a:sym typeface="Symbol" panose="05050102010706020507" pitchFamily="18" charset="2"/>
              </a:rPr>
              <a:t>w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subject to the constraint that the sum is ≤ W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Motivation: “fitting items into a knapsack,” using a resource as efficiently as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25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4BE7E-0792-41AF-A3DF-663A95B3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attempt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244A3-0C00-4293-99CE-9C87F1CE8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 err="1"/>
              <a:t>Opt</a:t>
            </a:r>
            <a:r>
              <a:rPr lang="en-US" baseline="-25000" dirty="0" err="1"/>
              <a:t>j</a:t>
            </a:r>
            <a:r>
              <a:rPr lang="en-US" dirty="0"/>
              <a:t> be the optimal solution using only the first j items</a:t>
            </a:r>
          </a:p>
          <a:p>
            <a:r>
              <a:rPr lang="en-US" dirty="0"/>
              <a:t>Reasoning as before, either the nth item is in an optimal solution or not</a:t>
            </a:r>
          </a:p>
          <a:p>
            <a:pPr lvl="1"/>
            <a:r>
              <a:rPr lang="en-US" dirty="0"/>
              <a:t>If not, then the optimal solution is Opt</a:t>
            </a:r>
            <a:r>
              <a:rPr lang="en-US" baseline="-25000" dirty="0"/>
              <a:t>n-1</a:t>
            </a:r>
            <a:endParaRPr lang="en-US" dirty="0"/>
          </a:p>
          <a:p>
            <a:pPr lvl="1"/>
            <a:r>
              <a:rPr lang="en-US" dirty="0"/>
              <a:t>If it is, then what can we say about the optimal solution?</a:t>
            </a:r>
          </a:p>
        </p:txBody>
      </p:sp>
    </p:spTree>
    <p:extLst>
      <p:ext uri="{BB962C8B-B14F-4D97-AF65-F5344CB8AC3E}">
        <p14:creationId xmlns:p14="http://schemas.microsoft.com/office/powerpoint/2010/main" val="1104818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0BCD-3AF6-4FC2-8203-A8D3DF46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5B418-C2F0-4291-BA1D-028A14FB3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Let </a:t>
            </a:r>
            <a:r>
              <a:rPr lang="en-US" sz="2800" dirty="0" err="1"/>
              <a:t>Opt</a:t>
            </a:r>
            <a:r>
              <a:rPr lang="en-US" sz="2800" dirty="0"/>
              <a:t>(j, w) be the optimal solution using the first j items, </a:t>
            </a:r>
            <a:r>
              <a:rPr lang="en-US" sz="2800" u="sng" dirty="0"/>
              <a:t>with bound w</a:t>
            </a:r>
          </a:p>
          <a:p>
            <a:r>
              <a:rPr lang="en-US" sz="2800" dirty="0"/>
              <a:t>Then we have </a:t>
            </a:r>
            <a:br>
              <a:rPr lang="en-US" sz="2800" dirty="0"/>
            </a:br>
            <a:r>
              <a:rPr lang="en-US" sz="2800" dirty="0" err="1"/>
              <a:t>Opt</a:t>
            </a:r>
            <a:r>
              <a:rPr lang="en-US" sz="2800" dirty="0"/>
              <a:t>(j, w) </a:t>
            </a:r>
            <a:br>
              <a:rPr lang="en-US" sz="2800" dirty="0"/>
            </a:br>
            <a:r>
              <a:rPr lang="en-US" sz="2800" dirty="0"/>
              <a:t>  = 0 if j=</a:t>
            </a:r>
            <a:r>
              <a:rPr lang="en-US" sz="2800"/>
              <a:t>0 </a:t>
            </a:r>
            <a:br>
              <a:rPr lang="en-US" sz="2800" dirty="0"/>
            </a:br>
            <a:r>
              <a:rPr lang="en-US" sz="2800" dirty="0"/>
              <a:t>  = </a:t>
            </a:r>
            <a:r>
              <a:rPr lang="en-US" sz="2800" dirty="0" err="1"/>
              <a:t>Opt</a:t>
            </a:r>
            <a:r>
              <a:rPr lang="en-US" sz="2800" dirty="0"/>
              <a:t>(j-1, w) if </a:t>
            </a:r>
            <a:r>
              <a:rPr lang="en-US" sz="2800" dirty="0" err="1"/>
              <a:t>w</a:t>
            </a:r>
            <a:r>
              <a:rPr lang="en-US" sz="2800" baseline="-25000" dirty="0" err="1"/>
              <a:t>j</a:t>
            </a:r>
            <a:r>
              <a:rPr lang="en-US" sz="2800" dirty="0"/>
              <a:t> &gt; w</a:t>
            </a:r>
            <a:br>
              <a:rPr lang="en-US" sz="2800" dirty="0"/>
            </a:br>
            <a:r>
              <a:rPr lang="en-US" sz="2800" dirty="0"/>
              <a:t>  = max{ </a:t>
            </a:r>
            <a:r>
              <a:rPr lang="en-US" sz="2800" dirty="0" err="1"/>
              <a:t>Opt</a:t>
            </a:r>
            <a:r>
              <a:rPr lang="en-US" sz="2800" dirty="0"/>
              <a:t>(j-1, w),   </a:t>
            </a:r>
            <a:r>
              <a:rPr lang="en-US" sz="2800" dirty="0" err="1"/>
              <a:t>w</a:t>
            </a:r>
            <a:r>
              <a:rPr lang="en-US" sz="2800" baseline="-25000" dirty="0" err="1"/>
              <a:t>j</a:t>
            </a:r>
            <a:r>
              <a:rPr lang="en-US" sz="2800" dirty="0"/>
              <a:t> + </a:t>
            </a:r>
            <a:r>
              <a:rPr lang="en-US" sz="2800" dirty="0" err="1"/>
              <a:t>Opt</a:t>
            </a:r>
            <a:r>
              <a:rPr lang="en-US" sz="2800" dirty="0"/>
              <a:t>(j-1, w-</a:t>
            </a:r>
            <a:r>
              <a:rPr lang="en-US" sz="2800" dirty="0" err="1"/>
              <a:t>w</a:t>
            </a:r>
            <a:r>
              <a:rPr lang="en-US" sz="2800" baseline="-25000" dirty="0" err="1"/>
              <a:t>j</a:t>
            </a:r>
            <a:r>
              <a:rPr lang="en-US" sz="2800" dirty="0"/>
              <a:t>) } otherwise</a:t>
            </a:r>
          </a:p>
          <a:p>
            <a:r>
              <a:rPr lang="en-US" sz="2800" dirty="0"/>
              <a:t>This is now a two-dimensional problem!</a:t>
            </a:r>
          </a:p>
          <a:p>
            <a:pPr lvl="1"/>
            <a:r>
              <a:rPr lang="en-US" sz="2400" dirty="0"/>
              <a:t>0 ≤ j ≤ n, 0 ≤ w ≤ W</a:t>
            </a:r>
          </a:p>
          <a:p>
            <a:pPr lvl="1"/>
            <a:r>
              <a:rPr lang="en-US" sz="2400" dirty="0"/>
              <a:t>Running time O(</a:t>
            </a:r>
            <a:r>
              <a:rPr lang="en-US" sz="2400" dirty="0" err="1"/>
              <a:t>nW</a:t>
            </a:r>
            <a:r>
              <a:rPr lang="en-US" sz="2400" dirty="0"/>
              <a:t>), which is only “pseudo-polynomial”</a:t>
            </a:r>
          </a:p>
        </p:txBody>
      </p:sp>
    </p:spTree>
    <p:extLst>
      <p:ext uri="{BB962C8B-B14F-4D97-AF65-F5344CB8AC3E}">
        <p14:creationId xmlns:p14="http://schemas.microsoft.com/office/powerpoint/2010/main" val="39167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Dynamic programming</a:t>
            </a:r>
          </a:p>
        </p:txBody>
      </p:sp>
    </p:spTree>
    <p:extLst>
      <p:ext uri="{BB962C8B-B14F-4D97-AF65-F5344CB8AC3E}">
        <p14:creationId xmlns:p14="http://schemas.microsoft.com/office/powerpoint/2010/main" val="3009203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C2921-6185-47E1-AD44-6C137C8A7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60C73-52F2-43A3-9109-DE46CB70C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 we have seen two approaches to designing algorithms</a:t>
            </a:r>
          </a:p>
          <a:p>
            <a:r>
              <a:rPr lang="en-US" dirty="0"/>
              <a:t>Greedy algorithms</a:t>
            </a:r>
          </a:p>
          <a:p>
            <a:pPr lvl="1"/>
            <a:r>
              <a:rPr lang="en-US" dirty="0"/>
              <a:t>For some problems there is no greedy solution</a:t>
            </a:r>
          </a:p>
          <a:p>
            <a:r>
              <a:rPr lang="en-US" dirty="0"/>
              <a:t>Divide-and-conquer	</a:t>
            </a:r>
          </a:p>
          <a:p>
            <a:pPr lvl="1"/>
            <a:r>
              <a:rPr lang="en-US" dirty="0"/>
              <a:t>Typically this only improves the run-time by a polynomial factor compared to a naïve solution</a:t>
            </a:r>
          </a:p>
        </p:txBody>
      </p:sp>
    </p:spTree>
    <p:extLst>
      <p:ext uri="{BB962C8B-B14F-4D97-AF65-F5344CB8AC3E}">
        <p14:creationId xmlns:p14="http://schemas.microsoft.com/office/powerpoint/2010/main" val="126160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44AB8-2B52-4DE5-89CE-C86CA5DBD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2B9FF-9FFF-412F-9CC2-E3CD9AEF9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idea: break problem into smaller problems (like divide-and-conquer), but </a:t>
            </a:r>
            <a:r>
              <a:rPr lang="en-US" i="1" dirty="0"/>
              <a:t>store intermediate results</a:t>
            </a:r>
            <a:r>
              <a:rPr lang="en-US" dirty="0"/>
              <a:t> and use them to solve larger and larger problems</a:t>
            </a:r>
          </a:p>
        </p:txBody>
      </p:sp>
    </p:spTree>
    <p:extLst>
      <p:ext uri="{BB962C8B-B14F-4D97-AF65-F5344CB8AC3E}">
        <p14:creationId xmlns:p14="http://schemas.microsoft.com/office/powerpoint/2010/main" val="4162298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D298A-5201-473D-99BF-53818CA0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example,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81E13-DE7F-4A96-B4AF-824BD8ABE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Fibonacci numbers</a:t>
            </a:r>
          </a:p>
          <a:p>
            <a:pPr lvl="1"/>
            <a:r>
              <a:rPr lang="en-US" dirty="0"/>
              <a:t>1, 1, 2, 3, 5, 8, …</a:t>
            </a:r>
          </a:p>
          <a:p>
            <a:r>
              <a:rPr lang="en-US" dirty="0"/>
              <a:t>Consider computing the </a:t>
            </a:r>
            <a:r>
              <a:rPr lang="en-US" dirty="0" err="1"/>
              <a:t>ith</a:t>
            </a:r>
            <a:r>
              <a:rPr lang="en-US" dirty="0"/>
              <a:t> Fibonacci number:</a:t>
            </a:r>
          </a:p>
          <a:p>
            <a:pPr marL="457200" lvl="1" indent="0">
              <a:buNone/>
            </a:pPr>
            <a:r>
              <a:rPr lang="en-US" dirty="0"/>
              <a:t>Fib(</a:t>
            </a:r>
            <a:r>
              <a:rPr lang="en-US" dirty="0" err="1"/>
              <a:t>i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   if </a:t>
            </a:r>
            <a:r>
              <a:rPr lang="en-US" dirty="0" err="1"/>
              <a:t>i</a:t>
            </a:r>
            <a:r>
              <a:rPr lang="en-US" dirty="0"/>
              <a:t>=1, 2 return 1</a:t>
            </a:r>
            <a:br>
              <a:rPr lang="en-US" dirty="0"/>
            </a:br>
            <a:r>
              <a:rPr lang="en-US" dirty="0"/>
              <a:t>   else </a:t>
            </a:r>
            <a:br>
              <a:rPr lang="en-US" dirty="0"/>
            </a:br>
            <a:r>
              <a:rPr lang="en-US" dirty="0"/>
              <a:t>      tmp</a:t>
            </a:r>
            <a:r>
              <a:rPr lang="en-US" baseline="-25000" dirty="0"/>
              <a:t>1</a:t>
            </a:r>
            <a:r>
              <a:rPr lang="en-US" dirty="0"/>
              <a:t> = Fib(i-1)</a:t>
            </a:r>
            <a:br>
              <a:rPr lang="en-US" dirty="0"/>
            </a:br>
            <a:r>
              <a:rPr lang="en-US" dirty="0"/>
              <a:t>      tmp</a:t>
            </a:r>
            <a:r>
              <a:rPr lang="en-US" baseline="-25000" dirty="0"/>
              <a:t>2</a:t>
            </a:r>
            <a:r>
              <a:rPr lang="en-US" dirty="0"/>
              <a:t> = Fib(i-2)</a:t>
            </a:r>
            <a:br>
              <a:rPr lang="en-US" dirty="0"/>
            </a:br>
            <a:r>
              <a:rPr lang="en-US" dirty="0"/>
              <a:t>      return tmp</a:t>
            </a:r>
            <a:r>
              <a:rPr lang="en-US" baseline="-25000" dirty="0"/>
              <a:t>1</a:t>
            </a:r>
            <a:r>
              <a:rPr lang="en-US" dirty="0"/>
              <a:t> + tmp</a:t>
            </a:r>
            <a:r>
              <a:rPr lang="en-US" baseline="-25000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4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E094-C63F-48A3-87F2-D8F72D27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example,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D9082-7CB4-4226-AF33-4308DC238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is the complexity of this algorithm?</a:t>
            </a:r>
          </a:p>
          <a:p>
            <a:pPr lvl="1"/>
            <a:r>
              <a:rPr lang="en-US" dirty="0"/>
              <a:t>T(</a:t>
            </a:r>
            <a:r>
              <a:rPr lang="en-US" dirty="0" err="1"/>
              <a:t>i</a:t>
            </a:r>
            <a:r>
              <a:rPr lang="en-US" dirty="0"/>
              <a:t>) = T(i-1) + T(i-2) + c  </a:t>
            </a:r>
            <a:r>
              <a:rPr lang="en-US" dirty="0">
                <a:sym typeface="Symbol" panose="05050102010706020507" pitchFamily="18" charset="2"/>
              </a:rPr>
              <a:t>  T(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) = 2</a:t>
            </a:r>
            <a:r>
              <a:rPr lang="en-US" baseline="30000" dirty="0">
                <a:sym typeface="Symbol" panose="05050102010706020507" pitchFamily="18" charset="2"/>
              </a:rPr>
              <a:t>O(</a:t>
            </a:r>
            <a:r>
              <a:rPr lang="en-US" baseline="30000" dirty="0" err="1">
                <a:sym typeface="Symbol" panose="05050102010706020507" pitchFamily="18" charset="2"/>
              </a:rPr>
              <a:t>i</a:t>
            </a:r>
            <a:r>
              <a:rPr lang="en-US" baseline="30000" dirty="0">
                <a:sym typeface="Symbol" panose="05050102010706020507" pitchFamily="18" charset="2"/>
              </a:rPr>
              <a:t>)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/>
              <a:t>Why is it so expensive?</a:t>
            </a:r>
          </a:p>
          <a:p>
            <a:r>
              <a:rPr lang="en-US" dirty="0"/>
              <a:t>Look at computation tree of Fib(5)</a:t>
            </a:r>
          </a:p>
          <a:p>
            <a:pPr lvl="1"/>
            <a:r>
              <a:rPr lang="en-US" dirty="0"/>
              <a:t>Nodes appear multiple times!</a:t>
            </a:r>
          </a:p>
          <a:p>
            <a:pPr lvl="1"/>
            <a:r>
              <a:rPr lang="en-US" dirty="0"/>
              <a:t>We are repeating the same computation again and again…</a:t>
            </a:r>
          </a:p>
          <a:p>
            <a:r>
              <a:rPr lang="en-US" dirty="0"/>
              <a:t>Improve things by storing intermediate results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Memoization</a:t>
            </a:r>
            <a:r>
              <a:rPr lang="en-US" dirty="0"/>
              <a:t>”</a:t>
            </a:r>
          </a:p>
          <a:p>
            <a:pPr marL="457200" lvl="1" indent="0">
              <a:buNone/>
            </a:pP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/>
              <a:t>O(</a:t>
            </a:r>
            <a:r>
              <a:rPr lang="en-US" dirty="0" err="1"/>
              <a:t>i</a:t>
            </a:r>
            <a:r>
              <a:rPr lang="en-US" dirty="0"/>
              <a:t>) running time(!)</a:t>
            </a:r>
          </a:p>
        </p:txBody>
      </p:sp>
    </p:spTree>
    <p:extLst>
      <p:ext uri="{BB962C8B-B14F-4D97-AF65-F5344CB8AC3E}">
        <p14:creationId xmlns:p14="http://schemas.microsoft.com/office/powerpoint/2010/main" val="176715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6542-8202-4BC6-925B-844A3FC5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D27D8-AFE2-4BB7-BA08-B6B400540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Recall: given a shared resource and several requests (intervals), maximize the number of requests that can be satisfied</a:t>
            </a:r>
          </a:p>
          <a:p>
            <a:pPr lvl="1"/>
            <a:r>
              <a:rPr lang="en-US" dirty="0"/>
              <a:t>An interval has a start time and an end time</a:t>
            </a:r>
          </a:p>
          <a:p>
            <a:pPr lvl="1"/>
            <a:r>
              <a:rPr lang="en-US" dirty="0"/>
              <a:t>Intervals in the solution may not overlap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4F317F-9FC0-4CB9-BB1F-582C1665AFA5}"/>
              </a:ext>
            </a:extLst>
          </p:cNvPr>
          <p:cNvCxnSpPr/>
          <p:nvPr/>
        </p:nvCxnSpPr>
        <p:spPr>
          <a:xfrm>
            <a:off x="1066800" y="6126164"/>
            <a:ext cx="6934200" cy="0"/>
          </a:xfrm>
          <a:prstGeom prst="line">
            <a:avLst/>
          </a:prstGeom>
          <a:ln w="53975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1E88BE-D95D-4D16-84F8-99D32D75D100}"/>
              </a:ext>
            </a:extLst>
          </p:cNvPr>
          <p:cNvCxnSpPr/>
          <p:nvPr/>
        </p:nvCxnSpPr>
        <p:spPr>
          <a:xfrm>
            <a:off x="1447800" y="5562600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CF9443-CC61-4B3C-B252-9ED1E889DC61}"/>
              </a:ext>
            </a:extLst>
          </p:cNvPr>
          <p:cNvCxnSpPr>
            <a:cxnSpLocks/>
          </p:cNvCxnSpPr>
          <p:nvPr/>
        </p:nvCxnSpPr>
        <p:spPr>
          <a:xfrm>
            <a:off x="1676400" y="5883965"/>
            <a:ext cx="1219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68F3DC-3619-497A-B53D-8005C971D07A}"/>
              </a:ext>
            </a:extLst>
          </p:cNvPr>
          <p:cNvCxnSpPr>
            <a:cxnSpLocks/>
          </p:cNvCxnSpPr>
          <p:nvPr/>
        </p:nvCxnSpPr>
        <p:spPr>
          <a:xfrm>
            <a:off x="3048000" y="5565913"/>
            <a:ext cx="457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68B171-14C8-468D-867D-C9882CD8BDD0}"/>
              </a:ext>
            </a:extLst>
          </p:cNvPr>
          <p:cNvCxnSpPr>
            <a:cxnSpLocks/>
          </p:cNvCxnSpPr>
          <p:nvPr/>
        </p:nvCxnSpPr>
        <p:spPr>
          <a:xfrm>
            <a:off x="3276600" y="5334000"/>
            <a:ext cx="12954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A15A-53A0-48AE-B13E-D51D1360A753}"/>
              </a:ext>
            </a:extLst>
          </p:cNvPr>
          <p:cNvCxnSpPr>
            <a:cxnSpLocks/>
          </p:cNvCxnSpPr>
          <p:nvPr/>
        </p:nvCxnSpPr>
        <p:spPr>
          <a:xfrm>
            <a:off x="3162300" y="5883965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5215A8-BA09-47F3-8618-F0645D127F90}"/>
              </a:ext>
            </a:extLst>
          </p:cNvPr>
          <p:cNvCxnSpPr>
            <a:cxnSpLocks/>
          </p:cNvCxnSpPr>
          <p:nvPr/>
        </p:nvCxnSpPr>
        <p:spPr>
          <a:xfrm>
            <a:off x="4229100" y="5883965"/>
            <a:ext cx="3429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A4C28DA-ECF0-4DB4-B881-21E4B838AEEF}"/>
              </a:ext>
            </a:extLst>
          </p:cNvPr>
          <p:cNvCxnSpPr>
            <a:cxnSpLocks/>
          </p:cNvCxnSpPr>
          <p:nvPr/>
        </p:nvCxnSpPr>
        <p:spPr>
          <a:xfrm>
            <a:off x="5334000" y="5562600"/>
            <a:ext cx="15240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5216C4-8F09-40BC-83B0-825772DD41BC}"/>
              </a:ext>
            </a:extLst>
          </p:cNvPr>
          <p:cNvCxnSpPr/>
          <p:nvPr/>
        </p:nvCxnSpPr>
        <p:spPr>
          <a:xfrm>
            <a:off x="4919870" y="5887278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2E9016-44C8-459D-868A-4068DA1CB061}"/>
              </a:ext>
            </a:extLst>
          </p:cNvPr>
          <p:cNvCxnSpPr>
            <a:cxnSpLocks/>
          </p:cNvCxnSpPr>
          <p:nvPr/>
        </p:nvCxnSpPr>
        <p:spPr>
          <a:xfrm>
            <a:off x="4876800" y="5334000"/>
            <a:ext cx="281609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41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6542-8202-4BC6-925B-844A3FC5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Weighted</a:t>
            </a:r>
            <a:r>
              <a:rPr lang="en-US" dirty="0"/>
              <a:t> 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D27D8-AFE2-4BB7-BA08-B6B400540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Now, </a:t>
            </a:r>
            <a:r>
              <a:rPr lang="en-US" dirty="0" err="1"/>
              <a:t>ith</a:t>
            </a:r>
            <a:r>
              <a:rPr lang="en-US" dirty="0"/>
              <a:t> interval has an associated (positive) </a:t>
            </a:r>
            <a:r>
              <a:rPr lang="en-US" i="1" dirty="0"/>
              <a:t>weight</a:t>
            </a:r>
            <a:r>
              <a:rPr lang="en-US" dirty="0"/>
              <a:t>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; the goal is to maximize the </a:t>
            </a:r>
            <a:r>
              <a:rPr lang="en-US" i="1" dirty="0"/>
              <a:t>total weight</a:t>
            </a:r>
            <a:r>
              <a:rPr lang="en-US" dirty="0"/>
              <a:t> of the intervals that can be satisfied</a:t>
            </a:r>
          </a:p>
          <a:p>
            <a:pPr lvl="1"/>
            <a:r>
              <a:rPr lang="en-US" dirty="0"/>
              <a:t>Note that interval scheduling is the special case where all weights are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4F317F-9FC0-4CB9-BB1F-582C1665AFA5}"/>
              </a:ext>
            </a:extLst>
          </p:cNvPr>
          <p:cNvCxnSpPr/>
          <p:nvPr/>
        </p:nvCxnSpPr>
        <p:spPr>
          <a:xfrm>
            <a:off x="1447800" y="5528232"/>
            <a:ext cx="6934200" cy="0"/>
          </a:xfrm>
          <a:prstGeom prst="line">
            <a:avLst/>
          </a:prstGeom>
          <a:ln w="53975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1E88BE-D95D-4D16-84F8-99D32D75D100}"/>
              </a:ext>
            </a:extLst>
          </p:cNvPr>
          <p:cNvCxnSpPr/>
          <p:nvPr/>
        </p:nvCxnSpPr>
        <p:spPr>
          <a:xfrm>
            <a:off x="1828800" y="4964668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CF9443-CC61-4B3C-B252-9ED1E889DC61}"/>
              </a:ext>
            </a:extLst>
          </p:cNvPr>
          <p:cNvCxnSpPr>
            <a:cxnSpLocks/>
          </p:cNvCxnSpPr>
          <p:nvPr/>
        </p:nvCxnSpPr>
        <p:spPr>
          <a:xfrm>
            <a:off x="2057400" y="5286033"/>
            <a:ext cx="1219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68F3DC-3619-497A-B53D-8005C971D07A}"/>
              </a:ext>
            </a:extLst>
          </p:cNvPr>
          <p:cNvCxnSpPr>
            <a:cxnSpLocks/>
          </p:cNvCxnSpPr>
          <p:nvPr/>
        </p:nvCxnSpPr>
        <p:spPr>
          <a:xfrm>
            <a:off x="3429000" y="4967981"/>
            <a:ext cx="457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68B171-14C8-468D-867D-C9882CD8BDD0}"/>
              </a:ext>
            </a:extLst>
          </p:cNvPr>
          <p:cNvCxnSpPr>
            <a:cxnSpLocks/>
          </p:cNvCxnSpPr>
          <p:nvPr/>
        </p:nvCxnSpPr>
        <p:spPr>
          <a:xfrm>
            <a:off x="3657600" y="4736068"/>
            <a:ext cx="12954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A15A-53A0-48AE-B13E-D51D1360A753}"/>
              </a:ext>
            </a:extLst>
          </p:cNvPr>
          <p:cNvCxnSpPr>
            <a:cxnSpLocks/>
          </p:cNvCxnSpPr>
          <p:nvPr/>
        </p:nvCxnSpPr>
        <p:spPr>
          <a:xfrm>
            <a:off x="3543300" y="5286033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5215A8-BA09-47F3-8618-F0645D127F90}"/>
              </a:ext>
            </a:extLst>
          </p:cNvPr>
          <p:cNvCxnSpPr>
            <a:cxnSpLocks/>
          </p:cNvCxnSpPr>
          <p:nvPr/>
        </p:nvCxnSpPr>
        <p:spPr>
          <a:xfrm>
            <a:off x="4610100" y="5286033"/>
            <a:ext cx="3429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A4C28DA-ECF0-4DB4-B881-21E4B838AEEF}"/>
              </a:ext>
            </a:extLst>
          </p:cNvPr>
          <p:cNvCxnSpPr>
            <a:cxnSpLocks/>
          </p:cNvCxnSpPr>
          <p:nvPr/>
        </p:nvCxnSpPr>
        <p:spPr>
          <a:xfrm>
            <a:off x="5715000" y="4964668"/>
            <a:ext cx="15240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5216C4-8F09-40BC-83B0-825772DD41BC}"/>
              </a:ext>
            </a:extLst>
          </p:cNvPr>
          <p:cNvCxnSpPr/>
          <p:nvPr/>
        </p:nvCxnSpPr>
        <p:spPr>
          <a:xfrm>
            <a:off x="5300870" y="5289346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2E9016-44C8-459D-868A-4068DA1CB061}"/>
              </a:ext>
            </a:extLst>
          </p:cNvPr>
          <p:cNvCxnSpPr>
            <a:cxnSpLocks/>
          </p:cNvCxnSpPr>
          <p:nvPr/>
        </p:nvCxnSpPr>
        <p:spPr>
          <a:xfrm>
            <a:off x="5257800" y="4736068"/>
            <a:ext cx="281609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4F434FC-0F83-43FA-A14B-C4EBC6682904}"/>
              </a:ext>
            </a:extLst>
          </p:cNvPr>
          <p:cNvSpPr txBox="1"/>
          <p:nvPr/>
        </p:nvSpPr>
        <p:spPr>
          <a:xfrm>
            <a:off x="7013514" y="4636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7B42A4-FCDE-4C7C-A87A-A4EFE43B5884}"/>
              </a:ext>
            </a:extLst>
          </p:cNvPr>
          <p:cNvSpPr txBox="1"/>
          <p:nvPr/>
        </p:nvSpPr>
        <p:spPr>
          <a:xfrm>
            <a:off x="1754157" y="4636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7CAFE2-8CC8-42C9-8DB4-C029D6C64CAA}"/>
              </a:ext>
            </a:extLst>
          </p:cNvPr>
          <p:cNvSpPr txBox="1"/>
          <p:nvPr/>
        </p:nvSpPr>
        <p:spPr>
          <a:xfrm>
            <a:off x="4530012" y="43864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C31AD1-88F1-4B2D-92DA-4AF6F47C1F9E}"/>
              </a:ext>
            </a:extLst>
          </p:cNvPr>
          <p:cNvSpPr txBox="1"/>
          <p:nvPr/>
        </p:nvSpPr>
        <p:spPr>
          <a:xfrm>
            <a:off x="5299014" y="43864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B7FE4F-F4DC-4C6E-89F0-8E2A97C508FF}"/>
              </a:ext>
            </a:extLst>
          </p:cNvPr>
          <p:cNvSpPr txBox="1"/>
          <p:nvPr/>
        </p:nvSpPr>
        <p:spPr>
          <a:xfrm>
            <a:off x="3263521" y="46365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0F9872-4858-4FB8-88CC-430DE098987E}"/>
              </a:ext>
            </a:extLst>
          </p:cNvPr>
          <p:cNvSpPr txBox="1"/>
          <p:nvPr/>
        </p:nvSpPr>
        <p:spPr>
          <a:xfrm>
            <a:off x="4484278" y="4953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75D2B4-11A4-4D34-BA43-BA529EB70DC5}"/>
              </a:ext>
            </a:extLst>
          </p:cNvPr>
          <p:cNvSpPr txBox="1"/>
          <p:nvPr/>
        </p:nvSpPr>
        <p:spPr>
          <a:xfrm>
            <a:off x="3982706" y="4953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854937C-C9B5-4855-9F62-EDB2FEB691A3}"/>
              </a:ext>
            </a:extLst>
          </p:cNvPr>
          <p:cNvSpPr txBox="1"/>
          <p:nvPr/>
        </p:nvSpPr>
        <p:spPr>
          <a:xfrm>
            <a:off x="5275000" y="4953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66BEC5A-344D-4FD3-B56E-0E0C57EF1D6A}"/>
              </a:ext>
            </a:extLst>
          </p:cNvPr>
          <p:cNvSpPr txBox="1"/>
          <p:nvPr/>
        </p:nvSpPr>
        <p:spPr>
          <a:xfrm>
            <a:off x="2653921" y="4953000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87467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BF650-271D-482E-B9AC-F21230A05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6AEC6-7533-4335-98DE-9D0E24917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greedy algorithm for the unweighted case (always choosing the available interval that ends earliest) does not work here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57B1020-A625-48F4-ABA8-2CE5166961B4}"/>
              </a:ext>
            </a:extLst>
          </p:cNvPr>
          <p:cNvCxnSpPr/>
          <p:nvPr/>
        </p:nvCxnSpPr>
        <p:spPr>
          <a:xfrm>
            <a:off x="1371600" y="4951793"/>
            <a:ext cx="6934200" cy="0"/>
          </a:xfrm>
          <a:prstGeom prst="line">
            <a:avLst/>
          </a:prstGeom>
          <a:ln w="53975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7175C49-916B-4A18-8A07-184A559BCAC2}"/>
              </a:ext>
            </a:extLst>
          </p:cNvPr>
          <p:cNvCxnSpPr>
            <a:cxnSpLocks/>
          </p:cNvCxnSpPr>
          <p:nvPr/>
        </p:nvCxnSpPr>
        <p:spPr>
          <a:xfrm>
            <a:off x="2862470" y="4159629"/>
            <a:ext cx="12954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6E5E0F2-A15E-47CF-A507-B4473DD9FB84}"/>
              </a:ext>
            </a:extLst>
          </p:cNvPr>
          <p:cNvCxnSpPr>
            <a:cxnSpLocks/>
          </p:cNvCxnSpPr>
          <p:nvPr/>
        </p:nvCxnSpPr>
        <p:spPr>
          <a:xfrm>
            <a:off x="3929270" y="4388229"/>
            <a:ext cx="15240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8CDF5A6-46FA-4F1E-948A-82011DC8F7E3}"/>
              </a:ext>
            </a:extLst>
          </p:cNvPr>
          <p:cNvCxnSpPr/>
          <p:nvPr/>
        </p:nvCxnSpPr>
        <p:spPr>
          <a:xfrm>
            <a:off x="5300870" y="4712907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2D32FA9-D4E6-4129-AE12-8DA40B2F21D7}"/>
              </a:ext>
            </a:extLst>
          </p:cNvPr>
          <p:cNvSpPr txBox="1"/>
          <p:nvPr/>
        </p:nvSpPr>
        <p:spPr>
          <a:xfrm>
            <a:off x="5227784" y="40601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629F73-6559-402E-97CB-E837019CD8C1}"/>
              </a:ext>
            </a:extLst>
          </p:cNvPr>
          <p:cNvSpPr txBox="1"/>
          <p:nvPr/>
        </p:nvSpPr>
        <p:spPr>
          <a:xfrm>
            <a:off x="3734882" y="3810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83C81F-ECF7-4EA4-805E-40AA15688C20}"/>
              </a:ext>
            </a:extLst>
          </p:cNvPr>
          <p:cNvSpPr txBox="1"/>
          <p:nvPr/>
        </p:nvSpPr>
        <p:spPr>
          <a:xfrm>
            <a:off x="5718114" y="44294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4119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33919</TotalTime>
  <Words>948</Words>
  <Application>Microsoft Office PowerPoint</Application>
  <PresentationFormat>On-screen Show (4:3)</PresentationFormat>
  <Paragraphs>90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Algorithms</vt:lpstr>
      <vt:lpstr>Dynamic programming</vt:lpstr>
      <vt:lpstr>Recap</vt:lpstr>
      <vt:lpstr>Dynamic programming</vt:lpstr>
      <vt:lpstr>Simple example, I</vt:lpstr>
      <vt:lpstr>Simple example, II</vt:lpstr>
      <vt:lpstr>Interval scheduling</vt:lpstr>
      <vt:lpstr>Weighted interval scheduling</vt:lpstr>
      <vt:lpstr>Greedy algorithm?</vt:lpstr>
      <vt:lpstr>Dynamic-programming solution</vt:lpstr>
      <vt:lpstr>Dynamic-programming solution</vt:lpstr>
      <vt:lpstr>Implementation (recursive)</vt:lpstr>
      <vt:lpstr>Implementation (iterative)</vt:lpstr>
      <vt:lpstr>General rules</vt:lpstr>
      <vt:lpstr>Knapsack problem</vt:lpstr>
      <vt:lpstr>Dynamic-programming attempt</vt:lpstr>
      <vt:lpstr>Dynamic-programming 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1459</cp:revision>
  <dcterms:created xsi:type="dcterms:W3CDTF">2014-06-02T02:25:30Z</dcterms:created>
  <dcterms:modified xsi:type="dcterms:W3CDTF">2020-10-01T19:14:09Z</dcterms:modified>
</cp:coreProperties>
</file>