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71" r:id="rId2"/>
    <p:sldId id="559" r:id="rId3"/>
    <p:sldId id="560" r:id="rId4"/>
    <p:sldId id="561" r:id="rId5"/>
    <p:sldId id="562" r:id="rId6"/>
    <p:sldId id="563" r:id="rId7"/>
    <p:sldId id="568" r:id="rId8"/>
    <p:sldId id="564" r:id="rId9"/>
    <p:sldId id="565" r:id="rId10"/>
    <p:sldId id="566" r:id="rId11"/>
    <p:sldId id="567" r:id="rId12"/>
    <p:sldId id="5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>
                <a:solidFill>
                  <a:schemeClr val="tx1"/>
                </a:solidFill>
              </a:rPr>
              <a:t>Lecture 11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81E55-C00F-4124-9D95-6D71F2568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Dynamic-programming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3A187-D971-4BF4-BC15-0112452F6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First attempt: let </a:t>
            </a:r>
            <a:r>
              <a:rPr lang="en-US" dirty="0" err="1"/>
              <a:t>Opt</a:t>
            </a:r>
            <a:r>
              <a:rPr lang="en-US" dirty="0"/>
              <a:t>(j) be the size of the largest set for the prefix b</a:t>
            </a:r>
            <a:r>
              <a:rPr lang="en-US" baseline="-25000" dirty="0"/>
              <a:t>1</a:t>
            </a:r>
            <a:r>
              <a:rPr lang="en-US" dirty="0"/>
              <a:t>…</a:t>
            </a:r>
            <a:r>
              <a:rPr lang="en-US" dirty="0" err="1"/>
              <a:t>b</a:t>
            </a:r>
            <a:r>
              <a:rPr lang="en-US" baseline="-25000" dirty="0" err="1"/>
              <a:t>j</a:t>
            </a:r>
            <a:endParaRPr lang="en-US" dirty="0"/>
          </a:p>
          <a:p>
            <a:r>
              <a:rPr lang="en-US" dirty="0"/>
              <a:t>To compute </a:t>
            </a:r>
            <a:r>
              <a:rPr lang="en-US" dirty="0" err="1"/>
              <a:t>Opt</a:t>
            </a:r>
            <a:r>
              <a:rPr lang="en-US" dirty="0"/>
              <a:t>(j):</a:t>
            </a:r>
          </a:p>
          <a:p>
            <a:pPr lvl="1"/>
            <a:r>
              <a:rPr lang="en-US" dirty="0"/>
              <a:t>Either </a:t>
            </a:r>
            <a:r>
              <a:rPr lang="en-US" dirty="0" err="1"/>
              <a:t>b</a:t>
            </a:r>
            <a:r>
              <a:rPr lang="en-US" baseline="-25000" dirty="0" err="1"/>
              <a:t>j</a:t>
            </a:r>
            <a:r>
              <a:rPr lang="en-US" dirty="0"/>
              <a:t> is aligned with another base in an optimal solution, or not</a:t>
            </a:r>
          </a:p>
          <a:p>
            <a:pPr lvl="1"/>
            <a:r>
              <a:rPr lang="en-US" dirty="0"/>
              <a:t>If not, then </a:t>
            </a:r>
            <a:r>
              <a:rPr lang="en-US" dirty="0" err="1"/>
              <a:t>Opt</a:t>
            </a:r>
            <a:r>
              <a:rPr lang="en-US" dirty="0"/>
              <a:t>(j) = </a:t>
            </a:r>
            <a:r>
              <a:rPr lang="en-US" dirty="0" err="1"/>
              <a:t>Opt</a:t>
            </a:r>
            <a:r>
              <a:rPr lang="en-US" dirty="0"/>
              <a:t>(j-1)</a:t>
            </a:r>
          </a:p>
          <a:p>
            <a:pPr lvl="1"/>
            <a:r>
              <a:rPr lang="en-US" dirty="0"/>
              <a:t>Else, </a:t>
            </a:r>
            <a:r>
              <a:rPr lang="en-US" dirty="0" err="1"/>
              <a:t>b</a:t>
            </a:r>
            <a:r>
              <a:rPr lang="en-US" baseline="-25000" dirty="0" err="1"/>
              <a:t>j</a:t>
            </a:r>
            <a:r>
              <a:rPr lang="en-US" dirty="0"/>
              <a:t> is aligned with </a:t>
            </a:r>
            <a:r>
              <a:rPr lang="en-US" dirty="0" err="1"/>
              <a:t>b</a:t>
            </a:r>
            <a:r>
              <a:rPr lang="en-US" baseline="-25000" dirty="0" err="1"/>
              <a:t>t</a:t>
            </a:r>
            <a:r>
              <a:rPr lang="en-US" dirty="0"/>
              <a:t> for some t &lt; j-4</a:t>
            </a:r>
          </a:p>
          <a:p>
            <a:pPr lvl="2"/>
            <a:r>
              <a:rPr lang="en-US" dirty="0" err="1"/>
              <a:t>Opt</a:t>
            </a:r>
            <a:r>
              <a:rPr lang="en-US" dirty="0"/>
              <a:t>(j) = 1 + </a:t>
            </a:r>
            <a:r>
              <a:rPr lang="en-US" dirty="0" err="1"/>
              <a:t>Opt</a:t>
            </a:r>
            <a:r>
              <a:rPr lang="en-US" dirty="0"/>
              <a:t>(t-1) + ??</a:t>
            </a:r>
          </a:p>
          <a:p>
            <a:r>
              <a:rPr lang="en-US" dirty="0"/>
              <a:t>Need to store </a:t>
            </a:r>
            <a:r>
              <a:rPr lang="en-US" dirty="0" err="1"/>
              <a:t>Opt</a:t>
            </a:r>
            <a:r>
              <a:rPr lang="en-US" dirty="0"/>
              <a:t> for all contiguous substrings</a:t>
            </a:r>
          </a:p>
        </p:txBody>
      </p:sp>
    </p:spTree>
    <p:extLst>
      <p:ext uri="{BB962C8B-B14F-4D97-AF65-F5344CB8AC3E}">
        <p14:creationId xmlns:p14="http://schemas.microsoft.com/office/powerpoint/2010/main" val="301893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00CDE-EE5C-4AFB-BAAE-F76655515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Solution, revisited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0FE7A-B588-47D4-99B0-A664DC8B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Let </a:t>
            </a:r>
            <a:r>
              <a:rPr lang="en-US" dirty="0" err="1"/>
              <a:t>Opt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, j) be the size of the optimal alignment for the substring b</a:t>
            </a:r>
            <a:r>
              <a:rPr lang="en-US" baseline="-25000" dirty="0"/>
              <a:t>i</a:t>
            </a:r>
            <a:r>
              <a:rPr lang="en-US" dirty="0"/>
              <a:t>…</a:t>
            </a:r>
            <a:r>
              <a:rPr lang="en-US" dirty="0" err="1"/>
              <a:t>b</a:t>
            </a:r>
            <a:r>
              <a:rPr lang="en-US" baseline="-25000" dirty="0" err="1"/>
              <a:t>j</a:t>
            </a:r>
            <a:endParaRPr lang="en-US" dirty="0"/>
          </a:p>
          <a:p>
            <a:r>
              <a:rPr lang="en-US" dirty="0"/>
              <a:t>Base case: </a:t>
            </a:r>
            <a:r>
              <a:rPr lang="en-US" dirty="0" err="1"/>
              <a:t>Opt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, j) = 0 if j – </a:t>
            </a:r>
            <a:r>
              <a:rPr lang="en-US" dirty="0" err="1"/>
              <a:t>i</a:t>
            </a:r>
            <a:r>
              <a:rPr lang="en-US" dirty="0"/>
              <a:t> ≤ 4</a:t>
            </a:r>
          </a:p>
          <a:p>
            <a:r>
              <a:rPr lang="en-US" dirty="0" err="1"/>
              <a:t>Opt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, j) = max {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Opt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, j-1), </a:t>
            </a:r>
            <a:br>
              <a:rPr lang="en-US" dirty="0"/>
            </a:br>
            <a:r>
              <a:rPr lang="en-US" dirty="0"/>
              <a:t>   1 + </a:t>
            </a:r>
            <a:r>
              <a:rPr lang="en-US" dirty="0" err="1"/>
              <a:t>Opt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, t-1) + </a:t>
            </a:r>
            <a:r>
              <a:rPr lang="en-US" dirty="0" err="1"/>
              <a:t>Opt</a:t>
            </a:r>
            <a:r>
              <a:rPr lang="en-US" dirty="0"/>
              <a:t>(t+1, j-1) },</a:t>
            </a:r>
            <a:br>
              <a:rPr lang="en-US" dirty="0"/>
            </a:br>
            <a:r>
              <a:rPr lang="en-US" dirty="0"/>
              <a:t>where max is over t such that </a:t>
            </a:r>
            <a:r>
              <a:rPr lang="en-US" dirty="0" err="1"/>
              <a:t>b</a:t>
            </a:r>
            <a:r>
              <a:rPr lang="en-US" baseline="-25000" dirty="0" err="1"/>
              <a:t>t</a:t>
            </a:r>
            <a:r>
              <a:rPr lang="en-US" dirty="0"/>
              <a:t> can align with </a:t>
            </a:r>
            <a:r>
              <a:rPr lang="en-US" dirty="0" err="1"/>
              <a:t>b</a:t>
            </a:r>
            <a:r>
              <a:rPr lang="en-US" baseline="-25000" dirty="0" err="1"/>
              <a:t>j</a:t>
            </a:r>
            <a:endParaRPr lang="en-US" dirty="0"/>
          </a:p>
          <a:p>
            <a:r>
              <a:rPr lang="en-US" dirty="0"/>
              <a:t>Looks complicated, but recurrence only relies on smaller intervals</a:t>
            </a:r>
          </a:p>
        </p:txBody>
      </p:sp>
    </p:spTree>
    <p:extLst>
      <p:ext uri="{BB962C8B-B14F-4D97-AF65-F5344CB8AC3E}">
        <p14:creationId xmlns:p14="http://schemas.microsoft.com/office/powerpoint/2010/main" val="385742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AF87D-15FB-4F59-86F0-AF900B754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BE31B-4F8F-41AA-8D64-154229491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O(n</a:t>
            </a:r>
            <a:r>
              <a:rPr lang="en-US" baseline="30000" dirty="0"/>
              <a:t>2</a:t>
            </a:r>
            <a:r>
              <a:rPr lang="en-US" dirty="0"/>
              <a:t>) array entries to fill…</a:t>
            </a:r>
          </a:p>
          <a:p>
            <a:pPr lvl="1"/>
            <a:r>
              <a:rPr lang="en-US" dirty="0"/>
              <a:t>…each takes time O(n) to compute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 </a:t>
            </a:r>
            <a:r>
              <a:rPr lang="en-US" dirty="0"/>
              <a:t>O(n</a:t>
            </a:r>
            <a:r>
              <a:rPr lang="en-US" baseline="30000" dirty="0"/>
              <a:t>3</a:t>
            </a:r>
            <a:r>
              <a:rPr lang="en-US" dirty="0"/>
              <a:t>) running time overall</a:t>
            </a:r>
          </a:p>
        </p:txBody>
      </p:sp>
    </p:spTree>
    <p:extLst>
      <p:ext uri="{BB962C8B-B14F-4D97-AF65-F5344CB8AC3E}">
        <p14:creationId xmlns:p14="http://schemas.microsoft.com/office/powerpoint/2010/main" val="361879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439CE-B1AA-4635-AAFD-70068BFDC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“String matching”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187F8-0026-4FBB-91C7-6D5D0E2B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Longest common subsequence</a:t>
            </a:r>
          </a:p>
          <a:p>
            <a:r>
              <a:rPr lang="en-US" dirty="0"/>
              <a:t>RNA secondary structure</a:t>
            </a:r>
          </a:p>
          <a:p>
            <a:r>
              <a:rPr lang="en-US" dirty="0"/>
              <a:t>Sequence alignment</a:t>
            </a:r>
          </a:p>
          <a:p>
            <a:endParaRPr lang="en-US" dirty="0"/>
          </a:p>
          <a:p>
            <a:r>
              <a:rPr lang="en-US" dirty="0"/>
              <a:t>Motivation:</a:t>
            </a:r>
          </a:p>
          <a:p>
            <a:pPr lvl="1"/>
            <a:r>
              <a:rPr lang="en-US" dirty="0"/>
              <a:t>Additional examples of dynamic programming</a:t>
            </a:r>
          </a:p>
          <a:p>
            <a:pPr lvl="1"/>
            <a:r>
              <a:rPr lang="en-US" dirty="0"/>
              <a:t>Applications</a:t>
            </a:r>
          </a:p>
        </p:txBody>
      </p:sp>
    </p:spTree>
    <p:extLst>
      <p:ext uri="{BB962C8B-B14F-4D97-AF65-F5344CB8AC3E}">
        <p14:creationId xmlns:p14="http://schemas.microsoft.com/office/powerpoint/2010/main" val="253999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FA0A0-FEBE-4837-8430-DB0E93AC4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Longest common subsequence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F86F2-A454-40C7-A68D-DCD979BF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24399"/>
          </a:xfrm>
        </p:spPr>
        <p:txBody>
          <a:bodyPr>
            <a:normAutofit/>
          </a:bodyPr>
          <a:lstStyle/>
          <a:p>
            <a:r>
              <a:rPr lang="en-US" dirty="0"/>
              <a:t>Given a string X=x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…</a:t>
            </a:r>
            <a:r>
              <a:rPr lang="en-US" dirty="0" err="1"/>
              <a:t>x</a:t>
            </a:r>
            <a:r>
              <a:rPr lang="en-US" baseline="-25000" dirty="0" err="1"/>
              <a:t>m</a:t>
            </a:r>
            <a:r>
              <a:rPr lang="en-US" dirty="0">
                <a:sym typeface="Symbol" panose="05050102010706020507" pitchFamily="18" charset="2"/>
              </a:rPr>
              <a:t> over some alphabet, X’ is a </a:t>
            </a:r>
            <a:r>
              <a:rPr lang="en-US" i="1" dirty="0">
                <a:sym typeface="Symbol" panose="05050102010706020507" pitchFamily="18" charset="2"/>
              </a:rPr>
              <a:t>subsequence </a:t>
            </a:r>
            <a:r>
              <a:rPr lang="en-US" dirty="0">
                <a:sym typeface="Symbol" panose="05050102010706020507" pitchFamily="18" charset="2"/>
              </a:rPr>
              <a:t>of X if there are i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&lt; … &lt;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 such that X’ = x</a:t>
            </a:r>
            <a:r>
              <a:rPr lang="en-US" baseline="-25000" dirty="0">
                <a:sym typeface="Symbol" panose="05050102010706020507" pitchFamily="18" charset="2"/>
              </a:rPr>
              <a:t>i1</a:t>
            </a:r>
            <a:r>
              <a:rPr lang="en-US" dirty="0">
                <a:sym typeface="Symbol" panose="05050102010706020507" pitchFamily="18" charset="2"/>
              </a:rPr>
              <a:t>x</a:t>
            </a:r>
            <a:r>
              <a:rPr lang="en-US" baseline="-25000" dirty="0">
                <a:sym typeface="Symbol" panose="05050102010706020507" pitchFamily="18" charset="2"/>
              </a:rPr>
              <a:t>i2</a:t>
            </a:r>
            <a:r>
              <a:rPr lang="en-US" dirty="0">
                <a:sym typeface="Symbol" panose="05050102010706020507" pitchFamily="18" charset="2"/>
              </a:rPr>
              <a:t>…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ik</a:t>
            </a:r>
            <a:endParaRPr lang="en-US" baseline="-25000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E.g., “</a:t>
            </a:r>
            <a:r>
              <a:rPr lang="en-US" dirty="0" err="1">
                <a:sym typeface="Symbol" panose="05050102010706020507" pitchFamily="18" charset="2"/>
              </a:rPr>
              <a:t>sven</a:t>
            </a:r>
            <a:r>
              <a:rPr lang="en-US" dirty="0">
                <a:sym typeface="Symbol" panose="05050102010706020507" pitchFamily="18" charset="2"/>
              </a:rPr>
              <a:t>” is a subsequence of “seventeen”</a:t>
            </a:r>
          </a:p>
          <a:p>
            <a:r>
              <a:rPr lang="en-US" dirty="0">
                <a:sym typeface="Symbol" panose="05050102010706020507" pitchFamily="18" charset="2"/>
              </a:rPr>
              <a:t>Given two strings X, Y, a </a:t>
            </a:r>
            <a:r>
              <a:rPr lang="en-US" i="1" dirty="0">
                <a:sym typeface="Symbol" panose="05050102010706020507" pitchFamily="18" charset="2"/>
              </a:rPr>
              <a:t>longest common subsequence</a:t>
            </a:r>
            <a:r>
              <a:rPr lang="en-US" dirty="0">
                <a:sym typeface="Symbol" panose="05050102010706020507" pitchFamily="18" charset="2"/>
              </a:rPr>
              <a:t> is a string Z of longest length that is a subsequence of both X and Y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Need not be unique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83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0C2E1-DB32-4792-935A-922527474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for LCS?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E502E-86AB-4F27-8A47-C70B12784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Brute-force solution?</a:t>
            </a:r>
          </a:p>
          <a:p>
            <a:pPr lvl="1"/>
            <a:r>
              <a:rPr lang="en-US" dirty="0"/>
              <a:t>Number of subsequences of a given string is exponential in the length of the string</a:t>
            </a:r>
          </a:p>
          <a:p>
            <a:r>
              <a:rPr lang="en-US" dirty="0"/>
              <a:t>Try dynamic programming!</a:t>
            </a:r>
          </a:p>
        </p:txBody>
      </p:sp>
    </p:spTree>
    <p:extLst>
      <p:ext uri="{BB962C8B-B14F-4D97-AF65-F5344CB8AC3E}">
        <p14:creationId xmlns:p14="http://schemas.microsoft.com/office/powerpoint/2010/main" val="2505959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7AE51-664A-4ECC-9331-98656BA52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4B813-DC57-436E-A6EC-C272DD94F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LCS(X, Y) denote some LCS of X and Y</a:t>
            </a:r>
          </a:p>
          <a:p>
            <a:r>
              <a:rPr lang="en-US" dirty="0"/>
              <a:t>Say X=</a:t>
            </a:r>
            <a:r>
              <a:rPr lang="en-US" dirty="0" err="1"/>
              <a:t>X’x</a:t>
            </a:r>
            <a:r>
              <a:rPr lang="en-US" baseline="-25000" dirty="0" err="1"/>
              <a:t>m</a:t>
            </a:r>
            <a:r>
              <a:rPr lang="en-US" dirty="0"/>
              <a:t> is length m and Y=</a:t>
            </a:r>
            <a:r>
              <a:rPr lang="en-US" dirty="0" err="1"/>
              <a:t>Y’y</a:t>
            </a:r>
            <a:r>
              <a:rPr lang="en-US" baseline="-25000" dirty="0" err="1"/>
              <a:t>n</a:t>
            </a:r>
            <a:r>
              <a:rPr lang="en-US" dirty="0"/>
              <a:t> is length n</a:t>
            </a:r>
          </a:p>
          <a:p>
            <a:r>
              <a:rPr lang="en-US" dirty="0"/>
              <a:t>Intuition: look at last character of each, and branch based on whether they are the same</a:t>
            </a:r>
          </a:p>
          <a:p>
            <a:pPr lvl="1"/>
            <a:r>
              <a:rPr lang="en-US" dirty="0"/>
              <a:t>If yes, there is an LCS in which they are matched, so LCS(X’, Y’) + </a:t>
            </a:r>
            <a:r>
              <a:rPr lang="en-US" dirty="0" err="1"/>
              <a:t>x</a:t>
            </a:r>
            <a:r>
              <a:rPr lang="en-US" baseline="-25000" dirty="0" err="1"/>
              <a:t>m</a:t>
            </a:r>
            <a:r>
              <a:rPr lang="en-US" dirty="0"/>
              <a:t> is an LCS of X, Y</a:t>
            </a:r>
          </a:p>
          <a:p>
            <a:pPr lvl="1"/>
            <a:r>
              <a:rPr lang="en-US" dirty="0"/>
              <a:t>If not, then </a:t>
            </a:r>
            <a:r>
              <a:rPr lang="en-US" dirty="0" err="1"/>
              <a:t>x</a:t>
            </a:r>
            <a:r>
              <a:rPr lang="en-US" baseline="-25000" dirty="0" err="1"/>
              <a:t>m</a:t>
            </a:r>
            <a:r>
              <a:rPr lang="en-US" dirty="0"/>
              <a:t> and </a:t>
            </a:r>
            <a:r>
              <a:rPr lang="en-US" dirty="0" err="1"/>
              <a:t>y</a:t>
            </a:r>
            <a:r>
              <a:rPr lang="en-US" baseline="-25000" dirty="0" err="1"/>
              <a:t>n</a:t>
            </a:r>
            <a:r>
              <a:rPr lang="en-US" dirty="0"/>
              <a:t> cannot both be matched</a:t>
            </a:r>
            <a:br>
              <a:rPr lang="en-US" dirty="0"/>
            </a:br>
            <a:r>
              <a:rPr lang="en-US" dirty="0"/>
              <a:t>and either LCS(X’, Y) or LCS(X, Y’) is an LCS of X, 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95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A1226-C113-457F-82A6-9A7F5387F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3E0A7-34A9-4472-86EC-6047C6B72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/>
          </a:bodyPr>
          <a:lstStyle/>
          <a:p>
            <a:r>
              <a:rPr lang="en-US" dirty="0"/>
              <a:t>Store 2D array c where c[</a:t>
            </a:r>
            <a:r>
              <a:rPr lang="en-US" dirty="0" err="1"/>
              <a:t>i</a:t>
            </a:r>
            <a:r>
              <a:rPr lang="en-US" dirty="0"/>
              <a:t>, j] is the length of the LCS of x</a:t>
            </a:r>
            <a:r>
              <a:rPr lang="en-US" baseline="-25000" dirty="0"/>
              <a:t>1</a:t>
            </a:r>
            <a:r>
              <a:rPr lang="en-US" dirty="0"/>
              <a:t>…x</a:t>
            </a:r>
            <a:r>
              <a:rPr lang="en-US" baseline="-25000" dirty="0"/>
              <a:t>i</a:t>
            </a:r>
            <a:r>
              <a:rPr lang="en-US" dirty="0"/>
              <a:t> and y</a:t>
            </a:r>
            <a:r>
              <a:rPr lang="en-US" baseline="-25000" dirty="0"/>
              <a:t>1</a:t>
            </a:r>
            <a:r>
              <a:rPr lang="en-US" dirty="0"/>
              <a:t>…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endParaRPr lang="en-US" dirty="0"/>
          </a:p>
          <a:p>
            <a:pPr lvl="1"/>
            <a:r>
              <a:rPr lang="en-US" dirty="0"/>
              <a:t>The length of the LCS of X, Y is c[</a:t>
            </a:r>
            <a:r>
              <a:rPr lang="en-US" dirty="0" err="1"/>
              <a:t>m,n</a:t>
            </a:r>
            <a:r>
              <a:rPr lang="en-US" dirty="0"/>
              <a:t>]</a:t>
            </a:r>
          </a:p>
          <a:p>
            <a:r>
              <a:rPr lang="en-US" dirty="0"/>
              <a:t>Base case: c[i,0] = c[0,j] = 0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, j &gt; 0: </a:t>
            </a:r>
            <a:br>
              <a:rPr lang="en-US" dirty="0"/>
            </a:br>
            <a:r>
              <a:rPr lang="en-US" dirty="0"/>
              <a:t>c[</a:t>
            </a:r>
            <a:r>
              <a:rPr lang="en-US" dirty="0" err="1"/>
              <a:t>i</a:t>
            </a:r>
            <a:r>
              <a:rPr lang="en-US" dirty="0"/>
              <a:t>, j] = 1 + c[i-1, j-1] if x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br>
              <a:rPr lang="en-US" dirty="0"/>
            </a:br>
            <a:r>
              <a:rPr lang="en-US" dirty="0"/>
              <a:t>c[</a:t>
            </a:r>
            <a:r>
              <a:rPr lang="en-US" dirty="0" err="1"/>
              <a:t>i</a:t>
            </a:r>
            <a:r>
              <a:rPr lang="en-US" dirty="0"/>
              <a:t>, j] = max{ c[</a:t>
            </a:r>
            <a:r>
              <a:rPr lang="en-US" dirty="0" err="1"/>
              <a:t>i</a:t>
            </a:r>
            <a:r>
              <a:rPr lang="en-US" dirty="0"/>
              <a:t>, j-1], c[i-1, j] } if x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 </a:t>
            </a:r>
            <a:r>
              <a:rPr lang="en-US" dirty="0" err="1">
                <a:sym typeface="Symbol" panose="05050102010706020507" pitchFamily="18" charset="2"/>
              </a:rPr>
              <a:t>y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endParaRPr lang="en-US" baseline="-250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2076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F4689-843D-4119-A680-A4EBBCB3E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E7728-D8AB-4554-A6A5-D2888B1B2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ym typeface="Symbol" panose="05050102010706020507" pitchFamily="18" charset="2"/>
              </a:rPr>
              <a:t>Can implement recursively or (better) iteratively, as we have seen before</a:t>
            </a:r>
          </a:p>
          <a:p>
            <a:r>
              <a:rPr lang="en-US" dirty="0">
                <a:sym typeface="Symbol" panose="05050102010706020507" pitchFamily="18" charset="2"/>
              </a:rPr>
              <a:t>Running time easiest to analyze for iterative algorithm: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O(</a:t>
            </a:r>
            <a:r>
              <a:rPr lang="en-US" dirty="0" err="1">
                <a:sym typeface="Symbol" panose="05050102010706020507" pitchFamily="18" charset="2"/>
              </a:rPr>
              <a:t>mn</a:t>
            </a:r>
            <a:r>
              <a:rPr lang="en-US" dirty="0">
                <a:sym typeface="Symbol" panose="05050102010706020507" pitchFamily="18" charset="2"/>
              </a:rPr>
              <a:t>) entries in the array, each can be computed in constant time (given previous entries)</a:t>
            </a:r>
          </a:p>
          <a:p>
            <a:pPr marL="457200" lvl="1" indent="0">
              <a:buNone/>
            </a:pPr>
            <a:r>
              <a:rPr lang="en-US" dirty="0">
                <a:sym typeface="Symbol" panose="05050102010706020507" pitchFamily="18" charset="2"/>
              </a:rPr>
              <a:t> O(</a:t>
            </a:r>
            <a:r>
              <a:rPr lang="en-US" dirty="0" err="1">
                <a:sym typeface="Symbol" panose="05050102010706020507" pitchFamily="18" charset="2"/>
              </a:rPr>
              <a:t>mn</a:t>
            </a:r>
            <a:r>
              <a:rPr lang="en-US" dirty="0">
                <a:sym typeface="Symbol" panose="05050102010706020507" pitchFamily="18" charset="2"/>
              </a:rPr>
              <a:t>) running time overall</a:t>
            </a:r>
          </a:p>
          <a:p>
            <a:r>
              <a:rPr lang="en-US" dirty="0">
                <a:sym typeface="Symbol" panose="05050102010706020507" pitchFamily="18" charset="2"/>
              </a:rPr>
              <a:t>Algorithm can be extended to return the LCS itself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94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0A6D9-51AC-4C01-AAC5-E467C0006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RNA secondary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FC797-E05D-4843-BB17-A01192BF8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RNA is a single-stranded molecule consisting of a linear sequence of </a:t>
            </a:r>
            <a:r>
              <a:rPr lang="en-US" i="1" dirty="0"/>
              <a:t>bases</a:t>
            </a:r>
            <a:r>
              <a:rPr lang="en-US" dirty="0"/>
              <a:t> {A, C, G, U}</a:t>
            </a:r>
          </a:p>
          <a:p>
            <a:r>
              <a:rPr lang="en-US" dirty="0"/>
              <a:t>RNA molecule “folds back on itself” if different bases are aligned with each other</a:t>
            </a:r>
          </a:p>
          <a:p>
            <a:pPr lvl="1"/>
            <a:r>
              <a:rPr lang="en-US" dirty="0"/>
              <a:t>A-U or C-G</a:t>
            </a:r>
          </a:p>
          <a:p>
            <a:r>
              <a:rPr lang="en-US" dirty="0"/>
              <a:t>Most-stable configuration is one in which the maximum number of bases are aligned (subject to some additional rules)</a:t>
            </a:r>
          </a:p>
          <a:p>
            <a:r>
              <a:rPr lang="en-US" dirty="0"/>
              <a:t>This is called “secondary structure” of RNA</a:t>
            </a:r>
          </a:p>
          <a:p>
            <a:pPr lvl="1"/>
            <a:r>
              <a:rPr lang="en-US" dirty="0"/>
              <a:t>Determining secondary structure is an important problem in computational biology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09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CA5D8-DAC6-43FB-8C78-BDB951A37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RNA secondary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8B86-D231-4A5D-A483-0BBEEDB54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 B = b</a:t>
            </a:r>
            <a:r>
              <a:rPr lang="en-US" baseline="-25000" dirty="0"/>
              <a:t>1</a:t>
            </a:r>
            <a:r>
              <a:rPr lang="en-US" dirty="0"/>
              <a:t>…b</a:t>
            </a:r>
            <a:r>
              <a:rPr lang="en-US" baseline="-25000" dirty="0"/>
              <a:t>n</a:t>
            </a:r>
            <a:endParaRPr lang="en-US" dirty="0"/>
          </a:p>
          <a:p>
            <a:r>
              <a:rPr lang="en-US" dirty="0"/>
              <a:t>Secondary structure is defined by a set of pairs S={(</a:t>
            </a:r>
            <a:r>
              <a:rPr lang="en-US" dirty="0" err="1"/>
              <a:t>i</a:t>
            </a:r>
            <a:r>
              <a:rPr lang="en-US" dirty="0"/>
              <a:t>, j)} such that for each (</a:t>
            </a:r>
            <a:r>
              <a:rPr lang="en-US" dirty="0" err="1"/>
              <a:t>i</a:t>
            </a:r>
            <a:r>
              <a:rPr lang="en-US" dirty="0"/>
              <a:t>, j) </a:t>
            </a:r>
            <a:r>
              <a:rPr lang="en-US" dirty="0">
                <a:sym typeface="Symbol" panose="05050102010706020507" pitchFamily="18" charset="2"/>
              </a:rPr>
              <a:t> S:</a:t>
            </a:r>
            <a:endParaRPr lang="en-US" dirty="0"/>
          </a:p>
          <a:p>
            <a:pPr lvl="1"/>
            <a:r>
              <a:rPr lang="en-US" dirty="0"/>
              <a:t>|j – </a:t>
            </a:r>
            <a:r>
              <a:rPr lang="en-US" dirty="0" err="1"/>
              <a:t>i</a:t>
            </a:r>
            <a:r>
              <a:rPr lang="en-US" dirty="0"/>
              <a:t>| &gt; 4</a:t>
            </a:r>
          </a:p>
          <a:p>
            <a:pPr lvl="1"/>
            <a:r>
              <a:rPr lang="en-US" dirty="0"/>
              <a:t>{b</a:t>
            </a:r>
            <a:r>
              <a:rPr lang="en-US" baseline="-25000" dirty="0"/>
              <a:t>i</a:t>
            </a:r>
            <a:r>
              <a:rPr lang="en-US" dirty="0"/>
              <a:t>, </a:t>
            </a:r>
            <a:r>
              <a:rPr lang="en-US" dirty="0" err="1"/>
              <a:t>b</a:t>
            </a:r>
            <a:r>
              <a:rPr lang="en-US" baseline="-25000" dirty="0" err="1"/>
              <a:t>j</a:t>
            </a:r>
            <a:r>
              <a:rPr lang="en-US" dirty="0"/>
              <a:t>} = {A, U} or {b</a:t>
            </a:r>
            <a:r>
              <a:rPr lang="en-US" baseline="-25000" dirty="0"/>
              <a:t>i</a:t>
            </a:r>
            <a:r>
              <a:rPr lang="en-US" dirty="0"/>
              <a:t>, </a:t>
            </a:r>
            <a:r>
              <a:rPr lang="en-US" dirty="0" err="1"/>
              <a:t>b</a:t>
            </a:r>
            <a:r>
              <a:rPr lang="en-US" baseline="-25000" dirty="0" err="1"/>
              <a:t>j</a:t>
            </a:r>
            <a:r>
              <a:rPr lang="en-US" dirty="0"/>
              <a:t>} = {C, G} </a:t>
            </a:r>
          </a:p>
          <a:p>
            <a:pPr lvl="1"/>
            <a:r>
              <a:rPr lang="en-US" dirty="0"/>
              <a:t>An index </a:t>
            </a:r>
            <a:r>
              <a:rPr lang="en-US" dirty="0" err="1"/>
              <a:t>i</a:t>
            </a:r>
            <a:r>
              <a:rPr lang="en-US" dirty="0"/>
              <a:t> or j can appear in at most one pair in S</a:t>
            </a:r>
          </a:p>
          <a:p>
            <a:pPr lvl="1"/>
            <a:r>
              <a:rPr lang="en-US" dirty="0"/>
              <a:t>For distinct (x, y) </a:t>
            </a:r>
            <a:r>
              <a:rPr lang="en-US" dirty="0">
                <a:sym typeface="Symbol" panose="05050102010706020507" pitchFamily="18" charset="2"/>
              </a:rPr>
              <a:t> S, either have x &lt;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&lt; j &lt; y or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&lt; x &lt; y &lt; j (“</a:t>
            </a:r>
            <a:r>
              <a:rPr lang="en-US" dirty="0" err="1">
                <a:sym typeface="Symbol" panose="05050102010706020507" pitchFamily="18" charset="2"/>
              </a:rPr>
              <a:t>noncrossing</a:t>
            </a:r>
            <a:r>
              <a:rPr lang="en-US" dirty="0">
                <a:sym typeface="Symbol" panose="05050102010706020507" pitchFamily="18" charset="2"/>
              </a:rPr>
              <a:t> condition”)</a:t>
            </a:r>
          </a:p>
          <a:p>
            <a:r>
              <a:rPr lang="en-US" dirty="0">
                <a:sym typeface="Symbol" panose="05050102010706020507" pitchFamily="18" charset="2"/>
              </a:rPr>
              <a:t>Goal: given B, maximize |S| subject to above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61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35277</TotalTime>
  <Words>846</Words>
  <Application>Microsoft Office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Algorithms</vt:lpstr>
      <vt:lpstr>“String matching” problems</vt:lpstr>
      <vt:lpstr>Longest common subsequence</vt:lpstr>
      <vt:lpstr>Algorithms for LCS?</vt:lpstr>
      <vt:lpstr>LCS algorithm</vt:lpstr>
      <vt:lpstr>LCS algorithm</vt:lpstr>
      <vt:lpstr>LCS algorithm</vt:lpstr>
      <vt:lpstr>RNA secondary structure</vt:lpstr>
      <vt:lpstr>RNA secondary structure</vt:lpstr>
      <vt:lpstr>Dynamic-programming solution</vt:lpstr>
      <vt:lpstr>Solution, revisited</vt:lpstr>
      <vt:lpstr>Running time?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1581</cp:revision>
  <dcterms:created xsi:type="dcterms:W3CDTF">2014-06-02T02:25:30Z</dcterms:created>
  <dcterms:modified xsi:type="dcterms:W3CDTF">2020-10-06T14:51:47Z</dcterms:modified>
</cp:coreProperties>
</file>