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71" r:id="rId2"/>
    <p:sldId id="558" r:id="rId3"/>
    <p:sldId id="570" r:id="rId4"/>
    <p:sldId id="571" r:id="rId5"/>
    <p:sldId id="572" r:id="rId6"/>
    <p:sldId id="575" r:id="rId7"/>
    <p:sldId id="573" r:id="rId8"/>
    <p:sldId id="574" r:id="rId9"/>
    <p:sldId id="506" r:id="rId10"/>
    <p:sldId id="576" r:id="rId11"/>
    <p:sldId id="577" r:id="rId12"/>
    <p:sldId id="578" r:id="rId13"/>
    <p:sldId id="579" r:id="rId14"/>
    <p:sldId id="584" r:id="rId15"/>
    <p:sldId id="585" r:id="rId16"/>
    <p:sldId id="586" r:id="rId17"/>
    <p:sldId id="580" r:id="rId18"/>
    <p:sldId id="581" r:id="rId19"/>
    <p:sldId id="582" r:id="rId20"/>
    <p:sldId id="58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221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10/8/2020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12</a:t>
            </a:r>
          </a:p>
        </p:txBody>
      </p:sp>
    </p:spTree>
    <p:extLst>
      <p:ext uri="{BB962C8B-B14F-4D97-AF65-F5344CB8AC3E}">
        <p14:creationId xmlns:p14="http://schemas.microsoft.com/office/powerpoint/2010/main" val="1071136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52AD08-8B79-41DD-A221-66EAE3123D8A}"/>
              </a:ext>
            </a:extLst>
          </p:cNvPr>
          <p:cNvCxnSpPr>
            <a:cxnSpLocks/>
            <a:endCxn id="8" idx="2"/>
          </p:cNvCxnSpPr>
          <p:nvPr/>
        </p:nvCxnSpPr>
        <p:spPr>
          <a:xfrm>
            <a:off x="3747796" y="5806981"/>
            <a:ext cx="976604" cy="0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DE7D632-AAE1-4131-957B-14D70148E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can go wrong?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CAB2E3-F77C-4FDD-BBEB-646F3CF426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1241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If there is a negative-weight cycle, the weight of the optimal path from s to itself may be negative!</a:t>
            </a:r>
          </a:p>
          <a:p>
            <a:pPr lvl="1"/>
            <a:r>
              <a:rPr lang="en-US" dirty="0"/>
              <a:t>If there is a negative cycle then the optimal path may be undefined </a:t>
            </a:r>
          </a:p>
          <a:p>
            <a:pPr lvl="1"/>
            <a:r>
              <a:rPr lang="en-US" dirty="0"/>
              <a:t>We can focus on solving the problem assuming no negative-weight cycles</a:t>
            </a:r>
          </a:p>
          <a:p>
            <a:r>
              <a:rPr lang="en-US" dirty="0"/>
              <a:t>Even if there are no negative-weight cycles, Dijkstra’s algorithm may not work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C81AAD9F-2AAB-48F9-A9E0-B565FD078DA4}"/>
              </a:ext>
            </a:extLst>
          </p:cNvPr>
          <p:cNvSpPr/>
          <p:nvPr/>
        </p:nvSpPr>
        <p:spPr>
          <a:xfrm>
            <a:off x="3577829" y="563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9FAC9C8-7730-4FB4-B37C-1445993E0269}"/>
              </a:ext>
            </a:extLst>
          </p:cNvPr>
          <p:cNvSpPr/>
          <p:nvPr/>
        </p:nvSpPr>
        <p:spPr>
          <a:xfrm>
            <a:off x="4187429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FF345D27-F844-4CDE-8D46-9355FAFC5EFE}"/>
              </a:ext>
            </a:extLst>
          </p:cNvPr>
          <p:cNvSpPr/>
          <p:nvPr/>
        </p:nvSpPr>
        <p:spPr>
          <a:xfrm>
            <a:off x="4724400" y="5654581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5C38B9C-B10E-40E2-BF90-5E5932CDC37A}"/>
              </a:ext>
            </a:extLst>
          </p:cNvPr>
          <p:cNvCxnSpPr>
            <a:endCxn id="6" idx="3"/>
          </p:cNvCxnSpPr>
          <p:nvPr/>
        </p:nvCxnSpPr>
        <p:spPr>
          <a:xfrm flipV="1">
            <a:off x="3730229" y="5289363"/>
            <a:ext cx="501837" cy="501837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8F3C07-86C4-4285-A820-A657C2F48D72}"/>
              </a:ext>
            </a:extLst>
          </p:cNvPr>
          <p:cNvCxnSpPr>
            <a:stCxn id="6" idx="5"/>
            <a:endCxn id="8" idx="1"/>
          </p:cNvCxnSpPr>
          <p:nvPr/>
        </p:nvCxnSpPr>
        <p:spPr>
          <a:xfrm>
            <a:off x="4447592" y="5289363"/>
            <a:ext cx="321445" cy="409855"/>
          </a:xfrm>
          <a:prstGeom prst="straightConnector1">
            <a:avLst/>
          </a:prstGeom>
          <a:ln w="158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E9B192DB-699B-41D4-90C6-AAAA8F43068E}"/>
              </a:ext>
            </a:extLst>
          </p:cNvPr>
          <p:cNvSpPr txBox="1"/>
          <p:nvPr/>
        </p:nvSpPr>
        <p:spPr>
          <a:xfrm>
            <a:off x="4194114" y="57266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0B5B3D-09A2-4F0E-84D7-DCA1A7711967}"/>
              </a:ext>
            </a:extLst>
          </p:cNvPr>
          <p:cNvSpPr txBox="1"/>
          <p:nvPr/>
        </p:nvSpPr>
        <p:spPr>
          <a:xfrm>
            <a:off x="3813114" y="519326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29B04DA-5160-4132-BFD9-6D3B9ADE8B5D}"/>
              </a:ext>
            </a:extLst>
          </p:cNvPr>
          <p:cNvSpPr txBox="1"/>
          <p:nvPr/>
        </p:nvSpPr>
        <p:spPr>
          <a:xfrm>
            <a:off x="4559685" y="5181600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-4</a:t>
            </a:r>
          </a:p>
        </p:txBody>
      </p:sp>
    </p:spTree>
    <p:extLst>
      <p:ext uri="{BB962C8B-B14F-4D97-AF65-F5344CB8AC3E}">
        <p14:creationId xmlns:p14="http://schemas.microsoft.com/office/powerpoint/2010/main" val="64090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6" grpId="0" animBg="1"/>
      <p:bldP spid="8" grpId="0" animBg="1"/>
      <p:bldP spid="17" grpId="0"/>
      <p:bldP spid="19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80446-2321-4FDF-A48F-A7DAB01EC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Instead: Dynamic programming!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1C36D-E47B-4FA4-B0B3-928170907F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Observation: if there are no negative-weight cycles, the optimal s-t path has at most n-1 edges</a:t>
            </a:r>
          </a:p>
          <a:p>
            <a:r>
              <a:rPr lang="en-US" dirty="0"/>
              <a:t>Idea: let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be the weight of the least-weight path from v to t </a:t>
            </a:r>
            <a:r>
              <a:rPr lang="en-US" i="1" dirty="0"/>
              <a:t>using at most </a:t>
            </a:r>
            <a:r>
              <a:rPr lang="en-US" i="1" dirty="0" err="1"/>
              <a:t>i</a:t>
            </a:r>
            <a:r>
              <a:rPr lang="en-US" i="1" dirty="0"/>
              <a:t> edges</a:t>
            </a:r>
            <a:endParaRPr lang="en-US" dirty="0"/>
          </a:p>
          <a:p>
            <a:r>
              <a:rPr lang="en-US" dirty="0"/>
              <a:t>How to compute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)?</a:t>
            </a:r>
          </a:p>
          <a:p>
            <a:pPr lvl="1"/>
            <a:r>
              <a:rPr lang="en-US" dirty="0"/>
              <a:t>If least-weight path using ≤ </a:t>
            </a:r>
            <a:r>
              <a:rPr lang="en-US" dirty="0" err="1"/>
              <a:t>i</a:t>
            </a:r>
            <a:r>
              <a:rPr lang="en-US" dirty="0"/>
              <a:t> edges in fact uses &lt; </a:t>
            </a:r>
            <a:r>
              <a:rPr lang="en-US" dirty="0" err="1"/>
              <a:t>i</a:t>
            </a:r>
            <a:r>
              <a:rPr lang="en-US" dirty="0"/>
              <a:t> edges, then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 err="1"/>
              <a:t>Opt</a:t>
            </a:r>
            <a:r>
              <a:rPr lang="en-US" dirty="0"/>
              <a:t>(v, i-1)</a:t>
            </a:r>
          </a:p>
          <a:p>
            <a:pPr lvl="1"/>
            <a:r>
              <a:rPr lang="en-US" dirty="0"/>
              <a:t>Otherwise, if first hop of least-weight path is to w then </a:t>
            </a:r>
            <a:r>
              <a:rPr lang="en-US" dirty="0" err="1"/>
              <a:t>Opt</a:t>
            </a:r>
            <a:r>
              <a:rPr lang="en-US" dirty="0"/>
              <a:t>(v, 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</a:t>
            </a:r>
            <a:r>
              <a:rPr lang="en-US" dirty="0" err="1"/>
              <a:t>Opt</a:t>
            </a:r>
            <a:r>
              <a:rPr lang="en-US" dirty="0"/>
              <a:t>(w, i-1)</a:t>
            </a:r>
          </a:p>
        </p:txBody>
      </p:sp>
    </p:spTree>
    <p:extLst>
      <p:ext uri="{BB962C8B-B14F-4D97-AF65-F5344CB8AC3E}">
        <p14:creationId xmlns:p14="http://schemas.microsoft.com/office/powerpoint/2010/main" val="148553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912A4B-9941-4D94-8878-A186C06D9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Bellman-Ford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14BFB-C38C-4E49-A6A5-559D6F2FEC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Initialize 2D array M</a:t>
            </a:r>
          </a:p>
          <a:p>
            <a:r>
              <a:rPr lang="en-US" dirty="0"/>
              <a:t>Base case: M[t, 0] = 0, M[v, 0] = ∞ for </a:t>
            </a:r>
            <a:r>
              <a:rPr lang="en-US" dirty="0" err="1"/>
              <a:t>v</a:t>
            </a:r>
            <a:r>
              <a:rPr lang="en-US" dirty="0" err="1">
                <a:sym typeface="Symbol" panose="05050102010706020507" pitchFamily="18" charset="2"/>
              </a:rPr>
              <a:t>t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For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=1, … n-1: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For v  V:</a:t>
            </a:r>
          </a:p>
          <a:p>
            <a:pPr lvl="2"/>
            <a:r>
              <a:rPr lang="en-US" sz="2800" dirty="0">
                <a:sym typeface="Symbol" panose="05050102010706020507" pitchFamily="18" charset="2"/>
              </a:rPr>
              <a:t>M[v, </a:t>
            </a:r>
            <a:r>
              <a:rPr lang="en-US" sz="2800" dirty="0" err="1">
                <a:sym typeface="Symbol" panose="05050102010706020507" pitchFamily="18" charset="2"/>
              </a:rPr>
              <a:t>i</a:t>
            </a:r>
            <a:r>
              <a:rPr lang="en-US" sz="2800" dirty="0">
                <a:sym typeface="Symbol" panose="05050102010706020507" pitchFamily="18" charset="2"/>
              </a:rPr>
              <a:t>] = min{M[v, i-1], M[w, i-1] + </a:t>
            </a:r>
            <a:r>
              <a:rPr lang="en-US" sz="2800" dirty="0" err="1">
                <a:sym typeface="Symbol" panose="05050102010706020507" pitchFamily="18" charset="2"/>
              </a:rPr>
              <a:t>c</a:t>
            </a:r>
            <a:r>
              <a:rPr lang="en-US" sz="2800" baseline="-25000" dirty="0" err="1">
                <a:sym typeface="Symbol" panose="05050102010706020507" pitchFamily="18" charset="2"/>
              </a:rPr>
              <a:t>vw</a:t>
            </a:r>
            <a:r>
              <a:rPr lang="en-US" sz="2800" dirty="0">
                <a:sym typeface="Symbol" panose="05050102010706020507" pitchFamily="18" charset="2"/>
              </a:rPr>
              <a:t>}, where minimum is over all edges (v, w)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computes the weights of the optimal paths from v to t, for all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Easy to modify the algorithm to also compute the optimal paths themselves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1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17B08-32E5-40A8-95B5-5466349D1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Running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28D0F-5BE5-4CBE-A786-DD9BADD24B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|V|=n iterations</a:t>
            </a:r>
          </a:p>
          <a:p>
            <a:r>
              <a:rPr lang="en-US" dirty="0"/>
              <a:t>In each iteration, we consider each edge once</a:t>
            </a:r>
          </a:p>
          <a:p>
            <a:pPr marL="0" indent="0">
              <a:buNone/>
            </a:pPr>
            <a:r>
              <a:rPr lang="en-US" dirty="0">
                <a:sym typeface="Symbol" panose="05050102010706020507" pitchFamily="18" charset="2"/>
              </a:rPr>
              <a:t> O(|V|  |E|) running time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28098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AA957-0C2B-4D42-8D09-21303494C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00934-C663-47FD-BC97-1C9B817AE2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Until now we have been assuming the graph has no negative-weight cycles</a:t>
            </a:r>
          </a:p>
          <a:p>
            <a:r>
              <a:rPr lang="en-US" dirty="0"/>
              <a:t>How can we detect whether this is the case?</a:t>
            </a:r>
          </a:p>
          <a:p>
            <a:r>
              <a:rPr lang="en-US" dirty="0"/>
              <a:t>We will detect if there is a negative-weight cycle with a path to t</a:t>
            </a:r>
          </a:p>
          <a:p>
            <a:pPr lvl="1"/>
            <a:r>
              <a:rPr lang="en-US" dirty="0"/>
              <a:t>This suffices to solve the general problem</a:t>
            </a:r>
          </a:p>
        </p:txBody>
      </p:sp>
    </p:spTree>
    <p:extLst>
      <p:ext uri="{BB962C8B-B14F-4D97-AF65-F5344CB8AC3E}">
        <p14:creationId xmlns:p14="http://schemas.microsoft.com/office/powerpoint/2010/main" val="7907217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842BE-D4E1-4FCB-95ED-8D68D36E8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7AA5D-5F8D-42C8-B3AF-831522E7F1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Claim: there is a negative-weight cycle with a path to t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v with M[v, n] &lt; M[v, n-1]</a:t>
            </a:r>
          </a:p>
          <a:p>
            <a:r>
              <a:rPr lang="en-US" dirty="0"/>
              <a:t>Proof:</a:t>
            </a:r>
          </a:p>
          <a:p>
            <a:pPr lvl="1"/>
            <a:r>
              <a:rPr lang="en-US" dirty="0"/>
              <a:t>If no negative-weight cycle, we have already argued that M[v, n] = M[v, n-1] for all v</a:t>
            </a:r>
          </a:p>
          <a:p>
            <a:pPr lvl="1"/>
            <a:r>
              <a:rPr lang="en-US" dirty="0"/>
              <a:t>If M[v, n] = M[v, n-1] for all v </a:t>
            </a: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M[v, N] = M[v, n-1] for all v and all N &gt; n-1. But then there can be no negative cycle with a path to t</a:t>
            </a:r>
          </a:p>
        </p:txBody>
      </p:sp>
    </p:spTree>
    <p:extLst>
      <p:ext uri="{BB962C8B-B14F-4D97-AF65-F5344CB8AC3E}">
        <p14:creationId xmlns:p14="http://schemas.microsoft.com/office/powerpoint/2010/main" val="1314107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A23321-324C-411A-B651-FCEC254DF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Negative-weight cycle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2FE9A-6439-49DD-9BC0-6991BDD15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Running Bellman-Ford for n iterations allows us to determine if the graph has a negative-weight cycle with a path to t </a:t>
            </a:r>
          </a:p>
          <a:p>
            <a:r>
              <a:rPr lang="en-US" dirty="0"/>
              <a:t>We can find such a cycle (if one exists) by taking any v </a:t>
            </a:r>
            <a:r>
              <a:rPr lang="en-US" dirty="0" err="1"/>
              <a:t>s.t.</a:t>
            </a:r>
            <a:r>
              <a:rPr lang="en-US" dirty="0"/>
              <a:t> M[</a:t>
            </a:r>
            <a:r>
              <a:rPr lang="en-US" dirty="0" err="1"/>
              <a:t>v,n</a:t>
            </a:r>
            <a:r>
              <a:rPr lang="en-US" dirty="0"/>
              <a:t>] &lt; M[v,n-1] and computing the shortest path to t with n edges</a:t>
            </a:r>
          </a:p>
          <a:p>
            <a:pPr lvl="1"/>
            <a:r>
              <a:rPr lang="en-US" dirty="0"/>
              <a:t>There must be a cycle on that path </a:t>
            </a:r>
          </a:p>
          <a:p>
            <a:pPr lvl="1"/>
            <a:r>
              <a:rPr lang="en-US" dirty="0"/>
              <a:t>That cycle must have negative weight </a:t>
            </a:r>
          </a:p>
        </p:txBody>
      </p:sp>
    </p:spTree>
    <p:extLst>
      <p:ext uri="{BB962C8B-B14F-4D97-AF65-F5344CB8AC3E}">
        <p14:creationId xmlns:p14="http://schemas.microsoft.com/office/powerpoint/2010/main" val="4286944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A8B090-FC08-4FD4-8142-06722EF26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of Bellman-Ford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2387C-6915-4D90-91A1-8B86040A5B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Improve memory usage to linear:</a:t>
            </a:r>
          </a:p>
          <a:p>
            <a:pPr lvl="1"/>
            <a:r>
              <a:rPr lang="en-US" dirty="0"/>
              <a:t>Let M[v] store the weight of the least-weight path from v to t </a:t>
            </a:r>
            <a:r>
              <a:rPr lang="en-US" i="1" dirty="0"/>
              <a:t>found so far</a:t>
            </a:r>
          </a:p>
          <a:p>
            <a:pPr lvl="1"/>
            <a:r>
              <a:rPr lang="en-US" dirty="0"/>
              <a:t>In an iteration, update each v as before</a:t>
            </a:r>
          </a:p>
          <a:p>
            <a:pPr lvl="2"/>
            <a:r>
              <a:rPr lang="en-US" dirty="0"/>
              <a:t>I.e., if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M[w] &lt; M[v] then set M[v]= </a:t>
            </a:r>
            <a:r>
              <a:rPr lang="en-US" dirty="0" err="1"/>
              <a:t>c</a:t>
            </a:r>
            <a:r>
              <a:rPr lang="en-US" baseline="-25000" dirty="0" err="1"/>
              <a:t>vw</a:t>
            </a:r>
            <a:r>
              <a:rPr lang="en-US" dirty="0"/>
              <a:t> + M[w]</a:t>
            </a:r>
          </a:p>
          <a:p>
            <a:pPr lvl="1"/>
            <a:r>
              <a:rPr lang="en-US" dirty="0"/>
              <a:t>After </a:t>
            </a:r>
            <a:r>
              <a:rPr lang="en-US" dirty="0" err="1"/>
              <a:t>i</a:t>
            </a:r>
            <a:r>
              <a:rPr lang="en-US" dirty="0"/>
              <a:t> iterations, M[v] ≤ M[v, </a:t>
            </a:r>
            <a:r>
              <a:rPr lang="en-US" dirty="0" err="1"/>
              <a:t>i</a:t>
            </a:r>
            <a:r>
              <a:rPr lang="en-US" dirty="0"/>
              <a:t>] </a:t>
            </a:r>
          </a:p>
          <a:p>
            <a:pPr lvl="2"/>
            <a:r>
              <a:rPr lang="en-US" dirty="0"/>
              <a:t>Inequality can be strict (do you see why?)</a:t>
            </a:r>
          </a:p>
          <a:p>
            <a:pPr lvl="1"/>
            <a:r>
              <a:rPr lang="en-US" dirty="0"/>
              <a:t>Stop after n-1 iterations as before</a:t>
            </a:r>
          </a:p>
        </p:txBody>
      </p:sp>
    </p:spTree>
    <p:extLst>
      <p:ext uri="{BB962C8B-B14F-4D97-AF65-F5344CB8AC3E}">
        <p14:creationId xmlns:p14="http://schemas.microsoft.com/office/powerpoint/2010/main" val="3645856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B2451-A302-470E-9BFC-DF1697CCD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Improvements of Bellman-Ford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EA5532-4B11-4B15-8B51-3F488874CA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we maintain array Next, and update Next[v] each time M[v] is updated, we can easily reconstruct all the optimal paths</a:t>
            </a:r>
          </a:p>
          <a:p>
            <a:r>
              <a:rPr lang="en-US" dirty="0"/>
              <a:t>Early stopping: if none of the M[v] change in some iteration, we can stop</a:t>
            </a:r>
          </a:p>
        </p:txBody>
      </p:sp>
    </p:spTree>
    <p:extLst>
      <p:ext uri="{BB962C8B-B14F-4D97-AF65-F5344CB8AC3E}">
        <p14:creationId xmlns:p14="http://schemas.microsoft.com/office/powerpoint/2010/main" val="406460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919CB-168F-40FB-ACEE-55BCE6BA2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D5F0C-BE2B-4AB3-8FBA-ED105B250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Imagine a communication network, where routers are nodes and edges are links</a:t>
            </a:r>
          </a:p>
          <a:p>
            <a:r>
              <a:rPr lang="en-US" dirty="0"/>
              <a:t>Each node wants to find the optimal path from itself to some destination t using a </a:t>
            </a:r>
            <a:r>
              <a:rPr lang="en-US" i="1" dirty="0"/>
              <a:t>distributed algorithm</a:t>
            </a:r>
          </a:p>
          <a:p>
            <a:r>
              <a:rPr lang="en-US" dirty="0"/>
              <a:t>Dijkstra’s algorithm does not work (even if all weights are positive)!</a:t>
            </a:r>
          </a:p>
          <a:p>
            <a:pPr lvl="1"/>
            <a:r>
              <a:rPr lang="en-US" dirty="0"/>
              <a:t>Requires </a:t>
            </a:r>
            <a:r>
              <a:rPr lang="en-US" i="1" dirty="0"/>
              <a:t>global</a:t>
            </a:r>
            <a:r>
              <a:rPr lang="en-US" dirty="0"/>
              <a:t> knowledge of the network</a:t>
            </a:r>
          </a:p>
        </p:txBody>
      </p:sp>
    </p:spTree>
    <p:extLst>
      <p:ext uri="{BB962C8B-B14F-4D97-AF65-F5344CB8AC3E}">
        <p14:creationId xmlns:p14="http://schemas.microsoft.com/office/powerpoint/2010/main" val="1140804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Dynamic programming</a:t>
            </a:r>
          </a:p>
        </p:txBody>
      </p:sp>
    </p:spTree>
    <p:extLst>
      <p:ext uri="{BB962C8B-B14F-4D97-AF65-F5344CB8AC3E}">
        <p14:creationId xmlns:p14="http://schemas.microsoft.com/office/powerpoint/2010/main" val="30092037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9198DC-8002-42AE-89FB-0D999346E2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Distributed routing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B5B608-7A3D-4401-8B04-F97408DCE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Bellman-Ford algorithm works!</a:t>
            </a:r>
          </a:p>
          <a:p>
            <a:pPr lvl="1"/>
            <a:r>
              <a:rPr lang="en-US" dirty="0"/>
              <a:t>Each node only needs to know its own edge weights</a:t>
            </a:r>
          </a:p>
          <a:p>
            <a:pPr lvl="1"/>
            <a:r>
              <a:rPr lang="en-US" dirty="0"/>
              <a:t>Each node only communicates with its neighbors</a:t>
            </a:r>
          </a:p>
          <a:p>
            <a:pPr lvl="1"/>
            <a:r>
              <a:rPr lang="en-US" dirty="0"/>
              <a:t>Algorithm can be run asynchronously</a:t>
            </a:r>
          </a:p>
          <a:p>
            <a:pPr lvl="1"/>
            <a:r>
              <a:rPr lang="en-US" dirty="0"/>
              <a:t>Each node can compute the cost of the optimal path </a:t>
            </a:r>
            <a:r>
              <a:rPr lang="en-US"/>
              <a:t>to t, and </a:t>
            </a:r>
            <a:r>
              <a:rPr lang="en-US" dirty="0"/>
              <a:t>the next hop on that path</a:t>
            </a:r>
          </a:p>
        </p:txBody>
      </p:sp>
    </p:spTree>
    <p:extLst>
      <p:ext uri="{BB962C8B-B14F-4D97-AF65-F5344CB8AC3E}">
        <p14:creationId xmlns:p14="http://schemas.microsoft.com/office/powerpoint/2010/main" val="38305266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DF7C67-BC81-40F6-B2A8-6DD65FC5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126B-9494-4CE4-A451-92D62BC2A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For strings X, Y, and </a:t>
            </a:r>
            <a:r>
              <a:rPr lang="en-US" i="1" dirty="0"/>
              <a:t>alignment</a:t>
            </a:r>
            <a:r>
              <a:rPr lang="en-US" dirty="0"/>
              <a:t> A = {(</a:t>
            </a:r>
            <a:r>
              <a:rPr lang="en-US" dirty="0" err="1"/>
              <a:t>i</a:t>
            </a:r>
            <a:r>
              <a:rPr lang="en-US" dirty="0"/>
              <a:t>, j)} is a matching where</a:t>
            </a:r>
          </a:p>
          <a:p>
            <a:pPr lvl="1"/>
            <a:r>
              <a:rPr lang="en-US" dirty="0"/>
              <a:t>If (</a:t>
            </a:r>
            <a:r>
              <a:rPr lang="en-US" dirty="0" err="1"/>
              <a:t>i</a:t>
            </a:r>
            <a:r>
              <a:rPr lang="en-US" dirty="0"/>
              <a:t>, j), (</a:t>
            </a:r>
            <a:r>
              <a:rPr lang="en-US" dirty="0" err="1"/>
              <a:t>i</a:t>
            </a:r>
            <a:r>
              <a:rPr lang="en-US" dirty="0"/>
              <a:t>’, j’) </a:t>
            </a:r>
            <a:r>
              <a:rPr lang="en-US" dirty="0">
                <a:sym typeface="Symbol" panose="05050102010706020507" pitchFamily="18" charset="2"/>
              </a:rPr>
              <a:t> A and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&lt;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’, then j &lt; j’</a:t>
            </a:r>
          </a:p>
          <a:p>
            <a:r>
              <a:rPr lang="en-US" dirty="0">
                <a:sym typeface="Symbol" panose="05050102010706020507" pitchFamily="18" charset="2"/>
              </a:rPr>
              <a:t>E.g.,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A_BBABAA_ABAB_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AABAABA_AABABA</a:t>
            </a:r>
          </a:p>
          <a:p>
            <a:r>
              <a:rPr lang="en-US" dirty="0">
                <a:sym typeface="Symbol" panose="05050102010706020507" pitchFamily="18" charset="2"/>
              </a:rPr>
              <a:t>We can assign a </a:t>
            </a:r>
            <a:r>
              <a:rPr lang="en-US" i="1" dirty="0">
                <a:sym typeface="Symbol" panose="05050102010706020507" pitchFamily="18" charset="2"/>
              </a:rPr>
              <a:t>cost</a:t>
            </a:r>
            <a:r>
              <a:rPr lang="en-US" dirty="0">
                <a:sym typeface="Symbol" panose="05050102010706020507" pitchFamily="18" charset="2"/>
              </a:rPr>
              <a:t> to any matching by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Assigning a cost  to each “gap”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Assigning a cost </a:t>
            </a:r>
            <a:r>
              <a:rPr lang="en-US" baseline="-25000" dirty="0" err="1">
                <a:sym typeface="Symbol" panose="05050102010706020507" pitchFamily="18" charset="2"/>
              </a:rPr>
              <a:t>xy</a:t>
            </a:r>
            <a:r>
              <a:rPr lang="en-US" dirty="0">
                <a:sym typeface="Symbol" panose="05050102010706020507" pitchFamily="18" charset="2"/>
              </a:rPr>
              <a:t> to each type of (mis)match</a:t>
            </a:r>
          </a:p>
          <a:p>
            <a:r>
              <a:rPr lang="en-US" dirty="0">
                <a:sym typeface="Symbol" panose="05050102010706020507" pitchFamily="18" charset="2"/>
              </a:rPr>
              <a:t>Goal: find optimal (i.e., minimum-cost) alignment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066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24029-C469-426E-9E4E-C69654F3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Sequence alignment: 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5D15F6-1358-48B5-BB21-0464CE05C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Dictionary lookup</a:t>
            </a:r>
          </a:p>
          <a:p>
            <a:r>
              <a:rPr lang="en-US" dirty="0"/>
              <a:t>DNA similarity</a:t>
            </a:r>
          </a:p>
        </p:txBody>
      </p:sp>
    </p:spTree>
    <p:extLst>
      <p:ext uri="{BB962C8B-B14F-4D97-AF65-F5344CB8AC3E}">
        <p14:creationId xmlns:p14="http://schemas.microsoft.com/office/powerpoint/2010/main" val="3010901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063F1-2C6B-4C31-B70A-2BCEB9E6B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Dynamic-programming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E0888-1B2D-4AC8-8127-9EDCED0FA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Let X = x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m</a:t>
            </a:r>
            <a:r>
              <a:rPr lang="en-US" dirty="0"/>
              <a:t> and Y =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n</a:t>
            </a:r>
            <a:endParaRPr lang="en-US" dirty="0"/>
          </a:p>
          <a:p>
            <a:r>
              <a:rPr lang="en-US" dirty="0"/>
              <a:t>Let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be the cost of the optimal alignment between x</a:t>
            </a:r>
            <a:r>
              <a:rPr lang="en-US" baseline="-25000" dirty="0"/>
              <a:t>1</a:t>
            </a:r>
            <a:r>
              <a:rPr lang="en-US" dirty="0"/>
              <a:t>…x</a:t>
            </a:r>
            <a:r>
              <a:rPr lang="en-US" baseline="-25000" dirty="0"/>
              <a:t>i</a:t>
            </a:r>
            <a:r>
              <a:rPr lang="en-US" dirty="0"/>
              <a:t> and y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endParaRPr lang="en-US" dirty="0"/>
          </a:p>
          <a:p>
            <a:r>
              <a:rPr lang="en-US" dirty="0"/>
              <a:t>To compute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j):</a:t>
            </a:r>
          </a:p>
          <a:p>
            <a:pPr lvl="1"/>
            <a:r>
              <a:rPr lang="en-US" dirty="0"/>
              <a:t>Either x</a:t>
            </a:r>
            <a:r>
              <a:rPr lang="en-US" baseline="-25000" dirty="0"/>
              <a:t>i</a:t>
            </a:r>
            <a:r>
              <a:rPr lang="en-US" dirty="0"/>
              <a:t> and </a:t>
            </a:r>
            <a:r>
              <a:rPr lang="en-US" dirty="0" err="1"/>
              <a:t>y</a:t>
            </a:r>
            <a:r>
              <a:rPr lang="en-US" baseline="-25000" dirty="0" err="1"/>
              <a:t>j</a:t>
            </a:r>
            <a:r>
              <a:rPr lang="en-US" dirty="0"/>
              <a:t> are matched or not</a:t>
            </a:r>
          </a:p>
          <a:p>
            <a:pPr lvl="1"/>
            <a:r>
              <a:rPr lang="en-US" dirty="0"/>
              <a:t>If they are, then </a:t>
            </a:r>
            <a:r>
              <a:rPr lang="en-US" dirty="0" err="1"/>
              <a:t>Opt</a:t>
            </a:r>
            <a:r>
              <a:rPr lang="en-US" dirty="0"/>
              <a:t>(</a:t>
            </a:r>
            <a:r>
              <a:rPr lang="en-US" dirty="0" err="1"/>
              <a:t>i</a:t>
            </a:r>
            <a:r>
              <a:rPr lang="en-US" dirty="0"/>
              <a:t>, j) = </a:t>
            </a:r>
            <a:r>
              <a:rPr lang="en-US" dirty="0">
                <a:sym typeface="Symbol" panose="05050102010706020507" pitchFamily="18" charset="2"/>
              </a:rPr>
              <a:t></a:t>
            </a:r>
            <a:r>
              <a:rPr lang="en-US" baseline="-25000" dirty="0">
                <a:sym typeface="Symbol" panose="05050102010706020507" pitchFamily="18" charset="2"/>
              </a:rPr>
              <a:t>xi, </a:t>
            </a:r>
            <a:r>
              <a:rPr lang="en-US" baseline="-25000" dirty="0" err="1">
                <a:sym typeface="Symbol" panose="05050102010706020507" pitchFamily="18" charset="2"/>
              </a:rPr>
              <a:t>yj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j-1)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they are not, then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j) =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                              + min{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j-1),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j)}</a:t>
            </a:r>
          </a:p>
          <a:p>
            <a:r>
              <a:rPr lang="en-US" dirty="0">
                <a:sym typeface="Symbol" panose="05050102010706020507" pitchFamily="18" charset="2"/>
              </a:rPr>
              <a:t>So,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j) </a:t>
            </a:r>
            <a:br>
              <a:rPr lang="en-US" dirty="0">
                <a:sym typeface="Symbol" panose="05050102010706020507" pitchFamily="18" charset="2"/>
              </a:rPr>
            </a:br>
            <a:r>
              <a:rPr lang="en-US" dirty="0">
                <a:sym typeface="Symbol" panose="05050102010706020507" pitchFamily="18" charset="2"/>
              </a:rPr>
              <a:t>= min{</a:t>
            </a:r>
            <a:r>
              <a:rPr lang="en-US" baseline="-25000" dirty="0">
                <a:sym typeface="Symbol" panose="05050102010706020507" pitchFamily="18" charset="2"/>
              </a:rPr>
              <a:t>xi, </a:t>
            </a:r>
            <a:r>
              <a:rPr lang="en-US" baseline="-25000" dirty="0" err="1">
                <a:sym typeface="Symbol" panose="05050102010706020507" pitchFamily="18" charset="2"/>
              </a:rPr>
              <a:t>yj</a:t>
            </a:r>
            <a:r>
              <a:rPr lang="en-US" dirty="0">
                <a:sym typeface="Symbol" panose="05050102010706020507" pitchFamily="18" charset="2"/>
              </a:rPr>
              <a:t>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j-1), 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j-1),  + </a:t>
            </a:r>
            <a:r>
              <a:rPr lang="en-US" dirty="0" err="1">
                <a:sym typeface="Symbol" panose="05050102010706020507" pitchFamily="18" charset="2"/>
              </a:rPr>
              <a:t>Opt</a:t>
            </a:r>
            <a:r>
              <a:rPr lang="en-US" dirty="0">
                <a:sym typeface="Symbol" panose="05050102010706020507" pitchFamily="18" charset="2"/>
              </a:rPr>
              <a:t>(i-1, j)}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Easy to also compute the optimal alignment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286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53A1-CD3E-46AF-84D3-7D9ACDBBF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Small-space variant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AD289-76E8-4CDD-B4B9-E7C3254A56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This algorithm uses space O(</a:t>
            </a:r>
            <a:r>
              <a:rPr lang="en-US" dirty="0" err="1"/>
              <a:t>mn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In practice, this may be a more-significant bottleneck than O(</a:t>
            </a:r>
            <a:r>
              <a:rPr lang="en-US" dirty="0" err="1"/>
              <a:t>mn</a:t>
            </a:r>
            <a:r>
              <a:rPr lang="en-US" dirty="0"/>
              <a:t>) running time</a:t>
            </a:r>
          </a:p>
          <a:p>
            <a:r>
              <a:rPr lang="en-US" dirty="0"/>
              <a:t>Easy to modify it to use space O(m + n) </a:t>
            </a:r>
          </a:p>
          <a:p>
            <a:pPr lvl="1"/>
            <a:r>
              <a:rPr lang="en-US" dirty="0"/>
              <a:t>Just store last column and current column of array</a:t>
            </a:r>
          </a:p>
          <a:p>
            <a:pPr lvl="1"/>
            <a:r>
              <a:rPr lang="en-US" dirty="0"/>
              <a:t>This gives the cost of the optimal alignment, but not the optimal alignment itself</a:t>
            </a:r>
          </a:p>
          <a:p>
            <a:r>
              <a:rPr lang="en-US" dirty="0"/>
              <a:t>Clever modification computes optimal alignment using the same space</a:t>
            </a:r>
          </a:p>
          <a:p>
            <a:pPr lvl="1"/>
            <a:r>
              <a:rPr lang="en-US" dirty="0"/>
              <a:t>See Section 6.7 for details</a:t>
            </a:r>
          </a:p>
        </p:txBody>
      </p:sp>
    </p:spTree>
    <p:extLst>
      <p:ext uri="{BB962C8B-B14F-4D97-AF65-F5344CB8AC3E}">
        <p14:creationId xmlns:p14="http://schemas.microsoft.com/office/powerpoint/2010/main" val="3025117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Shortest paths </a:t>
            </a:r>
            <a:br>
              <a:rPr lang="en-US" sz="5400" dirty="0"/>
            </a:br>
            <a:r>
              <a:rPr lang="en-US" sz="5400" dirty="0"/>
              <a:t>(with negative weights)</a:t>
            </a:r>
          </a:p>
        </p:txBody>
      </p:sp>
    </p:spTree>
    <p:extLst>
      <p:ext uri="{BB962C8B-B14F-4D97-AF65-F5344CB8AC3E}">
        <p14:creationId xmlns:p14="http://schemas.microsoft.com/office/powerpoint/2010/main" val="39150965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E660F-EEBE-4480-B71A-72B2FCBF2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5EE92-7CEB-408E-ACD9-7433413167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Assume a weighted, directed graph with n vertices</a:t>
            </a:r>
          </a:p>
          <a:p>
            <a:pPr lvl="1"/>
            <a:r>
              <a:rPr lang="en-US" dirty="0"/>
              <a:t>Weight (cost) </a:t>
            </a:r>
            <a:r>
              <a:rPr lang="en-US" dirty="0" err="1"/>
              <a:t>c</a:t>
            </a:r>
            <a:r>
              <a:rPr lang="en-US" baseline="-25000" dirty="0" err="1"/>
              <a:t>uv</a:t>
            </a:r>
            <a:r>
              <a:rPr lang="en-US" dirty="0"/>
              <a:t> on directed edge (u, v)</a:t>
            </a:r>
          </a:p>
          <a:p>
            <a:r>
              <a:rPr lang="en-US" dirty="0"/>
              <a:t>Want to find the optimal (i.e., least-weight) path from s to t</a:t>
            </a:r>
          </a:p>
          <a:p>
            <a:r>
              <a:rPr lang="en-US" dirty="0"/>
              <a:t>When we previously designed algorithms for this problem, we assumed </a:t>
            </a:r>
            <a:r>
              <a:rPr lang="en-US" i="1" dirty="0"/>
              <a:t>positive</a:t>
            </a:r>
            <a:r>
              <a:rPr lang="en-US" dirty="0"/>
              <a:t> weights</a:t>
            </a:r>
          </a:p>
          <a:p>
            <a:r>
              <a:rPr lang="en-US" dirty="0"/>
              <a:t>Those algorithms fail if there are negative weights!</a:t>
            </a:r>
          </a:p>
        </p:txBody>
      </p:sp>
    </p:spTree>
    <p:extLst>
      <p:ext uri="{BB962C8B-B14F-4D97-AF65-F5344CB8AC3E}">
        <p14:creationId xmlns:p14="http://schemas.microsoft.com/office/powerpoint/2010/main" val="4113463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A7F50-DD70-4B88-A81E-94451859B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43535-4828-47C3-9741-FB43748ACC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Idea: maintain a set R of nodes v for which we know the weights of the optimal paths from v to t</a:t>
            </a:r>
          </a:p>
          <a:p>
            <a:pPr lvl="1"/>
            <a:r>
              <a:rPr lang="en-US" dirty="0"/>
              <a:t>Grow R using a greedy approach</a:t>
            </a:r>
          </a:p>
          <a:p>
            <a:endParaRPr lang="en-US" dirty="0"/>
          </a:p>
          <a:p>
            <a:r>
              <a:rPr lang="en-US" dirty="0"/>
              <a:t>Initially, R = {s} and d(s) = 0</a:t>
            </a:r>
          </a:p>
          <a:p>
            <a:r>
              <a:rPr lang="en-US" dirty="0"/>
              <a:t>While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 u </a:t>
            </a:r>
            <a:r>
              <a:rPr lang="en-US" dirty="0">
                <a:sym typeface="Symbol" panose="05050102010706020507" pitchFamily="18" charset="2"/>
              </a:rPr>
              <a:t> R, v  R with edge (u, v):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Find such an edge that minimizes d(u) +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uv</a:t>
            </a:r>
            <a:endParaRPr lang="en-US" dirty="0">
              <a:sym typeface="Symbol" panose="05050102010706020507" pitchFamily="18" charset="2"/>
            </a:endParaRPr>
          </a:p>
          <a:p>
            <a:pPr lvl="1"/>
            <a:r>
              <a:rPr lang="en-US" dirty="0">
                <a:sym typeface="Symbol" panose="05050102010706020507" pitchFamily="18" charset="2"/>
              </a:rPr>
              <a:t>Add v to R and set d(v) = d(u) + </a:t>
            </a:r>
            <a:r>
              <a:rPr lang="en-US" dirty="0" err="1">
                <a:sym typeface="Symbol" panose="05050102010706020507" pitchFamily="18" charset="2"/>
              </a:rPr>
              <a:t>c</a:t>
            </a:r>
            <a:r>
              <a:rPr lang="en-US" baseline="-25000" dirty="0" err="1">
                <a:sym typeface="Symbol" panose="05050102010706020507" pitchFamily="18" charset="2"/>
              </a:rPr>
              <a:t>uv</a:t>
            </a:r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d(t) is the weight of the optimal s-t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00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35577</TotalTime>
  <Words>1322</Words>
  <Application>Microsoft Office PowerPoint</Application>
  <PresentationFormat>On-screen Show (4:3)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Office Theme</vt:lpstr>
      <vt:lpstr>Algorithms</vt:lpstr>
      <vt:lpstr>Dynamic programming</vt:lpstr>
      <vt:lpstr>Sequence alignment</vt:lpstr>
      <vt:lpstr>Sequence alignment: motivation</vt:lpstr>
      <vt:lpstr>Dynamic-programming solution</vt:lpstr>
      <vt:lpstr>Small-space variant</vt:lpstr>
      <vt:lpstr>Shortest paths  (with negative weights)</vt:lpstr>
      <vt:lpstr>Shortest paths</vt:lpstr>
      <vt:lpstr>Recall: Dijkstra’s algorithm</vt:lpstr>
      <vt:lpstr>What can go wrong?</vt:lpstr>
      <vt:lpstr>Instead: Dynamic programming!</vt:lpstr>
      <vt:lpstr>Bellman-Ford algorithm</vt:lpstr>
      <vt:lpstr>Running time?</vt:lpstr>
      <vt:lpstr>Negative-weight cycles</vt:lpstr>
      <vt:lpstr>Negative-weight cycles</vt:lpstr>
      <vt:lpstr>Negative-weight cycle</vt:lpstr>
      <vt:lpstr>Improvements of Bellman-Ford</vt:lpstr>
      <vt:lpstr>Improvements of Bellman-Ford</vt:lpstr>
      <vt:lpstr>Distributed routing</vt:lpstr>
      <vt:lpstr>Distributed routing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1699</cp:revision>
  <dcterms:created xsi:type="dcterms:W3CDTF">2014-06-02T02:25:30Z</dcterms:created>
  <dcterms:modified xsi:type="dcterms:W3CDTF">2020-10-08T15:20:54Z</dcterms:modified>
</cp:coreProperties>
</file>