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558" r:id="rId3"/>
    <p:sldId id="559" r:id="rId4"/>
    <p:sldId id="560" r:id="rId5"/>
    <p:sldId id="561" r:id="rId6"/>
    <p:sldId id="562" r:id="rId7"/>
    <p:sldId id="563" r:id="rId8"/>
    <p:sldId id="564" r:id="rId9"/>
    <p:sldId id="565" r:id="rId10"/>
    <p:sldId id="566" r:id="rId11"/>
    <p:sldId id="567" r:id="rId12"/>
    <p:sldId id="568" r:id="rId13"/>
    <p:sldId id="571" r:id="rId14"/>
    <p:sldId id="569" r:id="rId15"/>
    <p:sldId id="570" r:id="rId16"/>
    <p:sldId id="5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BD86-6422-4B63-916F-71613031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C0920-F04D-41D8-BD7B-0F31B0F91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90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45F-651A-4F23-9992-30FF816D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subroutine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A03D-B4D6-4A50-90A7-323F1C4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f, G, G</a:t>
            </a:r>
            <a:r>
              <a:rPr lang="en-US" baseline="-25000" dirty="0"/>
              <a:t>f</a:t>
            </a:r>
            <a:r>
              <a:rPr lang="en-US" dirty="0"/>
              <a:t> be as before</a:t>
            </a:r>
          </a:p>
          <a:p>
            <a:r>
              <a:rPr lang="en-US" dirty="0"/>
              <a:t>For a simple s-t path P in G</a:t>
            </a:r>
            <a:r>
              <a:rPr lang="en-US" baseline="-25000" dirty="0"/>
              <a:t>f</a:t>
            </a:r>
            <a:r>
              <a:rPr lang="en-US" dirty="0"/>
              <a:t>, let min(P) denote the minimum capacity of an edge in P</a:t>
            </a:r>
          </a:p>
          <a:p>
            <a:r>
              <a:rPr lang="en-US" dirty="0"/>
              <a:t>Define augment(f, P):</a:t>
            </a:r>
            <a:br>
              <a:rPr lang="en-US" dirty="0"/>
            </a:br>
            <a:r>
              <a:rPr lang="en-US" dirty="0"/>
              <a:t>    let m = min(P)</a:t>
            </a:r>
            <a:br>
              <a:rPr lang="en-US" dirty="0"/>
            </a:br>
            <a:r>
              <a:rPr lang="en-US" dirty="0"/>
              <a:t>    For each edge e in P</a:t>
            </a:r>
            <a:br>
              <a:rPr lang="en-US" dirty="0"/>
            </a:br>
            <a:r>
              <a:rPr lang="en-US" dirty="0"/>
              <a:t>        if e is a forward edge, f’(e) = f(e)+m</a:t>
            </a:r>
            <a:br>
              <a:rPr lang="en-US" dirty="0"/>
            </a:br>
            <a:r>
              <a:rPr lang="en-US" dirty="0"/>
              <a:t>        </a:t>
            </a:r>
            <a:r>
              <a:rPr lang="en-US"/>
              <a:t>if e </a:t>
            </a:r>
            <a:r>
              <a:rPr lang="en-US" dirty="0"/>
              <a:t>is a backward edge, f</a:t>
            </a:r>
            <a:r>
              <a:rPr lang="en-US"/>
              <a:t>’(e’) </a:t>
            </a:r>
            <a:r>
              <a:rPr lang="en-US" dirty="0"/>
              <a:t>= f</a:t>
            </a:r>
            <a:r>
              <a:rPr lang="en-US"/>
              <a:t>(e’)-</a:t>
            </a:r>
            <a:r>
              <a:rPr lang="en-US" dirty="0"/>
              <a:t>m</a:t>
            </a:r>
            <a:br>
              <a:rPr lang="en-US" dirty="0"/>
            </a:br>
            <a:r>
              <a:rPr lang="en-US" dirty="0"/>
              <a:t>    for all other edges, f’(e) = f(e)</a:t>
            </a:r>
            <a:br>
              <a:rPr lang="en-US" dirty="0"/>
            </a:br>
            <a:r>
              <a:rPr lang="en-US" dirty="0"/>
              <a:t>    return f’</a:t>
            </a:r>
          </a:p>
        </p:txBody>
      </p:sp>
    </p:spTree>
    <p:extLst>
      <p:ext uri="{BB962C8B-B14F-4D97-AF65-F5344CB8AC3E}">
        <p14:creationId xmlns:p14="http://schemas.microsoft.com/office/powerpoint/2010/main" val="32200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6B6F-6B06-4D05-8EA6-787639D0E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augment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3D94-E889-460C-8F02-BD8D244BD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If f was a flow, then f’ is a flow</a:t>
            </a:r>
          </a:p>
          <a:p>
            <a:r>
              <a:rPr lang="en-US" dirty="0"/>
              <a:t>Proof: Need to verify two conditions</a:t>
            </a:r>
          </a:p>
          <a:p>
            <a:pPr lvl="1"/>
            <a:r>
              <a:rPr lang="en-US" dirty="0"/>
              <a:t>Capacity condition unchanged for edges not in P. For forward edge e in P,  m ≤ residual(e) =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 so f’(e) = f(e) + m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. For backward edge e in P, </a:t>
            </a:r>
            <a:br>
              <a:rPr lang="en-US" dirty="0"/>
            </a:br>
            <a:r>
              <a:rPr lang="en-US" dirty="0"/>
              <a:t>m ≤ residual(e)  = f(e), so f’(e) = f(e) – m ≥ 0</a:t>
            </a:r>
          </a:p>
          <a:p>
            <a:pPr lvl="1"/>
            <a:r>
              <a:rPr lang="en-US" dirty="0"/>
              <a:t>Conservation condition unchanged for vertices not in P. For internal vertex v on P, we have one edge of P going in to v and one going out of v</a:t>
            </a:r>
          </a:p>
        </p:txBody>
      </p:sp>
    </p:spTree>
    <p:extLst>
      <p:ext uri="{BB962C8B-B14F-4D97-AF65-F5344CB8AC3E}">
        <p14:creationId xmlns:p14="http://schemas.microsoft.com/office/powerpoint/2010/main" val="20881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21A0-5ECC-4292-86FE-FFEB2FC4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augment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CE52B-32DC-45EF-9AF0-FF7D0561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the value of f’ is strictly greater than the value of f, in particular </a:t>
            </a:r>
            <a:r>
              <a:rPr lang="en-US" dirty="0" err="1"/>
              <a:t>val</a:t>
            </a:r>
            <a:r>
              <a:rPr lang="en-US" dirty="0"/>
              <a:t>(f’) = </a:t>
            </a:r>
            <a:r>
              <a:rPr lang="en-US" dirty="0" err="1"/>
              <a:t>val</a:t>
            </a:r>
            <a:r>
              <a:rPr lang="en-US" dirty="0"/>
              <a:t>(f) + m</a:t>
            </a:r>
          </a:p>
          <a:p>
            <a:r>
              <a:rPr lang="en-US" dirty="0"/>
              <a:t>Proof: first edge e of P exits s, and is a forward edge. No other edges in P are incident on s, and the flow on e increases by m</a:t>
            </a:r>
          </a:p>
        </p:txBody>
      </p:sp>
    </p:spTree>
    <p:extLst>
      <p:ext uri="{BB962C8B-B14F-4D97-AF65-F5344CB8AC3E}">
        <p14:creationId xmlns:p14="http://schemas.microsoft.com/office/powerpoint/2010/main" val="37730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Max-flow algorithm</a:t>
            </a:r>
            <a:br>
              <a:rPr lang="en-US" dirty="0"/>
            </a:br>
            <a:r>
              <a:rPr lang="en-US" dirty="0"/>
              <a:t>(Ford-Fulkerson)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CE34-074B-4750-B937-91AB870A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Ford-Fulkerson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3A59-0B2B-4DE5-BEA4-BDB38AAE5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first bound the running time, and then argue correctness</a:t>
            </a:r>
          </a:p>
          <a:p>
            <a:r>
              <a:rPr lang="en-US" dirty="0"/>
              <a:t>Claim: at any point, the flow f and residual capacities in G</a:t>
            </a:r>
            <a:r>
              <a:rPr lang="en-US" baseline="-25000" dirty="0"/>
              <a:t>f</a:t>
            </a:r>
            <a:r>
              <a:rPr lang="en-US" dirty="0"/>
              <a:t> are all integers</a:t>
            </a:r>
          </a:p>
          <a:p>
            <a:r>
              <a:rPr lang="en-US" dirty="0"/>
              <a:t>Claim: max possible flow in G bounded by the sum C of the capacities of the edges exiting s</a:t>
            </a:r>
          </a:p>
          <a:p>
            <a:r>
              <a:rPr lang="en-US" dirty="0"/>
              <a:t>Corollary: Ford-Fulkerson terminates in at most C iterations</a:t>
            </a:r>
          </a:p>
          <a:p>
            <a:pPr lvl="1"/>
            <a:r>
              <a:rPr lang="en-US" dirty="0"/>
              <a:t>In each iteration, </a:t>
            </a:r>
            <a:r>
              <a:rPr lang="en-US" dirty="0" err="1"/>
              <a:t>val</a:t>
            </a:r>
            <a:r>
              <a:rPr lang="en-US" dirty="0"/>
              <a:t>(f) increases by at least 1 and can never exceed C</a:t>
            </a:r>
          </a:p>
        </p:txBody>
      </p:sp>
    </p:spTree>
    <p:extLst>
      <p:ext uri="{BB962C8B-B14F-4D97-AF65-F5344CB8AC3E}">
        <p14:creationId xmlns:p14="http://schemas.microsoft.com/office/powerpoint/2010/main" val="84539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9E51D-30C7-4EFE-ADB7-5EF76F21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Ford-Fulkerson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F678A-5BC8-45E9-9AC1-3A94B1D6A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G has |E| ≥ |V|/2 edges</a:t>
            </a:r>
          </a:p>
          <a:p>
            <a:r>
              <a:rPr lang="en-US" dirty="0"/>
              <a:t>Claim: Ford-Fulkerson runs in time O(|E|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C)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# of iterations is at most C</a:t>
            </a:r>
          </a:p>
          <a:p>
            <a:pPr lvl="1"/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dirty="0"/>
              <a:t> has at most 2|E| edges</a:t>
            </a:r>
          </a:p>
          <a:p>
            <a:pPr lvl="1"/>
            <a:r>
              <a:rPr lang="en-US" dirty="0"/>
              <a:t>Building G</a:t>
            </a:r>
            <a:r>
              <a:rPr lang="en-US" baseline="-25000" dirty="0"/>
              <a:t>f</a:t>
            </a:r>
            <a:r>
              <a:rPr lang="en-US" dirty="0"/>
              <a:t> from f takes time O(|E|)</a:t>
            </a:r>
          </a:p>
          <a:p>
            <a:pPr lvl="1"/>
            <a:r>
              <a:rPr lang="en-US" dirty="0"/>
              <a:t>Can find an s-t path in G</a:t>
            </a:r>
            <a:r>
              <a:rPr lang="en-US" baseline="-25000" dirty="0"/>
              <a:t>f</a:t>
            </a:r>
            <a:r>
              <a:rPr lang="en-US" dirty="0"/>
              <a:t> in time O(|E|)</a:t>
            </a:r>
          </a:p>
          <a:p>
            <a:pPr lvl="1"/>
            <a:r>
              <a:rPr lang="en-US" dirty="0"/>
              <a:t>augment takes time O(|V|)=O(|E|)</a:t>
            </a:r>
          </a:p>
        </p:txBody>
      </p:sp>
    </p:spTree>
    <p:extLst>
      <p:ext uri="{BB962C8B-B14F-4D97-AF65-F5344CB8AC3E}">
        <p14:creationId xmlns:p14="http://schemas.microsoft.com/office/powerpoint/2010/main" val="44741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7C65D-737E-4040-A216-59C7CD001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3308-A070-414A-95B4-253B80990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flow provides a way to model a wide range of algorithmic problems</a:t>
            </a:r>
          </a:p>
          <a:p>
            <a:pPr lvl="1"/>
            <a:r>
              <a:rPr lang="en-US" dirty="0"/>
              <a:t>Many problems can be solved by reducing to a network-flow problem!</a:t>
            </a:r>
          </a:p>
          <a:p>
            <a:r>
              <a:rPr lang="en-US" dirty="0"/>
              <a:t>Does not seem to be efficiently solvable using the techniques we have discussed so far</a:t>
            </a:r>
          </a:p>
          <a:p>
            <a:pPr lvl="1"/>
            <a:r>
              <a:rPr lang="en-US" dirty="0"/>
              <a:t>Need to develop new techniques </a:t>
            </a:r>
          </a:p>
        </p:txBody>
      </p:sp>
    </p:spTree>
    <p:extLst>
      <p:ext uri="{BB962C8B-B14F-4D97-AF65-F5344CB8AC3E}">
        <p14:creationId xmlns:p14="http://schemas.microsoft.com/office/powerpoint/2010/main" val="281206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68EF-CA48-491B-A9A7-3419D567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9B21-0065-46ED-9FD7-ACAEC0242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Defined by</a:t>
            </a:r>
          </a:p>
          <a:p>
            <a:pPr lvl="1"/>
            <a:r>
              <a:rPr lang="en-US" dirty="0"/>
              <a:t>A directed graph</a:t>
            </a:r>
          </a:p>
          <a:p>
            <a:pPr lvl="1"/>
            <a:r>
              <a:rPr lang="en-US" dirty="0"/>
              <a:t>A nonnegative integer </a:t>
            </a:r>
            <a:r>
              <a:rPr lang="en-US" i="1" dirty="0"/>
              <a:t>capacity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on each edge e</a:t>
            </a:r>
          </a:p>
          <a:p>
            <a:pPr lvl="1"/>
            <a:r>
              <a:rPr lang="en-US" dirty="0"/>
              <a:t>Designated source vertex </a:t>
            </a:r>
            <a:r>
              <a:rPr lang="en-US" i="1" dirty="0"/>
              <a:t>s</a:t>
            </a:r>
            <a:r>
              <a:rPr lang="en-US" dirty="0"/>
              <a:t> and sink vertex </a:t>
            </a:r>
            <a:r>
              <a:rPr lang="en-US" i="1" dirty="0"/>
              <a:t>t</a:t>
            </a:r>
            <a:endParaRPr lang="en-US" dirty="0"/>
          </a:p>
          <a:p>
            <a:pPr lvl="2"/>
            <a:r>
              <a:rPr lang="en-US" dirty="0"/>
              <a:t>Source vertex has in-degree 0; sink vertex has out-degree 0</a:t>
            </a:r>
          </a:p>
          <a:p>
            <a:pPr lvl="2"/>
            <a:r>
              <a:rPr lang="en-US" dirty="0"/>
              <a:t>Other vertices called </a:t>
            </a:r>
            <a:r>
              <a:rPr lang="en-US" i="1" dirty="0"/>
              <a:t>internal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8FA4F-8EC5-4180-A411-7C8DDD11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F87B3-39F8-4D06-965D-A733D2EB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assign a nonnegative </a:t>
            </a:r>
            <a:r>
              <a:rPr lang="en-US" i="1" dirty="0"/>
              <a:t>flow</a:t>
            </a:r>
            <a:r>
              <a:rPr lang="en-US" dirty="0"/>
              <a:t> f(e) to each edge e such that:</a:t>
            </a:r>
          </a:p>
          <a:p>
            <a:pPr lvl="1"/>
            <a:r>
              <a:rPr lang="en-US" dirty="0"/>
              <a:t>Flow does not exceed capacity: i.e., </a:t>
            </a:r>
            <a:br>
              <a:rPr lang="en-US" dirty="0"/>
            </a:br>
            <a:r>
              <a:rPr lang="en-US" dirty="0"/>
              <a:t>                        f(e)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for all edges e</a:t>
            </a:r>
          </a:p>
          <a:p>
            <a:pPr lvl="1"/>
            <a:r>
              <a:rPr lang="en-US" dirty="0"/>
              <a:t>Conservation of flow at each vertex: i.e., for every internal node v, the flow entering v is equal to the flow exiting v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value</a:t>
            </a:r>
            <a:r>
              <a:rPr lang="en-US" dirty="0"/>
              <a:t> of a flow f is the flow exiting the source (which equals the flow entering the sink)</a:t>
            </a:r>
          </a:p>
        </p:txBody>
      </p:sp>
    </p:spTree>
    <p:extLst>
      <p:ext uri="{BB962C8B-B14F-4D97-AF65-F5344CB8AC3E}">
        <p14:creationId xmlns:p14="http://schemas.microsoft.com/office/powerpoint/2010/main" val="207429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46CDE-2D46-4A36-9F07-067637605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Maximum-flow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6B92C-058B-408F-A1A3-23AADDE8C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flow network, find a flow with maximum value</a:t>
            </a:r>
          </a:p>
        </p:txBody>
      </p:sp>
    </p:spTree>
    <p:extLst>
      <p:ext uri="{BB962C8B-B14F-4D97-AF65-F5344CB8AC3E}">
        <p14:creationId xmlns:p14="http://schemas.microsoft.com/office/powerpoint/2010/main" val="2101404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6B936-3B8E-4617-8CCA-F6CDBD0B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DC09D-BBC3-4F95-9859-CF2A121A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</a:t>
            </a:r>
          </a:p>
          <a:p>
            <a:pPr lvl="1"/>
            <a:r>
              <a:rPr lang="en-US" dirty="0"/>
              <a:t>Start with all-0 flow (note this is a valid flow)</a:t>
            </a:r>
          </a:p>
          <a:p>
            <a:pPr lvl="1"/>
            <a:r>
              <a:rPr lang="en-US" dirty="0"/>
              <a:t>Continually try to “push” (i.e., add) new flow, up to the capacities</a:t>
            </a:r>
          </a:p>
          <a:p>
            <a:pPr lvl="2"/>
            <a:r>
              <a:rPr lang="en-US" dirty="0"/>
              <a:t>Also allow “pushing back” on existing flow</a:t>
            </a:r>
          </a:p>
        </p:txBody>
      </p:sp>
    </p:spTree>
    <p:extLst>
      <p:ext uri="{BB962C8B-B14F-4D97-AF65-F5344CB8AC3E}">
        <p14:creationId xmlns:p14="http://schemas.microsoft.com/office/powerpoint/2010/main" val="1281882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9363-2BF4-414A-90A6-3DF085DE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A01C2B-43C8-433A-B6B4-61DA8BA54262}"/>
              </a:ext>
            </a:extLst>
          </p:cNvPr>
          <p:cNvSpPr/>
          <p:nvPr/>
        </p:nvSpPr>
        <p:spPr>
          <a:xfrm rot="2700000">
            <a:off x="3337483" y="2727884"/>
            <a:ext cx="2133600" cy="2133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620F811-9436-42B8-B972-71DB5A453390}"/>
              </a:ext>
            </a:extLst>
          </p:cNvPr>
          <p:cNvSpPr/>
          <p:nvPr/>
        </p:nvSpPr>
        <p:spPr>
          <a:xfrm>
            <a:off x="2743200" y="3581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  <a:endParaRPr lang="en-US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A6E6B3A-5B6F-4EFD-996E-961654E81661}"/>
              </a:ext>
            </a:extLst>
          </p:cNvPr>
          <p:cNvSpPr/>
          <p:nvPr/>
        </p:nvSpPr>
        <p:spPr>
          <a:xfrm>
            <a:off x="5638802" y="3604184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CF92408-3B88-472A-99FB-95206830F0AD}"/>
              </a:ext>
            </a:extLst>
          </p:cNvPr>
          <p:cNvSpPr/>
          <p:nvPr/>
        </p:nvSpPr>
        <p:spPr>
          <a:xfrm>
            <a:off x="4213783" y="2129911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</a:t>
            </a:r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3B08A08-BF1B-42E0-A12D-6837959CEEFD}"/>
              </a:ext>
            </a:extLst>
          </p:cNvPr>
          <p:cNvSpPr/>
          <p:nvPr/>
        </p:nvSpPr>
        <p:spPr>
          <a:xfrm>
            <a:off x="4213783" y="5078457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</a:t>
            </a:r>
            <a:endParaRPr lang="en-US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EBE6EA5-713A-402E-8F8D-AF934F887E27}"/>
              </a:ext>
            </a:extLst>
          </p:cNvPr>
          <p:cNvCxnSpPr>
            <a:stCxn id="68" idx="4"/>
            <a:endCxn id="70" idx="0"/>
          </p:cNvCxnSpPr>
          <p:nvPr/>
        </p:nvCxnSpPr>
        <p:spPr>
          <a:xfrm>
            <a:off x="4404283" y="2510911"/>
            <a:ext cx="0" cy="2567546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2071F55-3000-4211-A958-6C3378EDDC01}"/>
              </a:ext>
            </a:extLst>
          </p:cNvPr>
          <p:cNvCxnSpPr>
            <a:cxnSpLocks/>
          </p:cNvCxnSpPr>
          <p:nvPr/>
        </p:nvCxnSpPr>
        <p:spPr>
          <a:xfrm flipV="1">
            <a:off x="3712464" y="2438400"/>
            <a:ext cx="563842" cy="52943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A7175B-F11A-49B5-BF72-4D52991075BC}"/>
              </a:ext>
            </a:extLst>
          </p:cNvPr>
          <p:cNvCxnSpPr>
            <a:cxnSpLocks/>
          </p:cNvCxnSpPr>
          <p:nvPr/>
        </p:nvCxnSpPr>
        <p:spPr>
          <a:xfrm>
            <a:off x="5181600" y="3048000"/>
            <a:ext cx="556375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92B8F56-9EB6-45C5-8382-9845688880DD}"/>
              </a:ext>
            </a:extLst>
          </p:cNvPr>
          <p:cNvCxnSpPr>
            <a:cxnSpLocks/>
          </p:cNvCxnSpPr>
          <p:nvPr/>
        </p:nvCxnSpPr>
        <p:spPr>
          <a:xfrm>
            <a:off x="3721608" y="4617720"/>
            <a:ext cx="563842" cy="55637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667C3AE1-298A-4C48-B7D7-F59B76D23127}"/>
              </a:ext>
            </a:extLst>
          </p:cNvPr>
          <p:cNvCxnSpPr>
            <a:stCxn id="62" idx="3"/>
          </p:cNvCxnSpPr>
          <p:nvPr/>
        </p:nvCxnSpPr>
        <p:spPr>
          <a:xfrm flipV="1">
            <a:off x="5158625" y="3985184"/>
            <a:ext cx="579350" cy="56384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DEA46217-D9C9-4890-AAF9-28ABBCF76F5A}"/>
              </a:ext>
            </a:extLst>
          </p:cNvPr>
          <p:cNvSpPr txBox="1"/>
          <p:nvPr/>
        </p:nvSpPr>
        <p:spPr>
          <a:xfrm>
            <a:off x="3577224" y="303274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3F4CEFD-E819-4608-8E97-B66F8E8AD1DE}"/>
              </a:ext>
            </a:extLst>
          </p:cNvPr>
          <p:cNvSpPr txBox="1"/>
          <p:nvPr/>
        </p:nvSpPr>
        <p:spPr>
          <a:xfrm>
            <a:off x="4797256" y="2997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3A00CA5-813A-46E9-BFF6-2E44E7D109E3}"/>
              </a:ext>
            </a:extLst>
          </p:cNvPr>
          <p:cNvSpPr txBox="1"/>
          <p:nvPr/>
        </p:nvSpPr>
        <p:spPr>
          <a:xfrm>
            <a:off x="3558081" y="41680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89702F3-D419-4E84-BAED-71A025AE47E8}"/>
              </a:ext>
            </a:extLst>
          </p:cNvPr>
          <p:cNvSpPr txBox="1"/>
          <p:nvPr/>
        </p:nvSpPr>
        <p:spPr>
          <a:xfrm>
            <a:off x="4842438" y="416444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931C9E9-7103-406A-9B7E-9203B59FE602}"/>
              </a:ext>
            </a:extLst>
          </p:cNvPr>
          <p:cNvSpPr txBox="1"/>
          <p:nvPr/>
        </p:nvSpPr>
        <p:spPr>
          <a:xfrm>
            <a:off x="4354989" y="3581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5CCEB03-CFAB-4378-A339-A6D833895054}"/>
              </a:ext>
            </a:extLst>
          </p:cNvPr>
          <p:cNvSpPr txBox="1"/>
          <p:nvPr/>
        </p:nvSpPr>
        <p:spPr>
          <a:xfrm>
            <a:off x="3168869" y="264581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B6A9EEC-8AAB-434C-9AB5-67BA9B367356}"/>
              </a:ext>
            </a:extLst>
          </p:cNvPr>
          <p:cNvSpPr txBox="1"/>
          <p:nvPr/>
        </p:nvSpPr>
        <p:spPr>
          <a:xfrm>
            <a:off x="3975115" y="353523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BF06EBA-E026-405E-834D-C357D3736FB3}"/>
              </a:ext>
            </a:extLst>
          </p:cNvPr>
          <p:cNvSpPr txBox="1"/>
          <p:nvPr/>
        </p:nvSpPr>
        <p:spPr>
          <a:xfrm>
            <a:off x="5202734" y="440024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20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3EBE52EA-8AA5-4188-BB6D-EAD3D4AA17A4}"/>
              </a:ext>
            </a:extLst>
          </p:cNvPr>
          <p:cNvSpPr txBox="1"/>
          <p:nvPr/>
        </p:nvSpPr>
        <p:spPr>
          <a:xfrm>
            <a:off x="3185486" y="266070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E4008E0-BBD6-40F1-8F27-D26EDC595155}"/>
              </a:ext>
            </a:extLst>
          </p:cNvPr>
          <p:cNvSpPr txBox="1"/>
          <p:nvPr/>
        </p:nvSpPr>
        <p:spPr>
          <a:xfrm>
            <a:off x="3991732" y="355012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D931148-C3BB-40C2-ACB4-1DA024FE61FB}"/>
              </a:ext>
            </a:extLst>
          </p:cNvPr>
          <p:cNvSpPr txBox="1"/>
          <p:nvPr/>
        </p:nvSpPr>
        <p:spPr>
          <a:xfrm>
            <a:off x="5219351" y="4415135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D71044B-F994-40F0-A85C-4D5FE960219B}"/>
              </a:ext>
            </a:extLst>
          </p:cNvPr>
          <p:cNvSpPr txBox="1"/>
          <p:nvPr/>
        </p:nvSpPr>
        <p:spPr>
          <a:xfrm>
            <a:off x="3060779" y="438688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583D456-3A81-4F30-ABAF-2E96244C5C18}"/>
              </a:ext>
            </a:extLst>
          </p:cNvPr>
          <p:cNvSpPr txBox="1"/>
          <p:nvPr/>
        </p:nvSpPr>
        <p:spPr>
          <a:xfrm>
            <a:off x="5093171" y="271386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320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7" grpId="0"/>
      <p:bldP spid="97" grpId="1"/>
      <p:bldP spid="99" grpId="0"/>
      <p:bldP spid="100" grpId="0"/>
      <p:bldP spid="101" grpId="0"/>
      <p:bldP spid="101" grpId="1"/>
      <p:bldP spid="102" grpId="0"/>
      <p:bldP spid="106" grpId="0"/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D2C28-FD3E-4F27-B0DA-0FF8425C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formalize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74418-3C07-445B-8CA0-03CA5618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Given a flow f in a graph G, define the </a:t>
            </a:r>
            <a:r>
              <a:rPr lang="en-US" i="1" dirty="0"/>
              <a:t>residual graph </a:t>
            </a:r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i="1" dirty="0"/>
              <a:t> </a:t>
            </a:r>
            <a:r>
              <a:rPr lang="en-US" dirty="0"/>
              <a:t>on the same vertices</a:t>
            </a:r>
            <a:r>
              <a:rPr lang="en-US" i="1" dirty="0"/>
              <a:t> </a:t>
            </a:r>
            <a:r>
              <a:rPr lang="en-US" dirty="0"/>
              <a:t>with</a:t>
            </a:r>
            <a:r>
              <a:rPr lang="en-US" i="1" dirty="0"/>
              <a:t> (residual) capacities</a:t>
            </a:r>
            <a:r>
              <a:rPr lang="en-US" dirty="0"/>
              <a:t> defined as follows:</a:t>
            </a:r>
          </a:p>
          <a:p>
            <a:pPr lvl="1"/>
            <a:r>
              <a:rPr lang="en-US" dirty="0"/>
              <a:t>[“Forward edges”] for each edge e in G with </a:t>
            </a:r>
            <a:br>
              <a:rPr lang="en-US" dirty="0"/>
            </a:br>
            <a:r>
              <a:rPr lang="en-US" dirty="0"/>
              <a:t>f(e) &lt;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, include e in G</a:t>
            </a:r>
            <a:r>
              <a:rPr lang="en-US" baseline="-25000" dirty="0"/>
              <a:t>f</a:t>
            </a:r>
            <a:r>
              <a:rPr lang="en-US" dirty="0"/>
              <a:t> with capacity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</a:t>
            </a:r>
          </a:p>
          <a:p>
            <a:pPr lvl="1"/>
            <a:r>
              <a:rPr lang="en-US" dirty="0"/>
              <a:t>[“Backward edges”] for each e in G with f(e) &gt; 0, include reverse edge e’ in G</a:t>
            </a:r>
            <a:r>
              <a:rPr lang="en-US" baseline="-25000" dirty="0"/>
              <a:t>f</a:t>
            </a:r>
            <a:r>
              <a:rPr lang="en-US" dirty="0"/>
              <a:t> with capacity f(e)</a:t>
            </a:r>
          </a:p>
          <a:p>
            <a:r>
              <a:rPr lang="en-US" dirty="0"/>
              <a:t>Observation: any s-t path P in G</a:t>
            </a:r>
            <a:r>
              <a:rPr lang="en-US" baseline="-25000" dirty="0"/>
              <a:t>f</a:t>
            </a:r>
            <a:r>
              <a:rPr lang="en-US" dirty="0"/>
              <a:t> allows us to augment the flow f by the minimum residual capacity on an edge in P</a:t>
            </a:r>
          </a:p>
          <a:p>
            <a:pPr lvl="1"/>
            <a:r>
              <a:rPr lang="en-US" dirty="0"/>
              <a:t>Using a forward edge e </a:t>
            </a:r>
            <a:r>
              <a:rPr lang="en-US" dirty="0">
                <a:sym typeface="Symbol" panose="05050102010706020507" pitchFamily="18" charset="2"/>
              </a:rPr>
              <a:t> increasing flow on e in G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Using backward edge e’  decreasing flow on e in 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5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37330</TotalTime>
  <Words>939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Algorithms</vt:lpstr>
      <vt:lpstr>Network flow</vt:lpstr>
      <vt:lpstr>Network flow</vt:lpstr>
      <vt:lpstr>Flow networks</vt:lpstr>
      <vt:lpstr>Network flow</vt:lpstr>
      <vt:lpstr>Maximum-flow problem</vt:lpstr>
      <vt:lpstr>Max-flow algorithm?</vt:lpstr>
      <vt:lpstr>Example</vt:lpstr>
      <vt:lpstr>How to formalize this?</vt:lpstr>
      <vt:lpstr>Example</vt:lpstr>
      <vt:lpstr>Basic subroutine </vt:lpstr>
      <vt:lpstr>Properties of augment I</vt:lpstr>
      <vt:lpstr>Properties of augment II</vt:lpstr>
      <vt:lpstr>Max-flow algorithm (Ford-Fulkerson)</vt:lpstr>
      <vt:lpstr>Analyzing Ford-Fulkerson</vt:lpstr>
      <vt:lpstr>Analyzing Ford-Fulkerson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1742</cp:revision>
  <dcterms:created xsi:type="dcterms:W3CDTF">2014-06-02T02:25:30Z</dcterms:created>
  <dcterms:modified xsi:type="dcterms:W3CDTF">2020-10-20T14:43:30Z</dcterms:modified>
</cp:coreProperties>
</file>