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1" r:id="rId2"/>
    <p:sldId id="559" r:id="rId3"/>
    <p:sldId id="567" r:id="rId4"/>
    <p:sldId id="569" r:id="rId5"/>
    <p:sldId id="570" r:id="rId6"/>
    <p:sldId id="571" r:id="rId7"/>
    <p:sldId id="572" r:id="rId8"/>
    <p:sldId id="573" r:id="rId9"/>
    <p:sldId id="574" r:id="rId10"/>
    <p:sldId id="575" r:id="rId11"/>
    <p:sldId id="576" r:id="rId12"/>
    <p:sldId id="577" r:id="rId13"/>
    <p:sldId id="5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14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1B6D6-0AA0-4D2E-AD49-FD8BCBB50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73508-8177-47FB-A940-C6CD978C7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f be any flow, and (A, B) any s-t cut. Then v(f) ≤ c(A, B)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v(f) =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(A) – f</a:t>
            </a:r>
            <a:r>
              <a:rPr lang="en-US" baseline="-25000" dirty="0"/>
              <a:t>in</a:t>
            </a:r>
            <a:r>
              <a:rPr lang="en-US" dirty="0"/>
              <a:t>(A) ≤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(A) </a:t>
            </a:r>
            <a:br>
              <a:rPr lang="en-US" dirty="0"/>
            </a:br>
            <a:r>
              <a:rPr lang="en-US" dirty="0"/>
              <a:t>                                 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e out of A</a:t>
            </a:r>
            <a:r>
              <a:rPr lang="en-US" dirty="0">
                <a:sym typeface="Symbol" panose="05050102010706020507" pitchFamily="18" charset="2"/>
              </a:rPr>
              <a:t> f(e)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</a:t>
            </a:r>
            <a:r>
              <a:rPr lang="en-US" dirty="0"/>
              <a:t>≤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e out of A</a:t>
            </a:r>
            <a:r>
              <a:rPr lang="en-US" dirty="0">
                <a:sym typeface="Symbol" panose="05050102010706020507" pitchFamily="18" charset="2"/>
              </a:rPr>
              <a:t> c(e) = c(A, B)</a:t>
            </a:r>
          </a:p>
          <a:p>
            <a:r>
              <a:rPr lang="en-US" dirty="0">
                <a:sym typeface="Symbol" panose="05050102010706020507" pitchFamily="18" charset="2"/>
              </a:rPr>
              <a:t>The value of </a:t>
            </a:r>
            <a:r>
              <a:rPr lang="en-US" i="1" dirty="0">
                <a:sym typeface="Symbol" panose="05050102010706020507" pitchFamily="18" charset="2"/>
              </a:rPr>
              <a:t>any</a:t>
            </a:r>
            <a:r>
              <a:rPr lang="en-US" dirty="0">
                <a:sym typeface="Symbol" panose="05050102010706020507" pitchFamily="18" charset="2"/>
              </a:rPr>
              <a:t> flow is upper bounded by the capacity of </a:t>
            </a:r>
            <a:r>
              <a:rPr lang="en-US" i="1" dirty="0">
                <a:sym typeface="Symbol" panose="05050102010706020507" pitchFamily="18" charset="2"/>
              </a:rPr>
              <a:t>any</a:t>
            </a:r>
            <a:r>
              <a:rPr lang="en-US" dirty="0">
                <a:sym typeface="Symbol" panose="05050102010706020507" pitchFamily="18" charset="2"/>
              </a:rPr>
              <a:t> cut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3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280C-7510-4A28-BB44-041D73D7D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C0B0CC-FDEB-4F92-A704-1D76E5FB1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If f is a flow where there is no s-t path in G</a:t>
            </a:r>
            <a:r>
              <a:rPr lang="en-US" baseline="-25000" dirty="0"/>
              <a:t>f</a:t>
            </a:r>
            <a:r>
              <a:rPr lang="en-US" dirty="0"/>
              <a:t>, then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an s-t cut (A, B) with v(f) = c(A, B)</a:t>
            </a:r>
          </a:p>
          <a:p>
            <a:r>
              <a:rPr lang="en-US" dirty="0"/>
              <a:t>Proof</a:t>
            </a:r>
          </a:p>
          <a:p>
            <a:pPr lvl="1"/>
            <a:r>
              <a:rPr lang="en-US" dirty="0"/>
              <a:t>Let A be all the nodes v with an s-v path in G</a:t>
            </a:r>
            <a:r>
              <a:rPr lang="en-US" baseline="-25000" dirty="0"/>
              <a:t>f</a:t>
            </a:r>
            <a:r>
              <a:rPr lang="en-US" dirty="0"/>
              <a:t>, and B all the other nodes</a:t>
            </a:r>
          </a:p>
          <a:p>
            <a:pPr lvl="2"/>
            <a:r>
              <a:rPr lang="en-US" dirty="0"/>
              <a:t>Note s</a:t>
            </a:r>
            <a:r>
              <a:rPr lang="en-US" dirty="0">
                <a:sym typeface="Symbol" panose="05050102010706020507" pitchFamily="18" charset="2"/>
              </a:rPr>
              <a:t>  A and t  B, so (A, B) is an s-t cut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For edge e=(u, v), u  A and v  B: f(e) = c(e)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Otherwise, the residual capacity of e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 is not 0, and there is an s-v path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endParaRPr lang="en-US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637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EC44F-8C52-496B-972B-06C93739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3,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B4381-7D7A-4F1D-B29D-926394DF74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f is a flow where there is no s-t path in G</a:t>
            </a:r>
            <a:r>
              <a:rPr lang="en-US" baseline="-25000" dirty="0"/>
              <a:t>f</a:t>
            </a:r>
            <a:r>
              <a:rPr lang="en-US" dirty="0"/>
              <a:t>, then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an s-t cut (A, B) with v(f) = c(A, B)</a:t>
            </a:r>
          </a:p>
          <a:p>
            <a:r>
              <a:rPr lang="en-US" dirty="0"/>
              <a:t>Proof, continued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For edge e=(u, v), u  B and v  A: f(e) = 0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Otherwise, there is a backward edge (v, u)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r>
              <a:rPr lang="en-US" dirty="0">
                <a:sym typeface="Symbol" panose="05050102010706020507" pitchFamily="18" charset="2"/>
              </a:rPr>
              <a:t>, and so there is an s-u path in G</a:t>
            </a:r>
            <a:r>
              <a:rPr lang="en-US" baseline="-25000" dirty="0">
                <a:sym typeface="Symbol" panose="05050102010706020507" pitchFamily="18" charset="2"/>
              </a:rPr>
              <a:t>f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v(f) =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(A) –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(A) = </a:t>
            </a:r>
            <a:r>
              <a:rPr lang="en-US" baseline="-25000" dirty="0">
                <a:sym typeface="Symbol" panose="05050102010706020507" pitchFamily="18" charset="2"/>
              </a:rPr>
              <a:t>e out of A</a:t>
            </a:r>
            <a:r>
              <a:rPr lang="en-US" dirty="0">
                <a:sym typeface="Symbol" panose="05050102010706020507" pitchFamily="18" charset="2"/>
              </a:rPr>
              <a:t> f(e) - </a:t>
            </a:r>
            <a:r>
              <a:rPr lang="en-US" baseline="-25000" dirty="0">
                <a:sym typeface="Symbol" panose="05050102010706020507" pitchFamily="18" charset="2"/>
              </a:rPr>
              <a:t>e into A</a:t>
            </a:r>
            <a:r>
              <a:rPr lang="en-US" dirty="0">
                <a:sym typeface="Symbol" panose="05050102010706020507" pitchFamily="18" charset="2"/>
              </a:rPr>
              <a:t> f(e)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      = </a:t>
            </a:r>
            <a:r>
              <a:rPr lang="en-US" baseline="-25000" dirty="0">
                <a:sym typeface="Symbol" panose="05050102010706020507" pitchFamily="18" charset="2"/>
              </a:rPr>
              <a:t>e out of A</a:t>
            </a:r>
            <a:r>
              <a:rPr lang="en-US" dirty="0">
                <a:sym typeface="Symbol" panose="05050102010706020507" pitchFamily="18" charset="2"/>
              </a:rPr>
              <a:t> c(e) = c(A, B)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907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36DB5-9E17-4CE2-B1AF-0CAFA179A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Corollaries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F4BF3-2E46-42B4-A0E7-C5B98F7D1A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Theorem: Ford-Fulkerson returns optimal flow</a:t>
            </a:r>
          </a:p>
          <a:p>
            <a:pPr lvl="1"/>
            <a:r>
              <a:rPr lang="en-US" dirty="0"/>
              <a:t>Since it terminates when there is no s-t path in G</a:t>
            </a:r>
            <a:r>
              <a:rPr lang="en-US" baseline="-25000" dirty="0"/>
              <a:t>f</a:t>
            </a:r>
            <a:endParaRPr lang="en-US" dirty="0"/>
          </a:p>
          <a:p>
            <a:r>
              <a:rPr lang="en-US" dirty="0"/>
              <a:t>Theorem: the maximum (value of a) flow is equal to the minimum (capacity of an) s-t cut</a:t>
            </a:r>
          </a:p>
          <a:p>
            <a:pPr lvl="1"/>
            <a:r>
              <a:rPr lang="en-US" dirty="0"/>
              <a:t>For the optimal flow f, we have v(f) = c(A, B) where A and B are as in the previous claim </a:t>
            </a:r>
          </a:p>
          <a:p>
            <a:r>
              <a:rPr lang="en-US" dirty="0"/>
              <a:t>Theorem: if all capacities are integers, there is a max-flow where all flows are integers</a:t>
            </a:r>
          </a:p>
          <a:p>
            <a:pPr lvl="1"/>
            <a:r>
              <a:rPr lang="en-US" dirty="0"/>
              <a:t>This is what Ford-Fulkerson returns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7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8ADB5-3215-4471-8F0B-FC85A2979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Ford-Fulkerson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92E63-D37D-4BBD-A454-E04EE64E2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flow f in a graph G, define the </a:t>
            </a:r>
            <a:r>
              <a:rPr lang="en-US" i="1" dirty="0"/>
              <a:t>residual graph </a:t>
            </a:r>
            <a:r>
              <a:rPr lang="en-US" dirty="0"/>
              <a:t>G</a:t>
            </a:r>
            <a:r>
              <a:rPr lang="en-US" baseline="-25000" dirty="0"/>
              <a:t>f</a:t>
            </a:r>
            <a:r>
              <a:rPr lang="en-US" i="1" dirty="0"/>
              <a:t> </a:t>
            </a:r>
            <a:r>
              <a:rPr lang="en-US" dirty="0"/>
              <a:t>on the same vertices</a:t>
            </a:r>
            <a:r>
              <a:rPr lang="en-US" i="1" dirty="0"/>
              <a:t> </a:t>
            </a:r>
            <a:r>
              <a:rPr lang="en-US" dirty="0"/>
              <a:t>with</a:t>
            </a:r>
            <a:r>
              <a:rPr lang="en-US" i="1" dirty="0"/>
              <a:t> (residual) capacities</a:t>
            </a:r>
            <a:r>
              <a:rPr lang="en-US" dirty="0"/>
              <a:t> defined as follows:</a:t>
            </a:r>
          </a:p>
          <a:p>
            <a:pPr lvl="1"/>
            <a:r>
              <a:rPr lang="en-US" dirty="0"/>
              <a:t>[“Forward edges”] for each edge e in G with </a:t>
            </a:r>
            <a:br>
              <a:rPr lang="en-US" dirty="0"/>
            </a:br>
            <a:r>
              <a:rPr lang="en-US" dirty="0"/>
              <a:t>f(e) &lt;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, include e in G</a:t>
            </a:r>
            <a:r>
              <a:rPr lang="en-US" baseline="-25000" dirty="0"/>
              <a:t>f</a:t>
            </a:r>
            <a:r>
              <a:rPr lang="en-US" dirty="0"/>
              <a:t> with capacity </a:t>
            </a:r>
            <a:r>
              <a:rPr lang="en-US" dirty="0" err="1"/>
              <a:t>c</a:t>
            </a:r>
            <a:r>
              <a:rPr lang="en-US" baseline="-25000" dirty="0" err="1"/>
              <a:t>e</a:t>
            </a:r>
            <a:r>
              <a:rPr lang="en-US" dirty="0"/>
              <a:t> – f(e)</a:t>
            </a:r>
          </a:p>
          <a:p>
            <a:pPr lvl="1"/>
            <a:r>
              <a:rPr lang="en-US" dirty="0"/>
              <a:t>[“Backward edges”] for each e in G with f(e) &gt; 0, include reverse edge e’ in G</a:t>
            </a:r>
            <a:r>
              <a:rPr lang="en-US" baseline="-25000" dirty="0"/>
              <a:t>f</a:t>
            </a:r>
            <a:r>
              <a:rPr lang="en-US" dirty="0"/>
              <a:t> with capacity f(e)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606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7F45F-651A-4F23-9992-30FF816D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subroutine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5A03D-B4D6-4A50-90A7-323F1C493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Let f, G, G</a:t>
            </a:r>
            <a:r>
              <a:rPr lang="en-US" baseline="-25000" dirty="0"/>
              <a:t>f</a:t>
            </a:r>
            <a:r>
              <a:rPr lang="en-US" dirty="0"/>
              <a:t> be as before</a:t>
            </a:r>
          </a:p>
          <a:p>
            <a:r>
              <a:rPr lang="en-US" dirty="0"/>
              <a:t>For a simple s-t path P in G</a:t>
            </a:r>
            <a:r>
              <a:rPr lang="en-US" baseline="-25000" dirty="0"/>
              <a:t>f</a:t>
            </a:r>
            <a:r>
              <a:rPr lang="en-US" dirty="0"/>
              <a:t>, let min(P) denote the minimum capacity of an edge in P</a:t>
            </a:r>
          </a:p>
          <a:p>
            <a:r>
              <a:rPr lang="en-US" dirty="0"/>
              <a:t>augment(f, P):</a:t>
            </a:r>
            <a:br>
              <a:rPr lang="en-US" dirty="0"/>
            </a:br>
            <a:r>
              <a:rPr lang="en-US" dirty="0"/>
              <a:t>    let m = min(P)</a:t>
            </a:r>
            <a:br>
              <a:rPr lang="en-US" dirty="0"/>
            </a:br>
            <a:r>
              <a:rPr lang="en-US" dirty="0"/>
              <a:t>    For each edge e in P</a:t>
            </a:r>
            <a:br>
              <a:rPr lang="en-US" dirty="0"/>
            </a:br>
            <a:r>
              <a:rPr lang="en-US" dirty="0"/>
              <a:t>        if e is a forward edge, f’(e) = f(e)+m</a:t>
            </a:r>
            <a:br>
              <a:rPr lang="en-US" dirty="0"/>
            </a:br>
            <a:r>
              <a:rPr lang="en-US" dirty="0"/>
              <a:t>        if e is a backward edge, f’(e’) = f(e’)-m</a:t>
            </a:r>
            <a:br>
              <a:rPr lang="en-US" dirty="0"/>
            </a:br>
            <a:r>
              <a:rPr lang="en-US" dirty="0"/>
              <a:t>    for all other edges, f’(e) = f(e)</a:t>
            </a:r>
            <a:br>
              <a:rPr lang="en-US" dirty="0"/>
            </a:br>
            <a:r>
              <a:rPr lang="en-US" dirty="0"/>
              <a:t>    return f’</a:t>
            </a:r>
          </a:p>
        </p:txBody>
      </p:sp>
    </p:spTree>
    <p:extLst>
      <p:ext uri="{BB962C8B-B14F-4D97-AF65-F5344CB8AC3E}">
        <p14:creationId xmlns:p14="http://schemas.microsoft.com/office/powerpoint/2010/main" val="322008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4618D-929D-4C76-99FF-E0CA5B9F4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Ford-Fulkerson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28C71-E3E2-4E3A-A25F-876DED017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Max-flow(G)</a:t>
            </a:r>
            <a:br>
              <a:rPr lang="en-US" dirty="0"/>
            </a:br>
            <a:r>
              <a:rPr lang="en-US" dirty="0"/>
              <a:t>   initially f(e) = 0 for all e in G</a:t>
            </a:r>
            <a:br>
              <a:rPr lang="en-US" dirty="0"/>
            </a:br>
            <a:r>
              <a:rPr lang="en-US" dirty="0"/>
              <a:t>   while there is a simple s-t path P in G</a:t>
            </a:r>
            <a:r>
              <a:rPr lang="en-US" baseline="-25000" dirty="0"/>
              <a:t>f</a:t>
            </a:r>
            <a:br>
              <a:rPr lang="en-US" dirty="0"/>
            </a:br>
            <a:r>
              <a:rPr lang="en-US" dirty="0"/>
              <a:t>      f = augment(f, P)</a:t>
            </a:r>
            <a:r>
              <a:rPr lang="en-US" baseline="30000" dirty="0"/>
              <a:t>*</a:t>
            </a:r>
            <a:br>
              <a:rPr lang="en-US" dirty="0"/>
            </a:br>
            <a:r>
              <a:rPr lang="en-US" dirty="0"/>
              <a:t>   return f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000" dirty="0"/>
              <a:t>* Note this is different notation from the book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661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82BE9-FF8A-4A48-944D-FDAF68B3D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5866B5-FF22-4887-8E01-F245819B7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Ford-Fulkerson takes O(C) iterations, where C is the capacity of edges exiting s</a:t>
            </a:r>
          </a:p>
          <a:p>
            <a:pPr lvl="1"/>
            <a:r>
              <a:rPr lang="en-US" dirty="0"/>
              <a:t>Ford-Fulkerson runs in time O(|E|</a:t>
            </a:r>
            <a:r>
              <a:rPr lang="en-US" dirty="0">
                <a:sym typeface="Symbol" panose="05050102010706020507" pitchFamily="18" charset="2"/>
              </a:rPr>
              <a:t></a:t>
            </a:r>
            <a:r>
              <a:rPr lang="en-US" dirty="0"/>
              <a:t>C)</a:t>
            </a:r>
          </a:p>
          <a:p>
            <a:r>
              <a:rPr lang="en-US" dirty="0"/>
              <a:t>We did not yet prove correctness!</a:t>
            </a:r>
          </a:p>
          <a:p>
            <a:r>
              <a:rPr lang="en-US" dirty="0"/>
              <a:t>The bound on the running time is only pseudo-polynomial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287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3EBAE-CD66-468D-9FDF-1E9872F92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Graph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13CB1-6F54-4E6F-A3A8-6DA37549D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i="1" dirty="0"/>
              <a:t>cut</a:t>
            </a:r>
            <a:r>
              <a:rPr lang="en-US" dirty="0"/>
              <a:t> of a graph is a partition of its vertices into two sets A, B</a:t>
            </a:r>
          </a:p>
          <a:p>
            <a:pPr lvl="1"/>
            <a:r>
              <a:rPr lang="en-US" dirty="0"/>
              <a:t>Partition: each vertex is in exactly one of the sets</a:t>
            </a:r>
          </a:p>
          <a:p>
            <a:r>
              <a:rPr lang="en-US" dirty="0"/>
              <a:t>An </a:t>
            </a:r>
            <a:r>
              <a:rPr lang="en-US" i="1" dirty="0"/>
              <a:t>s-t cut </a:t>
            </a:r>
            <a:r>
              <a:rPr lang="en-US" dirty="0"/>
              <a:t>(in a network graph) is a cut A, B where s </a:t>
            </a:r>
            <a:r>
              <a:rPr lang="en-US" dirty="0">
                <a:sym typeface="Symbol" panose="05050102010706020507" pitchFamily="18" charset="2"/>
              </a:rPr>
              <a:t> A and t  B</a:t>
            </a:r>
          </a:p>
          <a:p>
            <a:r>
              <a:rPr lang="en-US" dirty="0">
                <a:sym typeface="Symbol" panose="05050102010706020507" pitchFamily="18" charset="2"/>
              </a:rPr>
              <a:t>The </a:t>
            </a:r>
            <a:r>
              <a:rPr lang="en-US" i="1" dirty="0">
                <a:sym typeface="Symbol" panose="05050102010706020507" pitchFamily="18" charset="2"/>
              </a:rPr>
              <a:t>capacity</a:t>
            </a:r>
            <a:r>
              <a:rPr lang="en-US" dirty="0">
                <a:sym typeface="Symbol" panose="05050102010706020507" pitchFamily="18" charset="2"/>
              </a:rPr>
              <a:t> of an s-t cut (c(A, B)) is the sum of the capacities of the edges exiting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494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2025E-5CBC-4028-BD34-531A3376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Max-flow/min-cut theorem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B8EB75-7B66-4986-8B8A-AA98E8A8AC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the maximum value of a flow in a network graph is equal to the minimum capacity c(A, B) of an s-t cut in that graph</a:t>
            </a:r>
          </a:p>
          <a:p>
            <a:r>
              <a:rPr lang="en-US" dirty="0"/>
              <a:t>We will prove this in several steps…</a:t>
            </a:r>
          </a:p>
        </p:txBody>
      </p:sp>
    </p:spTree>
    <p:extLst>
      <p:ext uri="{BB962C8B-B14F-4D97-AF65-F5344CB8AC3E}">
        <p14:creationId xmlns:p14="http://schemas.microsoft.com/office/powerpoint/2010/main" val="183822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65628-3AF3-4A51-AD1D-362033052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9FEA5-AB36-46D2-AA71-E018DCDA3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Let f be any flow, and (A, B) any s-t cut. Then</a:t>
            </a:r>
            <a:br>
              <a:rPr lang="en-US" dirty="0"/>
            </a:br>
            <a:r>
              <a:rPr lang="en-US" dirty="0"/>
              <a:t>v(f) =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(A) – f</a:t>
            </a:r>
            <a:r>
              <a:rPr lang="en-US" baseline="-25000" dirty="0"/>
              <a:t>in</a:t>
            </a:r>
            <a:r>
              <a:rPr lang="en-US" dirty="0"/>
              <a:t>(A) (“net flow out of A”)</a:t>
            </a:r>
          </a:p>
          <a:p>
            <a:r>
              <a:rPr lang="en-US" dirty="0"/>
              <a:t>Intuition should be clear…</a:t>
            </a:r>
          </a:p>
          <a:p>
            <a:r>
              <a:rPr lang="en-US" dirty="0"/>
              <a:t>Proof</a:t>
            </a:r>
          </a:p>
          <a:p>
            <a:pPr lvl="1"/>
            <a:r>
              <a:rPr lang="en-US" dirty="0"/>
              <a:t>v(f) =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(s) by definition; f</a:t>
            </a:r>
            <a:r>
              <a:rPr lang="en-US" baseline="-25000" dirty="0"/>
              <a:t>in</a:t>
            </a:r>
            <a:r>
              <a:rPr lang="en-US" dirty="0"/>
              <a:t>(s) = 0 always</a:t>
            </a:r>
          </a:p>
          <a:p>
            <a:pPr lvl="1"/>
            <a:r>
              <a:rPr lang="en-US" dirty="0"/>
              <a:t>For any other node v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A: </a:t>
            </a:r>
            <a:r>
              <a:rPr lang="en-US" dirty="0" err="1"/>
              <a:t>f</a:t>
            </a:r>
            <a:r>
              <a:rPr lang="en-US" baseline="-25000" dirty="0" err="1"/>
              <a:t>out</a:t>
            </a:r>
            <a:r>
              <a:rPr lang="en-US" dirty="0"/>
              <a:t>(v) = f</a:t>
            </a:r>
            <a:r>
              <a:rPr lang="en-US" baseline="-25000" dirty="0"/>
              <a:t>in</a:t>
            </a:r>
            <a:r>
              <a:rPr lang="en-US" dirty="0"/>
              <a:t>(v)</a:t>
            </a:r>
          </a:p>
          <a:p>
            <a:pPr lvl="1"/>
            <a:r>
              <a:rPr lang="en-US" dirty="0"/>
              <a:t>So v(f) =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  A</a:t>
            </a:r>
            <a:r>
              <a:rPr lang="en-US" dirty="0">
                <a:sym typeface="Symbol" panose="05050102010706020507" pitchFamily="18" charset="2"/>
              </a:rPr>
              <a:t> (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(v) –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(v))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Summing over edges with at least one end in A gives v(f) =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(A) –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(A)</a:t>
            </a:r>
          </a:p>
        </p:txBody>
      </p:sp>
    </p:spTree>
    <p:extLst>
      <p:ext uri="{BB962C8B-B14F-4D97-AF65-F5344CB8AC3E}">
        <p14:creationId xmlns:p14="http://schemas.microsoft.com/office/powerpoint/2010/main" val="4209076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FF213-980E-4B65-BA8E-5DC7D62C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61DF8-4235-4BB4-AF95-1A3A5B93A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Since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(A) =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(B) and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(A) =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(B), we also have v(f) = f</a:t>
            </a:r>
            <a:r>
              <a:rPr lang="en-US" baseline="-25000" dirty="0">
                <a:sym typeface="Symbol" panose="05050102010706020507" pitchFamily="18" charset="2"/>
              </a:rPr>
              <a:t>in</a:t>
            </a:r>
            <a:r>
              <a:rPr lang="en-US" dirty="0">
                <a:sym typeface="Symbol" panose="05050102010706020507" pitchFamily="18" charset="2"/>
              </a:rPr>
              <a:t>(B) –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out</a:t>
            </a:r>
            <a:r>
              <a:rPr lang="en-US" dirty="0">
                <a:sym typeface="Symbol" panose="05050102010706020507" pitchFamily="18" charset="2"/>
              </a:rPr>
              <a:t>(B) (“net flow into B”)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4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triangl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37503</TotalTime>
  <Words>1060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Algorithms</vt:lpstr>
      <vt:lpstr>Review: Ford-Fulkerson algorithm</vt:lpstr>
      <vt:lpstr>Basic subroutine </vt:lpstr>
      <vt:lpstr>Ford-Fulkerson algorithm</vt:lpstr>
      <vt:lpstr>Analysis</vt:lpstr>
      <vt:lpstr>Graph cut</vt:lpstr>
      <vt:lpstr>Max-flow/min-cut theorem</vt:lpstr>
      <vt:lpstr>Claim 1</vt:lpstr>
      <vt:lpstr>Note</vt:lpstr>
      <vt:lpstr>Claim 2</vt:lpstr>
      <vt:lpstr>Claim 3</vt:lpstr>
      <vt:lpstr>Claim 3, continued</vt:lpstr>
      <vt:lpstr>Corollaries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1849</cp:revision>
  <dcterms:created xsi:type="dcterms:W3CDTF">2014-06-02T02:25:30Z</dcterms:created>
  <dcterms:modified xsi:type="dcterms:W3CDTF">2020-10-20T14:43:58Z</dcterms:modified>
</cp:coreProperties>
</file>